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11.jpeg" ContentType="image/jpeg"/>
  <Override PartName="/ppt/media/image9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18.jpeg" ContentType="image/jpeg"/>
  <Override PartName="/ppt/media/image16.jpeg" ContentType="image/jpeg"/>
  <Override PartName="/ppt/media/image14.jpeg" ContentType="image/jpeg"/>
  <Override PartName="/ppt/media/image1.png" ContentType="image/png"/>
  <Override PartName="/ppt/media/image17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3587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7840" cy="537840"/>
          </a:xfrm>
          <a:prstGeom prst="rect">
            <a:avLst/>
          </a:prstGeom>
          <a:ln w="0">
            <a:noFill/>
          </a:ln>
        </p:spPr>
      </p:pic>
      <p:pic>
        <p:nvPicPr>
          <p:cNvPr id="1" name="Valtech Logo - Dark Cover" descr=""/>
          <p:cNvPicPr/>
          <p:nvPr/>
        </p:nvPicPr>
        <p:blipFill>
          <a:blip r:embed="rId3"/>
          <a:stretch/>
        </p:blipFill>
        <p:spPr>
          <a:xfrm>
            <a:off x="1845720" y="1364040"/>
            <a:ext cx="1173960" cy="2350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39680" cy="298512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7840" cy="537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hyperlink" Target="https://docs.spring.io/spring-boot/docs/current/reference/html/appendix-application-properties.html" TargetMode="External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862840" cy="18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0" bIns="46800" anchor="b">
            <a:noAutofit/>
          </a:bodyPr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Training - Libraries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7680" cy="3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13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10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0168732-8634-4C72-A05C-C6ED3002086C}" type="slidenum">
              <a:rPr b="1" lang="de-DE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46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b="1" lang="en-GB" sz="12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53" name="Content Placeholder 2_8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ontent Placeholder 3_9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itle 4_9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56" name="Text Placeholder 5_9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Document generation: Thymeleaf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540000" y="3420000"/>
            <a:ext cx="6480000" cy="216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TemplateEngine templateEngine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TemplateEngine()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FileTemplateResolver templateResolver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FileTemplateResolver()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templateEngine.setTemplateResolver(templateResolver)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Context context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Context()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context.setVariable(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"name"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"Valtech Talent Program"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context.setVariable(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"drivers"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loadData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StringWriter stringWriter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StringWriter()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templateEngine.process(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TEMPLATE_PATH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context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stringWriter)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720000" y="2070000"/>
            <a:ext cx="1942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Template Engine 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62" name="Content Placeholder 2_5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ontent Placeholder 3_6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itle 4_6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65" name="Text Placeholder 5_6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Spring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20000" y="2070000"/>
            <a:ext cx="1044036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Spring uses annotation processing to create new classes, typically Proxies for your annotated classes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These proxies can add various behaviors and contexes to your classes with a lot of AOP.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At runtime, Spring uses annotation to inject those proxies.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70" name="Content Placeholder 2_10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ontent Placeholder 3_11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itle 4_11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73" name="Text Placeholder 5_11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Spring : declaring beans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720000" y="2070000"/>
            <a:ext cx="10555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20000" y="2070000"/>
            <a:ext cx="4898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Explicit Declaration in @Configuration classes: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720000" y="2599560"/>
            <a:ext cx="6839640" cy="163044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@Configuration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DbConfiguration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@Bean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dataSource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DriverManagerDataSource dataSource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DriverManagerDataSource()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dataSource.setDriverClassName(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"org.hsqldb.jdbc.JDBCDriver"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dataSource.setUrl(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"jdbc:hsqldb:mem:myDb"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return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720000" y="4500000"/>
            <a:ext cx="4137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By scanning components in packages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720360" y="4939560"/>
            <a:ext cx="6839640" cy="163044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@SpringBootApplication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@ComponentScan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"com.valtech.talent.program.libraries.database"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SpringSample {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[…]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@Service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DriverService {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[...]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82" name="Content Placeholder 2_11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ontent Placeholder 3_12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itle 4_12"/>
          <p:cNvSpPr/>
          <p:nvPr/>
        </p:nvSpPr>
        <p:spPr>
          <a:xfrm>
            <a:off x="417240" y="142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85" name="Text Placeholder 5_12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Spring : injecting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720360" y="243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540360" y="189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540360" y="1710000"/>
            <a:ext cx="10555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20360" y="243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540360" y="189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540360" y="1710000"/>
            <a:ext cx="10555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540360" y="1710000"/>
            <a:ext cx="2846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Explicitly with @Autowired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40360" y="2070000"/>
            <a:ext cx="6839640" cy="216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@Service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DriverService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@Autowired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DriverRepository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driverRepository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@Service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DriverService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DriverRepository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driverRepository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@Autowired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DriverService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(DriverRepository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driverRepository)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this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driverRepository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driverRepository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540000" y="4333680"/>
            <a:ext cx="4075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Preferred : Implict constructor injection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40000" y="4680000"/>
            <a:ext cx="6839640" cy="108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@Service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@RequiredArgsConstructor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DriverService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final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DriverRepository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driverRepository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540000" y="5863680"/>
            <a:ext cx="4075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Properties with @Value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540000" y="6300000"/>
            <a:ext cx="6839640" cy="45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@Value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$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{talent.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program.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datasour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ce-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classnam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e}"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dsClassN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99" name="Content Placeholder 2_12"/>
          <p:cNvSpPr/>
          <p:nvPr/>
        </p:nvSpPr>
        <p:spPr>
          <a:xfrm>
            <a:off x="0" y="504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ontent Placeholder 3_13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itle 4_13"/>
          <p:cNvSpPr/>
          <p:nvPr/>
        </p:nvSpPr>
        <p:spPr>
          <a:xfrm>
            <a:off x="417240" y="142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2" name="Text Placeholder 5_13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Spring : configuration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540360" y="1710000"/>
            <a:ext cx="10555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540360" y="1710000"/>
            <a:ext cx="10555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20360" y="243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540360" y="189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540360" y="1710000"/>
            <a:ext cx="10555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720360" y="243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540360" y="189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540360" y="1710000"/>
            <a:ext cx="10555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540360" y="1710000"/>
            <a:ext cx="5734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Spring configuration is declared in @Configuration files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540360" y="2070000"/>
            <a:ext cx="6839640" cy="297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@Configuration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@EnableTransactionManagement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@EnableJpaRepositories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basePackages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"com.valtech.talent.program.libraries.database.driver"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DbConfiguration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@Value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"${talent.program.datasource-url}"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dsUrl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@Value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"${talent.program.datasource-classname}"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dsClassName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@Bean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dataSource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DriverManagerDataSource dataSource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DriverManagerDataSource()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dataSource.setDriverClassName(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dsClassName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dataSource.setUrl(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dsUrl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dataSource.setUsername(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"sa"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dataSource.setPassword(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"sa"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return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dataSource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540000" y="5040000"/>
            <a:ext cx="8640000" cy="74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fr-FR" sz="1800" spc="-1" strike="noStrike">
              <a:latin typeface="Arial"/>
            </a:endParaRPr>
          </a:p>
          <a:p>
            <a:r>
              <a:rPr b="0" lang="fr-FR" sz="1400" spc="-1" strike="noStrike">
                <a:solidFill>
                  <a:srgbClr val="ffffff"/>
                </a:solidFill>
                <a:latin typeface="Arial"/>
                <a:hlinkClick r:id="rId2"/>
              </a:rPr>
              <a:t>https://docs.spring.io/spring-boot/docs/current/reference/html/appendix-application-properties.html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l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548640" y="5850000"/>
            <a:ext cx="6839640" cy="90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talent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: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</a:t>
            </a:r>
            <a:r>
              <a:rPr b="1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program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: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1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datasource-url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: jdbc:hsqldb:mem:myDb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1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datasource-classname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: org.hsqldb.jdbc.JDBCDriver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216" name="Content Placeholder 2_13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ontent Placeholder 3_14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itle 4_14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19" name="Text Placeholder 5_14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Jpa &amp; Embedded 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Database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20000" y="2070000"/>
            <a:ext cx="58485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Defines Entities and CRUD opérations on these entities.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596880" y="2430000"/>
            <a:ext cx="6839640" cy="387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F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X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_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u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b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d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u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A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U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T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u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h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5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0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u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h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u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b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B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F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B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w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B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u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u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k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w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[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]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{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c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h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g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b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b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J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w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H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b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J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J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v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J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u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225" name="Content Placeholder 2_14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ontent Placeholder 3_15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itle 4_15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28" name="Text Placeholder 5_15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Jpa Repositories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720000" y="2070000"/>
            <a:ext cx="46400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Define additional opérations in Repositories.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596880" y="2700000"/>
            <a:ext cx="6839640" cy="180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@EnableJpaRepositories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d0d0ff"/>
                </a:solidFill>
                <a:latin typeface="DejaVu Sans Mono"/>
                <a:ea typeface="DejaVu Sans Mono"/>
              </a:rPr>
              <a:t>basePackages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"com.valtech.talent.program.libraries.database.driver"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interface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DriverRepository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extends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JpaRepository&lt;Driver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Long&gt; {</a:t>
            </a:r>
            <a:endParaRPr b="0" lang="fr-FR" sz="900" spc="-1" strike="noStrike">
              <a:latin typeface="Arial"/>
            </a:endParaRPr>
          </a:p>
          <a:p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	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Driver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findByName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 name)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	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@Query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"SELECT d FROM Driver d WHERE d.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type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 = 'S'"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	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Collection&lt;Driver&gt;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findSmallDrivers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  <a:p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234" name="Content Placeholder 2_15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ontent Placeholder 3_16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itle 4_16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37" name="Text Placeholder 5_16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Embedded Database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720000" y="2070000"/>
            <a:ext cx="8146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For testing purpose, an in-memory database can be used instead of the actual.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596880" y="2700000"/>
            <a:ext cx="6839640" cy="99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&lt;dependency&gt;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&lt;groupId&gt;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org.hsqldb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&lt;/groupId&gt;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&lt;artifactId&gt;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hsqldb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&lt;/artifactId&gt;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&lt;version&gt;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2.3.4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&lt;/version&gt;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&lt;/dependency&gt;</a:t>
            </a:r>
            <a:br/>
            <a:endParaRPr b="0" lang="fr-FR" sz="9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673200" y="3870000"/>
            <a:ext cx="7448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Datasource properties and Dialect information can be set for test profile.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19080" y="396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4567320" cy="4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Agenda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968760" y="1912320"/>
            <a:ext cx="7851240" cy="47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Apache Commons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Guava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Logs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Lombok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Document generation &amp; templating : POI, IText, Thymeleaf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Spring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Jpa &amp; Embedded Database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1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ontent Placeholder 3_2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itle 4_2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6" name="Text Placeholder 5_2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Apache Commons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720000" y="4082760"/>
            <a:ext cx="5759280" cy="230724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boolean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blank = StringUtils.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isBlank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 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boolean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alphanumeric = StringUtils.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isAlphanumeric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"abc123"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long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[] array = {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123456l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456789l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456789l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ArrayUtils.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shuffle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(array)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long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min = NumberUtils.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min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(array)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IOUtils.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readLines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(CommonsSample.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class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.getResourceAsStream(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"test.txt"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UTF_8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720000" y="2250000"/>
            <a:ext cx="702000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Apache provides some utility classes for many usages.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Commonly used are : commons-lang, commons-collections, commons-io, bean-utils and file-upload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Some other ther may be very specific or outdated : pick them carefully (last release date is an important hint)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01" name="Content Placeholder 2_0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ontent Placeholder 3_1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itle 4_1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4" name="Text Placeholder 5_1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Guava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720000" y="3542760"/>
            <a:ext cx="5759280" cy="140724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Map items = ImmutableMap.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of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"coin"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3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"glass"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4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"pencil"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ImmutableList&lt;String&gt; immutableList = ImmutableList.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of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"a"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"b"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boolean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result = IntMath.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isPrime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20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Google Guava provides utility classes as well.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Some have the same purposes as apache commons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3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ontent Placeholder 3_4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itle 4_4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2" name="Text Placeholder 5_4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Logging : Slf4j+logback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540000" y="1789200"/>
            <a:ext cx="6839640" cy="163044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static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Logger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LOGGER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LoggerFactory.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getLogger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(LoggerSample.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class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main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(String[] args)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LOGGER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.debug(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"debug information used for dev {} {}"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12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"ABC"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LOGGER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.info(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"information that may be used in production logs, use 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LOGGER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.warn(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"warn :"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RuntimeException(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"there is an exception"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LOGGER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.error(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"error :"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RuntimeException(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"there is an exception"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000" y="3600000"/>
            <a:ext cx="6839640" cy="314964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&lt;configuration&gt;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&lt;appender </a:t>
            </a:r>
            <a:r>
              <a:rPr b="0" lang="fr-FR" sz="900" spc="-1" strike="noStrike">
                <a:solidFill>
                  <a:srgbClr val="bababa"/>
                </a:solidFill>
                <a:latin typeface="DejaVu Sans Mono"/>
                <a:ea typeface="DejaVu Sans Mono"/>
              </a:rPr>
              <a:t>name=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"FILE" </a:t>
            </a:r>
            <a:r>
              <a:rPr b="0" lang="fr-FR" sz="900" spc="-1" strike="noStrike">
                <a:solidFill>
                  <a:srgbClr val="bababa"/>
                </a:solidFill>
                <a:latin typeface="DejaVu Sans Mono"/>
                <a:ea typeface="DejaVu Sans Mono"/>
              </a:rPr>
              <a:t>class=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"ch.qos.logback.core.FileAppender"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&lt;file&gt;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foo.log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&lt;/file&gt;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&lt;encoder&gt;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    &lt;pattern&gt;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%date %level [%thread] %logger{10} [%file : %line] %msg%n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&lt;/pattern&gt;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&lt;/encoder&gt;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&lt;/appender&gt;</a:t>
            </a:r>
            <a:br/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&lt;appender </a:t>
            </a:r>
            <a:r>
              <a:rPr b="0" lang="fr-FR" sz="900" spc="-1" strike="noStrike">
                <a:solidFill>
                  <a:srgbClr val="bababa"/>
                </a:solidFill>
                <a:latin typeface="DejaVu Sans Mono"/>
                <a:ea typeface="DejaVu Sans Mono"/>
              </a:rPr>
              <a:t>name=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"STDOUT" </a:t>
            </a:r>
            <a:r>
              <a:rPr b="0" lang="fr-FR" sz="900" spc="-1" strike="noStrike">
                <a:solidFill>
                  <a:srgbClr val="bababa"/>
                </a:solidFill>
                <a:latin typeface="DejaVu Sans Mono"/>
                <a:ea typeface="DejaVu Sans Mono"/>
              </a:rPr>
              <a:t>class=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"ch.qos.logback.core.ConsoleAppender"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&lt;encoder&gt;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    &lt;pattern&gt;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%d{HH:mm:ss.SSS} [%thread] %-5level %logger{36} - %msg%n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&lt;/pattern&gt;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&lt;/encoder&gt;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&lt;/appender&gt;</a:t>
            </a:r>
            <a:br/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&lt;logger </a:t>
            </a:r>
            <a:r>
              <a:rPr b="0" lang="fr-FR" sz="900" spc="-1" strike="noStrike">
                <a:solidFill>
                  <a:srgbClr val="bababa"/>
                </a:solidFill>
                <a:latin typeface="DejaVu Sans Mono"/>
                <a:ea typeface="DejaVu Sans Mono"/>
              </a:rPr>
              <a:t>name=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"com.valtech.talent.program.libraries"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&lt;appender-ref </a:t>
            </a:r>
            <a:r>
              <a:rPr b="0" lang="fr-FR" sz="900" spc="-1" strike="noStrike">
                <a:solidFill>
                  <a:srgbClr val="bababa"/>
                </a:solidFill>
                <a:latin typeface="DejaVu Sans Mono"/>
                <a:ea typeface="DejaVu Sans Mono"/>
              </a:rPr>
              <a:t>ref=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"FILE" 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&lt;/logger&gt;</a:t>
            </a:r>
            <a:br/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&lt;root </a:t>
            </a:r>
            <a:r>
              <a:rPr b="0" lang="fr-FR" sz="900" spc="-1" strike="noStrike">
                <a:solidFill>
                  <a:srgbClr val="bababa"/>
                </a:solidFill>
                <a:latin typeface="DejaVu Sans Mono"/>
                <a:ea typeface="DejaVu Sans Mono"/>
              </a:rPr>
              <a:t>level=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"debug"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    &lt;appender-ref </a:t>
            </a:r>
            <a:r>
              <a:rPr b="0" lang="fr-FR" sz="900" spc="-1" strike="noStrike">
                <a:solidFill>
                  <a:srgbClr val="bababa"/>
                </a:solidFill>
                <a:latin typeface="DejaVu Sans Mono"/>
                <a:ea typeface="DejaVu Sans Mono"/>
              </a:rPr>
              <a:t>ref=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"STDOUT" </a:t>
            </a:r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    &lt;/root&gt;</a:t>
            </a:r>
            <a:br/>
            <a:r>
              <a:rPr b="0" lang="fr-FR" sz="900" spc="-1" strike="noStrike">
                <a:solidFill>
                  <a:srgbClr val="e8bf6a"/>
                </a:solidFill>
                <a:latin typeface="DejaVu Sans Mono"/>
                <a:ea typeface="DejaVu Sans Mono"/>
              </a:rPr>
              <a:t>&lt;/configuration&gt;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18" name="Content Placeholder 2_9"/>
          <p:cNvSpPr/>
          <p:nvPr/>
        </p:nvSpPr>
        <p:spPr>
          <a:xfrm>
            <a:off x="-1134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ontent Placeholder 3_10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itle 4_10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1" name="Text Placeholder 5_10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Annotation Processing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399320" y="3060000"/>
            <a:ext cx="886068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APT (Java Annotation Processiong Tools) is a tool that uses annotations at compilation time to modify and create code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It uses Annotations and introspection to modify existing classes (like Lombok)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or create new classes (like Spring proxy classes)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26" name="Content Placeholder 2_4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ontent Placeholder 3_5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itle 4_5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9" name="Text Placeholder 5_5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Lombok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540720" y="2610360"/>
            <a:ext cx="5759280" cy="323964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@Data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@Builder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SamplePojo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int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num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@AllArgsConstructor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@Getter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@Builder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SampleImmutable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int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num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720000" y="2070000"/>
            <a:ext cx="10445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Lombok generates getters, setters, constructors, builders and other common methods for java objects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35" name="Content Placeholder 2_6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ontent Placeholder 3_7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itle 4_7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38" name="Text Placeholder 5_7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Document generation: POI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540000" y="2610000"/>
            <a:ext cx="10620000" cy="395964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static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readExcelFile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throws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IOException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FileInputStream excelFile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FileInputStream(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File(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FILE_NAME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Workbook workbook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XSSFWorkbook(excelFile)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Sheet sheet = workbook.getSheetAt(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0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log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.info(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"Datasheet name : {}"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sheet.getSheetName())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sheet.iterator().forEachRemaining(row -&gt;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row.cellIterator().forEachRemaining(cell -&gt;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log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.info(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"CELL {},{} : {}"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cell.getRowIndex()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cell.getColumnIndex()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cell.getStringCellValue()))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static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writeExcelFile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throws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IOException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XSSFWorkbook workbook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XSSFWorkbook()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XSSFSheet sheet = workbook.createSheet(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"ValtechTalent"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IntStream.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range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10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).forEach(rowNum -&gt;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Row row = </a:t>
            </a:r>
            <a:r>
              <a:rPr b="0" lang="fr-FR" sz="900" spc="-1" strike="noStrike">
                <a:solidFill>
                  <a:srgbClr val="b389c5"/>
                </a:solidFill>
                <a:latin typeface="DejaVu Sans Mono"/>
                <a:ea typeface="DejaVu Sans Mono"/>
              </a:rPr>
              <a:t>sheet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.createRow(rowNum)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IntStream.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range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10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).forEach(colNum -&gt;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    </a:t>
            </a:r>
            <a:r>
              <a:rPr b="0" lang="fr-FR" sz="900" spc="-1" strike="noStrike">
                <a:solidFill>
                  <a:srgbClr val="b389c5"/>
                </a:solidFill>
                <a:latin typeface="DejaVu Sans Mono"/>
                <a:ea typeface="DejaVu Sans Mono"/>
              </a:rPr>
              <a:t>row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.createCell(colNum).setCellValue(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"TEST"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FileOutputStream outputStream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FileOutputStream(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FILE_NAME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workbook.write(outputStream)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workbook.close()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720000" y="2070000"/>
            <a:ext cx="3652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Read and write Office Documents 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3400" cy="6843960"/>
          </a:xfrm>
          <a:prstGeom prst="rect">
            <a:avLst/>
          </a:prstGeom>
          <a:ln w="0">
            <a:noFill/>
          </a:ln>
        </p:spPr>
      </p:pic>
      <p:sp>
        <p:nvSpPr>
          <p:cNvPr id="144" name="Content Placeholder 2_7"/>
          <p:cNvSpPr/>
          <p:nvPr/>
        </p:nvSpPr>
        <p:spPr>
          <a:xfrm>
            <a:off x="19800" y="4680"/>
            <a:ext cx="12173400" cy="68529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ontent Placeholder 3_8"/>
          <p:cNvSpPr/>
          <p:nvPr/>
        </p:nvSpPr>
        <p:spPr>
          <a:xfrm>
            <a:off x="609480" y="685800"/>
            <a:ext cx="747360" cy="12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itle 4_8"/>
          <p:cNvSpPr/>
          <p:nvPr/>
        </p:nvSpPr>
        <p:spPr>
          <a:xfrm>
            <a:off x="596880" y="1789200"/>
            <a:ext cx="6779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47" name="Text Placeholder 5_8"/>
          <p:cNvSpPr/>
          <p:nvPr/>
        </p:nvSpPr>
        <p:spPr>
          <a:xfrm>
            <a:off x="540000" y="1016640"/>
            <a:ext cx="104392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Document generation: 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IText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900000" y="2790000"/>
            <a:ext cx="239796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540000" y="2610000"/>
            <a:ext cx="6480000" cy="297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static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writePDFFile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throws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DocumentException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FileNotFoundException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Document document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Document()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PdfWriter.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getInstance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(document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FileOutputStream(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File(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FILE_NAME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//open</a:t>
            </a:r>
            <a:br/>
            <a:r>
              <a:rPr b="0" lang="fr-FR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document.open()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Paragraph p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Paragraph()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p.add(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"Valtech Talent Program"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p.setAlignment(Element.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ALIGN_CENTER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document.add(p)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document.add(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Paragraph(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"How to write a PDF file with IText"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//close</a:t>
            </a:r>
            <a:br/>
            <a:r>
              <a:rPr b="0" lang="fr-FR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document.close()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720000" y="2250000"/>
            <a:ext cx="611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20000" y="2070000"/>
            <a:ext cx="1995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Create PDF Files 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Application>LibreOffice/7.1.0.3$Linux_X86_64 LibreOffice_project/10$Build-3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2021-03-07T16:15:05Z</dcterms:created>
  <dc:creator/>
  <dc:description/>
  <dc:language>fr-FR</dc:language>
  <cp:lastModifiedBy/>
  <cp:lastPrinted>2020-05-13T16:38:13Z</cp:lastPrinted>
  <dcterms:modified xsi:type="dcterms:W3CDTF">2021-03-29T15:49:24Z</dcterms:modified>
  <cp:revision>102</cp:revision>
  <dc:subject/>
  <dc:title>Presentation  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