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11.jpeg" ContentType="image/jpeg"/>
  <Override PartName="/ppt/media/image9.jpeg" ContentType="image/jpeg"/>
  <Override PartName="/ppt/media/image6.jpeg" ContentType="image/jpeg"/>
  <Override PartName="/ppt/media/image5.jpeg" ContentType="image/jpeg"/>
  <Override PartName="/ppt/media/image22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18.jpeg" ContentType="image/jpeg"/>
  <Override PartName="/ppt/media/image14.jpeg" ContentType="image/jpeg"/>
  <Override PartName="/ppt/media/image1.png" ContentType="image/png"/>
  <Override PartName="/ppt/media/image17.jpeg" ContentType="image/jpeg"/>
  <Override PartName="/ppt/media/image3.png" ContentType="image/png"/>
  <Override PartName="/ppt/media/image2.png" ContentType="image/png"/>
  <Override PartName="/ppt/media/image4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3587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8560" cy="538560"/>
          </a:xfrm>
          <a:prstGeom prst="rect">
            <a:avLst/>
          </a:prstGeom>
          <a:ln w="0">
            <a:noFill/>
          </a:ln>
        </p:spPr>
      </p:pic>
      <p:pic>
        <p:nvPicPr>
          <p:cNvPr id="1" name="Valtech Logo - Dark Cover" descr=""/>
          <p:cNvPicPr/>
          <p:nvPr/>
        </p:nvPicPr>
        <p:blipFill>
          <a:blip r:embed="rId3"/>
          <a:stretch/>
        </p:blipFill>
        <p:spPr>
          <a:xfrm>
            <a:off x="1845720" y="1364040"/>
            <a:ext cx="1174680" cy="23580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400" cy="298584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8560" cy="5385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863560" cy="18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0" bIns="46800" anchor="b">
            <a:noAutofit/>
          </a:bodyPr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Training - Advanded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400" cy="32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0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176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7D4A3231-2DCF-4345-A08F-0A625CA65EE9}" type="slidenum">
              <a:rPr b="1" lang="de-DE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3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b="1" lang="en-GB" sz="12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46" name="Content Placeholder 2_16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ontent Placeholder 3_17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itle 4_17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49" name="Text Placeholder 5_17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Annotations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40000" y="2160000"/>
            <a:ext cx="7200000" cy="3927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@Target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({ElementType.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METHOD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@Retention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(RetentionPolicy.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RUNTIME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@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interface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ManagePermissions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PermissionLevel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value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default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PermissionLevel.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VISITOR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@ManagePermissions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ADMIN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performAdminAction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"ADMIN action"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Method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method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=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realService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.getClass().getDeclaredMethod(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"performAdminAction"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null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ManagePermissions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annotation = method.getAnnotation(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ManagePermissions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class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if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(!contextPermission.allows(annotation.value())){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throw 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ForbidenActionException()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53" name="Content Placeholder 2_6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ontent Placeholder 3_7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itle 4_7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56" name="Text Placeholder 5_7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Bean / POJO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 txBox="1"/>
          <p:nvPr/>
        </p:nvSpPr>
        <p:spPr>
          <a:xfrm>
            <a:off x="540000" y="1710000"/>
            <a:ext cx="54097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POJO : Plain Old Java Object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Attributes + Getters + Setters + no args Constructor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540000" y="2543040"/>
            <a:ext cx="5760000" cy="3666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Dinosaur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private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PojoSample.Diet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public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Dinosaur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getName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setName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 name)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this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PojoSample.Diet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getDiet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setDiet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(PojoSample.Diet diet)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this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61" name="Content Placeholder 2_7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ontent Placeholder 3_8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itle 4_8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64" name="Text Placeholder 5_8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Immutable Object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 txBox="1"/>
          <p:nvPr/>
        </p:nvSpPr>
        <p:spPr>
          <a:xfrm>
            <a:off x="540000" y="1710000"/>
            <a:ext cx="439776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POJO : Plain Old Java Object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Attributes + Getters + all args Constructor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Attributes cannot be modified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Avoids many side effects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Commonly used in functional paradigm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596880" y="3690000"/>
            <a:ext cx="5760000" cy="2856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ImmutableDinosaur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final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private final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Diet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public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ImmutableDinosaur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 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PojoSample.Diet diet)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this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this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getName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PojoSample.Diet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getDiet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69" name="Content Placeholder 2_0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ontent Placeholder 3_1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itle 4_1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72" name="Text Placeholder 5_1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Singleton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 txBox="1"/>
          <p:nvPr/>
        </p:nvSpPr>
        <p:spPr>
          <a:xfrm>
            <a:off x="540000" y="1710000"/>
            <a:ext cx="3745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A class that has only one instance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540000" y="2070000"/>
            <a:ext cx="5760000" cy="279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SingletonSample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VANILLA JAVA : this example is only for explanation purpose</a:t>
            </a:r>
            <a:br/>
            <a:br/>
            <a:r>
              <a:rPr b="0" lang="fr-FR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final static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SingletonSample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INSTANCE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SingletonSample()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public static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SingletonSample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getInstance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INSTANCE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sayHello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"Hello World!"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main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(String[] args)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SingletonSample.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getInstance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().sayHello()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540000" y="4950000"/>
            <a:ext cx="5760000" cy="180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enum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EnumSingleton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INSTANCE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sayHi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"Hi World!"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main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(String[] args)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EnumSingleton.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INSTANCE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.sayHi()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78" name="Content Placeholder 2_5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ontent Placeholder 3_6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itle 4_6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81" name="Text Placeholder 5_6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Singleton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 txBox="1"/>
          <p:nvPr/>
        </p:nvSpPr>
        <p:spPr>
          <a:xfrm>
            <a:off x="540000" y="1710000"/>
            <a:ext cx="5987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Usage : Service Composition with Dependency Injection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540000" y="2070000"/>
            <a:ext cx="5760000" cy="4680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@SpringBootApplication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SingletonExampleWithSpring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implements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CommandLineRunner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@Autowired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Controller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controller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@Component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Controller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@Autowired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ComponentSample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component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public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callComponent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   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component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.sayHello()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@Component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ComponentSample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sayHello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"Hello Valtech"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@Override</a:t>
            </a:r>
            <a:br/>
            <a:r>
              <a:rPr b="0" lang="fr-FR" sz="900" spc="-1" strike="noStrike">
                <a:solidFill>
                  <a:srgbClr val="bbb529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run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(String... args)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throws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Exception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controller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.callService()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static void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main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(String[] args)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SpringApplication.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run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(SingletonExampleWithSpring.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class,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args)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86" name="Content Placeholder 2_9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ontent Placeholder 3_10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itle 4_10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89" name="Text Placeholder 5_10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Services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40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540000" y="2003040"/>
            <a:ext cx="5760000" cy="2856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class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ImmutableDinosaur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private final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private final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Diet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public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ImmutableDinosaur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 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PojoSample.Diet diet)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this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this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= 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getName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name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PojoSample.Diet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getDiet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diet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93" name="Content Placeholder 2_10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ontent Placeholder 3_11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itle 4_11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96" name="Text Placeholder 5_11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Utility Classes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40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540000" y="2003040"/>
            <a:ext cx="5760000" cy="2856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200" name="Content Placeholder 2_14"/>
          <p:cNvSpPr/>
          <p:nvPr/>
        </p:nvSpPr>
        <p:spPr>
          <a:xfrm>
            <a:off x="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ontent Placeholder 3_15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itle 4_15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3" name="Text Placeholder 5_15"/>
          <p:cNvSpPr/>
          <p:nvPr/>
        </p:nvSpPr>
        <p:spPr>
          <a:xfrm>
            <a:off x="593640" y="1016640"/>
            <a:ext cx="732636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Dependency Injection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540000" y="2003040"/>
            <a:ext cx="5760000" cy="2856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207" name="Content Placeholder 2_15"/>
          <p:cNvSpPr/>
          <p:nvPr/>
        </p:nvSpPr>
        <p:spPr>
          <a:xfrm>
            <a:off x="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ontent Placeholder 3_16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itle 4_16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10" name="Text Placeholder 5_16"/>
          <p:cNvSpPr/>
          <p:nvPr/>
        </p:nvSpPr>
        <p:spPr>
          <a:xfrm>
            <a:off x="593640" y="1016640"/>
            <a:ext cx="732636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Builder, Factory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540000" y="2003040"/>
            <a:ext cx="5760000" cy="2856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214" name="Content Placeholder 2_3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ontent Placeholder 3_4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itle 4_4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17" name="Text Placeholder 5_4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S.O.L.I.D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 txBox="1"/>
          <p:nvPr/>
        </p:nvSpPr>
        <p:spPr>
          <a:xfrm>
            <a:off x="510120" y="2340000"/>
            <a:ext cx="470988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 : Single responsibility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 : Open to extension/Closed to modification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 : Liskov substitution principle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 : Interface segregation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D : Dependency Inversion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Agenda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968760" y="1912320"/>
            <a:ext cx="5691240" cy="47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Collections Family: Arrays, Collections, Sets, Maps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Generics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Annotations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Bean/POJO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Immutable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Singleton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roid Sans Fallback"/>
              </a:rPr>
              <a:t>Service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1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ontent Placeholder 3_2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itle 4_2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6" name="Text Placeholder 5_2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About Collections Family : Array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40000" y="3960000"/>
            <a:ext cx="5760000" cy="2127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String[] anArray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String[] {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for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int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 =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0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 &lt; anArray.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length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i++)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.println(anArray[i])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for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 String element : anArray)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"Element : "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+ element)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20000" y="2250000"/>
            <a:ext cx="12078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Fixed size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1" name="Content Placeholder 2_11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ontent Placeholder 3_12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itle 4_12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4" name="Text Placeholder 5_12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About Collections Family : Collection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540000" y="3960000"/>
            <a:ext cx="5760000" cy="2127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String[] anArray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String[] {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for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int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 = </a:t>
            </a:r>
            <a:r>
              <a:rPr b="0" lang="fr-FR" sz="9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0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 &lt; anArray.</a:t>
            </a:r>
            <a:r>
              <a:rPr b="0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length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i++)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.println(anArray[i])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for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 String element : anArray)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"Element : "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+ element)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20000" y="2250000"/>
            <a:ext cx="395856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Ordered / Non-unique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implementation : ArrayList, LinkedList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About Collections Family : Set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540000" y="4140000"/>
            <a:ext cx="5760000" cy="1947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Set&lt;String&gt; aSet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HashSet&lt;&gt;()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aSet.add(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aSet.add(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aSet.add(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Set&lt;String&gt; anotherSet = Set.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of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for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 String element : aSet)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"Element : "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+ element)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20000" y="2250000"/>
            <a:ext cx="37195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Non-ordered / Unique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implementation : HashSet, TreeSet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17" name="Content Placeholder 2_13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ontent Placeholder 3_14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itle 4_14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0" name="Text Placeholder 5_14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About Collections Family : Map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40000" y="3150000"/>
            <a:ext cx="7200000" cy="2937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old school Map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Map&lt;String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String&gt; aMap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HashMap&lt;&gt;()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aMap.put(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"5"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aMap.put(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"7"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aMap.put(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"11"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for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(Map.Entry&lt;String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String&gt; entry : aMap.entrySet())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"key : "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+ entry.getKey() +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"value : 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+entry.getValue())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br/>
            <a:r>
              <a:rPr b="0" lang="fr-FR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Map Since JAVA 9 :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Map&lt;String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String&gt; anotherMap = Map.</a:t>
            </a:r>
            <a:r>
              <a:rPr b="0" i="1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of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"A"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"Triceratops"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"B"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"Tyrannosaurus"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"C"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"Iguanodon"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anotherMap.forEach((k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v) -&gt; System.</a:t>
            </a:r>
            <a:r>
              <a:rPr b="0" i="1" lang="fr-FR" sz="900" spc="-1" strike="noStrike">
                <a:solidFill>
                  <a:srgbClr val="9876aa"/>
                </a:solidFill>
                <a:latin typeface="DejaVu Sans Mono"/>
                <a:ea typeface="DejaVu Sans Mono"/>
              </a:rPr>
              <a:t>out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.println(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"key : "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+ k + </a:t>
            </a:r>
            <a:r>
              <a:rPr b="0" lang="fr-FR" sz="900" spc="-1" strike="noStrike">
                <a:solidFill>
                  <a:srgbClr val="6a8759"/>
                </a:solidFill>
                <a:latin typeface="DejaVu Sans Mono"/>
                <a:ea typeface="DejaVu Sans Mono"/>
              </a:rPr>
              <a:t>"value : "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+v))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20000" y="1931760"/>
            <a:ext cx="40348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Key -&gt; Value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implementations : HashMap, TreeMap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25" name="Content Placeholder 2_8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ontent Placeholder 3_9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itle 4_9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28" name="Text Placeholder 5_9"/>
          <p:cNvSpPr/>
          <p:nvPr/>
        </p:nvSpPr>
        <p:spPr>
          <a:xfrm>
            <a:off x="593640" y="1016640"/>
            <a:ext cx="696636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Generics : generic method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596880" y="2160000"/>
            <a:ext cx="7200000" cy="3927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// the type is lost in the convertion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// needs one method for each type or use Object and/or casts</a:t>
            </a:r>
            <a:endParaRPr b="0" lang="fr-FR" sz="900" spc="-1" strike="noStrike">
              <a:latin typeface="Arial"/>
            </a:endParaRPr>
          </a:p>
          <a:p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List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convertToList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(String[] list) {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List result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ArrayList&lt;&gt;()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for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(String el : list)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result.add(el)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result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// type is preserved</a:t>
            </a:r>
            <a:endParaRPr b="0" lang="fr-FR" sz="900" spc="-1" strike="noStrike">
              <a:latin typeface="Arial"/>
            </a:endParaRPr>
          </a:p>
          <a:p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// can be used for any type without risky change</a:t>
            </a:r>
            <a:br/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public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b="0" lang="fr-FR" sz="900" spc="-1" strike="noStrike">
                <a:solidFill>
                  <a:srgbClr val="507874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 List&lt;</a:t>
            </a:r>
            <a:r>
              <a:rPr b="0" lang="fr-FR" sz="900" spc="-1" strike="noStrike">
                <a:solidFill>
                  <a:srgbClr val="507874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 </a:t>
            </a:r>
            <a:r>
              <a:rPr b="0" lang="fr-FR" sz="9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convertToList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507874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[] list)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List&lt;</a:t>
            </a:r>
            <a:r>
              <a:rPr b="0" lang="fr-FR" sz="900" spc="-1" strike="noStrike">
                <a:solidFill>
                  <a:srgbClr val="507874"/>
                </a:solidFill>
                <a:latin typeface="DejaVu Sans Mono"/>
                <a:ea typeface="DejaVu Sans Mono"/>
              </a:rPr>
              <a:t>T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 result =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ArrayList&lt;&gt;()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for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0" lang="fr-FR" sz="900" spc="-1" strike="noStrike">
                <a:solidFill>
                  <a:srgbClr val="507874"/>
                </a:solidFill>
                <a:latin typeface="DejaVu Sans Mono"/>
                <a:ea typeface="DejaVu Sans Mono"/>
              </a:rPr>
              <a:t>T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el : list) {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    result.add(el)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return </a:t>
            </a:r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result</a:t>
            </a:r>
            <a:r>
              <a:rPr b="0" lang="fr-FR" sz="9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fr-FR" sz="9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endParaRPr b="0" lang="fr-FR" sz="9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32" name="Content Placeholder 2_17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ontent Placeholder 3_18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itle 4_18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35" name="Text Placeholder 5_18"/>
          <p:cNvSpPr/>
          <p:nvPr/>
        </p:nvSpPr>
        <p:spPr>
          <a:xfrm>
            <a:off x="593640" y="1016640"/>
            <a:ext cx="696636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Generics : generic class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596880" y="2160000"/>
            <a:ext cx="7200000" cy="39279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39" name="Content Placeholder 2_4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ontent Placeholder 3_5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itle 4_5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42" name="Text Placeholder 5_5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Annotations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 txBox="1"/>
          <p:nvPr/>
        </p:nvSpPr>
        <p:spPr>
          <a:xfrm>
            <a:off x="1440000" y="2426760"/>
            <a:ext cx="817884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Annotations add meta informations to the code with multiple usages :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Compiler hints : @Override @Deprecated @SuppressWarnings("unchecked")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Documentation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Code/File Generation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Runtime usage with introspection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Personalized Annotations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Application>LibreOffice/7.1.0.3$Linux_X86_64 LibreOffice_project/10$Build-3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2021-03-07T16:15:05Z</dcterms:created>
  <dc:creator/>
  <dc:description/>
  <dc:language>fr-FR</dc:language>
  <cp:lastModifiedBy/>
  <cp:lastPrinted>2020-05-13T16:38:13Z</cp:lastPrinted>
  <dcterms:modified xsi:type="dcterms:W3CDTF">2021-03-22T00:04:11Z</dcterms:modified>
  <cp:revision>76</cp:revision>
  <dc:subject/>
  <dc:title>Presentation  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