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60" r:id="rId5"/>
    <p:sldId id="261" r:id="rId6"/>
  </p:sldIdLst>
  <p:sldSz cx="12193588" cy="6858000"/>
  <p:notesSz cx="7772400" cy="10058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931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V Logo - Dark Master"/>
          <p:cNvPicPr/>
          <p:nvPr/>
        </p:nvPicPr>
        <p:blipFill>
          <a:blip r:embed="rId14"/>
          <a:stretch/>
        </p:blipFill>
        <p:spPr>
          <a:xfrm>
            <a:off x="11475720" y="6254640"/>
            <a:ext cx="538920" cy="538920"/>
          </a:xfrm>
          <a:prstGeom prst="rect">
            <a:avLst/>
          </a:prstGeom>
          <a:ln w="0">
            <a:noFill/>
          </a:ln>
        </p:spPr>
      </p:pic>
      <p:pic>
        <p:nvPicPr>
          <p:cNvPr id="6" name="Valtech Logo - Dark Cover"/>
          <p:cNvPicPr/>
          <p:nvPr/>
        </p:nvPicPr>
        <p:blipFill>
          <a:blip r:embed="rId15"/>
          <a:stretch/>
        </p:blipFill>
        <p:spPr>
          <a:xfrm>
            <a:off x="1845720" y="1364040"/>
            <a:ext cx="1175040" cy="236160"/>
          </a:xfrm>
          <a:prstGeom prst="rect">
            <a:avLst/>
          </a:prstGeom>
          <a:ln w="0">
            <a:noFill/>
          </a:ln>
        </p:spPr>
      </p:pic>
      <p:sp>
        <p:nvSpPr>
          <p:cNvPr id="2" name="Rectangle 31"/>
          <p:cNvSpPr/>
          <p:nvPr/>
        </p:nvSpPr>
        <p:spPr>
          <a:xfrm>
            <a:off x="1523880" y="1935000"/>
            <a:ext cx="9140760" cy="2986200"/>
          </a:xfrm>
          <a:prstGeom prst="rect">
            <a:avLst/>
          </a:prstGeom>
          <a:noFill/>
          <a:ln w="12708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FFFFFF">
                <a:alpha val="0"/>
              </a:srgbClr>
            </a:gs>
          </a:gsLst>
          <a:lin ang="1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V Logo - Dark Master"/>
          <p:cNvPicPr/>
          <p:nvPr/>
        </p:nvPicPr>
        <p:blipFill>
          <a:blip r:embed="rId14"/>
          <a:stretch/>
        </p:blipFill>
        <p:spPr>
          <a:xfrm>
            <a:off x="11475720" y="6254640"/>
            <a:ext cx="538920" cy="53892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3"/>
          <p:cNvSpPr/>
          <p:nvPr/>
        </p:nvSpPr>
        <p:spPr>
          <a:xfrm>
            <a:off x="1756080" y="2978280"/>
            <a:ext cx="8323560" cy="1870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0" bIns="46800"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sz="6000" b="1" strike="noStrike" spc="-1" dirty="0">
                <a:solidFill>
                  <a:srgbClr val="FFFFFF"/>
                </a:solidFill>
                <a:latin typeface="Helvetica Neue"/>
                <a:ea typeface="Helvetica Neue"/>
              </a:rPr>
              <a:t>JAVA</a:t>
            </a:r>
            <a:br>
              <a:rPr dirty="0"/>
            </a:br>
            <a:r>
              <a:rPr lang="en-US" sz="6000" b="1" strike="noStrike" spc="-1" dirty="0">
                <a:solidFill>
                  <a:srgbClr val="FFFFFF"/>
                </a:solidFill>
                <a:latin typeface="Helvetica Neue"/>
                <a:ea typeface="Helvetica Neue"/>
              </a:rPr>
              <a:t>Training Exercises</a:t>
            </a:r>
            <a:endParaRPr lang="fr-FR" sz="6000" b="0" strike="noStrike" spc="-1" dirty="0">
              <a:latin typeface="Arial"/>
            </a:endParaRPr>
          </a:p>
          <a:p>
            <a:pPr>
              <a:lnSpc>
                <a:spcPct val="85000"/>
              </a:lnSpc>
            </a:pPr>
            <a:r>
              <a:rPr lang="en-US" sz="6000" b="1" strike="noStrike" spc="-1" dirty="0">
                <a:solidFill>
                  <a:srgbClr val="FFFFFF"/>
                </a:solidFill>
                <a:latin typeface="Helvetica Neue"/>
                <a:ea typeface="Helvetica Neue"/>
              </a:rPr>
              <a:t>TDD</a:t>
            </a:r>
            <a:endParaRPr lang="fr-FR" sz="6000" b="0" strike="noStrike" spc="-1" dirty="0">
              <a:latin typeface="Arial"/>
            </a:endParaRPr>
          </a:p>
        </p:txBody>
      </p:sp>
      <p:sp>
        <p:nvSpPr>
          <p:cNvPr id="81" name="Subtitle 4"/>
          <p:cNvSpPr/>
          <p:nvPr/>
        </p:nvSpPr>
        <p:spPr>
          <a:xfrm>
            <a:off x="1857600" y="5200920"/>
            <a:ext cx="7358760" cy="32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Helvetica Neue"/>
                <a:ea typeface="Helvetica Neue"/>
              </a:rPr>
              <a:t>Thomas DECOSTER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82" name="Text Placeholder 5"/>
          <p:cNvSpPr/>
          <p:nvPr/>
        </p:nvSpPr>
        <p:spPr>
          <a:xfrm>
            <a:off x="1857240" y="5496480"/>
            <a:ext cx="7372440" cy="35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Helvetica Neue Light"/>
                <a:ea typeface="Helvetica Neue Light"/>
              </a:rPr>
              <a:t>Java Senior Consultant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83" name="Slide Number Placeholder - Dark Master"/>
          <p:cNvSpPr/>
          <p:nvPr/>
        </p:nvSpPr>
        <p:spPr>
          <a:xfrm>
            <a:off x="6219000" y="6336000"/>
            <a:ext cx="492120" cy="35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37D8E986-AD56-4057-8C62-3C1FDC66CBA7}" type="slidenum">
              <a:rPr lang="de-DE" sz="800" b="1" strike="noStrike" spc="-1">
                <a:solidFill>
                  <a:srgbClr val="202020"/>
                </a:solidFill>
                <a:latin typeface="Helvetica Neue"/>
                <a:ea typeface="Helvetica Neue"/>
              </a:rPr>
              <a:t>1</a:t>
            </a:fld>
            <a:endParaRPr lang="fr-FR" sz="800" b="0" strike="noStrike" spc="-1">
              <a:latin typeface="Arial"/>
            </a:endParaRPr>
          </a:p>
        </p:txBody>
      </p:sp>
      <p:sp>
        <p:nvSpPr>
          <p:cNvPr id="84" name="Footer Placeholder - Dark Master"/>
          <p:cNvSpPr/>
          <p:nvPr/>
        </p:nvSpPr>
        <p:spPr>
          <a:xfrm>
            <a:off x="3699720" y="6339240"/>
            <a:ext cx="2515680" cy="35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9144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800" b="1" strike="noStrike" spc="-1">
                <a:solidFill>
                  <a:srgbClr val="202020"/>
                </a:solidFill>
                <a:latin typeface="Helvetica Neue"/>
                <a:ea typeface="Helvetica Neue"/>
              </a:rPr>
              <a:t>VPTT 2020 4.4.7.4 RC       </a:t>
            </a:r>
            <a:r>
              <a:rPr lang="en-GB" sz="1200" b="1" strike="noStrike" spc="-1">
                <a:solidFill>
                  <a:srgbClr val="202020"/>
                </a:solidFill>
                <a:latin typeface="Helvetica Neue"/>
                <a:ea typeface="Helvetica Neue"/>
              </a:rPr>
              <a:t>/</a:t>
            </a:r>
            <a:endParaRPr lang="fr-FR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Image 84"/>
          <p:cNvPicPr/>
          <p:nvPr/>
        </p:nvPicPr>
        <p:blipFill>
          <a:blip r:embed="rId2"/>
          <a:srcRect r="25225"/>
          <a:stretch/>
        </p:blipFill>
        <p:spPr>
          <a:xfrm>
            <a:off x="4500000" y="0"/>
            <a:ext cx="7691040" cy="6855480"/>
          </a:xfrm>
          <a:prstGeom prst="rect">
            <a:avLst/>
          </a:prstGeom>
          <a:ln w="0">
            <a:noFill/>
          </a:ln>
        </p:spPr>
      </p:pic>
      <p:sp>
        <p:nvSpPr>
          <p:cNvPr id="86" name="Content Placeholder 2_2"/>
          <p:cNvSpPr/>
          <p:nvPr/>
        </p:nvSpPr>
        <p:spPr>
          <a:xfrm>
            <a:off x="0" y="3240"/>
            <a:ext cx="9177840" cy="685404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87" name="Content Placeholder 3_3"/>
          <p:cNvSpPr/>
          <p:nvPr/>
        </p:nvSpPr>
        <p:spPr>
          <a:xfrm>
            <a:off x="609480" y="685800"/>
            <a:ext cx="748440" cy="1213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Title 4_3"/>
          <p:cNvSpPr/>
          <p:nvPr/>
        </p:nvSpPr>
        <p:spPr>
          <a:xfrm>
            <a:off x="596880" y="1789200"/>
            <a:ext cx="6780960" cy="419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89" name="Text Placeholder 5_3"/>
          <p:cNvSpPr/>
          <p:nvPr/>
        </p:nvSpPr>
        <p:spPr>
          <a:xfrm>
            <a:off x="596880" y="1846080"/>
            <a:ext cx="7506000" cy="44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4000" b="0" strike="noStrike" spc="-1" dirty="0">
                <a:solidFill>
                  <a:srgbClr val="FFFFFF"/>
                </a:solidFill>
                <a:latin typeface="Helvetica Neue Light"/>
                <a:ea typeface="Helvetica Neue Light"/>
              </a:rPr>
              <a:t>Task 1 : Cup</a:t>
            </a:r>
            <a:endParaRPr lang="fr-FR" sz="4000" b="0" strike="noStrike" spc="-1" dirty="0">
              <a:latin typeface="Arial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900000" y="2790000"/>
            <a:ext cx="6119640" cy="188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fr-FR" sz="18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Implement</a:t>
            </a:r>
            <a:r>
              <a:rPr lang="fr-FR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a cup : </a:t>
            </a:r>
          </a:p>
          <a:p>
            <a:pPr marL="742950" lvl="1" indent="-285750">
              <a:buFontTx/>
              <a:buChar char="-"/>
            </a:pPr>
            <a:r>
              <a:rPr lang="fr-FR" spc="-1" dirty="0">
                <a:solidFill>
                  <a:srgbClr val="FFFFFF"/>
                </a:solidFill>
                <a:latin typeface="Arial"/>
              </a:rPr>
              <a:t>A cup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contains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2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dices</a:t>
            </a:r>
            <a:endParaRPr lang="fr-FR" spc="-1" dirty="0">
              <a:solidFill>
                <a:srgbClr val="FFFFFF"/>
              </a:solidFill>
              <a:latin typeface="Arial"/>
            </a:endParaRPr>
          </a:p>
          <a:p>
            <a:pPr marL="742950" lvl="1" indent="-285750">
              <a:buFontTx/>
              <a:buChar char="-"/>
            </a:pPr>
            <a:r>
              <a:rPr lang="fr-FR" spc="-1" dirty="0">
                <a:solidFill>
                  <a:srgbClr val="FFFFFF"/>
                </a:solidFill>
                <a:latin typeface="Arial"/>
              </a:rPr>
              <a:t>A cup has a roll() :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void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method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(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same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as die)</a:t>
            </a:r>
          </a:p>
          <a:p>
            <a:pPr marL="742950" lvl="1" indent="-285750">
              <a:buFontTx/>
              <a:buChar char="-"/>
            </a:pPr>
            <a:r>
              <a:rPr lang="fr-FR" spc="-1" dirty="0">
                <a:solidFill>
                  <a:srgbClr val="FFFFFF"/>
                </a:solidFill>
                <a:latin typeface="Arial"/>
              </a:rPr>
              <a:t>A cup has a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getValue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() :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int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method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(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same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as die)</a:t>
            </a:r>
          </a:p>
          <a:p>
            <a:pPr marL="742950" lvl="1" indent="-285750">
              <a:buFontTx/>
              <a:buChar char="-"/>
            </a:pPr>
            <a:endParaRPr lang="fr-FR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buFontTx/>
              <a:buChar char="-"/>
            </a:pPr>
            <a:r>
              <a:rPr lang="fr-FR" spc="-1" dirty="0">
                <a:solidFill>
                  <a:srgbClr val="FFFFFF"/>
                </a:solidFill>
                <a:latin typeface="Arial"/>
              </a:rPr>
              <a:t>Test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your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Cup</a:t>
            </a:r>
          </a:p>
          <a:p>
            <a:pPr marL="742950" lvl="1" indent="-285750">
              <a:buFontTx/>
              <a:buChar char="-"/>
            </a:pPr>
            <a:r>
              <a:rPr lang="fr-FR" spc="-1" dirty="0" err="1">
                <a:solidFill>
                  <a:srgbClr val="FFFFFF"/>
                </a:solidFill>
                <a:latin typeface="Arial"/>
              </a:rPr>
              <a:t>Using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actual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dice</a:t>
            </a:r>
            <a:endParaRPr lang="fr-FR" spc="-1" dirty="0">
              <a:solidFill>
                <a:srgbClr val="FFFFFF"/>
              </a:solidFill>
              <a:latin typeface="Arial"/>
            </a:endParaRPr>
          </a:p>
          <a:p>
            <a:pPr marL="742950" lvl="1" indent="-285750">
              <a:buFontTx/>
              <a:buChar char="-"/>
            </a:pPr>
            <a:r>
              <a:rPr lang="fr-FR" spc="-1" dirty="0" err="1">
                <a:solidFill>
                  <a:srgbClr val="FFFFFF"/>
                </a:solidFill>
                <a:latin typeface="Arial"/>
              </a:rPr>
              <a:t>Then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Using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a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dice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mock</a:t>
            </a:r>
            <a:endParaRPr lang="fr-FR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buFontTx/>
              <a:buChar char="-"/>
            </a:pPr>
            <a:endParaRPr lang="fr-FR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buFontTx/>
              <a:buChar char="-"/>
            </a:pPr>
            <a:r>
              <a:rPr lang="fr-FR" spc="-1" dirty="0" err="1">
                <a:solidFill>
                  <a:srgbClr val="FFFFFF"/>
                </a:solidFill>
                <a:latin typeface="Arial"/>
              </a:rPr>
              <a:t>Modify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Cup class to use a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number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of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dice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form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2 to 6</a:t>
            </a:r>
          </a:p>
          <a:p>
            <a:pPr marL="285750" indent="-285750">
              <a:buFontTx/>
              <a:buChar char="-"/>
            </a:pPr>
            <a:endParaRPr lang="fr-FR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buFontTx/>
              <a:buChar char="-"/>
            </a:pPr>
            <a:r>
              <a:rPr lang="fr-FR" spc="-1" dirty="0">
                <a:solidFill>
                  <a:srgbClr val="FFFFFF"/>
                </a:solidFill>
                <a:latin typeface="Arial"/>
              </a:rPr>
              <a:t>Update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your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test class</a:t>
            </a:r>
          </a:p>
          <a:p>
            <a:pPr marL="285750" indent="-285750">
              <a:buFontTx/>
              <a:buChar char="-"/>
            </a:pPr>
            <a:endParaRPr lang="fr-FR" spc="-1" dirty="0">
              <a:solidFill>
                <a:srgbClr val="FFFFFF"/>
              </a:solidFill>
              <a:latin typeface="Arial"/>
            </a:endParaRPr>
          </a:p>
          <a:p>
            <a:pPr marL="742950" lvl="1" indent="-285750">
              <a:buFontTx/>
              <a:buChar char="-"/>
            </a:pPr>
            <a:endParaRPr lang="fr-FR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buFontTx/>
              <a:buChar char="-"/>
            </a:pPr>
            <a:endParaRPr lang="fr-FR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fr-FR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fr-FR" sz="1800" b="0" strike="noStrike" spc="-1" dirty="0">
                <a:latin typeface="Arial"/>
              </a:rPr>
              <a:t>et</a:t>
            </a:r>
          </a:p>
        </p:txBody>
      </p:sp>
      <p:sp>
        <p:nvSpPr>
          <p:cNvPr id="10" name="Text Placeholder 5_3">
            <a:extLst>
              <a:ext uri="{FF2B5EF4-FFF2-40B4-BE49-F238E27FC236}">
                <a16:creationId xmlns:a16="http://schemas.microsoft.com/office/drawing/2014/main" id="{BD3E470F-7F78-4A03-891D-27D6930D4BD4}"/>
              </a:ext>
            </a:extLst>
          </p:cNvPr>
          <p:cNvSpPr/>
          <p:nvPr/>
        </p:nvSpPr>
        <p:spPr>
          <a:xfrm>
            <a:off x="609480" y="1095480"/>
            <a:ext cx="7506000" cy="44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4000" spc="-1" dirty="0">
                <a:solidFill>
                  <a:srgbClr val="FFFFFF"/>
                </a:solidFill>
                <a:latin typeface="Helvetica Neue Light"/>
              </a:rPr>
              <a:t>Standard </a:t>
            </a:r>
            <a:r>
              <a:rPr lang="en-US" sz="4000" spc="-1" dirty="0" err="1">
                <a:solidFill>
                  <a:srgbClr val="FFFFFF"/>
                </a:solidFill>
                <a:latin typeface="Helvetica Neue Light"/>
              </a:rPr>
              <a:t>Developpement</a:t>
            </a:r>
            <a:endParaRPr lang="fr-FR" sz="4000" b="0" strike="noStrike" spc="-1" dirty="0">
              <a:latin typeface="Arial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Image 84"/>
          <p:cNvPicPr/>
          <p:nvPr/>
        </p:nvPicPr>
        <p:blipFill>
          <a:blip r:embed="rId2"/>
          <a:srcRect r="25225"/>
          <a:stretch/>
        </p:blipFill>
        <p:spPr>
          <a:xfrm>
            <a:off x="4500000" y="0"/>
            <a:ext cx="7691040" cy="6855480"/>
          </a:xfrm>
          <a:prstGeom prst="rect">
            <a:avLst/>
          </a:prstGeom>
          <a:ln w="0">
            <a:noFill/>
          </a:ln>
        </p:spPr>
      </p:pic>
      <p:sp>
        <p:nvSpPr>
          <p:cNvPr id="86" name="Content Placeholder 2_2"/>
          <p:cNvSpPr/>
          <p:nvPr/>
        </p:nvSpPr>
        <p:spPr>
          <a:xfrm>
            <a:off x="0" y="3240"/>
            <a:ext cx="9177840" cy="685404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87" name="Content Placeholder 3_3"/>
          <p:cNvSpPr/>
          <p:nvPr/>
        </p:nvSpPr>
        <p:spPr>
          <a:xfrm>
            <a:off x="609480" y="685800"/>
            <a:ext cx="748440" cy="1213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Title 4_3"/>
          <p:cNvSpPr/>
          <p:nvPr/>
        </p:nvSpPr>
        <p:spPr>
          <a:xfrm>
            <a:off x="596880" y="1789200"/>
            <a:ext cx="6780960" cy="419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89" name="Text Placeholder 5_3"/>
          <p:cNvSpPr/>
          <p:nvPr/>
        </p:nvSpPr>
        <p:spPr>
          <a:xfrm>
            <a:off x="596880" y="1846080"/>
            <a:ext cx="7506000" cy="44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4000" b="0" strike="noStrike" spc="-1" dirty="0">
                <a:solidFill>
                  <a:srgbClr val="FFFFFF"/>
                </a:solidFill>
                <a:latin typeface="Helvetica Neue Light"/>
                <a:ea typeface="Helvetica Neue Light"/>
              </a:rPr>
              <a:t>Task 2 : Test Player class</a:t>
            </a:r>
            <a:endParaRPr lang="fr-FR" sz="4000" b="0" strike="noStrike" spc="-1" dirty="0">
              <a:latin typeface="Arial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900000" y="2790000"/>
            <a:ext cx="6119640" cy="188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fr-FR" sz="18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Create</a:t>
            </a:r>
            <a:r>
              <a:rPr lang="fr-FR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a Unit Test for Player : </a:t>
            </a:r>
          </a:p>
          <a:p>
            <a:pPr marL="742950" lvl="1" indent="-285750">
              <a:buFontTx/>
              <a:buChar char="-"/>
            </a:pPr>
            <a:r>
              <a:rPr lang="fr-FR" spc="-1" dirty="0">
                <a:solidFill>
                  <a:srgbClr val="FFFFFF"/>
                </a:solidFill>
                <a:latin typeface="Arial"/>
              </a:rPr>
              <a:t>Use a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Spy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for Square</a:t>
            </a:r>
          </a:p>
          <a:p>
            <a:pPr marL="742950" lvl="1" indent="-285750">
              <a:buFontTx/>
              <a:buChar char="-"/>
            </a:pPr>
            <a:endParaRPr lang="fr-FR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buFontTx/>
              <a:buChar char="-"/>
            </a:pPr>
            <a:r>
              <a:rPr lang="fr-FR" spc="-1" dirty="0" err="1">
                <a:solidFill>
                  <a:srgbClr val="FFFFFF"/>
                </a:solidFill>
                <a:latin typeface="Arial"/>
              </a:rPr>
              <a:t>Modify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Player to use a cup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instead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of 2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dices</a:t>
            </a:r>
            <a:endParaRPr lang="fr-FR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buFontTx/>
              <a:buChar char="-"/>
            </a:pPr>
            <a:endParaRPr lang="fr-FR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buFontTx/>
              <a:buChar char="-"/>
            </a:pPr>
            <a:r>
              <a:rPr lang="fr-FR" spc="-1" dirty="0">
                <a:solidFill>
                  <a:srgbClr val="FFFFFF"/>
                </a:solidFill>
                <a:latin typeface="Arial"/>
              </a:rPr>
              <a:t>Check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your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Tests are </a:t>
            </a:r>
            <a:r>
              <a:rPr lang="fr-FR" spc="-1" dirty="0" err="1">
                <a:solidFill>
                  <a:srgbClr val="FFFFFF"/>
                </a:solidFill>
                <a:latin typeface="Arial"/>
              </a:rPr>
              <a:t>still</a:t>
            </a:r>
            <a:r>
              <a:rPr lang="fr-FR" spc="-1" dirty="0">
                <a:solidFill>
                  <a:srgbClr val="FFFFFF"/>
                </a:solidFill>
                <a:latin typeface="Arial"/>
              </a:rPr>
              <a:t> passing</a:t>
            </a:r>
          </a:p>
          <a:p>
            <a:pPr marL="742950" lvl="1" indent="-285750">
              <a:buFontTx/>
              <a:buChar char="-"/>
            </a:pPr>
            <a:endParaRPr lang="fr-FR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buFontTx/>
              <a:buChar char="-"/>
            </a:pPr>
            <a:endParaRPr lang="fr-FR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fr-FR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fr-FR" sz="1800" b="0" strike="noStrike" spc="-1" dirty="0">
                <a:latin typeface="Arial"/>
              </a:rPr>
              <a:t>et</a:t>
            </a:r>
          </a:p>
        </p:txBody>
      </p:sp>
      <p:sp>
        <p:nvSpPr>
          <p:cNvPr id="10" name="Text Placeholder 5_3">
            <a:extLst>
              <a:ext uri="{FF2B5EF4-FFF2-40B4-BE49-F238E27FC236}">
                <a16:creationId xmlns:a16="http://schemas.microsoft.com/office/drawing/2014/main" id="{BD3E470F-7F78-4A03-891D-27D6930D4BD4}"/>
              </a:ext>
            </a:extLst>
          </p:cNvPr>
          <p:cNvSpPr/>
          <p:nvPr/>
        </p:nvSpPr>
        <p:spPr>
          <a:xfrm>
            <a:off x="609480" y="1095480"/>
            <a:ext cx="7506000" cy="44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4000" b="0" strike="noStrike" spc="-1" dirty="0">
                <a:solidFill>
                  <a:srgbClr val="FFFFFF"/>
                </a:solidFill>
                <a:latin typeface="Helvetica Neue Light"/>
              </a:rPr>
              <a:t>Work with legacy</a:t>
            </a:r>
            <a:endParaRPr lang="fr-FR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8708333"/>
      </p:ext>
    </p:extLst>
  </p:cSld>
  <p:clrMapOvr>
    <a:masterClrMapping/>
  </p:clrMapOvr>
  <p:transition spd="slow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Image 84"/>
          <p:cNvPicPr/>
          <p:nvPr/>
        </p:nvPicPr>
        <p:blipFill>
          <a:blip r:embed="rId2"/>
          <a:srcRect r="25225"/>
          <a:stretch/>
        </p:blipFill>
        <p:spPr>
          <a:xfrm>
            <a:off x="4500000" y="0"/>
            <a:ext cx="7691040" cy="6855480"/>
          </a:xfrm>
          <a:prstGeom prst="rect">
            <a:avLst/>
          </a:prstGeom>
          <a:ln w="0">
            <a:noFill/>
          </a:ln>
        </p:spPr>
      </p:pic>
      <p:sp>
        <p:nvSpPr>
          <p:cNvPr id="86" name="Content Placeholder 2_2"/>
          <p:cNvSpPr/>
          <p:nvPr/>
        </p:nvSpPr>
        <p:spPr>
          <a:xfrm>
            <a:off x="0" y="3240"/>
            <a:ext cx="9177840" cy="685404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87" name="Content Placeholder 3_3"/>
          <p:cNvSpPr/>
          <p:nvPr/>
        </p:nvSpPr>
        <p:spPr>
          <a:xfrm>
            <a:off x="609480" y="685800"/>
            <a:ext cx="748440" cy="1213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Title 4_3"/>
          <p:cNvSpPr/>
          <p:nvPr/>
        </p:nvSpPr>
        <p:spPr>
          <a:xfrm>
            <a:off x="596880" y="1789200"/>
            <a:ext cx="6780960" cy="419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89" name="Text Placeholder 5_3"/>
          <p:cNvSpPr/>
          <p:nvPr/>
        </p:nvSpPr>
        <p:spPr>
          <a:xfrm>
            <a:off x="596880" y="1846080"/>
            <a:ext cx="7506000" cy="44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4000" b="0" strike="noStrike" spc="-1" dirty="0">
                <a:solidFill>
                  <a:srgbClr val="FFFFFF"/>
                </a:solidFill>
                <a:latin typeface="Helvetica Neue Light"/>
                <a:ea typeface="Helvetica Neue Light"/>
              </a:rPr>
              <a:t>Task </a:t>
            </a:r>
            <a:r>
              <a:rPr lang="en-US" sz="4000" spc="-1" dirty="0">
                <a:solidFill>
                  <a:srgbClr val="FFFFFF"/>
                </a:solidFill>
                <a:latin typeface="Helvetica Neue Light"/>
                <a:ea typeface="Helvetica Neue Light"/>
              </a:rPr>
              <a:t>3</a:t>
            </a:r>
            <a:r>
              <a:rPr lang="en-US" sz="4000" b="0" strike="noStrike" spc="-1" dirty="0">
                <a:solidFill>
                  <a:srgbClr val="FFFFFF"/>
                </a:solidFill>
                <a:latin typeface="Helvetica Neue Light"/>
                <a:ea typeface="Helvetica Neue Light"/>
              </a:rPr>
              <a:t> : Player management</a:t>
            </a:r>
            <a:endParaRPr lang="fr-FR" sz="4000" b="0" strike="noStrike" spc="-1" dirty="0">
              <a:latin typeface="Arial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99999" y="2790000"/>
            <a:ext cx="10368361" cy="406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</a:rPr>
              <a:t>New User stories :</a:t>
            </a:r>
            <a:endParaRPr lang="fr-FR" sz="1800" b="1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As a user, I can add a player</a:t>
            </a:r>
            <a:endParaRPr lang="fr-FR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As a user, I can remove a player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As a user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I cannot remove a player if there is only 2 players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As a user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I cannot add a player if there are 10 players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*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As a user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I can reset the player number to 2 players</a:t>
            </a:r>
            <a:endParaRPr lang="en-US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endParaRPr lang="en-US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Check and complete the unit test according to user stories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Check the test are all failing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Implement the user stories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Check the tests are all successful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just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*Hint : you will ask a question to the author of the stories, the answer is: “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Violet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” and “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Gris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”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endParaRPr lang="en-US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endParaRPr lang="fr-FR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742950" lvl="1" indent="-285750">
              <a:buFontTx/>
              <a:buChar char="-"/>
            </a:pPr>
            <a:endParaRPr lang="fr-FR" spc="-1" dirty="0">
              <a:solidFill>
                <a:schemeClr val="bg1"/>
              </a:solidFill>
              <a:latin typeface="Arial"/>
            </a:endParaRPr>
          </a:p>
          <a:p>
            <a:pPr marL="285750" indent="-285750">
              <a:buFontTx/>
              <a:buChar char="-"/>
            </a:pPr>
            <a:endParaRPr lang="fr-FR" spc="-1" dirty="0">
              <a:solidFill>
                <a:schemeClr val="bg1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fr-FR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Text Placeholder 5_3">
            <a:extLst>
              <a:ext uri="{FF2B5EF4-FFF2-40B4-BE49-F238E27FC236}">
                <a16:creationId xmlns:a16="http://schemas.microsoft.com/office/drawing/2014/main" id="{BD3E470F-7F78-4A03-891D-27D6930D4BD4}"/>
              </a:ext>
            </a:extLst>
          </p:cNvPr>
          <p:cNvSpPr/>
          <p:nvPr/>
        </p:nvSpPr>
        <p:spPr>
          <a:xfrm>
            <a:off x="609480" y="1095480"/>
            <a:ext cx="7506000" cy="44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4000" b="0" strike="noStrike" spc="-1" dirty="0">
                <a:solidFill>
                  <a:srgbClr val="FFFFFF"/>
                </a:solidFill>
                <a:latin typeface="Helvetica Neue Light"/>
              </a:rPr>
              <a:t>Work </a:t>
            </a:r>
            <a:r>
              <a:rPr lang="en-US" sz="4000" spc="-1" dirty="0">
                <a:solidFill>
                  <a:srgbClr val="FFFFFF"/>
                </a:solidFill>
                <a:latin typeface="Helvetica Neue Light"/>
              </a:rPr>
              <a:t>in TDD !</a:t>
            </a:r>
            <a:endParaRPr lang="fr-FR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372585"/>
      </p:ext>
    </p:extLst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2426</TotalTime>
  <Words>252</Words>
  <Application>Microsoft Office PowerPoint</Application>
  <PresentationFormat>Personnalisé</PresentationFormat>
  <Paragraphs>56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4</vt:i4>
      </vt:variant>
    </vt:vector>
  </HeadingPairs>
  <TitlesOfParts>
    <vt:vector size="11" baseType="lpstr">
      <vt:lpstr>Arial</vt:lpstr>
      <vt:lpstr>Helvetica Neue</vt:lpstr>
      <vt:lpstr>Helvetica Neue Light</vt:lpstr>
      <vt:lpstr>Symbol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Title Goes Here</dc:title>
  <dc:subject/>
  <dc:creator/>
  <dc:description/>
  <cp:lastModifiedBy>Thomas Decoster</cp:lastModifiedBy>
  <cp:revision>72</cp:revision>
  <cp:lastPrinted>2020-05-13T16:38:13Z</cp:lastPrinted>
  <dcterms:created xsi:type="dcterms:W3CDTF">2021-03-07T16:15:05Z</dcterms:created>
  <dcterms:modified xsi:type="dcterms:W3CDTF">2022-03-28T15:05:52Z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0x010100BC7200475A1F3A4DA533D379BB7DF6E7</vt:lpwstr>
  </property>
  <property fmtid="{D5CDD505-2E9C-101B-9397-08002B2CF9AE}" pid="3" name="Notes">
    <vt:r8>1</vt:r8>
  </property>
  <property fmtid="{D5CDD505-2E9C-101B-9397-08002B2CF9AE}" pid="4" name="PresentationFormat">
    <vt:lpwstr>Widescreen</vt:lpwstr>
  </property>
  <property fmtid="{D5CDD505-2E9C-101B-9397-08002B2CF9AE}" pid="5" name="Slides">
    <vt:r8>18</vt:r8>
  </property>
</Properties>
</file>