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76" r:id="rId7"/>
    <p:sldId id="260" r:id="rId8"/>
    <p:sldId id="280" r:id="rId9"/>
    <p:sldId id="282" r:id="rId10"/>
    <p:sldId id="284" r:id="rId11"/>
    <p:sldId id="277" r:id="rId12"/>
    <p:sldId id="278" r:id="rId13"/>
    <p:sldId id="279" r:id="rId14"/>
    <p:sldId id="281" r:id="rId15"/>
    <p:sldId id="283" r:id="rId16"/>
    <p:sldId id="285" r:id="rId17"/>
    <p:sldId id="286" r:id="rId18"/>
    <p:sldId id="287" r:id="rId19"/>
    <p:sldId id="275" r:id="rId20"/>
    <p:sldId id="288" r:id="rId21"/>
  </p:sldIdLst>
  <p:sldSz cx="12193588" cy="6858000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V Logo - Dark Master"/>
          <p:cNvPicPr/>
          <p:nvPr/>
        </p:nvPicPr>
        <p:blipFill>
          <a:blip r:embed="rId14"/>
          <a:stretch/>
        </p:blipFill>
        <p:spPr>
          <a:xfrm>
            <a:off x="11475720" y="6254640"/>
            <a:ext cx="538560" cy="538560"/>
          </a:xfrm>
          <a:prstGeom prst="rect">
            <a:avLst/>
          </a:prstGeom>
          <a:ln w="0">
            <a:noFill/>
          </a:ln>
        </p:spPr>
      </p:pic>
      <p:pic>
        <p:nvPicPr>
          <p:cNvPr id="6" name="Valtech Logo - Dark Cover"/>
          <p:cNvPicPr/>
          <p:nvPr/>
        </p:nvPicPr>
        <p:blipFill>
          <a:blip r:embed="rId15"/>
          <a:stretch/>
        </p:blipFill>
        <p:spPr>
          <a:xfrm>
            <a:off x="1845720" y="1364040"/>
            <a:ext cx="1174680" cy="235800"/>
          </a:xfrm>
          <a:prstGeom prst="rect">
            <a:avLst/>
          </a:prstGeom>
          <a:ln w="0">
            <a:noFill/>
          </a:ln>
        </p:spPr>
      </p:pic>
      <p:sp>
        <p:nvSpPr>
          <p:cNvPr id="2" name="Rectangle 31"/>
          <p:cNvSpPr/>
          <p:nvPr/>
        </p:nvSpPr>
        <p:spPr>
          <a:xfrm>
            <a:off x="1523880" y="1935000"/>
            <a:ext cx="9140400" cy="2985840"/>
          </a:xfrm>
          <a:prstGeom prst="rect">
            <a:avLst/>
          </a:prstGeom>
          <a:noFill/>
          <a:ln w="12708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FFFFF">
                <a:alpha val="0"/>
              </a:srgbClr>
            </a:gs>
          </a:gsLst>
          <a:lin ang="1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V Logo - Dark Master"/>
          <p:cNvPicPr/>
          <p:nvPr/>
        </p:nvPicPr>
        <p:blipFill>
          <a:blip r:embed="rId14"/>
          <a:stretch/>
        </p:blipFill>
        <p:spPr>
          <a:xfrm>
            <a:off x="11475720" y="6254640"/>
            <a:ext cx="538560" cy="53856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omcat.apache.org/download-90.cgi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3"/>
          <p:cNvSpPr/>
          <p:nvPr/>
        </p:nvSpPr>
        <p:spPr>
          <a:xfrm>
            <a:off x="1756080" y="2978280"/>
            <a:ext cx="8863560" cy="187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68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6000" b="1" strike="noStrike" spc="-1" dirty="0">
                <a:solidFill>
                  <a:srgbClr val="FFFFFF"/>
                </a:solidFill>
                <a:latin typeface="Helvetica Neue"/>
                <a:ea typeface="Helvetica Neue"/>
              </a:rPr>
              <a:t>JAVA</a:t>
            </a:r>
            <a:br>
              <a:rPr dirty="0"/>
            </a:br>
            <a:r>
              <a:rPr lang="en-US" sz="6000" b="1" strike="noStrike" spc="-1" dirty="0">
                <a:solidFill>
                  <a:srgbClr val="FFFFFF"/>
                </a:solidFill>
                <a:latin typeface="Helvetica Neue"/>
                <a:ea typeface="Helvetica Neue"/>
              </a:rPr>
              <a:t>Training - Web</a:t>
            </a:r>
            <a:endParaRPr lang="fr-FR" sz="6000" b="0" strike="noStrike" spc="-1" dirty="0">
              <a:latin typeface="Arial"/>
            </a:endParaRPr>
          </a:p>
        </p:txBody>
      </p:sp>
      <p:sp>
        <p:nvSpPr>
          <p:cNvPr id="81" name="Subtitle 4"/>
          <p:cNvSpPr/>
          <p:nvPr/>
        </p:nvSpPr>
        <p:spPr>
          <a:xfrm>
            <a:off x="1857600" y="5200920"/>
            <a:ext cx="7358400" cy="32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Helvetica Neue"/>
                <a:ea typeface="Helvetica Neue"/>
              </a:rPr>
              <a:t>Thomas DECOSTER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2" name="Text Placeholder 5"/>
          <p:cNvSpPr/>
          <p:nvPr/>
        </p:nvSpPr>
        <p:spPr>
          <a:xfrm>
            <a:off x="1857240" y="5496480"/>
            <a:ext cx="7372080" cy="3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Helvetica Neue Light"/>
                <a:ea typeface="Helvetica Neue Light"/>
              </a:rPr>
              <a:t>Java Senior Consultant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3" name="Slide Number Placeholder - Dark Master"/>
          <p:cNvSpPr/>
          <p:nvPr/>
        </p:nvSpPr>
        <p:spPr>
          <a:xfrm>
            <a:off x="6219000" y="6336000"/>
            <a:ext cx="491760" cy="35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7D4A3231-2DCF-4345-A08F-0A625CA65EE9}" type="slidenum">
              <a:rPr lang="de-DE" sz="800" b="1" strike="noStrike" spc="-1">
                <a:solidFill>
                  <a:srgbClr val="202020"/>
                </a:solidFill>
                <a:latin typeface="Helvetica Neue"/>
                <a:ea typeface="Helvetica Neue"/>
              </a:rPr>
              <a:t>1</a:t>
            </a:fld>
            <a:endParaRPr lang="fr-FR" sz="800" b="0" strike="noStrike" spc="-1">
              <a:latin typeface="Arial"/>
            </a:endParaRPr>
          </a:p>
        </p:txBody>
      </p:sp>
      <p:sp>
        <p:nvSpPr>
          <p:cNvPr id="84" name="Footer Placeholder - Dark Master"/>
          <p:cNvSpPr/>
          <p:nvPr/>
        </p:nvSpPr>
        <p:spPr>
          <a:xfrm>
            <a:off x="3699720" y="6339240"/>
            <a:ext cx="2515320" cy="35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800" b="1" strike="noStrike" spc="-1">
                <a:solidFill>
                  <a:srgbClr val="202020"/>
                </a:solidFill>
                <a:latin typeface="Helvetica Neue"/>
                <a:ea typeface="Helvetica Neue"/>
              </a:rPr>
              <a:t>VPTT 2020 4.4.7.4 RC       </a:t>
            </a:r>
            <a:r>
              <a:rPr lang="en-GB" sz="1200" b="1" strike="noStrike" spc="-1">
                <a:solidFill>
                  <a:srgbClr val="202020"/>
                </a:solidFill>
                <a:latin typeface="Helvetica Neue"/>
                <a:ea typeface="Helvetica Neue"/>
              </a:rPr>
              <a:t>/</a:t>
            </a:r>
            <a:endParaRPr lang="fr-FR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 107"/>
          <p:cNvPicPr/>
          <p:nvPr/>
        </p:nvPicPr>
        <p:blipFill>
          <a:blip r:embed="rId2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109" name="Content Placeholder 2_12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10" name="Content Placeholder 3_13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Title 4_13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112" name="Text Placeholder 5_13"/>
          <p:cNvSpPr/>
          <p:nvPr/>
        </p:nvSpPr>
        <p:spPr>
          <a:xfrm>
            <a:off x="540000" y="1016640"/>
            <a:ext cx="10440000" cy="60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spc="-1" dirty="0">
                <a:solidFill>
                  <a:srgbClr val="FFFFFF"/>
                </a:solidFill>
                <a:latin typeface="Helvetica Neue Light"/>
              </a:rPr>
              <a:t>Request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D25C3F3-6923-46E5-9A83-33871A837A1B}"/>
              </a:ext>
            </a:extLst>
          </p:cNvPr>
          <p:cNvSpPr txBox="1"/>
          <p:nvPr/>
        </p:nvSpPr>
        <p:spPr>
          <a:xfrm>
            <a:off x="1055802" y="2582944"/>
            <a:ext cx="66247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http headers</a:t>
            </a:r>
          </a:p>
          <a:p>
            <a:r>
              <a:rPr lang="fr-FR" dirty="0">
                <a:solidFill>
                  <a:schemeClr val="bg1"/>
                </a:solidFill>
              </a:rPr>
              <a:t>Content</a:t>
            </a:r>
          </a:p>
          <a:p>
            <a:r>
              <a:rPr lang="fr-FR" dirty="0" err="1">
                <a:solidFill>
                  <a:schemeClr val="bg1"/>
                </a:solidFill>
              </a:rPr>
              <a:t>Authorization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Cache</a:t>
            </a:r>
          </a:p>
          <a:p>
            <a:r>
              <a:rPr lang="fr-FR" dirty="0">
                <a:solidFill>
                  <a:schemeClr val="bg1"/>
                </a:solidFill>
              </a:rPr>
              <a:t>Cookies</a:t>
            </a:r>
          </a:p>
          <a:p>
            <a:r>
              <a:rPr lang="fr-FR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1D48C2-A6F1-41BC-9C5E-A3B1F30AF871}"/>
              </a:ext>
            </a:extLst>
          </p:cNvPr>
          <p:cNvSpPr/>
          <p:nvPr/>
        </p:nvSpPr>
        <p:spPr>
          <a:xfrm>
            <a:off x="609480" y="2002320"/>
            <a:ext cx="8214120" cy="442676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parameter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request.getParameter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"PARAM_NAME"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Object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attribute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request.getAttribute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"ATTR_NAME"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header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request.getHeader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"HEADER_NAME"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Cookie[] cookies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request.getCookies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ServletInputStream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inputStream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request.getInputStream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HttpSession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session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request.getSession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sz="900" b="0" strike="noStrike" spc="-1" dirty="0">
              <a:latin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2388CAD-C64A-4533-95C2-D1066BB75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72BEFDD-728C-48BE-B3FA-177B568ED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186652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 107"/>
          <p:cNvPicPr/>
          <p:nvPr/>
        </p:nvPicPr>
        <p:blipFill>
          <a:blip r:embed="rId2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109" name="Content Placeholder 2_12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10" name="Content Placeholder 3_13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Title 4_13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112" name="Text Placeholder 5_13"/>
          <p:cNvSpPr/>
          <p:nvPr/>
        </p:nvSpPr>
        <p:spPr>
          <a:xfrm>
            <a:off x="540000" y="1016640"/>
            <a:ext cx="10440000" cy="60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spc="-1" dirty="0">
                <a:solidFill>
                  <a:srgbClr val="FFFFFF"/>
                </a:solidFill>
                <a:latin typeface="Helvetica Neue Light"/>
              </a:rPr>
              <a:t>Response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B1D249-A6C1-42B9-B654-3052A21E4B1B}"/>
              </a:ext>
            </a:extLst>
          </p:cNvPr>
          <p:cNvSpPr/>
          <p:nvPr/>
        </p:nvSpPr>
        <p:spPr>
          <a:xfrm>
            <a:off x="609480" y="2002320"/>
            <a:ext cx="8214120" cy="442676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response.sendError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ERROR_CODE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response.setContentType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CONTENT_TYPE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response.sendRedirect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REDIRECT_URL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Cookie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cookie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Cookie(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"value"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response.addCookie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(cookie)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response.addHeader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HEADER_NAME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HEADER_VALUE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ServletOutputStream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outputStream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response.getOutputStream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sz="9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767398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 107"/>
          <p:cNvPicPr/>
          <p:nvPr/>
        </p:nvPicPr>
        <p:blipFill>
          <a:blip r:embed="rId2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109" name="Content Placeholder 2_12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10" name="Content Placeholder 3_13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Title 4_13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112" name="Text Placeholder 5_13"/>
          <p:cNvSpPr/>
          <p:nvPr/>
        </p:nvSpPr>
        <p:spPr>
          <a:xfrm>
            <a:off x="540000" y="1016640"/>
            <a:ext cx="10440000" cy="60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spc="-1" dirty="0">
                <a:solidFill>
                  <a:srgbClr val="FFFFFF"/>
                </a:solidFill>
                <a:latin typeface="Helvetica Neue Light"/>
              </a:rPr>
              <a:t>Session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B542B0-7B33-401F-86FE-4E679C3C1A02}"/>
              </a:ext>
            </a:extLst>
          </p:cNvPr>
          <p:cNvSpPr/>
          <p:nvPr/>
        </p:nvSpPr>
        <p:spPr>
          <a:xfrm>
            <a:off x="609480" y="2002320"/>
            <a:ext cx="8214120" cy="188100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Object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attr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session.getAttribute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"ATTR_NAME"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session.setAttribute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"ATTR_NAME"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"ATTR_VALUE"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Enumaeration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&lt;String&gt;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attributeNames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session.getAttributeNames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sz="2000" b="0" strike="noStrike" spc="-1" dirty="0">
              <a:latin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DAEE1B2-14B2-4382-96E5-A891DD8C9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90607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 107"/>
          <p:cNvPicPr/>
          <p:nvPr/>
        </p:nvPicPr>
        <p:blipFill>
          <a:blip r:embed="rId2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109" name="Content Placeholder 2_12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10" name="Content Placeholder 3_13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Title 4_13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112" name="Text Placeholder 5_13"/>
          <p:cNvSpPr/>
          <p:nvPr/>
        </p:nvSpPr>
        <p:spPr>
          <a:xfrm>
            <a:off x="540000" y="1016640"/>
            <a:ext cx="10440000" cy="60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spc="-1" dirty="0">
                <a:solidFill>
                  <a:srgbClr val="FFFFFF"/>
                </a:solidFill>
                <a:latin typeface="Helvetica Neue Light"/>
              </a:rPr>
              <a:t>Tomcat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D25C3F3-6923-46E5-9A83-33871A837A1B}"/>
              </a:ext>
            </a:extLst>
          </p:cNvPr>
          <p:cNvSpPr txBox="1"/>
          <p:nvPr/>
        </p:nvSpPr>
        <p:spPr>
          <a:xfrm>
            <a:off x="3761294" y="1126690"/>
            <a:ext cx="6624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hlinkClick r:id="rId3"/>
              </a:rPr>
              <a:t>https://tomcat.apache.org/download-90.cgi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35CAE28-F85F-4A8E-B991-BAEE8B7CA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340" y="1730050"/>
            <a:ext cx="7186062" cy="505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44069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 107"/>
          <p:cNvPicPr/>
          <p:nvPr/>
        </p:nvPicPr>
        <p:blipFill>
          <a:blip r:embed="rId2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109" name="Content Placeholder 2_12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10" name="Content Placeholder 3_13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Title 4_13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112" name="Text Placeholder 5_13"/>
          <p:cNvSpPr/>
          <p:nvPr/>
        </p:nvSpPr>
        <p:spPr>
          <a:xfrm>
            <a:off x="540000" y="1016640"/>
            <a:ext cx="10440000" cy="60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FFFFFF"/>
                </a:solidFill>
                <a:latin typeface="Helvetica Neue Light"/>
              </a:rPr>
              <a:t>Servlet with Java Config (1)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F1A9E1-9C93-4B54-8284-6CA6D82C7523}"/>
              </a:ext>
            </a:extLst>
          </p:cNvPr>
          <p:cNvSpPr/>
          <p:nvPr/>
        </p:nvSpPr>
        <p:spPr>
          <a:xfrm>
            <a:off x="609480" y="2002320"/>
            <a:ext cx="8214120" cy="442676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@Slf4j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@WebServlet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"/javaconfig"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AppServlet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HttpServlet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final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ATTRIBUTE_STORED_IN_SESSION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"ATTRIBUTE_STORED_IN_SESSION"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doGet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HttpServletRequest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HttpServletResponse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IOException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String msg =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handleSession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.info(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servlet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response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msg)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response.getWriter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"Hello World !"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msg)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handleSession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HttpServletRequest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HttpSession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session =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request.getSession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attribute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Optional.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ofNullable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((String)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session.getAttribute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ATTRIBUTE_STORED_IN_SESSION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map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attr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-&gt;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attr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orElse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session.setAttribute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ATTRIBUTE_STORED_IN_SESSION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attribute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attribute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sz="900" b="0" strike="noStrike" spc="-1" dirty="0">
              <a:latin typeface="Arial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FD3D7AC-DB9B-49F7-8BE8-E504C0E27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B757AE-CD3A-4F03-A1D0-1C367B74F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946295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 107"/>
          <p:cNvPicPr/>
          <p:nvPr/>
        </p:nvPicPr>
        <p:blipFill>
          <a:blip r:embed="rId2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109" name="Content Placeholder 2_12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10" name="Content Placeholder 3_13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Title 4_13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112" name="Text Placeholder 5_13"/>
          <p:cNvSpPr/>
          <p:nvPr/>
        </p:nvSpPr>
        <p:spPr>
          <a:xfrm>
            <a:off x="540000" y="1016640"/>
            <a:ext cx="10440000" cy="60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FFFFFF"/>
                </a:solidFill>
                <a:latin typeface="Helvetica Neue Light"/>
              </a:rPr>
              <a:t>Java Config (2)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F1A9E1-9C93-4B54-8284-6CA6D82C7523}"/>
              </a:ext>
            </a:extLst>
          </p:cNvPr>
          <p:cNvSpPr/>
          <p:nvPr/>
        </p:nvSpPr>
        <p:spPr>
          <a:xfrm>
            <a:off x="609480" y="1706252"/>
            <a:ext cx="8214120" cy="4722828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kumimoji="0" lang="fr-FR" altLang="fr-FR" sz="1050" b="0" i="0" u="none" strike="noStrike" cap="none" normalizeH="0" baseline="0" dirty="0">
              <a:ln>
                <a:noFill/>
              </a:ln>
              <a:solidFill>
                <a:srgbClr val="BBB529"/>
              </a:solidFill>
              <a:effectLst/>
              <a:latin typeface="JetBrains Mono"/>
            </a:endParaRPr>
          </a:p>
          <a:p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rgbClr val="BBB529"/>
              </a:solidFill>
              <a:effectLst/>
              <a:latin typeface="JetBrains Mono"/>
            </a:endParaRPr>
          </a:p>
          <a:p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@Slf4j</a:t>
            </a: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@WebFilter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"/*"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AppFilter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implements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Filter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doFilter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ServletRequest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servletRequest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ServletResponse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servletResponse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FilterChain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filterChain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IOException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ServletException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log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.info(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"Do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something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before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..."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filterChain.doFilter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servletRequest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servletResponse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log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.info(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"Do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something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after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..."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endParaRPr lang="fr-FR" altLang="fr-FR" sz="900" dirty="0">
              <a:solidFill>
                <a:srgbClr val="A9B7C6"/>
              </a:solidFill>
              <a:latin typeface="JetBrains Mono"/>
            </a:endParaRPr>
          </a:p>
          <a:p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@Slf4j</a:t>
            </a: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@WebListener</a:t>
            </a: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WebApplication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implements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ServletContextListener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contextInitialized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ServletContextEvent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log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.info(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"The application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started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contextDestroyed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ServletContextEvent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log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.info(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"The application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stopped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sz="900" b="0" strike="noStrike" spc="-1" dirty="0">
              <a:latin typeface="Arial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FD3D7AC-DB9B-49F7-8BE8-E504C0E27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B757AE-CD3A-4F03-A1D0-1C367B74F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93684D9-26DB-411C-B327-AB4900E88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78B16DA-B32A-47C1-AF02-260F527A4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445425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 107"/>
          <p:cNvPicPr/>
          <p:nvPr/>
        </p:nvPicPr>
        <p:blipFill>
          <a:blip r:embed="rId2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109" name="Content Placeholder 2_12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10" name="Content Placeholder 3_13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Title 4_13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112" name="Text Placeholder 5_13"/>
          <p:cNvSpPr/>
          <p:nvPr/>
        </p:nvSpPr>
        <p:spPr>
          <a:xfrm>
            <a:off x="540000" y="1016640"/>
            <a:ext cx="10440000" cy="60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FFFFFF"/>
                </a:solidFill>
                <a:latin typeface="Helvetica Neue Light"/>
              </a:rPr>
              <a:t>Spring boot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F1A9E1-9C93-4B54-8284-6CA6D82C7523}"/>
              </a:ext>
            </a:extLst>
          </p:cNvPr>
          <p:cNvSpPr/>
          <p:nvPr/>
        </p:nvSpPr>
        <p:spPr>
          <a:xfrm>
            <a:off x="609480" y="2002320"/>
            <a:ext cx="8214120" cy="442676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@SpringBootApplication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@ComponentScan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"com.valtech.talent.program.web.controller"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Application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args)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SpringApplication.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run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Application.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sz="900" b="0" strike="noStrike" spc="-1" dirty="0">
              <a:latin typeface="Arial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FD3D7AC-DB9B-49F7-8BE8-E504C0E27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28775F-891E-4B3E-B42E-9E320B69E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4819DFE-E16E-4961-AC26-5F0043ACB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732388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 107"/>
          <p:cNvPicPr/>
          <p:nvPr/>
        </p:nvPicPr>
        <p:blipFill>
          <a:blip r:embed="rId2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109" name="Content Placeholder 2_12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10" name="Content Placeholder 3_13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Title 4_13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112" name="Text Placeholder 5_13"/>
          <p:cNvSpPr/>
          <p:nvPr/>
        </p:nvSpPr>
        <p:spPr>
          <a:xfrm>
            <a:off x="540000" y="1016640"/>
            <a:ext cx="10440000" cy="60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FFFFFF"/>
                </a:solidFill>
                <a:latin typeface="Helvetica Neue Light"/>
              </a:rPr>
              <a:t>@Controller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F1A9E1-9C93-4B54-8284-6CA6D82C7523}"/>
              </a:ext>
            </a:extLst>
          </p:cNvPr>
          <p:cNvSpPr/>
          <p:nvPr/>
        </p:nvSpPr>
        <p:spPr>
          <a:xfrm>
            <a:off x="609480" y="2002320"/>
            <a:ext cx="8214120" cy="442676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@Slf4j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@RestController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HelloController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@PostConstruct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init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.info(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PostConstruct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init"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@GetMapping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"greet"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greet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.info(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HelloController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: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greet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Greetings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Valtech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!"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@GetMapping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defaultAnswer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.info(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HelloController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: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defaultAnswer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"Default : Hello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Valtech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!"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sz="900" b="0" strike="noStrike" spc="-1" dirty="0">
              <a:latin typeface="Arial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FD3D7AC-DB9B-49F7-8BE8-E504C0E27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28775F-891E-4B3E-B42E-9E320B69E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4819DFE-E16E-4961-AC26-5F0043ACB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C9468C-3E4F-4FC0-B84E-82D8BBCE0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431078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 107"/>
          <p:cNvPicPr/>
          <p:nvPr/>
        </p:nvPicPr>
        <p:blipFill>
          <a:blip r:embed="rId2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109" name="Content Placeholder 2_12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10" name="Content Placeholder 3_13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Title 4_13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112" name="Text Placeholder 5_13"/>
          <p:cNvSpPr/>
          <p:nvPr/>
        </p:nvSpPr>
        <p:spPr>
          <a:xfrm>
            <a:off x="540000" y="1016640"/>
            <a:ext cx="10440000" cy="60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spc="-1" dirty="0">
                <a:solidFill>
                  <a:srgbClr val="FFFFFF"/>
                </a:solidFill>
                <a:latin typeface="Helvetica Neue Light"/>
              </a:rPr>
              <a:t>Multipart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D25C3F3-6923-46E5-9A83-33871A837A1B}"/>
              </a:ext>
            </a:extLst>
          </p:cNvPr>
          <p:cNvSpPr txBox="1"/>
          <p:nvPr/>
        </p:nvSpPr>
        <p:spPr>
          <a:xfrm>
            <a:off x="1084081" y="1911600"/>
            <a:ext cx="82141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Header: content-type: </a:t>
            </a:r>
            <a:r>
              <a:rPr lang="fr-FR" dirty="0" err="1">
                <a:solidFill>
                  <a:schemeClr val="bg1"/>
                </a:solidFill>
              </a:rPr>
              <a:t>multipart</a:t>
            </a:r>
            <a:r>
              <a:rPr lang="fr-FR" dirty="0">
                <a:solidFill>
                  <a:schemeClr val="bg1"/>
                </a:solidFill>
              </a:rPr>
              <a:t>/</a:t>
            </a:r>
            <a:r>
              <a:rPr lang="fr-FR" dirty="0" err="1">
                <a:solidFill>
                  <a:schemeClr val="bg1"/>
                </a:solidFill>
              </a:rPr>
              <a:t>form</a:t>
            </a:r>
            <a:r>
              <a:rPr lang="fr-FR" dirty="0">
                <a:solidFill>
                  <a:schemeClr val="bg1"/>
                </a:solidFill>
              </a:rPr>
              <a:t>-data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 err="1">
                <a:solidFill>
                  <a:schemeClr val="bg1"/>
                </a:solidFill>
              </a:rPr>
              <a:t>Form</a:t>
            </a:r>
            <a:r>
              <a:rPr lang="fr-FR" dirty="0">
                <a:solidFill>
                  <a:schemeClr val="bg1"/>
                </a:solidFill>
              </a:rPr>
              <a:t>: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&lt;</a:t>
            </a:r>
            <a:r>
              <a:rPr lang="fr-FR" dirty="0" err="1">
                <a:solidFill>
                  <a:schemeClr val="bg1"/>
                </a:solidFill>
              </a:rPr>
              <a:t>form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enctype</a:t>
            </a:r>
            <a:r>
              <a:rPr lang="fr-FR" dirty="0">
                <a:solidFill>
                  <a:schemeClr val="bg1"/>
                </a:solidFill>
              </a:rPr>
              <a:t>="</a:t>
            </a:r>
            <a:r>
              <a:rPr lang="fr-FR" dirty="0" err="1">
                <a:solidFill>
                  <a:schemeClr val="bg1"/>
                </a:solidFill>
              </a:rPr>
              <a:t>multipart</a:t>
            </a:r>
            <a:r>
              <a:rPr lang="fr-FR" dirty="0">
                <a:solidFill>
                  <a:schemeClr val="bg1"/>
                </a:solidFill>
              </a:rPr>
              <a:t>/</a:t>
            </a:r>
            <a:r>
              <a:rPr lang="fr-FR" dirty="0" err="1">
                <a:solidFill>
                  <a:schemeClr val="bg1"/>
                </a:solidFill>
              </a:rPr>
              <a:t>form</a:t>
            </a:r>
            <a:r>
              <a:rPr lang="fr-FR" dirty="0">
                <a:solidFill>
                  <a:schemeClr val="bg1"/>
                </a:solidFill>
              </a:rPr>
              <a:t>-data" </a:t>
            </a:r>
            <a:r>
              <a:rPr lang="fr-FR" dirty="0" err="1">
                <a:solidFill>
                  <a:schemeClr val="bg1"/>
                </a:solidFill>
              </a:rPr>
              <a:t>method</a:t>
            </a:r>
            <a:r>
              <a:rPr lang="fr-FR" dirty="0">
                <a:solidFill>
                  <a:schemeClr val="bg1"/>
                </a:solidFill>
              </a:rPr>
              <a:t>="post" </a:t>
            </a:r>
            <a:r>
              <a:rPr lang="fr-FR" dirty="0" err="1">
                <a:solidFill>
                  <a:schemeClr val="bg1"/>
                </a:solidFill>
              </a:rPr>
              <a:t>name</a:t>
            </a:r>
            <a:r>
              <a:rPr lang="fr-FR" dirty="0">
                <a:solidFill>
                  <a:schemeClr val="bg1"/>
                </a:solidFill>
              </a:rPr>
              <a:t>="</a:t>
            </a:r>
            <a:r>
              <a:rPr lang="fr-FR" dirty="0" err="1">
                <a:solidFill>
                  <a:schemeClr val="bg1"/>
                </a:solidFill>
              </a:rPr>
              <a:t>fileinfo</a:t>
            </a:r>
            <a:r>
              <a:rPr lang="fr-FR" dirty="0">
                <a:solidFill>
                  <a:schemeClr val="bg1"/>
                </a:solidFill>
              </a:rPr>
              <a:t>"&gt;</a:t>
            </a: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&lt;input type="file" name="file" required /&gt;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...</a:t>
            </a:r>
          </a:p>
          <a:p>
            <a:r>
              <a:rPr lang="fr-FR" dirty="0">
                <a:solidFill>
                  <a:schemeClr val="bg1"/>
                </a:solidFill>
              </a:rPr>
              <a:t>&lt;/</a:t>
            </a:r>
            <a:r>
              <a:rPr lang="fr-FR" dirty="0" err="1">
                <a:solidFill>
                  <a:schemeClr val="bg1"/>
                </a:solidFill>
              </a:rPr>
              <a:t>form</a:t>
            </a:r>
            <a:r>
              <a:rPr lang="fr-FR" dirty="0">
                <a:solidFill>
                  <a:schemeClr val="bg1"/>
                </a:solidFill>
              </a:rPr>
              <a:t>&gt;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A509984-7C7D-4A25-B495-3B31E5B56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3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content-type: multipart/form-data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1EF996-83AA-44CE-9320-914FB2C1F80E}"/>
              </a:ext>
            </a:extLst>
          </p:cNvPr>
          <p:cNvSpPr/>
          <p:nvPr/>
        </p:nvSpPr>
        <p:spPr>
          <a:xfrm>
            <a:off x="1084080" y="4526033"/>
            <a:ext cx="10048975" cy="1943379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@RequestMapping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(path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sample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method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POST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consumes = 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MediaType.</a:t>
            </a:r>
            <a:r>
              <a:rPr kumimoji="0" lang="fr-FR" altLang="fr-F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MULTIPART_FORM_DATA_VALUE</a:t>
            </a: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ResponseEntity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&lt;Object&gt;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saveEmployee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@RequestParam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@RequestPart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MultipartFile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document)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SampleGreeting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sample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SampleGreeting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document.getOriginalFilename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ResponseEntity.</a:t>
            </a:r>
            <a:r>
              <a:rPr kumimoji="0" lang="fr-FR" altLang="fr-F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sz="900" b="0" strike="noStrike" spc="-1" dirty="0">
              <a:latin typeface="Arial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08E274E-E19E-4A4D-8116-B6C4481D3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055921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 107"/>
          <p:cNvPicPr/>
          <p:nvPr/>
        </p:nvPicPr>
        <p:blipFill>
          <a:blip r:embed="rId2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109" name="Content Placeholder 2_12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10" name="Content Placeholder 3_13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Title 4_13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112" name="Text Placeholder 5_13"/>
          <p:cNvSpPr/>
          <p:nvPr/>
        </p:nvSpPr>
        <p:spPr>
          <a:xfrm>
            <a:off x="540000" y="1016640"/>
            <a:ext cx="10440000" cy="60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spc="-1" dirty="0">
                <a:solidFill>
                  <a:srgbClr val="FFFFFF"/>
                </a:solidFill>
                <a:latin typeface="Helvetica Neue Light"/>
              </a:rPr>
              <a:t>Error Handling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F1A9E1-9C93-4B54-8284-6CA6D82C7523}"/>
              </a:ext>
            </a:extLst>
          </p:cNvPr>
          <p:cNvSpPr/>
          <p:nvPr/>
        </p:nvSpPr>
        <p:spPr>
          <a:xfrm>
            <a:off x="609480" y="1789200"/>
            <a:ext cx="8214120" cy="463988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@GetMapping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"{id}"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SampleGreeting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read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@PathVariable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id)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(id ==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||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id.trim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equals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new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ResponseStatusException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HttpStatus.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NOT_FOUND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"id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parameter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empty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SampleGreeting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"Hello"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id)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endParaRPr lang="fr-FR" altLang="fr-FR" sz="1200" dirty="0">
              <a:solidFill>
                <a:srgbClr val="A9B7C6"/>
              </a:solidFill>
              <a:latin typeface="JetBrains Mono"/>
            </a:endParaRPr>
          </a:p>
          <a:p>
            <a:r>
              <a:rPr lang="fr-FR" altLang="fr-FR" sz="1200" dirty="0">
                <a:solidFill>
                  <a:srgbClr val="A9B7C6"/>
                </a:solidFill>
                <a:latin typeface="JetBrains Mono"/>
              </a:rPr>
              <a:t>// OR</a:t>
            </a:r>
          </a:p>
          <a:p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@ControllerAdvice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ErrorHandlerAdvice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ResponseEntityExceptionHandler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@ExceptionHandler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(value= {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IllegalArgumentException.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IllegalStateException.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protected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ResponseEntity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&lt;Object&gt;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handleConflict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RuntimeException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ex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WebRequest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String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bodyOfResponse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Error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while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performing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action"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handleExceptionInternal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(ex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bodyOfResponse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new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HttpHeaders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HttpStatus.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CONFLICT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sz="900" b="0" strike="noStrike" spc="-1" dirty="0">
              <a:latin typeface="Arial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FD3D7AC-DB9B-49F7-8BE8-E504C0E27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28775F-891E-4B3E-B42E-9E320B69E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4819DFE-E16E-4961-AC26-5F0043ACB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C9468C-3E4F-4FC0-B84E-82D8BBCE0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5D02494-0A8F-4DFB-A59E-736E9E5A8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70A391E-538D-44A4-A104-99DC14918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501329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 84"/>
          <p:cNvPicPr/>
          <p:nvPr/>
        </p:nvPicPr>
        <p:blipFill>
          <a:blip r:embed="rId2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86" name="Content Placeholder 2_2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87" name="Content Placeholder 3_3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Title 4_3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89" name="Text Placeholder 5_3"/>
          <p:cNvSpPr/>
          <p:nvPr/>
        </p:nvSpPr>
        <p:spPr>
          <a:xfrm>
            <a:off x="593640" y="1016640"/>
            <a:ext cx="456804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b="0" strike="noStrike" spc="-1">
                <a:solidFill>
                  <a:srgbClr val="FFFFFF"/>
                </a:solidFill>
                <a:latin typeface="Helvetica Neue Light"/>
                <a:ea typeface="Helvetica Neue Light"/>
              </a:rPr>
              <a:t>Agenda</a:t>
            </a:r>
            <a:endParaRPr lang="fr-FR" sz="4000" b="0" strike="noStrike" spc="-1">
              <a:latin typeface="Arial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Rectangle 90"/>
          <p:cNvSpPr/>
          <p:nvPr/>
        </p:nvSpPr>
        <p:spPr>
          <a:xfrm>
            <a:off x="968760" y="1912320"/>
            <a:ext cx="5691240" cy="474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4345268-A0B3-4CC2-AC8B-B7EF18F91A75}"/>
              </a:ext>
            </a:extLst>
          </p:cNvPr>
          <p:cNvSpPr txBox="1"/>
          <p:nvPr/>
        </p:nvSpPr>
        <p:spPr>
          <a:xfrm>
            <a:off x="1263192" y="2281287"/>
            <a:ext cx="6058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HTTP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Servlet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Web.xml + </a:t>
            </a:r>
            <a:r>
              <a:rPr lang="fr-FR" dirty="0" err="1">
                <a:solidFill>
                  <a:schemeClr val="bg1"/>
                </a:solidFill>
              </a:rPr>
              <a:t>war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Tomcat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Java config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Spring boot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Image 91"/>
          <p:cNvPicPr/>
          <p:nvPr/>
        </p:nvPicPr>
        <p:blipFill>
          <a:blip r:embed="rId2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93" name="Content Placeholder 2_1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ontent Placeholder 3_2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Title 4_2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96" name="Text Placeholder 5_2"/>
          <p:cNvSpPr/>
          <p:nvPr/>
        </p:nvSpPr>
        <p:spPr>
          <a:xfrm>
            <a:off x="540000" y="1016640"/>
            <a:ext cx="10440000" cy="60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FFFFFF"/>
                </a:solidFill>
                <a:latin typeface="Helvetica Neue Light"/>
                <a:ea typeface="Helvetica Neue Light"/>
              </a:rPr>
              <a:t>HTTP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6A75060-B23A-4100-980A-1E1735C06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57" y="2106332"/>
            <a:ext cx="9397809" cy="3735027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Image 99"/>
          <p:cNvPicPr/>
          <p:nvPr/>
        </p:nvPicPr>
        <p:blipFill>
          <a:blip r:embed="rId2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101" name="Content Placeholder 2_11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2" name="Content Placeholder 3_12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Title 4_12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104" name="Text Placeholder 5_12"/>
          <p:cNvSpPr/>
          <p:nvPr/>
        </p:nvSpPr>
        <p:spPr>
          <a:xfrm>
            <a:off x="540000" y="1016640"/>
            <a:ext cx="10440000" cy="60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FFFFFF"/>
                </a:solidFill>
                <a:latin typeface="Helvetica Neue Light"/>
                <a:ea typeface="Helvetica Neue Light"/>
              </a:rPr>
              <a:t>HTTP Request Verbs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A4D933B-D0B0-4884-83CC-EF5BCC0B8BD1}"/>
              </a:ext>
            </a:extLst>
          </p:cNvPr>
          <p:cNvSpPr txBox="1"/>
          <p:nvPr/>
        </p:nvSpPr>
        <p:spPr>
          <a:xfrm>
            <a:off x="900000" y="2253006"/>
            <a:ext cx="63586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- Basic </a:t>
            </a:r>
            <a:r>
              <a:rPr lang="fr-FR" dirty="0" err="1">
                <a:solidFill>
                  <a:schemeClr val="bg1"/>
                </a:solidFill>
              </a:rPr>
              <a:t>verbs</a:t>
            </a:r>
            <a:r>
              <a:rPr lang="fr-FR" dirty="0">
                <a:solidFill>
                  <a:schemeClr val="bg1"/>
                </a:solidFill>
              </a:rPr>
              <a:t> :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GET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POST</a:t>
            </a:r>
          </a:p>
          <a:p>
            <a:pPr lvl="1"/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- More </a:t>
            </a:r>
            <a:r>
              <a:rPr lang="fr-FR" dirty="0" err="1">
                <a:solidFill>
                  <a:schemeClr val="bg1"/>
                </a:solidFill>
              </a:rPr>
              <a:t>verbs</a:t>
            </a:r>
            <a:r>
              <a:rPr lang="fr-FR" dirty="0">
                <a:solidFill>
                  <a:schemeClr val="bg1"/>
                </a:solidFill>
              </a:rPr>
              <a:t> for REST: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PUT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DELETE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PATCH</a:t>
            </a:r>
          </a:p>
          <a:p>
            <a:pPr lvl="1"/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Other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verbs</a:t>
            </a:r>
            <a:r>
              <a:rPr lang="fr-FR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HEAD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CONNECT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OPTIONS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TRACE</a:t>
            </a: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Image 99"/>
          <p:cNvPicPr/>
          <p:nvPr/>
        </p:nvPicPr>
        <p:blipFill>
          <a:blip r:embed="rId2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101" name="Content Placeholder 2_11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2" name="Content Placeholder 3_12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Title 4_12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104" name="Text Placeholder 5_12"/>
          <p:cNvSpPr/>
          <p:nvPr/>
        </p:nvSpPr>
        <p:spPr>
          <a:xfrm>
            <a:off x="540000" y="1016640"/>
            <a:ext cx="10440000" cy="60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FFFFFF"/>
                </a:solidFill>
                <a:latin typeface="Helvetica Neue Light"/>
                <a:ea typeface="Helvetica Neue Light"/>
              </a:rPr>
              <a:t>HTTP Response code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A4D933B-D0B0-4884-83CC-EF5BCC0B8BD1}"/>
              </a:ext>
            </a:extLst>
          </p:cNvPr>
          <p:cNvSpPr txBox="1"/>
          <p:nvPr/>
        </p:nvSpPr>
        <p:spPr>
          <a:xfrm>
            <a:off x="900000" y="2253006"/>
            <a:ext cx="63586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b="1" dirty="0">
                <a:solidFill>
                  <a:schemeClr val="bg1"/>
                </a:solidFill>
              </a:rPr>
              <a:t>200 OK</a:t>
            </a:r>
          </a:p>
          <a:p>
            <a:pPr marL="285750" indent="-285750">
              <a:buFontTx/>
              <a:buChar char="-"/>
            </a:pPr>
            <a:endParaRPr lang="fr-FR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b="1" dirty="0">
                <a:solidFill>
                  <a:schemeClr val="bg1"/>
                </a:solidFill>
              </a:rPr>
              <a:t>4XX Client </a:t>
            </a:r>
            <a:r>
              <a:rPr lang="fr-FR" b="1" dirty="0" err="1">
                <a:solidFill>
                  <a:schemeClr val="bg1"/>
                </a:solidFill>
              </a:rPr>
              <a:t>error</a:t>
            </a:r>
            <a:endParaRPr lang="fr-FR" b="1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fr-FR" b="1" dirty="0">
                <a:solidFill>
                  <a:schemeClr val="bg1"/>
                </a:solidFill>
              </a:rPr>
              <a:t>400 </a:t>
            </a:r>
            <a:r>
              <a:rPr lang="fr-FR" b="1" dirty="0" err="1">
                <a:solidFill>
                  <a:schemeClr val="bg1"/>
                </a:solidFill>
              </a:rPr>
              <a:t>bad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request</a:t>
            </a:r>
            <a:endParaRPr lang="fr-FR" b="1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fr-FR" b="1" dirty="0">
                <a:solidFill>
                  <a:schemeClr val="bg1"/>
                </a:solidFill>
              </a:rPr>
              <a:t>401 </a:t>
            </a:r>
            <a:r>
              <a:rPr lang="fr-FR" i="1" dirty="0" err="1">
                <a:solidFill>
                  <a:schemeClr val="bg1"/>
                </a:solidFill>
              </a:rPr>
              <a:t>Unauthorized</a:t>
            </a:r>
            <a:endParaRPr lang="fr-FR" i="1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fr-FR" b="1" i="1" dirty="0">
                <a:solidFill>
                  <a:schemeClr val="bg1"/>
                </a:solidFill>
              </a:rPr>
              <a:t>403 </a:t>
            </a:r>
            <a:r>
              <a:rPr lang="fr-FR" b="1" i="1" dirty="0" err="1">
                <a:solidFill>
                  <a:schemeClr val="bg1"/>
                </a:solidFill>
              </a:rPr>
              <a:t>Forbidden</a:t>
            </a:r>
            <a:endParaRPr lang="fr-FR" b="1" i="1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fr-FR" b="1" i="1" dirty="0">
                <a:solidFill>
                  <a:schemeClr val="bg1"/>
                </a:solidFill>
              </a:rPr>
              <a:t>404 Not </a:t>
            </a:r>
            <a:r>
              <a:rPr lang="fr-FR" b="1" i="1" dirty="0" err="1">
                <a:solidFill>
                  <a:schemeClr val="bg1"/>
                </a:solidFill>
              </a:rPr>
              <a:t>Found</a:t>
            </a:r>
            <a:endParaRPr lang="fr-FR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b="1" dirty="0">
                <a:solidFill>
                  <a:schemeClr val="bg1"/>
                </a:solidFill>
              </a:rPr>
              <a:t>5XX Server </a:t>
            </a:r>
            <a:r>
              <a:rPr lang="fr-FR" b="1" dirty="0" err="1">
                <a:solidFill>
                  <a:schemeClr val="bg1"/>
                </a:solidFill>
              </a:rPr>
              <a:t>error</a:t>
            </a:r>
            <a:endParaRPr lang="fr-FR" b="1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fr-FR" b="1" dirty="0">
                <a:solidFill>
                  <a:schemeClr val="bg1"/>
                </a:solidFill>
              </a:rPr>
              <a:t>500 </a:t>
            </a:r>
            <a:r>
              <a:rPr lang="fr-FR" b="1" dirty="0" err="1">
                <a:solidFill>
                  <a:schemeClr val="bg1"/>
                </a:solidFill>
              </a:rPr>
              <a:t>Internal</a:t>
            </a:r>
            <a:r>
              <a:rPr lang="fr-FR" b="1" dirty="0">
                <a:solidFill>
                  <a:schemeClr val="bg1"/>
                </a:solidFill>
              </a:rPr>
              <a:t> Server </a:t>
            </a:r>
            <a:r>
              <a:rPr lang="fr-FR" b="1" dirty="0" err="1">
                <a:solidFill>
                  <a:schemeClr val="bg1"/>
                </a:solidFill>
              </a:rPr>
              <a:t>Error</a:t>
            </a:r>
            <a:endParaRPr lang="fr-FR" b="1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fr-FR" b="1" dirty="0">
                <a:solidFill>
                  <a:schemeClr val="bg1"/>
                </a:solidFill>
              </a:rPr>
              <a:t>503 </a:t>
            </a:r>
            <a:r>
              <a:rPr lang="fr-FR" i="1" dirty="0">
                <a:solidFill>
                  <a:schemeClr val="bg1"/>
                </a:solidFill>
              </a:rPr>
              <a:t>Service </a:t>
            </a:r>
            <a:r>
              <a:rPr lang="fr-FR" i="1" dirty="0" err="1">
                <a:solidFill>
                  <a:schemeClr val="bg1"/>
                </a:solidFill>
              </a:rPr>
              <a:t>Unavailable</a:t>
            </a:r>
            <a:endParaRPr lang="fr-FR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b="1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343202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 107"/>
          <p:cNvPicPr/>
          <p:nvPr/>
        </p:nvPicPr>
        <p:blipFill>
          <a:blip r:embed="rId2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109" name="Content Placeholder 2_12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10" name="Content Placeholder 3_13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Title 4_13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112" name="Text Placeholder 5_13"/>
          <p:cNvSpPr/>
          <p:nvPr/>
        </p:nvSpPr>
        <p:spPr>
          <a:xfrm>
            <a:off x="540000" y="1016640"/>
            <a:ext cx="10440000" cy="60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FFFFFF"/>
                </a:solidFill>
                <a:latin typeface="Helvetica Neue Light"/>
                <a:ea typeface="Helvetica Neue Light"/>
              </a:rPr>
              <a:t>HTTP Headers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D25C3F3-6923-46E5-9A83-33871A837A1B}"/>
              </a:ext>
            </a:extLst>
          </p:cNvPr>
          <p:cNvSpPr txBox="1"/>
          <p:nvPr/>
        </p:nvSpPr>
        <p:spPr>
          <a:xfrm>
            <a:off x="1055801" y="2582944"/>
            <a:ext cx="10840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User-Agent: Mozilla/5.0</a:t>
            </a:r>
          </a:p>
          <a:p>
            <a:r>
              <a:rPr lang="fr-FR" dirty="0" err="1">
                <a:solidFill>
                  <a:schemeClr val="bg1"/>
                </a:solidFill>
              </a:rPr>
              <a:t>Accept</a:t>
            </a:r>
            <a:r>
              <a:rPr lang="fr-FR" dirty="0">
                <a:solidFill>
                  <a:schemeClr val="bg1"/>
                </a:solidFill>
              </a:rPr>
              <a:t>: </a:t>
            </a:r>
            <a:r>
              <a:rPr lang="fr-FR" dirty="0" err="1">
                <a:solidFill>
                  <a:schemeClr val="bg1"/>
                </a:solidFill>
              </a:rPr>
              <a:t>text</a:t>
            </a:r>
            <a:r>
              <a:rPr lang="fr-FR" dirty="0">
                <a:solidFill>
                  <a:schemeClr val="bg1"/>
                </a:solidFill>
              </a:rPr>
              <a:t>/html</a:t>
            </a:r>
          </a:p>
          <a:p>
            <a:r>
              <a:rPr lang="fr-FR" dirty="0" err="1">
                <a:solidFill>
                  <a:schemeClr val="bg1"/>
                </a:solidFill>
              </a:rPr>
              <a:t>Pragma</a:t>
            </a:r>
            <a:r>
              <a:rPr lang="fr-FR" dirty="0">
                <a:solidFill>
                  <a:schemeClr val="bg1"/>
                </a:solidFill>
              </a:rPr>
              <a:t>: no-cache</a:t>
            </a:r>
          </a:p>
          <a:p>
            <a:r>
              <a:rPr lang="fr-FR" dirty="0">
                <a:solidFill>
                  <a:schemeClr val="bg1"/>
                </a:solidFill>
              </a:rPr>
              <a:t>Cache-Control: no-cache</a:t>
            </a:r>
          </a:p>
          <a:p>
            <a:r>
              <a:rPr lang="fr-FR" dirty="0">
                <a:solidFill>
                  <a:schemeClr val="bg1"/>
                </a:solidFill>
              </a:rPr>
              <a:t>Cookie: user=Bob; </a:t>
            </a:r>
            <a:r>
              <a:rPr lang="fr-FR" dirty="0" err="1">
                <a:solidFill>
                  <a:schemeClr val="bg1"/>
                </a:solidFill>
              </a:rPr>
              <a:t>age</a:t>
            </a:r>
            <a:r>
              <a:rPr lang="fr-FR" dirty="0">
                <a:solidFill>
                  <a:schemeClr val="bg1"/>
                </a:solidFill>
              </a:rPr>
              <a:t>=28; </a:t>
            </a:r>
            <a:r>
              <a:rPr lang="fr-FR" dirty="0" err="1">
                <a:solidFill>
                  <a:schemeClr val="bg1"/>
                </a:solidFill>
              </a:rPr>
              <a:t>csrftoken</a:t>
            </a:r>
            <a:r>
              <a:rPr lang="fr-FR" dirty="0">
                <a:solidFill>
                  <a:schemeClr val="bg1"/>
                </a:solidFill>
              </a:rPr>
              <a:t>=u12t4o8tb9ee73</a:t>
            </a: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 107"/>
          <p:cNvPicPr/>
          <p:nvPr/>
        </p:nvPicPr>
        <p:blipFill>
          <a:blip r:embed="rId2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109" name="Content Placeholder 2_12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10" name="Content Placeholder 3_13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Title 4_13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112" name="Text Placeholder 5_13"/>
          <p:cNvSpPr/>
          <p:nvPr/>
        </p:nvSpPr>
        <p:spPr>
          <a:xfrm>
            <a:off x="540000" y="1016640"/>
            <a:ext cx="10440000" cy="60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FFFFFF"/>
                </a:solidFill>
                <a:latin typeface="Helvetica Neue Light"/>
              </a:rPr>
              <a:t>Servlet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F1A9E1-9C93-4B54-8284-6CA6D82C7523}"/>
              </a:ext>
            </a:extLst>
          </p:cNvPr>
          <p:cNvSpPr/>
          <p:nvPr/>
        </p:nvSpPr>
        <p:spPr>
          <a:xfrm>
            <a:off x="609480" y="2002320"/>
            <a:ext cx="8214120" cy="442676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HelloWorldServlet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HttpServlet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protected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doGet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HttpServletRequest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HttpServletResponse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IOException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response.setContentType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text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/html"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PrintWriter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out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response.getWriter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out.println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"&lt;h1&gt;Hello World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using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HttpServlet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- GET class.&lt;/h1&gt;"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out.close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protected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doPost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HttpServletRequest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HttpServletResponse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IOException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response.setContentType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text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/html"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PrintWriter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out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response.getWriter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out.println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"&lt;h1&gt;Hello World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using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HttpServlet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- POST class.&lt;/h1&gt;"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out.close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sz="900" b="0" strike="noStrike" spc="-1" dirty="0">
              <a:latin typeface="Arial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FD3D7AC-DB9B-49F7-8BE8-E504C0E27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009516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 107"/>
          <p:cNvPicPr/>
          <p:nvPr/>
        </p:nvPicPr>
        <p:blipFill>
          <a:blip r:embed="rId2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109" name="Content Placeholder 2_12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10" name="Content Placeholder 3_13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Title 4_13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112" name="Text Placeholder 5_13"/>
          <p:cNvSpPr/>
          <p:nvPr/>
        </p:nvSpPr>
        <p:spPr>
          <a:xfrm>
            <a:off x="540000" y="1016640"/>
            <a:ext cx="10440000" cy="60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spc="-1" dirty="0">
                <a:solidFill>
                  <a:srgbClr val="FFFFFF"/>
                </a:solidFill>
                <a:latin typeface="Helvetica Neue Light"/>
              </a:rPr>
              <a:t>Web.xml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F1A9E1-9C93-4B54-8284-6CA6D82C7523}"/>
              </a:ext>
            </a:extLst>
          </p:cNvPr>
          <p:cNvSpPr/>
          <p:nvPr/>
        </p:nvSpPr>
        <p:spPr>
          <a:xfrm>
            <a:off x="609480" y="1789201"/>
            <a:ext cx="8214120" cy="4969818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&lt;?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 version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="1.0"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encoding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="UTF-8"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?&gt;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&lt;web-app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WebApp_ID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="2.4"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="http://java.sun.com/xml/ns/j2ee"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xsi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="http://www.w3.org/2001/XMLSchema-instance"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xsi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:schemaLocation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="http://java.sun.com/xml/ns/j2ee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http://java.sun.com/xml/ns/j2ee/web-app_2_4.xsd"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&lt;servlet&gt;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&lt;servlet-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name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HelloWorld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&lt;/servlet-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name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&lt;servlet-class&gt;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com.valtech.talent.program.web.servlet.HelloWorldServlet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&lt;/servlet-class&gt;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&lt;/servlet&gt;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&lt;servlet-mapping&gt;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&lt;servlet-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name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HelloWorld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&lt;/servlet-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name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&lt;url-pattern&gt;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HelloWorld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&lt;/url-pattern&gt;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&lt;/servlet-mapping&gt;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filter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filter-name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TestFilter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filter-name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filter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-class&gt;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com.valtech.talent.program.web.filter.TestFilter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filter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-class&gt;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filter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filter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-mapping&gt;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filter-name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TestFilter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filter-name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&lt;url-pattern&gt;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/*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&lt;/url-pattern&gt;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filter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-mapping&gt;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welcome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-file-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welcome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-file&gt;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login.html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welcome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-file&gt;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welcome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-file-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&lt;/web-app&gt;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sz="900" b="0" strike="noStrike" spc="-1" dirty="0">
              <a:latin typeface="Arial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FD3D7AC-DB9B-49F7-8BE8-E504C0E27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59305A-74F6-4693-BBDE-04192F894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183327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 107"/>
          <p:cNvPicPr/>
          <p:nvPr/>
        </p:nvPicPr>
        <p:blipFill>
          <a:blip r:embed="rId2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109" name="Content Placeholder 2_12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10" name="Content Placeholder 3_13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Title 4_13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112" name="Text Placeholder 5_13"/>
          <p:cNvSpPr/>
          <p:nvPr/>
        </p:nvSpPr>
        <p:spPr>
          <a:xfrm>
            <a:off x="540000" y="1016640"/>
            <a:ext cx="10440000" cy="60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FFFFFF"/>
                </a:solidFill>
                <a:latin typeface="Helvetica Neue Light"/>
              </a:rPr>
              <a:t>Servlet Filter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F1A9E1-9C93-4B54-8284-6CA6D82C7523}"/>
              </a:ext>
            </a:extLst>
          </p:cNvPr>
          <p:cNvSpPr/>
          <p:nvPr/>
        </p:nvSpPr>
        <p:spPr>
          <a:xfrm>
            <a:off x="609480" y="2002320"/>
            <a:ext cx="8214120" cy="442676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TestFilter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implements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Filter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doFilter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ServletRequest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ServletResponse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FilterChain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chain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IOException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ServletException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filter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do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something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before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chain.doFilter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filter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do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something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after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sz="900" b="0" strike="noStrike" spc="-1" dirty="0">
              <a:latin typeface="Arial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FD3D7AC-DB9B-49F7-8BE8-E504C0E27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28775F-891E-4B3E-B42E-9E320B69E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474850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3954</TotalTime>
  <Words>1545</Words>
  <Application>Microsoft Office PowerPoint</Application>
  <PresentationFormat>Personnalisé</PresentationFormat>
  <Paragraphs>100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19</vt:i4>
      </vt:variant>
    </vt:vector>
  </HeadingPairs>
  <TitlesOfParts>
    <vt:vector size="28" baseType="lpstr">
      <vt:lpstr>Arial</vt:lpstr>
      <vt:lpstr>Arial Unicode MS</vt:lpstr>
      <vt:lpstr>Helvetica Neue</vt:lpstr>
      <vt:lpstr>Helvetica Neue Light</vt:lpstr>
      <vt:lpstr>JetBrains Mono</vt:lpstr>
      <vt:lpstr>Symbol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 Goes Here</dc:title>
  <dc:subject/>
  <dc:creator/>
  <dc:description/>
  <cp:lastModifiedBy>Thomas Decoster</cp:lastModifiedBy>
  <cp:revision>87</cp:revision>
  <cp:lastPrinted>2020-05-13T16:38:13Z</cp:lastPrinted>
  <dcterms:created xsi:type="dcterms:W3CDTF">2021-03-07T16:15:05Z</dcterms:created>
  <dcterms:modified xsi:type="dcterms:W3CDTF">2022-04-03T21:33:04Z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0x010100BC7200475A1F3A4DA533D379BB7DF6E7</vt:lpwstr>
  </property>
  <property fmtid="{D5CDD505-2E9C-101B-9397-08002B2CF9AE}" pid="3" name="Notes">
    <vt:r8>1</vt:r8>
  </property>
  <property fmtid="{D5CDD505-2E9C-101B-9397-08002B2CF9AE}" pid="4" name="PresentationFormat">
    <vt:lpwstr>Widescreen</vt:lpwstr>
  </property>
  <property fmtid="{D5CDD505-2E9C-101B-9397-08002B2CF9AE}" pid="5" name="Slides">
    <vt:r8>18</vt:r8>
  </property>
</Properties>
</file>