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2" r:id="rId2"/>
    <p:sldMasterId id="2147483688" r:id="rId3"/>
    <p:sldMasterId id="2147483675" r:id="rId4"/>
    <p:sldMasterId id="2147483661" r:id="rId5"/>
  </p:sldMasterIdLst>
  <p:notesMasterIdLst>
    <p:notesMasterId r:id="rId99"/>
  </p:notesMasterIdLst>
  <p:sldIdLst>
    <p:sldId id="256" r:id="rId6"/>
    <p:sldId id="257" r:id="rId7"/>
    <p:sldId id="374" r:id="rId8"/>
    <p:sldId id="262" r:id="rId9"/>
    <p:sldId id="261"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9" r:id="rId28"/>
    <p:sldId id="291" r:id="rId29"/>
    <p:sldId id="283" r:id="rId30"/>
    <p:sldId id="284" r:id="rId31"/>
    <p:sldId id="286" r:id="rId32"/>
    <p:sldId id="295" r:id="rId33"/>
    <p:sldId id="296" r:id="rId34"/>
    <p:sldId id="297" r:id="rId35"/>
    <p:sldId id="323" r:id="rId36"/>
    <p:sldId id="300" r:id="rId37"/>
    <p:sldId id="324" r:id="rId38"/>
    <p:sldId id="325" r:id="rId39"/>
    <p:sldId id="301" r:id="rId40"/>
    <p:sldId id="302" r:id="rId41"/>
    <p:sldId id="299" r:id="rId42"/>
    <p:sldId id="303" r:id="rId43"/>
    <p:sldId id="326" r:id="rId44"/>
    <p:sldId id="304" r:id="rId45"/>
    <p:sldId id="305" r:id="rId46"/>
    <p:sldId id="306" r:id="rId47"/>
    <p:sldId id="327" r:id="rId48"/>
    <p:sldId id="329" r:id="rId49"/>
    <p:sldId id="307" r:id="rId50"/>
    <p:sldId id="313" r:id="rId51"/>
    <p:sldId id="314" r:id="rId52"/>
    <p:sldId id="315" r:id="rId53"/>
    <p:sldId id="312" r:id="rId54"/>
    <p:sldId id="316" r:id="rId55"/>
    <p:sldId id="308" r:id="rId56"/>
    <p:sldId id="309" r:id="rId57"/>
    <p:sldId id="310" r:id="rId58"/>
    <p:sldId id="317" r:id="rId59"/>
    <p:sldId id="311" r:id="rId60"/>
    <p:sldId id="318" r:id="rId61"/>
    <p:sldId id="321" r:id="rId62"/>
    <p:sldId id="319" r:id="rId63"/>
    <p:sldId id="320" r:id="rId64"/>
    <p:sldId id="331" r:id="rId65"/>
    <p:sldId id="332" r:id="rId66"/>
    <p:sldId id="333" r:id="rId67"/>
    <p:sldId id="334" r:id="rId68"/>
    <p:sldId id="335" r:id="rId69"/>
    <p:sldId id="337" r:id="rId70"/>
    <p:sldId id="338" r:id="rId71"/>
    <p:sldId id="339" r:id="rId72"/>
    <p:sldId id="349" r:id="rId73"/>
    <p:sldId id="350" r:id="rId74"/>
    <p:sldId id="351" r:id="rId75"/>
    <p:sldId id="352" r:id="rId76"/>
    <p:sldId id="353" r:id="rId77"/>
    <p:sldId id="340" r:id="rId78"/>
    <p:sldId id="341" r:id="rId79"/>
    <p:sldId id="342" r:id="rId80"/>
    <p:sldId id="343" r:id="rId81"/>
    <p:sldId id="344" r:id="rId82"/>
    <p:sldId id="345" r:id="rId83"/>
    <p:sldId id="354" r:id="rId84"/>
    <p:sldId id="346" r:id="rId85"/>
    <p:sldId id="347" r:id="rId86"/>
    <p:sldId id="348" r:id="rId87"/>
    <p:sldId id="363" r:id="rId88"/>
    <p:sldId id="364" r:id="rId89"/>
    <p:sldId id="365" r:id="rId90"/>
    <p:sldId id="366" r:id="rId91"/>
    <p:sldId id="367" r:id="rId92"/>
    <p:sldId id="368" r:id="rId93"/>
    <p:sldId id="369" r:id="rId94"/>
    <p:sldId id="370" r:id="rId95"/>
    <p:sldId id="371" r:id="rId96"/>
    <p:sldId id="372" r:id="rId97"/>
    <p:sldId id="373" r:id="rId98"/>
  </p:sldIdLst>
  <p:sldSz cx="12193588" cy="6858000"/>
  <p:notesSz cx="7772400" cy="10058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theme" Target="theme/theme1.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2C91B24-3D43-48EE-BFAB-133390AAD9A9}" type="datetimeFigureOut">
              <a:rPr lang="fr-FR" smtClean="0"/>
              <a:t>27/03/2022</a:t>
            </a:fld>
            <a:endParaRPr lang="fr-FR"/>
          </a:p>
        </p:txBody>
      </p:sp>
      <p:sp>
        <p:nvSpPr>
          <p:cNvPr id="4" name="Espace réservé de l'image des diapositives 3"/>
          <p:cNvSpPr>
            <a:spLocks noGrp="1" noRot="1" noChangeAspect="1"/>
          </p:cNvSpPr>
          <p:nvPr>
            <p:ph type="sldImg" idx="2"/>
          </p:nvPr>
        </p:nvSpPr>
        <p:spPr>
          <a:xfrm>
            <a:off x="868363" y="1257300"/>
            <a:ext cx="6035675" cy="33940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676997B-27EE-4217-9F87-71AC6DA5D4BE}" type="slidenum">
              <a:rPr lang="fr-FR" smtClean="0"/>
              <a:t>‹N°›</a:t>
            </a:fld>
            <a:endParaRPr lang="fr-FR"/>
          </a:p>
        </p:txBody>
      </p:sp>
    </p:spTree>
    <p:extLst>
      <p:ext uri="{BB962C8B-B14F-4D97-AF65-F5344CB8AC3E}">
        <p14:creationId xmlns:p14="http://schemas.microsoft.com/office/powerpoint/2010/main" val="290273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676997B-27EE-4217-9F87-71AC6DA5D4BE}" type="slidenum">
              <a:rPr lang="fr-FR" smtClean="0"/>
              <a:t>6</a:t>
            </a:fld>
            <a:endParaRPr lang="fr-FR"/>
          </a:p>
        </p:txBody>
      </p:sp>
    </p:spTree>
    <p:extLst>
      <p:ext uri="{BB962C8B-B14F-4D97-AF65-F5344CB8AC3E}">
        <p14:creationId xmlns:p14="http://schemas.microsoft.com/office/powerpoint/2010/main" val="3792073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67167A6E-EB1D-4803-965E-15E9B3895366}" type="slidenum">
              <a:rPr lang="fr-FR" smtClean="0"/>
              <a:t>76</a:t>
            </a:fld>
            <a:endParaRPr lang="fr-FR" dirty="0"/>
          </a:p>
        </p:txBody>
      </p:sp>
    </p:spTree>
    <p:extLst>
      <p:ext uri="{BB962C8B-B14F-4D97-AF65-F5344CB8AC3E}">
        <p14:creationId xmlns:p14="http://schemas.microsoft.com/office/powerpoint/2010/main" val="58464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579382-7013-4B04-8A68-8EB11053FB0B}"/>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387154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23"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24"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25"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27"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fr-FR" sz="3200" b="0" strike="noStrike" spc="-1">
              <a:latin typeface="Arial"/>
            </a:endParaRPr>
          </a:p>
        </p:txBody>
      </p:sp>
      <p:sp>
        <p:nvSpPr>
          <p:cNvPr id="28"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30"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31"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32"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
        <p:nvSpPr>
          <p:cNvPr id="33"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35"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fr-FR" sz="3200" b="0" strike="noStrike" spc="-1">
              <a:latin typeface="Arial"/>
            </a:endParaRPr>
          </a:p>
        </p:txBody>
      </p:sp>
      <p:sp>
        <p:nvSpPr>
          <p:cNvPr id="36"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fr-FR" sz="3200" b="0" strike="noStrike" spc="-1">
              <a:latin typeface="Arial"/>
            </a:endParaRPr>
          </a:p>
        </p:txBody>
      </p:sp>
      <p:sp>
        <p:nvSpPr>
          <p:cNvPr id="37"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fr-FR" sz="3200" b="0" strike="noStrike" spc="-1">
              <a:latin typeface="Arial"/>
            </a:endParaRPr>
          </a:p>
        </p:txBody>
      </p:sp>
      <p:sp>
        <p:nvSpPr>
          <p:cNvPr id="38"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fr-FR" sz="3200" b="0" strike="noStrike" spc="-1">
              <a:latin typeface="Arial"/>
            </a:endParaRPr>
          </a:p>
        </p:txBody>
      </p:sp>
      <p:sp>
        <p:nvSpPr>
          <p:cNvPr id="39"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fr-FR" sz="3200" b="0" strike="noStrike" spc="-1">
              <a:latin typeface="Arial"/>
            </a:endParaRPr>
          </a:p>
        </p:txBody>
      </p:sp>
      <p:sp>
        <p:nvSpPr>
          <p:cNvPr id="40"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5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5"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634536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7"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2018393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9"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0"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795449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Tree>
    <p:extLst>
      <p:ext uri="{BB962C8B-B14F-4D97-AF65-F5344CB8AC3E}">
        <p14:creationId xmlns:p14="http://schemas.microsoft.com/office/powerpoint/2010/main" val="2660007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413905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Slide">
    <p:bg>
      <p:bgPr>
        <a:gradFill>
          <a:gsLst>
            <a:gs pos="0">
              <a:srgbClr val="FFFFFF"/>
            </a:gs>
            <a:gs pos="100000">
              <a:srgbClr val="FFFFFF">
                <a:alpha val="0"/>
              </a:srgbClr>
            </a:gs>
          </a:gsLst>
          <a:lin ang="1200000" scaled="0"/>
        </a:grad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4"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55"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6"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1581719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8"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9"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0"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40437529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2"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3"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4"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3484441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42682923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9"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0"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1"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
        <p:nvSpPr>
          <p:cNvPr id="72"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274016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74"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fr-FR" sz="3200" b="0" strike="noStrike" spc="-1">
              <a:latin typeface="Arial"/>
            </a:endParaRPr>
          </a:p>
        </p:txBody>
      </p:sp>
      <p:sp>
        <p:nvSpPr>
          <p:cNvPr id="75"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fr-FR" sz="3200" b="0" strike="noStrike" spc="-1">
              <a:latin typeface="Arial"/>
            </a:endParaRPr>
          </a:p>
        </p:txBody>
      </p:sp>
      <p:sp>
        <p:nvSpPr>
          <p:cNvPr id="76"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fr-FR" sz="3200" b="0" strike="noStrike" spc="-1">
              <a:latin typeface="Arial"/>
            </a:endParaRPr>
          </a:p>
        </p:txBody>
      </p:sp>
      <p:sp>
        <p:nvSpPr>
          <p:cNvPr id="77"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fr-FR" sz="3200" b="0" strike="noStrike" spc="-1">
              <a:latin typeface="Arial"/>
            </a:endParaRPr>
          </a:p>
        </p:txBody>
      </p:sp>
      <p:sp>
        <p:nvSpPr>
          <p:cNvPr id="78"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fr-FR" sz="3200" b="0" strike="noStrike" spc="-1">
              <a:latin typeface="Arial"/>
            </a:endParaRPr>
          </a:p>
        </p:txBody>
      </p:sp>
      <p:sp>
        <p:nvSpPr>
          <p:cNvPr id="79"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2109586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544139" y="6503184"/>
            <a:ext cx="1097172" cy="166176"/>
          </a:xfrm>
          <a:prstGeom prst="rect">
            <a:avLst/>
          </a:prstGeom>
        </p:spPr>
      </p:pic>
      <p:sp>
        <p:nvSpPr>
          <p:cNvPr id="7" name="Espace réservé du numéro de diapositive 3"/>
          <p:cNvSpPr>
            <a:spLocks noGrp="1"/>
          </p:cNvSpPr>
          <p:nvPr userDrawn="1"/>
        </p:nvSpPr>
        <p:spPr>
          <a:xfrm>
            <a:off x="11282045" y="6403710"/>
            <a:ext cx="732661"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9D9F19-B595-4283-AECD-0051774D9B90}" type="slidenum">
              <a:rPr lang="fr-FR" sz="1200" smtClean="0"/>
              <a:pPr/>
              <a:t>‹N°›</a:t>
            </a:fld>
            <a:endParaRPr lang="fr-FR" sz="1200" dirty="0"/>
          </a:p>
        </p:txBody>
      </p:sp>
      <p:sp>
        <p:nvSpPr>
          <p:cNvPr id="10" name="Titre 1"/>
          <p:cNvSpPr>
            <a:spLocks noGrp="1"/>
          </p:cNvSpPr>
          <p:nvPr>
            <p:ph type="title"/>
          </p:nvPr>
        </p:nvSpPr>
        <p:spPr>
          <a:xfrm>
            <a:off x="719496" y="476672"/>
            <a:ext cx="10746458" cy="504056"/>
          </a:xfrm>
          <a:prstGeom prst="rect">
            <a:avLst/>
          </a:prstGeom>
          <a:ln>
            <a:noFill/>
          </a:ln>
          <a:effectLst/>
        </p:spPr>
        <p:txBody>
          <a:bodyPr>
            <a:noAutofit/>
          </a:bodyPr>
          <a:lstStyle>
            <a:lvl1pPr algn="l">
              <a:defRPr sz="2800" b="1" baseline="0">
                <a:latin typeface="Helvetica"/>
                <a:cs typeface="Helvetica"/>
              </a:defRPr>
            </a:lvl1pPr>
          </a:lstStyle>
          <a:p>
            <a:r>
              <a:rPr lang="en-US" noProof="0" dirty="0" err="1"/>
              <a:t>Modifiez</a:t>
            </a:r>
            <a:r>
              <a:rPr lang="en-US" noProof="0" dirty="0"/>
              <a:t> le style du </a:t>
            </a:r>
            <a:r>
              <a:rPr lang="en-US" noProof="0" dirty="0" err="1"/>
              <a:t>titre</a:t>
            </a:r>
            <a:endParaRPr lang="en-US" noProof="0" dirty="0"/>
          </a:p>
        </p:txBody>
      </p:sp>
      <p:sp>
        <p:nvSpPr>
          <p:cNvPr id="12" name="Espace réservé du contenu 2"/>
          <p:cNvSpPr>
            <a:spLocks noGrp="1"/>
          </p:cNvSpPr>
          <p:nvPr>
            <p:ph idx="1"/>
          </p:nvPr>
        </p:nvSpPr>
        <p:spPr>
          <a:xfrm>
            <a:off x="719496" y="1556792"/>
            <a:ext cx="10746458" cy="4464496"/>
          </a:xfrm>
          <a:prstGeom prst="rect">
            <a:avLst/>
          </a:prstGeom>
        </p:spPr>
        <p:txBody>
          <a:bodyPr>
            <a:normAutofit/>
          </a:bodyPr>
          <a:lstStyle>
            <a:lvl1pPr marL="342900" indent="-342900">
              <a:buClr>
                <a:schemeClr val="accent1"/>
              </a:buClr>
              <a:buFont typeface="Wingdings 3" pitchFamily="18" charset="2"/>
              <a:buChar char=""/>
              <a:defRPr lang="fr-FR" sz="2400" b="1" kern="1200" dirty="0" smtClean="0">
                <a:solidFill>
                  <a:schemeClr val="tx2"/>
                </a:solidFill>
                <a:latin typeface="Georgia" pitchFamily="18" charset="0"/>
                <a:ea typeface="+mn-ea"/>
                <a:cs typeface="Georgia" pitchFamily="18" charset="0"/>
              </a:defRPr>
            </a:lvl1pPr>
            <a:lvl2pPr marL="800100" indent="-342900">
              <a:buClr>
                <a:srgbClr val="009CDA"/>
              </a:buClr>
              <a:buSzPct val="70000"/>
              <a:buFont typeface="Wingdings 3" pitchFamily="18" charset="2"/>
              <a:buChar char="Ò"/>
              <a:defRPr lang="fr-FR" sz="2000" b="1" kern="1200" dirty="0" smtClean="0">
                <a:solidFill>
                  <a:schemeClr val="tx2"/>
                </a:solidFill>
                <a:latin typeface="Georgia" pitchFamily="18" charset="0"/>
                <a:ea typeface="+mn-ea"/>
                <a:cs typeface="Georgia" pitchFamily="18" charset="0"/>
              </a:defRPr>
            </a:lvl2pPr>
            <a:lvl3pPr marL="1143000" indent="-228600">
              <a:buClr>
                <a:schemeClr val="accent1"/>
              </a:buClr>
              <a:buFont typeface="Arial" pitchFamily="34" charset="0"/>
              <a:buChar char="•"/>
              <a:defRPr sz="1600">
                <a:latin typeface="Georgia" pitchFamily="18" charset="0"/>
                <a:cs typeface="Georgia" pitchFamily="18" charset="0"/>
              </a:defRPr>
            </a:lvl3pPr>
            <a:lvl4pPr marL="1600200" indent="-228600">
              <a:buClr>
                <a:schemeClr val="accent1"/>
              </a:buClr>
              <a:buFont typeface="Arial" pitchFamily="34" charset="0"/>
              <a:buChar char="•"/>
              <a:defRPr sz="1400">
                <a:latin typeface="Georgia" pitchFamily="18" charset="0"/>
                <a:cs typeface="Georgia" pitchFamily="18" charset="0"/>
              </a:defRPr>
            </a:lvl4pPr>
            <a:lvl5pPr marL="2057400" indent="-228600">
              <a:buClr>
                <a:schemeClr val="tx2"/>
              </a:buClr>
              <a:buFont typeface="Arial" pitchFamily="34" charset="0"/>
              <a:buChar char="•"/>
              <a:defRPr sz="1400">
                <a:latin typeface="Georgia" pitchFamily="18" charset="0"/>
                <a:cs typeface="Georgia" pitchFamily="18" charset="0"/>
              </a:defRPr>
            </a:lvl5p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cxnSp>
        <p:nvCxnSpPr>
          <p:cNvPr id="13" name="Connecteur droit 12"/>
          <p:cNvCxnSpPr/>
          <p:nvPr userDrawn="1"/>
        </p:nvCxnSpPr>
        <p:spPr>
          <a:xfrm>
            <a:off x="719496" y="476672"/>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cxnSp>
        <p:nvCxnSpPr>
          <p:cNvPr id="15" name="Connecteur droit 14"/>
          <p:cNvCxnSpPr/>
          <p:nvPr userDrawn="1"/>
        </p:nvCxnSpPr>
        <p:spPr>
          <a:xfrm>
            <a:off x="719496" y="980728"/>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5863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1302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5"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3605406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7"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348887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9"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0"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37158111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Tree>
    <p:extLst>
      <p:ext uri="{BB962C8B-B14F-4D97-AF65-F5344CB8AC3E}">
        <p14:creationId xmlns:p14="http://schemas.microsoft.com/office/powerpoint/2010/main" val="1159049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fr-FR" sz="3200" b="0" strike="noStrike" spc="-1">
              <a:latin typeface="Arial"/>
            </a:endParaRPr>
          </a:p>
        </p:txBody>
      </p:sp>
    </p:spTree>
    <p:extLst>
      <p:ext uri="{BB962C8B-B14F-4D97-AF65-F5344CB8AC3E}">
        <p14:creationId xmlns:p14="http://schemas.microsoft.com/office/powerpoint/2010/main" val="6660100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4"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55"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6"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18198385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8"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9"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0"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4584221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2"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3"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4"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30302634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15613464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9"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0"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1"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
        <p:nvSpPr>
          <p:cNvPr id="72"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3195237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74"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fr-FR" sz="3200" b="0" strike="noStrike" spc="-1">
              <a:latin typeface="Arial"/>
            </a:endParaRPr>
          </a:p>
        </p:txBody>
      </p:sp>
      <p:sp>
        <p:nvSpPr>
          <p:cNvPr id="75"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fr-FR" sz="3200" b="0" strike="noStrike" spc="-1">
              <a:latin typeface="Arial"/>
            </a:endParaRPr>
          </a:p>
        </p:txBody>
      </p:sp>
      <p:sp>
        <p:nvSpPr>
          <p:cNvPr id="76"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fr-FR" sz="3200" b="0" strike="noStrike" spc="-1">
              <a:latin typeface="Arial"/>
            </a:endParaRPr>
          </a:p>
        </p:txBody>
      </p:sp>
      <p:sp>
        <p:nvSpPr>
          <p:cNvPr id="77"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fr-FR" sz="3200" b="0" strike="noStrike" spc="-1">
              <a:latin typeface="Arial"/>
            </a:endParaRPr>
          </a:p>
        </p:txBody>
      </p:sp>
      <p:sp>
        <p:nvSpPr>
          <p:cNvPr id="78"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fr-FR" sz="3200" b="0" strike="noStrike" spc="-1">
              <a:latin typeface="Arial"/>
            </a:endParaRPr>
          </a:p>
        </p:txBody>
      </p:sp>
      <p:sp>
        <p:nvSpPr>
          <p:cNvPr id="79"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fr-FR" sz="3200" b="0" strike="noStrike" spc="-1">
              <a:latin typeface="Arial"/>
            </a:endParaRPr>
          </a:p>
        </p:txBody>
      </p:sp>
    </p:spTree>
    <p:extLst>
      <p:ext uri="{BB962C8B-B14F-4D97-AF65-F5344CB8AC3E}">
        <p14:creationId xmlns:p14="http://schemas.microsoft.com/office/powerpoint/2010/main" val="1723177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544139" y="6503184"/>
            <a:ext cx="1097172" cy="166176"/>
          </a:xfrm>
          <a:prstGeom prst="rect">
            <a:avLst/>
          </a:prstGeom>
        </p:spPr>
      </p:pic>
      <p:sp>
        <p:nvSpPr>
          <p:cNvPr id="7" name="Espace réservé du numéro de diapositive 3"/>
          <p:cNvSpPr>
            <a:spLocks noGrp="1"/>
          </p:cNvSpPr>
          <p:nvPr userDrawn="1"/>
        </p:nvSpPr>
        <p:spPr>
          <a:xfrm>
            <a:off x="11282045" y="6403710"/>
            <a:ext cx="732661"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9D9F19-B595-4283-AECD-0051774D9B90}" type="slidenum">
              <a:rPr lang="fr-FR" sz="1200" smtClean="0"/>
              <a:pPr/>
              <a:t>‹N°›</a:t>
            </a:fld>
            <a:endParaRPr lang="fr-FR" sz="1200" dirty="0"/>
          </a:p>
        </p:txBody>
      </p:sp>
      <p:sp>
        <p:nvSpPr>
          <p:cNvPr id="10" name="Titre 1"/>
          <p:cNvSpPr>
            <a:spLocks noGrp="1"/>
          </p:cNvSpPr>
          <p:nvPr>
            <p:ph type="title"/>
          </p:nvPr>
        </p:nvSpPr>
        <p:spPr>
          <a:xfrm>
            <a:off x="719496" y="476672"/>
            <a:ext cx="10746458" cy="504056"/>
          </a:xfrm>
          <a:prstGeom prst="rect">
            <a:avLst/>
          </a:prstGeom>
          <a:ln>
            <a:noFill/>
          </a:ln>
          <a:effectLst/>
        </p:spPr>
        <p:txBody>
          <a:bodyPr>
            <a:noAutofit/>
          </a:bodyPr>
          <a:lstStyle>
            <a:lvl1pPr algn="l">
              <a:defRPr sz="2800" b="1" baseline="0">
                <a:latin typeface="Helvetica"/>
                <a:cs typeface="Helvetica"/>
              </a:defRPr>
            </a:lvl1pPr>
          </a:lstStyle>
          <a:p>
            <a:r>
              <a:rPr lang="en-US" noProof="0" dirty="0" err="1"/>
              <a:t>Modifiez</a:t>
            </a:r>
            <a:r>
              <a:rPr lang="en-US" noProof="0" dirty="0"/>
              <a:t> le style du </a:t>
            </a:r>
            <a:r>
              <a:rPr lang="en-US" noProof="0" dirty="0" err="1"/>
              <a:t>titre</a:t>
            </a:r>
            <a:endParaRPr lang="en-US" noProof="0" dirty="0"/>
          </a:p>
        </p:txBody>
      </p:sp>
      <p:sp>
        <p:nvSpPr>
          <p:cNvPr id="12" name="Espace réservé du contenu 2"/>
          <p:cNvSpPr>
            <a:spLocks noGrp="1"/>
          </p:cNvSpPr>
          <p:nvPr>
            <p:ph idx="1"/>
          </p:nvPr>
        </p:nvSpPr>
        <p:spPr>
          <a:xfrm>
            <a:off x="719496" y="1556792"/>
            <a:ext cx="10746458" cy="4464496"/>
          </a:xfrm>
          <a:prstGeom prst="rect">
            <a:avLst/>
          </a:prstGeom>
        </p:spPr>
        <p:txBody>
          <a:bodyPr>
            <a:normAutofit/>
          </a:bodyPr>
          <a:lstStyle>
            <a:lvl1pPr marL="342900" indent="-342900">
              <a:buClr>
                <a:schemeClr val="accent1"/>
              </a:buClr>
              <a:buFont typeface="Wingdings 3" pitchFamily="18" charset="2"/>
              <a:buChar char=""/>
              <a:defRPr lang="fr-FR" sz="2400" b="1" kern="1200" dirty="0" smtClean="0">
                <a:solidFill>
                  <a:schemeClr val="tx2"/>
                </a:solidFill>
                <a:latin typeface="Georgia" pitchFamily="18" charset="0"/>
                <a:ea typeface="+mn-ea"/>
                <a:cs typeface="Georgia" pitchFamily="18" charset="0"/>
              </a:defRPr>
            </a:lvl1pPr>
            <a:lvl2pPr marL="800100" indent="-342900">
              <a:buClr>
                <a:srgbClr val="009CDA"/>
              </a:buClr>
              <a:buSzPct val="70000"/>
              <a:buFont typeface="Wingdings 3" pitchFamily="18" charset="2"/>
              <a:buChar char="Ò"/>
              <a:defRPr lang="fr-FR" sz="2000" b="1" kern="1200" dirty="0" smtClean="0">
                <a:solidFill>
                  <a:schemeClr val="tx2"/>
                </a:solidFill>
                <a:latin typeface="Georgia" pitchFamily="18" charset="0"/>
                <a:ea typeface="+mn-ea"/>
                <a:cs typeface="Georgia" pitchFamily="18" charset="0"/>
              </a:defRPr>
            </a:lvl2pPr>
            <a:lvl3pPr marL="1143000" indent="-228600">
              <a:buClr>
                <a:schemeClr val="accent1"/>
              </a:buClr>
              <a:buFont typeface="Arial" pitchFamily="34" charset="0"/>
              <a:buChar char="•"/>
              <a:defRPr sz="1600">
                <a:latin typeface="Georgia" pitchFamily="18" charset="0"/>
                <a:cs typeface="Georgia" pitchFamily="18" charset="0"/>
              </a:defRPr>
            </a:lvl3pPr>
            <a:lvl4pPr marL="1600200" indent="-228600">
              <a:buClr>
                <a:schemeClr val="accent1"/>
              </a:buClr>
              <a:buFont typeface="Arial" pitchFamily="34" charset="0"/>
              <a:buChar char="•"/>
              <a:defRPr sz="1400">
                <a:latin typeface="Georgia" pitchFamily="18" charset="0"/>
                <a:cs typeface="Georgia" pitchFamily="18" charset="0"/>
              </a:defRPr>
            </a:lvl4pPr>
            <a:lvl5pPr marL="2057400" indent="-228600">
              <a:buClr>
                <a:schemeClr val="tx2"/>
              </a:buClr>
              <a:buFont typeface="Arial" pitchFamily="34" charset="0"/>
              <a:buChar char="•"/>
              <a:defRPr sz="1400">
                <a:latin typeface="Georgia" pitchFamily="18" charset="0"/>
                <a:cs typeface="Georgia" pitchFamily="18" charset="0"/>
              </a:defRPr>
            </a:lvl5p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cxnSp>
        <p:nvCxnSpPr>
          <p:cNvPr id="13" name="Connecteur droit 12"/>
          <p:cNvCxnSpPr/>
          <p:nvPr userDrawn="1"/>
        </p:nvCxnSpPr>
        <p:spPr>
          <a:xfrm>
            <a:off x="719496" y="476672"/>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cxnSp>
        <p:nvCxnSpPr>
          <p:cNvPr id="15" name="Connecteur droit 14"/>
          <p:cNvCxnSpPr/>
          <p:nvPr userDrawn="1"/>
        </p:nvCxnSpPr>
        <p:spPr>
          <a:xfrm>
            <a:off x="719496" y="980728"/>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878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8"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F0CC44-9D9D-4E06-9233-B658DE967EA7}"/>
              </a:ext>
            </a:extLst>
          </p:cNvPr>
          <p:cNvSpPr>
            <a:spLocks noGrp="1"/>
          </p:cNvSpPr>
          <p:nvPr>
            <p:ph type="ctrTitle"/>
          </p:nvPr>
        </p:nvSpPr>
        <p:spPr>
          <a:xfrm>
            <a:off x="1524000" y="1122363"/>
            <a:ext cx="9145588"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5B8C883-A958-4C5D-983A-410A6B9FFCA1}"/>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F72EAB5-9414-45DE-ACD8-9E3FC8389A51}"/>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5" name="Espace réservé du pied de page 4">
            <a:extLst>
              <a:ext uri="{FF2B5EF4-FFF2-40B4-BE49-F238E27FC236}">
                <a16:creationId xmlns:a16="http://schemas.microsoft.com/office/drawing/2014/main" id="{62784D5E-218C-4AA1-AEE7-6E00ADB2F2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E8763A8-23C4-4417-98B4-7F9B21DC2E73}"/>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30741485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C5270-6AEF-47F0-A3C1-4B611252AD8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E8405DA-B5B9-401A-8550-5A8931F74F7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8F421-6DD3-42D9-B3CF-84853C3AF3E5}"/>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5" name="Espace réservé du pied de page 4">
            <a:extLst>
              <a:ext uri="{FF2B5EF4-FFF2-40B4-BE49-F238E27FC236}">
                <a16:creationId xmlns:a16="http://schemas.microsoft.com/office/drawing/2014/main" id="{CC15B751-1C1A-419C-AD34-AF8192A4894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2DBC69A-17EA-4D9D-9A01-AF3434FEA845}"/>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838064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AAF0CF-F605-4461-B3CA-6A8C49C39B54}"/>
              </a:ext>
            </a:extLst>
          </p:cNvPr>
          <p:cNvSpPr>
            <a:spLocks noGrp="1"/>
          </p:cNvSpPr>
          <p:nvPr>
            <p:ph type="title"/>
          </p:nvPr>
        </p:nvSpPr>
        <p:spPr>
          <a:xfrm>
            <a:off x="831850" y="1709738"/>
            <a:ext cx="10517188"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9EB1933-DC6F-4CFF-BC4B-7DB6272363EA}"/>
              </a:ext>
            </a:extLst>
          </p:cNvPr>
          <p:cNvSpPr>
            <a:spLocks noGrp="1"/>
          </p:cNvSpPr>
          <p:nvPr>
            <p:ph type="body" idx="1"/>
          </p:nvPr>
        </p:nvSpPr>
        <p:spPr>
          <a:xfrm>
            <a:off x="831850" y="4589463"/>
            <a:ext cx="10517188"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ACB67F9-F4D2-47D0-8B6D-1300ADF420F3}"/>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5" name="Espace réservé du pied de page 4">
            <a:extLst>
              <a:ext uri="{FF2B5EF4-FFF2-40B4-BE49-F238E27FC236}">
                <a16:creationId xmlns:a16="http://schemas.microsoft.com/office/drawing/2014/main" id="{7293927A-0F46-4389-A1CD-24B0C0C4C59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A00892-8D4C-429A-A99D-E8A513E8A8D2}"/>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33326645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F78B5-1652-46A8-AFBD-BF6F631384A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9BEEDED-8C25-4DDF-AA7E-F169146F717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C015E00-8F5D-4805-8CB3-B6FAA91DBC48}"/>
              </a:ext>
            </a:extLst>
          </p:cNvPr>
          <p:cNvSpPr>
            <a:spLocks noGrp="1"/>
          </p:cNvSpPr>
          <p:nvPr>
            <p:ph sz="half" idx="2"/>
          </p:nvPr>
        </p:nvSpPr>
        <p:spPr>
          <a:xfrm>
            <a:off x="6172200" y="1825625"/>
            <a:ext cx="5183188"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63BF8C6-4A4F-4430-A4D9-32BC8F73F6C5}"/>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6" name="Espace réservé du pied de page 5">
            <a:extLst>
              <a:ext uri="{FF2B5EF4-FFF2-40B4-BE49-F238E27FC236}">
                <a16:creationId xmlns:a16="http://schemas.microsoft.com/office/drawing/2014/main" id="{38755992-BA1A-4D71-A4C6-EB2A2D485A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B026B1-C247-49A5-BEA5-063BEE012E81}"/>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23652967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8902F-8314-4AEA-AA99-F88CDDB03211}"/>
              </a:ext>
            </a:extLst>
          </p:cNvPr>
          <p:cNvSpPr>
            <a:spLocks noGrp="1"/>
          </p:cNvSpPr>
          <p:nvPr>
            <p:ph type="title"/>
          </p:nvPr>
        </p:nvSpPr>
        <p:spPr>
          <a:xfrm>
            <a:off x="839788" y="365125"/>
            <a:ext cx="10517187"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A9E1402-CA22-40A5-903F-0F1EB3DD3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A2C8EF7-F99B-4042-BA8F-CECB4C251DE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F4E2E3F-8B0E-4A29-8D74-0C27BC19BFF2}"/>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2221B57-9CEB-4977-B10D-D9144BA236D1}"/>
              </a:ext>
            </a:extLst>
          </p:cNvPr>
          <p:cNvSpPr>
            <a:spLocks noGrp="1"/>
          </p:cNvSpPr>
          <p:nvPr>
            <p:ph sz="quarter" idx="4"/>
          </p:nvPr>
        </p:nvSpPr>
        <p:spPr>
          <a:xfrm>
            <a:off x="6173788" y="2505075"/>
            <a:ext cx="51831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883E577-C698-4AB8-942D-A27735489C32}"/>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8" name="Espace réservé du pied de page 7">
            <a:extLst>
              <a:ext uri="{FF2B5EF4-FFF2-40B4-BE49-F238E27FC236}">
                <a16:creationId xmlns:a16="http://schemas.microsoft.com/office/drawing/2014/main" id="{A79EEDD3-74FD-4A20-9EB3-C890CD3A88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F542A0B-8100-445E-B4A6-84999C3FF383}"/>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22436194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FE10-59E6-4ED8-A4F0-B8D0DC51ED3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10DC363-8750-42EA-94FB-2E5AD38F4471}"/>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4" name="Espace réservé du pied de page 3">
            <a:extLst>
              <a:ext uri="{FF2B5EF4-FFF2-40B4-BE49-F238E27FC236}">
                <a16:creationId xmlns:a16="http://schemas.microsoft.com/office/drawing/2014/main" id="{365F578B-FD04-45A5-B5C4-492C559A9F2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6B485AE-2D5F-4FD1-831C-CA62E13B1498}"/>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2495695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3A4ECC1-8A32-40E1-9C58-9CDBD782E51F}"/>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3" name="Espace réservé du pied de page 2">
            <a:extLst>
              <a:ext uri="{FF2B5EF4-FFF2-40B4-BE49-F238E27FC236}">
                <a16:creationId xmlns:a16="http://schemas.microsoft.com/office/drawing/2014/main" id="{5362CA41-29C7-4161-B882-4A6137C8D2E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74F6553-B4B9-449A-A35E-7F8858B56B31}"/>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12105851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119C2-4F6D-4E43-89E7-F537A999D1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360AD3C-45F6-490E-84CB-1253B88CE62C}"/>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A139747-FD1B-43A8-82F6-CB779BD5D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B0A72C-A82C-4C9C-9169-5B118104D798}"/>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6" name="Espace réservé du pied de page 5">
            <a:extLst>
              <a:ext uri="{FF2B5EF4-FFF2-40B4-BE49-F238E27FC236}">
                <a16:creationId xmlns:a16="http://schemas.microsoft.com/office/drawing/2014/main" id="{00A76566-A970-4528-B3FA-A62C14A00E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4EFCC41-BB41-4444-931A-73B793AB1F27}"/>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14067445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B9817C-B1C7-437F-BC36-A1C508096F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137DEA1-F71C-44E2-951E-ACDAE8D78CCF}"/>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F2B2850-2362-47A1-B012-8AD95BC4B0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A607F8-2EE5-44FD-8021-D7D40D4FD813}"/>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6" name="Espace réservé du pied de page 5">
            <a:extLst>
              <a:ext uri="{FF2B5EF4-FFF2-40B4-BE49-F238E27FC236}">
                <a16:creationId xmlns:a16="http://schemas.microsoft.com/office/drawing/2014/main" id="{7FE6EB08-7D05-4F3F-8190-C0279D3D392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277DA5C-761E-4D82-B2B4-56DE2354834D}"/>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20508420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71EB5A-6E0D-4352-8123-2BF26B3C96B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B4525FB-CEA2-485B-B0F1-5A63A0B9E9D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A60D1F-C06E-4DBB-BAF8-4AF29A610F59}"/>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5" name="Espace réservé du pied de page 4">
            <a:extLst>
              <a:ext uri="{FF2B5EF4-FFF2-40B4-BE49-F238E27FC236}">
                <a16:creationId xmlns:a16="http://schemas.microsoft.com/office/drawing/2014/main" id="{548DDCB2-21C3-4C51-B3C4-86A12FF27E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6D4280-DF32-4AD9-968E-250271957973}"/>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1001937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10"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11"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AA1378D-0D9E-4887-9254-F92B5CBDA3CF}"/>
              </a:ext>
            </a:extLst>
          </p:cNvPr>
          <p:cNvSpPr>
            <a:spLocks noGrp="1"/>
          </p:cNvSpPr>
          <p:nvPr>
            <p:ph type="title" orient="vert"/>
          </p:nvPr>
        </p:nvSpPr>
        <p:spPr>
          <a:xfrm>
            <a:off x="8726488"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84B1A16-6118-4A6E-88D0-DF4FF0C78C98}"/>
              </a:ext>
            </a:extLst>
          </p:cNvPr>
          <p:cNvSpPr>
            <a:spLocks noGrp="1"/>
          </p:cNvSpPr>
          <p:nvPr>
            <p:ph type="body" orient="vert" idx="1"/>
          </p:nvPr>
        </p:nvSpPr>
        <p:spPr>
          <a:xfrm>
            <a:off x="838200" y="365125"/>
            <a:ext cx="7735888"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EB240E3-B4E9-492F-A236-0DCDCA9E4A1A}"/>
              </a:ext>
            </a:extLst>
          </p:cNvPr>
          <p:cNvSpPr>
            <a:spLocks noGrp="1"/>
          </p:cNvSpPr>
          <p:nvPr>
            <p:ph type="dt" sz="half" idx="10"/>
          </p:nvPr>
        </p:nvSpPr>
        <p:spPr/>
        <p:txBody>
          <a:bodyPr/>
          <a:lstStyle/>
          <a:p>
            <a:fld id="{2414732B-4FD9-45DF-BC8A-93512C06B668}" type="datetimeFigureOut">
              <a:rPr lang="fr-FR" smtClean="0"/>
              <a:t>27/03/2022</a:t>
            </a:fld>
            <a:endParaRPr lang="fr-FR"/>
          </a:p>
        </p:txBody>
      </p:sp>
      <p:sp>
        <p:nvSpPr>
          <p:cNvPr id="5" name="Espace réservé du pied de page 4">
            <a:extLst>
              <a:ext uri="{FF2B5EF4-FFF2-40B4-BE49-F238E27FC236}">
                <a16:creationId xmlns:a16="http://schemas.microsoft.com/office/drawing/2014/main" id="{09D5929A-9E26-4849-B289-9E6DAEAA88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2B449A-E70D-47F4-A743-BA9A4B740DD2}"/>
              </a:ext>
            </a:extLst>
          </p:cNvPr>
          <p:cNvSpPr>
            <a:spLocks noGrp="1"/>
          </p:cNvSpPr>
          <p:nvPr>
            <p:ph type="sldNum" sz="quarter" idx="12"/>
          </p:nvPr>
        </p:nvSpPr>
        <p:spPr/>
        <p:txBody>
          <a:bodyPr/>
          <a:lstStyle/>
          <a:p>
            <a:fld id="{EE6188B6-E4DC-4000-A05A-33C6C41985FB}" type="slidenum">
              <a:rPr lang="fr-FR" smtClean="0"/>
              <a:t>‹N°›</a:t>
            </a:fld>
            <a:endParaRPr lang="fr-FR"/>
          </a:p>
        </p:txBody>
      </p:sp>
    </p:spTree>
    <p:extLst>
      <p:ext uri="{BB962C8B-B14F-4D97-AF65-F5344CB8AC3E}">
        <p14:creationId xmlns:p14="http://schemas.microsoft.com/office/powerpoint/2010/main" val="31761358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90991B3-4E82-466D-B97E-87BA00BA5586}"/>
              </a:ext>
            </a:extLst>
          </p:cNvPr>
          <p:cNvPicPr/>
          <p:nvPr userDrawn="1"/>
        </p:nvPicPr>
        <p:blipFill>
          <a:blip r:embed="rId2"/>
          <a:stretch/>
        </p:blipFill>
        <p:spPr>
          <a:xfrm>
            <a:off x="3960000" y="-5400"/>
            <a:ext cx="8233588" cy="6863400"/>
          </a:xfrm>
          <a:prstGeom prst="rect">
            <a:avLst/>
          </a:prstGeom>
          <a:ln w="0">
            <a:noFill/>
          </a:ln>
        </p:spPr>
      </p:pic>
      <p:sp>
        <p:nvSpPr>
          <p:cNvPr id="4" name="Content Placeholder 2_1">
            <a:extLst>
              <a:ext uri="{FF2B5EF4-FFF2-40B4-BE49-F238E27FC236}">
                <a16:creationId xmlns:a16="http://schemas.microsoft.com/office/drawing/2014/main" id="{A549C25D-063F-4CDC-B145-EC3F14D15F20}"/>
              </a:ext>
            </a:extLst>
          </p:cNvPr>
          <p:cNvSpPr/>
          <p:nvPr userDrawn="1"/>
        </p:nvSpPr>
        <p:spPr>
          <a:xfrm>
            <a:off x="0" y="-5400"/>
            <a:ext cx="12193588" cy="6863400"/>
          </a:xfrm>
          <a:prstGeom prst="rect">
            <a:avLst/>
          </a:prstGeom>
          <a:gradFill rotWithShape="0">
            <a:gsLst>
              <a:gs pos="45000">
                <a:srgbClr val="000000"/>
              </a:gs>
              <a:gs pos="100000">
                <a:srgbClr val="000000">
                  <a:alpha val="0"/>
                </a:srgbClr>
              </a:gs>
            </a:gsLst>
            <a:lin ang="600000"/>
          </a:gradFill>
          <a:ln w="0">
            <a:noFill/>
          </a:ln>
        </p:spPr>
        <p:style>
          <a:lnRef idx="0">
            <a:scrgbClr r="0" g="0" b="0"/>
          </a:lnRef>
          <a:fillRef idx="0">
            <a:scrgbClr r="0" g="0" b="0"/>
          </a:fillRef>
          <a:effectRef idx="0">
            <a:scrgbClr r="0" g="0" b="0"/>
          </a:effectRef>
          <a:fontRef idx="minor"/>
        </p:style>
      </p:sp>
      <p:sp>
        <p:nvSpPr>
          <p:cNvPr id="5" name="Content Placeholder 3_2">
            <a:extLst>
              <a:ext uri="{FF2B5EF4-FFF2-40B4-BE49-F238E27FC236}">
                <a16:creationId xmlns:a16="http://schemas.microsoft.com/office/drawing/2014/main" id="{2702D7C7-C97A-44E9-8024-40AF300764E2}"/>
              </a:ext>
            </a:extLst>
          </p:cNvPr>
          <p:cNvSpPr/>
          <p:nvPr userDrawn="1"/>
        </p:nvSpPr>
        <p:spPr>
          <a:xfrm>
            <a:off x="609480" y="685800"/>
            <a:ext cx="747000" cy="119880"/>
          </a:xfrm>
          <a:prstGeom prst="rect">
            <a:avLst/>
          </a:prstGeom>
          <a:solidFill>
            <a:srgbClr val="FFFFFF"/>
          </a:solidFill>
          <a:ln w="0">
            <a:noFill/>
          </a:ln>
        </p:spPr>
        <p:style>
          <a:lnRef idx="0">
            <a:scrgbClr r="0" g="0" b="0"/>
          </a:lnRef>
          <a:fillRef idx="0">
            <a:scrgbClr r="0" g="0" b="0"/>
          </a:fillRef>
          <a:effectRef idx="0">
            <a:scrgbClr r="0" g="0" b="0"/>
          </a:effectRef>
          <a:fontRef idx="minor"/>
        </p:style>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5"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7"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49"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0"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4"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55"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6"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58"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59"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0"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2"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3"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64"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69"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0"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71"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
        <p:nvSpPr>
          <p:cNvPr id="72"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74"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fr-FR" sz="3200" b="0" strike="noStrike" spc="-1">
              <a:latin typeface="Arial"/>
            </a:endParaRPr>
          </a:p>
        </p:txBody>
      </p:sp>
      <p:sp>
        <p:nvSpPr>
          <p:cNvPr id="75"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fr-FR" sz="3200" b="0" strike="noStrike" spc="-1">
              <a:latin typeface="Arial"/>
            </a:endParaRPr>
          </a:p>
        </p:txBody>
      </p:sp>
      <p:sp>
        <p:nvSpPr>
          <p:cNvPr id="76"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fr-FR" sz="3200" b="0" strike="noStrike" spc="-1">
              <a:latin typeface="Arial"/>
            </a:endParaRPr>
          </a:p>
        </p:txBody>
      </p:sp>
      <p:sp>
        <p:nvSpPr>
          <p:cNvPr id="77"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fr-FR" sz="3200" b="0" strike="noStrike" spc="-1">
              <a:latin typeface="Arial"/>
            </a:endParaRPr>
          </a:p>
        </p:txBody>
      </p:sp>
      <p:sp>
        <p:nvSpPr>
          <p:cNvPr id="78"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fr-FR" sz="3200" b="0" strike="noStrike" spc="-1">
              <a:latin typeface="Arial"/>
            </a:endParaRPr>
          </a:p>
        </p:txBody>
      </p:sp>
      <p:sp>
        <p:nvSpPr>
          <p:cNvPr id="79"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544139" y="6503184"/>
            <a:ext cx="1097172" cy="166176"/>
          </a:xfrm>
          <a:prstGeom prst="rect">
            <a:avLst/>
          </a:prstGeom>
        </p:spPr>
      </p:pic>
      <p:sp>
        <p:nvSpPr>
          <p:cNvPr id="7" name="Espace réservé du numéro de diapositive 3"/>
          <p:cNvSpPr>
            <a:spLocks noGrp="1"/>
          </p:cNvSpPr>
          <p:nvPr userDrawn="1"/>
        </p:nvSpPr>
        <p:spPr>
          <a:xfrm>
            <a:off x="11282045" y="6403710"/>
            <a:ext cx="732661"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9D9F19-B595-4283-AECD-0051774D9B90}" type="slidenum">
              <a:rPr lang="fr-FR" sz="1200" smtClean="0"/>
              <a:pPr/>
              <a:t>‹N°›</a:t>
            </a:fld>
            <a:endParaRPr lang="fr-FR" sz="1200" dirty="0"/>
          </a:p>
        </p:txBody>
      </p:sp>
      <p:sp>
        <p:nvSpPr>
          <p:cNvPr id="10" name="Titre 1"/>
          <p:cNvSpPr>
            <a:spLocks noGrp="1"/>
          </p:cNvSpPr>
          <p:nvPr>
            <p:ph type="title"/>
          </p:nvPr>
        </p:nvSpPr>
        <p:spPr>
          <a:xfrm>
            <a:off x="719496" y="476672"/>
            <a:ext cx="10746458" cy="504056"/>
          </a:xfrm>
          <a:prstGeom prst="rect">
            <a:avLst/>
          </a:prstGeom>
          <a:ln>
            <a:noFill/>
          </a:ln>
          <a:effectLst/>
        </p:spPr>
        <p:txBody>
          <a:bodyPr>
            <a:noAutofit/>
          </a:bodyPr>
          <a:lstStyle>
            <a:lvl1pPr algn="l">
              <a:defRPr sz="2800" b="1" baseline="0">
                <a:latin typeface="Helvetica"/>
                <a:cs typeface="Helvetica"/>
              </a:defRPr>
            </a:lvl1pPr>
          </a:lstStyle>
          <a:p>
            <a:r>
              <a:rPr lang="en-US" noProof="0" dirty="0" err="1"/>
              <a:t>Modifiez</a:t>
            </a:r>
            <a:r>
              <a:rPr lang="en-US" noProof="0" dirty="0"/>
              <a:t> le style du </a:t>
            </a:r>
            <a:r>
              <a:rPr lang="en-US" noProof="0" dirty="0" err="1"/>
              <a:t>titre</a:t>
            </a:r>
            <a:endParaRPr lang="en-US" noProof="0" dirty="0"/>
          </a:p>
        </p:txBody>
      </p:sp>
      <p:sp>
        <p:nvSpPr>
          <p:cNvPr id="12" name="Espace réservé du contenu 2"/>
          <p:cNvSpPr>
            <a:spLocks noGrp="1"/>
          </p:cNvSpPr>
          <p:nvPr>
            <p:ph idx="1"/>
          </p:nvPr>
        </p:nvSpPr>
        <p:spPr>
          <a:xfrm>
            <a:off x="719496" y="1556792"/>
            <a:ext cx="10746458" cy="4464496"/>
          </a:xfrm>
          <a:prstGeom prst="rect">
            <a:avLst/>
          </a:prstGeom>
        </p:spPr>
        <p:txBody>
          <a:bodyPr>
            <a:normAutofit/>
          </a:bodyPr>
          <a:lstStyle>
            <a:lvl1pPr marL="342900" indent="-342900">
              <a:buClr>
                <a:schemeClr val="accent1"/>
              </a:buClr>
              <a:buFont typeface="Wingdings 3" pitchFamily="18" charset="2"/>
              <a:buChar char=""/>
              <a:defRPr lang="fr-FR" sz="2400" b="1" kern="1200" dirty="0" smtClean="0">
                <a:solidFill>
                  <a:schemeClr val="tx2"/>
                </a:solidFill>
                <a:latin typeface="Georgia" pitchFamily="18" charset="0"/>
                <a:ea typeface="+mn-ea"/>
                <a:cs typeface="Georgia" pitchFamily="18" charset="0"/>
              </a:defRPr>
            </a:lvl1pPr>
            <a:lvl2pPr marL="800100" indent="-342900">
              <a:buClr>
                <a:srgbClr val="009CDA"/>
              </a:buClr>
              <a:buSzPct val="70000"/>
              <a:buFont typeface="Wingdings 3" pitchFamily="18" charset="2"/>
              <a:buChar char="Ò"/>
              <a:defRPr lang="fr-FR" sz="2000" b="1" kern="1200" dirty="0" smtClean="0">
                <a:solidFill>
                  <a:schemeClr val="tx2"/>
                </a:solidFill>
                <a:latin typeface="Georgia" pitchFamily="18" charset="0"/>
                <a:ea typeface="+mn-ea"/>
                <a:cs typeface="Georgia" pitchFamily="18" charset="0"/>
              </a:defRPr>
            </a:lvl2pPr>
            <a:lvl3pPr marL="1143000" indent="-228600">
              <a:buClr>
                <a:schemeClr val="accent1"/>
              </a:buClr>
              <a:buFont typeface="Arial" pitchFamily="34" charset="0"/>
              <a:buChar char="•"/>
              <a:defRPr sz="1600">
                <a:latin typeface="Georgia" pitchFamily="18" charset="0"/>
                <a:cs typeface="Georgia" pitchFamily="18" charset="0"/>
              </a:defRPr>
            </a:lvl3pPr>
            <a:lvl4pPr marL="1600200" indent="-228600">
              <a:buClr>
                <a:schemeClr val="accent1"/>
              </a:buClr>
              <a:buFont typeface="Arial" pitchFamily="34" charset="0"/>
              <a:buChar char="•"/>
              <a:defRPr sz="1400">
                <a:latin typeface="Georgia" pitchFamily="18" charset="0"/>
                <a:cs typeface="Georgia" pitchFamily="18" charset="0"/>
              </a:defRPr>
            </a:lvl4pPr>
            <a:lvl5pPr marL="2057400" indent="-228600">
              <a:buClr>
                <a:schemeClr val="tx2"/>
              </a:buClr>
              <a:buFont typeface="Arial" pitchFamily="34" charset="0"/>
              <a:buChar char="•"/>
              <a:defRPr sz="1400">
                <a:latin typeface="Georgia" pitchFamily="18" charset="0"/>
                <a:cs typeface="Georgia" pitchFamily="18" charset="0"/>
              </a:defRPr>
            </a:lvl5p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cxnSp>
        <p:nvCxnSpPr>
          <p:cNvPr id="13" name="Connecteur droit 12"/>
          <p:cNvCxnSpPr/>
          <p:nvPr userDrawn="1"/>
        </p:nvCxnSpPr>
        <p:spPr>
          <a:xfrm>
            <a:off x="719496" y="476672"/>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cxnSp>
        <p:nvCxnSpPr>
          <p:cNvPr id="15" name="Connecteur droit 14"/>
          <p:cNvCxnSpPr/>
          <p:nvPr userDrawn="1"/>
        </p:nvCxnSpPr>
        <p:spPr>
          <a:xfrm>
            <a:off x="719496" y="980728"/>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86055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9" name="Espace réservé pour une image  10"/>
          <p:cNvSpPr>
            <a:spLocks noGrp="1"/>
          </p:cNvSpPr>
          <p:nvPr>
            <p:ph type="pic" sz="quarter" idx="10"/>
          </p:nvPr>
        </p:nvSpPr>
        <p:spPr>
          <a:xfrm>
            <a:off x="1" y="0"/>
            <a:ext cx="12191472" cy="6858000"/>
          </a:xfrm>
          <a:prstGeom prst="rect">
            <a:avLst/>
          </a:prstGeom>
        </p:spPr>
        <p:txBody>
          <a:bodyPr anchor="ctr" anchorCtr="0"/>
          <a:lstStyle>
            <a:lvl1pPr marL="0" indent="0" algn="ctr">
              <a:buNone/>
              <a:defRPr/>
            </a:lvl1pPr>
          </a:lstStyle>
          <a:p>
            <a:r>
              <a:rPr lang="fr-FR" dirty="0"/>
              <a:t>Cliquez sur l'icône pour ajouter une image</a:t>
            </a:r>
          </a:p>
        </p:txBody>
      </p:sp>
      <p:pic>
        <p:nvPicPr>
          <p:cNvPr id="10" name="Image 9" descr="Logo Valtech Cartouch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04435" y="6040800"/>
            <a:ext cx="1089153" cy="817200"/>
          </a:xfrm>
          <a:prstGeom prst="rect">
            <a:avLst/>
          </a:prstGeom>
          <a:effectLst>
            <a:glow rad="38100">
              <a:schemeClr val="tx2">
                <a:alpha val="25000"/>
              </a:schemeClr>
            </a:glow>
          </a:effectLst>
        </p:spPr>
      </p:pic>
      <p:sp>
        <p:nvSpPr>
          <p:cNvPr id="12" name="Espace réservé du texte 18"/>
          <p:cNvSpPr>
            <a:spLocks noGrp="1"/>
          </p:cNvSpPr>
          <p:nvPr>
            <p:ph type="body" sz="quarter" idx="16"/>
          </p:nvPr>
        </p:nvSpPr>
        <p:spPr>
          <a:xfrm>
            <a:off x="-6630" y="1268760"/>
            <a:ext cx="6487517" cy="792088"/>
          </a:xfrm>
          <a:prstGeom prst="rect">
            <a:avLst/>
          </a:prstGeom>
          <a:solidFill>
            <a:schemeClr val="tx1">
              <a:alpha val="75000"/>
            </a:schemeClr>
          </a:solidFill>
        </p:spPr>
        <p:txBody>
          <a:bodyPr vert="horz" lIns="180000" tIns="45720" rIns="91440" bIns="45720" rtlCol="0" anchor="ctr" anchorCtr="0">
            <a:noAutofit/>
          </a:bodyPr>
          <a:lstStyle>
            <a:lvl1pPr>
              <a:defRPr lang="fr-FR" sz="2400" b="0" cap="none" baseline="0" smtClean="0">
                <a:solidFill>
                  <a:schemeClr val="bg1"/>
                </a:solidFill>
                <a:latin typeface="Helvetica" pitchFamily="34" charset="0"/>
                <a:ea typeface="+mj-ea"/>
                <a:cs typeface="Helvetica" pitchFamily="34" charset="0"/>
              </a:defRPr>
            </a:lvl1pPr>
            <a:lvl2pPr>
              <a:defRPr lang="fr-FR" smtClean="0"/>
            </a:lvl2pPr>
            <a:lvl3pPr>
              <a:defRPr lang="fr-FR" smtClean="0"/>
            </a:lvl3pPr>
            <a:lvl4pPr>
              <a:defRPr lang="fr-FR" smtClean="0"/>
            </a:lvl4pPr>
            <a:lvl5pPr>
              <a:defRPr lang="fr-FR"/>
            </a:lvl5pPr>
          </a:lstStyle>
          <a:p>
            <a:pPr lvl="0">
              <a:spcBef>
                <a:spcPct val="0"/>
              </a:spcBef>
              <a:buFont typeface="+mj-lt"/>
              <a:buAutoNum type="arabicPeriod"/>
            </a:pPr>
            <a:r>
              <a:rPr lang="en-US" noProof="0" dirty="0" err="1"/>
              <a:t>Modifiez</a:t>
            </a:r>
            <a:r>
              <a:rPr lang="en-US" noProof="0" dirty="0"/>
              <a:t> les styles du </a:t>
            </a:r>
            <a:r>
              <a:rPr lang="en-US" noProof="0" dirty="0" err="1"/>
              <a:t>texte</a:t>
            </a:r>
            <a:r>
              <a:rPr lang="en-US" noProof="0" dirty="0"/>
              <a:t> du masque</a:t>
            </a:r>
          </a:p>
        </p:txBody>
      </p:sp>
      <p:sp>
        <p:nvSpPr>
          <p:cNvPr id="13" name="Espace réservé du texte 18"/>
          <p:cNvSpPr>
            <a:spLocks noGrp="1"/>
          </p:cNvSpPr>
          <p:nvPr>
            <p:ph type="body" sz="quarter" idx="17"/>
          </p:nvPr>
        </p:nvSpPr>
        <p:spPr>
          <a:xfrm>
            <a:off x="-6630" y="2204864"/>
            <a:ext cx="6487517" cy="792088"/>
          </a:xfrm>
          <a:prstGeom prst="rect">
            <a:avLst/>
          </a:prstGeom>
          <a:solidFill>
            <a:schemeClr val="tx1">
              <a:alpha val="75000"/>
            </a:schemeClr>
          </a:solidFill>
        </p:spPr>
        <p:txBody>
          <a:bodyPr vert="horz" lIns="180000" tIns="45720" rIns="91440" bIns="45720" rtlCol="0" anchor="ctr" anchorCtr="0">
            <a:noAutofit/>
          </a:bodyPr>
          <a:lstStyle>
            <a:lvl1pPr>
              <a:defRPr lang="fr-FR" sz="2400" b="0" cap="none" baseline="0" smtClean="0">
                <a:solidFill>
                  <a:schemeClr val="bg1"/>
                </a:solidFill>
                <a:latin typeface="Arial" pitchFamily="34" charset="0"/>
                <a:ea typeface="+mj-ea"/>
                <a:cs typeface="Arial" pitchFamily="34" charset="0"/>
              </a:defRPr>
            </a:lvl1pPr>
            <a:lvl2pPr>
              <a:defRPr lang="fr-FR" smtClean="0"/>
            </a:lvl2pPr>
            <a:lvl3pPr>
              <a:defRPr lang="fr-FR" smtClean="0"/>
            </a:lvl3pPr>
            <a:lvl4pPr>
              <a:defRPr lang="fr-FR" smtClean="0"/>
            </a:lvl4pPr>
            <a:lvl5pPr>
              <a:defRPr lang="fr-FR"/>
            </a:lvl5pPr>
          </a:lstStyle>
          <a:p>
            <a:pPr lvl="0">
              <a:spcBef>
                <a:spcPct val="0"/>
              </a:spcBef>
              <a:buFont typeface="+mj-lt"/>
              <a:buAutoNum type="arabicPeriod"/>
            </a:pPr>
            <a:r>
              <a:rPr lang="en-US" noProof="0" dirty="0" err="1"/>
              <a:t>Modifiez</a:t>
            </a:r>
            <a:r>
              <a:rPr lang="en-US" noProof="0" dirty="0"/>
              <a:t> les styles du </a:t>
            </a:r>
            <a:r>
              <a:rPr lang="en-US" noProof="0" dirty="0" err="1"/>
              <a:t>texte</a:t>
            </a:r>
            <a:r>
              <a:rPr lang="en-US" noProof="0" dirty="0"/>
              <a:t> du masque</a:t>
            </a:r>
            <a:endParaRPr lang="fr-FR" dirty="0"/>
          </a:p>
        </p:txBody>
      </p:sp>
      <p:sp>
        <p:nvSpPr>
          <p:cNvPr id="15" name="Espace réservé du texte 18"/>
          <p:cNvSpPr>
            <a:spLocks noGrp="1"/>
          </p:cNvSpPr>
          <p:nvPr>
            <p:ph type="body" sz="quarter" idx="18"/>
          </p:nvPr>
        </p:nvSpPr>
        <p:spPr>
          <a:xfrm>
            <a:off x="-6630" y="3140968"/>
            <a:ext cx="6487517" cy="792088"/>
          </a:xfrm>
          <a:prstGeom prst="rect">
            <a:avLst/>
          </a:prstGeom>
          <a:solidFill>
            <a:schemeClr val="tx1">
              <a:alpha val="75000"/>
            </a:schemeClr>
          </a:solidFill>
        </p:spPr>
        <p:txBody>
          <a:bodyPr vert="horz" lIns="180000" tIns="45720" rIns="91440" bIns="45720" rtlCol="0" anchor="ctr" anchorCtr="0">
            <a:noAutofit/>
          </a:bodyPr>
          <a:lstStyle>
            <a:lvl1pPr>
              <a:defRPr lang="fr-FR" sz="2400" b="0" cap="none" baseline="0" smtClean="0">
                <a:solidFill>
                  <a:schemeClr val="bg1"/>
                </a:solidFill>
                <a:latin typeface="Arial" pitchFamily="34" charset="0"/>
                <a:ea typeface="+mj-ea"/>
                <a:cs typeface="Arial" pitchFamily="34" charset="0"/>
              </a:defRPr>
            </a:lvl1pPr>
            <a:lvl2pPr>
              <a:defRPr lang="fr-FR" smtClean="0"/>
            </a:lvl2pPr>
            <a:lvl3pPr>
              <a:defRPr lang="fr-FR" smtClean="0"/>
            </a:lvl3pPr>
            <a:lvl4pPr>
              <a:defRPr lang="fr-FR" smtClean="0"/>
            </a:lvl4pPr>
            <a:lvl5pPr>
              <a:defRPr lang="fr-FR"/>
            </a:lvl5pPr>
          </a:lstStyle>
          <a:p>
            <a:pPr lvl="0">
              <a:spcBef>
                <a:spcPct val="0"/>
              </a:spcBef>
              <a:buFont typeface="+mj-lt"/>
              <a:buAutoNum type="arabicPeriod"/>
            </a:pPr>
            <a:r>
              <a:rPr lang="en-US" noProof="0" dirty="0" err="1"/>
              <a:t>Modifiez</a:t>
            </a:r>
            <a:r>
              <a:rPr lang="en-US" noProof="0" dirty="0"/>
              <a:t> les styles du </a:t>
            </a:r>
            <a:r>
              <a:rPr lang="en-US" noProof="0" dirty="0" err="1"/>
              <a:t>texte</a:t>
            </a:r>
            <a:r>
              <a:rPr lang="en-US" noProof="0" dirty="0"/>
              <a:t> du masque</a:t>
            </a:r>
            <a:endParaRPr lang="fr-FR" dirty="0"/>
          </a:p>
        </p:txBody>
      </p:sp>
      <p:sp>
        <p:nvSpPr>
          <p:cNvPr id="16" name="Espace réservé du texte 18"/>
          <p:cNvSpPr>
            <a:spLocks noGrp="1"/>
          </p:cNvSpPr>
          <p:nvPr>
            <p:ph type="body" sz="quarter" idx="19"/>
          </p:nvPr>
        </p:nvSpPr>
        <p:spPr>
          <a:xfrm>
            <a:off x="-6630" y="4077072"/>
            <a:ext cx="6487517" cy="792088"/>
          </a:xfrm>
          <a:prstGeom prst="rect">
            <a:avLst/>
          </a:prstGeom>
          <a:solidFill>
            <a:schemeClr val="tx1">
              <a:alpha val="75000"/>
            </a:schemeClr>
          </a:solidFill>
        </p:spPr>
        <p:txBody>
          <a:bodyPr vert="horz" lIns="180000" tIns="45720" rIns="91440" bIns="45720" rtlCol="0" anchor="ctr" anchorCtr="0">
            <a:noAutofit/>
          </a:bodyPr>
          <a:lstStyle>
            <a:lvl1pPr>
              <a:defRPr lang="fr-FR" sz="2400" b="0" cap="none" baseline="0" smtClean="0">
                <a:solidFill>
                  <a:schemeClr val="bg1"/>
                </a:solidFill>
                <a:latin typeface="Arial" pitchFamily="34" charset="0"/>
                <a:ea typeface="+mj-ea"/>
                <a:cs typeface="Arial" pitchFamily="34" charset="0"/>
              </a:defRPr>
            </a:lvl1pPr>
            <a:lvl2pPr>
              <a:defRPr lang="fr-FR" smtClean="0"/>
            </a:lvl2pPr>
            <a:lvl3pPr>
              <a:defRPr lang="fr-FR" smtClean="0"/>
            </a:lvl3pPr>
            <a:lvl4pPr>
              <a:defRPr lang="fr-FR" smtClean="0"/>
            </a:lvl4pPr>
            <a:lvl5pPr>
              <a:defRPr lang="fr-FR"/>
            </a:lvl5pPr>
          </a:lstStyle>
          <a:p>
            <a:pPr lvl="0">
              <a:spcBef>
                <a:spcPct val="0"/>
              </a:spcBef>
              <a:buFont typeface="+mj-lt"/>
              <a:buAutoNum type="arabicPeriod"/>
            </a:pPr>
            <a:r>
              <a:rPr lang="en-US" noProof="0" dirty="0" err="1"/>
              <a:t>Modifiez</a:t>
            </a:r>
            <a:r>
              <a:rPr lang="en-US" noProof="0" dirty="0"/>
              <a:t> les styles du </a:t>
            </a:r>
            <a:r>
              <a:rPr lang="en-US" noProof="0" dirty="0" err="1"/>
              <a:t>texte</a:t>
            </a:r>
            <a:r>
              <a:rPr lang="en-US" noProof="0" dirty="0"/>
              <a:t> du masque</a:t>
            </a:r>
            <a:endParaRPr lang="fr-FR" dirty="0"/>
          </a:p>
        </p:txBody>
      </p:sp>
      <p:sp>
        <p:nvSpPr>
          <p:cNvPr id="17" name="Espace réservé du texte 18"/>
          <p:cNvSpPr>
            <a:spLocks noGrp="1"/>
          </p:cNvSpPr>
          <p:nvPr>
            <p:ph type="body" sz="quarter" idx="20"/>
          </p:nvPr>
        </p:nvSpPr>
        <p:spPr>
          <a:xfrm>
            <a:off x="-6630" y="5013176"/>
            <a:ext cx="6487517" cy="792088"/>
          </a:xfrm>
          <a:prstGeom prst="rect">
            <a:avLst/>
          </a:prstGeom>
          <a:solidFill>
            <a:schemeClr val="tx1">
              <a:alpha val="75000"/>
            </a:schemeClr>
          </a:solidFill>
        </p:spPr>
        <p:txBody>
          <a:bodyPr vert="horz" lIns="180000" tIns="45720" rIns="91440" bIns="45720" rtlCol="0" anchor="ctr" anchorCtr="0">
            <a:noAutofit/>
          </a:bodyPr>
          <a:lstStyle>
            <a:lvl1pPr>
              <a:defRPr lang="fr-FR" sz="2400" b="0" cap="none" baseline="0" smtClean="0">
                <a:solidFill>
                  <a:schemeClr val="bg1"/>
                </a:solidFill>
                <a:latin typeface="Arial" pitchFamily="34" charset="0"/>
                <a:ea typeface="+mj-ea"/>
                <a:cs typeface="Arial" pitchFamily="34" charset="0"/>
              </a:defRPr>
            </a:lvl1pPr>
            <a:lvl2pPr>
              <a:defRPr lang="fr-FR" smtClean="0"/>
            </a:lvl2pPr>
            <a:lvl3pPr>
              <a:defRPr lang="fr-FR" smtClean="0"/>
            </a:lvl3pPr>
            <a:lvl4pPr>
              <a:defRPr lang="fr-FR" smtClean="0"/>
            </a:lvl4pPr>
            <a:lvl5pPr>
              <a:defRPr lang="fr-FR"/>
            </a:lvl5pPr>
          </a:lstStyle>
          <a:p>
            <a:pPr lvl="0">
              <a:spcBef>
                <a:spcPct val="0"/>
              </a:spcBef>
              <a:buFont typeface="+mj-lt"/>
              <a:buAutoNum type="arabicPeriod"/>
            </a:pPr>
            <a:r>
              <a:rPr lang="en-US" noProof="0" dirty="0" err="1"/>
              <a:t>Modifiez</a:t>
            </a:r>
            <a:r>
              <a:rPr lang="en-US" noProof="0" dirty="0"/>
              <a:t> les styles du </a:t>
            </a:r>
            <a:r>
              <a:rPr lang="en-US" noProof="0" dirty="0" err="1"/>
              <a:t>texte</a:t>
            </a:r>
            <a:r>
              <a:rPr lang="en-US" noProof="0" dirty="0"/>
              <a:t> du masque</a:t>
            </a:r>
            <a:endParaRPr lang="fr-FR" dirty="0"/>
          </a:p>
        </p:txBody>
      </p:sp>
      <p:sp>
        <p:nvSpPr>
          <p:cNvPr id="18" name="Titre 1"/>
          <p:cNvSpPr>
            <a:spLocks noGrp="1"/>
          </p:cNvSpPr>
          <p:nvPr>
            <p:ph type="title"/>
          </p:nvPr>
        </p:nvSpPr>
        <p:spPr>
          <a:xfrm>
            <a:off x="719496" y="476672"/>
            <a:ext cx="10746458" cy="504056"/>
          </a:xfrm>
          <a:prstGeom prst="rect">
            <a:avLst/>
          </a:prstGeom>
          <a:ln>
            <a:noFill/>
          </a:ln>
          <a:effectLst/>
        </p:spPr>
        <p:txBody>
          <a:bodyPr>
            <a:noAutofit/>
          </a:bodyPr>
          <a:lstStyle>
            <a:lvl1pPr algn="l">
              <a:defRPr sz="2800" b="1" baseline="0">
                <a:latin typeface="Helvetica"/>
                <a:cs typeface="Helvetica"/>
              </a:defRPr>
            </a:lvl1pPr>
          </a:lstStyle>
          <a:p>
            <a:r>
              <a:rPr lang="en-US" noProof="0" dirty="0" err="1"/>
              <a:t>Modifiez</a:t>
            </a:r>
            <a:r>
              <a:rPr lang="en-US" noProof="0" dirty="0"/>
              <a:t> le style du </a:t>
            </a:r>
            <a:r>
              <a:rPr lang="en-US" noProof="0" dirty="0" err="1"/>
              <a:t>titre</a:t>
            </a:r>
            <a:endParaRPr lang="en-US" noProof="0" dirty="0"/>
          </a:p>
        </p:txBody>
      </p:sp>
      <p:cxnSp>
        <p:nvCxnSpPr>
          <p:cNvPr id="24" name="Connecteur droit 23"/>
          <p:cNvCxnSpPr/>
          <p:nvPr userDrawn="1"/>
        </p:nvCxnSpPr>
        <p:spPr>
          <a:xfrm>
            <a:off x="719496" y="980728"/>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cxnSp>
        <p:nvCxnSpPr>
          <p:cNvPr id="25" name="Connecteur droit 24"/>
          <p:cNvCxnSpPr/>
          <p:nvPr userDrawn="1"/>
        </p:nvCxnSpPr>
        <p:spPr>
          <a:xfrm>
            <a:off x="719496" y="476672"/>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84179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re. Texte et image de la bibliothèque">
    <p:spTree>
      <p:nvGrpSpPr>
        <p:cNvPr id="1" name=""/>
        <p:cNvGrpSpPr/>
        <p:nvPr/>
      </p:nvGrpSpPr>
      <p:grpSpPr>
        <a:xfrm>
          <a:off x="0" y="0"/>
          <a:ext cx="0" cy="0"/>
          <a:chOff x="0" y="0"/>
          <a:chExt cx="0" cy="0"/>
        </a:xfrm>
      </p:grpSpPr>
      <p:sp>
        <p:nvSpPr>
          <p:cNvPr id="9" name="Titre 1"/>
          <p:cNvSpPr>
            <a:spLocks noGrp="1"/>
          </p:cNvSpPr>
          <p:nvPr>
            <p:ph type="title"/>
          </p:nvPr>
        </p:nvSpPr>
        <p:spPr>
          <a:xfrm>
            <a:off x="719496" y="476672"/>
            <a:ext cx="10746458" cy="504056"/>
          </a:xfrm>
          <a:prstGeom prst="rect">
            <a:avLst/>
          </a:prstGeom>
          <a:ln>
            <a:noFill/>
          </a:ln>
          <a:effectLst/>
        </p:spPr>
        <p:txBody>
          <a:bodyPr>
            <a:normAutofit/>
          </a:bodyPr>
          <a:lstStyle>
            <a:lvl1pPr algn="l">
              <a:defRPr sz="2400">
                <a:latin typeface="Helvetica"/>
                <a:cs typeface="Helvetica"/>
              </a:defRPr>
            </a:lvl1pPr>
          </a:lstStyle>
          <a:p>
            <a:r>
              <a:rPr lang="en-US" noProof="0" dirty="0" err="1"/>
              <a:t>Modifiez</a:t>
            </a:r>
            <a:r>
              <a:rPr lang="en-US" noProof="0" dirty="0"/>
              <a:t> le style du </a:t>
            </a:r>
            <a:r>
              <a:rPr lang="en-US" noProof="0" dirty="0" err="1"/>
              <a:t>titre</a:t>
            </a:r>
            <a:endParaRPr lang="en-US" noProof="0" dirty="0"/>
          </a:p>
        </p:txBody>
      </p:sp>
      <p:sp>
        <p:nvSpPr>
          <p:cNvPr id="11" name="Espace réservé du contenu 2"/>
          <p:cNvSpPr>
            <a:spLocks noGrp="1"/>
          </p:cNvSpPr>
          <p:nvPr>
            <p:ph idx="1"/>
          </p:nvPr>
        </p:nvSpPr>
        <p:spPr>
          <a:xfrm>
            <a:off x="719496" y="1556792"/>
            <a:ext cx="7393784" cy="4464496"/>
          </a:xfrm>
          <a:prstGeom prst="rect">
            <a:avLst/>
          </a:prstGeom>
        </p:spPr>
        <p:txBody>
          <a:bodyPr>
            <a:normAutofit/>
          </a:bodyPr>
          <a:lstStyle>
            <a:lvl1pPr marL="342900" indent="-342900">
              <a:buClr>
                <a:srgbClr val="009CDA"/>
              </a:buClr>
              <a:buFont typeface="Wingdings 3" pitchFamily="18" charset="2"/>
              <a:buChar char=""/>
              <a:defRPr sz="2400">
                <a:latin typeface="Georgia" pitchFamily="18" charset="0"/>
                <a:cs typeface="Georgia" pitchFamily="18" charset="0"/>
              </a:defRPr>
            </a:lvl1pPr>
            <a:lvl2pPr marL="800100" indent="-342900">
              <a:buClr>
                <a:srgbClr val="009CDA"/>
              </a:buClr>
              <a:buSzPct val="70000"/>
              <a:buFont typeface="Wingdings 3" pitchFamily="18" charset="2"/>
              <a:buChar char="Ò"/>
              <a:defRPr lang="fr-FR" sz="2000" kern="1200" dirty="0" smtClean="0">
                <a:solidFill>
                  <a:schemeClr val="tx2"/>
                </a:solidFill>
                <a:latin typeface="Georgia" pitchFamily="18" charset="0"/>
                <a:ea typeface="+mn-ea"/>
                <a:cs typeface="Georgia" pitchFamily="18" charset="0"/>
              </a:defRPr>
            </a:lvl2pPr>
            <a:lvl3pPr marL="1143000" indent="-228600">
              <a:buClr>
                <a:srgbClr val="009CDA"/>
              </a:buClr>
              <a:buFont typeface="Arial" pitchFamily="34" charset="0"/>
              <a:buChar char="•"/>
              <a:defRPr sz="1600">
                <a:latin typeface="Georgia" pitchFamily="18" charset="0"/>
                <a:cs typeface="Georgia" pitchFamily="18" charset="0"/>
              </a:defRPr>
            </a:lvl3pPr>
            <a:lvl4pPr marL="1600200" indent="-228600">
              <a:buClr>
                <a:srgbClr val="009CDA"/>
              </a:buClr>
              <a:buFont typeface="Arial" pitchFamily="34" charset="0"/>
              <a:buChar char="•"/>
              <a:defRPr sz="1400">
                <a:latin typeface="Georgia" pitchFamily="18" charset="0"/>
                <a:cs typeface="Georgia" pitchFamily="18" charset="0"/>
              </a:defRPr>
            </a:lvl4pPr>
            <a:lvl5pPr marL="2057400" indent="-228600">
              <a:buClr>
                <a:schemeClr val="tx2"/>
              </a:buClr>
              <a:buFont typeface="Arial" pitchFamily="34" charset="0"/>
              <a:buChar char="•"/>
              <a:defRPr sz="1400">
                <a:latin typeface="Georgia" pitchFamily="18" charset="0"/>
                <a:cs typeface="Georgia" pitchFamily="18" charset="0"/>
              </a:defRPr>
            </a:lvl5pPr>
          </a:lstStyle>
          <a:p>
            <a:pPr lvl="0"/>
            <a:r>
              <a:rPr lang="en-US" noProof="0" dirty="0" err="1"/>
              <a:t>Modifiez</a:t>
            </a:r>
            <a:r>
              <a:rPr lang="en-US" noProof="0" dirty="0"/>
              <a:t>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cxnSp>
        <p:nvCxnSpPr>
          <p:cNvPr id="13" name="Connecteur droit 12"/>
          <p:cNvCxnSpPr/>
          <p:nvPr userDrawn="1"/>
        </p:nvCxnSpPr>
        <p:spPr>
          <a:xfrm>
            <a:off x="719496" y="476672"/>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cxnSp>
        <p:nvCxnSpPr>
          <p:cNvPr id="16" name="Connecteur droit 15"/>
          <p:cNvCxnSpPr/>
          <p:nvPr userDrawn="1"/>
        </p:nvCxnSpPr>
        <p:spPr>
          <a:xfrm>
            <a:off x="719496" y="980728"/>
            <a:ext cx="10746458" cy="0"/>
          </a:xfrm>
          <a:prstGeom prst="line">
            <a:avLst/>
          </a:prstGeom>
          <a:ln>
            <a:solidFill>
              <a:srgbClr val="CCCCCC"/>
            </a:solidFill>
          </a:ln>
        </p:spPr>
        <p:style>
          <a:lnRef idx="1">
            <a:schemeClr val="dk1"/>
          </a:lnRef>
          <a:fillRef idx="0">
            <a:schemeClr val="dk1"/>
          </a:fillRef>
          <a:effectRef idx="0">
            <a:schemeClr val="dk1"/>
          </a:effectRef>
          <a:fontRef idx="minor">
            <a:schemeClr val="tx1"/>
          </a:fontRef>
        </p:style>
      </p:cxnSp>
      <p:sp>
        <p:nvSpPr>
          <p:cNvPr id="17" name="Espace réservé pour une image  6"/>
          <p:cNvSpPr>
            <a:spLocks noGrp="1"/>
          </p:cNvSpPr>
          <p:nvPr>
            <p:ph type="pic" sz="quarter" idx="13"/>
          </p:nvPr>
        </p:nvSpPr>
        <p:spPr>
          <a:xfrm>
            <a:off x="8689420" y="1557338"/>
            <a:ext cx="2776535" cy="4463950"/>
          </a:xfrm>
          <a:prstGeom prst="rect">
            <a:avLst/>
          </a:prstGeom>
        </p:spPr>
        <p:txBody>
          <a:bodyPr/>
          <a:lstStyle>
            <a:lvl1pPr marL="0" indent="0">
              <a:buNone/>
              <a:defRPr/>
            </a:lvl1pPr>
          </a:lstStyle>
          <a:p>
            <a:r>
              <a:rPr lang="fr-FR"/>
              <a:t>Cliquez sur l'icône pour ajouter une image</a:t>
            </a:r>
            <a:endParaRPr lang="fr-FR" dirty="0"/>
          </a:p>
        </p:txBody>
      </p:sp>
      <p:pic>
        <p:nvPicPr>
          <p:cNvPr id="12" name="Image 11"/>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5544139" y="6503184"/>
            <a:ext cx="1097172" cy="166176"/>
          </a:xfrm>
          <a:prstGeom prst="rect">
            <a:avLst/>
          </a:prstGeom>
        </p:spPr>
      </p:pic>
      <p:sp>
        <p:nvSpPr>
          <p:cNvPr id="8" name="Espace réservé du numéro de diapositive 3"/>
          <p:cNvSpPr>
            <a:spLocks noGrp="1"/>
          </p:cNvSpPr>
          <p:nvPr userDrawn="1"/>
        </p:nvSpPr>
        <p:spPr>
          <a:xfrm>
            <a:off x="11282045" y="6403710"/>
            <a:ext cx="732661"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Helvetica"/>
                <a:ea typeface="+mn-ea"/>
                <a:cs typeface="Helvetic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9D9F19-B595-4283-AECD-0051774D9B90}" type="slidenum">
              <a:rPr lang="fr-FR" sz="1200" smtClean="0"/>
              <a:pPr/>
              <a:t>‹N°›</a:t>
            </a:fld>
            <a:endParaRPr lang="fr-FR" sz="1200" dirty="0"/>
          </a:p>
        </p:txBody>
      </p:sp>
    </p:spTree>
    <p:extLst>
      <p:ext uri="{BB962C8B-B14F-4D97-AF65-F5344CB8AC3E}">
        <p14:creationId xmlns:p14="http://schemas.microsoft.com/office/powerpoint/2010/main" val="22645298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11" name="Espace réservé pour une image  10" descr="Picture to be inserted"/>
          <p:cNvSpPr>
            <a:spLocks noGrp="1"/>
          </p:cNvSpPr>
          <p:nvPr>
            <p:ph type="pic" sz="quarter" idx="11"/>
          </p:nvPr>
        </p:nvSpPr>
        <p:spPr>
          <a:xfrm>
            <a:off x="0" y="-2"/>
            <a:ext cx="12151249" cy="6858002"/>
          </a:xfrm>
          <a:prstGeom prst="rect">
            <a:avLst/>
          </a:prstGeom>
        </p:spPr>
        <p:txBody>
          <a:bodyPr anchor="ctr" anchorCtr="0"/>
          <a:lstStyle>
            <a:lvl1pPr marL="0" indent="0" algn="ctr">
              <a:buNone/>
              <a:defRPr>
                <a:latin typeface="Georgia" pitchFamily="18" charset="0"/>
              </a:defRPr>
            </a:lvl1pPr>
          </a:lstStyle>
          <a:p>
            <a:r>
              <a:rPr lang="en-US" noProof="0" dirty="0" err="1"/>
              <a:t>Cliquez</a:t>
            </a:r>
            <a:r>
              <a:rPr lang="en-US" noProof="0" dirty="0"/>
              <a:t> </a:t>
            </a:r>
            <a:r>
              <a:rPr lang="en-US" noProof="0" dirty="0" err="1"/>
              <a:t>sur</a:t>
            </a:r>
            <a:r>
              <a:rPr lang="en-US" noProof="0" dirty="0"/>
              <a:t> </a:t>
            </a:r>
            <a:r>
              <a:rPr lang="en-US" noProof="0" dirty="0" err="1"/>
              <a:t>l'icône</a:t>
            </a:r>
            <a:r>
              <a:rPr lang="en-US" noProof="0" dirty="0"/>
              <a:t> pour </a:t>
            </a:r>
            <a:r>
              <a:rPr lang="en-US" noProof="0" dirty="0" err="1"/>
              <a:t>ajouter</a:t>
            </a:r>
            <a:r>
              <a:rPr lang="en-US" noProof="0" dirty="0"/>
              <a:t> </a:t>
            </a:r>
            <a:r>
              <a:rPr lang="en-US" noProof="0" dirty="0" err="1"/>
              <a:t>une</a:t>
            </a:r>
            <a:r>
              <a:rPr lang="en-US" noProof="0" dirty="0"/>
              <a:t> image</a:t>
            </a:r>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 y="0"/>
            <a:ext cx="1499854" cy="1124744"/>
          </a:xfrm>
          <a:prstGeom prst="rect">
            <a:avLst/>
          </a:prstGeom>
        </p:spPr>
      </p:pic>
      <p:sp>
        <p:nvSpPr>
          <p:cNvPr id="6" name="Titre 1"/>
          <p:cNvSpPr>
            <a:spLocks noGrp="1"/>
          </p:cNvSpPr>
          <p:nvPr>
            <p:ph type="ctrTitle"/>
          </p:nvPr>
        </p:nvSpPr>
        <p:spPr>
          <a:xfrm>
            <a:off x="2832007" y="4653137"/>
            <a:ext cx="9371371" cy="1109488"/>
          </a:xfrm>
          <a:custGeom>
            <a:avLst/>
            <a:gdLst>
              <a:gd name="connsiteX0" fmla="*/ 0 w 5117306"/>
              <a:gd name="connsiteY0" fmla="*/ 58096 h 947738"/>
              <a:gd name="connsiteX1" fmla="*/ 58096 w 5117306"/>
              <a:gd name="connsiteY1" fmla="*/ 0 h 947738"/>
              <a:gd name="connsiteX2" fmla="*/ 5059210 w 5117306"/>
              <a:gd name="connsiteY2" fmla="*/ 0 h 947738"/>
              <a:gd name="connsiteX3" fmla="*/ 5117306 w 5117306"/>
              <a:gd name="connsiteY3" fmla="*/ 58096 h 947738"/>
              <a:gd name="connsiteX4" fmla="*/ 5117306 w 5117306"/>
              <a:gd name="connsiteY4" fmla="*/ 889642 h 947738"/>
              <a:gd name="connsiteX5" fmla="*/ 5059210 w 5117306"/>
              <a:gd name="connsiteY5" fmla="*/ 947738 h 947738"/>
              <a:gd name="connsiteX6" fmla="*/ 58096 w 5117306"/>
              <a:gd name="connsiteY6" fmla="*/ 947738 h 947738"/>
              <a:gd name="connsiteX7" fmla="*/ 0 w 5117306"/>
              <a:gd name="connsiteY7" fmla="*/ 889642 h 947738"/>
              <a:gd name="connsiteX8" fmla="*/ 0 w 5117306"/>
              <a:gd name="connsiteY8" fmla="*/ 58096 h 947738"/>
              <a:gd name="connsiteX0" fmla="*/ 0 w 5125924"/>
              <a:gd name="connsiteY0" fmla="*/ 60477 h 950119"/>
              <a:gd name="connsiteX1" fmla="*/ 58096 w 5125924"/>
              <a:gd name="connsiteY1" fmla="*/ 2381 h 950119"/>
              <a:gd name="connsiteX2" fmla="*/ 5109216 w 5125924"/>
              <a:gd name="connsiteY2" fmla="*/ 0 h 950119"/>
              <a:gd name="connsiteX3" fmla="*/ 5117306 w 5125924"/>
              <a:gd name="connsiteY3" fmla="*/ 60477 h 950119"/>
              <a:gd name="connsiteX4" fmla="*/ 5117306 w 5125924"/>
              <a:gd name="connsiteY4" fmla="*/ 892023 h 950119"/>
              <a:gd name="connsiteX5" fmla="*/ 5059210 w 5125924"/>
              <a:gd name="connsiteY5" fmla="*/ 950119 h 950119"/>
              <a:gd name="connsiteX6" fmla="*/ 58096 w 5125924"/>
              <a:gd name="connsiteY6" fmla="*/ 950119 h 950119"/>
              <a:gd name="connsiteX7" fmla="*/ 0 w 5125924"/>
              <a:gd name="connsiteY7" fmla="*/ 892023 h 950119"/>
              <a:gd name="connsiteX8" fmla="*/ 0 w 5125924"/>
              <a:gd name="connsiteY8" fmla="*/ 60477 h 950119"/>
              <a:gd name="connsiteX0" fmla="*/ 0 w 5117306"/>
              <a:gd name="connsiteY0" fmla="*/ 60477 h 950119"/>
              <a:gd name="connsiteX1" fmla="*/ 58096 w 5117306"/>
              <a:gd name="connsiteY1" fmla="*/ 2381 h 950119"/>
              <a:gd name="connsiteX2" fmla="*/ 5109216 w 5117306"/>
              <a:gd name="connsiteY2" fmla="*/ 0 h 950119"/>
              <a:gd name="connsiteX3" fmla="*/ 5117306 w 5117306"/>
              <a:gd name="connsiteY3" fmla="*/ 60477 h 950119"/>
              <a:gd name="connsiteX4" fmla="*/ 5117306 w 5117306"/>
              <a:gd name="connsiteY4" fmla="*/ 892023 h 950119"/>
              <a:gd name="connsiteX5" fmla="*/ 5059210 w 5117306"/>
              <a:gd name="connsiteY5" fmla="*/ 950119 h 950119"/>
              <a:gd name="connsiteX6" fmla="*/ 58096 w 5117306"/>
              <a:gd name="connsiteY6" fmla="*/ 950119 h 950119"/>
              <a:gd name="connsiteX7" fmla="*/ 0 w 5117306"/>
              <a:gd name="connsiteY7" fmla="*/ 892023 h 950119"/>
              <a:gd name="connsiteX8" fmla="*/ 0 w 5117306"/>
              <a:gd name="connsiteY8" fmla="*/ 60477 h 950119"/>
              <a:gd name="connsiteX0" fmla="*/ 0 w 5117306"/>
              <a:gd name="connsiteY0" fmla="*/ 75809 h 965451"/>
              <a:gd name="connsiteX1" fmla="*/ 58096 w 5117306"/>
              <a:gd name="connsiteY1" fmla="*/ 17713 h 965451"/>
              <a:gd name="connsiteX2" fmla="*/ 5109216 w 5117306"/>
              <a:gd name="connsiteY2" fmla="*/ 15332 h 965451"/>
              <a:gd name="connsiteX3" fmla="*/ 5117306 w 5117306"/>
              <a:gd name="connsiteY3" fmla="*/ 13897 h 965451"/>
              <a:gd name="connsiteX4" fmla="*/ 5117306 w 5117306"/>
              <a:gd name="connsiteY4" fmla="*/ 907355 h 965451"/>
              <a:gd name="connsiteX5" fmla="*/ 5059210 w 5117306"/>
              <a:gd name="connsiteY5" fmla="*/ 965451 h 965451"/>
              <a:gd name="connsiteX6" fmla="*/ 58096 w 5117306"/>
              <a:gd name="connsiteY6" fmla="*/ 965451 h 965451"/>
              <a:gd name="connsiteX7" fmla="*/ 0 w 5117306"/>
              <a:gd name="connsiteY7" fmla="*/ 907355 h 965451"/>
              <a:gd name="connsiteX8" fmla="*/ 0 w 5117306"/>
              <a:gd name="connsiteY8" fmla="*/ 75809 h 965451"/>
              <a:gd name="connsiteX0" fmla="*/ 0 w 5117306"/>
              <a:gd name="connsiteY0" fmla="*/ 61912 h 951554"/>
              <a:gd name="connsiteX1" fmla="*/ 58096 w 5117306"/>
              <a:gd name="connsiteY1" fmla="*/ 3816 h 951554"/>
              <a:gd name="connsiteX2" fmla="*/ 5109216 w 5117306"/>
              <a:gd name="connsiteY2" fmla="*/ 1435 h 951554"/>
              <a:gd name="connsiteX3" fmla="*/ 5117306 w 5117306"/>
              <a:gd name="connsiteY3" fmla="*/ 0 h 951554"/>
              <a:gd name="connsiteX4" fmla="*/ 5117306 w 5117306"/>
              <a:gd name="connsiteY4" fmla="*/ 893458 h 951554"/>
              <a:gd name="connsiteX5" fmla="*/ 5059210 w 5117306"/>
              <a:gd name="connsiteY5" fmla="*/ 951554 h 951554"/>
              <a:gd name="connsiteX6" fmla="*/ 58096 w 5117306"/>
              <a:gd name="connsiteY6" fmla="*/ 951554 h 951554"/>
              <a:gd name="connsiteX7" fmla="*/ 0 w 5117306"/>
              <a:gd name="connsiteY7" fmla="*/ 893458 h 951554"/>
              <a:gd name="connsiteX8" fmla="*/ 0 w 5117306"/>
              <a:gd name="connsiteY8" fmla="*/ 61912 h 95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17306" h="951554">
                <a:moveTo>
                  <a:pt x="0" y="61912"/>
                </a:moveTo>
                <a:cubicBezTo>
                  <a:pt x="0" y="29826"/>
                  <a:pt x="26010" y="3816"/>
                  <a:pt x="58096" y="3816"/>
                </a:cubicBezTo>
                <a:lnTo>
                  <a:pt x="5109216" y="1435"/>
                </a:lnTo>
                <a:cubicBezTo>
                  <a:pt x="5112727" y="1435"/>
                  <a:pt x="5117306" y="1252"/>
                  <a:pt x="5117306" y="0"/>
                </a:cubicBezTo>
                <a:lnTo>
                  <a:pt x="5117306" y="893458"/>
                </a:lnTo>
                <a:cubicBezTo>
                  <a:pt x="5117306" y="925544"/>
                  <a:pt x="5091296" y="951554"/>
                  <a:pt x="5059210" y="951554"/>
                </a:cubicBezTo>
                <a:lnTo>
                  <a:pt x="58096" y="951554"/>
                </a:lnTo>
                <a:cubicBezTo>
                  <a:pt x="26010" y="951554"/>
                  <a:pt x="0" y="925544"/>
                  <a:pt x="0" y="893458"/>
                </a:cubicBezTo>
                <a:lnTo>
                  <a:pt x="0" y="61912"/>
                </a:lnTo>
                <a:close/>
              </a:path>
            </a:pathLst>
          </a:custGeom>
          <a:solidFill>
            <a:srgbClr val="3E3E3E"/>
          </a:solidFill>
          <a:effectLst/>
        </p:spPr>
        <p:txBody>
          <a:bodyPr>
            <a:normAutofit/>
          </a:bodyPr>
          <a:lstStyle>
            <a:lvl1pPr algn="ctr">
              <a:defRPr sz="2800" b="1">
                <a:solidFill>
                  <a:schemeClr val="bg1"/>
                </a:solidFill>
              </a:defRPr>
            </a:lvl1pPr>
          </a:lstStyle>
          <a:p>
            <a:r>
              <a:rPr lang="en-US" noProof="0" dirty="0" err="1"/>
              <a:t>Modifiez</a:t>
            </a:r>
            <a:r>
              <a:rPr lang="en-US" noProof="0" dirty="0"/>
              <a:t> le style du </a:t>
            </a:r>
            <a:r>
              <a:rPr lang="en-US" noProof="0" dirty="0" err="1"/>
              <a:t>titre</a:t>
            </a:r>
            <a:endParaRPr lang="en-US" noProof="0" dirty="0"/>
          </a:p>
        </p:txBody>
      </p:sp>
      <p:sp>
        <p:nvSpPr>
          <p:cNvPr id="7" name="Sous-titre 2"/>
          <p:cNvSpPr>
            <a:spLocks noGrp="1"/>
          </p:cNvSpPr>
          <p:nvPr>
            <p:ph type="subTitle" idx="1"/>
          </p:nvPr>
        </p:nvSpPr>
        <p:spPr>
          <a:xfrm>
            <a:off x="4080308" y="5373217"/>
            <a:ext cx="8117072" cy="842771"/>
          </a:xfrm>
          <a:custGeom>
            <a:avLst/>
            <a:gdLst>
              <a:gd name="connsiteX0" fmla="*/ 0 w 3275856"/>
              <a:gd name="connsiteY0" fmla="*/ 42401 h 548945"/>
              <a:gd name="connsiteX1" fmla="*/ 42401 w 3275856"/>
              <a:gd name="connsiteY1" fmla="*/ 0 h 548945"/>
              <a:gd name="connsiteX2" fmla="*/ 3233455 w 3275856"/>
              <a:gd name="connsiteY2" fmla="*/ 0 h 548945"/>
              <a:gd name="connsiteX3" fmla="*/ 3275856 w 3275856"/>
              <a:gd name="connsiteY3" fmla="*/ 42401 h 548945"/>
              <a:gd name="connsiteX4" fmla="*/ 3275856 w 3275856"/>
              <a:gd name="connsiteY4" fmla="*/ 506544 h 548945"/>
              <a:gd name="connsiteX5" fmla="*/ 3233455 w 3275856"/>
              <a:gd name="connsiteY5" fmla="*/ 548945 h 548945"/>
              <a:gd name="connsiteX6" fmla="*/ 42401 w 3275856"/>
              <a:gd name="connsiteY6" fmla="*/ 548945 h 548945"/>
              <a:gd name="connsiteX7" fmla="*/ 0 w 3275856"/>
              <a:gd name="connsiteY7" fmla="*/ 506544 h 548945"/>
              <a:gd name="connsiteX8" fmla="*/ 0 w 3275856"/>
              <a:gd name="connsiteY8" fmla="*/ 42401 h 548945"/>
              <a:gd name="connsiteX0" fmla="*/ 0 w 3278237"/>
              <a:gd name="connsiteY0" fmla="*/ 53151 h 559695"/>
              <a:gd name="connsiteX1" fmla="*/ 42401 w 3278237"/>
              <a:gd name="connsiteY1" fmla="*/ 10750 h 559695"/>
              <a:gd name="connsiteX2" fmla="*/ 3233455 w 3278237"/>
              <a:gd name="connsiteY2" fmla="*/ 10750 h 559695"/>
              <a:gd name="connsiteX3" fmla="*/ 3278237 w 3278237"/>
              <a:gd name="connsiteY3" fmla="*/ 10289 h 559695"/>
              <a:gd name="connsiteX4" fmla="*/ 3275856 w 3278237"/>
              <a:gd name="connsiteY4" fmla="*/ 517294 h 559695"/>
              <a:gd name="connsiteX5" fmla="*/ 3233455 w 3278237"/>
              <a:gd name="connsiteY5" fmla="*/ 559695 h 559695"/>
              <a:gd name="connsiteX6" fmla="*/ 42401 w 3278237"/>
              <a:gd name="connsiteY6" fmla="*/ 559695 h 559695"/>
              <a:gd name="connsiteX7" fmla="*/ 0 w 3278237"/>
              <a:gd name="connsiteY7" fmla="*/ 517294 h 559695"/>
              <a:gd name="connsiteX8" fmla="*/ 0 w 3278237"/>
              <a:gd name="connsiteY8" fmla="*/ 53151 h 559695"/>
              <a:gd name="connsiteX0" fmla="*/ 0 w 3288988"/>
              <a:gd name="connsiteY0" fmla="*/ 53791 h 560335"/>
              <a:gd name="connsiteX1" fmla="*/ 42401 w 3288988"/>
              <a:gd name="connsiteY1" fmla="*/ 11390 h 560335"/>
              <a:gd name="connsiteX2" fmla="*/ 3278699 w 3288988"/>
              <a:gd name="connsiteY2" fmla="*/ 9009 h 560335"/>
              <a:gd name="connsiteX3" fmla="*/ 3278237 w 3288988"/>
              <a:gd name="connsiteY3" fmla="*/ 10929 h 560335"/>
              <a:gd name="connsiteX4" fmla="*/ 3275856 w 3288988"/>
              <a:gd name="connsiteY4" fmla="*/ 517934 h 560335"/>
              <a:gd name="connsiteX5" fmla="*/ 3233455 w 3288988"/>
              <a:gd name="connsiteY5" fmla="*/ 560335 h 560335"/>
              <a:gd name="connsiteX6" fmla="*/ 42401 w 3288988"/>
              <a:gd name="connsiteY6" fmla="*/ 560335 h 560335"/>
              <a:gd name="connsiteX7" fmla="*/ 0 w 3288988"/>
              <a:gd name="connsiteY7" fmla="*/ 517934 h 560335"/>
              <a:gd name="connsiteX8" fmla="*/ 0 w 3288988"/>
              <a:gd name="connsiteY8" fmla="*/ 53791 h 560335"/>
              <a:gd name="connsiteX0" fmla="*/ 0 w 3278699"/>
              <a:gd name="connsiteY0" fmla="*/ 53239 h 559783"/>
              <a:gd name="connsiteX1" fmla="*/ 42401 w 3278699"/>
              <a:gd name="connsiteY1" fmla="*/ 10838 h 559783"/>
              <a:gd name="connsiteX2" fmla="*/ 3278699 w 3278699"/>
              <a:gd name="connsiteY2" fmla="*/ 8457 h 559783"/>
              <a:gd name="connsiteX3" fmla="*/ 3278237 w 3278699"/>
              <a:gd name="connsiteY3" fmla="*/ 10377 h 559783"/>
              <a:gd name="connsiteX4" fmla="*/ 3275856 w 3278699"/>
              <a:gd name="connsiteY4" fmla="*/ 517382 h 559783"/>
              <a:gd name="connsiteX5" fmla="*/ 3233455 w 3278699"/>
              <a:gd name="connsiteY5" fmla="*/ 559783 h 559783"/>
              <a:gd name="connsiteX6" fmla="*/ 42401 w 3278699"/>
              <a:gd name="connsiteY6" fmla="*/ 559783 h 559783"/>
              <a:gd name="connsiteX7" fmla="*/ 0 w 3278699"/>
              <a:gd name="connsiteY7" fmla="*/ 517382 h 559783"/>
              <a:gd name="connsiteX8" fmla="*/ 0 w 3278699"/>
              <a:gd name="connsiteY8" fmla="*/ 53239 h 559783"/>
              <a:gd name="connsiteX0" fmla="*/ 0 w 3278699"/>
              <a:gd name="connsiteY0" fmla="*/ 53239 h 565576"/>
              <a:gd name="connsiteX1" fmla="*/ 42401 w 3278699"/>
              <a:gd name="connsiteY1" fmla="*/ 10838 h 565576"/>
              <a:gd name="connsiteX2" fmla="*/ 3278699 w 3278699"/>
              <a:gd name="connsiteY2" fmla="*/ 8457 h 565576"/>
              <a:gd name="connsiteX3" fmla="*/ 3278237 w 3278699"/>
              <a:gd name="connsiteY3" fmla="*/ 10377 h 565576"/>
              <a:gd name="connsiteX4" fmla="*/ 3275856 w 3278699"/>
              <a:gd name="connsiteY4" fmla="*/ 553101 h 565576"/>
              <a:gd name="connsiteX5" fmla="*/ 3233455 w 3278699"/>
              <a:gd name="connsiteY5" fmla="*/ 559783 h 565576"/>
              <a:gd name="connsiteX6" fmla="*/ 42401 w 3278699"/>
              <a:gd name="connsiteY6" fmla="*/ 559783 h 565576"/>
              <a:gd name="connsiteX7" fmla="*/ 0 w 3278699"/>
              <a:gd name="connsiteY7" fmla="*/ 517382 h 565576"/>
              <a:gd name="connsiteX8" fmla="*/ 0 w 3278699"/>
              <a:gd name="connsiteY8" fmla="*/ 53239 h 565576"/>
              <a:gd name="connsiteX0" fmla="*/ 0 w 3281649"/>
              <a:gd name="connsiteY0" fmla="*/ 53239 h 565576"/>
              <a:gd name="connsiteX1" fmla="*/ 42401 w 3281649"/>
              <a:gd name="connsiteY1" fmla="*/ 10838 h 565576"/>
              <a:gd name="connsiteX2" fmla="*/ 3278699 w 3281649"/>
              <a:gd name="connsiteY2" fmla="*/ 8457 h 565576"/>
              <a:gd name="connsiteX3" fmla="*/ 3278237 w 3281649"/>
              <a:gd name="connsiteY3" fmla="*/ 10377 h 565576"/>
              <a:gd name="connsiteX4" fmla="*/ 3275856 w 3281649"/>
              <a:gd name="connsiteY4" fmla="*/ 553101 h 565576"/>
              <a:gd name="connsiteX5" fmla="*/ 3269174 w 3281649"/>
              <a:gd name="connsiteY5" fmla="*/ 559783 h 565576"/>
              <a:gd name="connsiteX6" fmla="*/ 42401 w 3281649"/>
              <a:gd name="connsiteY6" fmla="*/ 559783 h 565576"/>
              <a:gd name="connsiteX7" fmla="*/ 0 w 3281649"/>
              <a:gd name="connsiteY7" fmla="*/ 517382 h 565576"/>
              <a:gd name="connsiteX8" fmla="*/ 0 w 3281649"/>
              <a:gd name="connsiteY8" fmla="*/ 53239 h 565576"/>
              <a:gd name="connsiteX0" fmla="*/ 0 w 3278699"/>
              <a:gd name="connsiteY0" fmla="*/ 53239 h 565576"/>
              <a:gd name="connsiteX1" fmla="*/ 42401 w 3278699"/>
              <a:gd name="connsiteY1" fmla="*/ 10838 h 565576"/>
              <a:gd name="connsiteX2" fmla="*/ 3278699 w 3278699"/>
              <a:gd name="connsiteY2" fmla="*/ 8457 h 565576"/>
              <a:gd name="connsiteX3" fmla="*/ 3278237 w 3278699"/>
              <a:gd name="connsiteY3" fmla="*/ 10377 h 565576"/>
              <a:gd name="connsiteX4" fmla="*/ 3275856 w 3278699"/>
              <a:gd name="connsiteY4" fmla="*/ 553101 h 565576"/>
              <a:gd name="connsiteX5" fmla="*/ 3269174 w 3278699"/>
              <a:gd name="connsiteY5" fmla="*/ 559783 h 565576"/>
              <a:gd name="connsiteX6" fmla="*/ 42401 w 3278699"/>
              <a:gd name="connsiteY6" fmla="*/ 559783 h 565576"/>
              <a:gd name="connsiteX7" fmla="*/ 0 w 3278699"/>
              <a:gd name="connsiteY7" fmla="*/ 517382 h 565576"/>
              <a:gd name="connsiteX8" fmla="*/ 0 w 3278699"/>
              <a:gd name="connsiteY8" fmla="*/ 53239 h 565576"/>
              <a:gd name="connsiteX0" fmla="*/ 0 w 3283000"/>
              <a:gd name="connsiteY0" fmla="*/ 51519 h 563856"/>
              <a:gd name="connsiteX1" fmla="*/ 42401 w 3283000"/>
              <a:gd name="connsiteY1" fmla="*/ 9118 h 563856"/>
              <a:gd name="connsiteX2" fmla="*/ 3278699 w 3283000"/>
              <a:gd name="connsiteY2" fmla="*/ 6737 h 563856"/>
              <a:gd name="connsiteX3" fmla="*/ 3283000 w 3283000"/>
              <a:gd name="connsiteY3" fmla="*/ 11038 h 563856"/>
              <a:gd name="connsiteX4" fmla="*/ 3275856 w 3283000"/>
              <a:gd name="connsiteY4" fmla="*/ 551381 h 563856"/>
              <a:gd name="connsiteX5" fmla="*/ 3269174 w 3283000"/>
              <a:gd name="connsiteY5" fmla="*/ 558063 h 563856"/>
              <a:gd name="connsiteX6" fmla="*/ 42401 w 3283000"/>
              <a:gd name="connsiteY6" fmla="*/ 558063 h 563856"/>
              <a:gd name="connsiteX7" fmla="*/ 0 w 3283000"/>
              <a:gd name="connsiteY7" fmla="*/ 515662 h 563856"/>
              <a:gd name="connsiteX8" fmla="*/ 0 w 3283000"/>
              <a:gd name="connsiteY8" fmla="*/ 51519 h 563856"/>
              <a:gd name="connsiteX0" fmla="*/ 0 w 3278699"/>
              <a:gd name="connsiteY0" fmla="*/ 51519 h 563856"/>
              <a:gd name="connsiteX1" fmla="*/ 42401 w 3278699"/>
              <a:gd name="connsiteY1" fmla="*/ 9118 h 563856"/>
              <a:gd name="connsiteX2" fmla="*/ 3278699 w 3278699"/>
              <a:gd name="connsiteY2" fmla="*/ 6737 h 563856"/>
              <a:gd name="connsiteX3" fmla="*/ 3278238 w 3278699"/>
              <a:gd name="connsiteY3" fmla="*/ 11038 h 563856"/>
              <a:gd name="connsiteX4" fmla="*/ 3275856 w 3278699"/>
              <a:gd name="connsiteY4" fmla="*/ 551381 h 563856"/>
              <a:gd name="connsiteX5" fmla="*/ 3269174 w 3278699"/>
              <a:gd name="connsiteY5" fmla="*/ 558063 h 563856"/>
              <a:gd name="connsiteX6" fmla="*/ 42401 w 3278699"/>
              <a:gd name="connsiteY6" fmla="*/ 558063 h 563856"/>
              <a:gd name="connsiteX7" fmla="*/ 0 w 3278699"/>
              <a:gd name="connsiteY7" fmla="*/ 515662 h 563856"/>
              <a:gd name="connsiteX8" fmla="*/ 0 w 3278699"/>
              <a:gd name="connsiteY8" fmla="*/ 51519 h 563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78699" h="563856">
                <a:moveTo>
                  <a:pt x="0" y="51519"/>
                </a:moveTo>
                <a:cubicBezTo>
                  <a:pt x="0" y="28102"/>
                  <a:pt x="18984" y="9118"/>
                  <a:pt x="42401" y="9118"/>
                </a:cubicBezTo>
                <a:lnTo>
                  <a:pt x="3278699" y="6737"/>
                </a:lnTo>
                <a:cubicBezTo>
                  <a:pt x="3278303" y="9119"/>
                  <a:pt x="3278238" y="-12379"/>
                  <a:pt x="3278238" y="11038"/>
                </a:cubicBezTo>
                <a:cubicBezTo>
                  <a:pt x="3278238" y="165752"/>
                  <a:pt x="3275856" y="396667"/>
                  <a:pt x="3275856" y="551381"/>
                </a:cubicBezTo>
                <a:cubicBezTo>
                  <a:pt x="3275856" y="574798"/>
                  <a:pt x="3268778" y="558063"/>
                  <a:pt x="3269174" y="558063"/>
                </a:cubicBezTo>
                <a:lnTo>
                  <a:pt x="42401" y="558063"/>
                </a:lnTo>
                <a:cubicBezTo>
                  <a:pt x="18984" y="558063"/>
                  <a:pt x="0" y="539079"/>
                  <a:pt x="0" y="515662"/>
                </a:cubicBezTo>
                <a:lnTo>
                  <a:pt x="0" y="51519"/>
                </a:lnTo>
                <a:close/>
              </a:path>
            </a:pathLst>
          </a:custGeom>
          <a:solidFill>
            <a:srgbClr val="009CDA"/>
          </a:solidFill>
          <a:effectLst>
            <a:outerShdw blurRad="38100" dist="25400" dir="5400000" algn="t" rotWithShape="0">
              <a:prstClr val="black">
                <a:alpha val="40000"/>
              </a:prstClr>
            </a:outerShdw>
          </a:effectLst>
        </p:spPr>
        <p:txBody>
          <a:bodyPr bIns="108000" anchor="b" anchorCtr="1">
            <a:noAutofit/>
          </a:bodyPr>
          <a:lstStyle>
            <a:lvl1pPr marL="0" indent="0" algn="ctr">
              <a:buNone/>
              <a:defRPr sz="2400" b="1">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err="1"/>
              <a:t>Modifiez</a:t>
            </a:r>
            <a:r>
              <a:rPr lang="en-US" noProof="0" dirty="0"/>
              <a:t> le style des sous-</a:t>
            </a:r>
            <a:r>
              <a:rPr lang="en-US" noProof="0" dirty="0" err="1"/>
              <a:t>titres</a:t>
            </a:r>
            <a:r>
              <a:rPr lang="en-US" noProof="0" dirty="0"/>
              <a:t> du masque</a:t>
            </a:r>
          </a:p>
        </p:txBody>
      </p:sp>
    </p:spTree>
    <p:extLst>
      <p:ext uri="{BB962C8B-B14F-4D97-AF65-F5344CB8AC3E}">
        <p14:creationId xmlns:p14="http://schemas.microsoft.com/office/powerpoint/2010/main" val="40442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15"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fr-FR" sz="3200" b="0" strike="noStrike" spc="-1">
              <a:latin typeface="Arial"/>
            </a:endParaRPr>
          </a:p>
        </p:txBody>
      </p:sp>
      <p:sp>
        <p:nvSpPr>
          <p:cNvPr id="16"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fr-FR" sz="3200" b="0" strike="noStrike" spc="-1">
              <a:latin typeface="Arial"/>
            </a:endParaRPr>
          </a:p>
        </p:txBody>
      </p:sp>
      <p:sp>
        <p:nvSpPr>
          <p:cNvPr id="17"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fr-FR" sz="4400" b="0" strike="noStrike" spc="-1">
              <a:latin typeface="Arial"/>
            </a:endParaRPr>
          </a:p>
        </p:txBody>
      </p:sp>
      <p:sp>
        <p:nvSpPr>
          <p:cNvPr id="19"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fr-FR" sz="3200" b="0" strike="noStrike" spc="-1">
              <a:latin typeface="Arial"/>
            </a:endParaRPr>
          </a:p>
        </p:txBody>
      </p:sp>
      <p:sp>
        <p:nvSpPr>
          <p:cNvPr id="20"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fr-FR" sz="3200" b="0" strike="noStrike" spc="-1">
              <a:latin typeface="Arial"/>
            </a:endParaRPr>
          </a:p>
        </p:txBody>
      </p:sp>
      <p:sp>
        <p:nvSpPr>
          <p:cNvPr id="21"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image" Target="../media/image1.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V Logo - Dark Master"/>
          <p:cNvPicPr/>
          <p:nvPr/>
        </p:nvPicPr>
        <p:blipFill>
          <a:blip r:embed="rId15"/>
          <a:stretch/>
        </p:blipFill>
        <p:spPr>
          <a:xfrm>
            <a:off x="11475720" y="6254640"/>
            <a:ext cx="537480" cy="537480"/>
          </a:xfrm>
          <a:prstGeom prst="rect">
            <a:avLst/>
          </a:prstGeom>
          <a:ln w="0">
            <a:noFill/>
          </a:ln>
        </p:spPr>
      </p:pic>
      <p:pic>
        <p:nvPicPr>
          <p:cNvPr id="6" name="Valtech Logo - Dark Cover"/>
          <p:cNvPicPr/>
          <p:nvPr/>
        </p:nvPicPr>
        <p:blipFill>
          <a:blip r:embed="rId16"/>
          <a:stretch/>
        </p:blipFill>
        <p:spPr>
          <a:xfrm>
            <a:off x="1845720" y="1364040"/>
            <a:ext cx="1173600" cy="234720"/>
          </a:xfrm>
          <a:prstGeom prst="rect">
            <a:avLst/>
          </a:prstGeom>
          <a:ln w="0">
            <a:noFill/>
          </a:ln>
        </p:spPr>
      </p:pic>
      <p:sp>
        <p:nvSpPr>
          <p:cNvPr id="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FFFFFF">
                <a:alpha val="0"/>
              </a:srgbClr>
            </a:gs>
          </a:gsLst>
          <a:lin ang="1200000"/>
        </a:gradFill>
        <a:effectLst/>
      </p:bgPr>
    </p:bg>
    <p:spTree>
      <p:nvGrpSpPr>
        <p:cNvPr id="1" name=""/>
        <p:cNvGrpSpPr/>
        <p:nvPr/>
      </p:nvGrpSpPr>
      <p:grpSpPr>
        <a:xfrm>
          <a:off x="0" y="0"/>
          <a:ext cx="0" cy="0"/>
          <a:chOff x="0" y="0"/>
          <a:chExt cx="0" cy="0"/>
        </a:xfrm>
      </p:grpSpPr>
      <p:pic>
        <p:nvPicPr>
          <p:cNvPr id="41" name="V Logo - Dark Master"/>
          <p:cNvPicPr/>
          <p:nvPr/>
        </p:nvPicPr>
        <p:blipFill>
          <a:blip r:embed="rId15"/>
          <a:stretch/>
        </p:blipFill>
        <p:spPr>
          <a:xfrm>
            <a:off x="11475720" y="6254640"/>
            <a:ext cx="537480" cy="537480"/>
          </a:xfrm>
          <a:prstGeom prst="rect">
            <a:avLst/>
          </a:prstGeom>
          <a:ln w="0">
            <a:noFill/>
          </a:ln>
        </p:spPr>
      </p:pic>
      <p:sp>
        <p:nvSpPr>
          <p:cNvPr id="4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43" name="PlaceHolder 2"/>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extLst>
      <p:ext uri="{BB962C8B-B14F-4D97-AF65-F5344CB8AC3E}">
        <p14:creationId xmlns:p14="http://schemas.microsoft.com/office/powerpoint/2010/main" val="265655515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FFFFFF">
                <a:alpha val="0"/>
              </a:srgbClr>
            </a:gs>
          </a:gsLst>
          <a:lin ang="1200000"/>
        </a:gradFill>
        <a:effectLst/>
      </p:bgPr>
    </p:bg>
    <p:spTree>
      <p:nvGrpSpPr>
        <p:cNvPr id="1" name=""/>
        <p:cNvGrpSpPr/>
        <p:nvPr/>
      </p:nvGrpSpPr>
      <p:grpSpPr>
        <a:xfrm>
          <a:off x="0" y="0"/>
          <a:ext cx="0" cy="0"/>
          <a:chOff x="0" y="0"/>
          <a:chExt cx="0" cy="0"/>
        </a:xfrm>
      </p:grpSpPr>
      <p:pic>
        <p:nvPicPr>
          <p:cNvPr id="41" name="V Logo - Dark Master"/>
          <p:cNvPicPr/>
          <p:nvPr/>
        </p:nvPicPr>
        <p:blipFill>
          <a:blip r:embed="rId15"/>
          <a:stretch/>
        </p:blipFill>
        <p:spPr>
          <a:xfrm>
            <a:off x="11475720" y="6254640"/>
            <a:ext cx="537480" cy="537480"/>
          </a:xfrm>
          <a:prstGeom prst="rect">
            <a:avLst/>
          </a:prstGeom>
          <a:ln w="0">
            <a:noFill/>
          </a:ln>
        </p:spPr>
      </p:pic>
      <p:sp>
        <p:nvSpPr>
          <p:cNvPr id="4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43" name="PlaceHolder 2"/>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extLst>
      <p:ext uri="{BB962C8B-B14F-4D97-AF65-F5344CB8AC3E}">
        <p14:creationId xmlns:p14="http://schemas.microsoft.com/office/powerpoint/2010/main" val="192884131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E25C293-19DD-4317-B6F7-E43CC94AD546}"/>
              </a:ext>
            </a:extLst>
          </p:cNvPr>
          <p:cNvSpPr>
            <a:spLocks noGrp="1"/>
          </p:cNvSpPr>
          <p:nvPr>
            <p:ph type="title"/>
          </p:nvPr>
        </p:nvSpPr>
        <p:spPr>
          <a:xfrm>
            <a:off x="838200" y="365125"/>
            <a:ext cx="10517188"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AAACBB1-BE71-4460-9571-E9CC4C2026F8}"/>
              </a:ext>
            </a:extLst>
          </p:cNvPr>
          <p:cNvSpPr>
            <a:spLocks noGrp="1"/>
          </p:cNvSpPr>
          <p:nvPr>
            <p:ph type="body" idx="1"/>
          </p:nvPr>
        </p:nvSpPr>
        <p:spPr>
          <a:xfrm>
            <a:off x="838200" y="1825625"/>
            <a:ext cx="10517188"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782B53-26DA-41B0-BE89-594B4C327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4732B-4FD9-45DF-BC8A-93512C06B668}" type="datetimeFigureOut">
              <a:rPr lang="fr-FR" smtClean="0"/>
              <a:t>27/03/2022</a:t>
            </a:fld>
            <a:endParaRPr lang="fr-FR"/>
          </a:p>
        </p:txBody>
      </p:sp>
      <p:sp>
        <p:nvSpPr>
          <p:cNvPr id="5" name="Espace réservé du pied de page 4">
            <a:extLst>
              <a:ext uri="{FF2B5EF4-FFF2-40B4-BE49-F238E27FC236}">
                <a16:creationId xmlns:a16="http://schemas.microsoft.com/office/drawing/2014/main" id="{BFACD278-E93A-4A4D-AA16-896C45B4C890}"/>
              </a:ext>
            </a:extLst>
          </p:cNvPr>
          <p:cNvSpPr>
            <a:spLocks noGrp="1"/>
          </p:cNvSpPr>
          <p:nvPr>
            <p:ph type="ftr" sz="quarter" idx="3"/>
          </p:nvPr>
        </p:nvSpPr>
        <p:spPr>
          <a:xfrm>
            <a:off x="4038600" y="6356350"/>
            <a:ext cx="411638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EDBBDE-8ABB-42E6-97CF-D646F92EC4CD}"/>
              </a:ext>
            </a:extLst>
          </p:cNvPr>
          <p:cNvSpPr>
            <a:spLocks noGrp="1"/>
          </p:cNvSpPr>
          <p:nvPr>
            <p:ph type="sldNum" sz="quarter" idx="4"/>
          </p:nvPr>
        </p:nvSpPr>
        <p:spPr>
          <a:xfrm>
            <a:off x="8612188"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188B6-E4DC-4000-A05A-33C6C41985FB}" type="slidenum">
              <a:rPr lang="fr-FR" smtClean="0"/>
              <a:t>‹N°›</a:t>
            </a:fld>
            <a:endParaRPr lang="fr-FR"/>
          </a:p>
        </p:txBody>
      </p:sp>
    </p:spTree>
    <p:extLst>
      <p:ext uri="{BB962C8B-B14F-4D97-AF65-F5344CB8AC3E}">
        <p14:creationId xmlns:p14="http://schemas.microsoft.com/office/powerpoint/2010/main" val="318850668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FFFFFF">
                <a:alpha val="0"/>
              </a:srgbClr>
            </a:gs>
          </a:gsLst>
          <a:lin ang="1200000"/>
        </a:gradFill>
        <a:effectLst/>
      </p:bgPr>
    </p:bg>
    <p:spTree>
      <p:nvGrpSpPr>
        <p:cNvPr id="1" name=""/>
        <p:cNvGrpSpPr/>
        <p:nvPr/>
      </p:nvGrpSpPr>
      <p:grpSpPr>
        <a:xfrm>
          <a:off x="0" y="0"/>
          <a:ext cx="0" cy="0"/>
          <a:chOff x="0" y="0"/>
          <a:chExt cx="0" cy="0"/>
        </a:xfrm>
      </p:grpSpPr>
      <p:pic>
        <p:nvPicPr>
          <p:cNvPr id="41" name="V Logo - Dark Master"/>
          <p:cNvPicPr/>
          <p:nvPr/>
        </p:nvPicPr>
        <p:blipFill>
          <a:blip r:embed="rId18"/>
          <a:stretch/>
        </p:blipFill>
        <p:spPr>
          <a:xfrm>
            <a:off x="11475720" y="6254640"/>
            <a:ext cx="537480" cy="537480"/>
          </a:xfrm>
          <a:prstGeom prst="rect">
            <a:avLst/>
          </a:prstGeom>
          <a:ln w="0">
            <a:noFill/>
          </a:ln>
        </p:spPr>
      </p:pic>
      <p:sp>
        <p:nvSpPr>
          <p:cNvPr id="4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43" name="PlaceHolder 2"/>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716" r:id="rId14"/>
    <p:sldLayoutId id="2147483717" r:id="rId15"/>
    <p:sldLayoutId id="214748371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2" Type="http://schemas.openxmlformats.org/officeDocument/2006/relationships/hyperlink" Target="http://baphled.wordpress.com/2009/01/28/tdd-patterns/" TargetMode="External"/><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2" Type="http://schemas.openxmlformats.org/officeDocument/2006/relationships/hyperlink" Target="http://www.baerbak.com/chap5.pdf" TargetMode="Externa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3" Type="http://schemas.openxmlformats.org/officeDocument/2006/relationships/hyperlink" Target="http://baphled.wordpress.com/2009/01/28/tdd-patterns/" TargetMode="External"/><Relationship Id="rId2" Type="http://schemas.openxmlformats.org/officeDocument/2006/relationships/hyperlink" Target="http://www.baerbak.com/chap5.pdf" TargetMode="External"/><Relationship Id="rId1" Type="http://schemas.openxmlformats.org/officeDocument/2006/relationships/slideLayout" Target="../slideLayouts/slideLayout51.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5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3" Type="http://schemas.openxmlformats.org/officeDocument/2006/relationships/hyperlink" Target="http://xunitpatterns.com/Test%20Stub.html" TargetMode="External"/><Relationship Id="rId2" Type="http://schemas.openxmlformats.org/officeDocument/2006/relationships/hyperlink" Target="http://xunitpatterns.com/Dummy%20Object.html" TargetMode="External"/><Relationship Id="rId1" Type="http://schemas.openxmlformats.org/officeDocument/2006/relationships/slideLayout" Target="../slideLayouts/slideLayout51.xml"/><Relationship Id="rId4" Type="http://schemas.openxmlformats.org/officeDocument/2006/relationships/hyperlink" Target="http://xunitpatterns.com/Fake%20Object.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51.xml"/></Relationships>
</file>

<file path=ppt/slides/_rels/slide50.xml.rels><?xml version="1.0" encoding="UTF-8" standalone="yes"?>
<Relationships xmlns="http://schemas.openxmlformats.org/package/2006/relationships"><Relationship Id="rId3" Type="http://schemas.openxmlformats.org/officeDocument/2006/relationships/hyperlink" Target="http://xunitpatterns.com/Mock%20Object.html" TargetMode="External"/><Relationship Id="rId2" Type="http://schemas.openxmlformats.org/officeDocument/2006/relationships/hyperlink" Target="http://xunitpatterns.com/Test%20Spy.html" TargetMode="External"/><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3" Type="http://schemas.openxmlformats.org/officeDocument/2006/relationships/hyperlink" Target="http://xunitpatterns.com/Test%20Double.html" TargetMode="External"/><Relationship Id="rId2" Type="http://schemas.openxmlformats.org/officeDocument/2006/relationships/hyperlink" Target="http://docs.mockito.googlecode.com/hg/latest/org/mockito/Mockito.html" TargetMode="External"/><Relationship Id="rId1" Type="http://schemas.openxmlformats.org/officeDocument/2006/relationships/slideLayout" Target="../slideLayouts/slideLayout51.xml"/><Relationship Id="rId5" Type="http://schemas.openxmlformats.org/officeDocument/2006/relationships/hyperlink" Target="http://martinfowler.com/articles/mocksArentStubs.html" TargetMode="External"/><Relationship Id="rId4" Type="http://schemas.openxmlformats.org/officeDocument/2006/relationships/hyperlink" Target="http://en.wikipedia.org/wiki/Test-driven_development#Fakes.2C_mocks_and_integration_tests"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1.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hyperlink" Target="http://xunitpatterns.com/Testcase%20Class%20per%20Fixture.html" TargetMode="External"/><Relationship Id="rId2" Type="http://schemas.openxmlformats.org/officeDocument/2006/relationships/hyperlink" Target="http://xunitpatterns.com/Testcase%20Class%20per%20Class.html" TargetMode="External"/><Relationship Id="rId1" Type="http://schemas.openxmlformats.org/officeDocument/2006/relationships/slideLayout" Target="../slideLayouts/slideLayout51.xml"/></Relationships>
</file>

<file path=ppt/slides/_rels/slide61.xml.rels><?xml version="1.0" encoding="UTF-8" standalone="yes"?>
<Relationships xmlns="http://schemas.openxmlformats.org/package/2006/relationships"><Relationship Id="rId2" Type="http://schemas.openxmlformats.org/officeDocument/2006/relationships/hyperlink" Target="http://xunitpatterns.com/Testcase%20Superclass.html" TargetMode="External"/><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2" Type="http://schemas.openxmlformats.org/officeDocument/2006/relationships/hyperlink" Target="http://xunitpatterns.com/Test%20Helper.html" TargetMode="External"/><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2" Type="http://schemas.openxmlformats.org/officeDocument/2006/relationships/hyperlink" Target="http://www.objectmentor.com/resources/articles/WorkingEffectivelyWithLegacyCode.pdf" TargetMode="Externa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8.xml.rels><?xml version="1.0" encoding="UTF-8" standalone="yes"?>
<Relationships xmlns="http://schemas.openxmlformats.org/package/2006/relationships"><Relationship Id="rId2" Type="http://schemas.openxmlformats.org/officeDocument/2006/relationships/hyperlink" Target="http://xunitpatterns.com/Extract%20Testable%20Component.html" TargetMode="External"/><Relationship Id="rId1" Type="http://schemas.openxmlformats.org/officeDocument/2006/relationships/slideLayout" Target="../slideLayouts/slideLayout5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84.xml.rels><?xml version="1.0" encoding="UTF-8" standalone="yes"?>
<Relationships xmlns="http://schemas.openxmlformats.org/package/2006/relationships"><Relationship Id="rId2" Type="http://schemas.openxmlformats.org/officeDocument/2006/relationships/hyperlink" Target="http://www.testingspot.net/testref/Spot%20Beginning.pdf" TargetMode="External"/><Relationship Id="rId1" Type="http://schemas.openxmlformats.org/officeDocument/2006/relationships/slideLayout" Target="../slideLayouts/slideLayout5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7.xml.rels><?xml version="1.0" encoding="UTF-8" standalone="yes"?>
<Relationships xmlns="http://schemas.openxmlformats.org/package/2006/relationships"><Relationship Id="rId2" Type="http://schemas.openxmlformats.org/officeDocument/2006/relationships/hyperlink" Target="http://www.exampler.com/testing-com/writings/coverage.pdf" TargetMode="External"/><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1.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3" Type="http://schemas.openxmlformats.org/officeDocument/2006/relationships/hyperlink" Target="http://xunitpatterns.com/Test%20Smells.html" TargetMode="External"/><Relationship Id="rId2" Type="http://schemas.openxmlformats.org/officeDocument/2006/relationships/hyperlink" Target="http://sourcemaking.com/refactoring" TargetMode="Externa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80" name="Title 3"/>
          <p:cNvSpPr/>
          <p:nvPr/>
        </p:nvSpPr>
        <p:spPr>
          <a:xfrm>
            <a:off x="1756080" y="2978280"/>
            <a:ext cx="8862480" cy="1869480"/>
          </a:xfrm>
          <a:prstGeom prst="rect">
            <a:avLst/>
          </a:prstGeom>
          <a:noFill/>
          <a:ln w="0">
            <a:noFill/>
          </a:ln>
        </p:spPr>
        <p:style>
          <a:lnRef idx="0">
            <a:scrgbClr r="0" g="0" b="0"/>
          </a:lnRef>
          <a:fillRef idx="0">
            <a:scrgbClr r="0" g="0" b="0"/>
          </a:fillRef>
          <a:effectRef idx="0">
            <a:scrgbClr r="0" g="0" b="0"/>
          </a:effectRef>
          <a:fontRef idx="minor"/>
        </p:style>
        <p:txBody>
          <a:bodyPr lIns="90000" tIns="0" rIns="0" bIns="46800" anchor="b">
            <a:noAutofit/>
          </a:bodyPr>
          <a:lstStyle/>
          <a:p>
            <a:pPr>
              <a:lnSpc>
                <a:spcPct val="85000"/>
              </a:lnSpc>
            </a:pPr>
            <a:r>
              <a:rPr lang="en-US" sz="6000" b="1" strike="noStrike" spc="-1" dirty="0">
                <a:solidFill>
                  <a:srgbClr val="FFFFFF"/>
                </a:solidFill>
                <a:latin typeface="Helvetica Neue"/>
                <a:ea typeface="Helvetica Neue"/>
              </a:rPr>
              <a:t>JAVA Training </a:t>
            </a:r>
          </a:p>
          <a:p>
            <a:pPr>
              <a:lnSpc>
                <a:spcPct val="85000"/>
              </a:lnSpc>
            </a:pPr>
            <a:endParaRPr lang="en-US" sz="6000" b="1" strike="noStrike" spc="-1" dirty="0">
              <a:solidFill>
                <a:srgbClr val="FFFFFF"/>
              </a:solidFill>
              <a:latin typeface="Helvetica Neue"/>
              <a:ea typeface="Helvetica Neue"/>
            </a:endParaRPr>
          </a:p>
          <a:p>
            <a:pPr>
              <a:lnSpc>
                <a:spcPct val="85000"/>
              </a:lnSpc>
            </a:pPr>
            <a:r>
              <a:rPr lang="en-US" sz="6000" b="1" strike="noStrike" spc="-1">
                <a:solidFill>
                  <a:srgbClr val="FFFFFF"/>
                </a:solidFill>
                <a:latin typeface="Helvetica Neue"/>
                <a:ea typeface="Helvetica Neue"/>
              </a:rPr>
              <a:t>Chapter 3 :</a:t>
            </a:r>
            <a:r>
              <a:rPr lang="en-US" sz="6000" b="1" spc="-1">
                <a:solidFill>
                  <a:srgbClr val="FFFFFF"/>
                </a:solidFill>
                <a:latin typeface="Helvetica Neue"/>
              </a:rPr>
              <a:t> TDD</a:t>
            </a:r>
            <a:endParaRPr lang="fr-FR" sz="6000" b="0" strike="noStrike" spc="-1" dirty="0">
              <a:latin typeface="Arial"/>
            </a:endParaRPr>
          </a:p>
        </p:txBody>
      </p:sp>
      <p:sp>
        <p:nvSpPr>
          <p:cNvPr id="81" name="Subtitle 4"/>
          <p:cNvSpPr/>
          <p:nvPr/>
        </p:nvSpPr>
        <p:spPr>
          <a:xfrm>
            <a:off x="1857600" y="5200920"/>
            <a:ext cx="7357320" cy="32580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1800" b="0" strike="noStrike" spc="-1">
                <a:solidFill>
                  <a:srgbClr val="FFFFFF"/>
                </a:solidFill>
                <a:latin typeface="Helvetica Neue"/>
                <a:ea typeface="Helvetica Neue"/>
              </a:rPr>
              <a:t>Thomas DECOSTER</a:t>
            </a:r>
            <a:endParaRPr lang="fr-FR" sz="1800" b="0" strike="noStrike" spc="-1">
              <a:latin typeface="Arial"/>
            </a:endParaRPr>
          </a:p>
        </p:txBody>
      </p:sp>
      <p:sp>
        <p:nvSpPr>
          <p:cNvPr id="82" name="Text Placeholder 5"/>
          <p:cNvSpPr/>
          <p:nvPr/>
        </p:nvSpPr>
        <p:spPr>
          <a:xfrm>
            <a:off x="1857240" y="5496480"/>
            <a:ext cx="7371000" cy="354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1800" b="0" strike="noStrike" spc="-1">
                <a:solidFill>
                  <a:srgbClr val="FFFFFF"/>
                </a:solidFill>
                <a:latin typeface="Helvetica Neue Light"/>
                <a:ea typeface="Helvetica Neue Light"/>
              </a:rPr>
              <a:t>Java Senior Consultant</a:t>
            </a:r>
            <a:endParaRPr lang="fr-FR" sz="1800" b="0" strike="noStrike" spc="-1">
              <a:latin typeface="Arial"/>
            </a:endParaRPr>
          </a:p>
        </p:txBody>
      </p:sp>
      <p:sp>
        <p:nvSpPr>
          <p:cNvPr id="83" name="Slide Number Placeholder - Dark Master"/>
          <p:cNvSpPr/>
          <p:nvPr/>
        </p:nvSpPr>
        <p:spPr>
          <a:xfrm>
            <a:off x="6219000" y="6336000"/>
            <a:ext cx="490680" cy="35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1650C177-9A59-4777-99D5-D18352050BED}" type="slidenum">
              <a:rPr lang="de-DE" sz="800" b="1" strike="noStrike" spc="-1">
                <a:solidFill>
                  <a:srgbClr val="202020"/>
                </a:solidFill>
                <a:latin typeface="Helvetica Neue"/>
                <a:ea typeface="Helvetica Neue"/>
              </a:rPr>
              <a:t>1</a:t>
            </a:fld>
            <a:endParaRPr lang="fr-FR" sz="800" b="0" strike="noStrike" spc="-1">
              <a:latin typeface="Arial"/>
            </a:endParaRPr>
          </a:p>
        </p:txBody>
      </p:sp>
      <p:sp>
        <p:nvSpPr>
          <p:cNvPr id="84" name="Footer Placeholder - Dark Master"/>
          <p:cNvSpPr/>
          <p:nvPr/>
        </p:nvSpPr>
        <p:spPr>
          <a:xfrm>
            <a:off x="3699720" y="6339240"/>
            <a:ext cx="2514240" cy="354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91440" anchor="ctr">
            <a:noAutofit/>
          </a:bodyPr>
          <a:lstStyle/>
          <a:p>
            <a:pPr algn="r">
              <a:lnSpc>
                <a:spcPct val="100000"/>
              </a:lnSpc>
            </a:pPr>
            <a:r>
              <a:rPr lang="en-GB" sz="800" b="1" strike="noStrike" spc="-1">
                <a:solidFill>
                  <a:srgbClr val="202020"/>
                </a:solidFill>
                <a:latin typeface="Helvetica Neue"/>
                <a:ea typeface="Helvetica Neue"/>
              </a:rPr>
              <a:t>VPTT 2020 4.4.7.4 RC       </a:t>
            </a:r>
            <a:r>
              <a:rPr lang="en-GB" sz="1200" b="1" strike="noStrike" spc="-1">
                <a:solidFill>
                  <a:srgbClr val="202020"/>
                </a:solidFill>
                <a:latin typeface="Helvetica Neue"/>
                <a:ea typeface="Helvetica Neue"/>
              </a:rPr>
              <a:t>/</a:t>
            </a:r>
            <a:endParaRPr lang="fr-FR"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16449" y="938587"/>
            <a:ext cx="10747375" cy="504825"/>
          </a:xfrm>
        </p:spPr>
        <p:txBody>
          <a:bodyPr/>
          <a:lstStyle/>
          <a:p>
            <a:r>
              <a:rPr lang="en-US" dirty="0">
                <a:solidFill>
                  <a:schemeClr val="bg1"/>
                </a:solidFill>
              </a:rPr>
              <a:t>By kind of CUT (Component Under Test)</a:t>
            </a:r>
          </a:p>
        </p:txBody>
      </p:sp>
      <p:sp>
        <p:nvSpPr>
          <p:cNvPr id="10" name="Espace réservé du contenu 9"/>
          <p:cNvSpPr>
            <a:spLocks noGrp="1"/>
          </p:cNvSpPr>
          <p:nvPr>
            <p:ph idx="4294967295"/>
          </p:nvPr>
        </p:nvSpPr>
        <p:spPr>
          <a:xfrm>
            <a:off x="616449" y="2019675"/>
            <a:ext cx="10747375" cy="4464050"/>
          </a:xfrm>
        </p:spPr>
        <p:txBody>
          <a:bodyPr/>
          <a:lstStyle/>
          <a:p>
            <a:r>
              <a:rPr lang="en-US" dirty="0">
                <a:solidFill>
                  <a:schemeClr val="bg1"/>
                </a:solidFill>
              </a:rPr>
              <a:t>Unit tests</a:t>
            </a:r>
          </a:p>
          <a:p>
            <a:r>
              <a:rPr lang="en-US" dirty="0">
                <a:solidFill>
                  <a:schemeClr val="bg1"/>
                </a:solidFill>
              </a:rPr>
              <a:t>Interaction tests</a:t>
            </a:r>
          </a:p>
          <a:p>
            <a:r>
              <a:rPr lang="en-US" dirty="0">
                <a:solidFill>
                  <a:schemeClr val="bg1"/>
                </a:solidFill>
              </a:rPr>
              <a:t>Component tests</a:t>
            </a:r>
          </a:p>
          <a:p>
            <a:r>
              <a:rPr lang="en-US" dirty="0">
                <a:solidFill>
                  <a:schemeClr val="bg1"/>
                </a:solidFill>
              </a:rPr>
              <a:t>Integration tests</a:t>
            </a:r>
          </a:p>
          <a:p>
            <a:r>
              <a:rPr lang="en-US" dirty="0">
                <a:solidFill>
                  <a:schemeClr val="bg1"/>
                </a:solidFill>
              </a:rPr>
              <a:t>Functional (acceptance) tests</a:t>
            </a:r>
          </a:p>
          <a:p>
            <a:endParaRPr lang="en-US" dirty="0">
              <a:solidFill>
                <a:schemeClr val="bg1"/>
              </a:solidFill>
            </a:endParaRPr>
          </a:p>
        </p:txBody>
      </p:sp>
    </p:spTree>
    <p:extLst>
      <p:ext uri="{BB962C8B-B14F-4D97-AF65-F5344CB8AC3E}">
        <p14:creationId xmlns:p14="http://schemas.microsoft.com/office/powerpoint/2010/main" val="2624897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16450" y="979683"/>
            <a:ext cx="10747375" cy="504825"/>
          </a:xfrm>
        </p:spPr>
        <p:txBody>
          <a:bodyPr/>
          <a:lstStyle/>
          <a:p>
            <a:r>
              <a:rPr lang="en-US" dirty="0">
                <a:solidFill>
                  <a:schemeClr val="bg1"/>
                </a:solidFill>
              </a:rPr>
              <a:t>By granularity</a:t>
            </a:r>
          </a:p>
        </p:txBody>
      </p:sp>
      <p:sp>
        <p:nvSpPr>
          <p:cNvPr id="10" name="Espace réservé du contenu 9"/>
          <p:cNvSpPr>
            <a:spLocks noGrp="1"/>
          </p:cNvSpPr>
          <p:nvPr>
            <p:ph idx="4294967295"/>
          </p:nvPr>
        </p:nvSpPr>
        <p:spPr>
          <a:xfrm>
            <a:off x="616450" y="2060771"/>
            <a:ext cx="10747375" cy="4464050"/>
          </a:xfrm>
        </p:spPr>
        <p:txBody>
          <a:bodyPr/>
          <a:lstStyle/>
          <a:p>
            <a:r>
              <a:rPr lang="en-US" dirty="0">
                <a:solidFill>
                  <a:schemeClr val="bg1"/>
                </a:solidFill>
              </a:rPr>
              <a:t>Basic behavior</a:t>
            </a:r>
          </a:p>
          <a:p>
            <a:pPr lvl="1"/>
            <a:r>
              <a:rPr lang="en-US" dirty="0">
                <a:solidFill>
                  <a:schemeClr val="bg1"/>
                </a:solidFill>
              </a:rPr>
              <a:t>Unit test testing a method</a:t>
            </a:r>
          </a:p>
          <a:p>
            <a:pPr lvl="1"/>
            <a:r>
              <a:rPr lang="en-US" dirty="0">
                <a:solidFill>
                  <a:schemeClr val="bg1"/>
                </a:solidFill>
              </a:rPr>
              <a:t>Functional  test testing a limited functionality</a:t>
            </a:r>
          </a:p>
          <a:p>
            <a:r>
              <a:rPr lang="en-US" dirty="0">
                <a:solidFill>
                  <a:schemeClr val="bg1"/>
                </a:solidFill>
              </a:rPr>
              <a:t>Global behavior</a:t>
            </a:r>
          </a:p>
          <a:p>
            <a:pPr lvl="1"/>
            <a:r>
              <a:rPr lang="en-US" dirty="0">
                <a:solidFill>
                  <a:schemeClr val="bg1"/>
                </a:solidFill>
              </a:rPr>
              <a:t>Unit test testing the lifecycle of an object</a:t>
            </a:r>
          </a:p>
          <a:p>
            <a:pPr lvl="1"/>
            <a:r>
              <a:rPr lang="en-US" dirty="0">
                <a:solidFill>
                  <a:schemeClr val="bg1"/>
                </a:solidFill>
              </a:rPr>
              <a:t>Functional test testing a use case scenario</a:t>
            </a:r>
          </a:p>
        </p:txBody>
      </p:sp>
    </p:spTree>
    <p:extLst>
      <p:ext uri="{BB962C8B-B14F-4D97-AF65-F5344CB8AC3E}">
        <p14:creationId xmlns:p14="http://schemas.microsoft.com/office/powerpoint/2010/main" val="189295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85627" y="1000232"/>
            <a:ext cx="10747375" cy="504825"/>
          </a:xfrm>
        </p:spPr>
        <p:txBody>
          <a:bodyPr/>
          <a:lstStyle/>
          <a:p>
            <a:r>
              <a:rPr lang="en-US" dirty="0">
                <a:solidFill>
                  <a:schemeClr val="bg1"/>
                </a:solidFill>
              </a:rPr>
              <a:t>By objective</a:t>
            </a:r>
          </a:p>
        </p:txBody>
      </p:sp>
      <p:sp>
        <p:nvSpPr>
          <p:cNvPr id="10" name="Espace réservé du contenu 9"/>
          <p:cNvSpPr>
            <a:spLocks noGrp="1"/>
          </p:cNvSpPr>
          <p:nvPr>
            <p:ph idx="4294967295"/>
          </p:nvPr>
        </p:nvSpPr>
        <p:spPr>
          <a:xfrm>
            <a:off x="585627" y="2081320"/>
            <a:ext cx="10747375" cy="4464050"/>
          </a:xfrm>
        </p:spPr>
        <p:txBody>
          <a:bodyPr/>
          <a:lstStyle/>
          <a:p>
            <a:r>
              <a:rPr lang="en-US" dirty="0">
                <a:solidFill>
                  <a:schemeClr val="bg1"/>
                </a:solidFill>
              </a:rPr>
              <a:t>Regression test</a:t>
            </a:r>
          </a:p>
          <a:p>
            <a:r>
              <a:rPr lang="en-US" dirty="0">
                <a:solidFill>
                  <a:schemeClr val="bg1"/>
                </a:solidFill>
              </a:rPr>
              <a:t>Requirement verification test</a:t>
            </a:r>
          </a:p>
          <a:p>
            <a:r>
              <a:rPr lang="en-US" dirty="0">
                <a:solidFill>
                  <a:schemeClr val="bg1"/>
                </a:solidFill>
              </a:rPr>
              <a:t>Acceptance test</a:t>
            </a:r>
          </a:p>
          <a:p>
            <a:endParaRPr lang="en-US" dirty="0">
              <a:solidFill>
                <a:schemeClr val="bg1"/>
              </a:solidFill>
            </a:endParaRPr>
          </a:p>
        </p:txBody>
      </p:sp>
    </p:spTree>
    <p:extLst>
      <p:ext uri="{BB962C8B-B14F-4D97-AF65-F5344CB8AC3E}">
        <p14:creationId xmlns:p14="http://schemas.microsoft.com/office/powerpoint/2010/main" val="1543547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85627" y="1020780"/>
            <a:ext cx="10747375" cy="504825"/>
          </a:xfrm>
        </p:spPr>
        <p:txBody>
          <a:bodyPr/>
          <a:lstStyle/>
          <a:p>
            <a:r>
              <a:rPr lang="en-US" dirty="0">
                <a:solidFill>
                  <a:schemeClr val="bg1"/>
                </a:solidFill>
              </a:rPr>
              <a:t>By design strategy of the test</a:t>
            </a:r>
          </a:p>
        </p:txBody>
      </p:sp>
      <p:sp>
        <p:nvSpPr>
          <p:cNvPr id="10" name="Espace réservé du contenu 9"/>
          <p:cNvSpPr>
            <a:spLocks noGrp="1"/>
          </p:cNvSpPr>
          <p:nvPr>
            <p:ph idx="4294967295"/>
          </p:nvPr>
        </p:nvSpPr>
        <p:spPr>
          <a:xfrm>
            <a:off x="585627" y="2101868"/>
            <a:ext cx="10747375" cy="4464050"/>
          </a:xfrm>
        </p:spPr>
        <p:txBody>
          <a:bodyPr/>
          <a:lstStyle/>
          <a:p>
            <a:r>
              <a:rPr lang="en-US" dirty="0">
                <a:solidFill>
                  <a:schemeClr val="bg1"/>
                </a:solidFill>
              </a:rPr>
              <a:t>Test derived from a specification</a:t>
            </a:r>
          </a:p>
          <a:p>
            <a:r>
              <a:rPr lang="en-US" dirty="0">
                <a:solidFill>
                  <a:schemeClr val="bg1"/>
                </a:solidFill>
              </a:rPr>
              <a:t>Test derived from an implementation</a:t>
            </a:r>
          </a:p>
          <a:p>
            <a:r>
              <a:rPr lang="en-US" dirty="0">
                <a:solidFill>
                  <a:schemeClr val="bg1"/>
                </a:solidFill>
              </a:rPr>
              <a:t>Hybrid test</a:t>
            </a:r>
          </a:p>
          <a:p>
            <a:endParaRPr lang="en-US" dirty="0">
              <a:solidFill>
                <a:schemeClr val="bg1"/>
              </a:solidFill>
            </a:endParaRPr>
          </a:p>
        </p:txBody>
      </p:sp>
    </p:spTree>
    <p:extLst>
      <p:ext uri="{BB962C8B-B14F-4D97-AF65-F5344CB8AC3E}">
        <p14:creationId xmlns:p14="http://schemas.microsoft.com/office/powerpoint/2010/main" val="27232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3">
            <a:extLst>
              <a:ext uri="{FF2B5EF4-FFF2-40B4-BE49-F238E27FC236}">
                <a16:creationId xmlns:a16="http://schemas.microsoft.com/office/drawing/2014/main" id="{C9D02EB5-F83E-41A0-9368-7CAE848776F7}"/>
              </a:ext>
            </a:extLst>
          </p:cNvPr>
          <p:cNvSpPr txBox="1">
            <a:spLocks/>
          </p:cNvSpPr>
          <p:nvPr/>
        </p:nvSpPr>
        <p:spPr>
          <a:xfrm>
            <a:off x="604264" y="930554"/>
            <a:ext cx="10747375" cy="273732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Tests in the development process</a:t>
            </a:r>
            <a:br>
              <a:rPr lang="en-US" dirty="0">
                <a:solidFill>
                  <a:schemeClr val="bg1"/>
                </a:solidFill>
              </a:rPr>
            </a:br>
            <a:br>
              <a:rPr lang="en-US" dirty="0">
                <a:solidFill>
                  <a:schemeClr val="bg1"/>
                </a:solidFill>
              </a:rPr>
            </a:br>
            <a:r>
              <a:rPr lang="en-US" dirty="0">
                <a:solidFill>
                  <a:schemeClr val="bg1"/>
                </a:solidFill>
              </a:rPr>
              <a:t>&gt; Test Architectures</a:t>
            </a:r>
          </a:p>
        </p:txBody>
      </p:sp>
    </p:spTree>
    <p:extLst>
      <p:ext uri="{BB962C8B-B14F-4D97-AF65-F5344CB8AC3E}">
        <p14:creationId xmlns:p14="http://schemas.microsoft.com/office/powerpoint/2010/main" val="191834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54804" y="972574"/>
            <a:ext cx="10747375" cy="504825"/>
          </a:xfrm>
        </p:spPr>
        <p:txBody>
          <a:bodyPr/>
          <a:lstStyle/>
          <a:p>
            <a:r>
              <a:rPr lang="en-US" dirty="0">
                <a:solidFill>
                  <a:schemeClr val="bg1"/>
                </a:solidFill>
              </a:rPr>
              <a:t>Test strategies</a:t>
            </a:r>
          </a:p>
        </p:txBody>
      </p:sp>
      <p:sp>
        <p:nvSpPr>
          <p:cNvPr id="10" name="Espace réservé du contenu 9"/>
          <p:cNvSpPr>
            <a:spLocks noGrp="1"/>
          </p:cNvSpPr>
          <p:nvPr>
            <p:ph idx="4294967295"/>
          </p:nvPr>
        </p:nvSpPr>
        <p:spPr>
          <a:xfrm>
            <a:off x="554804" y="2053662"/>
            <a:ext cx="3271838" cy="1943100"/>
          </a:xfrm>
        </p:spPr>
        <p:txBody>
          <a:bodyPr>
            <a:normAutofit/>
          </a:bodyPr>
          <a:lstStyle/>
          <a:p>
            <a:r>
              <a:rPr lang="en-US" dirty="0">
                <a:solidFill>
                  <a:schemeClr val="bg1"/>
                </a:solidFill>
              </a:rPr>
              <a:t>“One of the most difficult problems in testing is knowing when to stop” (Myers, 1976)</a:t>
            </a:r>
          </a:p>
        </p:txBody>
      </p:sp>
      <p:pic>
        <p:nvPicPr>
          <p:cNvPr id="8194" name="Picture 2" descr="C:\ValtechProjets\Cours\TDDJ\TDD-Amadeus\Presentation\images\Test Strateg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668" y="1477399"/>
            <a:ext cx="5153421" cy="5164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44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26724" y="952921"/>
            <a:ext cx="10747375" cy="504825"/>
          </a:xfrm>
        </p:spPr>
        <p:txBody>
          <a:bodyPr/>
          <a:lstStyle/>
          <a:p>
            <a:r>
              <a:rPr lang="en-US" dirty="0">
                <a:solidFill>
                  <a:schemeClr val="bg1"/>
                </a:solidFill>
              </a:rPr>
              <a:t>Traditional test architecture</a:t>
            </a:r>
          </a:p>
        </p:txBody>
      </p:sp>
      <p:pic>
        <p:nvPicPr>
          <p:cNvPr id="9218" name="Picture 2" descr="C:\ValtechProjets\Cours\TDDJ\TDD-Amadeus\Presentation\images\Inverted Test Pyram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5287" y="1607369"/>
            <a:ext cx="4258443" cy="525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606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95901" y="1000232"/>
            <a:ext cx="10747375" cy="504825"/>
          </a:xfrm>
        </p:spPr>
        <p:txBody>
          <a:bodyPr/>
          <a:lstStyle/>
          <a:p>
            <a:r>
              <a:rPr lang="en-US" dirty="0">
                <a:solidFill>
                  <a:schemeClr val="bg1"/>
                </a:solidFill>
              </a:rPr>
              <a:t>A well behaved test architecture</a:t>
            </a:r>
          </a:p>
        </p:txBody>
      </p:sp>
      <p:pic>
        <p:nvPicPr>
          <p:cNvPr id="10243" name="Picture 3" descr="C:\ValtechProjets\Cours\TDDJ\TDD-Amadeus\Presentation\images\Testing Pyram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399" y="2052214"/>
            <a:ext cx="5353050" cy="436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597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3">
            <a:extLst>
              <a:ext uri="{FF2B5EF4-FFF2-40B4-BE49-F238E27FC236}">
                <a16:creationId xmlns:a16="http://schemas.microsoft.com/office/drawing/2014/main" id="{335F4121-F736-44B9-AC95-C0298924F472}"/>
              </a:ext>
            </a:extLst>
          </p:cNvPr>
          <p:cNvSpPr txBox="1">
            <a:spLocks/>
          </p:cNvSpPr>
          <p:nvPr/>
        </p:nvSpPr>
        <p:spPr>
          <a:xfrm>
            <a:off x="604264" y="930554"/>
            <a:ext cx="10747375" cy="273732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Tests in the development process</a:t>
            </a:r>
            <a:br>
              <a:rPr lang="en-US" dirty="0">
                <a:solidFill>
                  <a:schemeClr val="bg1"/>
                </a:solidFill>
              </a:rPr>
            </a:br>
            <a:br>
              <a:rPr lang="en-US" dirty="0">
                <a:solidFill>
                  <a:schemeClr val="bg1"/>
                </a:solidFill>
              </a:rPr>
            </a:br>
            <a:r>
              <a:rPr lang="en-US" dirty="0">
                <a:solidFill>
                  <a:schemeClr val="bg1"/>
                </a:solidFill>
              </a:rPr>
              <a:t>&gt; AGILE Programming</a:t>
            </a:r>
          </a:p>
        </p:txBody>
      </p:sp>
    </p:spTree>
    <p:extLst>
      <p:ext uri="{BB962C8B-B14F-4D97-AF65-F5344CB8AC3E}">
        <p14:creationId xmlns:p14="http://schemas.microsoft.com/office/powerpoint/2010/main" val="379779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06175" y="948861"/>
            <a:ext cx="10747375" cy="504825"/>
          </a:xfrm>
        </p:spPr>
        <p:txBody>
          <a:bodyPr/>
          <a:lstStyle/>
          <a:p>
            <a:r>
              <a:rPr lang="en-US" dirty="0">
                <a:solidFill>
                  <a:schemeClr val="bg1"/>
                </a:solidFill>
              </a:rPr>
              <a:t>Agile Manifesto</a:t>
            </a:r>
          </a:p>
        </p:txBody>
      </p:sp>
      <p:sp>
        <p:nvSpPr>
          <p:cNvPr id="10" name="Espace réservé du contenu 9"/>
          <p:cNvSpPr>
            <a:spLocks noGrp="1"/>
          </p:cNvSpPr>
          <p:nvPr>
            <p:ph idx="4294967295"/>
          </p:nvPr>
        </p:nvSpPr>
        <p:spPr>
          <a:xfrm>
            <a:off x="606175" y="6350304"/>
            <a:ext cx="5368925" cy="287337"/>
          </a:xfrm>
        </p:spPr>
        <p:txBody>
          <a:bodyPr>
            <a:normAutofit fontScale="85000" lnSpcReduction="20000"/>
          </a:bodyPr>
          <a:lstStyle/>
          <a:p>
            <a:pPr marL="0" indent="0">
              <a:buNone/>
            </a:pPr>
            <a:r>
              <a:rPr lang="en-US" dirty="0">
                <a:solidFill>
                  <a:schemeClr val="bg1"/>
                </a:solidFill>
              </a:rPr>
              <a:t>February 2001, Snowbird, Utah, USA</a:t>
            </a:r>
          </a:p>
          <a:p>
            <a:endParaRPr lang="en-US" dirty="0">
              <a:solidFill>
                <a:schemeClr val="bg1"/>
              </a:solidFill>
            </a:endParaRPr>
          </a:p>
        </p:txBody>
      </p:sp>
      <p:pic>
        <p:nvPicPr>
          <p:cNvPr id="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919" y="798442"/>
            <a:ext cx="6705941" cy="5261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79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Image 84"/>
          <p:cNvPicPr/>
          <p:nvPr/>
        </p:nvPicPr>
        <p:blipFill>
          <a:blip r:embed="rId2"/>
          <a:stretch/>
        </p:blipFill>
        <p:spPr>
          <a:xfrm>
            <a:off x="3960000" y="-5400"/>
            <a:ext cx="8213040" cy="6843600"/>
          </a:xfrm>
          <a:prstGeom prst="rect">
            <a:avLst/>
          </a:prstGeom>
          <a:ln w="0">
            <a:noFill/>
          </a:ln>
        </p:spPr>
      </p:pic>
      <p:sp>
        <p:nvSpPr>
          <p:cNvPr id="86" name="Content Placeholder 2_2"/>
          <p:cNvSpPr/>
          <p:nvPr/>
        </p:nvSpPr>
        <p:spPr>
          <a:xfrm>
            <a:off x="19080" y="3960"/>
            <a:ext cx="12173040" cy="6852600"/>
          </a:xfrm>
          <a:prstGeom prst="rect">
            <a:avLst/>
          </a:prstGeom>
          <a:gradFill rotWithShape="0">
            <a:gsLst>
              <a:gs pos="45000">
                <a:srgbClr val="000000"/>
              </a:gs>
              <a:gs pos="100000">
                <a:srgbClr val="000000">
                  <a:alpha val="0"/>
                </a:srgbClr>
              </a:gs>
            </a:gsLst>
            <a:lin ang="600000"/>
          </a:gradFill>
          <a:ln w="0">
            <a:noFill/>
          </a:ln>
        </p:spPr>
        <p:style>
          <a:lnRef idx="0">
            <a:scrgbClr r="0" g="0" b="0"/>
          </a:lnRef>
          <a:fillRef idx="0">
            <a:scrgbClr r="0" g="0" b="0"/>
          </a:fillRef>
          <a:effectRef idx="0">
            <a:scrgbClr r="0" g="0" b="0"/>
          </a:effectRef>
          <a:fontRef idx="minor"/>
        </p:style>
      </p:sp>
      <p:sp>
        <p:nvSpPr>
          <p:cNvPr id="87" name="Content Placeholder 3_3"/>
          <p:cNvSpPr/>
          <p:nvPr/>
        </p:nvSpPr>
        <p:spPr>
          <a:xfrm>
            <a:off x="609480" y="685800"/>
            <a:ext cx="747000" cy="11988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88" name="Title 4_3"/>
          <p:cNvSpPr/>
          <p:nvPr/>
        </p:nvSpPr>
        <p:spPr>
          <a:xfrm>
            <a:off x="596880" y="1789200"/>
            <a:ext cx="6779520" cy="418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85000"/>
              </a:lnSpc>
            </a:pPr>
            <a:endParaRPr lang="fr-FR" sz="1800" b="0" strike="noStrike" spc="-1">
              <a:latin typeface="Arial"/>
            </a:endParaRPr>
          </a:p>
          <a:p>
            <a:pPr>
              <a:lnSpc>
                <a:spcPct val="85000"/>
              </a:lnSpc>
            </a:pPr>
            <a:endParaRPr lang="fr-FR" sz="1800" b="0" strike="noStrike" spc="-1">
              <a:latin typeface="Arial"/>
            </a:endParaRPr>
          </a:p>
        </p:txBody>
      </p:sp>
      <p:sp>
        <p:nvSpPr>
          <p:cNvPr id="89" name="Text Placeholder 5_3"/>
          <p:cNvSpPr/>
          <p:nvPr/>
        </p:nvSpPr>
        <p:spPr>
          <a:xfrm>
            <a:off x="593640" y="1016640"/>
            <a:ext cx="4566960" cy="44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4000" b="0" strike="noStrike" spc="-1">
                <a:solidFill>
                  <a:srgbClr val="FFFFFF"/>
                </a:solidFill>
                <a:latin typeface="Helvetica Neue Light"/>
                <a:ea typeface="Helvetica Neue Light"/>
              </a:rPr>
              <a:t>Agenda</a:t>
            </a:r>
            <a:endParaRPr lang="fr-FR" sz="4000" b="0" strike="noStrike" spc="-1">
              <a:latin typeface="Arial"/>
            </a:endParaRPr>
          </a:p>
        </p:txBody>
      </p:sp>
      <p:sp>
        <p:nvSpPr>
          <p:cNvPr id="90" name="Rectangle 89"/>
          <p:cNvSpPr/>
          <p:nvPr/>
        </p:nvSpPr>
        <p:spPr>
          <a:xfrm>
            <a:off x="900000" y="2790000"/>
            <a:ext cx="2397600" cy="1879920"/>
          </a:xfrm>
          <a:prstGeom prst="rect">
            <a:avLst/>
          </a:prstGeom>
          <a:noFill/>
          <a:ln w="0">
            <a:noFill/>
          </a:ln>
        </p:spPr>
        <p:style>
          <a:lnRef idx="0">
            <a:scrgbClr r="0" g="0" b="0"/>
          </a:lnRef>
          <a:fillRef idx="0">
            <a:scrgbClr r="0" g="0" b="0"/>
          </a:fillRef>
          <a:effectRef idx="0">
            <a:scrgbClr r="0" g="0" b="0"/>
          </a:effectRef>
          <a:fontRef idx="minor"/>
        </p:style>
      </p:sp>
      <p:sp>
        <p:nvSpPr>
          <p:cNvPr id="91" name="Rectangle 90"/>
          <p:cNvSpPr/>
          <p:nvPr/>
        </p:nvSpPr>
        <p:spPr>
          <a:xfrm>
            <a:off x="968759" y="1912320"/>
            <a:ext cx="7343033" cy="474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buFont typeface="Arial" panose="020B0604020202020204" pitchFamily="34" charset="0"/>
              <a:buChar char="•"/>
            </a:pPr>
            <a:r>
              <a:rPr lang="en-US" sz="2400" dirty="0">
                <a:solidFill>
                  <a:schemeClr val="bg1"/>
                </a:solidFill>
              </a:rPr>
              <a:t>Tests in the development process</a:t>
            </a:r>
          </a:p>
          <a:p>
            <a:pPr marL="285750" indent="-285750">
              <a:buFont typeface="Arial" panose="020B0604020202020204" pitchFamily="34" charset="0"/>
              <a:buChar char="•"/>
            </a:pPr>
            <a:r>
              <a:rPr lang="en-US" sz="2400" dirty="0">
                <a:solidFill>
                  <a:schemeClr val="bg1"/>
                </a:solidFill>
              </a:rPr>
              <a:t>Automated tests with the JUnit framework </a:t>
            </a:r>
          </a:p>
          <a:p>
            <a:pPr marL="285750" indent="-285750">
              <a:buFont typeface="Arial" panose="020B0604020202020204" pitchFamily="34" charset="0"/>
              <a:buChar char="•"/>
            </a:pPr>
            <a:r>
              <a:rPr lang="en-US" sz="2400" dirty="0">
                <a:solidFill>
                  <a:schemeClr val="bg1"/>
                </a:solidFill>
              </a:rPr>
              <a:t>Principles of TDD </a:t>
            </a:r>
          </a:p>
          <a:p>
            <a:pPr marL="285750" indent="-285750">
              <a:buFont typeface="Arial" panose="020B0604020202020204" pitchFamily="34" charset="0"/>
              <a:buChar char="•"/>
            </a:pPr>
            <a:r>
              <a:rPr lang="en-US" sz="2400" dirty="0">
                <a:solidFill>
                  <a:schemeClr val="bg1"/>
                </a:solidFill>
              </a:rPr>
              <a:t>Test writing strategies</a:t>
            </a:r>
          </a:p>
          <a:p>
            <a:pPr marL="285750" indent="-285750">
              <a:buFont typeface="Arial" panose="020B0604020202020204" pitchFamily="34" charset="0"/>
              <a:buChar char="•"/>
            </a:pPr>
            <a:r>
              <a:rPr lang="en-US" sz="2400" dirty="0">
                <a:solidFill>
                  <a:schemeClr val="bg1"/>
                </a:solidFill>
              </a:rPr>
              <a:t>Write testable code</a:t>
            </a:r>
          </a:p>
          <a:p>
            <a:pPr marL="285750" indent="-285750">
              <a:buFont typeface="Arial" panose="020B0604020202020204" pitchFamily="34" charset="0"/>
              <a:buChar char="•"/>
            </a:pPr>
            <a:r>
              <a:rPr lang="en-US" sz="2400" dirty="0">
                <a:solidFill>
                  <a:schemeClr val="bg1"/>
                </a:solidFill>
              </a:rPr>
              <a:t>Test doubles</a:t>
            </a:r>
          </a:p>
          <a:p>
            <a:pPr marL="285750" indent="-285750">
              <a:buFont typeface="Arial" panose="020B0604020202020204" pitchFamily="34" charset="0"/>
              <a:buChar char="•"/>
            </a:pPr>
            <a:r>
              <a:rPr lang="en-US" sz="2400" dirty="0">
                <a:solidFill>
                  <a:schemeClr val="bg1"/>
                </a:solidFill>
              </a:rPr>
              <a:t>Techniques to organize tests </a:t>
            </a:r>
          </a:p>
          <a:p>
            <a:pPr marL="285750" indent="-285750">
              <a:buFont typeface="Arial" panose="020B0604020202020204" pitchFamily="34" charset="0"/>
              <a:buChar char="•"/>
            </a:pPr>
            <a:r>
              <a:rPr lang="en-US" sz="2400" dirty="0">
                <a:solidFill>
                  <a:schemeClr val="bg1"/>
                </a:solidFill>
              </a:rPr>
              <a:t>TDD and legacy code </a:t>
            </a:r>
          </a:p>
          <a:p>
            <a:pPr marL="285750" indent="-285750">
              <a:buFont typeface="Arial" panose="020B0604020202020204" pitchFamily="34" charset="0"/>
              <a:buChar char="•"/>
            </a:pPr>
            <a:r>
              <a:rPr lang="en-US" sz="2400" dirty="0">
                <a:solidFill>
                  <a:schemeClr val="bg1"/>
                </a:solidFill>
              </a:rPr>
              <a:t>TDD styles </a:t>
            </a:r>
          </a:p>
          <a:p>
            <a:pPr marL="285750" indent="-285750">
              <a:buFont typeface="Arial" panose="020B0604020202020204" pitchFamily="34" charset="0"/>
              <a:buChar char="•"/>
            </a:pPr>
            <a:r>
              <a:rPr lang="en-US" sz="2400" dirty="0">
                <a:solidFill>
                  <a:schemeClr val="bg1"/>
                </a:solidFill>
              </a:rPr>
              <a:t>Test coverage </a:t>
            </a:r>
          </a:p>
          <a:p>
            <a:pPr marL="285750" indent="-285750">
              <a:buFont typeface="Arial" panose="020B0604020202020204" pitchFamily="34" charset="0"/>
              <a:buChar char="•"/>
            </a:pPr>
            <a:r>
              <a:rPr lang="en-US" sz="2400" dirty="0">
                <a:solidFill>
                  <a:schemeClr val="bg1"/>
                </a:solidFill>
              </a:rPr>
              <a:t>Refactoring with TDD </a:t>
            </a:r>
          </a:p>
          <a:p>
            <a:pPr>
              <a:lnSpc>
                <a:spcPct val="100000"/>
              </a:lnSpc>
            </a:pPr>
            <a:endParaRPr lang="fr-FR" sz="1800" b="0" strike="noStrike" spc="-1" dirty="0">
              <a:solidFill>
                <a:schemeClr val="bg1"/>
              </a:solidFill>
              <a:latin typeface="Arial"/>
            </a:endParaRPr>
          </a:p>
          <a:p>
            <a:pPr>
              <a:lnSpc>
                <a:spcPct val="100000"/>
              </a:lnSpc>
            </a:pPr>
            <a:endParaRPr lang="fr-FR" sz="1800" b="0" strike="noStrike" spc="-1" dirty="0">
              <a:solidFill>
                <a:schemeClr val="bg1"/>
              </a:solidFill>
              <a:latin typeface="Arial"/>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75352" y="979684"/>
            <a:ext cx="10747375" cy="504825"/>
          </a:xfrm>
        </p:spPr>
        <p:txBody>
          <a:bodyPr/>
          <a:lstStyle/>
          <a:p>
            <a:r>
              <a:rPr lang="en-US" dirty="0">
                <a:solidFill>
                  <a:schemeClr val="bg1"/>
                </a:solidFill>
              </a:rPr>
              <a:t>AGILE Sprint Lifecyle</a:t>
            </a:r>
          </a:p>
        </p:txBody>
      </p:sp>
      <p:pic>
        <p:nvPicPr>
          <p:cNvPr id="3" name="Image 2">
            <a:extLst>
              <a:ext uri="{FF2B5EF4-FFF2-40B4-BE49-F238E27FC236}">
                <a16:creationId xmlns:a16="http://schemas.microsoft.com/office/drawing/2014/main" id="{E4931A07-E7B7-42A1-A845-CD7E485F0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74" y="1948545"/>
            <a:ext cx="7623995" cy="4503625"/>
          </a:xfrm>
          <a:prstGeom prst="rect">
            <a:avLst/>
          </a:prstGeom>
        </p:spPr>
      </p:pic>
    </p:spTree>
    <p:extLst>
      <p:ext uri="{BB962C8B-B14F-4D97-AF65-F5344CB8AC3E}">
        <p14:creationId xmlns:p14="http://schemas.microsoft.com/office/powerpoint/2010/main" val="1639748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2" y="866668"/>
            <a:ext cx="10747375" cy="504825"/>
          </a:xfrm>
        </p:spPr>
        <p:txBody>
          <a:bodyPr/>
          <a:lstStyle/>
          <a:p>
            <a:r>
              <a:rPr lang="en-US" dirty="0">
                <a:solidFill>
                  <a:schemeClr val="bg1"/>
                </a:solidFill>
              </a:rPr>
              <a:t>User Stories : definition</a:t>
            </a:r>
          </a:p>
        </p:txBody>
      </p:sp>
      <p:sp>
        <p:nvSpPr>
          <p:cNvPr id="3" name="Espace réservé du contenu 2"/>
          <p:cNvSpPr>
            <a:spLocks noGrp="1"/>
          </p:cNvSpPr>
          <p:nvPr>
            <p:ph idx="4294967295"/>
          </p:nvPr>
        </p:nvSpPr>
        <p:spPr>
          <a:xfrm>
            <a:off x="595902" y="1947756"/>
            <a:ext cx="8059738" cy="863600"/>
          </a:xfrm>
        </p:spPr>
        <p:txBody>
          <a:bodyPr/>
          <a:lstStyle/>
          <a:p>
            <a:r>
              <a:rPr lang="en-US" dirty="0">
                <a:solidFill>
                  <a:schemeClr val="bg1"/>
                </a:solidFill>
              </a:rPr>
              <a:t>A short description of a feature that is a source of  value for the product user or customer</a:t>
            </a:r>
          </a:p>
        </p:txBody>
      </p:sp>
      <p:grpSp>
        <p:nvGrpSpPr>
          <p:cNvPr id="11" name="Groupe 10"/>
          <p:cNvGrpSpPr/>
          <p:nvPr/>
        </p:nvGrpSpPr>
        <p:grpSpPr>
          <a:xfrm>
            <a:off x="3426415" y="2923076"/>
            <a:ext cx="6532562" cy="3776662"/>
            <a:chOff x="1305719" y="1540669"/>
            <a:chExt cx="6532562" cy="3776662"/>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719" y="1540669"/>
              <a:ext cx="6532562" cy="377666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378744" y="2243931"/>
              <a:ext cx="6345237" cy="179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defPPr>
                <a:defRPr lang="en-US"/>
              </a:defPPr>
              <a:lvl1pPr algn="l" rtl="0" eaLnBrk="0" fontAlgn="base" hangingPunct="0">
                <a:spcBef>
                  <a:spcPct val="0"/>
                </a:spcBef>
                <a:spcAft>
                  <a:spcPct val="0"/>
                </a:spcAft>
                <a:defRPr b="1" u="sng"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u="sng"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u="sng"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u="sng"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u="sng" kern="1200">
                  <a:solidFill>
                    <a:schemeClr val="tx1"/>
                  </a:solidFill>
                  <a:latin typeface="Arial" pitchFamily="34" charset="0"/>
                  <a:ea typeface="+mn-ea"/>
                  <a:cs typeface="+mn-cs"/>
                </a:defRPr>
              </a:lvl5pPr>
              <a:lvl6pPr marL="2286000" algn="l" defTabSz="914400" rtl="0" eaLnBrk="1" latinLnBrk="0" hangingPunct="1">
                <a:defRPr b="1" u="sng" kern="1200">
                  <a:solidFill>
                    <a:schemeClr val="tx1"/>
                  </a:solidFill>
                  <a:latin typeface="Arial" pitchFamily="34" charset="0"/>
                  <a:ea typeface="+mn-ea"/>
                  <a:cs typeface="+mn-cs"/>
                </a:defRPr>
              </a:lvl6pPr>
              <a:lvl7pPr marL="2743200" algn="l" defTabSz="914400" rtl="0" eaLnBrk="1" latinLnBrk="0" hangingPunct="1">
                <a:defRPr b="1" u="sng" kern="1200">
                  <a:solidFill>
                    <a:schemeClr val="tx1"/>
                  </a:solidFill>
                  <a:latin typeface="Arial" pitchFamily="34" charset="0"/>
                  <a:ea typeface="+mn-ea"/>
                  <a:cs typeface="+mn-cs"/>
                </a:defRPr>
              </a:lvl7pPr>
              <a:lvl8pPr marL="3200400" algn="l" defTabSz="914400" rtl="0" eaLnBrk="1" latinLnBrk="0" hangingPunct="1">
                <a:defRPr b="1" u="sng" kern="1200">
                  <a:solidFill>
                    <a:schemeClr val="tx1"/>
                  </a:solidFill>
                  <a:latin typeface="Arial" pitchFamily="34" charset="0"/>
                  <a:ea typeface="+mn-ea"/>
                  <a:cs typeface="+mn-cs"/>
                </a:defRPr>
              </a:lvl8pPr>
              <a:lvl9pPr marL="3657600" algn="l" defTabSz="914400" rtl="0" eaLnBrk="1" latinLnBrk="0" hangingPunct="1">
                <a:defRPr b="1" u="sng" kern="1200">
                  <a:solidFill>
                    <a:schemeClr val="tx1"/>
                  </a:solidFill>
                  <a:latin typeface="Arial" pitchFamily="34" charset="0"/>
                  <a:ea typeface="+mn-ea"/>
                  <a:cs typeface="+mn-cs"/>
                </a:defRPr>
              </a:lvl9pPr>
            </a:lstStyle>
            <a:p>
              <a:pPr algn="ctr" eaLnBrk="1" hangingPunct="1">
                <a:lnSpc>
                  <a:spcPct val="150000"/>
                </a:lnSpc>
                <a:spcBef>
                  <a:spcPct val="60000"/>
                </a:spcBef>
                <a:spcAft>
                  <a:spcPct val="40000"/>
                </a:spcAft>
              </a:pPr>
              <a:r>
                <a:rPr lang="en-US" sz="2600" u="none">
                  <a:solidFill>
                    <a:srgbClr val="080808"/>
                  </a:solidFill>
                  <a:latin typeface="Comic Sans MS" pitchFamily="66" charset="0"/>
                </a:rPr>
                <a:t>As a recruiter I can place job offers to hire new staff</a:t>
              </a:r>
            </a:p>
          </p:txBody>
        </p:sp>
        <p:sp>
          <p:nvSpPr>
            <p:cNvPr id="7" name="Rectangle 6"/>
            <p:cNvSpPr>
              <a:spLocks noChangeArrowheads="1"/>
            </p:cNvSpPr>
            <p:nvPr/>
          </p:nvSpPr>
          <p:spPr bwMode="auto">
            <a:xfrm>
              <a:off x="1494631" y="4653756"/>
              <a:ext cx="1954213"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defPPr>
                <a:defRPr lang="en-US"/>
              </a:defPPr>
              <a:lvl1pPr algn="l" rtl="0" eaLnBrk="0" fontAlgn="base" hangingPunct="0">
                <a:spcBef>
                  <a:spcPct val="0"/>
                </a:spcBef>
                <a:spcAft>
                  <a:spcPct val="0"/>
                </a:spcAft>
                <a:defRPr b="1" u="sng"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u="sng"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u="sng"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u="sng"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u="sng" kern="1200">
                  <a:solidFill>
                    <a:schemeClr val="tx1"/>
                  </a:solidFill>
                  <a:latin typeface="Arial" pitchFamily="34" charset="0"/>
                  <a:ea typeface="+mn-ea"/>
                  <a:cs typeface="+mn-cs"/>
                </a:defRPr>
              </a:lvl5pPr>
              <a:lvl6pPr marL="2286000" algn="l" defTabSz="914400" rtl="0" eaLnBrk="1" latinLnBrk="0" hangingPunct="1">
                <a:defRPr b="1" u="sng" kern="1200">
                  <a:solidFill>
                    <a:schemeClr val="tx1"/>
                  </a:solidFill>
                  <a:latin typeface="Arial" pitchFamily="34" charset="0"/>
                  <a:ea typeface="+mn-ea"/>
                  <a:cs typeface="+mn-cs"/>
                </a:defRPr>
              </a:lvl6pPr>
              <a:lvl7pPr marL="2743200" algn="l" defTabSz="914400" rtl="0" eaLnBrk="1" latinLnBrk="0" hangingPunct="1">
                <a:defRPr b="1" u="sng" kern="1200">
                  <a:solidFill>
                    <a:schemeClr val="tx1"/>
                  </a:solidFill>
                  <a:latin typeface="Arial" pitchFamily="34" charset="0"/>
                  <a:ea typeface="+mn-ea"/>
                  <a:cs typeface="+mn-cs"/>
                </a:defRPr>
              </a:lvl7pPr>
              <a:lvl8pPr marL="3200400" algn="l" defTabSz="914400" rtl="0" eaLnBrk="1" latinLnBrk="0" hangingPunct="1">
                <a:defRPr b="1" u="sng" kern="1200">
                  <a:solidFill>
                    <a:schemeClr val="tx1"/>
                  </a:solidFill>
                  <a:latin typeface="Arial" pitchFamily="34" charset="0"/>
                  <a:ea typeface="+mn-ea"/>
                  <a:cs typeface="+mn-cs"/>
                </a:defRPr>
              </a:lvl8pPr>
              <a:lvl9pPr marL="3657600" algn="l" defTabSz="914400" rtl="0" eaLnBrk="1" latinLnBrk="0" hangingPunct="1">
                <a:defRPr b="1" u="sng" kern="1200">
                  <a:solidFill>
                    <a:schemeClr val="tx1"/>
                  </a:solidFill>
                  <a:latin typeface="Arial" pitchFamily="34" charset="0"/>
                  <a:ea typeface="+mn-ea"/>
                  <a:cs typeface="+mn-cs"/>
                </a:defRPr>
              </a:lvl9pPr>
            </a:lstStyle>
            <a:p>
              <a:pPr eaLnBrk="1" hangingPunct="1"/>
              <a:r>
                <a:rPr lang="en-US" sz="2800" u="none">
                  <a:solidFill>
                    <a:schemeClr val="tx2"/>
                  </a:solidFill>
                  <a:latin typeface="Comic Sans MS" pitchFamily="66" charset="0"/>
                </a:rPr>
                <a:t>Est: 5</a:t>
              </a:r>
            </a:p>
          </p:txBody>
        </p:sp>
        <p:sp>
          <p:nvSpPr>
            <p:cNvPr id="8" name="Rectangle 7"/>
            <p:cNvSpPr>
              <a:spLocks noChangeArrowheads="1"/>
            </p:cNvSpPr>
            <p:nvPr/>
          </p:nvSpPr>
          <p:spPr bwMode="auto">
            <a:xfrm>
              <a:off x="6387306" y="4653756"/>
              <a:ext cx="1438275"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defPPr>
                <a:defRPr lang="en-US"/>
              </a:defPPr>
              <a:lvl1pPr algn="l" rtl="0" eaLnBrk="0" fontAlgn="base" hangingPunct="0">
                <a:spcBef>
                  <a:spcPct val="0"/>
                </a:spcBef>
                <a:spcAft>
                  <a:spcPct val="0"/>
                </a:spcAft>
                <a:defRPr b="1" u="sng"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u="sng"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u="sng"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u="sng"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u="sng" kern="1200">
                  <a:solidFill>
                    <a:schemeClr val="tx1"/>
                  </a:solidFill>
                  <a:latin typeface="Arial" pitchFamily="34" charset="0"/>
                  <a:ea typeface="+mn-ea"/>
                  <a:cs typeface="+mn-cs"/>
                </a:defRPr>
              </a:lvl5pPr>
              <a:lvl6pPr marL="2286000" algn="l" defTabSz="914400" rtl="0" eaLnBrk="1" latinLnBrk="0" hangingPunct="1">
                <a:defRPr b="1" u="sng" kern="1200">
                  <a:solidFill>
                    <a:schemeClr val="tx1"/>
                  </a:solidFill>
                  <a:latin typeface="Arial" pitchFamily="34" charset="0"/>
                  <a:ea typeface="+mn-ea"/>
                  <a:cs typeface="+mn-cs"/>
                </a:defRPr>
              </a:lvl6pPr>
              <a:lvl7pPr marL="2743200" algn="l" defTabSz="914400" rtl="0" eaLnBrk="1" latinLnBrk="0" hangingPunct="1">
                <a:defRPr b="1" u="sng" kern="1200">
                  <a:solidFill>
                    <a:schemeClr val="tx1"/>
                  </a:solidFill>
                  <a:latin typeface="Arial" pitchFamily="34" charset="0"/>
                  <a:ea typeface="+mn-ea"/>
                  <a:cs typeface="+mn-cs"/>
                </a:defRPr>
              </a:lvl7pPr>
              <a:lvl8pPr marL="3200400" algn="l" defTabSz="914400" rtl="0" eaLnBrk="1" latinLnBrk="0" hangingPunct="1">
                <a:defRPr b="1" u="sng" kern="1200">
                  <a:solidFill>
                    <a:schemeClr val="tx1"/>
                  </a:solidFill>
                  <a:latin typeface="Arial" pitchFamily="34" charset="0"/>
                  <a:ea typeface="+mn-ea"/>
                  <a:cs typeface="+mn-cs"/>
                </a:defRPr>
              </a:lvl8pPr>
              <a:lvl9pPr marL="3657600" algn="l" defTabSz="914400" rtl="0" eaLnBrk="1" latinLnBrk="0" hangingPunct="1">
                <a:defRPr b="1" u="sng" kern="1200">
                  <a:solidFill>
                    <a:schemeClr val="tx1"/>
                  </a:solidFill>
                  <a:latin typeface="Arial" pitchFamily="34" charset="0"/>
                  <a:ea typeface="+mn-ea"/>
                  <a:cs typeface="+mn-cs"/>
                </a:defRPr>
              </a:lvl9pPr>
            </a:lstStyle>
            <a:p>
              <a:pPr eaLnBrk="1" hangingPunct="1"/>
              <a:r>
                <a:rPr lang="en-US" sz="2800" u="none">
                  <a:solidFill>
                    <a:schemeClr val="tx2"/>
                  </a:solidFill>
                  <a:latin typeface="Comic Sans MS" pitchFamily="66" charset="0"/>
                </a:rPr>
                <a:t>Pri: 1</a:t>
              </a:r>
            </a:p>
          </p:txBody>
        </p:sp>
        <p:sp>
          <p:nvSpPr>
            <p:cNvPr id="9" name="Rectangle 8"/>
            <p:cNvSpPr>
              <a:spLocks noChangeArrowheads="1"/>
            </p:cNvSpPr>
            <p:nvPr/>
          </p:nvSpPr>
          <p:spPr bwMode="auto">
            <a:xfrm>
              <a:off x="1381919" y="1689894"/>
              <a:ext cx="3592512"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defPPr>
                <a:defRPr lang="en-US"/>
              </a:defPPr>
              <a:lvl1pPr algn="l" rtl="0" eaLnBrk="0" fontAlgn="base" hangingPunct="0">
                <a:spcBef>
                  <a:spcPct val="0"/>
                </a:spcBef>
                <a:spcAft>
                  <a:spcPct val="0"/>
                </a:spcAft>
                <a:defRPr b="1" u="sng" kern="1200">
                  <a:solidFill>
                    <a:schemeClr val="tx1"/>
                  </a:solidFill>
                  <a:latin typeface="Arial" pitchFamily="34" charset="0"/>
                  <a:ea typeface="+mn-ea"/>
                  <a:cs typeface="+mn-cs"/>
                </a:defRPr>
              </a:lvl1pPr>
              <a:lvl2pPr marL="457200" algn="l" rtl="0" eaLnBrk="0" fontAlgn="base" hangingPunct="0">
                <a:spcBef>
                  <a:spcPct val="0"/>
                </a:spcBef>
                <a:spcAft>
                  <a:spcPct val="0"/>
                </a:spcAft>
                <a:defRPr b="1" u="sng" kern="1200">
                  <a:solidFill>
                    <a:schemeClr val="tx1"/>
                  </a:solidFill>
                  <a:latin typeface="Arial" pitchFamily="34" charset="0"/>
                  <a:ea typeface="+mn-ea"/>
                  <a:cs typeface="+mn-cs"/>
                </a:defRPr>
              </a:lvl2pPr>
              <a:lvl3pPr marL="914400" algn="l" rtl="0" eaLnBrk="0" fontAlgn="base" hangingPunct="0">
                <a:spcBef>
                  <a:spcPct val="0"/>
                </a:spcBef>
                <a:spcAft>
                  <a:spcPct val="0"/>
                </a:spcAft>
                <a:defRPr b="1" u="sng" kern="1200">
                  <a:solidFill>
                    <a:schemeClr val="tx1"/>
                  </a:solidFill>
                  <a:latin typeface="Arial" pitchFamily="34" charset="0"/>
                  <a:ea typeface="+mn-ea"/>
                  <a:cs typeface="+mn-cs"/>
                </a:defRPr>
              </a:lvl3pPr>
              <a:lvl4pPr marL="1371600" algn="l" rtl="0" eaLnBrk="0" fontAlgn="base" hangingPunct="0">
                <a:spcBef>
                  <a:spcPct val="0"/>
                </a:spcBef>
                <a:spcAft>
                  <a:spcPct val="0"/>
                </a:spcAft>
                <a:defRPr b="1" u="sng" kern="1200">
                  <a:solidFill>
                    <a:schemeClr val="tx1"/>
                  </a:solidFill>
                  <a:latin typeface="Arial" pitchFamily="34" charset="0"/>
                  <a:ea typeface="+mn-ea"/>
                  <a:cs typeface="+mn-cs"/>
                </a:defRPr>
              </a:lvl4pPr>
              <a:lvl5pPr marL="1828800" algn="l" rtl="0" eaLnBrk="0" fontAlgn="base" hangingPunct="0">
                <a:spcBef>
                  <a:spcPct val="0"/>
                </a:spcBef>
                <a:spcAft>
                  <a:spcPct val="0"/>
                </a:spcAft>
                <a:defRPr b="1" u="sng" kern="1200">
                  <a:solidFill>
                    <a:schemeClr val="tx1"/>
                  </a:solidFill>
                  <a:latin typeface="Arial" pitchFamily="34" charset="0"/>
                  <a:ea typeface="+mn-ea"/>
                  <a:cs typeface="+mn-cs"/>
                </a:defRPr>
              </a:lvl5pPr>
              <a:lvl6pPr marL="2286000" algn="l" defTabSz="914400" rtl="0" eaLnBrk="1" latinLnBrk="0" hangingPunct="1">
                <a:defRPr b="1" u="sng" kern="1200">
                  <a:solidFill>
                    <a:schemeClr val="tx1"/>
                  </a:solidFill>
                  <a:latin typeface="Arial" pitchFamily="34" charset="0"/>
                  <a:ea typeface="+mn-ea"/>
                  <a:cs typeface="+mn-cs"/>
                </a:defRPr>
              </a:lvl6pPr>
              <a:lvl7pPr marL="2743200" algn="l" defTabSz="914400" rtl="0" eaLnBrk="1" latinLnBrk="0" hangingPunct="1">
                <a:defRPr b="1" u="sng" kern="1200">
                  <a:solidFill>
                    <a:schemeClr val="tx1"/>
                  </a:solidFill>
                  <a:latin typeface="Arial" pitchFamily="34" charset="0"/>
                  <a:ea typeface="+mn-ea"/>
                  <a:cs typeface="+mn-cs"/>
                </a:defRPr>
              </a:lvl7pPr>
              <a:lvl8pPr marL="3200400" algn="l" defTabSz="914400" rtl="0" eaLnBrk="1" latinLnBrk="0" hangingPunct="1">
                <a:defRPr b="1" u="sng" kern="1200">
                  <a:solidFill>
                    <a:schemeClr val="tx1"/>
                  </a:solidFill>
                  <a:latin typeface="Arial" pitchFamily="34" charset="0"/>
                  <a:ea typeface="+mn-ea"/>
                  <a:cs typeface="+mn-cs"/>
                </a:defRPr>
              </a:lvl8pPr>
              <a:lvl9pPr marL="3657600" algn="l" defTabSz="914400" rtl="0" eaLnBrk="1" latinLnBrk="0" hangingPunct="1">
                <a:defRPr b="1" u="sng" kern="1200">
                  <a:solidFill>
                    <a:schemeClr val="tx1"/>
                  </a:solidFill>
                  <a:latin typeface="Arial" pitchFamily="34" charset="0"/>
                  <a:ea typeface="+mn-ea"/>
                  <a:cs typeface="+mn-cs"/>
                </a:defRPr>
              </a:lvl9pPr>
            </a:lstStyle>
            <a:p>
              <a:pPr eaLnBrk="1" hangingPunct="1"/>
              <a:r>
                <a:rPr lang="en-US" sz="2000" u="none">
                  <a:solidFill>
                    <a:schemeClr val="hlink"/>
                  </a:solidFill>
                  <a:latin typeface="Comic Sans MS" pitchFamily="66" charset="0"/>
                </a:rPr>
                <a:t>Place a job offer</a:t>
              </a:r>
            </a:p>
          </p:txBody>
        </p:sp>
      </p:grpSp>
    </p:spTree>
    <p:extLst>
      <p:ext uri="{BB962C8B-B14F-4D97-AF65-F5344CB8AC3E}">
        <p14:creationId xmlns:p14="http://schemas.microsoft.com/office/powerpoint/2010/main" val="1614827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5" y="952500"/>
            <a:ext cx="10747375" cy="504825"/>
          </a:xfrm>
        </p:spPr>
        <p:txBody>
          <a:bodyPr/>
          <a:lstStyle/>
          <a:p>
            <a:r>
              <a:rPr lang="en-US" dirty="0">
                <a:solidFill>
                  <a:schemeClr val="bg1"/>
                </a:solidFill>
              </a:rPr>
              <a:t>User Stories : characteristics</a:t>
            </a:r>
          </a:p>
        </p:txBody>
      </p:sp>
      <p:sp>
        <p:nvSpPr>
          <p:cNvPr id="3" name="Espace réservé du contenu 2"/>
          <p:cNvSpPr>
            <a:spLocks noGrp="1"/>
          </p:cNvSpPr>
          <p:nvPr>
            <p:ph idx="4294967295"/>
          </p:nvPr>
        </p:nvSpPr>
        <p:spPr>
          <a:xfrm>
            <a:off x="606175" y="2033588"/>
            <a:ext cx="8059738" cy="4824412"/>
          </a:xfrm>
        </p:spPr>
        <p:txBody>
          <a:bodyPr>
            <a:normAutofit/>
          </a:bodyPr>
          <a:lstStyle/>
          <a:p>
            <a:r>
              <a:rPr lang="en-US" dirty="0">
                <a:solidFill>
                  <a:schemeClr val="bg1"/>
                </a:solidFill>
              </a:rPr>
              <a:t>INVEST</a:t>
            </a:r>
          </a:p>
          <a:p>
            <a:pPr lvl="1"/>
            <a:r>
              <a:rPr lang="en-US" dirty="0">
                <a:solidFill>
                  <a:schemeClr val="bg1"/>
                </a:solidFill>
              </a:rPr>
              <a:t>Independent</a:t>
            </a:r>
          </a:p>
          <a:p>
            <a:pPr lvl="1"/>
            <a:r>
              <a:rPr lang="en-US" dirty="0">
                <a:solidFill>
                  <a:schemeClr val="bg1"/>
                </a:solidFill>
              </a:rPr>
              <a:t>Negotiable</a:t>
            </a:r>
          </a:p>
          <a:p>
            <a:pPr lvl="1"/>
            <a:r>
              <a:rPr lang="en-US" dirty="0">
                <a:solidFill>
                  <a:schemeClr val="bg1"/>
                </a:solidFill>
              </a:rPr>
              <a:t>Valuable</a:t>
            </a:r>
          </a:p>
          <a:p>
            <a:pPr lvl="1"/>
            <a:r>
              <a:rPr lang="en-US" dirty="0">
                <a:solidFill>
                  <a:schemeClr val="bg1"/>
                </a:solidFill>
              </a:rPr>
              <a:t>Estimable</a:t>
            </a:r>
          </a:p>
          <a:p>
            <a:pPr lvl="1"/>
            <a:r>
              <a:rPr lang="en-US" dirty="0">
                <a:solidFill>
                  <a:schemeClr val="bg1"/>
                </a:solidFill>
              </a:rPr>
              <a:t>Sized appropriately or Small	</a:t>
            </a:r>
          </a:p>
          <a:p>
            <a:pPr lvl="1"/>
            <a:r>
              <a:rPr lang="en-US" dirty="0">
                <a:solidFill>
                  <a:schemeClr val="bg1"/>
                </a:solidFill>
              </a:rPr>
              <a:t>Testable</a:t>
            </a:r>
          </a:p>
          <a:p>
            <a:r>
              <a:rPr lang="en-US" dirty="0">
                <a:solidFill>
                  <a:schemeClr val="bg1"/>
                </a:solidFill>
              </a:rPr>
              <a:t>Jeffrey’s 3C</a:t>
            </a:r>
          </a:p>
          <a:p>
            <a:pPr lvl="1"/>
            <a:r>
              <a:rPr lang="en-US" dirty="0">
                <a:solidFill>
                  <a:schemeClr val="bg1"/>
                </a:solidFill>
              </a:rPr>
              <a:t>Card</a:t>
            </a:r>
          </a:p>
          <a:p>
            <a:pPr lvl="1"/>
            <a:r>
              <a:rPr lang="en-US" dirty="0">
                <a:solidFill>
                  <a:schemeClr val="bg1"/>
                </a:solidFill>
              </a:rPr>
              <a:t>Conversation</a:t>
            </a:r>
          </a:p>
          <a:p>
            <a:pPr lvl="1"/>
            <a:r>
              <a:rPr lang="en-US" dirty="0">
                <a:solidFill>
                  <a:schemeClr val="bg1"/>
                </a:solidFill>
              </a:rPr>
              <a:t>Confirmation</a:t>
            </a:r>
          </a:p>
        </p:txBody>
      </p:sp>
    </p:spTree>
    <p:extLst>
      <p:ext uri="{BB962C8B-B14F-4D97-AF65-F5344CB8AC3E}">
        <p14:creationId xmlns:p14="http://schemas.microsoft.com/office/powerpoint/2010/main" val="413409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Automated tests with the </a:t>
            </a:r>
            <a:r>
              <a:rPr lang="en-US" dirty="0" err="1">
                <a:solidFill>
                  <a:schemeClr val="bg1"/>
                </a:solidFill>
              </a:rPr>
              <a:t>JUnit</a:t>
            </a:r>
            <a:r>
              <a:rPr lang="en-US" dirty="0">
                <a:solidFill>
                  <a:schemeClr val="bg1"/>
                </a:solidFill>
              </a:rPr>
              <a:t> framework</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4693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06175" y="1000232"/>
            <a:ext cx="10747375" cy="504825"/>
          </a:xfrm>
        </p:spPr>
        <p:txBody>
          <a:bodyPr/>
          <a:lstStyle/>
          <a:p>
            <a:r>
              <a:rPr lang="en-US" dirty="0">
                <a:solidFill>
                  <a:schemeClr val="bg1"/>
                </a:solidFill>
              </a:rPr>
              <a:t>Junit : Main characteristics</a:t>
            </a:r>
          </a:p>
        </p:txBody>
      </p:sp>
      <p:sp>
        <p:nvSpPr>
          <p:cNvPr id="10" name="Espace réservé du contenu 9"/>
          <p:cNvSpPr>
            <a:spLocks noGrp="1"/>
          </p:cNvSpPr>
          <p:nvPr>
            <p:ph idx="4294967295"/>
          </p:nvPr>
        </p:nvSpPr>
        <p:spPr>
          <a:xfrm>
            <a:off x="606175" y="2081320"/>
            <a:ext cx="10747375" cy="4464050"/>
          </a:xfrm>
        </p:spPr>
        <p:txBody>
          <a:bodyPr/>
          <a:lstStyle/>
          <a:p>
            <a:r>
              <a:rPr lang="en-US" dirty="0">
                <a:solidFill>
                  <a:schemeClr val="bg1"/>
                </a:solidFill>
              </a:rPr>
              <a:t>Framework for automated tests</a:t>
            </a:r>
          </a:p>
          <a:p>
            <a:r>
              <a:rPr lang="en-US" dirty="0">
                <a:solidFill>
                  <a:schemeClr val="bg1"/>
                </a:solidFill>
              </a:rPr>
              <a:t>Integrated with IDEs</a:t>
            </a:r>
          </a:p>
          <a:p>
            <a:r>
              <a:rPr lang="en-US" dirty="0">
                <a:solidFill>
                  <a:schemeClr val="bg1"/>
                </a:solidFill>
              </a:rPr>
              <a:t>Integrated with build and evaluation tools</a:t>
            </a:r>
          </a:p>
          <a:p>
            <a:r>
              <a:rPr lang="en-US" dirty="0">
                <a:solidFill>
                  <a:schemeClr val="bg1"/>
                </a:solidFill>
              </a:rPr>
              <a:t>Many available extensions</a:t>
            </a:r>
          </a:p>
          <a:p>
            <a:pPr lvl="1"/>
            <a:r>
              <a:rPr lang="en-US" dirty="0">
                <a:solidFill>
                  <a:schemeClr val="bg1"/>
                </a:solidFill>
              </a:rPr>
              <a:t>Web : </a:t>
            </a:r>
            <a:r>
              <a:rPr lang="en-US" dirty="0" err="1">
                <a:solidFill>
                  <a:schemeClr val="bg1"/>
                </a:solidFill>
              </a:rPr>
              <a:t>HtmlUnit</a:t>
            </a:r>
            <a:r>
              <a:rPr lang="en-US" dirty="0">
                <a:solidFill>
                  <a:schemeClr val="bg1"/>
                </a:solidFill>
              </a:rPr>
              <a:t>, </a:t>
            </a:r>
            <a:r>
              <a:rPr lang="en-US" dirty="0" err="1">
                <a:solidFill>
                  <a:schemeClr val="bg1"/>
                </a:solidFill>
              </a:rPr>
              <a:t>WebUnit</a:t>
            </a:r>
            <a:endParaRPr lang="en-US" dirty="0">
              <a:solidFill>
                <a:schemeClr val="bg1"/>
              </a:solidFill>
            </a:endParaRPr>
          </a:p>
          <a:p>
            <a:pPr lvl="1"/>
            <a:r>
              <a:rPr lang="en-US" dirty="0">
                <a:solidFill>
                  <a:schemeClr val="bg1"/>
                </a:solidFill>
              </a:rPr>
              <a:t>Databases : </a:t>
            </a:r>
            <a:r>
              <a:rPr lang="en-US" dirty="0" err="1">
                <a:solidFill>
                  <a:schemeClr val="bg1"/>
                </a:solidFill>
              </a:rPr>
              <a:t>DbUnit</a:t>
            </a:r>
            <a:endParaRPr lang="en-US" dirty="0">
              <a:solidFill>
                <a:schemeClr val="bg1"/>
              </a:solidFill>
            </a:endParaRPr>
          </a:p>
        </p:txBody>
      </p:sp>
    </p:spTree>
    <p:extLst>
      <p:ext uri="{BB962C8B-B14F-4D97-AF65-F5344CB8AC3E}">
        <p14:creationId xmlns:p14="http://schemas.microsoft.com/office/powerpoint/2010/main" val="531043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766548" y="413266"/>
            <a:ext cx="10747375" cy="504825"/>
          </a:xfrm>
        </p:spPr>
        <p:txBody>
          <a:bodyPr/>
          <a:lstStyle/>
          <a:p>
            <a:r>
              <a:rPr lang="en-US" dirty="0">
                <a:solidFill>
                  <a:schemeClr val="bg1"/>
                </a:solidFill>
              </a:rPr>
              <a:t>Test class</a:t>
            </a:r>
          </a:p>
        </p:txBody>
      </p:sp>
      <p:sp>
        <p:nvSpPr>
          <p:cNvPr id="6" name="ZoneTexte 5">
            <a:extLst>
              <a:ext uri="{FF2B5EF4-FFF2-40B4-BE49-F238E27FC236}">
                <a16:creationId xmlns:a16="http://schemas.microsoft.com/office/drawing/2014/main" id="{DE6C14E8-C65B-4706-9E4F-F1566D08FD5B}"/>
              </a:ext>
            </a:extLst>
          </p:cNvPr>
          <p:cNvSpPr txBox="1"/>
          <p:nvPr/>
        </p:nvSpPr>
        <p:spPr>
          <a:xfrm>
            <a:off x="472611" y="918091"/>
            <a:ext cx="9431676" cy="6186309"/>
          </a:xfrm>
          <a:prstGeom prst="rect">
            <a:avLst/>
          </a:prstGeom>
          <a:noFill/>
        </p:spPr>
        <p:txBody>
          <a:bodyPr wrap="square" rtlCol="0">
            <a:spAutoFit/>
          </a:bodyPr>
          <a:lstStyle/>
          <a:p>
            <a:r>
              <a:rPr lang="fr-FR" altLang="fr-FR" dirty="0">
                <a:solidFill>
                  <a:srgbClr val="CC7832"/>
                </a:solidFill>
                <a:latin typeface="JetBrains Mono"/>
              </a:rPr>
              <a:t>public class </a:t>
            </a:r>
            <a:r>
              <a:rPr lang="fr-FR" altLang="fr-FR" dirty="0" err="1">
                <a:solidFill>
                  <a:srgbClr val="A9B7C6"/>
                </a:solidFill>
                <a:latin typeface="JetBrains Mono"/>
              </a:rPr>
              <a:t>DieTest</a:t>
            </a:r>
            <a:r>
              <a:rPr lang="fr-FR" altLang="fr-FR" dirty="0">
                <a:solidFill>
                  <a:srgbClr val="A9B7C6"/>
                </a:solidFill>
                <a:latin typeface="JetBrains Mono"/>
              </a:rPr>
              <a:t> {</a:t>
            </a:r>
            <a:br>
              <a:rPr lang="fr-FR" altLang="fr-FR" dirty="0">
                <a:solidFill>
                  <a:srgbClr val="A9B7C6"/>
                </a:solidFill>
                <a:latin typeface="JetBrains Mono"/>
              </a:rPr>
            </a:br>
            <a:r>
              <a:rPr lang="fr-FR" altLang="fr-FR" dirty="0">
                <a:solidFill>
                  <a:srgbClr val="A9B7C6"/>
                </a:solidFill>
                <a:latin typeface="JetBrains Mono"/>
              </a:rPr>
              <a:t>    </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err="1">
                <a:solidFill>
                  <a:srgbClr val="CC7832"/>
                </a:solidFill>
                <a:latin typeface="JetBrains Mono"/>
              </a:rPr>
              <a:t>private</a:t>
            </a:r>
            <a:r>
              <a:rPr lang="fr-FR" altLang="fr-FR" dirty="0">
                <a:solidFill>
                  <a:srgbClr val="CC7832"/>
                </a:solidFill>
                <a:latin typeface="JetBrains Mono"/>
              </a:rPr>
              <a:t> </a:t>
            </a:r>
            <a:r>
              <a:rPr lang="fr-FR" altLang="fr-FR" dirty="0">
                <a:solidFill>
                  <a:srgbClr val="A9B7C6"/>
                </a:solidFill>
                <a:latin typeface="JetBrains Mono"/>
              </a:rPr>
              <a:t>Die </a:t>
            </a:r>
            <a:r>
              <a:rPr lang="fr-FR" altLang="fr-FR" dirty="0" err="1">
                <a:solidFill>
                  <a:srgbClr val="9876AA"/>
                </a:solidFill>
                <a:latin typeface="JetBrains Mono"/>
              </a:rPr>
              <a:t>die</a:t>
            </a:r>
            <a:r>
              <a:rPr lang="fr-FR" altLang="fr-FR" dirty="0">
                <a:solidFill>
                  <a:srgbClr val="9876AA"/>
                </a:solidFill>
                <a:latin typeface="JetBrains Mono"/>
              </a:rPr>
              <a:t> </a:t>
            </a:r>
            <a:r>
              <a:rPr lang="fr-FR" altLang="fr-FR" dirty="0">
                <a:solidFill>
                  <a:srgbClr val="A9B7C6"/>
                </a:solidFill>
                <a:latin typeface="JetBrains Mono"/>
              </a:rPr>
              <a:t>= </a:t>
            </a:r>
            <a:r>
              <a:rPr lang="fr-FR" altLang="fr-FR" dirty="0">
                <a:solidFill>
                  <a:srgbClr val="CC7832"/>
                </a:solidFill>
                <a:latin typeface="JetBrains Mono"/>
              </a:rPr>
              <a:t>new </a:t>
            </a:r>
            <a:r>
              <a:rPr lang="fr-FR" altLang="fr-FR" dirty="0">
                <a:solidFill>
                  <a:srgbClr val="A9B7C6"/>
                </a:solidFill>
                <a:latin typeface="JetBrains Mono"/>
              </a:rPr>
              <a:t>Die()</a:t>
            </a:r>
            <a:r>
              <a:rPr lang="fr-FR" altLang="fr-FR" dirty="0">
                <a:solidFill>
                  <a:srgbClr val="CC7832"/>
                </a:solidFill>
                <a:latin typeface="JetBrains Mono"/>
              </a:rPr>
              <a:t>; </a:t>
            </a:r>
            <a:r>
              <a:rPr lang="fr-FR" altLang="fr-FR" dirty="0">
                <a:solidFill>
                  <a:srgbClr val="808080"/>
                </a:solidFill>
                <a:latin typeface="JetBrains Mono"/>
              </a:rPr>
              <a:t>// Actor : CUT</a:t>
            </a:r>
            <a:br>
              <a:rPr lang="fr-FR" altLang="fr-FR" dirty="0">
                <a:solidFill>
                  <a:srgbClr val="808080"/>
                </a:solidFill>
                <a:latin typeface="JetBrains Mono"/>
              </a:rPr>
            </a:br>
            <a:br>
              <a:rPr lang="fr-FR" altLang="fr-FR" dirty="0">
                <a:solidFill>
                  <a:srgbClr val="808080"/>
                </a:solidFill>
                <a:latin typeface="JetBrains Mono"/>
              </a:rPr>
            </a:br>
            <a:r>
              <a:rPr lang="fr-FR" altLang="fr-FR" dirty="0">
                <a:solidFill>
                  <a:srgbClr val="808080"/>
                </a:solidFill>
                <a:latin typeface="JetBrains Mono"/>
              </a:rPr>
              <a:t>    </a:t>
            </a:r>
            <a:r>
              <a:rPr lang="fr-FR" altLang="fr-FR" dirty="0">
                <a:solidFill>
                  <a:srgbClr val="BBB529"/>
                </a:solidFill>
                <a:latin typeface="JetBrains Mono"/>
              </a:rPr>
              <a:t>@BeforeClass</a:t>
            </a:r>
            <a:br>
              <a:rPr lang="fr-FR" altLang="fr-FR" dirty="0">
                <a:solidFill>
                  <a:srgbClr val="BBB529"/>
                </a:solidFill>
                <a:latin typeface="JetBrains Mono"/>
              </a:rPr>
            </a:br>
            <a:r>
              <a:rPr lang="fr-FR" altLang="fr-FR" dirty="0">
                <a:solidFill>
                  <a:srgbClr val="BBB529"/>
                </a:solidFill>
                <a:latin typeface="JetBrains Mono"/>
              </a:rPr>
              <a:t>    </a:t>
            </a:r>
            <a:r>
              <a:rPr lang="fr-FR" altLang="fr-FR" dirty="0">
                <a:solidFill>
                  <a:srgbClr val="CC7832"/>
                </a:solidFill>
                <a:latin typeface="JetBrains Mono"/>
              </a:rPr>
              <a:t>public </a:t>
            </a:r>
            <a:r>
              <a:rPr lang="fr-FR" altLang="fr-FR" dirty="0" err="1">
                <a:solidFill>
                  <a:srgbClr val="CC7832"/>
                </a:solidFill>
                <a:latin typeface="JetBrains Mono"/>
              </a:rPr>
              <a:t>static</a:t>
            </a:r>
            <a:r>
              <a:rPr lang="fr-FR" altLang="fr-FR" dirty="0">
                <a:solidFill>
                  <a:srgbClr val="CC7832"/>
                </a:solidFill>
                <a:latin typeface="JetBrains Mono"/>
              </a:rPr>
              <a:t> </a:t>
            </a:r>
            <a:r>
              <a:rPr lang="fr-FR" altLang="fr-FR" dirty="0" err="1">
                <a:solidFill>
                  <a:srgbClr val="CC7832"/>
                </a:solidFill>
                <a:latin typeface="JetBrains Mono"/>
              </a:rPr>
              <a:t>void</a:t>
            </a:r>
            <a:r>
              <a:rPr lang="fr-FR" altLang="fr-FR" dirty="0">
                <a:solidFill>
                  <a:srgbClr val="CC7832"/>
                </a:solidFill>
                <a:latin typeface="JetBrains Mono"/>
              </a:rPr>
              <a:t> </a:t>
            </a:r>
            <a:r>
              <a:rPr lang="fr-FR" altLang="fr-FR" dirty="0" err="1">
                <a:solidFill>
                  <a:srgbClr val="FFC66D"/>
                </a:solidFill>
                <a:latin typeface="JetBrains Mono"/>
              </a:rPr>
              <a:t>globalSetUp</a:t>
            </a:r>
            <a:r>
              <a:rPr lang="fr-FR" altLang="fr-FR" dirty="0">
                <a:solidFill>
                  <a:srgbClr val="A9B7C6"/>
                </a:solidFill>
                <a:latin typeface="JetBrains Mono"/>
              </a:rPr>
              <a:t>() { </a:t>
            </a:r>
            <a:r>
              <a:rPr lang="fr-FR" altLang="fr-FR" dirty="0">
                <a:solidFill>
                  <a:srgbClr val="808080"/>
                </a:solidFill>
                <a:latin typeface="JetBrains Mono"/>
              </a:rPr>
              <a:t>/* </a:t>
            </a:r>
            <a:r>
              <a:rPr lang="fr-FR" altLang="fr-FR" dirty="0" err="1">
                <a:solidFill>
                  <a:srgbClr val="808080"/>
                </a:solidFill>
                <a:latin typeface="JetBrains Mono"/>
              </a:rPr>
              <a:t>common</a:t>
            </a:r>
            <a:r>
              <a:rPr lang="fr-FR" altLang="fr-FR" dirty="0">
                <a:solidFill>
                  <a:srgbClr val="808080"/>
                </a:solidFill>
                <a:latin typeface="JetBrains Mono"/>
              </a:rPr>
              <a:t> initialisations (fixtures) */ </a:t>
            </a:r>
            <a:r>
              <a:rPr lang="fr-FR" altLang="fr-FR" dirty="0">
                <a:solidFill>
                  <a:srgbClr val="A9B7C6"/>
                </a:solidFill>
                <a:latin typeface="JetBrains Mono"/>
              </a:rPr>
              <a:t>}</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a:solidFill>
                  <a:srgbClr val="BBB529"/>
                </a:solidFill>
                <a:latin typeface="JetBrains Mono"/>
              </a:rPr>
              <a:t>@AfterClass</a:t>
            </a:r>
            <a:br>
              <a:rPr lang="fr-FR" altLang="fr-FR" dirty="0">
                <a:solidFill>
                  <a:srgbClr val="BBB529"/>
                </a:solidFill>
                <a:latin typeface="JetBrains Mono"/>
              </a:rPr>
            </a:br>
            <a:r>
              <a:rPr lang="fr-FR" altLang="fr-FR" dirty="0">
                <a:solidFill>
                  <a:srgbClr val="BBB529"/>
                </a:solidFill>
                <a:latin typeface="JetBrains Mono"/>
              </a:rPr>
              <a:t>    </a:t>
            </a:r>
            <a:r>
              <a:rPr lang="fr-FR" altLang="fr-FR" dirty="0">
                <a:solidFill>
                  <a:srgbClr val="CC7832"/>
                </a:solidFill>
                <a:latin typeface="JetBrains Mono"/>
              </a:rPr>
              <a:t>public </a:t>
            </a:r>
            <a:r>
              <a:rPr lang="fr-FR" altLang="fr-FR" dirty="0" err="1">
                <a:solidFill>
                  <a:srgbClr val="CC7832"/>
                </a:solidFill>
                <a:latin typeface="JetBrains Mono"/>
              </a:rPr>
              <a:t>static</a:t>
            </a:r>
            <a:r>
              <a:rPr lang="fr-FR" altLang="fr-FR" dirty="0">
                <a:solidFill>
                  <a:srgbClr val="CC7832"/>
                </a:solidFill>
                <a:latin typeface="JetBrains Mono"/>
              </a:rPr>
              <a:t> </a:t>
            </a:r>
            <a:r>
              <a:rPr lang="fr-FR" altLang="fr-FR" dirty="0" err="1">
                <a:solidFill>
                  <a:srgbClr val="CC7832"/>
                </a:solidFill>
                <a:latin typeface="JetBrains Mono"/>
              </a:rPr>
              <a:t>void</a:t>
            </a:r>
            <a:r>
              <a:rPr lang="fr-FR" altLang="fr-FR" dirty="0">
                <a:solidFill>
                  <a:srgbClr val="CC7832"/>
                </a:solidFill>
                <a:latin typeface="JetBrains Mono"/>
              </a:rPr>
              <a:t> </a:t>
            </a:r>
            <a:r>
              <a:rPr lang="fr-FR" altLang="fr-FR" dirty="0" err="1">
                <a:solidFill>
                  <a:srgbClr val="FFC66D"/>
                </a:solidFill>
                <a:latin typeface="JetBrains Mono"/>
              </a:rPr>
              <a:t>globalTearDown</a:t>
            </a:r>
            <a:r>
              <a:rPr lang="fr-FR" altLang="fr-FR" dirty="0">
                <a:solidFill>
                  <a:srgbClr val="A9B7C6"/>
                </a:solidFill>
                <a:latin typeface="JetBrains Mono"/>
              </a:rPr>
              <a:t>() { </a:t>
            </a:r>
            <a:r>
              <a:rPr lang="fr-FR" altLang="fr-FR" dirty="0">
                <a:solidFill>
                  <a:srgbClr val="808080"/>
                </a:solidFill>
                <a:latin typeface="JetBrains Mono"/>
              </a:rPr>
              <a:t>/*...*/ </a:t>
            </a:r>
            <a:r>
              <a:rPr lang="fr-FR" altLang="fr-FR" dirty="0">
                <a:solidFill>
                  <a:srgbClr val="A9B7C6"/>
                </a:solidFill>
                <a:latin typeface="JetBrains Mono"/>
              </a:rPr>
              <a:t>}</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a:solidFill>
                  <a:srgbClr val="BBB529"/>
                </a:solidFill>
                <a:latin typeface="JetBrains Mono"/>
              </a:rPr>
              <a:t>@Before</a:t>
            </a:r>
            <a:br>
              <a:rPr lang="fr-FR" altLang="fr-FR" dirty="0">
                <a:solidFill>
                  <a:srgbClr val="BBB529"/>
                </a:solidFill>
                <a:latin typeface="JetBrains Mono"/>
              </a:rPr>
            </a:br>
            <a:r>
              <a:rPr lang="fr-FR" altLang="fr-FR" dirty="0">
                <a:solidFill>
                  <a:srgbClr val="BBB529"/>
                </a:solidFill>
                <a:latin typeface="JetBrains Mono"/>
              </a:rPr>
              <a:t>    </a:t>
            </a:r>
            <a:r>
              <a:rPr lang="fr-FR" altLang="fr-FR" dirty="0">
                <a:solidFill>
                  <a:srgbClr val="CC7832"/>
                </a:solidFill>
                <a:latin typeface="JetBrains Mono"/>
              </a:rPr>
              <a:t>public </a:t>
            </a:r>
            <a:r>
              <a:rPr lang="fr-FR" altLang="fr-FR" dirty="0" err="1">
                <a:solidFill>
                  <a:srgbClr val="CC7832"/>
                </a:solidFill>
                <a:latin typeface="JetBrains Mono"/>
              </a:rPr>
              <a:t>void</a:t>
            </a:r>
            <a:r>
              <a:rPr lang="fr-FR" altLang="fr-FR" dirty="0">
                <a:solidFill>
                  <a:srgbClr val="CC7832"/>
                </a:solidFill>
                <a:latin typeface="JetBrains Mono"/>
              </a:rPr>
              <a:t> </a:t>
            </a:r>
            <a:r>
              <a:rPr lang="fr-FR" altLang="fr-FR" dirty="0" err="1">
                <a:solidFill>
                  <a:srgbClr val="FFC66D"/>
                </a:solidFill>
                <a:latin typeface="JetBrains Mono"/>
              </a:rPr>
              <a:t>setUp</a:t>
            </a:r>
            <a:r>
              <a:rPr lang="fr-FR" altLang="fr-FR" dirty="0">
                <a:solidFill>
                  <a:srgbClr val="A9B7C6"/>
                </a:solidFill>
                <a:latin typeface="JetBrains Mono"/>
              </a:rPr>
              <a:t>() { </a:t>
            </a:r>
            <a:r>
              <a:rPr lang="fr-FR" altLang="fr-FR" dirty="0">
                <a:solidFill>
                  <a:srgbClr val="808080"/>
                </a:solidFill>
                <a:latin typeface="JetBrains Mono"/>
              </a:rPr>
              <a:t>/* </a:t>
            </a:r>
            <a:r>
              <a:rPr lang="fr-FR" altLang="fr-FR" dirty="0" err="1">
                <a:solidFill>
                  <a:srgbClr val="808080"/>
                </a:solidFill>
                <a:latin typeface="JetBrains Mono"/>
              </a:rPr>
              <a:t>common</a:t>
            </a:r>
            <a:r>
              <a:rPr lang="fr-FR" altLang="fr-FR" dirty="0">
                <a:solidFill>
                  <a:srgbClr val="808080"/>
                </a:solidFill>
                <a:latin typeface="JetBrains Mono"/>
              </a:rPr>
              <a:t> initialisations (fixtures) */ </a:t>
            </a:r>
            <a:r>
              <a:rPr lang="fr-FR" altLang="fr-FR" dirty="0">
                <a:solidFill>
                  <a:srgbClr val="A9B7C6"/>
                </a:solidFill>
                <a:latin typeface="JetBrains Mono"/>
              </a:rPr>
              <a:t>}</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a:solidFill>
                  <a:srgbClr val="BBB529"/>
                </a:solidFill>
                <a:latin typeface="JetBrains Mono"/>
              </a:rPr>
              <a:t>@After</a:t>
            </a:r>
            <a:br>
              <a:rPr lang="fr-FR" altLang="fr-FR" dirty="0">
                <a:solidFill>
                  <a:srgbClr val="BBB529"/>
                </a:solidFill>
                <a:latin typeface="JetBrains Mono"/>
              </a:rPr>
            </a:br>
            <a:r>
              <a:rPr lang="fr-FR" altLang="fr-FR" dirty="0">
                <a:solidFill>
                  <a:srgbClr val="BBB529"/>
                </a:solidFill>
                <a:latin typeface="JetBrains Mono"/>
              </a:rPr>
              <a:t>    </a:t>
            </a:r>
            <a:r>
              <a:rPr lang="fr-FR" altLang="fr-FR" dirty="0">
                <a:solidFill>
                  <a:srgbClr val="CC7832"/>
                </a:solidFill>
                <a:latin typeface="JetBrains Mono"/>
              </a:rPr>
              <a:t>public </a:t>
            </a:r>
            <a:r>
              <a:rPr lang="fr-FR" altLang="fr-FR" dirty="0" err="1">
                <a:solidFill>
                  <a:srgbClr val="CC7832"/>
                </a:solidFill>
                <a:latin typeface="JetBrains Mono"/>
              </a:rPr>
              <a:t>void</a:t>
            </a:r>
            <a:r>
              <a:rPr lang="fr-FR" altLang="fr-FR" dirty="0">
                <a:solidFill>
                  <a:srgbClr val="CC7832"/>
                </a:solidFill>
                <a:latin typeface="JetBrains Mono"/>
              </a:rPr>
              <a:t> </a:t>
            </a:r>
            <a:r>
              <a:rPr lang="fr-FR" altLang="fr-FR" dirty="0" err="1">
                <a:solidFill>
                  <a:srgbClr val="FFC66D"/>
                </a:solidFill>
                <a:latin typeface="JetBrains Mono"/>
              </a:rPr>
              <a:t>tearDown</a:t>
            </a:r>
            <a:r>
              <a:rPr lang="fr-FR" altLang="fr-FR" dirty="0">
                <a:solidFill>
                  <a:srgbClr val="A9B7C6"/>
                </a:solidFill>
                <a:latin typeface="JetBrains Mono"/>
              </a:rPr>
              <a:t>() { </a:t>
            </a:r>
            <a:r>
              <a:rPr lang="fr-FR" altLang="fr-FR" dirty="0">
                <a:solidFill>
                  <a:srgbClr val="808080"/>
                </a:solidFill>
                <a:latin typeface="JetBrains Mono"/>
              </a:rPr>
              <a:t>/*...*/ </a:t>
            </a:r>
            <a:r>
              <a:rPr lang="fr-FR" altLang="fr-FR" dirty="0">
                <a:solidFill>
                  <a:srgbClr val="A9B7C6"/>
                </a:solidFill>
                <a:latin typeface="JetBrains Mono"/>
              </a:rPr>
              <a:t>}</a:t>
            </a:r>
            <a:br>
              <a:rPr lang="fr-FR" altLang="fr-FR" dirty="0">
                <a:solidFill>
                  <a:srgbClr val="A9B7C6"/>
                </a:solidFill>
                <a:latin typeface="JetBrains Mono"/>
              </a:rPr>
            </a:br>
            <a:br>
              <a:rPr lang="fr-FR" altLang="fr-FR" dirty="0">
                <a:solidFill>
                  <a:srgbClr val="A9B7C6"/>
                </a:solidFill>
                <a:latin typeface="JetBrains Mono"/>
              </a:rPr>
            </a:br>
            <a:r>
              <a:rPr lang="fr-FR" altLang="fr-FR" dirty="0">
                <a:solidFill>
                  <a:srgbClr val="A9B7C6"/>
                </a:solidFill>
                <a:latin typeface="JetBrains Mono"/>
              </a:rPr>
              <a:t>    </a:t>
            </a:r>
            <a:r>
              <a:rPr lang="fr-FR" altLang="fr-FR" dirty="0">
                <a:solidFill>
                  <a:srgbClr val="BBB529"/>
                </a:solidFill>
                <a:latin typeface="JetBrains Mono"/>
              </a:rPr>
              <a:t>@Test</a:t>
            </a:r>
            <a:br>
              <a:rPr lang="fr-FR" altLang="fr-FR" dirty="0">
                <a:solidFill>
                  <a:srgbClr val="BBB529"/>
                </a:solidFill>
                <a:latin typeface="JetBrains Mono"/>
              </a:rPr>
            </a:br>
            <a:r>
              <a:rPr lang="fr-FR" altLang="fr-FR" dirty="0">
                <a:solidFill>
                  <a:srgbClr val="BBB529"/>
                </a:solidFill>
                <a:latin typeface="JetBrains Mono"/>
              </a:rPr>
              <a:t>    </a:t>
            </a:r>
            <a:r>
              <a:rPr lang="fr-FR" altLang="fr-FR" dirty="0">
                <a:solidFill>
                  <a:srgbClr val="CC7832"/>
                </a:solidFill>
                <a:latin typeface="JetBrains Mono"/>
              </a:rPr>
              <a:t>public </a:t>
            </a:r>
            <a:r>
              <a:rPr lang="fr-FR" altLang="fr-FR" dirty="0" err="1">
                <a:solidFill>
                  <a:srgbClr val="CC7832"/>
                </a:solidFill>
                <a:latin typeface="JetBrains Mono"/>
              </a:rPr>
              <a:t>void</a:t>
            </a:r>
            <a:r>
              <a:rPr lang="fr-FR" altLang="fr-FR" dirty="0">
                <a:solidFill>
                  <a:srgbClr val="CC7832"/>
                </a:solidFill>
                <a:latin typeface="JetBrains Mono"/>
              </a:rPr>
              <a:t> </a:t>
            </a:r>
            <a:r>
              <a:rPr lang="fr-FR" altLang="fr-FR" dirty="0">
                <a:solidFill>
                  <a:srgbClr val="FFC66D"/>
                </a:solidFill>
                <a:latin typeface="JetBrains Mono"/>
              </a:rPr>
              <a:t>should_have_value_between_1_and_6</a:t>
            </a:r>
            <a:r>
              <a:rPr lang="fr-FR" altLang="fr-FR" dirty="0">
                <a:solidFill>
                  <a:srgbClr val="A9B7C6"/>
                </a:solidFill>
                <a:latin typeface="JetBrains Mono"/>
              </a:rPr>
              <a:t>() {</a:t>
            </a:r>
            <a:br>
              <a:rPr lang="fr-FR" altLang="fr-FR" dirty="0">
                <a:solidFill>
                  <a:srgbClr val="A9B7C6"/>
                </a:solidFill>
                <a:latin typeface="JetBrains Mono"/>
              </a:rPr>
            </a:br>
            <a:r>
              <a:rPr lang="fr-FR" altLang="fr-FR" dirty="0">
                <a:solidFill>
                  <a:srgbClr val="A9B7C6"/>
                </a:solidFill>
                <a:latin typeface="JetBrains Mono"/>
              </a:rPr>
              <a:t>        </a:t>
            </a:r>
            <a:r>
              <a:rPr lang="fr-FR" altLang="fr-FR" dirty="0">
                <a:solidFill>
                  <a:srgbClr val="808080"/>
                </a:solidFill>
                <a:latin typeface="JetBrains Mono"/>
              </a:rPr>
              <a:t>// </a:t>
            </a:r>
            <a:r>
              <a:rPr lang="fr-FR" altLang="fr-FR" dirty="0" err="1">
                <a:solidFill>
                  <a:srgbClr val="808080"/>
                </a:solidFill>
                <a:latin typeface="JetBrains Mono"/>
              </a:rPr>
              <a:t>Initailisations</a:t>
            </a:r>
            <a:r>
              <a:rPr lang="fr-FR" altLang="fr-FR" dirty="0">
                <a:solidFill>
                  <a:srgbClr val="808080"/>
                </a:solidFill>
                <a:latin typeface="JetBrains Mono"/>
              </a:rPr>
              <a:t> </a:t>
            </a:r>
            <a:r>
              <a:rPr lang="fr-FR" altLang="fr-FR" dirty="0" err="1">
                <a:solidFill>
                  <a:srgbClr val="808080"/>
                </a:solidFill>
                <a:latin typeface="JetBrains Mono"/>
              </a:rPr>
              <a:t>specific</a:t>
            </a:r>
            <a:r>
              <a:rPr lang="fr-FR" altLang="fr-FR" dirty="0">
                <a:solidFill>
                  <a:srgbClr val="808080"/>
                </a:solidFill>
                <a:latin typeface="JetBrains Mono"/>
              </a:rPr>
              <a:t> to the test</a:t>
            </a:r>
            <a:br>
              <a:rPr lang="fr-FR" altLang="fr-FR" dirty="0">
                <a:solidFill>
                  <a:srgbClr val="808080"/>
                </a:solidFill>
                <a:latin typeface="JetBrains Mono"/>
              </a:rPr>
            </a:br>
            <a:r>
              <a:rPr lang="fr-FR" altLang="fr-FR" dirty="0">
                <a:solidFill>
                  <a:srgbClr val="808080"/>
                </a:solidFill>
                <a:latin typeface="JetBrains Mono"/>
              </a:rPr>
              <a:t>        </a:t>
            </a:r>
            <a:r>
              <a:rPr lang="fr-FR" altLang="fr-FR" dirty="0" err="1">
                <a:solidFill>
                  <a:srgbClr val="9876AA"/>
                </a:solidFill>
                <a:latin typeface="JetBrains Mono"/>
              </a:rPr>
              <a:t>die</a:t>
            </a:r>
            <a:r>
              <a:rPr lang="fr-FR" altLang="fr-FR" dirty="0" err="1">
                <a:solidFill>
                  <a:srgbClr val="A9B7C6"/>
                </a:solidFill>
                <a:latin typeface="JetBrains Mono"/>
              </a:rPr>
              <a:t>.roll</a:t>
            </a:r>
            <a:r>
              <a:rPr lang="fr-FR" altLang="fr-FR" dirty="0">
                <a:solidFill>
                  <a:srgbClr val="A9B7C6"/>
                </a:solidFill>
                <a:latin typeface="JetBrains Mono"/>
              </a:rPr>
              <a:t>()</a:t>
            </a:r>
            <a:r>
              <a:rPr lang="fr-FR" altLang="fr-FR" dirty="0">
                <a:solidFill>
                  <a:srgbClr val="CC7832"/>
                </a:solidFill>
                <a:latin typeface="JetBrains Mono"/>
              </a:rPr>
              <a:t>; </a:t>
            </a:r>
            <a:r>
              <a:rPr lang="fr-FR" altLang="fr-FR" dirty="0">
                <a:solidFill>
                  <a:srgbClr val="808080"/>
                </a:solidFill>
                <a:latin typeface="JetBrains Mono"/>
              </a:rPr>
              <a:t>// Actions on Actors</a:t>
            </a:r>
            <a:br>
              <a:rPr lang="fr-FR" altLang="fr-FR" dirty="0">
                <a:solidFill>
                  <a:srgbClr val="808080"/>
                </a:solidFill>
                <a:latin typeface="JetBrains Mono"/>
              </a:rPr>
            </a:br>
            <a:r>
              <a:rPr lang="fr-FR" altLang="fr-FR" dirty="0">
                <a:solidFill>
                  <a:srgbClr val="808080"/>
                </a:solidFill>
                <a:latin typeface="JetBrains Mono"/>
              </a:rPr>
              <a:t>        </a:t>
            </a:r>
            <a:r>
              <a:rPr lang="fr-FR" altLang="fr-FR" i="1" dirty="0" err="1">
                <a:solidFill>
                  <a:srgbClr val="A9B7C6"/>
                </a:solidFill>
                <a:latin typeface="JetBrains Mono"/>
              </a:rPr>
              <a:t>assertTrue</a:t>
            </a:r>
            <a:r>
              <a:rPr lang="fr-FR" altLang="fr-FR" dirty="0">
                <a:solidFill>
                  <a:srgbClr val="A9B7C6"/>
                </a:solidFill>
                <a:latin typeface="JetBrains Mono"/>
              </a:rPr>
              <a:t>(</a:t>
            </a:r>
            <a:r>
              <a:rPr lang="fr-FR" altLang="fr-FR" dirty="0" err="1">
                <a:solidFill>
                  <a:srgbClr val="9876AA"/>
                </a:solidFill>
                <a:latin typeface="JetBrains Mono"/>
              </a:rPr>
              <a:t>die</a:t>
            </a:r>
            <a:r>
              <a:rPr lang="fr-FR" altLang="fr-FR" dirty="0" err="1">
                <a:solidFill>
                  <a:srgbClr val="A9B7C6"/>
                </a:solidFill>
                <a:latin typeface="JetBrains Mono"/>
              </a:rPr>
              <a:t>.getFaceValue</a:t>
            </a:r>
            <a:r>
              <a:rPr lang="fr-FR" altLang="fr-FR" dirty="0">
                <a:solidFill>
                  <a:srgbClr val="A9B7C6"/>
                </a:solidFill>
                <a:latin typeface="JetBrains Mono"/>
              </a:rPr>
              <a:t>() &gt;= </a:t>
            </a:r>
            <a:r>
              <a:rPr lang="fr-FR" altLang="fr-FR" dirty="0">
                <a:solidFill>
                  <a:srgbClr val="6897BB"/>
                </a:solidFill>
                <a:latin typeface="JetBrains Mono"/>
              </a:rPr>
              <a:t>1</a:t>
            </a:r>
            <a:r>
              <a:rPr lang="fr-FR" altLang="fr-FR" dirty="0">
                <a:solidFill>
                  <a:srgbClr val="A9B7C6"/>
                </a:solidFill>
                <a:latin typeface="JetBrains Mono"/>
              </a:rPr>
              <a:t>)</a:t>
            </a:r>
            <a:r>
              <a:rPr lang="fr-FR" altLang="fr-FR" dirty="0">
                <a:solidFill>
                  <a:srgbClr val="CC7832"/>
                </a:solidFill>
                <a:latin typeface="JetBrains Mono"/>
              </a:rPr>
              <a:t>; </a:t>
            </a:r>
            <a:r>
              <a:rPr lang="fr-FR" altLang="fr-FR" dirty="0">
                <a:solidFill>
                  <a:srgbClr val="808080"/>
                </a:solidFill>
                <a:latin typeface="JetBrains Mono"/>
              </a:rPr>
              <a:t>// Assertions</a:t>
            </a:r>
            <a:br>
              <a:rPr lang="fr-FR" altLang="fr-FR" dirty="0">
                <a:solidFill>
                  <a:srgbClr val="808080"/>
                </a:solidFill>
                <a:latin typeface="JetBrains Mono"/>
              </a:rPr>
            </a:br>
            <a:r>
              <a:rPr lang="fr-FR" altLang="fr-FR" dirty="0">
                <a:solidFill>
                  <a:srgbClr val="808080"/>
                </a:solidFill>
                <a:latin typeface="JetBrains Mono"/>
              </a:rPr>
              <a:t>        </a:t>
            </a:r>
            <a:r>
              <a:rPr lang="fr-FR" altLang="fr-FR" i="1" dirty="0" err="1">
                <a:solidFill>
                  <a:srgbClr val="A9B7C6"/>
                </a:solidFill>
                <a:latin typeface="JetBrains Mono"/>
              </a:rPr>
              <a:t>assertTrue</a:t>
            </a:r>
            <a:r>
              <a:rPr lang="fr-FR" altLang="fr-FR" dirty="0">
                <a:solidFill>
                  <a:srgbClr val="A9B7C6"/>
                </a:solidFill>
                <a:latin typeface="JetBrains Mono"/>
              </a:rPr>
              <a:t>(</a:t>
            </a:r>
            <a:r>
              <a:rPr lang="fr-FR" altLang="fr-FR" dirty="0" err="1">
                <a:solidFill>
                  <a:srgbClr val="9876AA"/>
                </a:solidFill>
                <a:latin typeface="JetBrains Mono"/>
              </a:rPr>
              <a:t>die</a:t>
            </a:r>
            <a:r>
              <a:rPr lang="fr-FR" altLang="fr-FR" dirty="0" err="1">
                <a:solidFill>
                  <a:srgbClr val="A9B7C6"/>
                </a:solidFill>
                <a:latin typeface="JetBrains Mono"/>
              </a:rPr>
              <a:t>.getFaceValue</a:t>
            </a:r>
            <a:r>
              <a:rPr lang="fr-FR" altLang="fr-FR" dirty="0">
                <a:solidFill>
                  <a:srgbClr val="A9B7C6"/>
                </a:solidFill>
                <a:latin typeface="JetBrains Mono"/>
              </a:rPr>
              <a:t>() &lt;= </a:t>
            </a:r>
            <a:r>
              <a:rPr lang="fr-FR" altLang="fr-FR" dirty="0">
                <a:solidFill>
                  <a:srgbClr val="6897BB"/>
                </a:solidFill>
                <a:latin typeface="JetBrains Mono"/>
              </a:rPr>
              <a:t>6</a:t>
            </a:r>
            <a:r>
              <a:rPr lang="fr-FR" altLang="fr-FR" dirty="0">
                <a:solidFill>
                  <a:srgbClr val="A9B7C6"/>
                </a:solidFill>
                <a:latin typeface="JetBrains Mono"/>
              </a:rPr>
              <a:t>)</a:t>
            </a:r>
            <a:r>
              <a:rPr lang="fr-FR" altLang="fr-FR" dirty="0">
                <a:solidFill>
                  <a:srgbClr val="CC7832"/>
                </a:solidFill>
                <a:latin typeface="JetBrains Mono"/>
              </a:rPr>
              <a:t>;</a:t>
            </a:r>
            <a:br>
              <a:rPr lang="fr-FR" altLang="fr-FR" dirty="0">
                <a:solidFill>
                  <a:srgbClr val="CC7832"/>
                </a:solidFill>
                <a:latin typeface="JetBrains Mono"/>
              </a:rPr>
            </a:br>
            <a:r>
              <a:rPr lang="fr-FR" altLang="fr-FR" dirty="0">
                <a:solidFill>
                  <a:srgbClr val="CC7832"/>
                </a:solidFill>
                <a:latin typeface="JetBrains Mono"/>
              </a:rPr>
              <a:t>    </a:t>
            </a:r>
            <a:r>
              <a:rPr lang="fr-FR" altLang="fr-FR" dirty="0">
                <a:solidFill>
                  <a:srgbClr val="A9B7C6"/>
                </a:solidFill>
                <a:latin typeface="JetBrains Mono"/>
              </a:rPr>
              <a:t>}</a:t>
            </a:r>
            <a:br>
              <a:rPr lang="fr-FR" altLang="fr-FR" dirty="0">
                <a:solidFill>
                  <a:srgbClr val="A9B7C6"/>
                </a:solidFill>
                <a:latin typeface="JetBrains Mono"/>
              </a:rPr>
            </a:br>
            <a:r>
              <a:rPr lang="fr-FR" altLang="fr-FR" dirty="0">
                <a:solidFill>
                  <a:srgbClr val="A9B7C6"/>
                </a:solidFill>
                <a:latin typeface="JetBrains Mono"/>
              </a:rPr>
              <a:t>}</a:t>
            </a:r>
            <a:endParaRPr lang="fr-FR" altLang="fr-FR" sz="4000" dirty="0">
              <a:latin typeface="Arial" panose="020B0604020202020204" pitchFamily="34" charset="0"/>
            </a:endParaRPr>
          </a:p>
          <a:p>
            <a:endParaRPr lang="fr-FR" dirty="0"/>
          </a:p>
        </p:txBody>
      </p:sp>
      <p:sp>
        <p:nvSpPr>
          <p:cNvPr id="10" name="Rectangle 6">
            <a:extLst>
              <a:ext uri="{FF2B5EF4-FFF2-40B4-BE49-F238E27FC236}">
                <a16:creationId xmlns:a16="http://schemas.microsoft.com/office/drawing/2014/main" id="{0BE52A2F-6B5F-4BE3-A8A3-28BB045E0C8B}"/>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8283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23982" y="979684"/>
            <a:ext cx="10747375" cy="504825"/>
          </a:xfrm>
        </p:spPr>
        <p:txBody>
          <a:bodyPr/>
          <a:lstStyle/>
          <a:p>
            <a:r>
              <a:rPr lang="en-US" dirty="0">
                <a:solidFill>
                  <a:schemeClr val="bg1"/>
                </a:solidFill>
              </a:rPr>
              <a:t>More on test classes…</a:t>
            </a:r>
          </a:p>
        </p:txBody>
      </p:sp>
      <p:sp>
        <p:nvSpPr>
          <p:cNvPr id="4" name="Rectangle 3"/>
          <p:cNvSpPr/>
          <p:nvPr/>
        </p:nvSpPr>
        <p:spPr>
          <a:xfrm>
            <a:off x="2300296" y="1956274"/>
            <a:ext cx="8640960" cy="3416320"/>
          </a:xfrm>
          <a:prstGeom prst="rect">
            <a:avLst/>
          </a:prstGeom>
          <a:ln>
            <a:solidFill>
              <a:schemeClr val="tx1"/>
            </a:solidFill>
          </a:ln>
        </p:spPr>
        <p:txBody>
          <a:bodyPr wrap="square">
            <a:spAutoFit/>
          </a:bodyPr>
          <a:lstStyle/>
          <a:p>
            <a:r>
              <a:rPr lang="en-US" dirty="0">
                <a:solidFill>
                  <a:schemeClr val="bg1"/>
                </a:solidFill>
              </a:rPr>
              <a:t>public class </a:t>
            </a:r>
            <a:r>
              <a:rPr lang="en-US" dirty="0" err="1">
                <a:solidFill>
                  <a:schemeClr val="bg1"/>
                </a:solidFill>
              </a:rPr>
              <a:t>TestDatabase</a:t>
            </a:r>
            <a:r>
              <a:rPr lang="en-US" dirty="0">
                <a:solidFill>
                  <a:schemeClr val="bg1"/>
                </a:solidFill>
              </a:rPr>
              <a:t> {</a:t>
            </a:r>
          </a:p>
          <a:p>
            <a:r>
              <a:rPr lang="en-US" dirty="0">
                <a:solidFill>
                  <a:schemeClr val="bg1"/>
                </a:solidFill>
              </a:rPr>
              <a:t>    private Database </a:t>
            </a:r>
            <a:r>
              <a:rPr lang="en-US" dirty="0" err="1">
                <a:solidFill>
                  <a:schemeClr val="bg1"/>
                </a:solidFill>
              </a:rPr>
              <a:t>db</a:t>
            </a:r>
            <a:r>
              <a:rPr lang="en-US" dirty="0">
                <a:solidFill>
                  <a:schemeClr val="bg1"/>
                </a:solidFill>
              </a:rPr>
              <a:t>;</a:t>
            </a:r>
          </a:p>
          <a:p>
            <a:endParaRPr lang="en-US" dirty="0">
              <a:solidFill>
                <a:schemeClr val="bg1"/>
              </a:solidFill>
            </a:endParaRPr>
          </a:p>
          <a:p>
            <a:r>
              <a:rPr lang="en-US" dirty="0">
                <a:solidFill>
                  <a:schemeClr val="bg1"/>
                </a:solidFill>
              </a:rPr>
              <a:t>    @Test(expected=</a:t>
            </a:r>
            <a:r>
              <a:rPr lang="en-US" dirty="0" err="1">
                <a:solidFill>
                  <a:schemeClr val="bg1"/>
                </a:solidFill>
              </a:rPr>
              <a:t>NoDatabaseException.class</a:t>
            </a:r>
            <a:r>
              <a:rPr lang="en-US" dirty="0">
                <a:solidFill>
                  <a:schemeClr val="bg1"/>
                </a:solidFill>
              </a:rPr>
              <a:t>)</a:t>
            </a:r>
          </a:p>
          <a:p>
            <a:r>
              <a:rPr lang="en-US" dirty="0">
                <a:solidFill>
                  <a:schemeClr val="bg1"/>
                </a:solidFill>
              </a:rPr>
              <a:t>    public void </a:t>
            </a:r>
            <a:r>
              <a:rPr lang="en-US" dirty="0" err="1">
                <a:solidFill>
                  <a:schemeClr val="bg1"/>
                </a:solidFill>
              </a:rPr>
              <a:t>unavailableDatabase</a:t>
            </a:r>
            <a:r>
              <a:rPr lang="en-US" dirty="0">
                <a:solidFill>
                  <a:schemeClr val="bg1"/>
                </a:solidFill>
              </a:rPr>
              <a:t>() throws </a:t>
            </a:r>
            <a:r>
              <a:rPr lang="en-US" dirty="0" err="1">
                <a:solidFill>
                  <a:schemeClr val="bg1"/>
                </a:solidFill>
              </a:rPr>
              <a:t>NoDatabaseException</a:t>
            </a:r>
            <a:r>
              <a:rPr lang="en-US" dirty="0">
                <a:solidFill>
                  <a:schemeClr val="bg1"/>
                </a:solidFill>
              </a:rPr>
              <a:t> {</a:t>
            </a:r>
          </a:p>
          <a:p>
            <a:r>
              <a:rPr lang="en-US" dirty="0">
                <a:solidFill>
                  <a:schemeClr val="bg1"/>
                </a:solidFill>
              </a:rPr>
              <a:t>        connect("unknown");</a:t>
            </a:r>
          </a:p>
          <a:p>
            <a:r>
              <a:rPr lang="en-US" dirty="0">
                <a:solidFill>
                  <a:schemeClr val="bg1"/>
                </a:solidFill>
              </a:rPr>
              <a:t>    }</a:t>
            </a:r>
          </a:p>
          <a:p>
            <a:r>
              <a:rPr lang="en-US" dirty="0">
                <a:solidFill>
                  <a:schemeClr val="bg1"/>
                </a:solidFill>
              </a:rPr>
              <a:t>    @Test(timeout=10)</a:t>
            </a:r>
          </a:p>
          <a:p>
            <a:r>
              <a:rPr lang="en-US" dirty="0">
                <a:solidFill>
                  <a:schemeClr val="bg1"/>
                </a:solidFill>
              </a:rPr>
              <a:t>    public void connectionInLessThan10ms() throws </a:t>
            </a:r>
            <a:r>
              <a:rPr lang="en-US" dirty="0" err="1">
                <a:solidFill>
                  <a:schemeClr val="bg1"/>
                </a:solidFill>
              </a:rPr>
              <a:t>NoDatabaseException</a:t>
            </a:r>
            <a:r>
              <a:rPr lang="en-US" dirty="0">
                <a:solidFill>
                  <a:schemeClr val="bg1"/>
                </a:solidFill>
              </a:rPr>
              <a:t> {</a:t>
            </a:r>
          </a:p>
          <a:p>
            <a:r>
              <a:rPr lang="en-US" dirty="0">
                <a:solidFill>
                  <a:schemeClr val="bg1"/>
                </a:solidFill>
              </a:rPr>
              <a:t>        connect("</a:t>
            </a:r>
            <a:r>
              <a:rPr lang="en-US" dirty="0" err="1">
                <a:solidFill>
                  <a:schemeClr val="bg1"/>
                </a:solidFill>
              </a:rPr>
              <a:t>db</a:t>
            </a:r>
            <a:r>
              <a:rPr lang="en-US" dirty="0">
                <a:solidFill>
                  <a:schemeClr val="bg1"/>
                </a:solidFill>
              </a:rPr>
              <a:t>");</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150055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65079" y="928313"/>
            <a:ext cx="10747375" cy="504825"/>
          </a:xfrm>
        </p:spPr>
        <p:txBody>
          <a:bodyPr/>
          <a:lstStyle/>
          <a:p>
            <a:r>
              <a:rPr lang="en-US" dirty="0">
                <a:solidFill>
                  <a:schemeClr val="bg1"/>
                </a:solidFill>
              </a:rPr>
              <a:t>Parameterized tests</a:t>
            </a:r>
          </a:p>
        </p:txBody>
      </p:sp>
      <p:sp>
        <p:nvSpPr>
          <p:cNvPr id="4" name="Rectangle 3"/>
          <p:cNvSpPr/>
          <p:nvPr/>
        </p:nvSpPr>
        <p:spPr>
          <a:xfrm>
            <a:off x="2341393" y="2004788"/>
            <a:ext cx="8640960" cy="4524315"/>
          </a:xfrm>
          <a:prstGeom prst="rect">
            <a:avLst/>
          </a:prstGeom>
          <a:ln>
            <a:solidFill>
              <a:schemeClr val="tx1"/>
            </a:solidFill>
          </a:ln>
        </p:spPr>
        <p:txBody>
          <a:bodyPr wrap="square">
            <a:spAutoFit/>
          </a:bodyPr>
          <a:lstStyle/>
          <a:p>
            <a:r>
              <a:rPr lang="en-US" dirty="0">
                <a:solidFill>
                  <a:schemeClr val="bg1"/>
                </a:solidFill>
              </a:rPr>
              <a:t>@</a:t>
            </a:r>
            <a:r>
              <a:rPr lang="en-US" dirty="0" err="1">
                <a:solidFill>
                  <a:schemeClr val="bg1"/>
                </a:solidFill>
              </a:rPr>
              <a:t>RunWith</a:t>
            </a:r>
            <a:r>
              <a:rPr lang="en-US" dirty="0">
                <a:solidFill>
                  <a:schemeClr val="bg1"/>
                </a:solidFill>
              </a:rPr>
              <a:t>(</a:t>
            </a:r>
            <a:r>
              <a:rPr lang="en-US" dirty="0" err="1">
                <a:solidFill>
                  <a:schemeClr val="bg1"/>
                </a:solidFill>
              </a:rPr>
              <a:t>Parameterized.class</a:t>
            </a:r>
            <a:r>
              <a:rPr lang="en-US" dirty="0">
                <a:solidFill>
                  <a:schemeClr val="bg1"/>
                </a:solidFill>
              </a:rPr>
              <a:t>)</a:t>
            </a:r>
          </a:p>
          <a:p>
            <a:r>
              <a:rPr lang="en-US" dirty="0">
                <a:solidFill>
                  <a:schemeClr val="bg1"/>
                </a:solidFill>
              </a:rPr>
              <a:t>public class </a:t>
            </a:r>
            <a:r>
              <a:rPr lang="en-US" dirty="0" err="1">
                <a:solidFill>
                  <a:schemeClr val="bg1"/>
                </a:solidFill>
              </a:rPr>
              <a:t>ParameterizedSquareTest</a:t>
            </a:r>
            <a:r>
              <a:rPr lang="en-US" dirty="0">
                <a:solidFill>
                  <a:schemeClr val="bg1"/>
                </a:solidFill>
              </a:rPr>
              <a:t> {</a:t>
            </a:r>
          </a:p>
          <a:p>
            <a:r>
              <a:rPr lang="en-US" dirty="0">
                <a:solidFill>
                  <a:schemeClr val="bg1"/>
                </a:solidFill>
              </a:rPr>
              <a:t>    private </a:t>
            </a:r>
            <a:r>
              <a:rPr lang="en-US" dirty="0" err="1">
                <a:solidFill>
                  <a:schemeClr val="bg1"/>
                </a:solidFill>
              </a:rPr>
              <a:t>int</a:t>
            </a:r>
            <a:r>
              <a:rPr lang="en-US" dirty="0">
                <a:solidFill>
                  <a:schemeClr val="bg1"/>
                </a:solidFill>
              </a:rPr>
              <a:t> n, </a:t>
            </a:r>
            <a:r>
              <a:rPr lang="en-US" dirty="0" err="1">
                <a:solidFill>
                  <a:schemeClr val="bg1"/>
                </a:solidFill>
              </a:rPr>
              <a:t>squareN</a:t>
            </a:r>
            <a:r>
              <a:rPr lang="en-US" dirty="0">
                <a:solidFill>
                  <a:schemeClr val="bg1"/>
                </a:solidFill>
              </a:rPr>
              <a:t>;</a:t>
            </a:r>
          </a:p>
          <a:p>
            <a:r>
              <a:rPr lang="en-US" dirty="0">
                <a:solidFill>
                  <a:schemeClr val="bg1"/>
                </a:solidFill>
              </a:rPr>
              <a:t>    public </a:t>
            </a:r>
            <a:r>
              <a:rPr lang="en-US" dirty="0" err="1">
                <a:solidFill>
                  <a:schemeClr val="bg1"/>
                </a:solidFill>
              </a:rPr>
              <a:t>ParameterizedSquareTest</a:t>
            </a:r>
            <a:r>
              <a:rPr lang="en-US" dirty="0">
                <a:solidFill>
                  <a:schemeClr val="bg1"/>
                </a:solidFill>
              </a:rPr>
              <a:t>(</a:t>
            </a:r>
            <a:r>
              <a:rPr lang="en-US" dirty="0" err="1">
                <a:solidFill>
                  <a:schemeClr val="bg1"/>
                </a:solidFill>
              </a:rPr>
              <a:t>int</a:t>
            </a:r>
            <a:r>
              <a:rPr lang="en-US" dirty="0">
                <a:solidFill>
                  <a:schemeClr val="bg1"/>
                </a:solidFill>
              </a:rPr>
              <a:t> n, </a:t>
            </a:r>
            <a:r>
              <a:rPr lang="en-US" dirty="0" err="1">
                <a:solidFill>
                  <a:schemeClr val="bg1"/>
                </a:solidFill>
              </a:rPr>
              <a:t>int</a:t>
            </a:r>
            <a:r>
              <a:rPr lang="en-US" dirty="0">
                <a:solidFill>
                  <a:schemeClr val="bg1"/>
                </a:solidFill>
              </a:rPr>
              <a:t> </a:t>
            </a:r>
            <a:r>
              <a:rPr lang="en-US" dirty="0" err="1">
                <a:solidFill>
                  <a:schemeClr val="bg1"/>
                </a:solidFill>
              </a:rPr>
              <a:t>squareN</a:t>
            </a:r>
            <a:r>
              <a:rPr lang="en-US" dirty="0">
                <a:solidFill>
                  <a:schemeClr val="bg1"/>
                </a:solidFill>
              </a:rPr>
              <a:t>) {</a:t>
            </a:r>
          </a:p>
          <a:p>
            <a:r>
              <a:rPr lang="en-US" dirty="0">
                <a:solidFill>
                  <a:schemeClr val="bg1"/>
                </a:solidFill>
              </a:rPr>
              <a:t>        </a:t>
            </a:r>
            <a:r>
              <a:rPr lang="en-US" dirty="0" err="1">
                <a:solidFill>
                  <a:schemeClr val="bg1"/>
                </a:solidFill>
              </a:rPr>
              <a:t>this.n</a:t>
            </a:r>
            <a:r>
              <a:rPr lang="en-US" dirty="0">
                <a:solidFill>
                  <a:schemeClr val="bg1"/>
                </a:solidFill>
              </a:rPr>
              <a:t> = n;</a:t>
            </a:r>
          </a:p>
          <a:p>
            <a:r>
              <a:rPr lang="en-US" dirty="0">
                <a:solidFill>
                  <a:schemeClr val="bg1"/>
                </a:solidFill>
              </a:rPr>
              <a:t>        </a:t>
            </a:r>
            <a:r>
              <a:rPr lang="en-US" dirty="0" err="1">
                <a:solidFill>
                  <a:schemeClr val="bg1"/>
                </a:solidFill>
              </a:rPr>
              <a:t>this.squareN</a:t>
            </a:r>
            <a:r>
              <a:rPr lang="en-US" dirty="0">
                <a:solidFill>
                  <a:schemeClr val="bg1"/>
                </a:solidFill>
              </a:rPr>
              <a:t> = </a:t>
            </a:r>
            <a:r>
              <a:rPr lang="en-US" dirty="0" err="1">
                <a:solidFill>
                  <a:schemeClr val="bg1"/>
                </a:solidFill>
              </a:rPr>
              <a:t>squareN</a:t>
            </a:r>
            <a:r>
              <a:rPr lang="en-US" dirty="0">
                <a:solidFill>
                  <a:schemeClr val="bg1"/>
                </a:solidFill>
              </a:rPr>
              <a:t>;</a:t>
            </a:r>
          </a:p>
          <a:p>
            <a:r>
              <a:rPr lang="en-US" dirty="0">
                <a:solidFill>
                  <a:schemeClr val="bg1"/>
                </a:solidFill>
              </a:rPr>
              <a:t>    }</a:t>
            </a:r>
          </a:p>
          <a:p>
            <a:r>
              <a:rPr lang="en-US" dirty="0">
                <a:solidFill>
                  <a:schemeClr val="bg1"/>
                </a:solidFill>
              </a:rPr>
              <a:t>    @Parameters(name = "{index}: square({i0})={1}")</a:t>
            </a:r>
          </a:p>
          <a:p>
            <a:r>
              <a:rPr lang="en-US" dirty="0">
                <a:solidFill>
                  <a:schemeClr val="bg1"/>
                </a:solidFill>
              </a:rPr>
              <a:t>    public static Collection data() {</a:t>
            </a:r>
          </a:p>
          <a:p>
            <a:r>
              <a:rPr lang="en-US" dirty="0">
                <a:solidFill>
                  <a:schemeClr val="bg1"/>
                </a:solidFill>
              </a:rPr>
              <a:t>        return </a:t>
            </a:r>
            <a:r>
              <a:rPr lang="en-US" dirty="0" err="1">
                <a:solidFill>
                  <a:schemeClr val="bg1"/>
                </a:solidFill>
              </a:rPr>
              <a:t>Arrays.asList</a:t>
            </a:r>
            <a:r>
              <a:rPr lang="en-US" dirty="0">
                <a:solidFill>
                  <a:schemeClr val="bg1"/>
                </a:solidFill>
              </a:rPr>
              <a:t>( new Object[][] {</a:t>
            </a:r>
          </a:p>
          <a:p>
            <a:r>
              <a:rPr lang="en-US" dirty="0">
                <a:solidFill>
                  <a:schemeClr val="bg1"/>
                </a:solidFill>
              </a:rPr>
              <a:t>            { 0,0 },{ 1,1 },{ 2,4 },{ 3,9} });</a:t>
            </a:r>
          </a:p>
          <a:p>
            <a:r>
              <a:rPr lang="en-US" dirty="0">
                <a:solidFill>
                  <a:schemeClr val="bg1"/>
                </a:solidFill>
              </a:rPr>
              <a:t>    }</a:t>
            </a:r>
          </a:p>
          <a:p>
            <a:r>
              <a:rPr lang="en-US" dirty="0">
                <a:solidFill>
                  <a:schemeClr val="bg1"/>
                </a:solidFill>
              </a:rPr>
              <a:t>    @Test public void </a:t>
            </a:r>
            <a:r>
              <a:rPr lang="en-US" dirty="0" err="1">
                <a:solidFill>
                  <a:schemeClr val="bg1"/>
                </a:solidFill>
              </a:rPr>
              <a:t>squareNIsNTimesN</a:t>
            </a:r>
            <a:r>
              <a:rPr lang="en-US" dirty="0">
                <a:solidFill>
                  <a:schemeClr val="bg1"/>
                </a:solidFill>
              </a:rPr>
              <a:t>() {</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squareN</a:t>
            </a:r>
            <a:r>
              <a:rPr lang="en-US" dirty="0">
                <a:solidFill>
                  <a:schemeClr val="bg1"/>
                </a:solidFill>
              </a:rPr>
              <a:t>, is(n*n));</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2450051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Principles of TDD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9734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ValtechProjets\Cours\TDDJ\TDD-Amadeus\Presentation\images\Test-driven_develop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2162" y="1432791"/>
            <a:ext cx="7272808" cy="5217682"/>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idx="4294967295"/>
          </p:nvPr>
        </p:nvSpPr>
        <p:spPr>
          <a:xfrm>
            <a:off x="606176" y="928313"/>
            <a:ext cx="10747375" cy="504825"/>
          </a:xfrm>
        </p:spPr>
        <p:txBody>
          <a:bodyPr/>
          <a:lstStyle/>
          <a:p>
            <a:r>
              <a:rPr lang="en-US">
                <a:solidFill>
                  <a:schemeClr val="bg1"/>
                </a:solidFill>
              </a:rPr>
              <a:t>The development cycle of TDD</a:t>
            </a:r>
            <a:endParaRPr lang="en-US" dirty="0">
              <a:solidFill>
                <a:schemeClr val="bg1"/>
              </a:solidFill>
            </a:endParaRPr>
          </a:p>
        </p:txBody>
      </p:sp>
      <p:sp>
        <p:nvSpPr>
          <p:cNvPr id="6" name="Espace réservé du contenu 5"/>
          <p:cNvSpPr>
            <a:spLocks noGrp="1"/>
          </p:cNvSpPr>
          <p:nvPr>
            <p:ph idx="4294967295"/>
          </p:nvPr>
        </p:nvSpPr>
        <p:spPr>
          <a:xfrm>
            <a:off x="606176" y="4203326"/>
            <a:ext cx="4824413" cy="2447925"/>
          </a:xfrm>
        </p:spPr>
        <p:txBody>
          <a:bodyPr/>
          <a:lstStyle/>
          <a:p>
            <a:r>
              <a:rPr lang="en-US" dirty="0">
                <a:solidFill>
                  <a:schemeClr val="bg1"/>
                </a:solidFill>
              </a:rPr>
              <a:t>Red</a:t>
            </a:r>
          </a:p>
          <a:p>
            <a:r>
              <a:rPr lang="en-US" dirty="0">
                <a:solidFill>
                  <a:schemeClr val="bg1"/>
                </a:solidFill>
              </a:rPr>
              <a:t>Green</a:t>
            </a:r>
          </a:p>
          <a:p>
            <a:r>
              <a:rPr lang="en-US" dirty="0">
                <a:solidFill>
                  <a:schemeClr val="bg1"/>
                </a:solidFill>
              </a:rPr>
              <a:t>Refactoring</a:t>
            </a:r>
          </a:p>
          <a:p>
            <a:r>
              <a:rPr lang="en-US" dirty="0">
                <a:solidFill>
                  <a:schemeClr val="bg1"/>
                </a:solidFill>
              </a:rPr>
              <a:t>Done in micro-iterations</a:t>
            </a:r>
          </a:p>
        </p:txBody>
      </p:sp>
    </p:spTree>
    <p:extLst>
      <p:ext uri="{BB962C8B-B14F-4D97-AF65-F5344CB8AC3E}">
        <p14:creationId xmlns:p14="http://schemas.microsoft.com/office/powerpoint/2010/main" val="3856304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idx="4294967295"/>
          </p:nvPr>
        </p:nvSpPr>
        <p:spPr>
          <a:xfrm>
            <a:off x="604264" y="930554"/>
            <a:ext cx="10747375" cy="2737320"/>
          </a:xfrm>
        </p:spPr>
        <p:txBody>
          <a:bodyPr/>
          <a:lstStyle/>
          <a:p>
            <a:r>
              <a:rPr lang="en-US" sz="4400" dirty="0">
                <a:solidFill>
                  <a:schemeClr val="bg1"/>
                </a:solidFill>
              </a:rPr>
              <a:t>Tests in the development process</a:t>
            </a:r>
            <a:br>
              <a:rPr lang="en-US" dirty="0">
                <a:solidFill>
                  <a:schemeClr val="bg1"/>
                </a:solidFill>
              </a:rPr>
            </a:br>
            <a:br>
              <a:rPr lang="en-US" dirty="0">
                <a:solidFill>
                  <a:schemeClr val="bg1"/>
                </a:solidFill>
              </a:rPr>
            </a:br>
            <a:r>
              <a:rPr lang="en-US" dirty="0">
                <a:solidFill>
                  <a:schemeClr val="bg1"/>
                </a:solidFill>
              </a:rPr>
              <a:t>&gt; Waterfall and V-cycle</a:t>
            </a:r>
          </a:p>
        </p:txBody>
      </p:sp>
    </p:spTree>
    <p:extLst>
      <p:ext uri="{BB962C8B-B14F-4D97-AF65-F5344CB8AC3E}">
        <p14:creationId xmlns:p14="http://schemas.microsoft.com/office/powerpoint/2010/main" val="2803901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00232"/>
            <a:ext cx="10747375" cy="504825"/>
          </a:xfrm>
        </p:spPr>
        <p:txBody>
          <a:bodyPr/>
          <a:lstStyle/>
          <a:p>
            <a:r>
              <a:rPr lang="en-US" dirty="0">
                <a:solidFill>
                  <a:schemeClr val="bg1"/>
                </a:solidFill>
              </a:rPr>
              <a:t>TDD best practices</a:t>
            </a:r>
          </a:p>
        </p:txBody>
      </p:sp>
      <p:sp>
        <p:nvSpPr>
          <p:cNvPr id="3" name="Espace réservé du contenu 2"/>
          <p:cNvSpPr>
            <a:spLocks noGrp="1"/>
          </p:cNvSpPr>
          <p:nvPr>
            <p:ph idx="4294967295"/>
          </p:nvPr>
        </p:nvSpPr>
        <p:spPr>
          <a:xfrm>
            <a:off x="595901" y="2081320"/>
            <a:ext cx="10747375" cy="4464050"/>
          </a:xfrm>
        </p:spPr>
        <p:txBody>
          <a:bodyPr/>
          <a:lstStyle/>
          <a:p>
            <a:r>
              <a:rPr lang="en-US" dirty="0">
                <a:solidFill>
                  <a:schemeClr val="bg1"/>
                </a:solidFill>
              </a:rPr>
              <a:t>Test First</a:t>
            </a:r>
          </a:p>
          <a:p>
            <a:r>
              <a:rPr lang="en-US" dirty="0">
                <a:solidFill>
                  <a:schemeClr val="bg1"/>
                </a:solidFill>
              </a:rPr>
              <a:t>Assert First</a:t>
            </a:r>
          </a:p>
          <a:p>
            <a:r>
              <a:rPr lang="en-US" dirty="0">
                <a:solidFill>
                  <a:schemeClr val="bg1"/>
                </a:solidFill>
              </a:rPr>
              <a:t>Tests as specifications</a:t>
            </a:r>
          </a:p>
          <a:p>
            <a:r>
              <a:rPr lang="en-US" dirty="0">
                <a:solidFill>
                  <a:schemeClr val="bg1"/>
                </a:solidFill>
              </a:rPr>
              <a:t>Refactoring</a:t>
            </a:r>
          </a:p>
        </p:txBody>
      </p:sp>
    </p:spTree>
    <p:extLst>
      <p:ext uri="{BB962C8B-B14F-4D97-AF65-F5344CB8AC3E}">
        <p14:creationId xmlns:p14="http://schemas.microsoft.com/office/powerpoint/2010/main" val="389030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Test writing strategies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511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616449" y="1700213"/>
            <a:ext cx="6486525" cy="792162"/>
          </a:xfrm>
        </p:spPr>
        <p:txBody>
          <a:bodyPr/>
          <a:lstStyle/>
          <a:p>
            <a:r>
              <a:rPr lang="en-US" dirty="0">
                <a:solidFill>
                  <a:schemeClr val="bg1"/>
                </a:solidFill>
              </a:rPr>
              <a:t>Test selection strategies</a:t>
            </a:r>
          </a:p>
        </p:txBody>
      </p:sp>
      <p:sp>
        <p:nvSpPr>
          <p:cNvPr id="7" name="Espace réservé du texte 6"/>
          <p:cNvSpPr>
            <a:spLocks noGrp="1"/>
          </p:cNvSpPr>
          <p:nvPr>
            <p:ph type="body" sz="quarter" idx="4294967295"/>
          </p:nvPr>
        </p:nvSpPr>
        <p:spPr>
          <a:xfrm>
            <a:off x="616449" y="2636838"/>
            <a:ext cx="6486525" cy="792162"/>
          </a:xfrm>
        </p:spPr>
        <p:txBody>
          <a:bodyPr/>
          <a:lstStyle/>
          <a:p>
            <a:r>
              <a:rPr lang="en-US" dirty="0">
                <a:solidFill>
                  <a:schemeClr val="bg1"/>
                </a:solidFill>
              </a:rPr>
              <a:t>Test passing strategies</a:t>
            </a:r>
          </a:p>
        </p:txBody>
      </p:sp>
      <p:sp>
        <p:nvSpPr>
          <p:cNvPr id="4" name="Titre 3"/>
          <p:cNvSpPr>
            <a:spLocks noGrp="1"/>
          </p:cNvSpPr>
          <p:nvPr>
            <p:ph type="title" idx="4294967295"/>
          </p:nvPr>
        </p:nvSpPr>
        <p:spPr>
          <a:xfrm>
            <a:off x="616449" y="908050"/>
            <a:ext cx="10747375" cy="504825"/>
          </a:xfrm>
        </p:spPr>
        <p:txBody>
          <a:bodyPr/>
          <a:lstStyle/>
          <a:p>
            <a:r>
              <a:rPr lang="en-US" dirty="0">
                <a:solidFill>
                  <a:schemeClr val="bg1"/>
                </a:solidFill>
              </a:rPr>
              <a:t>Test selection strategies</a:t>
            </a:r>
          </a:p>
        </p:txBody>
      </p:sp>
    </p:spTree>
    <p:extLst>
      <p:ext uri="{BB962C8B-B14F-4D97-AF65-F5344CB8AC3E}">
        <p14:creationId xmlns:p14="http://schemas.microsoft.com/office/powerpoint/2010/main" val="2761299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866668"/>
            <a:ext cx="10747375" cy="504825"/>
          </a:xfrm>
        </p:spPr>
        <p:txBody>
          <a:bodyPr/>
          <a:lstStyle/>
          <a:p>
            <a:r>
              <a:rPr lang="en-US" dirty="0">
                <a:solidFill>
                  <a:schemeClr val="bg1"/>
                </a:solidFill>
              </a:rPr>
              <a:t>INVEST … for tests</a:t>
            </a:r>
          </a:p>
        </p:txBody>
      </p:sp>
      <p:sp>
        <p:nvSpPr>
          <p:cNvPr id="3" name="Espace réservé du contenu 2"/>
          <p:cNvSpPr>
            <a:spLocks noGrp="1"/>
          </p:cNvSpPr>
          <p:nvPr>
            <p:ph idx="4294967295"/>
          </p:nvPr>
        </p:nvSpPr>
        <p:spPr>
          <a:xfrm>
            <a:off x="575353" y="1947756"/>
            <a:ext cx="10747375" cy="4464050"/>
          </a:xfrm>
        </p:spPr>
        <p:txBody>
          <a:bodyPr/>
          <a:lstStyle/>
          <a:p>
            <a:r>
              <a:rPr lang="en-US" dirty="0">
                <a:solidFill>
                  <a:schemeClr val="bg1"/>
                </a:solidFill>
              </a:rPr>
              <a:t>Self similarity with User Stories</a:t>
            </a:r>
          </a:p>
          <a:p>
            <a:pPr lvl="1"/>
            <a:r>
              <a:rPr lang="en-US" dirty="0">
                <a:solidFill>
                  <a:schemeClr val="bg1"/>
                </a:solidFill>
              </a:rPr>
              <a:t>At a lower granularity</a:t>
            </a:r>
          </a:p>
          <a:p>
            <a:r>
              <a:rPr lang="en-US" dirty="0">
                <a:solidFill>
                  <a:schemeClr val="bg1"/>
                </a:solidFill>
              </a:rPr>
              <a:t>Developing a class is a “Developer Story”</a:t>
            </a:r>
          </a:p>
          <a:p>
            <a:r>
              <a:rPr lang="en-US" dirty="0">
                <a:solidFill>
                  <a:schemeClr val="bg1"/>
                </a:solidFill>
              </a:rPr>
              <a:t>Tests should be</a:t>
            </a:r>
          </a:p>
          <a:p>
            <a:pPr lvl="1"/>
            <a:r>
              <a:rPr lang="en-US" dirty="0">
                <a:solidFill>
                  <a:schemeClr val="bg1"/>
                </a:solidFill>
              </a:rPr>
              <a:t>Isolated</a:t>
            </a:r>
          </a:p>
          <a:p>
            <a:pPr lvl="1"/>
            <a:r>
              <a:rPr lang="en-US" dirty="0">
                <a:solidFill>
                  <a:schemeClr val="bg1"/>
                </a:solidFill>
              </a:rPr>
              <a:t>Negotiable</a:t>
            </a:r>
          </a:p>
          <a:p>
            <a:pPr lvl="1"/>
            <a:r>
              <a:rPr lang="en-US" dirty="0">
                <a:solidFill>
                  <a:schemeClr val="bg1"/>
                </a:solidFill>
              </a:rPr>
              <a:t>Estimable</a:t>
            </a:r>
          </a:p>
          <a:p>
            <a:pPr lvl="2"/>
            <a:r>
              <a:rPr lang="en-US" dirty="0">
                <a:solidFill>
                  <a:schemeClr val="bg1"/>
                </a:solidFill>
              </a:rPr>
              <a:t>We should be able to estimate de development time to work in short steps</a:t>
            </a:r>
          </a:p>
          <a:p>
            <a:pPr lvl="1"/>
            <a:r>
              <a:rPr lang="en-US" dirty="0">
                <a:solidFill>
                  <a:schemeClr val="bg1"/>
                </a:solidFill>
              </a:rPr>
              <a:t>Small enough, but not trivial</a:t>
            </a:r>
          </a:p>
          <a:p>
            <a:pPr lvl="1"/>
            <a:r>
              <a:rPr lang="en-US" dirty="0">
                <a:solidFill>
                  <a:schemeClr val="bg1"/>
                </a:solidFill>
              </a:rPr>
              <a:t>Testable</a:t>
            </a:r>
          </a:p>
          <a:p>
            <a:pPr lvl="2"/>
            <a:r>
              <a:rPr lang="en-US" dirty="0">
                <a:solidFill>
                  <a:schemeClr val="bg1"/>
                </a:solidFill>
              </a:rPr>
              <a:t>We first make it fail</a:t>
            </a:r>
          </a:p>
        </p:txBody>
      </p:sp>
    </p:spTree>
    <p:extLst>
      <p:ext uri="{BB962C8B-B14F-4D97-AF65-F5344CB8AC3E}">
        <p14:creationId xmlns:p14="http://schemas.microsoft.com/office/powerpoint/2010/main" val="488799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1061877"/>
            <a:ext cx="10747375" cy="504825"/>
          </a:xfrm>
        </p:spPr>
        <p:txBody>
          <a:bodyPr/>
          <a:lstStyle/>
          <a:p>
            <a:r>
              <a:rPr lang="en-US" dirty="0">
                <a:solidFill>
                  <a:schemeClr val="bg1"/>
                </a:solidFill>
              </a:rPr>
              <a:t>Test selection patterns</a:t>
            </a:r>
          </a:p>
        </p:txBody>
      </p:sp>
      <p:sp>
        <p:nvSpPr>
          <p:cNvPr id="3" name="Espace réservé du contenu 2"/>
          <p:cNvSpPr>
            <a:spLocks noGrp="1"/>
          </p:cNvSpPr>
          <p:nvPr>
            <p:ph idx="4294967295"/>
          </p:nvPr>
        </p:nvSpPr>
        <p:spPr>
          <a:xfrm>
            <a:off x="585627" y="2142965"/>
            <a:ext cx="10747375" cy="4464050"/>
          </a:xfrm>
        </p:spPr>
        <p:txBody>
          <a:bodyPr>
            <a:normAutofit/>
          </a:bodyPr>
          <a:lstStyle/>
          <a:p>
            <a:r>
              <a:rPr lang="en-US" dirty="0">
                <a:solidFill>
                  <a:schemeClr val="bg1"/>
                </a:solidFill>
              </a:rPr>
              <a:t>Test List</a:t>
            </a:r>
          </a:p>
          <a:p>
            <a:r>
              <a:rPr lang="en-US" dirty="0">
                <a:solidFill>
                  <a:schemeClr val="bg1"/>
                </a:solidFill>
              </a:rPr>
              <a:t>Another Test </a:t>
            </a:r>
          </a:p>
          <a:p>
            <a:r>
              <a:rPr lang="en-US" dirty="0">
                <a:solidFill>
                  <a:schemeClr val="bg1"/>
                </a:solidFill>
              </a:rPr>
              <a:t>One Step Test </a:t>
            </a:r>
          </a:p>
          <a:p>
            <a:r>
              <a:rPr lang="en-US" dirty="0">
                <a:solidFill>
                  <a:schemeClr val="bg1"/>
                </a:solidFill>
              </a:rPr>
              <a:t>Learning Test </a:t>
            </a:r>
          </a:p>
          <a:p>
            <a:r>
              <a:rPr lang="en-US" dirty="0">
                <a:solidFill>
                  <a:schemeClr val="bg1"/>
                </a:solidFill>
              </a:rPr>
              <a:t>Starter Test</a:t>
            </a:r>
          </a:p>
          <a:p>
            <a:r>
              <a:rPr lang="en-US" dirty="0">
                <a:solidFill>
                  <a:schemeClr val="bg1"/>
                </a:solidFill>
              </a:rPr>
              <a:t>Regression Test</a:t>
            </a:r>
          </a:p>
          <a:p>
            <a:r>
              <a:rPr lang="en-US" dirty="0">
                <a:solidFill>
                  <a:schemeClr val="bg1"/>
                </a:solidFill>
              </a:rPr>
              <a:t>See </a:t>
            </a:r>
            <a:r>
              <a:rPr lang="en-US" sz="1800" dirty="0">
                <a:solidFill>
                  <a:srgbClr val="0000FF"/>
                </a:solidFill>
                <a:hlinkClick r:id="rId2">
                  <a:extLst>
                    <a:ext uri="{A12FA001-AC4F-418D-AE19-62706E023703}">
                      <ahyp:hlinkClr xmlns:ahyp="http://schemas.microsoft.com/office/drawing/2018/hyperlinkcolor" val="tx"/>
                    </a:ext>
                  </a:extLst>
                </a:hlinkClick>
              </a:rPr>
              <a:t>http://baphled.wordpress.com/2009/01/28/tdd-patterns</a:t>
            </a:r>
            <a:r>
              <a:rPr lang="en-US" sz="1800" dirty="0">
                <a:solidFill>
                  <a:schemeClr val="bg1"/>
                </a:solidFill>
                <a:hlinkClick r:id="rId2">
                  <a:extLst>
                    <a:ext uri="{A12FA001-AC4F-418D-AE19-62706E023703}">
                      <ahyp:hlinkClr xmlns:ahyp="http://schemas.microsoft.com/office/drawing/2018/hyperlinkcolor" val="tx"/>
                    </a:ext>
                  </a:extLst>
                </a:hlinkClick>
              </a:rPr>
              <a:t>/</a:t>
            </a:r>
            <a:endParaRPr lang="en-US" sz="18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807292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65079" y="1823218"/>
            <a:ext cx="6486525" cy="792162"/>
          </a:xfrm>
        </p:spPr>
        <p:txBody>
          <a:bodyPr/>
          <a:lstStyle/>
          <a:p>
            <a:r>
              <a:rPr lang="en-US" dirty="0">
                <a:solidFill>
                  <a:schemeClr val="bg1"/>
                </a:solidFill>
              </a:rPr>
              <a:t>Test selection strategies</a:t>
            </a:r>
          </a:p>
        </p:txBody>
      </p:sp>
      <p:sp>
        <p:nvSpPr>
          <p:cNvPr id="7" name="Espace réservé du texte 6"/>
          <p:cNvSpPr>
            <a:spLocks noGrp="1"/>
          </p:cNvSpPr>
          <p:nvPr>
            <p:ph type="body" sz="quarter" idx="4294967295"/>
          </p:nvPr>
        </p:nvSpPr>
        <p:spPr>
          <a:xfrm>
            <a:off x="565079" y="2759843"/>
            <a:ext cx="6486525" cy="792162"/>
          </a:xfrm>
        </p:spPr>
        <p:txBody>
          <a:bodyPr/>
          <a:lstStyle/>
          <a:p>
            <a:r>
              <a:rPr lang="en-US" dirty="0">
                <a:solidFill>
                  <a:schemeClr val="bg1"/>
                </a:solidFill>
              </a:rPr>
              <a:t>Test passing strategies</a:t>
            </a:r>
          </a:p>
        </p:txBody>
      </p:sp>
      <p:sp>
        <p:nvSpPr>
          <p:cNvPr id="4" name="Titre 3"/>
          <p:cNvSpPr>
            <a:spLocks noGrp="1"/>
          </p:cNvSpPr>
          <p:nvPr>
            <p:ph type="title" idx="4294967295"/>
          </p:nvPr>
        </p:nvSpPr>
        <p:spPr>
          <a:xfrm>
            <a:off x="565079" y="1031055"/>
            <a:ext cx="10747375" cy="504825"/>
          </a:xfrm>
        </p:spPr>
        <p:txBody>
          <a:bodyPr/>
          <a:lstStyle/>
          <a:p>
            <a:r>
              <a:rPr lang="en-US" dirty="0">
                <a:solidFill>
                  <a:schemeClr val="bg1"/>
                </a:solidFill>
              </a:rPr>
              <a:t>Test passing strategies</a:t>
            </a:r>
          </a:p>
        </p:txBody>
      </p:sp>
    </p:spTree>
    <p:extLst>
      <p:ext uri="{BB962C8B-B14F-4D97-AF65-F5344CB8AC3E}">
        <p14:creationId xmlns:p14="http://schemas.microsoft.com/office/powerpoint/2010/main" val="2175420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20780"/>
            <a:ext cx="10747375" cy="504825"/>
          </a:xfrm>
        </p:spPr>
        <p:txBody>
          <a:bodyPr/>
          <a:lstStyle/>
          <a:p>
            <a:r>
              <a:rPr lang="en-US" dirty="0">
                <a:solidFill>
                  <a:schemeClr val="bg1"/>
                </a:solidFill>
              </a:rPr>
              <a:t>Test passing strategies</a:t>
            </a:r>
          </a:p>
        </p:txBody>
      </p:sp>
      <p:sp>
        <p:nvSpPr>
          <p:cNvPr id="3" name="Espace réservé du contenu 2"/>
          <p:cNvSpPr>
            <a:spLocks noGrp="1"/>
          </p:cNvSpPr>
          <p:nvPr>
            <p:ph idx="4294967295"/>
          </p:nvPr>
        </p:nvSpPr>
        <p:spPr>
          <a:xfrm>
            <a:off x="595901" y="2101868"/>
            <a:ext cx="10747375" cy="4464050"/>
          </a:xfrm>
        </p:spPr>
        <p:txBody>
          <a:bodyPr>
            <a:normAutofit/>
          </a:bodyPr>
          <a:lstStyle/>
          <a:p>
            <a:r>
              <a:rPr lang="en-US" dirty="0">
                <a:solidFill>
                  <a:schemeClr val="bg1"/>
                </a:solidFill>
              </a:rPr>
              <a:t>Fake it</a:t>
            </a:r>
          </a:p>
          <a:p>
            <a:r>
              <a:rPr lang="en-US" dirty="0">
                <a:solidFill>
                  <a:schemeClr val="bg1"/>
                </a:solidFill>
              </a:rPr>
              <a:t>Triangulation</a:t>
            </a:r>
          </a:p>
          <a:p>
            <a:r>
              <a:rPr lang="en-US" dirty="0">
                <a:solidFill>
                  <a:schemeClr val="bg1"/>
                </a:solidFill>
              </a:rPr>
              <a:t>Trivial Implementation</a:t>
            </a:r>
          </a:p>
          <a:p>
            <a:r>
              <a:rPr lang="en-US" dirty="0">
                <a:solidFill>
                  <a:schemeClr val="bg1"/>
                </a:solidFill>
              </a:rPr>
              <a:t>One to many</a:t>
            </a:r>
          </a:p>
          <a:p>
            <a:r>
              <a:rPr lang="en-US" dirty="0">
                <a:solidFill>
                  <a:schemeClr val="bg1"/>
                </a:solidFill>
              </a:rPr>
              <a:t>Flexible, Reliable Software Using Patterns and Agile Development (</a:t>
            </a:r>
            <a:r>
              <a:rPr lang="en-US" dirty="0" err="1">
                <a:solidFill>
                  <a:schemeClr val="bg1"/>
                </a:solidFill>
              </a:rPr>
              <a:t>Henrik</a:t>
            </a:r>
            <a:r>
              <a:rPr lang="en-US" dirty="0">
                <a:solidFill>
                  <a:schemeClr val="bg1"/>
                </a:solidFill>
              </a:rPr>
              <a:t> B. Christensen) Chapter 5</a:t>
            </a:r>
          </a:p>
          <a:p>
            <a:pPr lvl="1"/>
            <a:r>
              <a:rPr lang="en-US" dirty="0">
                <a:solidFill>
                  <a:schemeClr val="bg1"/>
                </a:solidFill>
                <a:hlinkClick r:id="rId2">
                  <a:extLst>
                    <a:ext uri="{A12FA001-AC4F-418D-AE19-62706E023703}">
                      <ahyp:hlinkClr xmlns:ahyp="http://schemas.microsoft.com/office/drawing/2018/hyperlinkcolor" val="tx"/>
                    </a:ext>
                  </a:extLst>
                </a:hlinkClick>
              </a:rPr>
              <a:t>http://www.baerbak.com/chap5.pdf</a:t>
            </a:r>
          </a:p>
          <a:p>
            <a:endParaRPr lang="en-US" dirty="0">
              <a:solidFill>
                <a:schemeClr val="bg1"/>
              </a:solidFill>
            </a:endParaRPr>
          </a:p>
        </p:txBody>
      </p:sp>
    </p:spTree>
    <p:extLst>
      <p:ext uri="{BB962C8B-B14F-4D97-AF65-F5344CB8AC3E}">
        <p14:creationId xmlns:p14="http://schemas.microsoft.com/office/powerpoint/2010/main" val="3260747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5" y="1020780"/>
            <a:ext cx="10747375" cy="504825"/>
          </a:xfrm>
        </p:spPr>
        <p:txBody>
          <a:bodyPr/>
          <a:lstStyle/>
          <a:p>
            <a:r>
              <a:rPr lang="en-US" dirty="0">
                <a:solidFill>
                  <a:schemeClr val="bg1"/>
                </a:solidFill>
              </a:rPr>
              <a:t>Summary</a:t>
            </a:r>
          </a:p>
        </p:txBody>
      </p:sp>
      <p:sp>
        <p:nvSpPr>
          <p:cNvPr id="3" name="Espace réservé du contenu 2"/>
          <p:cNvSpPr>
            <a:spLocks noGrp="1"/>
          </p:cNvSpPr>
          <p:nvPr>
            <p:ph idx="4294967295"/>
          </p:nvPr>
        </p:nvSpPr>
        <p:spPr>
          <a:xfrm>
            <a:off x="606175" y="2101868"/>
            <a:ext cx="10747375" cy="4464050"/>
          </a:xfrm>
        </p:spPr>
        <p:txBody>
          <a:bodyPr/>
          <a:lstStyle/>
          <a:p>
            <a:r>
              <a:rPr lang="en-US" dirty="0">
                <a:solidFill>
                  <a:schemeClr val="bg1"/>
                </a:solidFill>
              </a:rPr>
              <a:t>Resources</a:t>
            </a:r>
          </a:p>
          <a:p>
            <a:pPr lvl="1"/>
            <a:r>
              <a:rPr lang="en-US" dirty="0">
                <a:solidFill>
                  <a:schemeClr val="bg1"/>
                </a:solidFill>
              </a:rPr>
              <a:t>Flexible, Reliable Software Using Patterns and Agile Development (</a:t>
            </a:r>
            <a:r>
              <a:rPr lang="en-US" dirty="0" err="1">
                <a:solidFill>
                  <a:schemeClr val="bg1"/>
                </a:solidFill>
              </a:rPr>
              <a:t>Henrik</a:t>
            </a:r>
            <a:r>
              <a:rPr lang="en-US" dirty="0">
                <a:solidFill>
                  <a:schemeClr val="bg1"/>
                </a:solidFill>
              </a:rPr>
              <a:t> B. Christensen) Chapter 5</a:t>
            </a:r>
          </a:p>
          <a:p>
            <a:pPr lvl="2"/>
            <a:r>
              <a:rPr lang="en-US" dirty="0">
                <a:solidFill>
                  <a:srgbClr val="0000FF"/>
                </a:solidFill>
                <a:hlinkClick r:id="rId2">
                  <a:extLst>
                    <a:ext uri="{A12FA001-AC4F-418D-AE19-62706E023703}">
                      <ahyp:hlinkClr xmlns:ahyp="http://schemas.microsoft.com/office/drawing/2018/hyperlinkcolor" val="tx"/>
                    </a:ext>
                  </a:extLst>
                </a:hlinkClick>
              </a:rPr>
              <a:t>http://</a:t>
            </a:r>
            <a:r>
              <a:rPr lang="en-US" dirty="0">
                <a:solidFill>
                  <a:schemeClr val="bg1"/>
                </a:solidFill>
                <a:hlinkClick r:id="rId2">
                  <a:extLst>
                    <a:ext uri="{A12FA001-AC4F-418D-AE19-62706E023703}">
                      <ahyp:hlinkClr xmlns:ahyp="http://schemas.microsoft.com/office/drawing/2018/hyperlinkcolor" val="tx"/>
                    </a:ext>
                  </a:extLst>
                </a:hlinkClick>
              </a:rPr>
              <a:t>www.baerbak.com/chap5.pdf</a:t>
            </a:r>
          </a:p>
          <a:p>
            <a:pPr lvl="1"/>
            <a:r>
              <a:rPr lang="en-US" dirty="0">
                <a:solidFill>
                  <a:schemeClr val="bg1"/>
                </a:solidFill>
              </a:rPr>
              <a:t>TDD Patterns</a:t>
            </a:r>
          </a:p>
          <a:p>
            <a:pPr lvl="2"/>
            <a:r>
              <a:rPr lang="en-US" dirty="0">
                <a:solidFill>
                  <a:schemeClr val="bg1"/>
                </a:solidFill>
                <a:hlinkClick r:id="rId3">
                  <a:extLst>
                    <a:ext uri="{A12FA001-AC4F-418D-AE19-62706E023703}">
                      <ahyp:hlinkClr xmlns:ahyp="http://schemas.microsoft.com/office/drawing/2018/hyperlinkcolor" val="tx"/>
                    </a:ext>
                  </a:extLst>
                </a:hlinkClick>
              </a:rPr>
              <a:t>http://baphled.wordpress.com/2009/01/28/tdd-patterns/</a:t>
            </a:r>
            <a:endParaRPr lang="en-US" dirty="0">
              <a:solidFill>
                <a:schemeClr val="bg1"/>
              </a:solidFill>
            </a:endParaRP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433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Writing testable code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070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95901" y="1833491"/>
            <a:ext cx="6486525" cy="792162"/>
          </a:xfrm>
        </p:spPr>
        <p:txBody>
          <a:bodyPr/>
          <a:lstStyle/>
          <a:p>
            <a:r>
              <a:rPr lang="en-US" dirty="0">
                <a:solidFill>
                  <a:schemeClr val="bg1"/>
                </a:solidFill>
              </a:rPr>
              <a:t>General principles</a:t>
            </a:r>
          </a:p>
        </p:txBody>
      </p:sp>
      <p:sp>
        <p:nvSpPr>
          <p:cNvPr id="7" name="Espace réservé du texte 6"/>
          <p:cNvSpPr>
            <a:spLocks noGrp="1"/>
          </p:cNvSpPr>
          <p:nvPr>
            <p:ph type="body" sz="quarter" idx="4294967295"/>
          </p:nvPr>
        </p:nvSpPr>
        <p:spPr>
          <a:xfrm>
            <a:off x="595901" y="2770116"/>
            <a:ext cx="6486525" cy="792162"/>
          </a:xfrm>
        </p:spPr>
        <p:txBody>
          <a:bodyPr/>
          <a:lstStyle/>
          <a:p>
            <a:r>
              <a:rPr lang="en-US" dirty="0">
                <a:solidFill>
                  <a:schemeClr val="bg1"/>
                </a:solidFill>
              </a:rPr>
              <a:t>Domain Driven Design</a:t>
            </a:r>
          </a:p>
        </p:txBody>
      </p:sp>
      <p:sp>
        <p:nvSpPr>
          <p:cNvPr id="4" name="Titre 3"/>
          <p:cNvSpPr>
            <a:spLocks noGrp="1"/>
          </p:cNvSpPr>
          <p:nvPr>
            <p:ph type="title" idx="4294967295"/>
          </p:nvPr>
        </p:nvSpPr>
        <p:spPr>
          <a:xfrm>
            <a:off x="595901" y="1041328"/>
            <a:ext cx="10747375" cy="504825"/>
          </a:xfrm>
        </p:spPr>
        <p:txBody>
          <a:bodyPr/>
          <a:lstStyle/>
          <a:p>
            <a:r>
              <a:rPr lang="en-US" dirty="0">
                <a:solidFill>
                  <a:schemeClr val="bg1"/>
                </a:solidFill>
              </a:rPr>
              <a:t>General principles</a:t>
            </a:r>
          </a:p>
        </p:txBody>
      </p:sp>
    </p:spTree>
    <p:extLst>
      <p:ext uri="{BB962C8B-B14F-4D97-AF65-F5344CB8AC3E}">
        <p14:creationId xmlns:p14="http://schemas.microsoft.com/office/powerpoint/2010/main" val="3968913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Image 91"/>
          <p:cNvPicPr/>
          <p:nvPr/>
        </p:nvPicPr>
        <p:blipFill>
          <a:blip r:embed="rId2"/>
          <a:stretch/>
        </p:blipFill>
        <p:spPr>
          <a:xfrm>
            <a:off x="3960000" y="-5400"/>
            <a:ext cx="8213040" cy="6843600"/>
          </a:xfrm>
          <a:prstGeom prst="rect">
            <a:avLst/>
          </a:prstGeom>
          <a:ln w="0">
            <a:noFill/>
          </a:ln>
        </p:spPr>
      </p:pic>
      <p:sp>
        <p:nvSpPr>
          <p:cNvPr id="93" name="Content Placeholder 2_1"/>
          <p:cNvSpPr/>
          <p:nvPr/>
        </p:nvSpPr>
        <p:spPr>
          <a:xfrm>
            <a:off x="19080" y="3960"/>
            <a:ext cx="12173040" cy="6852600"/>
          </a:xfrm>
          <a:prstGeom prst="rect">
            <a:avLst/>
          </a:prstGeom>
          <a:gradFill rotWithShape="0">
            <a:gsLst>
              <a:gs pos="45000">
                <a:srgbClr val="000000"/>
              </a:gs>
              <a:gs pos="100000">
                <a:srgbClr val="000000">
                  <a:alpha val="0"/>
                </a:srgbClr>
              </a:gs>
            </a:gsLst>
            <a:lin ang="600000"/>
          </a:gradFill>
          <a:ln w="0">
            <a:noFill/>
          </a:ln>
        </p:spPr>
        <p:style>
          <a:lnRef idx="0">
            <a:scrgbClr r="0" g="0" b="0"/>
          </a:lnRef>
          <a:fillRef idx="0">
            <a:scrgbClr r="0" g="0" b="0"/>
          </a:fillRef>
          <a:effectRef idx="0">
            <a:scrgbClr r="0" g="0" b="0"/>
          </a:effectRef>
          <a:fontRef idx="minor"/>
        </p:style>
      </p:sp>
      <p:sp>
        <p:nvSpPr>
          <p:cNvPr id="94" name="Content Placeholder 3_2"/>
          <p:cNvSpPr/>
          <p:nvPr/>
        </p:nvSpPr>
        <p:spPr>
          <a:xfrm>
            <a:off x="609480" y="685800"/>
            <a:ext cx="747000" cy="11988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95" name="Title 4_2"/>
          <p:cNvSpPr/>
          <p:nvPr/>
        </p:nvSpPr>
        <p:spPr>
          <a:xfrm>
            <a:off x="596880" y="1789200"/>
            <a:ext cx="6779520" cy="418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85000"/>
              </a:lnSpc>
            </a:pPr>
            <a:endParaRPr lang="fr-FR" sz="1800" b="0" strike="noStrike" spc="-1">
              <a:latin typeface="Arial"/>
            </a:endParaRPr>
          </a:p>
          <a:p>
            <a:pPr>
              <a:lnSpc>
                <a:spcPct val="85000"/>
              </a:lnSpc>
            </a:pPr>
            <a:endParaRPr lang="fr-FR" sz="1800" b="0" strike="noStrike" spc="-1">
              <a:latin typeface="Arial"/>
            </a:endParaRPr>
          </a:p>
        </p:txBody>
      </p:sp>
      <p:sp>
        <p:nvSpPr>
          <p:cNvPr id="96" name="Text Placeholder 5_2"/>
          <p:cNvSpPr/>
          <p:nvPr/>
        </p:nvSpPr>
        <p:spPr>
          <a:xfrm>
            <a:off x="540000" y="1016640"/>
            <a:ext cx="10438920" cy="602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4000" b="0" strike="noStrike" spc="-1" dirty="0">
                <a:solidFill>
                  <a:srgbClr val="FFFFFF"/>
                </a:solidFill>
                <a:latin typeface="Helvetica Neue Light"/>
                <a:ea typeface="Helvetica Neue Light"/>
              </a:rPr>
              <a:t>Waterfall</a:t>
            </a:r>
            <a:endParaRPr lang="fr-FR" sz="4000" b="0" strike="noStrike" spc="-1" dirty="0">
              <a:latin typeface="Arial"/>
            </a:endParaRPr>
          </a:p>
        </p:txBody>
      </p:sp>
      <p:sp>
        <p:nvSpPr>
          <p:cNvPr id="97" name="Rectangle 96"/>
          <p:cNvSpPr/>
          <p:nvPr/>
        </p:nvSpPr>
        <p:spPr>
          <a:xfrm>
            <a:off x="900000" y="2790000"/>
            <a:ext cx="2397600" cy="1879920"/>
          </a:xfrm>
          <a:prstGeom prst="rect">
            <a:avLst/>
          </a:prstGeom>
          <a:noFill/>
          <a:ln w="0">
            <a:noFill/>
          </a:ln>
        </p:spPr>
        <p:style>
          <a:lnRef idx="0">
            <a:scrgbClr r="0" g="0" b="0"/>
          </a:lnRef>
          <a:fillRef idx="0">
            <a:scrgbClr r="0" g="0" b="0"/>
          </a:fillRef>
          <a:effectRef idx="0">
            <a:scrgbClr r="0" g="0" b="0"/>
          </a:effectRef>
          <a:fontRef idx="minor"/>
        </p:style>
      </p:sp>
      <p:sp>
        <p:nvSpPr>
          <p:cNvPr id="11" name="Espace réservé du contenu 2">
            <a:extLst>
              <a:ext uri="{FF2B5EF4-FFF2-40B4-BE49-F238E27FC236}">
                <a16:creationId xmlns:a16="http://schemas.microsoft.com/office/drawing/2014/main" id="{5C747586-BDD5-436E-8555-FECADA17DDD6}"/>
              </a:ext>
            </a:extLst>
          </p:cNvPr>
          <p:cNvSpPr txBox="1">
            <a:spLocks/>
          </p:cNvSpPr>
          <p:nvPr/>
        </p:nvSpPr>
        <p:spPr>
          <a:xfrm>
            <a:off x="2064346" y="1556792"/>
            <a:ext cx="8058794" cy="576064"/>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See Winston W. Royce : Managing the development of large software systems (1970)</a:t>
            </a:r>
            <a:endParaRPr lang="en-US" dirty="0">
              <a:solidFill>
                <a:schemeClr val="bg1"/>
              </a:solidFill>
            </a:endParaRPr>
          </a:p>
        </p:txBody>
      </p:sp>
      <p:pic>
        <p:nvPicPr>
          <p:cNvPr id="12" name="Picture 4" descr="http://upload.wikimedia.org/wikipedia/commons/5/51/Waterfall_model.png">
            <a:extLst>
              <a:ext uri="{FF2B5EF4-FFF2-40B4-BE49-F238E27FC236}">
                <a16:creationId xmlns:a16="http://schemas.microsoft.com/office/drawing/2014/main" id="{E159D791-5C41-429A-925B-4854C2131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482" y="2204864"/>
            <a:ext cx="5472608" cy="420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421945"/>
      </p:ext>
    </p:extLst>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67820" y="938587"/>
            <a:ext cx="10747375" cy="504825"/>
          </a:xfrm>
        </p:spPr>
        <p:txBody>
          <a:bodyPr/>
          <a:lstStyle/>
          <a:p>
            <a:r>
              <a:rPr lang="en-US" dirty="0">
                <a:solidFill>
                  <a:schemeClr val="bg1"/>
                </a:solidFill>
              </a:rPr>
              <a:t>Design Principles</a:t>
            </a:r>
          </a:p>
        </p:txBody>
      </p:sp>
      <p:sp>
        <p:nvSpPr>
          <p:cNvPr id="3" name="Espace réservé du contenu 2"/>
          <p:cNvSpPr>
            <a:spLocks noGrp="1"/>
          </p:cNvSpPr>
          <p:nvPr>
            <p:ph idx="4294967295"/>
          </p:nvPr>
        </p:nvSpPr>
        <p:spPr>
          <a:xfrm>
            <a:off x="667820" y="1730750"/>
            <a:ext cx="8059738" cy="1008062"/>
          </a:xfrm>
        </p:spPr>
        <p:txBody>
          <a:bodyPr/>
          <a:lstStyle/>
          <a:p>
            <a:r>
              <a:rPr lang="en-US" dirty="0">
                <a:solidFill>
                  <a:schemeClr val="bg1"/>
                </a:solidFill>
              </a:rPr>
              <a:t>Favor composition over inheritance </a:t>
            </a:r>
          </a:p>
          <a:p>
            <a:r>
              <a:rPr lang="en-US" dirty="0">
                <a:solidFill>
                  <a:schemeClr val="bg1"/>
                </a:solidFill>
              </a:rPr>
              <a:t>Program to an interface, not an implementation </a:t>
            </a:r>
          </a:p>
          <a:p>
            <a:endParaRPr lang="en-US" dirty="0">
              <a:solidFill>
                <a:schemeClr val="bg1"/>
              </a:solidFill>
            </a:endParaRPr>
          </a:p>
        </p:txBody>
      </p:sp>
      <p:pic>
        <p:nvPicPr>
          <p:cNvPr id="13314" name="Picture 2" descr="C:\ValtechProjets\Cours\TDDJ\TDD-Amadeus\Presentation\images\DelegationVs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715" y="2619556"/>
            <a:ext cx="7715170" cy="3965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873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4133850" y="476250"/>
            <a:ext cx="8059738" cy="504825"/>
          </a:xfrm>
        </p:spPr>
        <p:txBody>
          <a:bodyPr/>
          <a:lstStyle/>
          <a:p>
            <a:r>
              <a:rPr lang="en-US" dirty="0">
                <a:solidFill>
                  <a:schemeClr val="bg1"/>
                </a:solidFill>
              </a:rPr>
              <a:t>Avoid the Singleton and static code</a:t>
            </a:r>
          </a:p>
        </p:txBody>
      </p:sp>
      <p:sp>
        <p:nvSpPr>
          <p:cNvPr id="7" name="Espace réservé du contenu 2"/>
          <p:cNvSpPr>
            <a:spLocks noGrp="1"/>
          </p:cNvSpPr>
          <p:nvPr>
            <p:ph idx="4294967295"/>
          </p:nvPr>
        </p:nvSpPr>
        <p:spPr>
          <a:xfrm>
            <a:off x="8951913" y="1844675"/>
            <a:ext cx="3241675" cy="504825"/>
          </a:xfrm>
        </p:spPr>
        <p:txBody>
          <a:bodyPr>
            <a:normAutofit fontScale="85000" lnSpcReduction="10000"/>
          </a:bodyPr>
          <a:lstStyle/>
          <a:p>
            <a:r>
              <a:rPr lang="en-US" dirty="0">
                <a:solidFill>
                  <a:schemeClr val="bg1"/>
                </a:solidFill>
              </a:rPr>
              <a:t>Isolate dependencies</a:t>
            </a:r>
          </a:p>
          <a:p>
            <a:endParaRPr lang="en-US" dirty="0">
              <a:solidFill>
                <a:schemeClr val="bg1"/>
              </a:solidFill>
            </a:endParaRPr>
          </a:p>
        </p:txBody>
      </p:sp>
      <p:sp>
        <p:nvSpPr>
          <p:cNvPr id="4" name="Rectangle 3"/>
          <p:cNvSpPr/>
          <p:nvPr/>
        </p:nvSpPr>
        <p:spPr>
          <a:xfrm>
            <a:off x="1773686" y="1552724"/>
            <a:ext cx="4320480" cy="1444228"/>
          </a:xfrm>
          <a:prstGeom prst="rect">
            <a:avLst/>
          </a:prstGeom>
          <a:ln>
            <a:solidFill>
              <a:schemeClr val="tx1"/>
            </a:solidFill>
          </a:ln>
        </p:spPr>
        <p:txBody>
          <a:bodyPr wrap="square">
            <a:normAutofit fontScale="85000" lnSpcReduction="10000"/>
          </a:bodyPr>
          <a:lstStyle/>
          <a:p>
            <a:r>
              <a:rPr lang="en-US" dirty="0">
                <a:solidFill>
                  <a:schemeClr val="bg1"/>
                </a:solidFill>
              </a:rPr>
              <a:t>public class </a:t>
            </a:r>
            <a:r>
              <a:rPr lang="en-US" dirty="0" err="1">
                <a:solidFill>
                  <a:schemeClr val="bg1"/>
                </a:solidFill>
              </a:rPr>
              <a:t>EmployeeDAO</a:t>
            </a:r>
            <a:r>
              <a:rPr lang="en-US" dirty="0">
                <a:solidFill>
                  <a:schemeClr val="bg1"/>
                </a:solidFill>
              </a:rPr>
              <a:t> {</a:t>
            </a:r>
          </a:p>
          <a:p>
            <a:r>
              <a:rPr lang="en-US" dirty="0">
                <a:solidFill>
                  <a:schemeClr val="bg1"/>
                </a:solidFill>
              </a:rPr>
              <a:t>    public void save(Employee e) {</a:t>
            </a:r>
          </a:p>
          <a:p>
            <a:r>
              <a:rPr lang="en-US" dirty="0">
                <a:solidFill>
                  <a:schemeClr val="bg1"/>
                </a:solidFill>
              </a:rPr>
              <a:t>        Database </a:t>
            </a:r>
            <a:r>
              <a:rPr lang="en-US" dirty="0" err="1">
                <a:solidFill>
                  <a:schemeClr val="bg1"/>
                </a:solidFill>
              </a:rPr>
              <a:t>db</a:t>
            </a:r>
            <a:r>
              <a:rPr lang="en-US" dirty="0">
                <a:solidFill>
                  <a:schemeClr val="bg1"/>
                </a:solidFill>
              </a:rPr>
              <a:t> = </a:t>
            </a:r>
            <a:r>
              <a:rPr lang="en-US" dirty="0" err="1">
                <a:solidFill>
                  <a:schemeClr val="bg1"/>
                </a:solidFill>
              </a:rPr>
              <a:t>Database.getInstance</a:t>
            </a:r>
            <a:r>
              <a:rPr lang="en-US" dirty="0">
                <a:solidFill>
                  <a:schemeClr val="bg1"/>
                </a:solidFill>
              </a:rPr>
              <a:t>();</a:t>
            </a:r>
          </a:p>
          <a:p>
            <a:r>
              <a:rPr lang="en-US" dirty="0">
                <a:solidFill>
                  <a:schemeClr val="bg1"/>
                </a:solidFill>
              </a:rPr>
              <a:t>        ...</a:t>
            </a:r>
          </a:p>
          <a:p>
            <a:r>
              <a:rPr lang="en-US" dirty="0">
                <a:solidFill>
                  <a:schemeClr val="bg1"/>
                </a:solidFill>
              </a:rPr>
              <a:t>    }</a:t>
            </a:r>
          </a:p>
          <a:p>
            <a:r>
              <a:rPr lang="en-US" dirty="0">
                <a:solidFill>
                  <a:schemeClr val="bg1"/>
                </a:solidFill>
              </a:rPr>
              <a:t>}</a:t>
            </a:r>
          </a:p>
        </p:txBody>
      </p:sp>
      <p:sp>
        <p:nvSpPr>
          <p:cNvPr id="5" name="Rectangle 4"/>
          <p:cNvSpPr/>
          <p:nvPr/>
        </p:nvSpPr>
        <p:spPr>
          <a:xfrm>
            <a:off x="1776314" y="3474874"/>
            <a:ext cx="8640960" cy="3050470"/>
          </a:xfrm>
          <a:prstGeom prst="rect">
            <a:avLst/>
          </a:prstGeom>
          <a:ln>
            <a:solidFill>
              <a:schemeClr val="tx1"/>
            </a:solidFill>
          </a:ln>
        </p:spPr>
        <p:txBody>
          <a:bodyPr wrap="square">
            <a:normAutofit fontScale="92500" lnSpcReduction="20000"/>
          </a:bodyPr>
          <a:lstStyle/>
          <a:p>
            <a:r>
              <a:rPr lang="fr-FR" dirty="0">
                <a:solidFill>
                  <a:schemeClr val="bg1"/>
                </a:solidFill>
              </a:rPr>
              <a:t>public class </a:t>
            </a:r>
            <a:r>
              <a:rPr lang="fr-FR" dirty="0" err="1">
                <a:solidFill>
                  <a:schemeClr val="bg1"/>
                </a:solidFill>
              </a:rPr>
              <a:t>EmployeeDAO</a:t>
            </a:r>
            <a:r>
              <a:rPr lang="fr-FR" dirty="0">
                <a:solidFill>
                  <a:schemeClr val="bg1"/>
                </a:solidFill>
              </a:rPr>
              <a:t> { </a:t>
            </a:r>
          </a:p>
          <a:p>
            <a:r>
              <a:rPr lang="fr-FR" dirty="0">
                <a:solidFill>
                  <a:schemeClr val="bg1"/>
                </a:solidFill>
              </a:rPr>
              <a:t>    public </a:t>
            </a:r>
            <a:r>
              <a:rPr lang="fr-FR" dirty="0" err="1">
                <a:solidFill>
                  <a:schemeClr val="bg1"/>
                </a:solidFill>
              </a:rPr>
              <a:t>void</a:t>
            </a:r>
            <a:r>
              <a:rPr lang="fr-FR" dirty="0">
                <a:solidFill>
                  <a:schemeClr val="bg1"/>
                </a:solidFill>
              </a:rPr>
              <a:t> </a:t>
            </a:r>
            <a:r>
              <a:rPr lang="fr-FR" dirty="0" err="1">
                <a:solidFill>
                  <a:schemeClr val="bg1"/>
                </a:solidFill>
              </a:rPr>
              <a:t>save</a:t>
            </a:r>
            <a:r>
              <a:rPr lang="fr-FR" dirty="0">
                <a:solidFill>
                  <a:schemeClr val="bg1"/>
                </a:solidFill>
              </a:rPr>
              <a:t>(</a:t>
            </a:r>
            <a:r>
              <a:rPr lang="fr-FR" dirty="0" err="1">
                <a:solidFill>
                  <a:schemeClr val="bg1"/>
                </a:solidFill>
              </a:rPr>
              <a:t>Employee</a:t>
            </a:r>
            <a:r>
              <a:rPr lang="fr-FR" dirty="0">
                <a:solidFill>
                  <a:schemeClr val="bg1"/>
                </a:solidFill>
              </a:rPr>
              <a:t> e) { </a:t>
            </a:r>
          </a:p>
          <a:p>
            <a:r>
              <a:rPr lang="fr-FR" dirty="0">
                <a:solidFill>
                  <a:schemeClr val="bg1"/>
                </a:solidFill>
              </a:rPr>
              <a:t>        </a:t>
            </a:r>
            <a:r>
              <a:rPr lang="fr-FR" dirty="0" err="1">
                <a:solidFill>
                  <a:schemeClr val="bg1"/>
                </a:solidFill>
              </a:rPr>
              <a:t>Database</a:t>
            </a:r>
            <a:r>
              <a:rPr lang="fr-FR" dirty="0">
                <a:solidFill>
                  <a:schemeClr val="bg1"/>
                </a:solidFill>
              </a:rPr>
              <a:t> </a:t>
            </a:r>
            <a:r>
              <a:rPr lang="fr-FR" dirty="0" err="1">
                <a:solidFill>
                  <a:schemeClr val="bg1"/>
                </a:solidFill>
              </a:rPr>
              <a:t>db</a:t>
            </a:r>
            <a:r>
              <a:rPr lang="fr-FR" dirty="0">
                <a:solidFill>
                  <a:schemeClr val="bg1"/>
                </a:solidFill>
              </a:rPr>
              <a:t> = </a:t>
            </a:r>
            <a:r>
              <a:rPr lang="fr-FR" dirty="0" err="1">
                <a:solidFill>
                  <a:schemeClr val="bg1"/>
                </a:solidFill>
              </a:rPr>
              <a:t>getDatabase</a:t>
            </a:r>
            <a:r>
              <a:rPr lang="fr-FR" dirty="0">
                <a:solidFill>
                  <a:schemeClr val="bg1"/>
                </a:solidFill>
              </a:rPr>
              <a:t>(); </a:t>
            </a:r>
          </a:p>
          <a:p>
            <a:r>
              <a:rPr lang="fr-FR" dirty="0">
                <a:solidFill>
                  <a:schemeClr val="bg1"/>
                </a:solidFill>
              </a:rPr>
              <a:t>        ... </a:t>
            </a:r>
          </a:p>
          <a:p>
            <a:r>
              <a:rPr lang="fr-FR" dirty="0">
                <a:solidFill>
                  <a:schemeClr val="bg1"/>
                </a:solidFill>
              </a:rPr>
              <a:t>    } </a:t>
            </a:r>
          </a:p>
          <a:p>
            <a:r>
              <a:rPr lang="fr-FR" dirty="0">
                <a:solidFill>
                  <a:schemeClr val="bg1"/>
                </a:solidFill>
              </a:rPr>
              <a:t>    </a:t>
            </a:r>
            <a:r>
              <a:rPr lang="fr-FR" dirty="0" err="1">
                <a:solidFill>
                  <a:schemeClr val="bg1"/>
                </a:solidFill>
              </a:rPr>
              <a:t>protected</a:t>
            </a:r>
            <a:r>
              <a:rPr lang="fr-FR" dirty="0">
                <a:solidFill>
                  <a:schemeClr val="bg1"/>
                </a:solidFill>
              </a:rPr>
              <a:t> </a:t>
            </a:r>
            <a:r>
              <a:rPr lang="fr-FR" dirty="0" err="1">
                <a:solidFill>
                  <a:schemeClr val="bg1"/>
                </a:solidFill>
              </a:rPr>
              <a:t>Database</a:t>
            </a:r>
            <a:r>
              <a:rPr lang="fr-FR" dirty="0">
                <a:solidFill>
                  <a:schemeClr val="bg1"/>
                </a:solidFill>
              </a:rPr>
              <a:t> </a:t>
            </a:r>
            <a:r>
              <a:rPr lang="fr-FR" dirty="0" err="1">
                <a:solidFill>
                  <a:schemeClr val="bg1"/>
                </a:solidFill>
              </a:rPr>
              <a:t>getDatabase</a:t>
            </a:r>
            <a:r>
              <a:rPr lang="fr-FR" dirty="0">
                <a:solidFill>
                  <a:schemeClr val="bg1"/>
                </a:solidFill>
              </a:rPr>
              <a:t>() { return </a:t>
            </a:r>
            <a:r>
              <a:rPr lang="fr-FR" dirty="0" err="1">
                <a:solidFill>
                  <a:schemeClr val="bg1"/>
                </a:solidFill>
              </a:rPr>
              <a:t>Database.getInstance</a:t>
            </a:r>
            <a:r>
              <a:rPr lang="fr-FR" dirty="0">
                <a:solidFill>
                  <a:schemeClr val="bg1"/>
                </a:solidFill>
              </a:rPr>
              <a:t>(); } </a:t>
            </a:r>
          </a:p>
          <a:p>
            <a:r>
              <a:rPr lang="fr-FR" dirty="0">
                <a:solidFill>
                  <a:schemeClr val="bg1"/>
                </a:solidFill>
              </a:rPr>
              <a:t>} </a:t>
            </a:r>
          </a:p>
          <a:p>
            <a:r>
              <a:rPr lang="fr-FR" dirty="0">
                <a:solidFill>
                  <a:schemeClr val="bg1"/>
                </a:solidFill>
              </a:rPr>
              <a:t>public class </a:t>
            </a:r>
            <a:r>
              <a:rPr lang="fr-FR" dirty="0" err="1">
                <a:solidFill>
                  <a:schemeClr val="bg1"/>
                </a:solidFill>
              </a:rPr>
              <a:t>EmployeeDAOTest</a:t>
            </a:r>
            <a:r>
              <a:rPr lang="fr-FR" dirty="0">
                <a:solidFill>
                  <a:schemeClr val="bg1"/>
                </a:solidFill>
              </a:rPr>
              <a:t> { </a:t>
            </a:r>
          </a:p>
          <a:p>
            <a:r>
              <a:rPr lang="fr-FR" dirty="0">
                <a:solidFill>
                  <a:schemeClr val="bg1"/>
                </a:solidFill>
              </a:rPr>
              <a:t>    @Test public </a:t>
            </a:r>
            <a:r>
              <a:rPr lang="fr-FR" dirty="0" err="1">
                <a:solidFill>
                  <a:schemeClr val="bg1"/>
                </a:solidFill>
              </a:rPr>
              <a:t>void</a:t>
            </a:r>
            <a:r>
              <a:rPr lang="fr-FR" dirty="0">
                <a:solidFill>
                  <a:schemeClr val="bg1"/>
                </a:solidFill>
              </a:rPr>
              <a:t> </a:t>
            </a:r>
            <a:r>
              <a:rPr lang="fr-FR" dirty="0" err="1">
                <a:solidFill>
                  <a:schemeClr val="bg1"/>
                </a:solidFill>
              </a:rPr>
              <a:t>testWithIsolatedDependencies</a:t>
            </a:r>
            <a:r>
              <a:rPr lang="fr-FR" dirty="0">
                <a:solidFill>
                  <a:schemeClr val="bg1"/>
                </a:solidFill>
              </a:rPr>
              <a:t>() { </a:t>
            </a:r>
          </a:p>
          <a:p>
            <a:r>
              <a:rPr lang="fr-FR" dirty="0">
                <a:solidFill>
                  <a:schemeClr val="bg1"/>
                </a:solidFill>
              </a:rPr>
              <a:t>        </a:t>
            </a:r>
            <a:r>
              <a:rPr lang="fr-FR" dirty="0" err="1">
                <a:solidFill>
                  <a:schemeClr val="bg1"/>
                </a:solidFill>
              </a:rPr>
              <a:t>EmployeeDAO</a:t>
            </a:r>
            <a:r>
              <a:rPr lang="fr-FR" dirty="0">
                <a:solidFill>
                  <a:schemeClr val="bg1"/>
                </a:solidFill>
              </a:rPr>
              <a:t> dao = new </a:t>
            </a:r>
            <a:r>
              <a:rPr lang="fr-FR" dirty="0" err="1">
                <a:solidFill>
                  <a:schemeClr val="bg1"/>
                </a:solidFill>
              </a:rPr>
              <a:t>EmployeeDAO</a:t>
            </a:r>
            <a:r>
              <a:rPr lang="fr-FR" dirty="0">
                <a:solidFill>
                  <a:schemeClr val="bg1"/>
                </a:solidFill>
              </a:rPr>
              <a:t>() { </a:t>
            </a:r>
          </a:p>
          <a:p>
            <a:r>
              <a:rPr lang="fr-FR" dirty="0">
                <a:solidFill>
                  <a:schemeClr val="bg1"/>
                </a:solidFill>
              </a:rPr>
              <a:t>            </a:t>
            </a:r>
            <a:r>
              <a:rPr lang="fr-FR" dirty="0" err="1">
                <a:solidFill>
                  <a:schemeClr val="bg1"/>
                </a:solidFill>
              </a:rPr>
              <a:t>protected</a:t>
            </a:r>
            <a:r>
              <a:rPr lang="fr-FR" dirty="0">
                <a:solidFill>
                  <a:schemeClr val="bg1"/>
                </a:solidFill>
              </a:rPr>
              <a:t> </a:t>
            </a:r>
            <a:r>
              <a:rPr lang="fr-FR" dirty="0" err="1">
                <a:solidFill>
                  <a:schemeClr val="bg1"/>
                </a:solidFill>
              </a:rPr>
              <a:t>Database</a:t>
            </a:r>
            <a:r>
              <a:rPr lang="fr-FR" dirty="0">
                <a:solidFill>
                  <a:schemeClr val="bg1"/>
                </a:solidFill>
              </a:rPr>
              <a:t> </a:t>
            </a:r>
            <a:r>
              <a:rPr lang="fr-FR" dirty="0" err="1">
                <a:solidFill>
                  <a:schemeClr val="bg1"/>
                </a:solidFill>
              </a:rPr>
              <a:t>getDatabase</a:t>
            </a:r>
            <a:r>
              <a:rPr lang="fr-FR" dirty="0">
                <a:solidFill>
                  <a:schemeClr val="bg1"/>
                </a:solidFill>
              </a:rPr>
              <a:t>() { return new </a:t>
            </a:r>
            <a:r>
              <a:rPr lang="fr-FR" dirty="0" err="1">
                <a:solidFill>
                  <a:schemeClr val="bg1"/>
                </a:solidFill>
              </a:rPr>
              <a:t>FakeDatabase</a:t>
            </a:r>
            <a:r>
              <a:rPr lang="fr-FR" dirty="0">
                <a:solidFill>
                  <a:schemeClr val="bg1"/>
                </a:solidFill>
              </a:rPr>
              <a:t>(); } </a:t>
            </a:r>
          </a:p>
          <a:p>
            <a:r>
              <a:rPr lang="fr-FR" dirty="0">
                <a:solidFill>
                  <a:schemeClr val="bg1"/>
                </a:solidFill>
              </a:rPr>
              <a:t>        }; </a:t>
            </a:r>
          </a:p>
          <a:p>
            <a:r>
              <a:rPr lang="fr-FR" dirty="0">
                <a:solidFill>
                  <a:schemeClr val="bg1"/>
                </a:solidFill>
              </a:rPr>
              <a:t>    } </a:t>
            </a:r>
          </a:p>
          <a:p>
            <a:r>
              <a:rPr lang="fr-FR" dirty="0">
                <a:solidFill>
                  <a:schemeClr val="bg1"/>
                </a:solidFill>
              </a:rPr>
              <a:t>} </a:t>
            </a:r>
          </a:p>
        </p:txBody>
      </p:sp>
      <p:sp>
        <p:nvSpPr>
          <p:cNvPr id="6" name="Flèche à angle droit 5"/>
          <p:cNvSpPr/>
          <p:nvPr/>
        </p:nvSpPr>
        <p:spPr>
          <a:xfrm flipV="1">
            <a:off x="6456834" y="2492896"/>
            <a:ext cx="850392" cy="64807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4075302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26723" y="969410"/>
            <a:ext cx="10747375" cy="504825"/>
          </a:xfrm>
        </p:spPr>
        <p:txBody>
          <a:bodyPr/>
          <a:lstStyle/>
          <a:p>
            <a:r>
              <a:rPr lang="en-US" dirty="0">
                <a:solidFill>
                  <a:schemeClr val="bg1"/>
                </a:solidFill>
              </a:rPr>
              <a:t>Dependency injection</a:t>
            </a:r>
          </a:p>
        </p:txBody>
      </p:sp>
      <p:sp>
        <p:nvSpPr>
          <p:cNvPr id="5" name="Rectangle 4"/>
          <p:cNvSpPr/>
          <p:nvPr/>
        </p:nvSpPr>
        <p:spPr>
          <a:xfrm>
            <a:off x="2403037" y="1977944"/>
            <a:ext cx="8640960" cy="4464496"/>
          </a:xfrm>
          <a:prstGeom prst="rect">
            <a:avLst/>
          </a:prstGeom>
          <a:ln>
            <a:solidFill>
              <a:schemeClr val="tx1"/>
            </a:solidFill>
          </a:ln>
        </p:spPr>
        <p:txBody>
          <a:bodyPr wrap="square">
            <a:normAutofit/>
          </a:bodyPr>
          <a:lstStyle/>
          <a:p>
            <a:r>
              <a:rPr lang="fr-FR" dirty="0">
                <a:solidFill>
                  <a:schemeClr val="bg1"/>
                </a:solidFill>
              </a:rPr>
              <a:t>public class </a:t>
            </a:r>
            <a:r>
              <a:rPr lang="fr-FR" dirty="0" err="1">
                <a:solidFill>
                  <a:schemeClr val="bg1"/>
                </a:solidFill>
              </a:rPr>
              <a:t>EmployeeDAO</a:t>
            </a:r>
            <a:r>
              <a:rPr lang="fr-FR" dirty="0">
                <a:solidFill>
                  <a:schemeClr val="bg1"/>
                </a:solidFill>
              </a:rPr>
              <a:t> {</a:t>
            </a:r>
          </a:p>
          <a:p>
            <a:r>
              <a:rPr lang="fr-FR" dirty="0">
                <a:solidFill>
                  <a:schemeClr val="bg1"/>
                </a:solidFill>
              </a:rPr>
              <a:t>    </a:t>
            </a:r>
            <a:r>
              <a:rPr lang="fr-FR" dirty="0" err="1">
                <a:solidFill>
                  <a:schemeClr val="bg1"/>
                </a:solidFill>
              </a:rPr>
              <a:t>Database</a:t>
            </a:r>
            <a:r>
              <a:rPr lang="fr-FR" dirty="0">
                <a:solidFill>
                  <a:schemeClr val="bg1"/>
                </a:solidFill>
              </a:rPr>
              <a:t> </a:t>
            </a:r>
            <a:r>
              <a:rPr lang="fr-FR" dirty="0" err="1">
                <a:solidFill>
                  <a:schemeClr val="bg1"/>
                </a:solidFill>
              </a:rPr>
              <a:t>database</a:t>
            </a:r>
            <a:r>
              <a:rPr lang="fr-FR" dirty="0">
                <a:solidFill>
                  <a:schemeClr val="bg1"/>
                </a:solidFill>
              </a:rPr>
              <a:t>;</a:t>
            </a:r>
          </a:p>
          <a:p>
            <a:r>
              <a:rPr lang="fr-FR" dirty="0">
                <a:solidFill>
                  <a:schemeClr val="bg1"/>
                </a:solidFill>
              </a:rPr>
              <a:t>    public </a:t>
            </a:r>
            <a:r>
              <a:rPr lang="fr-FR" dirty="0" err="1">
                <a:solidFill>
                  <a:schemeClr val="bg1"/>
                </a:solidFill>
              </a:rPr>
              <a:t>void</a:t>
            </a:r>
            <a:r>
              <a:rPr lang="fr-FR" dirty="0">
                <a:solidFill>
                  <a:schemeClr val="bg1"/>
                </a:solidFill>
              </a:rPr>
              <a:t> </a:t>
            </a:r>
            <a:r>
              <a:rPr lang="fr-FR" dirty="0" err="1">
                <a:solidFill>
                  <a:schemeClr val="bg1"/>
                </a:solidFill>
              </a:rPr>
              <a:t>setDatabase</a:t>
            </a:r>
            <a:r>
              <a:rPr lang="fr-FR" dirty="0">
                <a:solidFill>
                  <a:schemeClr val="bg1"/>
                </a:solidFill>
              </a:rPr>
              <a:t>(</a:t>
            </a:r>
            <a:r>
              <a:rPr lang="fr-FR" dirty="0" err="1">
                <a:solidFill>
                  <a:schemeClr val="bg1"/>
                </a:solidFill>
              </a:rPr>
              <a:t>Database</a:t>
            </a:r>
            <a:r>
              <a:rPr lang="fr-FR" dirty="0">
                <a:solidFill>
                  <a:schemeClr val="bg1"/>
                </a:solidFill>
              </a:rPr>
              <a:t> </a:t>
            </a:r>
            <a:r>
              <a:rPr lang="fr-FR" dirty="0" err="1">
                <a:solidFill>
                  <a:schemeClr val="bg1"/>
                </a:solidFill>
              </a:rPr>
              <a:t>db</a:t>
            </a:r>
            <a:r>
              <a:rPr lang="fr-FR" dirty="0">
                <a:solidFill>
                  <a:schemeClr val="bg1"/>
                </a:solidFill>
              </a:rPr>
              <a:t>) { </a:t>
            </a:r>
            <a:r>
              <a:rPr lang="fr-FR" dirty="0" err="1">
                <a:solidFill>
                  <a:schemeClr val="bg1"/>
                </a:solidFill>
              </a:rPr>
              <a:t>database</a:t>
            </a:r>
            <a:r>
              <a:rPr lang="fr-FR" dirty="0">
                <a:solidFill>
                  <a:schemeClr val="bg1"/>
                </a:solidFill>
              </a:rPr>
              <a:t> = </a:t>
            </a:r>
            <a:r>
              <a:rPr lang="fr-FR" dirty="0" err="1">
                <a:solidFill>
                  <a:schemeClr val="bg1"/>
                </a:solidFill>
              </a:rPr>
              <a:t>db</a:t>
            </a:r>
            <a:r>
              <a:rPr lang="fr-FR" dirty="0">
                <a:solidFill>
                  <a:schemeClr val="bg1"/>
                </a:solidFill>
              </a:rPr>
              <a:t>; }</a:t>
            </a:r>
          </a:p>
          <a:p>
            <a:r>
              <a:rPr lang="fr-FR" dirty="0">
                <a:solidFill>
                  <a:schemeClr val="bg1"/>
                </a:solidFill>
              </a:rPr>
              <a:t>    public </a:t>
            </a:r>
            <a:r>
              <a:rPr lang="fr-FR" dirty="0" err="1">
                <a:solidFill>
                  <a:schemeClr val="bg1"/>
                </a:solidFill>
              </a:rPr>
              <a:t>void</a:t>
            </a:r>
            <a:r>
              <a:rPr lang="fr-FR" dirty="0">
                <a:solidFill>
                  <a:schemeClr val="bg1"/>
                </a:solidFill>
              </a:rPr>
              <a:t> </a:t>
            </a:r>
            <a:r>
              <a:rPr lang="fr-FR" dirty="0" err="1">
                <a:solidFill>
                  <a:schemeClr val="bg1"/>
                </a:solidFill>
              </a:rPr>
              <a:t>save</a:t>
            </a:r>
            <a:r>
              <a:rPr lang="fr-FR" dirty="0">
                <a:solidFill>
                  <a:schemeClr val="bg1"/>
                </a:solidFill>
              </a:rPr>
              <a:t>(</a:t>
            </a:r>
            <a:r>
              <a:rPr lang="fr-FR" dirty="0" err="1">
                <a:solidFill>
                  <a:schemeClr val="bg1"/>
                </a:solidFill>
              </a:rPr>
              <a:t>Employee</a:t>
            </a:r>
            <a:r>
              <a:rPr lang="fr-FR" dirty="0">
                <a:solidFill>
                  <a:schemeClr val="bg1"/>
                </a:solidFill>
              </a:rPr>
              <a:t> e) {</a:t>
            </a:r>
          </a:p>
          <a:p>
            <a:r>
              <a:rPr lang="fr-FR" dirty="0">
                <a:solidFill>
                  <a:schemeClr val="bg1"/>
                </a:solidFill>
              </a:rPr>
              <a:t>        // Utiliser </a:t>
            </a:r>
            <a:r>
              <a:rPr lang="fr-FR" dirty="0" err="1">
                <a:solidFill>
                  <a:schemeClr val="bg1"/>
                </a:solidFill>
              </a:rPr>
              <a:t>database</a:t>
            </a:r>
            <a:endParaRPr lang="fr-FR" dirty="0">
              <a:solidFill>
                <a:schemeClr val="bg1"/>
              </a:solidFill>
            </a:endParaRPr>
          </a:p>
          <a:p>
            <a:r>
              <a:rPr lang="fr-FR" dirty="0">
                <a:solidFill>
                  <a:schemeClr val="bg1"/>
                </a:solidFill>
              </a:rPr>
              <a:t>    }</a:t>
            </a:r>
          </a:p>
          <a:p>
            <a:r>
              <a:rPr lang="fr-FR" dirty="0">
                <a:solidFill>
                  <a:schemeClr val="bg1"/>
                </a:solidFill>
              </a:rPr>
              <a:t>}</a:t>
            </a:r>
          </a:p>
          <a:p>
            <a:r>
              <a:rPr lang="fr-FR" dirty="0">
                <a:solidFill>
                  <a:schemeClr val="bg1"/>
                </a:solidFill>
              </a:rPr>
              <a:t>public class </a:t>
            </a:r>
            <a:r>
              <a:rPr lang="fr-FR" dirty="0" err="1">
                <a:solidFill>
                  <a:schemeClr val="bg1"/>
                </a:solidFill>
              </a:rPr>
              <a:t>EmployeeDAOTest</a:t>
            </a:r>
            <a:r>
              <a:rPr lang="fr-FR" dirty="0">
                <a:solidFill>
                  <a:schemeClr val="bg1"/>
                </a:solidFill>
              </a:rPr>
              <a:t> {</a:t>
            </a:r>
          </a:p>
          <a:p>
            <a:r>
              <a:rPr lang="fr-FR" dirty="0">
                <a:solidFill>
                  <a:schemeClr val="bg1"/>
                </a:solidFill>
              </a:rPr>
              <a:t>    @Test public </a:t>
            </a:r>
            <a:r>
              <a:rPr lang="fr-FR" dirty="0" err="1">
                <a:solidFill>
                  <a:schemeClr val="bg1"/>
                </a:solidFill>
              </a:rPr>
              <a:t>void</a:t>
            </a:r>
            <a:r>
              <a:rPr lang="fr-FR" dirty="0">
                <a:solidFill>
                  <a:schemeClr val="bg1"/>
                </a:solidFill>
              </a:rPr>
              <a:t> </a:t>
            </a:r>
            <a:r>
              <a:rPr lang="fr-FR" dirty="0" err="1">
                <a:solidFill>
                  <a:schemeClr val="bg1"/>
                </a:solidFill>
              </a:rPr>
              <a:t>testWithDependencyInjection</a:t>
            </a:r>
            <a:r>
              <a:rPr lang="fr-FR" dirty="0">
                <a:solidFill>
                  <a:schemeClr val="bg1"/>
                </a:solidFill>
              </a:rPr>
              <a:t>{</a:t>
            </a:r>
          </a:p>
          <a:p>
            <a:r>
              <a:rPr lang="fr-FR" dirty="0">
                <a:solidFill>
                  <a:schemeClr val="bg1"/>
                </a:solidFill>
              </a:rPr>
              <a:t>        </a:t>
            </a:r>
            <a:r>
              <a:rPr lang="fr-FR" dirty="0" err="1">
                <a:solidFill>
                  <a:schemeClr val="bg1"/>
                </a:solidFill>
              </a:rPr>
              <a:t>EmployeeDAO</a:t>
            </a:r>
            <a:r>
              <a:rPr lang="fr-FR" dirty="0">
                <a:solidFill>
                  <a:schemeClr val="bg1"/>
                </a:solidFill>
              </a:rPr>
              <a:t> dao = new </a:t>
            </a:r>
            <a:r>
              <a:rPr lang="fr-FR" dirty="0" err="1">
                <a:solidFill>
                  <a:schemeClr val="bg1"/>
                </a:solidFill>
              </a:rPr>
              <a:t>EmployeeDAO</a:t>
            </a:r>
            <a:r>
              <a:rPr lang="fr-FR" dirty="0">
                <a:solidFill>
                  <a:schemeClr val="bg1"/>
                </a:solidFill>
              </a:rPr>
              <a:t>();</a:t>
            </a:r>
          </a:p>
          <a:p>
            <a:r>
              <a:rPr lang="fr-FR" dirty="0">
                <a:solidFill>
                  <a:schemeClr val="bg1"/>
                </a:solidFill>
              </a:rPr>
              <a:t>        </a:t>
            </a:r>
            <a:r>
              <a:rPr lang="fr-FR" dirty="0" err="1">
                <a:solidFill>
                  <a:schemeClr val="bg1"/>
                </a:solidFill>
              </a:rPr>
              <a:t>Database</a:t>
            </a:r>
            <a:r>
              <a:rPr lang="fr-FR" dirty="0">
                <a:solidFill>
                  <a:schemeClr val="bg1"/>
                </a:solidFill>
              </a:rPr>
              <a:t> </a:t>
            </a:r>
            <a:r>
              <a:rPr lang="fr-FR" dirty="0" err="1">
                <a:solidFill>
                  <a:schemeClr val="bg1"/>
                </a:solidFill>
              </a:rPr>
              <a:t>db</a:t>
            </a:r>
            <a:r>
              <a:rPr lang="fr-FR" dirty="0">
                <a:solidFill>
                  <a:schemeClr val="bg1"/>
                </a:solidFill>
              </a:rPr>
              <a:t> = new </a:t>
            </a:r>
            <a:r>
              <a:rPr lang="fr-FR" dirty="0" err="1">
                <a:solidFill>
                  <a:schemeClr val="bg1"/>
                </a:solidFill>
              </a:rPr>
              <a:t>FakedDatabase</a:t>
            </a:r>
            <a:r>
              <a:rPr lang="fr-FR" dirty="0">
                <a:solidFill>
                  <a:schemeClr val="bg1"/>
                </a:solidFill>
              </a:rPr>
              <a:t> ();</a:t>
            </a:r>
          </a:p>
          <a:p>
            <a:r>
              <a:rPr lang="fr-FR" dirty="0">
                <a:solidFill>
                  <a:schemeClr val="bg1"/>
                </a:solidFill>
              </a:rPr>
              <a:t>        </a:t>
            </a:r>
            <a:r>
              <a:rPr lang="fr-FR" dirty="0" err="1">
                <a:solidFill>
                  <a:schemeClr val="bg1"/>
                </a:solidFill>
              </a:rPr>
              <a:t>dao.setDatabase</a:t>
            </a:r>
            <a:r>
              <a:rPr lang="fr-FR" dirty="0">
                <a:solidFill>
                  <a:schemeClr val="bg1"/>
                </a:solidFill>
              </a:rPr>
              <a:t>(</a:t>
            </a:r>
            <a:r>
              <a:rPr lang="fr-FR" dirty="0" err="1">
                <a:solidFill>
                  <a:schemeClr val="bg1"/>
                </a:solidFill>
              </a:rPr>
              <a:t>db</a:t>
            </a:r>
            <a:r>
              <a:rPr lang="fr-FR" dirty="0">
                <a:solidFill>
                  <a:schemeClr val="bg1"/>
                </a:solidFill>
              </a:rPr>
              <a:t>);</a:t>
            </a:r>
          </a:p>
          <a:p>
            <a:r>
              <a:rPr lang="fr-FR" dirty="0">
                <a:solidFill>
                  <a:schemeClr val="bg1"/>
                </a:solidFill>
              </a:rPr>
              <a:t>        …</a:t>
            </a:r>
          </a:p>
          <a:p>
            <a:r>
              <a:rPr lang="fr-FR" dirty="0">
                <a:solidFill>
                  <a:schemeClr val="bg1"/>
                </a:solidFill>
              </a:rPr>
              <a:t>    }</a:t>
            </a:r>
          </a:p>
          <a:p>
            <a:r>
              <a:rPr lang="fr-FR" dirty="0">
                <a:solidFill>
                  <a:schemeClr val="bg1"/>
                </a:solidFill>
              </a:rPr>
              <a:t>}</a:t>
            </a:r>
          </a:p>
          <a:p>
            <a:endParaRPr lang="fr-FR" dirty="0">
              <a:solidFill>
                <a:schemeClr val="bg1"/>
              </a:solidFill>
            </a:endParaRPr>
          </a:p>
        </p:txBody>
      </p:sp>
    </p:spTree>
    <p:extLst>
      <p:ext uri="{BB962C8B-B14F-4D97-AF65-F5344CB8AC3E}">
        <p14:creationId xmlns:p14="http://schemas.microsoft.com/office/powerpoint/2010/main" val="1155323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95901" y="1700213"/>
            <a:ext cx="6486525" cy="792162"/>
          </a:xfrm>
        </p:spPr>
        <p:txBody>
          <a:bodyPr/>
          <a:lstStyle/>
          <a:p>
            <a:r>
              <a:rPr lang="en-US" dirty="0">
                <a:solidFill>
                  <a:schemeClr val="bg1"/>
                </a:solidFill>
              </a:rPr>
              <a:t>General principles</a:t>
            </a:r>
          </a:p>
        </p:txBody>
      </p:sp>
      <p:sp>
        <p:nvSpPr>
          <p:cNvPr id="7" name="Espace réservé du texte 6"/>
          <p:cNvSpPr>
            <a:spLocks noGrp="1"/>
          </p:cNvSpPr>
          <p:nvPr>
            <p:ph type="body" sz="quarter" idx="4294967295"/>
          </p:nvPr>
        </p:nvSpPr>
        <p:spPr>
          <a:xfrm>
            <a:off x="595901" y="2636838"/>
            <a:ext cx="6486525" cy="792162"/>
          </a:xfrm>
        </p:spPr>
        <p:txBody>
          <a:bodyPr/>
          <a:lstStyle/>
          <a:p>
            <a:r>
              <a:rPr lang="en-US" dirty="0">
                <a:solidFill>
                  <a:schemeClr val="bg1"/>
                </a:solidFill>
              </a:rPr>
              <a:t>Domain Driven Design</a:t>
            </a:r>
          </a:p>
        </p:txBody>
      </p:sp>
      <p:sp>
        <p:nvSpPr>
          <p:cNvPr id="4" name="Titre 3"/>
          <p:cNvSpPr>
            <a:spLocks noGrp="1"/>
          </p:cNvSpPr>
          <p:nvPr>
            <p:ph type="title" idx="4294967295"/>
          </p:nvPr>
        </p:nvSpPr>
        <p:spPr>
          <a:xfrm>
            <a:off x="595901" y="908050"/>
            <a:ext cx="10747375" cy="504825"/>
          </a:xfrm>
        </p:spPr>
        <p:txBody>
          <a:bodyPr/>
          <a:lstStyle/>
          <a:p>
            <a:r>
              <a:rPr lang="en-US" dirty="0">
                <a:solidFill>
                  <a:schemeClr val="bg1"/>
                </a:solidFill>
              </a:rPr>
              <a:t>Domain Driven Design</a:t>
            </a:r>
          </a:p>
        </p:txBody>
      </p:sp>
    </p:spTree>
    <p:extLst>
      <p:ext uri="{BB962C8B-B14F-4D97-AF65-F5344CB8AC3E}">
        <p14:creationId xmlns:p14="http://schemas.microsoft.com/office/powerpoint/2010/main" val="2199769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93182" y="1051995"/>
            <a:ext cx="10791191" cy="463336"/>
          </a:xfrm>
        </p:spPr>
        <p:txBody>
          <a:bodyPr/>
          <a:lstStyle/>
          <a:p>
            <a:r>
              <a:rPr lang="en-US" dirty="0">
                <a:solidFill>
                  <a:schemeClr val="bg1"/>
                </a:solidFill>
              </a:rPr>
              <a:t>Structure Patterns</a:t>
            </a:r>
          </a:p>
        </p:txBody>
      </p:sp>
      <p:pic>
        <p:nvPicPr>
          <p:cNvPr id="1027" name="Picture 3" descr="C:\ValtechProjets\Cours\TDDJ\TDD-Amadeus\Presentation\images\DDD 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522" y="1557502"/>
            <a:ext cx="7457696" cy="543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14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Test doubles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7025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75353" y="1802669"/>
            <a:ext cx="6486525" cy="792162"/>
          </a:xfrm>
        </p:spPr>
        <p:txBody>
          <a:bodyPr/>
          <a:lstStyle/>
          <a:p>
            <a:r>
              <a:rPr lang="en-US" dirty="0">
                <a:solidFill>
                  <a:schemeClr val="bg1"/>
                </a:solidFill>
              </a:rPr>
              <a:t>What are test doubles ?</a:t>
            </a:r>
          </a:p>
        </p:txBody>
      </p:sp>
      <p:sp>
        <p:nvSpPr>
          <p:cNvPr id="7" name="Espace réservé du texte 6"/>
          <p:cNvSpPr>
            <a:spLocks noGrp="1"/>
          </p:cNvSpPr>
          <p:nvPr>
            <p:ph type="body" sz="quarter" idx="4294967295"/>
          </p:nvPr>
        </p:nvSpPr>
        <p:spPr>
          <a:xfrm>
            <a:off x="575353" y="2739294"/>
            <a:ext cx="6486525" cy="792162"/>
          </a:xfrm>
        </p:spPr>
        <p:txBody>
          <a:bodyPr/>
          <a:lstStyle/>
          <a:p>
            <a:r>
              <a:rPr lang="en-US" dirty="0">
                <a:solidFill>
                  <a:schemeClr val="bg1"/>
                </a:solidFill>
              </a:rPr>
              <a:t>Kinds of doubles</a:t>
            </a:r>
          </a:p>
        </p:txBody>
      </p:sp>
      <p:sp>
        <p:nvSpPr>
          <p:cNvPr id="4" name="Titre 3"/>
          <p:cNvSpPr>
            <a:spLocks noGrp="1"/>
          </p:cNvSpPr>
          <p:nvPr>
            <p:ph type="title" idx="4294967295"/>
          </p:nvPr>
        </p:nvSpPr>
        <p:spPr>
          <a:xfrm>
            <a:off x="575353" y="1010506"/>
            <a:ext cx="10747375" cy="504825"/>
          </a:xfrm>
        </p:spPr>
        <p:txBody>
          <a:bodyPr/>
          <a:lstStyle/>
          <a:p>
            <a:r>
              <a:rPr lang="en-US" dirty="0">
                <a:solidFill>
                  <a:schemeClr val="bg1"/>
                </a:solidFill>
              </a:rPr>
              <a:t>What are test doubles ?</a:t>
            </a:r>
          </a:p>
        </p:txBody>
      </p:sp>
    </p:spTree>
    <p:extLst>
      <p:ext uri="{BB962C8B-B14F-4D97-AF65-F5344CB8AC3E}">
        <p14:creationId xmlns:p14="http://schemas.microsoft.com/office/powerpoint/2010/main" val="362100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26724" y="959135"/>
            <a:ext cx="10747375" cy="504825"/>
          </a:xfrm>
        </p:spPr>
        <p:txBody>
          <a:bodyPr/>
          <a:lstStyle/>
          <a:p>
            <a:r>
              <a:rPr lang="en-US" dirty="0">
                <a:solidFill>
                  <a:schemeClr val="bg1"/>
                </a:solidFill>
              </a:rPr>
              <a:t>When to use test doubles ?</a:t>
            </a:r>
          </a:p>
        </p:txBody>
      </p:sp>
      <p:sp>
        <p:nvSpPr>
          <p:cNvPr id="10" name="Espace réservé du contenu 9"/>
          <p:cNvSpPr>
            <a:spLocks noGrp="1"/>
          </p:cNvSpPr>
          <p:nvPr>
            <p:ph idx="4294967295"/>
          </p:nvPr>
        </p:nvSpPr>
        <p:spPr>
          <a:xfrm>
            <a:off x="626724" y="2040223"/>
            <a:ext cx="10747375" cy="4464050"/>
          </a:xfrm>
        </p:spPr>
        <p:txBody>
          <a:bodyPr/>
          <a:lstStyle/>
          <a:p>
            <a:r>
              <a:rPr lang="en-US" dirty="0">
                <a:solidFill>
                  <a:schemeClr val="bg1"/>
                </a:solidFill>
              </a:rPr>
              <a:t>Test doubles replace the real thing</a:t>
            </a:r>
          </a:p>
          <a:p>
            <a:r>
              <a:rPr lang="en-US" dirty="0">
                <a:solidFill>
                  <a:schemeClr val="bg1"/>
                </a:solidFill>
              </a:rPr>
              <a:t>For unit tests of CUTs having dependencies on other unusable components </a:t>
            </a:r>
          </a:p>
          <a:p>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1113166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85627" y="1802669"/>
            <a:ext cx="6486525" cy="792162"/>
          </a:xfrm>
        </p:spPr>
        <p:txBody>
          <a:bodyPr/>
          <a:lstStyle/>
          <a:p>
            <a:r>
              <a:rPr lang="en-US" dirty="0">
                <a:solidFill>
                  <a:schemeClr val="bg1"/>
                </a:solidFill>
              </a:rPr>
              <a:t>What are test doubles ?</a:t>
            </a:r>
          </a:p>
        </p:txBody>
      </p:sp>
      <p:sp>
        <p:nvSpPr>
          <p:cNvPr id="7" name="Espace réservé du texte 6"/>
          <p:cNvSpPr>
            <a:spLocks noGrp="1"/>
          </p:cNvSpPr>
          <p:nvPr>
            <p:ph type="body" sz="quarter" idx="4294967295"/>
          </p:nvPr>
        </p:nvSpPr>
        <p:spPr>
          <a:xfrm>
            <a:off x="585627" y="2739294"/>
            <a:ext cx="6486525" cy="792162"/>
          </a:xfrm>
        </p:spPr>
        <p:txBody>
          <a:bodyPr/>
          <a:lstStyle/>
          <a:p>
            <a:r>
              <a:rPr lang="en-US" dirty="0">
                <a:solidFill>
                  <a:schemeClr val="bg1"/>
                </a:solidFill>
              </a:rPr>
              <a:t>Kinds of doubles</a:t>
            </a:r>
          </a:p>
        </p:txBody>
      </p:sp>
      <p:sp>
        <p:nvSpPr>
          <p:cNvPr id="4" name="Titre 3"/>
          <p:cNvSpPr>
            <a:spLocks noGrp="1"/>
          </p:cNvSpPr>
          <p:nvPr>
            <p:ph type="title" idx="4294967295"/>
          </p:nvPr>
        </p:nvSpPr>
        <p:spPr>
          <a:xfrm>
            <a:off x="585627" y="1010506"/>
            <a:ext cx="10747375" cy="504825"/>
          </a:xfrm>
        </p:spPr>
        <p:txBody>
          <a:bodyPr/>
          <a:lstStyle/>
          <a:p>
            <a:r>
              <a:rPr lang="en-US" dirty="0">
                <a:solidFill>
                  <a:schemeClr val="bg1"/>
                </a:solidFill>
              </a:rPr>
              <a:t>Kinds of doubles</a:t>
            </a:r>
          </a:p>
        </p:txBody>
      </p:sp>
    </p:spTree>
    <p:extLst>
      <p:ext uri="{BB962C8B-B14F-4D97-AF65-F5344CB8AC3E}">
        <p14:creationId xmlns:p14="http://schemas.microsoft.com/office/powerpoint/2010/main" val="2261913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54805" y="907765"/>
            <a:ext cx="10747375" cy="504825"/>
          </a:xfrm>
        </p:spPr>
        <p:txBody>
          <a:bodyPr/>
          <a:lstStyle/>
          <a:p>
            <a:r>
              <a:rPr lang="en-US" dirty="0">
                <a:solidFill>
                  <a:schemeClr val="bg1"/>
                </a:solidFill>
              </a:rPr>
              <a:t>Functional doubles</a:t>
            </a:r>
          </a:p>
        </p:txBody>
      </p:sp>
      <p:sp>
        <p:nvSpPr>
          <p:cNvPr id="3" name="Espace réservé du contenu 2"/>
          <p:cNvSpPr>
            <a:spLocks noGrp="1"/>
          </p:cNvSpPr>
          <p:nvPr>
            <p:ph idx="4294967295"/>
          </p:nvPr>
        </p:nvSpPr>
        <p:spPr>
          <a:xfrm>
            <a:off x="554805" y="1988853"/>
            <a:ext cx="10747375" cy="4464050"/>
          </a:xfrm>
        </p:spPr>
        <p:txBody>
          <a:bodyPr>
            <a:normAutofit lnSpcReduction="10000"/>
          </a:bodyPr>
          <a:lstStyle/>
          <a:p>
            <a:r>
              <a:rPr lang="en-US" dirty="0">
                <a:solidFill>
                  <a:schemeClr val="bg1"/>
                </a:solidFill>
              </a:rPr>
              <a:t>Dummy Object </a:t>
            </a:r>
          </a:p>
          <a:p>
            <a:pPr lvl="1"/>
            <a:r>
              <a:rPr lang="en-US" dirty="0">
                <a:solidFill>
                  <a:schemeClr val="bg1"/>
                </a:solidFill>
              </a:rPr>
              <a:t>Simplest form of a test double.</a:t>
            </a:r>
          </a:p>
          <a:p>
            <a:pPr lvl="1"/>
            <a:r>
              <a:rPr lang="en-US" dirty="0">
                <a:solidFill>
                  <a:schemeClr val="bg1"/>
                </a:solidFill>
              </a:rPr>
              <a:t>Provides a default value where required</a:t>
            </a:r>
          </a:p>
          <a:p>
            <a:pPr lvl="1"/>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http://xunitpatterns.com/Dummy Object.html</a:t>
            </a:r>
            <a:endParaRPr lang="en-US" dirty="0">
              <a:solidFill>
                <a:schemeClr val="tx2">
                  <a:lumMod val="40000"/>
                  <a:lumOff val="60000"/>
                </a:schemeClr>
              </a:solidFill>
            </a:endParaRPr>
          </a:p>
          <a:p>
            <a:r>
              <a:rPr lang="en-US" dirty="0">
                <a:solidFill>
                  <a:schemeClr val="bg1"/>
                </a:solidFill>
              </a:rPr>
              <a:t>Stub</a:t>
            </a:r>
          </a:p>
          <a:p>
            <a:pPr lvl="1"/>
            <a:r>
              <a:rPr lang="en-US" dirty="0">
                <a:solidFill>
                  <a:schemeClr val="bg1"/>
                </a:solidFill>
              </a:rPr>
              <a:t>Adds simplistic logic to a dummy, providing different outputs</a:t>
            </a:r>
          </a:p>
          <a:p>
            <a:pPr lvl="1"/>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http://xunitpatterns.com/Test Stub.html</a:t>
            </a:r>
            <a:endParaRPr lang="en-US" dirty="0">
              <a:solidFill>
                <a:schemeClr val="tx2">
                  <a:lumMod val="40000"/>
                  <a:lumOff val="60000"/>
                </a:schemeClr>
              </a:solidFill>
            </a:endParaRPr>
          </a:p>
          <a:p>
            <a:r>
              <a:rPr lang="en-US" dirty="0">
                <a:solidFill>
                  <a:schemeClr val="bg1"/>
                </a:solidFill>
              </a:rPr>
              <a:t>Fake</a:t>
            </a:r>
          </a:p>
          <a:p>
            <a:pPr lvl="1"/>
            <a:r>
              <a:rPr lang="en-US" dirty="0">
                <a:solidFill>
                  <a:schemeClr val="bg1"/>
                </a:solidFill>
              </a:rPr>
              <a:t>Comprehensive component providing a higher-fidelity approximation of the target capability</a:t>
            </a:r>
          </a:p>
          <a:p>
            <a:pPr lvl="1"/>
            <a:r>
              <a:rPr lang="en-US" dirty="0">
                <a:solidFill>
                  <a:schemeClr val="tx2">
                    <a:lumMod val="40000"/>
                    <a:lumOff val="60000"/>
                  </a:schemeClr>
                </a:solidFill>
                <a:hlinkClick r:id="rId4">
                  <a:extLst>
                    <a:ext uri="{A12FA001-AC4F-418D-AE19-62706E023703}">
                      <ahyp:hlinkClr xmlns:ahyp="http://schemas.microsoft.com/office/drawing/2018/hyperlinkcolor" val="tx"/>
                    </a:ext>
                  </a:extLst>
                </a:hlinkClick>
              </a:rPr>
              <a:t>http://xunitpatterns.com/Fake Object.html</a:t>
            </a:r>
            <a:endParaRPr lang="en-US" dirty="0">
              <a:solidFill>
                <a:schemeClr val="tx2">
                  <a:lumMod val="40000"/>
                  <a:lumOff val="60000"/>
                </a:schemeClr>
              </a:solidFill>
            </a:endParaRPr>
          </a:p>
        </p:txBody>
      </p:sp>
    </p:spTree>
    <p:extLst>
      <p:ext uri="{BB962C8B-B14F-4D97-AF65-F5344CB8AC3E}">
        <p14:creationId xmlns:p14="http://schemas.microsoft.com/office/powerpoint/2010/main" val="342336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Image 91"/>
          <p:cNvPicPr/>
          <p:nvPr/>
        </p:nvPicPr>
        <p:blipFill>
          <a:blip r:embed="rId2"/>
          <a:stretch/>
        </p:blipFill>
        <p:spPr>
          <a:xfrm>
            <a:off x="3960000" y="-5400"/>
            <a:ext cx="8213040" cy="6843600"/>
          </a:xfrm>
          <a:prstGeom prst="rect">
            <a:avLst/>
          </a:prstGeom>
          <a:ln w="0">
            <a:noFill/>
          </a:ln>
        </p:spPr>
      </p:pic>
      <p:sp>
        <p:nvSpPr>
          <p:cNvPr id="93" name="Content Placeholder 2_1"/>
          <p:cNvSpPr/>
          <p:nvPr/>
        </p:nvSpPr>
        <p:spPr>
          <a:xfrm>
            <a:off x="19080" y="3960"/>
            <a:ext cx="12173040" cy="6852600"/>
          </a:xfrm>
          <a:prstGeom prst="rect">
            <a:avLst/>
          </a:prstGeom>
          <a:gradFill rotWithShape="0">
            <a:gsLst>
              <a:gs pos="45000">
                <a:srgbClr val="000000"/>
              </a:gs>
              <a:gs pos="100000">
                <a:srgbClr val="000000">
                  <a:alpha val="0"/>
                </a:srgbClr>
              </a:gs>
            </a:gsLst>
            <a:lin ang="600000"/>
          </a:gradFill>
          <a:ln w="0">
            <a:noFill/>
          </a:ln>
        </p:spPr>
        <p:style>
          <a:lnRef idx="0">
            <a:scrgbClr r="0" g="0" b="0"/>
          </a:lnRef>
          <a:fillRef idx="0">
            <a:scrgbClr r="0" g="0" b="0"/>
          </a:fillRef>
          <a:effectRef idx="0">
            <a:scrgbClr r="0" g="0" b="0"/>
          </a:effectRef>
          <a:fontRef idx="minor"/>
        </p:style>
      </p:sp>
      <p:sp>
        <p:nvSpPr>
          <p:cNvPr id="94" name="Content Placeholder 3_2"/>
          <p:cNvSpPr/>
          <p:nvPr/>
        </p:nvSpPr>
        <p:spPr>
          <a:xfrm>
            <a:off x="609480" y="685800"/>
            <a:ext cx="747000" cy="11988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95" name="Title 4_2"/>
          <p:cNvSpPr/>
          <p:nvPr/>
        </p:nvSpPr>
        <p:spPr>
          <a:xfrm>
            <a:off x="2220197" y="1974135"/>
            <a:ext cx="6779520" cy="418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85000"/>
              </a:lnSpc>
            </a:pPr>
            <a:endParaRPr lang="fr-FR" sz="1800" b="0" strike="noStrike" spc="-1">
              <a:latin typeface="Arial"/>
            </a:endParaRPr>
          </a:p>
          <a:p>
            <a:pPr>
              <a:lnSpc>
                <a:spcPct val="85000"/>
              </a:lnSpc>
            </a:pPr>
            <a:endParaRPr lang="fr-FR" sz="1800" b="0" strike="noStrike" spc="-1">
              <a:latin typeface="Arial"/>
            </a:endParaRPr>
          </a:p>
        </p:txBody>
      </p:sp>
      <p:sp>
        <p:nvSpPr>
          <p:cNvPr id="96" name="Text Placeholder 5_2"/>
          <p:cNvSpPr/>
          <p:nvPr/>
        </p:nvSpPr>
        <p:spPr>
          <a:xfrm>
            <a:off x="540000" y="1016640"/>
            <a:ext cx="10438920" cy="602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4000" spc="-1" dirty="0">
                <a:solidFill>
                  <a:srgbClr val="FFFFFF"/>
                </a:solidFill>
                <a:latin typeface="Helvetica Neue Light"/>
              </a:rPr>
              <a:t>V-Cycle</a:t>
            </a:r>
            <a:endParaRPr lang="fr-FR" sz="4000" b="0" strike="noStrike" spc="-1" dirty="0">
              <a:latin typeface="Arial"/>
            </a:endParaRPr>
          </a:p>
        </p:txBody>
      </p:sp>
      <p:sp>
        <p:nvSpPr>
          <p:cNvPr id="97" name="Rectangle 96"/>
          <p:cNvSpPr/>
          <p:nvPr/>
        </p:nvSpPr>
        <p:spPr>
          <a:xfrm>
            <a:off x="2523317" y="2974935"/>
            <a:ext cx="2397600" cy="1879920"/>
          </a:xfrm>
          <a:prstGeom prst="rect">
            <a:avLst/>
          </a:prstGeom>
          <a:noFill/>
          <a:ln w="0">
            <a:noFill/>
          </a:ln>
        </p:spPr>
        <p:style>
          <a:lnRef idx="0">
            <a:scrgbClr r="0" g="0" b="0"/>
          </a:lnRef>
          <a:fillRef idx="0">
            <a:scrgbClr r="0" g="0" b="0"/>
          </a:fillRef>
          <a:effectRef idx="0">
            <a:scrgbClr r="0" g="0" b="0"/>
          </a:effectRef>
          <a:fontRef idx="minor"/>
        </p:style>
      </p:sp>
      <p:sp>
        <p:nvSpPr>
          <p:cNvPr id="10" name="Espace réservé du contenu 2">
            <a:extLst>
              <a:ext uri="{FF2B5EF4-FFF2-40B4-BE49-F238E27FC236}">
                <a16:creationId xmlns:a16="http://schemas.microsoft.com/office/drawing/2014/main" id="{A4EB1C3B-006A-49E3-BCA9-9AFD1124CD48}"/>
              </a:ext>
            </a:extLst>
          </p:cNvPr>
          <p:cNvSpPr txBox="1">
            <a:spLocks/>
          </p:cNvSpPr>
          <p:nvPr/>
        </p:nvSpPr>
        <p:spPr>
          <a:xfrm>
            <a:off x="2162869" y="1741727"/>
            <a:ext cx="8058794" cy="792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Tests are written early in the development cycle</a:t>
            </a:r>
            <a:endParaRPr lang="en-US" dirty="0">
              <a:solidFill>
                <a:schemeClr val="bg1"/>
              </a:solidFill>
            </a:endParaRPr>
          </a:p>
        </p:txBody>
      </p:sp>
      <p:pic>
        <p:nvPicPr>
          <p:cNvPr id="11" name="Picture 2" descr="https://lh4.googleusercontent.com/-ynrflcBfaxU/USuIzHs4DcI/AAAAAAAAAsg/cglaKEB0k2I/s768/V-Cycle.jpg">
            <a:extLst>
              <a:ext uri="{FF2B5EF4-FFF2-40B4-BE49-F238E27FC236}">
                <a16:creationId xmlns:a16="http://schemas.microsoft.com/office/drawing/2014/main" id="{83257C62-6317-4C93-A794-2F934D3C4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501" y="2661012"/>
            <a:ext cx="7315200"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47821"/>
      </p:ext>
    </p:extLst>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26723" y="938587"/>
            <a:ext cx="10747375" cy="504825"/>
          </a:xfrm>
        </p:spPr>
        <p:txBody>
          <a:bodyPr/>
          <a:lstStyle/>
          <a:p>
            <a:r>
              <a:rPr lang="en-US" dirty="0">
                <a:solidFill>
                  <a:schemeClr val="bg1"/>
                </a:solidFill>
              </a:rPr>
              <a:t>Observation doubles</a:t>
            </a:r>
          </a:p>
        </p:txBody>
      </p:sp>
      <p:sp>
        <p:nvSpPr>
          <p:cNvPr id="3" name="Espace réservé du contenu 2"/>
          <p:cNvSpPr>
            <a:spLocks noGrp="1"/>
          </p:cNvSpPr>
          <p:nvPr>
            <p:ph idx="4294967295"/>
          </p:nvPr>
        </p:nvSpPr>
        <p:spPr>
          <a:xfrm>
            <a:off x="626723" y="2019675"/>
            <a:ext cx="10747375" cy="4464050"/>
          </a:xfrm>
        </p:spPr>
        <p:txBody>
          <a:bodyPr>
            <a:normAutofit/>
          </a:bodyPr>
          <a:lstStyle/>
          <a:p>
            <a:r>
              <a:rPr lang="en-US" dirty="0">
                <a:solidFill>
                  <a:schemeClr val="bg1"/>
                </a:solidFill>
              </a:rPr>
              <a:t>Spy</a:t>
            </a:r>
          </a:p>
          <a:p>
            <a:pPr lvl="1"/>
            <a:r>
              <a:rPr lang="en-US" dirty="0">
                <a:solidFill>
                  <a:schemeClr val="bg1"/>
                </a:solidFill>
              </a:rPr>
              <a:t>Captures and makes available parameter and internal state information</a:t>
            </a:r>
          </a:p>
          <a:p>
            <a:pPr lvl="1"/>
            <a:r>
              <a:rPr lang="en-US" dirty="0">
                <a:solidFill>
                  <a:schemeClr val="bg1"/>
                </a:solidFill>
              </a:rPr>
              <a:t>Allows for more advanced state validation</a:t>
            </a:r>
          </a:p>
          <a:p>
            <a:pPr lvl="1"/>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http://xunitpatterns.com/Test Spy.html</a:t>
            </a:r>
            <a:endParaRPr lang="en-US" dirty="0">
              <a:solidFill>
                <a:schemeClr val="tx2">
                  <a:lumMod val="40000"/>
                  <a:lumOff val="60000"/>
                </a:schemeClr>
              </a:solidFill>
            </a:endParaRPr>
          </a:p>
          <a:p>
            <a:r>
              <a:rPr lang="en-US" dirty="0">
                <a:solidFill>
                  <a:schemeClr val="bg1"/>
                </a:solidFill>
              </a:rPr>
              <a:t>Mock</a:t>
            </a:r>
          </a:p>
          <a:p>
            <a:pPr lvl="1"/>
            <a:r>
              <a:rPr lang="en-US" dirty="0">
                <a:solidFill>
                  <a:schemeClr val="bg1"/>
                </a:solidFill>
              </a:rPr>
              <a:t>Specified by an individual test case to validate test-specific behavior, checking how the double has been used (parameter values and call sequencing)</a:t>
            </a:r>
          </a:p>
          <a:p>
            <a:pPr lvl="1"/>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http://xunitpatterns.com/Mock Object.html</a:t>
            </a:r>
            <a:endParaRPr lang="en-US" dirty="0">
              <a:solidFill>
                <a:schemeClr val="tx2">
                  <a:lumMod val="40000"/>
                  <a:lumOff val="60000"/>
                </a:schemeClr>
              </a:solidFill>
            </a:endParaRPr>
          </a:p>
        </p:txBody>
      </p:sp>
    </p:spTree>
    <p:extLst>
      <p:ext uri="{BB962C8B-B14F-4D97-AF65-F5344CB8AC3E}">
        <p14:creationId xmlns:p14="http://schemas.microsoft.com/office/powerpoint/2010/main" val="4134495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47272" y="1024930"/>
            <a:ext cx="10747375" cy="504825"/>
          </a:xfrm>
        </p:spPr>
        <p:txBody>
          <a:bodyPr/>
          <a:lstStyle/>
          <a:p>
            <a:r>
              <a:rPr lang="en-US" dirty="0">
                <a:solidFill>
                  <a:schemeClr val="bg1"/>
                </a:solidFill>
              </a:rPr>
              <a:t>Example : a Cup</a:t>
            </a:r>
          </a:p>
        </p:txBody>
      </p:sp>
      <p:sp>
        <p:nvSpPr>
          <p:cNvPr id="4" name="Rectangle 3"/>
          <p:cNvSpPr/>
          <p:nvPr/>
        </p:nvSpPr>
        <p:spPr>
          <a:xfrm>
            <a:off x="2423586" y="1745432"/>
            <a:ext cx="8640960" cy="5112568"/>
          </a:xfrm>
          <a:prstGeom prst="rect">
            <a:avLst/>
          </a:prstGeom>
          <a:ln>
            <a:solidFill>
              <a:schemeClr val="tx1"/>
            </a:solidFill>
          </a:ln>
        </p:spPr>
        <p:txBody>
          <a:bodyPr wrap="square">
            <a:normAutofit fontScale="92500" lnSpcReduction="10000"/>
          </a:bodyPr>
          <a:lstStyle/>
          <a:p>
            <a:r>
              <a:rPr lang="fr-FR" dirty="0">
                <a:solidFill>
                  <a:schemeClr val="bg1"/>
                </a:solidFill>
              </a:rPr>
              <a:t>public class Die { </a:t>
            </a:r>
          </a:p>
          <a:p>
            <a:r>
              <a:rPr lang="fr-FR" dirty="0">
                <a:solidFill>
                  <a:schemeClr val="bg1"/>
                </a:solidFill>
              </a:rPr>
              <a:t>    </a:t>
            </a:r>
            <a:r>
              <a:rPr lang="fr-FR" dirty="0" err="1">
                <a:solidFill>
                  <a:schemeClr val="bg1"/>
                </a:solidFill>
              </a:rPr>
              <a:t>private</a:t>
            </a:r>
            <a:r>
              <a:rPr lang="fr-FR" dirty="0">
                <a:solidFill>
                  <a:schemeClr val="bg1"/>
                </a:solidFill>
              </a:rPr>
              <a:t> </a:t>
            </a:r>
            <a:r>
              <a:rPr lang="fr-FR" dirty="0" err="1">
                <a:solidFill>
                  <a:schemeClr val="bg1"/>
                </a:solidFill>
              </a:rPr>
              <a:t>int</a:t>
            </a:r>
            <a:r>
              <a:rPr lang="fr-FR" dirty="0">
                <a:solidFill>
                  <a:schemeClr val="bg1"/>
                </a:solidFill>
              </a:rPr>
              <a:t> value; </a:t>
            </a:r>
          </a:p>
          <a:p>
            <a:r>
              <a:rPr lang="fr-FR" dirty="0">
                <a:solidFill>
                  <a:schemeClr val="bg1"/>
                </a:solidFill>
              </a:rPr>
              <a:t>    public </a:t>
            </a:r>
            <a:r>
              <a:rPr lang="fr-FR" dirty="0" err="1">
                <a:solidFill>
                  <a:schemeClr val="bg1"/>
                </a:solidFill>
              </a:rPr>
              <a:t>int</a:t>
            </a:r>
            <a:r>
              <a:rPr lang="fr-FR" dirty="0">
                <a:solidFill>
                  <a:schemeClr val="bg1"/>
                </a:solidFill>
              </a:rPr>
              <a:t> </a:t>
            </a:r>
            <a:r>
              <a:rPr lang="fr-FR" dirty="0" err="1">
                <a:solidFill>
                  <a:schemeClr val="bg1"/>
                </a:solidFill>
              </a:rPr>
              <a:t>getValue</a:t>
            </a:r>
            <a:r>
              <a:rPr lang="fr-FR" dirty="0">
                <a:solidFill>
                  <a:schemeClr val="bg1"/>
                </a:solidFill>
              </a:rPr>
              <a:t>() { return -1;  } </a:t>
            </a:r>
          </a:p>
          <a:p>
            <a:r>
              <a:rPr lang="fr-FR" dirty="0">
                <a:solidFill>
                  <a:schemeClr val="bg1"/>
                </a:solidFill>
              </a:rPr>
              <a:t>    public </a:t>
            </a:r>
            <a:r>
              <a:rPr lang="fr-FR" dirty="0" err="1">
                <a:solidFill>
                  <a:schemeClr val="bg1"/>
                </a:solidFill>
              </a:rPr>
              <a:t>void</a:t>
            </a:r>
            <a:r>
              <a:rPr lang="fr-FR" dirty="0">
                <a:solidFill>
                  <a:schemeClr val="bg1"/>
                </a:solidFill>
              </a:rPr>
              <a:t> roll() {   } </a:t>
            </a:r>
          </a:p>
          <a:p>
            <a:r>
              <a:rPr lang="fr-FR" dirty="0">
                <a:solidFill>
                  <a:schemeClr val="bg1"/>
                </a:solidFill>
              </a:rPr>
              <a:t>}</a:t>
            </a:r>
          </a:p>
          <a:p>
            <a:endParaRPr lang="fr-FR" dirty="0">
              <a:solidFill>
                <a:schemeClr val="bg1"/>
              </a:solidFill>
            </a:endParaRPr>
          </a:p>
          <a:p>
            <a:r>
              <a:rPr lang="fr-FR" dirty="0">
                <a:solidFill>
                  <a:schemeClr val="bg1"/>
                </a:solidFill>
              </a:rPr>
              <a:t>public class </a:t>
            </a:r>
            <a:r>
              <a:rPr lang="fr-FR" dirty="0" err="1">
                <a:solidFill>
                  <a:schemeClr val="bg1"/>
                </a:solidFill>
              </a:rPr>
              <a:t>Cup</a:t>
            </a:r>
            <a:r>
              <a:rPr lang="fr-FR" dirty="0">
                <a:solidFill>
                  <a:schemeClr val="bg1"/>
                </a:solidFill>
              </a:rPr>
              <a:t> { </a:t>
            </a:r>
          </a:p>
          <a:p>
            <a:r>
              <a:rPr lang="fr-FR" dirty="0">
                <a:solidFill>
                  <a:schemeClr val="bg1"/>
                </a:solidFill>
              </a:rPr>
              <a:t>    </a:t>
            </a:r>
            <a:r>
              <a:rPr lang="fr-FR" dirty="0" err="1">
                <a:solidFill>
                  <a:schemeClr val="bg1"/>
                </a:solidFill>
              </a:rPr>
              <a:t>private</a:t>
            </a:r>
            <a:r>
              <a:rPr lang="fr-FR" dirty="0">
                <a:solidFill>
                  <a:schemeClr val="bg1"/>
                </a:solidFill>
              </a:rPr>
              <a:t> Die die1; </a:t>
            </a:r>
          </a:p>
          <a:p>
            <a:r>
              <a:rPr lang="fr-FR" dirty="0">
                <a:solidFill>
                  <a:schemeClr val="bg1"/>
                </a:solidFill>
              </a:rPr>
              <a:t>    </a:t>
            </a:r>
            <a:r>
              <a:rPr lang="fr-FR" dirty="0" err="1">
                <a:solidFill>
                  <a:schemeClr val="bg1"/>
                </a:solidFill>
              </a:rPr>
              <a:t>private</a:t>
            </a:r>
            <a:r>
              <a:rPr lang="fr-FR" dirty="0">
                <a:solidFill>
                  <a:schemeClr val="bg1"/>
                </a:solidFill>
              </a:rPr>
              <a:t> Die die2; </a:t>
            </a:r>
          </a:p>
          <a:p>
            <a:r>
              <a:rPr lang="fr-FR" dirty="0">
                <a:solidFill>
                  <a:schemeClr val="bg1"/>
                </a:solidFill>
              </a:rPr>
              <a:t>    public </a:t>
            </a:r>
            <a:r>
              <a:rPr lang="fr-FR" dirty="0" err="1">
                <a:solidFill>
                  <a:schemeClr val="bg1"/>
                </a:solidFill>
              </a:rPr>
              <a:t>Cup</a:t>
            </a:r>
            <a:r>
              <a:rPr lang="fr-FR" dirty="0">
                <a:solidFill>
                  <a:schemeClr val="bg1"/>
                </a:solidFill>
              </a:rPr>
              <a:t>(Die die1, Die die2) { </a:t>
            </a:r>
          </a:p>
          <a:p>
            <a:r>
              <a:rPr lang="fr-FR" dirty="0">
                <a:solidFill>
                  <a:schemeClr val="bg1"/>
                </a:solidFill>
              </a:rPr>
              <a:t>        if (die1 == </a:t>
            </a:r>
            <a:r>
              <a:rPr lang="fr-FR" dirty="0" err="1">
                <a:solidFill>
                  <a:schemeClr val="bg1"/>
                </a:solidFill>
              </a:rPr>
              <a:t>null</a:t>
            </a:r>
            <a:r>
              <a:rPr lang="fr-FR" dirty="0">
                <a:solidFill>
                  <a:schemeClr val="bg1"/>
                </a:solidFill>
              </a:rPr>
              <a:t> || die2 == </a:t>
            </a:r>
            <a:r>
              <a:rPr lang="fr-FR" dirty="0" err="1">
                <a:solidFill>
                  <a:schemeClr val="bg1"/>
                </a:solidFill>
              </a:rPr>
              <a:t>null</a:t>
            </a:r>
            <a:r>
              <a:rPr lang="fr-FR" dirty="0">
                <a:solidFill>
                  <a:schemeClr val="bg1"/>
                </a:solidFill>
              </a:rPr>
              <a:t>) </a:t>
            </a:r>
          </a:p>
          <a:p>
            <a:r>
              <a:rPr lang="fr-FR" dirty="0">
                <a:solidFill>
                  <a:schemeClr val="bg1"/>
                </a:solidFill>
              </a:rPr>
              <a:t>            </a:t>
            </a:r>
            <a:r>
              <a:rPr lang="fr-FR" dirty="0" err="1">
                <a:solidFill>
                  <a:schemeClr val="bg1"/>
                </a:solidFill>
              </a:rPr>
              <a:t>throw</a:t>
            </a:r>
            <a:r>
              <a:rPr lang="fr-FR" dirty="0">
                <a:solidFill>
                  <a:schemeClr val="bg1"/>
                </a:solidFill>
              </a:rPr>
              <a:t> new </a:t>
            </a:r>
            <a:r>
              <a:rPr lang="fr-FR" dirty="0" err="1">
                <a:solidFill>
                  <a:schemeClr val="bg1"/>
                </a:solidFill>
              </a:rPr>
              <a:t>IllegalArgumentException</a:t>
            </a:r>
            <a:r>
              <a:rPr lang="fr-FR" dirty="0">
                <a:solidFill>
                  <a:schemeClr val="bg1"/>
                </a:solidFill>
              </a:rPr>
              <a:t>(); </a:t>
            </a:r>
          </a:p>
          <a:p>
            <a:r>
              <a:rPr lang="fr-FR" dirty="0">
                <a:solidFill>
                  <a:schemeClr val="bg1"/>
                </a:solidFill>
              </a:rPr>
              <a:t>        this.die1 = die1; this.die2 = die2; </a:t>
            </a:r>
          </a:p>
          <a:p>
            <a:r>
              <a:rPr lang="fr-FR" dirty="0">
                <a:solidFill>
                  <a:schemeClr val="bg1"/>
                </a:solidFill>
              </a:rPr>
              <a:t>    } </a:t>
            </a:r>
          </a:p>
          <a:p>
            <a:r>
              <a:rPr lang="fr-FR" dirty="0">
                <a:solidFill>
                  <a:schemeClr val="bg1"/>
                </a:solidFill>
              </a:rPr>
              <a:t>    </a:t>
            </a:r>
            <a:r>
              <a:rPr lang="fr-FR" dirty="0" err="1">
                <a:solidFill>
                  <a:schemeClr val="bg1"/>
                </a:solidFill>
              </a:rPr>
              <a:t>int</a:t>
            </a:r>
            <a:r>
              <a:rPr lang="fr-FR" dirty="0">
                <a:solidFill>
                  <a:schemeClr val="bg1"/>
                </a:solidFill>
              </a:rPr>
              <a:t> </a:t>
            </a:r>
            <a:r>
              <a:rPr lang="fr-FR" dirty="0" err="1">
                <a:solidFill>
                  <a:schemeClr val="bg1"/>
                </a:solidFill>
              </a:rPr>
              <a:t>getValue</a:t>
            </a:r>
            <a:r>
              <a:rPr lang="fr-FR" dirty="0">
                <a:solidFill>
                  <a:schemeClr val="bg1"/>
                </a:solidFill>
              </a:rPr>
              <a:t>() { </a:t>
            </a:r>
          </a:p>
          <a:p>
            <a:r>
              <a:rPr lang="fr-FR" dirty="0">
                <a:solidFill>
                  <a:schemeClr val="bg1"/>
                </a:solidFill>
              </a:rPr>
              <a:t>        return die1.getValue() + die2.getValue(); </a:t>
            </a:r>
          </a:p>
          <a:p>
            <a:r>
              <a:rPr lang="fr-FR" dirty="0">
                <a:solidFill>
                  <a:schemeClr val="bg1"/>
                </a:solidFill>
              </a:rPr>
              <a:t>    }</a:t>
            </a:r>
          </a:p>
          <a:p>
            <a:r>
              <a:rPr lang="fr-FR" dirty="0">
                <a:solidFill>
                  <a:schemeClr val="bg1"/>
                </a:solidFill>
              </a:rPr>
              <a:t>    public </a:t>
            </a:r>
            <a:r>
              <a:rPr lang="fr-FR" dirty="0" err="1">
                <a:solidFill>
                  <a:schemeClr val="bg1"/>
                </a:solidFill>
              </a:rPr>
              <a:t>void</a:t>
            </a:r>
            <a:r>
              <a:rPr lang="fr-FR" dirty="0">
                <a:solidFill>
                  <a:schemeClr val="bg1"/>
                </a:solidFill>
              </a:rPr>
              <a:t> roll() {</a:t>
            </a:r>
          </a:p>
          <a:p>
            <a:r>
              <a:rPr lang="fr-FR" dirty="0">
                <a:solidFill>
                  <a:schemeClr val="bg1"/>
                </a:solidFill>
              </a:rPr>
              <a:t>        die1.roll(); die2.roll();</a:t>
            </a:r>
          </a:p>
          <a:p>
            <a:r>
              <a:rPr lang="fr-FR" dirty="0">
                <a:solidFill>
                  <a:schemeClr val="bg1"/>
                </a:solidFill>
              </a:rPr>
              <a:t>    }</a:t>
            </a:r>
          </a:p>
          <a:p>
            <a:r>
              <a:rPr lang="fr-FR" dirty="0">
                <a:solidFill>
                  <a:schemeClr val="bg1"/>
                </a:solidFill>
              </a:rPr>
              <a:t>} </a:t>
            </a:r>
          </a:p>
        </p:txBody>
      </p:sp>
    </p:spTree>
    <p:extLst>
      <p:ext uri="{BB962C8B-B14F-4D97-AF65-F5344CB8AC3E}">
        <p14:creationId xmlns:p14="http://schemas.microsoft.com/office/powerpoint/2010/main" val="41929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989958"/>
            <a:ext cx="10747375" cy="504825"/>
          </a:xfrm>
        </p:spPr>
        <p:txBody>
          <a:bodyPr/>
          <a:lstStyle/>
          <a:p>
            <a:r>
              <a:rPr lang="en-US" dirty="0">
                <a:solidFill>
                  <a:schemeClr val="bg1"/>
                </a:solidFill>
              </a:rPr>
              <a:t>Dummy</a:t>
            </a:r>
          </a:p>
        </p:txBody>
      </p:sp>
      <p:sp>
        <p:nvSpPr>
          <p:cNvPr id="4" name="Rectangle 3"/>
          <p:cNvSpPr/>
          <p:nvPr/>
        </p:nvSpPr>
        <p:spPr>
          <a:xfrm>
            <a:off x="2372215" y="1998492"/>
            <a:ext cx="8640960" cy="4248472"/>
          </a:xfrm>
          <a:prstGeom prst="rect">
            <a:avLst/>
          </a:prstGeom>
          <a:ln>
            <a:solidFill>
              <a:schemeClr val="tx1"/>
            </a:solidFill>
          </a:ln>
        </p:spPr>
        <p:txBody>
          <a:bodyPr wrap="square">
            <a:normAutofit/>
          </a:bodyPr>
          <a:lstStyle/>
          <a:p>
            <a:r>
              <a:rPr lang="en-US" dirty="0">
                <a:solidFill>
                  <a:schemeClr val="bg1"/>
                </a:solidFill>
              </a:rPr>
              <a:t>@Test </a:t>
            </a:r>
          </a:p>
          <a:p>
            <a:r>
              <a:rPr lang="en-US" dirty="0">
                <a:solidFill>
                  <a:schemeClr val="bg1"/>
                </a:solidFill>
              </a:rPr>
              <a:t>public void </a:t>
            </a:r>
            <a:r>
              <a:rPr lang="en-US" dirty="0" err="1">
                <a:solidFill>
                  <a:schemeClr val="bg1"/>
                </a:solidFill>
              </a:rPr>
              <a:t>dummyDie</a:t>
            </a:r>
            <a:r>
              <a:rPr lang="en-US" dirty="0">
                <a:solidFill>
                  <a:schemeClr val="bg1"/>
                </a:solidFill>
              </a:rPr>
              <a:t>() { </a:t>
            </a:r>
          </a:p>
          <a:p>
            <a:r>
              <a:rPr lang="en-US" dirty="0">
                <a:solidFill>
                  <a:schemeClr val="bg1"/>
                </a:solidFill>
              </a:rPr>
              <a:t>    Die </a:t>
            </a:r>
            <a:r>
              <a:rPr lang="en-US" dirty="0" err="1">
                <a:solidFill>
                  <a:schemeClr val="bg1"/>
                </a:solidFill>
              </a:rPr>
              <a:t>die</a:t>
            </a:r>
            <a:r>
              <a:rPr lang="en-US" dirty="0">
                <a:solidFill>
                  <a:schemeClr val="bg1"/>
                </a:solidFill>
              </a:rPr>
              <a:t> = new Die() { </a:t>
            </a:r>
          </a:p>
          <a:p>
            <a:r>
              <a:rPr lang="en-US" dirty="0">
                <a:solidFill>
                  <a:schemeClr val="bg1"/>
                </a:solidFill>
              </a:rPr>
              <a:t>        public </a:t>
            </a:r>
            <a:r>
              <a:rPr lang="en-US" dirty="0" err="1">
                <a:solidFill>
                  <a:schemeClr val="bg1"/>
                </a:solidFill>
              </a:rPr>
              <a:t>int</a:t>
            </a:r>
            <a:r>
              <a:rPr lang="en-US" dirty="0">
                <a:solidFill>
                  <a:schemeClr val="bg1"/>
                </a:solidFill>
              </a:rPr>
              <a:t> </a:t>
            </a:r>
            <a:r>
              <a:rPr lang="en-US" dirty="0" err="1">
                <a:solidFill>
                  <a:schemeClr val="bg1"/>
                </a:solidFill>
              </a:rPr>
              <a:t>getValue</a:t>
            </a:r>
            <a:r>
              <a:rPr lang="en-US" dirty="0">
                <a:solidFill>
                  <a:schemeClr val="bg1"/>
                </a:solidFill>
              </a:rPr>
              <a:t>() { </a:t>
            </a:r>
          </a:p>
          <a:p>
            <a:r>
              <a:rPr lang="en-US" dirty="0">
                <a:solidFill>
                  <a:schemeClr val="bg1"/>
                </a:solidFill>
              </a:rPr>
              <a:t>            return 0; </a:t>
            </a:r>
          </a:p>
          <a:p>
            <a:r>
              <a:rPr lang="en-US" dirty="0">
                <a:solidFill>
                  <a:schemeClr val="bg1"/>
                </a:solidFill>
              </a:rPr>
              <a:t>        } </a:t>
            </a:r>
          </a:p>
          <a:p>
            <a:r>
              <a:rPr lang="en-US" dirty="0">
                <a:solidFill>
                  <a:schemeClr val="bg1"/>
                </a:solidFill>
              </a:rPr>
              <a:t>    }; </a:t>
            </a:r>
          </a:p>
          <a:p>
            <a:r>
              <a:rPr lang="en-US" dirty="0">
                <a:solidFill>
                  <a:schemeClr val="bg1"/>
                </a:solidFill>
              </a:rPr>
              <a:t>    Cup </a:t>
            </a:r>
            <a:r>
              <a:rPr lang="en-US" dirty="0" err="1">
                <a:solidFill>
                  <a:schemeClr val="bg1"/>
                </a:solidFill>
              </a:rPr>
              <a:t>cup</a:t>
            </a:r>
            <a:r>
              <a:rPr lang="en-US" dirty="0">
                <a:solidFill>
                  <a:schemeClr val="bg1"/>
                </a:solidFill>
              </a:rPr>
              <a:t> = new Cup(die, die); </a:t>
            </a:r>
          </a:p>
          <a:p>
            <a:r>
              <a:rPr lang="en-US" dirty="0">
                <a:solidFill>
                  <a:schemeClr val="bg1"/>
                </a:solidFill>
              </a:rPr>
              <a:t>    // use cup </a:t>
            </a:r>
          </a:p>
          <a:p>
            <a:r>
              <a:rPr lang="en-US" dirty="0">
                <a:solidFill>
                  <a:schemeClr val="bg1"/>
                </a:solidFill>
              </a:rPr>
              <a:t>} </a:t>
            </a:r>
          </a:p>
        </p:txBody>
      </p:sp>
    </p:spTree>
    <p:extLst>
      <p:ext uri="{BB962C8B-B14F-4D97-AF65-F5344CB8AC3E}">
        <p14:creationId xmlns:p14="http://schemas.microsoft.com/office/powerpoint/2010/main" val="3050320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24930"/>
            <a:ext cx="10747375" cy="504825"/>
          </a:xfrm>
        </p:spPr>
        <p:txBody>
          <a:bodyPr/>
          <a:lstStyle/>
          <a:p>
            <a:r>
              <a:rPr lang="en-US" dirty="0">
                <a:solidFill>
                  <a:schemeClr val="bg1"/>
                </a:solidFill>
              </a:rPr>
              <a:t>Stub</a:t>
            </a:r>
          </a:p>
        </p:txBody>
      </p:sp>
      <p:sp>
        <p:nvSpPr>
          <p:cNvPr id="4" name="Rectangle 3"/>
          <p:cNvSpPr/>
          <p:nvPr/>
        </p:nvSpPr>
        <p:spPr>
          <a:xfrm>
            <a:off x="2372215" y="1745432"/>
            <a:ext cx="8640960" cy="5112568"/>
          </a:xfrm>
          <a:prstGeom prst="rect">
            <a:avLst/>
          </a:prstGeom>
          <a:ln>
            <a:solidFill>
              <a:schemeClr val="tx1"/>
            </a:solidFill>
          </a:ln>
        </p:spPr>
        <p:txBody>
          <a:bodyPr wrap="square">
            <a:normAutofit/>
          </a:bodyPr>
          <a:lstStyle/>
          <a:p>
            <a:r>
              <a:rPr lang="en-US" dirty="0">
                <a:solidFill>
                  <a:schemeClr val="bg1"/>
                </a:solidFill>
              </a:rPr>
              <a:t>@Test</a:t>
            </a:r>
          </a:p>
          <a:p>
            <a:r>
              <a:rPr lang="en-US" dirty="0">
                <a:solidFill>
                  <a:schemeClr val="bg1"/>
                </a:solidFill>
              </a:rPr>
              <a:t>public void </a:t>
            </a:r>
            <a:r>
              <a:rPr lang="en-US" dirty="0" err="1">
                <a:solidFill>
                  <a:schemeClr val="bg1"/>
                </a:solidFill>
              </a:rPr>
              <a:t>stubDice</a:t>
            </a:r>
            <a:r>
              <a:rPr lang="en-US" dirty="0">
                <a:solidFill>
                  <a:schemeClr val="bg1"/>
                </a:solidFill>
              </a:rPr>
              <a:t>() {</a:t>
            </a:r>
          </a:p>
          <a:p>
            <a:r>
              <a:rPr lang="en-US" dirty="0">
                <a:solidFill>
                  <a:schemeClr val="bg1"/>
                </a:solidFill>
              </a:rPr>
              <a:t>    class </a:t>
            </a:r>
            <a:r>
              <a:rPr lang="en-US" dirty="0" err="1">
                <a:solidFill>
                  <a:schemeClr val="bg1"/>
                </a:solidFill>
              </a:rPr>
              <a:t>StubDie</a:t>
            </a:r>
            <a:r>
              <a:rPr lang="en-US" dirty="0">
                <a:solidFill>
                  <a:schemeClr val="bg1"/>
                </a:solidFill>
              </a:rPr>
              <a:t> extends Die {</a:t>
            </a:r>
          </a:p>
          <a:p>
            <a:r>
              <a:rPr lang="en-US" dirty="0">
                <a:solidFill>
                  <a:schemeClr val="bg1"/>
                </a:solidFill>
              </a:rPr>
              <a:t>        private </a:t>
            </a:r>
            <a:r>
              <a:rPr lang="en-US" dirty="0" err="1">
                <a:solidFill>
                  <a:schemeClr val="bg1"/>
                </a:solidFill>
              </a:rPr>
              <a:t>int</a:t>
            </a:r>
            <a:r>
              <a:rPr lang="en-US" dirty="0">
                <a:solidFill>
                  <a:schemeClr val="bg1"/>
                </a:solidFill>
              </a:rPr>
              <a:t> </a:t>
            </a:r>
            <a:r>
              <a:rPr lang="en-US" dirty="0" err="1">
                <a:solidFill>
                  <a:schemeClr val="bg1"/>
                </a:solidFill>
              </a:rPr>
              <a:t>stubValue</a:t>
            </a:r>
            <a:r>
              <a:rPr lang="en-US" dirty="0">
                <a:solidFill>
                  <a:schemeClr val="bg1"/>
                </a:solidFill>
              </a:rPr>
              <a:t>;</a:t>
            </a:r>
          </a:p>
          <a:p>
            <a:r>
              <a:rPr lang="en-US" dirty="0">
                <a:solidFill>
                  <a:schemeClr val="bg1"/>
                </a:solidFill>
              </a:rPr>
              <a:t>        public </a:t>
            </a:r>
            <a:r>
              <a:rPr lang="en-US" dirty="0" err="1">
                <a:solidFill>
                  <a:schemeClr val="bg1"/>
                </a:solidFill>
              </a:rPr>
              <a:t>StubDie</a:t>
            </a:r>
            <a:r>
              <a:rPr lang="en-US" dirty="0">
                <a:solidFill>
                  <a:schemeClr val="bg1"/>
                </a:solidFill>
              </a:rPr>
              <a:t>(</a:t>
            </a:r>
            <a:r>
              <a:rPr lang="en-US" dirty="0" err="1">
                <a:solidFill>
                  <a:schemeClr val="bg1"/>
                </a:solidFill>
              </a:rPr>
              <a:t>int</a:t>
            </a:r>
            <a:r>
              <a:rPr lang="en-US" dirty="0">
                <a:solidFill>
                  <a:schemeClr val="bg1"/>
                </a:solidFill>
              </a:rPr>
              <a:t> </a:t>
            </a:r>
            <a:r>
              <a:rPr lang="en-US" dirty="0" err="1">
                <a:solidFill>
                  <a:schemeClr val="bg1"/>
                </a:solidFill>
              </a:rPr>
              <a:t>stubValue</a:t>
            </a:r>
            <a:r>
              <a:rPr lang="en-US" dirty="0">
                <a:solidFill>
                  <a:schemeClr val="bg1"/>
                </a:solidFill>
              </a:rPr>
              <a:t>) {</a:t>
            </a:r>
          </a:p>
          <a:p>
            <a:r>
              <a:rPr lang="en-US" dirty="0">
                <a:solidFill>
                  <a:schemeClr val="bg1"/>
                </a:solidFill>
              </a:rPr>
              <a:t>            </a:t>
            </a:r>
            <a:r>
              <a:rPr lang="en-US" dirty="0" err="1">
                <a:solidFill>
                  <a:schemeClr val="bg1"/>
                </a:solidFill>
              </a:rPr>
              <a:t>this.stubValue</a:t>
            </a:r>
            <a:r>
              <a:rPr lang="en-US" dirty="0">
                <a:solidFill>
                  <a:schemeClr val="bg1"/>
                </a:solidFill>
              </a:rPr>
              <a:t> = </a:t>
            </a:r>
            <a:r>
              <a:rPr lang="en-US" dirty="0" err="1">
                <a:solidFill>
                  <a:schemeClr val="bg1"/>
                </a:solidFill>
              </a:rPr>
              <a:t>stubValue</a:t>
            </a:r>
            <a:r>
              <a:rPr lang="en-US" dirty="0">
                <a:solidFill>
                  <a:schemeClr val="bg1"/>
                </a:solidFill>
              </a:rPr>
              <a:t>;</a:t>
            </a:r>
          </a:p>
          <a:p>
            <a:r>
              <a:rPr lang="en-US" dirty="0">
                <a:solidFill>
                  <a:schemeClr val="bg1"/>
                </a:solidFill>
              </a:rPr>
              <a:t>        }</a:t>
            </a:r>
          </a:p>
          <a:p>
            <a:r>
              <a:rPr lang="en-US" dirty="0">
                <a:solidFill>
                  <a:schemeClr val="bg1"/>
                </a:solidFill>
              </a:rPr>
              <a:t>        public </a:t>
            </a:r>
            <a:r>
              <a:rPr lang="en-US" dirty="0" err="1">
                <a:solidFill>
                  <a:schemeClr val="bg1"/>
                </a:solidFill>
              </a:rPr>
              <a:t>int</a:t>
            </a:r>
            <a:r>
              <a:rPr lang="en-US" dirty="0">
                <a:solidFill>
                  <a:schemeClr val="bg1"/>
                </a:solidFill>
              </a:rPr>
              <a:t> </a:t>
            </a:r>
            <a:r>
              <a:rPr lang="en-US" dirty="0" err="1">
                <a:solidFill>
                  <a:schemeClr val="bg1"/>
                </a:solidFill>
              </a:rPr>
              <a:t>getValue</a:t>
            </a:r>
            <a:r>
              <a:rPr lang="en-US" dirty="0">
                <a:solidFill>
                  <a:schemeClr val="bg1"/>
                </a:solidFill>
              </a:rPr>
              <a:t>() {</a:t>
            </a:r>
          </a:p>
          <a:p>
            <a:r>
              <a:rPr lang="en-US" dirty="0">
                <a:solidFill>
                  <a:schemeClr val="bg1"/>
                </a:solidFill>
              </a:rPr>
              <a:t>            return </a:t>
            </a:r>
            <a:r>
              <a:rPr lang="en-US" dirty="0" err="1">
                <a:solidFill>
                  <a:schemeClr val="bg1"/>
                </a:solidFill>
              </a:rPr>
              <a:t>stubValue</a:t>
            </a:r>
            <a:r>
              <a:rPr lang="en-US" dirty="0">
                <a:solidFill>
                  <a:schemeClr val="bg1"/>
                </a:solidFill>
              </a:rPr>
              <a:t>;</a:t>
            </a:r>
          </a:p>
          <a:p>
            <a:r>
              <a:rPr lang="en-US" dirty="0">
                <a:solidFill>
                  <a:schemeClr val="bg1"/>
                </a:solidFill>
              </a:rPr>
              <a:t>        }</a:t>
            </a:r>
          </a:p>
          <a:p>
            <a:r>
              <a:rPr lang="en-US" dirty="0">
                <a:solidFill>
                  <a:schemeClr val="bg1"/>
                </a:solidFill>
              </a:rPr>
              <a:t>    }</a:t>
            </a:r>
          </a:p>
          <a:p>
            <a:r>
              <a:rPr lang="en-US" dirty="0">
                <a:solidFill>
                  <a:schemeClr val="bg1"/>
                </a:solidFill>
              </a:rPr>
              <a:t>    Die die1 = new </a:t>
            </a:r>
            <a:r>
              <a:rPr lang="en-US" dirty="0" err="1">
                <a:solidFill>
                  <a:schemeClr val="bg1"/>
                </a:solidFill>
              </a:rPr>
              <a:t>StubDie</a:t>
            </a:r>
            <a:r>
              <a:rPr lang="en-US" dirty="0">
                <a:solidFill>
                  <a:schemeClr val="bg1"/>
                </a:solidFill>
              </a:rPr>
              <a:t>(1);</a:t>
            </a:r>
          </a:p>
          <a:p>
            <a:r>
              <a:rPr lang="en-US" dirty="0">
                <a:solidFill>
                  <a:schemeClr val="bg1"/>
                </a:solidFill>
              </a:rPr>
              <a:t>    Die die2 = new </a:t>
            </a:r>
            <a:r>
              <a:rPr lang="en-US" dirty="0" err="1">
                <a:solidFill>
                  <a:schemeClr val="bg1"/>
                </a:solidFill>
              </a:rPr>
              <a:t>StubDie</a:t>
            </a:r>
            <a:r>
              <a:rPr lang="en-US" dirty="0">
                <a:solidFill>
                  <a:schemeClr val="bg1"/>
                </a:solidFill>
              </a:rPr>
              <a:t>(2);</a:t>
            </a:r>
          </a:p>
          <a:p>
            <a:r>
              <a:rPr lang="en-US" dirty="0">
                <a:solidFill>
                  <a:schemeClr val="bg1"/>
                </a:solidFill>
              </a:rPr>
              <a:t>    Cup </a:t>
            </a:r>
            <a:r>
              <a:rPr lang="en-US" dirty="0" err="1">
                <a:solidFill>
                  <a:schemeClr val="bg1"/>
                </a:solidFill>
              </a:rPr>
              <a:t>cup</a:t>
            </a:r>
            <a:r>
              <a:rPr lang="en-US" dirty="0">
                <a:solidFill>
                  <a:schemeClr val="bg1"/>
                </a:solidFill>
              </a:rPr>
              <a:t> = new Cup(die1, die2);</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cup.getValue</a:t>
            </a:r>
            <a:r>
              <a:rPr lang="en-US" dirty="0">
                <a:solidFill>
                  <a:schemeClr val="bg1"/>
                </a:solidFill>
              </a:rPr>
              <a:t>(), is(1 + 2));</a:t>
            </a:r>
          </a:p>
          <a:p>
            <a:r>
              <a:rPr lang="en-US" dirty="0">
                <a:solidFill>
                  <a:schemeClr val="bg1"/>
                </a:solidFill>
              </a:rPr>
              <a:t>}</a:t>
            </a:r>
          </a:p>
        </p:txBody>
      </p:sp>
    </p:spTree>
    <p:extLst>
      <p:ext uri="{BB962C8B-B14F-4D97-AF65-F5344CB8AC3E}">
        <p14:creationId xmlns:p14="http://schemas.microsoft.com/office/powerpoint/2010/main" val="254475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5" y="1024930"/>
            <a:ext cx="10747375" cy="504825"/>
          </a:xfrm>
        </p:spPr>
        <p:txBody>
          <a:bodyPr/>
          <a:lstStyle/>
          <a:p>
            <a:r>
              <a:rPr lang="en-US" dirty="0">
                <a:solidFill>
                  <a:schemeClr val="bg1"/>
                </a:solidFill>
              </a:rPr>
              <a:t>Fake</a:t>
            </a:r>
          </a:p>
        </p:txBody>
      </p:sp>
      <p:sp>
        <p:nvSpPr>
          <p:cNvPr id="4" name="Rectangle 3"/>
          <p:cNvSpPr/>
          <p:nvPr/>
        </p:nvSpPr>
        <p:spPr>
          <a:xfrm>
            <a:off x="2382489" y="1745432"/>
            <a:ext cx="8640960" cy="5112568"/>
          </a:xfrm>
          <a:prstGeom prst="rect">
            <a:avLst/>
          </a:prstGeom>
          <a:ln>
            <a:solidFill>
              <a:schemeClr val="tx1"/>
            </a:solidFill>
          </a:ln>
        </p:spPr>
        <p:txBody>
          <a:bodyPr wrap="square">
            <a:normAutofit/>
          </a:bodyPr>
          <a:lstStyle/>
          <a:p>
            <a:r>
              <a:rPr lang="en-US" dirty="0">
                <a:solidFill>
                  <a:schemeClr val="bg1"/>
                </a:solidFill>
              </a:rPr>
              <a:t>@Test</a:t>
            </a:r>
          </a:p>
          <a:p>
            <a:r>
              <a:rPr lang="en-US" dirty="0">
                <a:solidFill>
                  <a:schemeClr val="bg1"/>
                </a:solidFill>
              </a:rPr>
              <a:t>public void </a:t>
            </a:r>
            <a:r>
              <a:rPr lang="en-US" dirty="0" err="1">
                <a:solidFill>
                  <a:schemeClr val="bg1"/>
                </a:solidFill>
              </a:rPr>
              <a:t>fakeDice</a:t>
            </a:r>
            <a:r>
              <a:rPr lang="en-US" dirty="0">
                <a:solidFill>
                  <a:schemeClr val="bg1"/>
                </a:solidFill>
              </a:rPr>
              <a:t>() {</a:t>
            </a:r>
          </a:p>
          <a:p>
            <a:r>
              <a:rPr lang="en-US" dirty="0">
                <a:solidFill>
                  <a:schemeClr val="bg1"/>
                </a:solidFill>
              </a:rPr>
              <a:t>    class </a:t>
            </a:r>
            <a:r>
              <a:rPr lang="en-US" dirty="0" err="1">
                <a:solidFill>
                  <a:schemeClr val="bg1"/>
                </a:solidFill>
              </a:rPr>
              <a:t>FakeDie</a:t>
            </a:r>
            <a:r>
              <a:rPr lang="en-US" dirty="0">
                <a:solidFill>
                  <a:schemeClr val="bg1"/>
                </a:solidFill>
              </a:rPr>
              <a:t> extends Die {</a:t>
            </a:r>
          </a:p>
          <a:p>
            <a:r>
              <a:rPr lang="en-US" dirty="0">
                <a:solidFill>
                  <a:schemeClr val="bg1"/>
                </a:solidFill>
              </a:rPr>
              <a:t>        private </a:t>
            </a:r>
            <a:r>
              <a:rPr lang="en-US" dirty="0" err="1">
                <a:solidFill>
                  <a:schemeClr val="bg1"/>
                </a:solidFill>
              </a:rPr>
              <a:t>int</a:t>
            </a:r>
            <a:r>
              <a:rPr lang="en-US" dirty="0">
                <a:solidFill>
                  <a:schemeClr val="bg1"/>
                </a:solidFill>
              </a:rPr>
              <a:t> </a:t>
            </a:r>
            <a:r>
              <a:rPr lang="en-US" dirty="0" err="1">
                <a:solidFill>
                  <a:schemeClr val="bg1"/>
                </a:solidFill>
              </a:rPr>
              <a:t>fakeValue</a:t>
            </a:r>
            <a:r>
              <a:rPr lang="en-US" dirty="0">
                <a:solidFill>
                  <a:schemeClr val="bg1"/>
                </a:solidFill>
              </a:rPr>
              <a:t>;</a:t>
            </a:r>
          </a:p>
          <a:p>
            <a:r>
              <a:rPr lang="en-US" dirty="0">
                <a:solidFill>
                  <a:schemeClr val="bg1"/>
                </a:solidFill>
              </a:rPr>
              <a:t>        public </a:t>
            </a:r>
            <a:r>
              <a:rPr lang="en-US" dirty="0" err="1">
                <a:solidFill>
                  <a:schemeClr val="bg1"/>
                </a:solidFill>
              </a:rPr>
              <a:t>FakeDie</a:t>
            </a:r>
            <a:r>
              <a:rPr lang="en-US" dirty="0">
                <a:solidFill>
                  <a:schemeClr val="bg1"/>
                </a:solidFill>
              </a:rPr>
              <a:t>(</a:t>
            </a:r>
            <a:r>
              <a:rPr lang="en-US" dirty="0" err="1">
                <a:solidFill>
                  <a:schemeClr val="bg1"/>
                </a:solidFill>
              </a:rPr>
              <a:t>int</a:t>
            </a:r>
            <a:r>
              <a:rPr lang="en-US" dirty="0">
                <a:solidFill>
                  <a:schemeClr val="bg1"/>
                </a:solidFill>
              </a:rPr>
              <a:t> </a:t>
            </a:r>
            <a:r>
              <a:rPr lang="en-US" dirty="0" err="1">
                <a:solidFill>
                  <a:schemeClr val="bg1"/>
                </a:solidFill>
              </a:rPr>
              <a:t>stubValue</a:t>
            </a:r>
            <a:r>
              <a:rPr lang="en-US" dirty="0">
                <a:solidFill>
                  <a:schemeClr val="bg1"/>
                </a:solidFill>
              </a:rPr>
              <a:t>) {  </a:t>
            </a:r>
            <a:r>
              <a:rPr lang="en-US" dirty="0" err="1">
                <a:solidFill>
                  <a:schemeClr val="bg1"/>
                </a:solidFill>
              </a:rPr>
              <a:t>this.fakeValue</a:t>
            </a:r>
            <a:r>
              <a:rPr lang="en-US" dirty="0">
                <a:solidFill>
                  <a:schemeClr val="bg1"/>
                </a:solidFill>
              </a:rPr>
              <a:t> = </a:t>
            </a:r>
            <a:r>
              <a:rPr lang="en-US" dirty="0" err="1">
                <a:solidFill>
                  <a:schemeClr val="bg1"/>
                </a:solidFill>
              </a:rPr>
              <a:t>stubValue</a:t>
            </a:r>
            <a:r>
              <a:rPr lang="en-US" dirty="0">
                <a:solidFill>
                  <a:schemeClr val="bg1"/>
                </a:solidFill>
              </a:rPr>
              <a:t>;  }</a:t>
            </a:r>
          </a:p>
          <a:p>
            <a:r>
              <a:rPr lang="en-US" dirty="0">
                <a:solidFill>
                  <a:schemeClr val="bg1"/>
                </a:solidFill>
              </a:rPr>
              <a:t>        public </a:t>
            </a:r>
            <a:r>
              <a:rPr lang="en-US" dirty="0" err="1">
                <a:solidFill>
                  <a:schemeClr val="bg1"/>
                </a:solidFill>
              </a:rPr>
              <a:t>int</a:t>
            </a:r>
            <a:r>
              <a:rPr lang="en-US" dirty="0">
                <a:solidFill>
                  <a:schemeClr val="bg1"/>
                </a:solidFill>
              </a:rPr>
              <a:t> </a:t>
            </a:r>
            <a:r>
              <a:rPr lang="en-US" dirty="0" err="1">
                <a:solidFill>
                  <a:schemeClr val="bg1"/>
                </a:solidFill>
              </a:rPr>
              <a:t>getValue</a:t>
            </a:r>
            <a:r>
              <a:rPr lang="en-US" dirty="0">
                <a:solidFill>
                  <a:schemeClr val="bg1"/>
                </a:solidFill>
              </a:rPr>
              <a:t>() {  return </a:t>
            </a:r>
            <a:r>
              <a:rPr lang="en-US" dirty="0" err="1">
                <a:solidFill>
                  <a:schemeClr val="bg1"/>
                </a:solidFill>
              </a:rPr>
              <a:t>fakeValue</a:t>
            </a:r>
            <a:r>
              <a:rPr lang="en-US" dirty="0">
                <a:solidFill>
                  <a:schemeClr val="bg1"/>
                </a:solidFill>
              </a:rPr>
              <a:t>; }</a:t>
            </a:r>
          </a:p>
          <a:p>
            <a:r>
              <a:rPr lang="en-US" dirty="0">
                <a:solidFill>
                  <a:schemeClr val="bg1"/>
                </a:solidFill>
              </a:rPr>
              <a:t>        public void roll() { </a:t>
            </a:r>
            <a:r>
              <a:rPr lang="en-US" dirty="0" err="1">
                <a:solidFill>
                  <a:schemeClr val="bg1"/>
                </a:solidFill>
              </a:rPr>
              <a:t>fakeValue</a:t>
            </a:r>
            <a:r>
              <a:rPr lang="en-US" dirty="0">
                <a:solidFill>
                  <a:schemeClr val="bg1"/>
                </a:solidFill>
              </a:rPr>
              <a:t> = </a:t>
            </a:r>
            <a:r>
              <a:rPr lang="en-US" dirty="0" err="1">
                <a:solidFill>
                  <a:schemeClr val="bg1"/>
                </a:solidFill>
              </a:rPr>
              <a:t>fakeValue</a:t>
            </a:r>
            <a:r>
              <a:rPr lang="en-US" dirty="0">
                <a:solidFill>
                  <a:schemeClr val="bg1"/>
                </a:solidFill>
              </a:rPr>
              <a:t> % 6 + 1; }</a:t>
            </a:r>
          </a:p>
          <a:p>
            <a:r>
              <a:rPr lang="en-US" dirty="0">
                <a:solidFill>
                  <a:schemeClr val="bg1"/>
                </a:solidFill>
              </a:rPr>
              <a:t>    }</a:t>
            </a:r>
          </a:p>
          <a:p>
            <a:r>
              <a:rPr lang="en-US" dirty="0">
                <a:solidFill>
                  <a:schemeClr val="bg1"/>
                </a:solidFill>
              </a:rPr>
              <a:t>    Die die1 = new </a:t>
            </a:r>
            <a:r>
              <a:rPr lang="en-US" dirty="0" err="1">
                <a:solidFill>
                  <a:schemeClr val="bg1"/>
                </a:solidFill>
              </a:rPr>
              <a:t>FakeDie</a:t>
            </a:r>
            <a:r>
              <a:rPr lang="en-US" dirty="0">
                <a:solidFill>
                  <a:schemeClr val="bg1"/>
                </a:solidFill>
              </a:rPr>
              <a:t>(1);</a:t>
            </a:r>
          </a:p>
          <a:p>
            <a:r>
              <a:rPr lang="en-US" dirty="0">
                <a:solidFill>
                  <a:schemeClr val="bg1"/>
                </a:solidFill>
              </a:rPr>
              <a:t>    Die die2 = new </a:t>
            </a:r>
            <a:r>
              <a:rPr lang="en-US" dirty="0" err="1">
                <a:solidFill>
                  <a:schemeClr val="bg1"/>
                </a:solidFill>
              </a:rPr>
              <a:t>FakeDie</a:t>
            </a:r>
            <a:r>
              <a:rPr lang="en-US" dirty="0">
                <a:solidFill>
                  <a:schemeClr val="bg1"/>
                </a:solidFill>
              </a:rPr>
              <a:t>(2);</a:t>
            </a:r>
          </a:p>
          <a:p>
            <a:r>
              <a:rPr lang="en-US" dirty="0">
                <a:solidFill>
                  <a:schemeClr val="bg1"/>
                </a:solidFill>
              </a:rPr>
              <a:t>    Cup </a:t>
            </a:r>
            <a:r>
              <a:rPr lang="en-US" dirty="0" err="1">
                <a:solidFill>
                  <a:schemeClr val="bg1"/>
                </a:solidFill>
              </a:rPr>
              <a:t>cup</a:t>
            </a:r>
            <a:r>
              <a:rPr lang="en-US" dirty="0">
                <a:solidFill>
                  <a:schemeClr val="bg1"/>
                </a:solidFill>
              </a:rPr>
              <a:t> = new Cup(die1, die2);</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cup.getValue</a:t>
            </a:r>
            <a:r>
              <a:rPr lang="en-US" dirty="0">
                <a:solidFill>
                  <a:schemeClr val="bg1"/>
                </a:solidFill>
              </a:rPr>
              <a:t>(), is(1 + 2));</a:t>
            </a:r>
          </a:p>
          <a:p>
            <a:r>
              <a:rPr lang="en-US" dirty="0">
                <a:solidFill>
                  <a:schemeClr val="bg1"/>
                </a:solidFill>
              </a:rPr>
              <a:t>    </a:t>
            </a:r>
            <a:r>
              <a:rPr lang="en-US" dirty="0" err="1">
                <a:solidFill>
                  <a:schemeClr val="bg1"/>
                </a:solidFill>
              </a:rPr>
              <a:t>cup.roll</a:t>
            </a:r>
            <a:r>
              <a:rPr lang="en-US" dirty="0">
                <a:solidFill>
                  <a:schemeClr val="bg1"/>
                </a:solidFill>
              </a:rPr>
              <a:t>();</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cup.getValue</a:t>
            </a:r>
            <a:r>
              <a:rPr lang="en-US" dirty="0">
                <a:solidFill>
                  <a:schemeClr val="bg1"/>
                </a:solidFill>
              </a:rPr>
              <a:t>(), is(2 + 3));</a:t>
            </a:r>
          </a:p>
          <a:p>
            <a:r>
              <a:rPr lang="en-US" dirty="0">
                <a:solidFill>
                  <a:schemeClr val="bg1"/>
                </a:solidFill>
              </a:rPr>
              <a:t>}</a:t>
            </a:r>
          </a:p>
        </p:txBody>
      </p:sp>
    </p:spTree>
    <p:extLst>
      <p:ext uri="{BB962C8B-B14F-4D97-AF65-F5344CB8AC3E}">
        <p14:creationId xmlns:p14="http://schemas.microsoft.com/office/powerpoint/2010/main" val="30057746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897490"/>
            <a:ext cx="10747375" cy="504825"/>
          </a:xfrm>
        </p:spPr>
        <p:txBody>
          <a:bodyPr/>
          <a:lstStyle/>
          <a:p>
            <a:r>
              <a:rPr lang="en-US" dirty="0">
                <a:solidFill>
                  <a:schemeClr val="bg1"/>
                </a:solidFill>
              </a:rPr>
              <a:t>Mock with </a:t>
            </a:r>
            <a:r>
              <a:rPr lang="en-US" dirty="0" err="1">
                <a:solidFill>
                  <a:schemeClr val="bg1"/>
                </a:solidFill>
              </a:rPr>
              <a:t>Mockito</a:t>
            </a:r>
            <a:endParaRPr lang="en-US" dirty="0">
              <a:solidFill>
                <a:schemeClr val="bg1"/>
              </a:solidFill>
            </a:endParaRPr>
          </a:p>
        </p:txBody>
      </p:sp>
      <p:sp>
        <p:nvSpPr>
          <p:cNvPr id="4" name="Rectangle 3"/>
          <p:cNvSpPr/>
          <p:nvPr/>
        </p:nvSpPr>
        <p:spPr>
          <a:xfrm>
            <a:off x="2351667" y="1617992"/>
            <a:ext cx="8640960" cy="5112568"/>
          </a:xfrm>
          <a:prstGeom prst="rect">
            <a:avLst/>
          </a:prstGeom>
          <a:ln>
            <a:solidFill>
              <a:schemeClr val="tx1"/>
            </a:solidFill>
          </a:ln>
        </p:spPr>
        <p:txBody>
          <a:bodyPr wrap="square">
            <a:normAutofit lnSpcReduction="10000"/>
          </a:bodyPr>
          <a:lstStyle/>
          <a:p>
            <a:r>
              <a:rPr lang="en-US" dirty="0">
                <a:solidFill>
                  <a:schemeClr val="bg1"/>
                </a:solidFill>
              </a:rPr>
              <a:t>public class </a:t>
            </a:r>
            <a:r>
              <a:rPr lang="en-US" dirty="0" err="1">
                <a:solidFill>
                  <a:schemeClr val="bg1"/>
                </a:solidFill>
              </a:rPr>
              <a:t>CupTest</a:t>
            </a:r>
            <a:r>
              <a:rPr lang="en-US" dirty="0">
                <a:solidFill>
                  <a:schemeClr val="bg1"/>
                </a:solidFill>
              </a:rPr>
              <a:t> {</a:t>
            </a:r>
          </a:p>
          <a:p>
            <a:r>
              <a:rPr lang="en-US" dirty="0">
                <a:solidFill>
                  <a:schemeClr val="bg1"/>
                </a:solidFill>
              </a:rPr>
              <a:t>    private Die </a:t>
            </a:r>
            <a:r>
              <a:rPr lang="en-US" dirty="0" err="1">
                <a:solidFill>
                  <a:schemeClr val="bg1"/>
                </a:solidFill>
              </a:rPr>
              <a:t>die</a:t>
            </a:r>
            <a:r>
              <a:rPr lang="en-US" dirty="0">
                <a:solidFill>
                  <a:schemeClr val="bg1"/>
                </a:solidFill>
              </a:rPr>
              <a:t> = mock(</a:t>
            </a:r>
            <a:r>
              <a:rPr lang="en-US" dirty="0" err="1">
                <a:solidFill>
                  <a:schemeClr val="bg1"/>
                </a:solidFill>
              </a:rPr>
              <a:t>Die.class</a:t>
            </a:r>
            <a:r>
              <a:rPr lang="en-US" dirty="0">
                <a:solidFill>
                  <a:schemeClr val="bg1"/>
                </a:solidFill>
              </a:rPr>
              <a:t>);</a:t>
            </a:r>
          </a:p>
          <a:p>
            <a:r>
              <a:rPr lang="en-US" dirty="0">
                <a:solidFill>
                  <a:schemeClr val="bg1"/>
                </a:solidFill>
              </a:rPr>
              <a:t>    private Cup </a:t>
            </a:r>
            <a:r>
              <a:rPr lang="en-US" dirty="0" err="1">
                <a:solidFill>
                  <a:schemeClr val="bg1"/>
                </a:solidFill>
              </a:rPr>
              <a:t>cup</a:t>
            </a:r>
            <a:r>
              <a:rPr lang="en-US" dirty="0">
                <a:solidFill>
                  <a:schemeClr val="bg1"/>
                </a:solidFill>
              </a:rPr>
              <a:t> = new Cup(die, die);</a:t>
            </a:r>
          </a:p>
          <a:p>
            <a:endParaRPr lang="en-US" dirty="0">
              <a:solidFill>
                <a:schemeClr val="bg1"/>
              </a:solidFill>
            </a:endParaRPr>
          </a:p>
          <a:p>
            <a:r>
              <a:rPr lang="en-US" dirty="0">
                <a:solidFill>
                  <a:schemeClr val="bg1"/>
                </a:solidFill>
              </a:rPr>
              <a:t>    @Test public void </a:t>
            </a:r>
            <a:r>
              <a:rPr lang="en-US" dirty="0" err="1">
                <a:solidFill>
                  <a:schemeClr val="bg1"/>
                </a:solidFill>
              </a:rPr>
              <a:t>valueIsTheSumOfTwoDice</a:t>
            </a:r>
            <a:r>
              <a:rPr lang="en-US" dirty="0">
                <a:solidFill>
                  <a:schemeClr val="bg1"/>
                </a:solidFill>
              </a:rPr>
              <a:t>() {</a:t>
            </a:r>
          </a:p>
          <a:p>
            <a:r>
              <a:rPr lang="en-US" dirty="0">
                <a:solidFill>
                  <a:schemeClr val="bg1"/>
                </a:solidFill>
              </a:rPr>
              <a:t>        when(</a:t>
            </a:r>
            <a:r>
              <a:rPr lang="en-US" dirty="0" err="1">
                <a:solidFill>
                  <a:schemeClr val="bg1"/>
                </a:solidFill>
              </a:rPr>
              <a:t>die.getValue</a:t>
            </a:r>
            <a:r>
              <a:rPr lang="en-US" dirty="0">
                <a:solidFill>
                  <a:schemeClr val="bg1"/>
                </a:solidFill>
              </a:rPr>
              <a:t>()).</a:t>
            </a:r>
            <a:r>
              <a:rPr lang="en-US" dirty="0" err="1">
                <a:solidFill>
                  <a:schemeClr val="bg1"/>
                </a:solidFill>
              </a:rPr>
              <a:t>thenReturn</a:t>
            </a:r>
            <a:r>
              <a:rPr lang="en-US" dirty="0">
                <a:solidFill>
                  <a:schemeClr val="bg1"/>
                </a:solidFill>
              </a:rPr>
              <a:t>(1, 2);</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cup.getValue</a:t>
            </a:r>
            <a:r>
              <a:rPr lang="en-US" dirty="0">
                <a:solidFill>
                  <a:schemeClr val="bg1"/>
                </a:solidFill>
              </a:rPr>
              <a:t>(), </a:t>
            </a:r>
            <a:r>
              <a:rPr lang="en-US" dirty="0" err="1">
                <a:solidFill>
                  <a:schemeClr val="bg1"/>
                </a:solidFill>
              </a:rPr>
              <a:t>equalTo</a:t>
            </a:r>
            <a:r>
              <a:rPr lang="en-US" dirty="0">
                <a:solidFill>
                  <a:schemeClr val="bg1"/>
                </a:solidFill>
              </a:rPr>
              <a:t>(1 + 2));</a:t>
            </a:r>
          </a:p>
          <a:p>
            <a:r>
              <a:rPr lang="en-US" dirty="0">
                <a:solidFill>
                  <a:schemeClr val="bg1"/>
                </a:solidFill>
              </a:rPr>
              <a:t>    }</a:t>
            </a:r>
          </a:p>
          <a:p>
            <a:r>
              <a:rPr lang="en-US" dirty="0">
                <a:solidFill>
                  <a:schemeClr val="bg1"/>
                </a:solidFill>
              </a:rPr>
              <a:t>    @Test public void </a:t>
            </a:r>
            <a:r>
              <a:rPr lang="en-US" dirty="0" err="1">
                <a:solidFill>
                  <a:schemeClr val="bg1"/>
                </a:solidFill>
              </a:rPr>
              <a:t>rollsDice</a:t>
            </a:r>
            <a:r>
              <a:rPr lang="en-US" dirty="0">
                <a:solidFill>
                  <a:schemeClr val="bg1"/>
                </a:solidFill>
              </a:rPr>
              <a:t>() {</a:t>
            </a:r>
          </a:p>
          <a:p>
            <a:r>
              <a:rPr lang="en-US" dirty="0">
                <a:solidFill>
                  <a:schemeClr val="bg1"/>
                </a:solidFill>
              </a:rPr>
              <a:t>        </a:t>
            </a:r>
            <a:r>
              <a:rPr lang="en-US" dirty="0" err="1">
                <a:solidFill>
                  <a:schemeClr val="bg1"/>
                </a:solidFill>
              </a:rPr>
              <a:t>cup.roll</a:t>
            </a:r>
            <a:r>
              <a:rPr lang="en-US" dirty="0">
                <a:solidFill>
                  <a:schemeClr val="bg1"/>
                </a:solidFill>
              </a:rPr>
              <a:t>();</a:t>
            </a:r>
          </a:p>
          <a:p>
            <a:r>
              <a:rPr lang="en-US" dirty="0">
                <a:solidFill>
                  <a:schemeClr val="bg1"/>
                </a:solidFill>
              </a:rPr>
              <a:t>        verify(die, times(2)).roll();</a:t>
            </a:r>
          </a:p>
          <a:p>
            <a:r>
              <a:rPr lang="en-US" dirty="0">
                <a:solidFill>
                  <a:schemeClr val="bg1"/>
                </a:solidFill>
              </a:rPr>
              <a:t>    }</a:t>
            </a:r>
          </a:p>
          <a:p>
            <a:r>
              <a:rPr lang="en-US" dirty="0">
                <a:solidFill>
                  <a:schemeClr val="bg1"/>
                </a:solidFill>
              </a:rPr>
              <a:t>    @Test public void </a:t>
            </a:r>
            <a:r>
              <a:rPr lang="en-US" dirty="0" err="1">
                <a:solidFill>
                  <a:schemeClr val="bg1"/>
                </a:solidFill>
              </a:rPr>
              <a:t>detectsDoubles</a:t>
            </a:r>
            <a:r>
              <a:rPr lang="en-US" dirty="0">
                <a:solidFill>
                  <a:schemeClr val="bg1"/>
                </a:solidFill>
              </a:rPr>
              <a:t>() {</a:t>
            </a:r>
          </a:p>
          <a:p>
            <a:r>
              <a:rPr lang="en-US" dirty="0">
                <a:solidFill>
                  <a:schemeClr val="bg1"/>
                </a:solidFill>
              </a:rPr>
              <a:t>        when(</a:t>
            </a:r>
            <a:r>
              <a:rPr lang="en-US" dirty="0" err="1">
                <a:solidFill>
                  <a:schemeClr val="bg1"/>
                </a:solidFill>
              </a:rPr>
              <a:t>die.getValue</a:t>
            </a:r>
            <a:r>
              <a:rPr lang="en-US" dirty="0">
                <a:solidFill>
                  <a:schemeClr val="bg1"/>
                </a:solidFill>
              </a:rPr>
              <a:t>()).</a:t>
            </a:r>
            <a:r>
              <a:rPr lang="en-US" dirty="0" err="1">
                <a:solidFill>
                  <a:schemeClr val="bg1"/>
                </a:solidFill>
              </a:rPr>
              <a:t>thenReturn</a:t>
            </a:r>
            <a:r>
              <a:rPr lang="en-US" dirty="0">
                <a:solidFill>
                  <a:schemeClr val="bg1"/>
                </a:solidFill>
              </a:rPr>
              <a:t>(1, 2);</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cup.isDouble</a:t>
            </a:r>
            <a:r>
              <a:rPr lang="en-US" dirty="0">
                <a:solidFill>
                  <a:schemeClr val="bg1"/>
                </a:solidFill>
              </a:rPr>
              <a:t>(), is(false));</a:t>
            </a:r>
          </a:p>
          <a:p>
            <a:r>
              <a:rPr lang="en-US" dirty="0">
                <a:solidFill>
                  <a:schemeClr val="bg1"/>
                </a:solidFill>
              </a:rPr>
              <a:t>        when(</a:t>
            </a:r>
            <a:r>
              <a:rPr lang="en-US" dirty="0" err="1">
                <a:solidFill>
                  <a:schemeClr val="bg1"/>
                </a:solidFill>
              </a:rPr>
              <a:t>die.getValue</a:t>
            </a:r>
            <a:r>
              <a:rPr lang="en-US" dirty="0">
                <a:solidFill>
                  <a:schemeClr val="bg1"/>
                </a:solidFill>
              </a:rPr>
              <a:t>()).</a:t>
            </a:r>
            <a:r>
              <a:rPr lang="en-US" dirty="0" err="1">
                <a:solidFill>
                  <a:schemeClr val="bg1"/>
                </a:solidFill>
              </a:rPr>
              <a:t>thenReturn</a:t>
            </a:r>
            <a:r>
              <a:rPr lang="en-US" dirty="0">
                <a:solidFill>
                  <a:schemeClr val="bg1"/>
                </a:solidFill>
              </a:rPr>
              <a:t>(1, 1);</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cup.isDouble</a:t>
            </a:r>
            <a:r>
              <a:rPr lang="en-US" dirty="0">
                <a:solidFill>
                  <a:schemeClr val="bg1"/>
                </a:solidFill>
              </a:rPr>
              <a:t>(), is(true));</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2771196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65078" y="989957"/>
            <a:ext cx="10747375" cy="504825"/>
          </a:xfrm>
        </p:spPr>
        <p:txBody>
          <a:bodyPr/>
          <a:lstStyle/>
          <a:p>
            <a:r>
              <a:rPr lang="en-US" dirty="0">
                <a:solidFill>
                  <a:schemeClr val="bg1"/>
                </a:solidFill>
              </a:rPr>
              <a:t>Implementation options</a:t>
            </a:r>
          </a:p>
        </p:txBody>
      </p:sp>
      <p:sp>
        <p:nvSpPr>
          <p:cNvPr id="3" name="Espace réservé du contenu 2"/>
          <p:cNvSpPr>
            <a:spLocks noGrp="1"/>
          </p:cNvSpPr>
          <p:nvPr>
            <p:ph idx="4294967295"/>
          </p:nvPr>
        </p:nvSpPr>
        <p:spPr>
          <a:xfrm>
            <a:off x="565078" y="2071045"/>
            <a:ext cx="10747375" cy="4464050"/>
          </a:xfrm>
        </p:spPr>
        <p:txBody>
          <a:bodyPr/>
          <a:lstStyle/>
          <a:p>
            <a:r>
              <a:rPr lang="en-US" dirty="0">
                <a:solidFill>
                  <a:schemeClr val="bg1"/>
                </a:solidFill>
              </a:rPr>
              <a:t>Use a class</a:t>
            </a:r>
          </a:p>
          <a:p>
            <a:r>
              <a:rPr lang="en-US" dirty="0">
                <a:solidFill>
                  <a:schemeClr val="bg1"/>
                </a:solidFill>
              </a:rPr>
              <a:t>Use an anonymous / local / inner class</a:t>
            </a:r>
          </a:p>
          <a:p>
            <a:r>
              <a:rPr lang="en-US" dirty="0">
                <a:solidFill>
                  <a:schemeClr val="bg1"/>
                </a:solidFill>
              </a:rPr>
              <a:t>Use self-shunt</a:t>
            </a:r>
          </a:p>
          <a:p>
            <a:r>
              <a:rPr lang="en-US" dirty="0">
                <a:solidFill>
                  <a:schemeClr val="bg1"/>
                </a:solidFill>
              </a:rPr>
              <a:t>Use a mock library</a:t>
            </a:r>
          </a:p>
          <a:p>
            <a:r>
              <a:rPr lang="en-US" dirty="0">
                <a:solidFill>
                  <a:schemeClr val="bg1"/>
                </a:solidFill>
              </a:rPr>
              <a:t>All kind of doubles may be implemented with these approaches</a:t>
            </a:r>
          </a:p>
        </p:txBody>
      </p:sp>
    </p:spTree>
    <p:extLst>
      <p:ext uri="{BB962C8B-B14F-4D97-AF65-F5344CB8AC3E}">
        <p14:creationId xmlns:p14="http://schemas.microsoft.com/office/powerpoint/2010/main" val="1681500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948861"/>
            <a:ext cx="10747375" cy="504825"/>
          </a:xfrm>
        </p:spPr>
        <p:txBody>
          <a:bodyPr/>
          <a:lstStyle/>
          <a:p>
            <a:r>
              <a:rPr lang="en-US" dirty="0">
                <a:solidFill>
                  <a:schemeClr val="bg1"/>
                </a:solidFill>
              </a:rPr>
              <a:t>Summary</a:t>
            </a:r>
          </a:p>
        </p:txBody>
      </p:sp>
      <p:sp>
        <p:nvSpPr>
          <p:cNvPr id="3" name="Espace réservé du contenu 2"/>
          <p:cNvSpPr>
            <a:spLocks noGrp="1"/>
          </p:cNvSpPr>
          <p:nvPr>
            <p:ph idx="4294967295"/>
          </p:nvPr>
        </p:nvSpPr>
        <p:spPr>
          <a:xfrm>
            <a:off x="585627" y="2029949"/>
            <a:ext cx="10747375" cy="4464050"/>
          </a:xfrm>
        </p:spPr>
        <p:txBody>
          <a:bodyPr/>
          <a:lstStyle/>
          <a:p>
            <a:r>
              <a:rPr lang="en-US" dirty="0">
                <a:solidFill>
                  <a:schemeClr val="bg1"/>
                </a:solidFill>
              </a:rPr>
              <a:t>Resources</a:t>
            </a:r>
          </a:p>
          <a:p>
            <a:pPr lvl="1"/>
            <a:r>
              <a:rPr lang="en-US" dirty="0" err="1">
                <a:solidFill>
                  <a:schemeClr val="bg1"/>
                </a:solidFill>
              </a:rPr>
              <a:t>Mockito</a:t>
            </a:r>
            <a:endParaRPr lang="en-US" dirty="0">
              <a:solidFill>
                <a:schemeClr val="bg1"/>
              </a:solidFill>
            </a:endParaRPr>
          </a:p>
          <a:p>
            <a:pPr lvl="2"/>
            <a:r>
              <a:rPr lang="en-US" sz="1400"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http://docs.mockito.googlecode.com/hg/latest/org/mockito/Mockito.html</a:t>
            </a:r>
            <a:endParaRPr lang="en-US" sz="1400" dirty="0">
              <a:solidFill>
                <a:schemeClr val="tx2">
                  <a:lumMod val="40000"/>
                  <a:lumOff val="60000"/>
                </a:schemeClr>
              </a:solidFill>
            </a:endParaRPr>
          </a:p>
          <a:p>
            <a:pPr lvl="1"/>
            <a:r>
              <a:rPr lang="en-US" dirty="0" err="1">
                <a:solidFill>
                  <a:schemeClr val="bg1"/>
                </a:solidFill>
              </a:rPr>
              <a:t>xUnit</a:t>
            </a:r>
            <a:r>
              <a:rPr lang="en-US" dirty="0">
                <a:solidFill>
                  <a:schemeClr val="bg1"/>
                </a:solidFill>
              </a:rPr>
              <a:t> test doubles</a:t>
            </a:r>
          </a:p>
          <a:p>
            <a:pPr lvl="2"/>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http://xunitpatterns.com/Test Double.html</a:t>
            </a:r>
            <a:endParaRPr lang="en-US" dirty="0">
              <a:solidFill>
                <a:schemeClr val="tx2">
                  <a:lumMod val="40000"/>
                  <a:lumOff val="60000"/>
                </a:schemeClr>
              </a:solidFill>
            </a:endParaRPr>
          </a:p>
          <a:p>
            <a:pPr lvl="1"/>
            <a:r>
              <a:rPr lang="en-US" dirty="0">
                <a:solidFill>
                  <a:schemeClr val="bg1"/>
                </a:solidFill>
              </a:rPr>
              <a:t>Fakes, mocks and integration tests (Wikipedia)</a:t>
            </a:r>
          </a:p>
          <a:p>
            <a:pPr lvl="2"/>
            <a:r>
              <a:rPr lang="en-US" sz="1200" dirty="0">
                <a:solidFill>
                  <a:schemeClr val="tx2">
                    <a:lumMod val="40000"/>
                    <a:lumOff val="60000"/>
                  </a:schemeClr>
                </a:solidFill>
                <a:hlinkClick r:id="rId4">
                  <a:extLst>
                    <a:ext uri="{A12FA001-AC4F-418D-AE19-62706E023703}">
                      <ahyp:hlinkClr xmlns:ahyp="http://schemas.microsoft.com/office/drawing/2018/hyperlinkcolor" val="tx"/>
                    </a:ext>
                  </a:extLst>
                </a:hlinkClick>
              </a:rPr>
              <a:t>http://en.wikipedia.org/wiki/Test-driven_development#Fakes.2C_mocks_and_integration_tests</a:t>
            </a:r>
            <a:endParaRPr lang="en-US" sz="1200" dirty="0">
              <a:solidFill>
                <a:schemeClr val="tx2">
                  <a:lumMod val="40000"/>
                  <a:lumOff val="60000"/>
                </a:schemeClr>
              </a:solidFill>
            </a:endParaRPr>
          </a:p>
          <a:p>
            <a:pPr lvl="1"/>
            <a:r>
              <a:rPr lang="fr-FR" dirty="0">
                <a:solidFill>
                  <a:schemeClr val="bg1"/>
                </a:solidFill>
              </a:rPr>
              <a:t>Mocks </a:t>
            </a:r>
            <a:r>
              <a:rPr lang="fr-FR" dirty="0" err="1">
                <a:solidFill>
                  <a:schemeClr val="bg1"/>
                </a:solidFill>
              </a:rPr>
              <a:t>Aren't</a:t>
            </a:r>
            <a:r>
              <a:rPr lang="fr-FR" dirty="0">
                <a:solidFill>
                  <a:schemeClr val="bg1"/>
                </a:solidFill>
              </a:rPr>
              <a:t> Stubs (Martin Fowler)</a:t>
            </a:r>
            <a:endParaRPr lang="en-US" dirty="0">
              <a:solidFill>
                <a:srgbClr val="0000FF"/>
              </a:solidFill>
              <a:hlinkClick r:id="rId5">
                <a:extLst>
                  <a:ext uri="{A12FA001-AC4F-418D-AE19-62706E023703}">
                    <ahyp:hlinkClr xmlns:ahyp="http://schemas.microsoft.com/office/drawing/2018/hyperlinkcolor" val="tx"/>
                  </a:ext>
                </a:extLst>
              </a:hlinkClick>
            </a:endParaRPr>
          </a:p>
          <a:p>
            <a:pPr lvl="2"/>
            <a:r>
              <a:rPr lang="en-US" dirty="0">
                <a:solidFill>
                  <a:schemeClr val="tx2">
                    <a:lumMod val="40000"/>
                    <a:lumOff val="60000"/>
                  </a:schemeClr>
                </a:solidFill>
                <a:hlinkClick r:id="rId5">
                  <a:extLst>
                    <a:ext uri="{A12FA001-AC4F-418D-AE19-62706E023703}">
                      <ahyp:hlinkClr xmlns:ahyp="http://schemas.microsoft.com/office/drawing/2018/hyperlinkcolor" val="tx"/>
                    </a:ext>
                  </a:extLst>
                </a:hlinkClick>
              </a:rPr>
              <a:t>http://martinfowler.com/articles/mocksArentStubs.html</a:t>
            </a:r>
            <a:endParaRPr lang="en-US" dirty="0">
              <a:solidFill>
                <a:schemeClr val="tx2">
                  <a:lumMod val="40000"/>
                  <a:lumOff val="60000"/>
                </a:schemeClr>
              </a:solidFill>
            </a:endParaRPr>
          </a:p>
          <a:p>
            <a:pPr lvl="1"/>
            <a:endParaRPr lang="en-US" dirty="0">
              <a:solidFill>
                <a:schemeClr val="bg1"/>
              </a:solidFill>
            </a:endParaRPr>
          </a:p>
        </p:txBody>
      </p:sp>
    </p:spTree>
    <p:extLst>
      <p:ext uri="{BB962C8B-B14F-4D97-AF65-F5344CB8AC3E}">
        <p14:creationId xmlns:p14="http://schemas.microsoft.com/office/powerpoint/2010/main" val="3774217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Techniques to organize tests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9096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95902" y="1700213"/>
            <a:ext cx="6486525" cy="792162"/>
          </a:xfrm>
        </p:spPr>
        <p:txBody>
          <a:bodyPr/>
          <a:lstStyle/>
          <a:p>
            <a:r>
              <a:rPr lang="en-US" dirty="0">
                <a:solidFill>
                  <a:schemeClr val="bg1"/>
                </a:solidFill>
              </a:rPr>
              <a:t>Organizing test classes</a:t>
            </a:r>
          </a:p>
        </p:txBody>
      </p:sp>
      <p:sp>
        <p:nvSpPr>
          <p:cNvPr id="7" name="Espace réservé du texte 6"/>
          <p:cNvSpPr>
            <a:spLocks noGrp="1"/>
          </p:cNvSpPr>
          <p:nvPr>
            <p:ph type="body" sz="quarter" idx="4294967295"/>
          </p:nvPr>
        </p:nvSpPr>
        <p:spPr>
          <a:xfrm>
            <a:off x="595902" y="2636838"/>
            <a:ext cx="6486525" cy="792162"/>
          </a:xfrm>
        </p:spPr>
        <p:txBody>
          <a:bodyPr/>
          <a:lstStyle/>
          <a:p>
            <a:r>
              <a:rPr lang="en-US" dirty="0">
                <a:solidFill>
                  <a:schemeClr val="bg1"/>
                </a:solidFill>
              </a:rPr>
              <a:t>Organizing test code</a:t>
            </a:r>
          </a:p>
        </p:txBody>
      </p:sp>
      <p:sp>
        <p:nvSpPr>
          <p:cNvPr id="4" name="Titre 3"/>
          <p:cNvSpPr>
            <a:spLocks noGrp="1"/>
          </p:cNvSpPr>
          <p:nvPr>
            <p:ph type="title" idx="4294967295"/>
          </p:nvPr>
        </p:nvSpPr>
        <p:spPr>
          <a:xfrm>
            <a:off x="595902" y="908050"/>
            <a:ext cx="10747375" cy="504825"/>
          </a:xfrm>
        </p:spPr>
        <p:txBody>
          <a:bodyPr/>
          <a:lstStyle/>
          <a:p>
            <a:r>
              <a:rPr lang="en-US" dirty="0">
                <a:solidFill>
                  <a:schemeClr val="bg1"/>
                </a:solidFill>
              </a:rPr>
              <a:t>Organizing test classes</a:t>
            </a:r>
          </a:p>
        </p:txBody>
      </p:sp>
    </p:spTree>
    <p:extLst>
      <p:ext uri="{BB962C8B-B14F-4D97-AF65-F5344CB8AC3E}">
        <p14:creationId xmlns:p14="http://schemas.microsoft.com/office/powerpoint/2010/main" val="4133523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Image 91"/>
          <p:cNvPicPr/>
          <p:nvPr/>
        </p:nvPicPr>
        <p:blipFill>
          <a:blip r:embed="rId3"/>
          <a:stretch/>
        </p:blipFill>
        <p:spPr>
          <a:xfrm>
            <a:off x="3960000" y="-5400"/>
            <a:ext cx="8213040" cy="6843600"/>
          </a:xfrm>
          <a:prstGeom prst="rect">
            <a:avLst/>
          </a:prstGeom>
          <a:ln w="0">
            <a:noFill/>
          </a:ln>
        </p:spPr>
      </p:pic>
      <p:sp>
        <p:nvSpPr>
          <p:cNvPr id="93" name="Content Placeholder 2_1"/>
          <p:cNvSpPr/>
          <p:nvPr/>
        </p:nvSpPr>
        <p:spPr>
          <a:xfrm>
            <a:off x="19080" y="3960"/>
            <a:ext cx="12173040" cy="6852600"/>
          </a:xfrm>
          <a:prstGeom prst="rect">
            <a:avLst/>
          </a:prstGeom>
          <a:gradFill rotWithShape="0">
            <a:gsLst>
              <a:gs pos="45000">
                <a:srgbClr val="000000"/>
              </a:gs>
              <a:gs pos="100000">
                <a:srgbClr val="000000">
                  <a:alpha val="0"/>
                </a:srgbClr>
              </a:gs>
            </a:gsLst>
            <a:lin ang="600000"/>
          </a:gradFill>
          <a:ln w="0">
            <a:noFill/>
          </a:ln>
        </p:spPr>
        <p:style>
          <a:lnRef idx="0">
            <a:scrgbClr r="0" g="0" b="0"/>
          </a:lnRef>
          <a:fillRef idx="0">
            <a:scrgbClr r="0" g="0" b="0"/>
          </a:fillRef>
          <a:effectRef idx="0">
            <a:scrgbClr r="0" g="0" b="0"/>
          </a:effectRef>
          <a:fontRef idx="minor"/>
        </p:style>
      </p:sp>
      <p:sp>
        <p:nvSpPr>
          <p:cNvPr id="94" name="Content Placeholder 3_2"/>
          <p:cNvSpPr/>
          <p:nvPr/>
        </p:nvSpPr>
        <p:spPr>
          <a:xfrm>
            <a:off x="609480" y="685800"/>
            <a:ext cx="747000" cy="119880"/>
          </a:xfrm>
          <a:prstGeom prst="rect">
            <a:avLst/>
          </a:prstGeom>
          <a:solidFill>
            <a:srgbClr val="FFFFFF"/>
          </a:solidFill>
          <a:ln w="0">
            <a:noFill/>
          </a:ln>
        </p:spPr>
        <p:style>
          <a:lnRef idx="0">
            <a:scrgbClr r="0" g="0" b="0"/>
          </a:lnRef>
          <a:fillRef idx="0">
            <a:scrgbClr r="0" g="0" b="0"/>
          </a:fillRef>
          <a:effectRef idx="0">
            <a:scrgbClr r="0" g="0" b="0"/>
          </a:effectRef>
          <a:fontRef idx="minor"/>
        </p:style>
      </p:sp>
      <p:sp>
        <p:nvSpPr>
          <p:cNvPr id="95" name="Title 4_2"/>
          <p:cNvSpPr/>
          <p:nvPr/>
        </p:nvSpPr>
        <p:spPr>
          <a:xfrm>
            <a:off x="596880" y="1789200"/>
            <a:ext cx="6779520" cy="41889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85000"/>
              </a:lnSpc>
            </a:pPr>
            <a:endParaRPr lang="fr-FR" sz="1800" b="0" strike="noStrike" spc="-1">
              <a:latin typeface="Arial"/>
            </a:endParaRPr>
          </a:p>
          <a:p>
            <a:pPr>
              <a:lnSpc>
                <a:spcPct val="85000"/>
              </a:lnSpc>
            </a:pPr>
            <a:endParaRPr lang="fr-FR" sz="1800" b="0" strike="noStrike" spc="-1">
              <a:latin typeface="Arial"/>
            </a:endParaRPr>
          </a:p>
        </p:txBody>
      </p:sp>
      <p:sp>
        <p:nvSpPr>
          <p:cNvPr id="96" name="Text Placeholder 5_2"/>
          <p:cNvSpPr/>
          <p:nvPr/>
        </p:nvSpPr>
        <p:spPr>
          <a:xfrm>
            <a:off x="540000" y="1016640"/>
            <a:ext cx="10438920" cy="602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001"/>
              </a:spcBef>
              <a:spcAft>
                <a:spcPts val="1001"/>
              </a:spcAft>
              <a:tabLst>
                <a:tab pos="0" algn="l"/>
              </a:tabLst>
            </a:pPr>
            <a:r>
              <a:rPr lang="en-US" sz="4000" b="0" strike="noStrike" spc="-1" dirty="0">
                <a:solidFill>
                  <a:srgbClr val="FFFFFF"/>
                </a:solidFill>
                <a:latin typeface="Helvetica Neue Light"/>
                <a:ea typeface="Helvetica Neue Light"/>
              </a:rPr>
              <a:t>Tests in traditional software </a:t>
            </a:r>
            <a:r>
              <a:rPr lang="en-US" sz="4000" b="0" strike="noStrike" spc="-1" dirty="0" err="1">
                <a:solidFill>
                  <a:srgbClr val="FFFFFF"/>
                </a:solidFill>
                <a:latin typeface="Helvetica Neue Light"/>
                <a:ea typeface="Helvetica Neue Light"/>
              </a:rPr>
              <a:t>developpement</a:t>
            </a:r>
            <a:endParaRPr lang="fr-FR" sz="4000" b="0" strike="noStrike" spc="-1" dirty="0">
              <a:latin typeface="Arial"/>
            </a:endParaRPr>
          </a:p>
        </p:txBody>
      </p:sp>
      <p:sp>
        <p:nvSpPr>
          <p:cNvPr id="97" name="Rectangle 96"/>
          <p:cNvSpPr/>
          <p:nvPr/>
        </p:nvSpPr>
        <p:spPr>
          <a:xfrm>
            <a:off x="900000" y="2790000"/>
            <a:ext cx="2397600" cy="1879920"/>
          </a:xfrm>
          <a:prstGeom prst="rect">
            <a:avLst/>
          </a:prstGeom>
          <a:noFill/>
          <a:ln w="0">
            <a:noFill/>
          </a:ln>
        </p:spPr>
        <p:style>
          <a:lnRef idx="0">
            <a:scrgbClr r="0" g="0" b="0"/>
          </a:lnRef>
          <a:fillRef idx="0">
            <a:scrgbClr r="0" g="0" b="0"/>
          </a:fillRef>
          <a:effectRef idx="0">
            <a:scrgbClr r="0" g="0" b="0"/>
          </a:effectRef>
          <a:fontRef idx="minor"/>
        </p:style>
      </p:sp>
      <p:sp>
        <p:nvSpPr>
          <p:cNvPr id="8" name="Espace réservé du contenu 2">
            <a:extLst>
              <a:ext uri="{FF2B5EF4-FFF2-40B4-BE49-F238E27FC236}">
                <a16:creationId xmlns:a16="http://schemas.microsoft.com/office/drawing/2014/main" id="{3B9F9B91-37EB-4D77-AB21-1C2E92997060}"/>
              </a:ext>
            </a:extLst>
          </p:cNvPr>
          <p:cNvSpPr txBox="1">
            <a:spLocks/>
          </p:cNvSpPr>
          <p:nvPr/>
        </p:nvSpPr>
        <p:spPr>
          <a:xfrm>
            <a:off x="538043" y="1743990"/>
            <a:ext cx="8058794" cy="12961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Tests are run late in the development cycle</a:t>
            </a:r>
          </a:p>
          <a:p>
            <a:pPr lvl="1"/>
            <a:r>
              <a:rPr lang="en-US" dirty="0">
                <a:solidFill>
                  <a:schemeClr val="bg1"/>
                </a:solidFill>
              </a:rPr>
              <a:t>By a separate test team</a:t>
            </a:r>
          </a:p>
          <a:p>
            <a:pPr lvl="1"/>
            <a:r>
              <a:rPr lang="en-US" dirty="0">
                <a:solidFill>
                  <a:schemeClr val="bg1"/>
                </a:solidFill>
              </a:rPr>
              <a:t>Cost of  defects repair increases</a:t>
            </a:r>
          </a:p>
        </p:txBody>
      </p:sp>
      <p:pic>
        <p:nvPicPr>
          <p:cNvPr id="9" name="Picture 1">
            <a:extLst>
              <a:ext uri="{FF2B5EF4-FFF2-40B4-BE49-F238E27FC236}">
                <a16:creationId xmlns:a16="http://schemas.microsoft.com/office/drawing/2014/main" id="{098B9DE7-A5B0-4BDC-AB77-70AF5B15C7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083" y="3165205"/>
            <a:ext cx="5674754" cy="325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923759"/>
      </p:ext>
    </p:extLst>
  </p:cSld>
  <p:clrMapOvr>
    <a:masterClrMapping/>
  </p:clrMapOvr>
  <p:transition spd="slow">
    <p:push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65079" y="1000232"/>
            <a:ext cx="10747375" cy="504825"/>
          </a:xfrm>
        </p:spPr>
        <p:txBody>
          <a:bodyPr/>
          <a:lstStyle/>
          <a:p>
            <a:r>
              <a:rPr lang="en-US" dirty="0" err="1">
                <a:solidFill>
                  <a:schemeClr val="bg1"/>
                </a:solidFill>
              </a:rPr>
              <a:t>Testcase</a:t>
            </a:r>
            <a:r>
              <a:rPr lang="en-US" dirty="0">
                <a:solidFill>
                  <a:schemeClr val="bg1"/>
                </a:solidFill>
              </a:rPr>
              <a:t> Class</a:t>
            </a:r>
          </a:p>
        </p:txBody>
      </p:sp>
      <p:sp>
        <p:nvSpPr>
          <p:cNvPr id="10" name="Espace réservé du contenu 9"/>
          <p:cNvSpPr>
            <a:spLocks noGrp="1"/>
          </p:cNvSpPr>
          <p:nvPr>
            <p:ph idx="4294967295"/>
          </p:nvPr>
        </p:nvSpPr>
        <p:spPr>
          <a:xfrm>
            <a:off x="565079" y="2081320"/>
            <a:ext cx="10747375" cy="4464050"/>
          </a:xfrm>
        </p:spPr>
        <p:txBody>
          <a:bodyPr/>
          <a:lstStyle/>
          <a:p>
            <a:r>
              <a:rPr lang="en-US" dirty="0" err="1">
                <a:solidFill>
                  <a:schemeClr val="bg1"/>
                </a:solidFill>
              </a:rPr>
              <a:t>Testcase</a:t>
            </a:r>
            <a:r>
              <a:rPr lang="en-US" dirty="0">
                <a:solidFill>
                  <a:schemeClr val="bg1"/>
                </a:solidFill>
              </a:rPr>
              <a:t> Class per Class</a:t>
            </a:r>
          </a:p>
          <a:p>
            <a:pPr lvl="1"/>
            <a:r>
              <a:rPr lang="en-US" dirty="0">
                <a:solidFill>
                  <a:schemeClr val="bg1"/>
                </a:solidFill>
              </a:rPr>
              <a:t>A good starting point</a:t>
            </a:r>
          </a:p>
          <a:p>
            <a:pPr lvl="1"/>
            <a:r>
              <a:rPr lang="en-US" dirty="0">
                <a:solidFill>
                  <a:schemeClr val="bg1"/>
                </a:solidFill>
              </a:rPr>
              <a:t>For few test methods</a:t>
            </a:r>
          </a:p>
          <a:p>
            <a:pPr lvl="1"/>
            <a:r>
              <a:rPr lang="en-US" sz="1800"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http://xunitpatterns.com/Testcase Class per Class.html</a:t>
            </a:r>
            <a:endParaRPr lang="en-US" sz="1800" dirty="0">
              <a:solidFill>
                <a:schemeClr val="tx2">
                  <a:lumMod val="40000"/>
                  <a:lumOff val="60000"/>
                </a:schemeClr>
              </a:solidFill>
            </a:endParaRPr>
          </a:p>
          <a:p>
            <a:r>
              <a:rPr lang="en-US" dirty="0" err="1">
                <a:solidFill>
                  <a:schemeClr val="bg1"/>
                </a:solidFill>
              </a:rPr>
              <a:t>Testcase</a:t>
            </a:r>
            <a:r>
              <a:rPr lang="en-US" dirty="0">
                <a:solidFill>
                  <a:schemeClr val="bg1"/>
                </a:solidFill>
              </a:rPr>
              <a:t> Class per Fixture</a:t>
            </a:r>
          </a:p>
          <a:p>
            <a:pPr lvl="1"/>
            <a:r>
              <a:rPr lang="en-US" dirty="0">
                <a:solidFill>
                  <a:schemeClr val="bg1"/>
                </a:solidFill>
              </a:rPr>
              <a:t>Groups of test methods that need an identical fixture</a:t>
            </a:r>
          </a:p>
          <a:p>
            <a:pPr lvl="1"/>
            <a:r>
              <a:rPr lang="en-US" dirty="0">
                <a:solidFill>
                  <a:schemeClr val="bg1"/>
                </a:solidFill>
              </a:rPr>
              <a:t>Keep each test method as simple as possible</a:t>
            </a:r>
          </a:p>
          <a:p>
            <a:pPr lvl="1"/>
            <a:r>
              <a:rPr lang="en-US" sz="1800"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http://xunitpatterns.com/Testcase Class per Fixture.html</a:t>
            </a:r>
            <a:endParaRPr lang="en-US" sz="1800" dirty="0">
              <a:solidFill>
                <a:schemeClr val="tx2">
                  <a:lumMod val="40000"/>
                  <a:lumOff val="60000"/>
                </a:schemeClr>
              </a:solidFill>
            </a:endParaRPr>
          </a:p>
        </p:txBody>
      </p:sp>
    </p:spTree>
    <p:extLst>
      <p:ext uri="{BB962C8B-B14F-4D97-AF65-F5344CB8AC3E}">
        <p14:creationId xmlns:p14="http://schemas.microsoft.com/office/powerpoint/2010/main" val="3936122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595901" y="1010506"/>
            <a:ext cx="10747375" cy="504825"/>
          </a:xfrm>
        </p:spPr>
        <p:txBody>
          <a:bodyPr/>
          <a:lstStyle/>
          <a:p>
            <a:r>
              <a:rPr lang="en-US" dirty="0" err="1">
                <a:solidFill>
                  <a:schemeClr val="bg1"/>
                </a:solidFill>
              </a:rPr>
              <a:t>Testcase</a:t>
            </a:r>
            <a:r>
              <a:rPr lang="en-US" dirty="0">
                <a:solidFill>
                  <a:schemeClr val="bg1"/>
                </a:solidFill>
              </a:rPr>
              <a:t> Superclass</a:t>
            </a:r>
          </a:p>
        </p:txBody>
      </p:sp>
      <p:sp>
        <p:nvSpPr>
          <p:cNvPr id="10" name="Espace réservé du contenu 9"/>
          <p:cNvSpPr>
            <a:spLocks noGrp="1"/>
          </p:cNvSpPr>
          <p:nvPr>
            <p:ph idx="4294967295"/>
          </p:nvPr>
        </p:nvSpPr>
        <p:spPr>
          <a:xfrm>
            <a:off x="595901" y="2091594"/>
            <a:ext cx="10747375" cy="4464050"/>
          </a:xfrm>
        </p:spPr>
        <p:txBody>
          <a:bodyPr>
            <a:normAutofit/>
          </a:bodyPr>
          <a:lstStyle/>
          <a:p>
            <a:r>
              <a:rPr lang="en-US" dirty="0">
                <a:solidFill>
                  <a:schemeClr val="bg1"/>
                </a:solidFill>
              </a:rPr>
              <a:t>Test case Superclass as a reuse of test utility methods between several </a:t>
            </a:r>
            <a:r>
              <a:rPr lang="en-US" dirty="0" err="1">
                <a:solidFill>
                  <a:schemeClr val="bg1"/>
                </a:solidFill>
              </a:rPr>
              <a:t>Testcase</a:t>
            </a:r>
            <a:r>
              <a:rPr lang="en-US" dirty="0">
                <a:solidFill>
                  <a:schemeClr val="bg1"/>
                </a:solidFill>
              </a:rPr>
              <a:t> Subclasses</a:t>
            </a:r>
          </a:p>
          <a:p>
            <a:pPr lvl="2"/>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http://xunitpatterns.com/Testcase Superclass.html</a:t>
            </a:r>
            <a:endParaRPr lang="en-US" dirty="0">
              <a:solidFill>
                <a:schemeClr val="tx2">
                  <a:lumMod val="40000"/>
                  <a:lumOff val="60000"/>
                </a:schemeClr>
              </a:solidFill>
            </a:endParaRPr>
          </a:p>
        </p:txBody>
      </p:sp>
    </p:spTree>
    <p:extLst>
      <p:ext uri="{BB962C8B-B14F-4D97-AF65-F5344CB8AC3E}">
        <p14:creationId xmlns:p14="http://schemas.microsoft.com/office/powerpoint/2010/main" val="2443222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06175" y="881062"/>
            <a:ext cx="10747375" cy="504825"/>
          </a:xfrm>
        </p:spPr>
        <p:txBody>
          <a:bodyPr/>
          <a:lstStyle/>
          <a:p>
            <a:r>
              <a:rPr lang="en-US" dirty="0">
                <a:solidFill>
                  <a:schemeClr val="bg1"/>
                </a:solidFill>
              </a:rPr>
              <a:t>Testing inheritance</a:t>
            </a:r>
          </a:p>
        </p:txBody>
      </p:sp>
      <p:sp>
        <p:nvSpPr>
          <p:cNvPr id="10" name="Espace réservé du contenu 9"/>
          <p:cNvSpPr>
            <a:spLocks noGrp="1"/>
          </p:cNvSpPr>
          <p:nvPr>
            <p:ph idx="4294967295"/>
          </p:nvPr>
        </p:nvSpPr>
        <p:spPr>
          <a:xfrm>
            <a:off x="606175" y="3689350"/>
            <a:ext cx="8059738" cy="3168650"/>
          </a:xfrm>
        </p:spPr>
        <p:txBody>
          <a:bodyPr>
            <a:normAutofit/>
          </a:bodyPr>
          <a:lstStyle/>
          <a:p>
            <a:r>
              <a:rPr lang="en-US" dirty="0">
                <a:solidFill>
                  <a:schemeClr val="bg1"/>
                </a:solidFill>
              </a:rPr>
              <a:t>The superclass may be viewed as a “partial specification” of the subclasses</a:t>
            </a:r>
          </a:p>
          <a:p>
            <a:r>
              <a:rPr lang="en-US" dirty="0">
                <a:solidFill>
                  <a:schemeClr val="bg1"/>
                </a:solidFill>
              </a:rPr>
              <a:t>Some tests may be factored in the superclass</a:t>
            </a:r>
          </a:p>
          <a:p>
            <a:r>
              <a:rPr lang="en-US" dirty="0">
                <a:solidFill>
                  <a:schemeClr val="bg1"/>
                </a:solidFill>
              </a:rPr>
              <a:t>Some tests must be redefined in the subclasses</a:t>
            </a:r>
          </a:p>
          <a:p>
            <a:r>
              <a:rPr lang="en-US" dirty="0">
                <a:solidFill>
                  <a:schemeClr val="bg1"/>
                </a:solidFill>
              </a:rPr>
              <a:t>Additional tests may be required</a:t>
            </a:r>
          </a:p>
        </p:txBody>
      </p:sp>
      <p:pic>
        <p:nvPicPr>
          <p:cNvPr id="2050" name="Picture 2" descr="Test inheritance.png (800×1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553" y="1745581"/>
            <a:ext cx="7620000" cy="1524001"/>
          </a:xfrm>
          <a:prstGeom prst="rect">
            <a:avLst/>
          </a:prstGeom>
          <a:noFill/>
          <a:extLst>
            <a:ext uri="{909E8E84-426E-40DD-AFC4-6F175D3DCCD1}">
              <a14:hiddenFill xmlns:a14="http://schemas.microsoft.com/office/drawing/2010/main">
                <a:solidFill>
                  <a:srgbClr val="FFFFFF"/>
                </a:solidFill>
              </a14:hiddenFill>
            </a:ext>
          </a:extLst>
        </p:spPr>
      </p:pic>
      <p:sp>
        <p:nvSpPr>
          <p:cNvPr id="2" name="Double flèche horizontale 1"/>
          <p:cNvSpPr/>
          <p:nvPr/>
        </p:nvSpPr>
        <p:spPr>
          <a:xfrm>
            <a:off x="6054897" y="2249636"/>
            <a:ext cx="864096" cy="257944"/>
          </a:xfrm>
          <a:prstGeom prst="leftRight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767583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85627" y="1700213"/>
            <a:ext cx="6486525" cy="792162"/>
          </a:xfrm>
        </p:spPr>
        <p:txBody>
          <a:bodyPr/>
          <a:lstStyle/>
          <a:p>
            <a:r>
              <a:rPr lang="en-US" dirty="0">
                <a:solidFill>
                  <a:schemeClr val="bg1"/>
                </a:solidFill>
              </a:rPr>
              <a:t>Organizing test classes</a:t>
            </a:r>
          </a:p>
        </p:txBody>
      </p:sp>
      <p:sp>
        <p:nvSpPr>
          <p:cNvPr id="7" name="Espace réservé du texte 6"/>
          <p:cNvSpPr>
            <a:spLocks noGrp="1"/>
          </p:cNvSpPr>
          <p:nvPr>
            <p:ph type="body" sz="quarter" idx="4294967295"/>
          </p:nvPr>
        </p:nvSpPr>
        <p:spPr>
          <a:xfrm>
            <a:off x="585627" y="2636838"/>
            <a:ext cx="6486525" cy="792162"/>
          </a:xfrm>
        </p:spPr>
        <p:txBody>
          <a:bodyPr/>
          <a:lstStyle/>
          <a:p>
            <a:r>
              <a:rPr lang="en-US" dirty="0">
                <a:solidFill>
                  <a:schemeClr val="bg1"/>
                </a:solidFill>
              </a:rPr>
              <a:t>Organizing test code</a:t>
            </a:r>
          </a:p>
        </p:txBody>
      </p:sp>
      <p:sp>
        <p:nvSpPr>
          <p:cNvPr id="4" name="Titre 3"/>
          <p:cNvSpPr>
            <a:spLocks noGrp="1"/>
          </p:cNvSpPr>
          <p:nvPr>
            <p:ph type="title" idx="4294967295"/>
          </p:nvPr>
        </p:nvSpPr>
        <p:spPr>
          <a:xfrm>
            <a:off x="585627" y="908050"/>
            <a:ext cx="10747375" cy="504825"/>
          </a:xfrm>
        </p:spPr>
        <p:txBody>
          <a:bodyPr/>
          <a:lstStyle/>
          <a:p>
            <a:r>
              <a:rPr lang="en-US" dirty="0">
                <a:solidFill>
                  <a:schemeClr val="bg1"/>
                </a:solidFill>
              </a:rPr>
              <a:t>Organizing test code</a:t>
            </a:r>
          </a:p>
        </p:txBody>
      </p:sp>
    </p:spTree>
    <p:extLst>
      <p:ext uri="{BB962C8B-B14F-4D97-AF65-F5344CB8AC3E}">
        <p14:creationId xmlns:p14="http://schemas.microsoft.com/office/powerpoint/2010/main" val="574507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idx="4294967295"/>
          </p:nvPr>
        </p:nvSpPr>
        <p:spPr>
          <a:xfrm>
            <a:off x="636998" y="1312862"/>
            <a:ext cx="10747375" cy="504825"/>
          </a:xfrm>
        </p:spPr>
        <p:txBody>
          <a:bodyPr/>
          <a:lstStyle/>
          <a:p>
            <a:r>
              <a:rPr lang="en-US" dirty="0">
                <a:solidFill>
                  <a:schemeClr val="bg1"/>
                </a:solidFill>
              </a:rPr>
              <a:t>Test Helper</a:t>
            </a:r>
            <a:br>
              <a:rPr lang="en-US" dirty="0">
                <a:solidFill>
                  <a:schemeClr val="bg1"/>
                </a:solidFill>
              </a:rPr>
            </a:br>
            <a:endParaRPr lang="en-US" dirty="0">
              <a:solidFill>
                <a:schemeClr val="bg1"/>
              </a:solidFill>
            </a:endParaRPr>
          </a:p>
        </p:txBody>
      </p:sp>
      <p:sp>
        <p:nvSpPr>
          <p:cNvPr id="10" name="Espace réservé du contenu 9"/>
          <p:cNvSpPr>
            <a:spLocks noGrp="1"/>
          </p:cNvSpPr>
          <p:nvPr>
            <p:ph idx="4294967295"/>
          </p:nvPr>
        </p:nvSpPr>
        <p:spPr>
          <a:xfrm>
            <a:off x="636998" y="2393950"/>
            <a:ext cx="10747375" cy="4464050"/>
          </a:xfrm>
        </p:spPr>
        <p:txBody>
          <a:bodyPr>
            <a:normAutofit/>
          </a:bodyPr>
          <a:lstStyle/>
          <a:p>
            <a:r>
              <a:rPr lang="en-US" dirty="0">
                <a:solidFill>
                  <a:schemeClr val="bg1"/>
                </a:solidFill>
              </a:rPr>
              <a:t>A class to hold any test utility methods we want to reuse in several tests</a:t>
            </a:r>
          </a:p>
          <a:p>
            <a:pPr lvl="1"/>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http://xunitpatterns.com/Test Helper.html</a:t>
            </a:r>
            <a:endParaRPr lang="en-US" dirty="0">
              <a:solidFill>
                <a:schemeClr val="tx2">
                  <a:lumMod val="40000"/>
                  <a:lumOff val="60000"/>
                </a:schemeClr>
              </a:solidFill>
            </a:endParaRPr>
          </a:p>
          <a:p>
            <a:r>
              <a:rPr lang="en-US" dirty="0">
                <a:solidFill>
                  <a:schemeClr val="bg1"/>
                </a:solidFill>
              </a:rPr>
              <a:t>Variation : Object Mother</a:t>
            </a:r>
          </a:p>
          <a:p>
            <a:pPr lvl="1"/>
            <a:r>
              <a:rPr lang="en-US" dirty="0">
                <a:solidFill>
                  <a:schemeClr val="bg1"/>
                </a:solidFill>
              </a:rPr>
              <a:t>Helper that provides factory methods  that tests use to create ready-to-use test fixture objects.</a:t>
            </a:r>
          </a:p>
          <a:p>
            <a:pPr lvl="1"/>
            <a:r>
              <a:rPr lang="en-US" dirty="0">
                <a:solidFill>
                  <a:schemeClr val="bg1"/>
                </a:solidFill>
              </a:rPr>
              <a:t>May also include the ability to delete the objects it creates.</a:t>
            </a:r>
          </a:p>
        </p:txBody>
      </p:sp>
    </p:spTree>
    <p:extLst>
      <p:ext uri="{BB962C8B-B14F-4D97-AF65-F5344CB8AC3E}">
        <p14:creationId xmlns:p14="http://schemas.microsoft.com/office/powerpoint/2010/main" val="2591212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24930"/>
            <a:ext cx="10747375" cy="504825"/>
          </a:xfrm>
        </p:spPr>
        <p:txBody>
          <a:bodyPr/>
          <a:lstStyle/>
          <a:p>
            <a:r>
              <a:rPr lang="en-US" dirty="0">
                <a:solidFill>
                  <a:schemeClr val="bg1"/>
                </a:solidFill>
              </a:rPr>
              <a:t>Test using a Data Builder</a:t>
            </a:r>
          </a:p>
        </p:txBody>
      </p:sp>
      <p:sp>
        <p:nvSpPr>
          <p:cNvPr id="4" name="Rectangle 3"/>
          <p:cNvSpPr/>
          <p:nvPr/>
        </p:nvSpPr>
        <p:spPr>
          <a:xfrm>
            <a:off x="2372215" y="1745432"/>
            <a:ext cx="8640960" cy="5112568"/>
          </a:xfrm>
          <a:prstGeom prst="rect">
            <a:avLst/>
          </a:prstGeom>
          <a:ln>
            <a:solidFill>
              <a:schemeClr val="tx1"/>
            </a:solidFill>
          </a:ln>
        </p:spPr>
        <p:txBody>
          <a:bodyPr wrap="square">
            <a:normAutofit fontScale="92500" lnSpcReduction="20000"/>
          </a:bodyPr>
          <a:lstStyle/>
          <a:p>
            <a:r>
              <a:rPr lang="en-US" dirty="0">
                <a:solidFill>
                  <a:schemeClr val="bg1"/>
                </a:solidFill>
              </a:rPr>
              <a:t>import static </a:t>
            </a:r>
            <a:r>
              <a:rPr lang="en-US" dirty="0" err="1">
                <a:solidFill>
                  <a:schemeClr val="bg1"/>
                </a:solidFill>
              </a:rPr>
              <a:t>orders.OrderBuilder</a:t>
            </a:r>
            <a:r>
              <a:rPr lang="en-US" dirty="0">
                <a:solidFill>
                  <a:schemeClr val="bg1"/>
                </a:solidFill>
              </a:rPr>
              <a:t>.*;</a:t>
            </a:r>
          </a:p>
          <a:p>
            <a:r>
              <a:rPr lang="en-US" dirty="0">
                <a:solidFill>
                  <a:schemeClr val="bg1"/>
                </a:solidFill>
              </a:rPr>
              <a:t>import static </a:t>
            </a:r>
            <a:r>
              <a:rPr lang="en-US" dirty="0" err="1">
                <a:solidFill>
                  <a:schemeClr val="bg1"/>
                </a:solidFill>
              </a:rPr>
              <a:t>orders.CustomerBuilder</a:t>
            </a:r>
            <a:r>
              <a:rPr lang="en-US" dirty="0">
                <a:solidFill>
                  <a:schemeClr val="bg1"/>
                </a:solidFill>
              </a:rPr>
              <a:t>.*;</a:t>
            </a:r>
          </a:p>
          <a:p>
            <a:endParaRPr lang="en-US" dirty="0">
              <a:solidFill>
                <a:schemeClr val="bg1"/>
              </a:solidFill>
            </a:endParaRPr>
          </a:p>
          <a:p>
            <a:r>
              <a:rPr lang="en-US" dirty="0">
                <a:solidFill>
                  <a:schemeClr val="bg1"/>
                </a:solidFill>
              </a:rPr>
              <a:t>public class </a:t>
            </a:r>
            <a:r>
              <a:rPr lang="en-US" dirty="0" err="1">
                <a:solidFill>
                  <a:schemeClr val="bg1"/>
                </a:solidFill>
              </a:rPr>
              <a:t>OrderTest</a:t>
            </a:r>
            <a:r>
              <a:rPr lang="en-US" dirty="0">
                <a:solidFill>
                  <a:schemeClr val="bg1"/>
                </a:solidFill>
              </a:rPr>
              <a:t> {</a:t>
            </a:r>
          </a:p>
          <a:p>
            <a:r>
              <a:rPr lang="en-US" dirty="0">
                <a:solidFill>
                  <a:schemeClr val="bg1"/>
                </a:solidFill>
              </a:rPr>
              <a:t>    private static final String CUSTOMER_NAME = "Daniel";</a:t>
            </a:r>
          </a:p>
          <a:p>
            <a:r>
              <a:rPr lang="en-US" dirty="0">
                <a:solidFill>
                  <a:schemeClr val="bg1"/>
                </a:solidFill>
              </a:rPr>
              <a:t>    private static final double ITEM_PRICE = 32;</a:t>
            </a:r>
          </a:p>
          <a:p>
            <a:r>
              <a:rPr lang="en-US" dirty="0">
                <a:solidFill>
                  <a:schemeClr val="bg1"/>
                </a:solidFill>
              </a:rPr>
              <a:t>    private static final </a:t>
            </a:r>
            <a:r>
              <a:rPr lang="en-US" dirty="0" err="1">
                <a:solidFill>
                  <a:schemeClr val="bg1"/>
                </a:solidFill>
              </a:rPr>
              <a:t>int</a:t>
            </a:r>
            <a:r>
              <a:rPr lang="en-US" dirty="0">
                <a:solidFill>
                  <a:schemeClr val="bg1"/>
                </a:solidFill>
              </a:rPr>
              <a:t> ITEM_QUANTITY = 1;</a:t>
            </a:r>
          </a:p>
          <a:p>
            <a:r>
              <a:rPr lang="en-US" dirty="0">
                <a:solidFill>
                  <a:schemeClr val="bg1"/>
                </a:solidFill>
              </a:rPr>
              <a:t>    private static final String ITEM_NAME = "Growing Object-Oriented Software";</a:t>
            </a:r>
          </a:p>
          <a:p>
            <a:r>
              <a:rPr lang="en-US" dirty="0">
                <a:solidFill>
                  <a:schemeClr val="bg1"/>
                </a:solidFill>
              </a:rPr>
              <a:t>    private </a:t>
            </a:r>
            <a:r>
              <a:rPr lang="en-US" dirty="0" err="1">
                <a:solidFill>
                  <a:schemeClr val="bg1"/>
                </a:solidFill>
              </a:rPr>
              <a:t>OrderBuilder</a:t>
            </a:r>
            <a:r>
              <a:rPr lang="en-US" dirty="0">
                <a:solidFill>
                  <a:schemeClr val="bg1"/>
                </a:solidFill>
              </a:rPr>
              <a:t> </a:t>
            </a:r>
            <a:r>
              <a:rPr lang="en-US" dirty="0" err="1">
                <a:solidFill>
                  <a:schemeClr val="bg1"/>
                </a:solidFill>
              </a:rPr>
              <a:t>anOrder</a:t>
            </a:r>
            <a:r>
              <a:rPr lang="en-US" dirty="0">
                <a:solidFill>
                  <a:schemeClr val="bg1"/>
                </a:solidFill>
              </a:rPr>
              <a:t>;</a:t>
            </a:r>
          </a:p>
          <a:p>
            <a:r>
              <a:rPr lang="en-US" dirty="0">
                <a:solidFill>
                  <a:schemeClr val="bg1"/>
                </a:solidFill>
              </a:rPr>
              <a:t>    @Before</a:t>
            </a:r>
          </a:p>
          <a:p>
            <a:r>
              <a:rPr lang="en-US" dirty="0">
                <a:solidFill>
                  <a:schemeClr val="bg1"/>
                </a:solidFill>
              </a:rPr>
              <a:t>    public void </a:t>
            </a:r>
            <a:r>
              <a:rPr lang="en-US" dirty="0" err="1">
                <a:solidFill>
                  <a:schemeClr val="bg1"/>
                </a:solidFill>
              </a:rPr>
              <a:t>setUp</a:t>
            </a:r>
            <a:r>
              <a:rPr lang="en-US" dirty="0">
                <a:solidFill>
                  <a:schemeClr val="bg1"/>
                </a:solidFill>
              </a:rPr>
              <a:t>() {</a:t>
            </a:r>
          </a:p>
          <a:p>
            <a:r>
              <a:rPr lang="en-US" dirty="0">
                <a:solidFill>
                  <a:schemeClr val="bg1"/>
                </a:solidFill>
              </a:rPr>
              <a:t>        </a:t>
            </a:r>
            <a:r>
              <a:rPr lang="en-US" dirty="0" err="1">
                <a:solidFill>
                  <a:schemeClr val="bg1"/>
                </a:solidFill>
              </a:rPr>
              <a:t>anOrder</a:t>
            </a:r>
            <a:r>
              <a:rPr lang="en-US" dirty="0">
                <a:solidFill>
                  <a:schemeClr val="bg1"/>
                </a:solidFill>
              </a:rPr>
              <a:t> = </a:t>
            </a:r>
            <a:r>
              <a:rPr lang="en-US" dirty="0" err="1">
                <a:solidFill>
                  <a:schemeClr val="bg1"/>
                </a:solidFill>
              </a:rPr>
              <a:t>anOrder</a:t>
            </a:r>
            <a:r>
              <a:rPr lang="en-US" dirty="0">
                <a:solidFill>
                  <a:schemeClr val="bg1"/>
                </a:solidFill>
              </a:rPr>
              <a:t>().from(</a:t>
            </a:r>
            <a:r>
              <a:rPr lang="en-US" dirty="0" err="1">
                <a:solidFill>
                  <a:schemeClr val="bg1"/>
                </a:solidFill>
              </a:rPr>
              <a:t>aCustomer</a:t>
            </a:r>
            <a:r>
              <a:rPr lang="en-US" dirty="0">
                <a:solidFill>
                  <a:schemeClr val="bg1"/>
                </a:solidFill>
              </a:rPr>
              <a:t>().called(CUSTOMER_NAME)).with(</a:t>
            </a:r>
          </a:p>
          <a:p>
            <a:r>
              <a:rPr lang="en-US" dirty="0">
                <a:solidFill>
                  <a:schemeClr val="bg1"/>
                </a:solidFill>
              </a:rPr>
              <a:t>                </a:t>
            </a:r>
            <a:r>
              <a:rPr lang="en-US" dirty="0" err="1">
                <a:solidFill>
                  <a:schemeClr val="bg1"/>
                </a:solidFill>
              </a:rPr>
              <a:t>anOrderLineOf</a:t>
            </a:r>
            <a:r>
              <a:rPr lang="en-US" dirty="0">
                <a:solidFill>
                  <a:schemeClr val="bg1"/>
                </a:solidFill>
              </a:rPr>
              <a:t>(ITEM_NAME, ITEM_QUANTITY, ITEM_PRICE));</a:t>
            </a:r>
          </a:p>
          <a:p>
            <a:r>
              <a:rPr lang="en-US" dirty="0">
                <a:solidFill>
                  <a:schemeClr val="bg1"/>
                </a:solidFill>
              </a:rPr>
              <a:t>    }</a:t>
            </a:r>
          </a:p>
          <a:p>
            <a:r>
              <a:rPr lang="en-US" dirty="0">
                <a:solidFill>
                  <a:schemeClr val="bg1"/>
                </a:solidFill>
              </a:rPr>
              <a:t>    @Test</a:t>
            </a:r>
          </a:p>
          <a:p>
            <a:r>
              <a:rPr lang="en-US" dirty="0">
                <a:solidFill>
                  <a:schemeClr val="bg1"/>
                </a:solidFill>
              </a:rPr>
              <a:t>    public void </a:t>
            </a:r>
            <a:r>
              <a:rPr lang="en-US" dirty="0" err="1">
                <a:solidFill>
                  <a:schemeClr val="bg1"/>
                </a:solidFill>
              </a:rPr>
              <a:t>chargesCustomerForCostOfASingleItemWithDiscount</a:t>
            </a:r>
            <a:r>
              <a:rPr lang="en-US" dirty="0">
                <a:solidFill>
                  <a:schemeClr val="bg1"/>
                </a:solidFill>
              </a:rPr>
              <a:t>() {</a:t>
            </a:r>
          </a:p>
          <a:p>
            <a:r>
              <a:rPr lang="en-US" dirty="0">
                <a:solidFill>
                  <a:schemeClr val="bg1"/>
                </a:solidFill>
              </a:rPr>
              <a:t>        final double </a:t>
            </a:r>
            <a:r>
              <a:rPr lang="en-US" dirty="0" err="1">
                <a:solidFill>
                  <a:schemeClr val="bg1"/>
                </a:solidFill>
              </a:rPr>
              <a:t>fortyPercent</a:t>
            </a:r>
            <a:r>
              <a:rPr lang="en-US" dirty="0">
                <a:solidFill>
                  <a:schemeClr val="bg1"/>
                </a:solidFill>
              </a:rPr>
              <a:t> = 0.4;</a:t>
            </a:r>
          </a:p>
          <a:p>
            <a:r>
              <a:rPr lang="en-US" dirty="0">
                <a:solidFill>
                  <a:schemeClr val="bg1"/>
                </a:solidFill>
              </a:rPr>
              <a:t>        </a:t>
            </a:r>
            <a:r>
              <a:rPr lang="en-US" dirty="0" err="1">
                <a:solidFill>
                  <a:schemeClr val="bg1"/>
                </a:solidFill>
              </a:rPr>
              <a:t>OrderBuilder</a:t>
            </a:r>
            <a:r>
              <a:rPr lang="en-US" dirty="0">
                <a:solidFill>
                  <a:schemeClr val="bg1"/>
                </a:solidFill>
              </a:rPr>
              <a:t> </a:t>
            </a:r>
            <a:r>
              <a:rPr lang="en-US" dirty="0" err="1">
                <a:solidFill>
                  <a:schemeClr val="bg1"/>
                </a:solidFill>
              </a:rPr>
              <a:t>anOrderWithDiscount</a:t>
            </a:r>
            <a:r>
              <a:rPr lang="en-US" dirty="0">
                <a:solidFill>
                  <a:schemeClr val="bg1"/>
                </a:solidFill>
              </a:rPr>
              <a:t> = </a:t>
            </a:r>
            <a:r>
              <a:rPr lang="en-US" dirty="0" err="1">
                <a:solidFill>
                  <a:schemeClr val="bg1"/>
                </a:solidFill>
              </a:rPr>
              <a:t>anOrder</a:t>
            </a:r>
            <a:endParaRPr lang="en-US" dirty="0">
              <a:solidFill>
                <a:schemeClr val="bg1"/>
              </a:solidFill>
            </a:endParaRPr>
          </a:p>
          <a:p>
            <a:r>
              <a:rPr lang="en-US" dirty="0">
                <a:solidFill>
                  <a:schemeClr val="bg1"/>
                </a:solidFill>
              </a:rPr>
              <a:t>                .</a:t>
            </a:r>
            <a:r>
              <a:rPr lang="en-US" dirty="0" err="1">
                <a:solidFill>
                  <a:schemeClr val="bg1"/>
                </a:solidFill>
              </a:rPr>
              <a:t>withADiscountOf</a:t>
            </a:r>
            <a:r>
              <a:rPr lang="en-US" dirty="0">
                <a:solidFill>
                  <a:schemeClr val="bg1"/>
                </a:solidFill>
              </a:rPr>
              <a:t>(</a:t>
            </a:r>
            <a:r>
              <a:rPr lang="en-US" dirty="0" err="1">
                <a:solidFill>
                  <a:schemeClr val="bg1"/>
                </a:solidFill>
              </a:rPr>
              <a:t>fortyPercent</a:t>
            </a:r>
            <a:r>
              <a:rPr lang="en-US" dirty="0">
                <a:solidFill>
                  <a:schemeClr val="bg1"/>
                </a:solidFill>
              </a:rPr>
              <a:t>);</a:t>
            </a:r>
          </a:p>
          <a:p>
            <a:r>
              <a:rPr lang="en-US" dirty="0">
                <a:solidFill>
                  <a:schemeClr val="bg1"/>
                </a:solidFill>
              </a:rPr>
              <a:t>        Order </a:t>
            </a:r>
            <a:r>
              <a:rPr lang="en-US" dirty="0" err="1">
                <a:solidFill>
                  <a:schemeClr val="bg1"/>
                </a:solidFill>
              </a:rPr>
              <a:t>order</a:t>
            </a:r>
            <a:r>
              <a:rPr lang="en-US" dirty="0">
                <a:solidFill>
                  <a:schemeClr val="bg1"/>
                </a:solidFill>
              </a:rPr>
              <a:t> = </a:t>
            </a:r>
            <a:r>
              <a:rPr lang="en-US" dirty="0" err="1">
                <a:solidFill>
                  <a:schemeClr val="bg1"/>
                </a:solidFill>
              </a:rPr>
              <a:t>anOrderWithDiscount.build</a:t>
            </a:r>
            <a:r>
              <a:rPr lang="en-US" dirty="0">
                <a:solidFill>
                  <a:schemeClr val="bg1"/>
                </a:solidFill>
              </a:rPr>
              <a:t>();</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order.charge</a:t>
            </a:r>
            <a:r>
              <a:rPr lang="en-US" dirty="0">
                <a:solidFill>
                  <a:schemeClr val="bg1"/>
                </a:solidFill>
              </a:rPr>
              <a:t>(), is(</a:t>
            </a:r>
            <a:r>
              <a:rPr lang="en-US" dirty="0" err="1">
                <a:solidFill>
                  <a:schemeClr val="bg1"/>
                </a:solidFill>
              </a:rPr>
              <a:t>equalTo</a:t>
            </a:r>
            <a:r>
              <a:rPr lang="en-US" dirty="0">
                <a:solidFill>
                  <a:schemeClr val="bg1"/>
                </a:solidFill>
              </a:rPr>
              <a:t>(ITEM_PRICE * </a:t>
            </a:r>
            <a:r>
              <a:rPr lang="en-US" dirty="0" err="1">
                <a:solidFill>
                  <a:schemeClr val="bg1"/>
                </a:solidFill>
              </a:rPr>
              <a:t>fortyPercent</a:t>
            </a:r>
            <a:r>
              <a:rPr lang="en-US" dirty="0">
                <a:solidFill>
                  <a:schemeClr val="bg1"/>
                </a:solidFill>
              </a:rPr>
              <a:t>)));</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27045355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26723" y="948861"/>
            <a:ext cx="10747375" cy="504825"/>
          </a:xfrm>
        </p:spPr>
        <p:txBody>
          <a:bodyPr/>
          <a:lstStyle/>
          <a:p>
            <a:r>
              <a:rPr lang="en-US" dirty="0">
                <a:solidFill>
                  <a:schemeClr val="bg1"/>
                </a:solidFill>
              </a:rPr>
              <a:t>Data Builder implementation</a:t>
            </a:r>
          </a:p>
        </p:txBody>
      </p:sp>
      <p:sp>
        <p:nvSpPr>
          <p:cNvPr id="4" name="Rectangle 3"/>
          <p:cNvSpPr/>
          <p:nvPr/>
        </p:nvSpPr>
        <p:spPr>
          <a:xfrm>
            <a:off x="2403037" y="1669363"/>
            <a:ext cx="8640960" cy="5112568"/>
          </a:xfrm>
          <a:prstGeom prst="rect">
            <a:avLst/>
          </a:prstGeom>
          <a:ln>
            <a:solidFill>
              <a:schemeClr val="tx1"/>
            </a:solidFill>
          </a:ln>
        </p:spPr>
        <p:txBody>
          <a:bodyPr wrap="square">
            <a:normAutofit fontScale="55000" lnSpcReduction="20000"/>
          </a:bodyPr>
          <a:lstStyle/>
          <a:p>
            <a:endParaRPr lang="en-US" dirty="0">
              <a:solidFill>
                <a:schemeClr val="bg1"/>
              </a:solidFill>
            </a:endParaRPr>
          </a:p>
          <a:p>
            <a:r>
              <a:rPr lang="en-US" dirty="0">
                <a:solidFill>
                  <a:schemeClr val="bg1"/>
                </a:solidFill>
              </a:rPr>
              <a:t>public class </a:t>
            </a:r>
            <a:r>
              <a:rPr lang="en-US" dirty="0" err="1">
                <a:solidFill>
                  <a:schemeClr val="bg1"/>
                </a:solidFill>
              </a:rPr>
              <a:t>OrderBuilder</a:t>
            </a:r>
            <a:r>
              <a:rPr lang="en-US" dirty="0">
                <a:solidFill>
                  <a:schemeClr val="bg1"/>
                </a:solidFill>
              </a:rPr>
              <a:t> {</a:t>
            </a:r>
          </a:p>
          <a:p>
            <a:r>
              <a:rPr lang="en-US" dirty="0">
                <a:solidFill>
                  <a:schemeClr val="bg1"/>
                </a:solidFill>
              </a:rPr>
              <a:t>    private </a:t>
            </a:r>
            <a:r>
              <a:rPr lang="en-US" dirty="0" err="1">
                <a:solidFill>
                  <a:schemeClr val="bg1"/>
                </a:solidFill>
              </a:rPr>
              <a:t>CustomerBuilder</a:t>
            </a:r>
            <a:r>
              <a:rPr lang="en-US" dirty="0">
                <a:solidFill>
                  <a:schemeClr val="bg1"/>
                </a:solidFill>
              </a:rPr>
              <a:t> </a:t>
            </a:r>
            <a:r>
              <a:rPr lang="en-US" dirty="0" err="1">
                <a:solidFill>
                  <a:schemeClr val="bg1"/>
                </a:solidFill>
              </a:rPr>
              <a:t>customerBuilder</a:t>
            </a:r>
            <a:r>
              <a:rPr lang="en-US" dirty="0">
                <a:solidFill>
                  <a:schemeClr val="bg1"/>
                </a:solidFill>
              </a:rPr>
              <a:t>;</a:t>
            </a:r>
          </a:p>
          <a:p>
            <a:r>
              <a:rPr lang="en-US" dirty="0">
                <a:solidFill>
                  <a:schemeClr val="bg1"/>
                </a:solidFill>
              </a:rPr>
              <a:t>    private double </a:t>
            </a:r>
            <a:r>
              <a:rPr lang="en-US" dirty="0" err="1">
                <a:solidFill>
                  <a:schemeClr val="bg1"/>
                </a:solidFill>
              </a:rPr>
              <a:t>discountRate</a:t>
            </a:r>
            <a:r>
              <a:rPr lang="en-US" dirty="0">
                <a:solidFill>
                  <a:schemeClr val="bg1"/>
                </a:solidFill>
              </a:rPr>
              <a:t>;</a:t>
            </a:r>
          </a:p>
          <a:p>
            <a:r>
              <a:rPr lang="en-US" dirty="0">
                <a:solidFill>
                  <a:schemeClr val="bg1"/>
                </a:solidFill>
              </a:rPr>
              <a:t>    private List&lt;</a:t>
            </a:r>
            <a:r>
              <a:rPr lang="en-US" dirty="0" err="1">
                <a:solidFill>
                  <a:schemeClr val="bg1"/>
                </a:solidFill>
              </a:rPr>
              <a:t>OrderLine</a:t>
            </a:r>
            <a:r>
              <a:rPr lang="en-US" dirty="0">
                <a:solidFill>
                  <a:schemeClr val="bg1"/>
                </a:solidFill>
              </a:rPr>
              <a:t>&gt; </a:t>
            </a:r>
            <a:r>
              <a:rPr lang="en-US" dirty="0" err="1">
                <a:solidFill>
                  <a:schemeClr val="bg1"/>
                </a:solidFill>
              </a:rPr>
              <a:t>orderLines</a:t>
            </a:r>
            <a:r>
              <a:rPr lang="en-US" dirty="0">
                <a:solidFill>
                  <a:schemeClr val="bg1"/>
                </a:solidFill>
              </a:rPr>
              <a:t> = new </a:t>
            </a:r>
            <a:r>
              <a:rPr lang="en-US" dirty="0" err="1">
                <a:solidFill>
                  <a:schemeClr val="bg1"/>
                </a:solidFill>
              </a:rPr>
              <a:t>ArrayList</a:t>
            </a:r>
            <a:r>
              <a:rPr lang="en-US" dirty="0">
                <a:solidFill>
                  <a:schemeClr val="bg1"/>
                </a:solidFill>
              </a:rPr>
              <a:t>&lt;</a:t>
            </a:r>
            <a:r>
              <a:rPr lang="en-US" dirty="0" err="1">
                <a:solidFill>
                  <a:schemeClr val="bg1"/>
                </a:solidFill>
              </a:rPr>
              <a:t>OrderLine</a:t>
            </a:r>
            <a:r>
              <a:rPr lang="en-US" dirty="0">
                <a:solidFill>
                  <a:schemeClr val="bg1"/>
                </a:solidFill>
              </a:rPr>
              <a:t>&gt;();</a:t>
            </a:r>
          </a:p>
          <a:p>
            <a:endParaRPr lang="en-US" dirty="0">
              <a:solidFill>
                <a:schemeClr val="bg1"/>
              </a:solidFill>
            </a:endParaRPr>
          </a:p>
          <a:p>
            <a:r>
              <a:rPr lang="en-US" dirty="0">
                <a:solidFill>
                  <a:schemeClr val="bg1"/>
                </a:solidFill>
              </a:rPr>
              <a:t>    public static </a:t>
            </a:r>
            <a:r>
              <a:rPr lang="en-US" dirty="0" err="1">
                <a:solidFill>
                  <a:schemeClr val="bg1"/>
                </a:solidFill>
              </a:rPr>
              <a:t>OrderBuilder</a:t>
            </a:r>
            <a:r>
              <a:rPr lang="en-US" dirty="0">
                <a:solidFill>
                  <a:schemeClr val="bg1"/>
                </a:solidFill>
              </a:rPr>
              <a:t> </a:t>
            </a:r>
            <a:r>
              <a:rPr lang="en-US" dirty="0" err="1">
                <a:solidFill>
                  <a:schemeClr val="bg1"/>
                </a:solidFill>
              </a:rPr>
              <a:t>anOrder</a:t>
            </a:r>
            <a:r>
              <a:rPr lang="en-US" dirty="0">
                <a:solidFill>
                  <a:schemeClr val="bg1"/>
                </a:solidFill>
              </a:rPr>
              <a:t>() {</a:t>
            </a:r>
          </a:p>
          <a:p>
            <a:r>
              <a:rPr lang="en-US" dirty="0">
                <a:solidFill>
                  <a:schemeClr val="bg1"/>
                </a:solidFill>
              </a:rPr>
              <a:t>        return new </a:t>
            </a:r>
            <a:r>
              <a:rPr lang="en-US" dirty="0" err="1">
                <a:solidFill>
                  <a:schemeClr val="bg1"/>
                </a:solidFill>
              </a:rPr>
              <a:t>OrderBuilder</a:t>
            </a:r>
            <a:r>
              <a:rPr lang="en-US" dirty="0">
                <a:solidFill>
                  <a:schemeClr val="bg1"/>
                </a:solidFill>
              </a:rPr>
              <a:t>();</a:t>
            </a:r>
          </a:p>
          <a:p>
            <a:r>
              <a:rPr lang="en-US" dirty="0">
                <a:solidFill>
                  <a:schemeClr val="bg1"/>
                </a:solidFill>
              </a:rPr>
              <a:t>    }</a:t>
            </a:r>
          </a:p>
          <a:p>
            <a:r>
              <a:rPr lang="en-US" dirty="0">
                <a:solidFill>
                  <a:schemeClr val="bg1"/>
                </a:solidFill>
              </a:rPr>
              <a:t>    public static </a:t>
            </a:r>
            <a:r>
              <a:rPr lang="en-US" dirty="0" err="1">
                <a:solidFill>
                  <a:schemeClr val="bg1"/>
                </a:solidFill>
              </a:rPr>
              <a:t>OrderLine</a:t>
            </a:r>
            <a:r>
              <a:rPr lang="en-US" dirty="0">
                <a:solidFill>
                  <a:schemeClr val="bg1"/>
                </a:solidFill>
              </a:rPr>
              <a:t> </a:t>
            </a:r>
            <a:r>
              <a:rPr lang="en-US" dirty="0" err="1">
                <a:solidFill>
                  <a:schemeClr val="bg1"/>
                </a:solidFill>
              </a:rPr>
              <a:t>anOrderLineOf</a:t>
            </a:r>
            <a:r>
              <a:rPr lang="en-US" dirty="0">
                <a:solidFill>
                  <a:schemeClr val="bg1"/>
                </a:solidFill>
              </a:rPr>
              <a:t>(String </a:t>
            </a:r>
            <a:r>
              <a:rPr lang="en-US" dirty="0" err="1">
                <a:solidFill>
                  <a:schemeClr val="bg1"/>
                </a:solidFill>
              </a:rPr>
              <a:t>itemName</a:t>
            </a:r>
            <a:r>
              <a:rPr lang="en-US" dirty="0">
                <a:solidFill>
                  <a:schemeClr val="bg1"/>
                </a:solidFill>
              </a:rPr>
              <a:t>, </a:t>
            </a:r>
            <a:r>
              <a:rPr lang="en-US" dirty="0" err="1">
                <a:solidFill>
                  <a:schemeClr val="bg1"/>
                </a:solidFill>
              </a:rPr>
              <a:t>int</a:t>
            </a:r>
            <a:r>
              <a:rPr lang="en-US" dirty="0">
                <a:solidFill>
                  <a:schemeClr val="bg1"/>
                </a:solidFill>
              </a:rPr>
              <a:t> quantity, double price) {</a:t>
            </a:r>
          </a:p>
          <a:p>
            <a:r>
              <a:rPr lang="en-US" dirty="0">
                <a:solidFill>
                  <a:schemeClr val="bg1"/>
                </a:solidFill>
              </a:rPr>
              <a:t>        return new </a:t>
            </a:r>
            <a:r>
              <a:rPr lang="en-US" dirty="0" err="1">
                <a:solidFill>
                  <a:schemeClr val="bg1"/>
                </a:solidFill>
              </a:rPr>
              <a:t>OrderLine</a:t>
            </a:r>
            <a:r>
              <a:rPr lang="en-US" dirty="0">
                <a:solidFill>
                  <a:schemeClr val="bg1"/>
                </a:solidFill>
              </a:rPr>
              <a:t>(</a:t>
            </a:r>
            <a:r>
              <a:rPr lang="en-US" dirty="0" err="1">
                <a:solidFill>
                  <a:schemeClr val="bg1"/>
                </a:solidFill>
              </a:rPr>
              <a:t>itemName</a:t>
            </a:r>
            <a:r>
              <a:rPr lang="en-US" dirty="0">
                <a:solidFill>
                  <a:schemeClr val="bg1"/>
                </a:solidFill>
              </a:rPr>
              <a:t>, quantity, price);</a:t>
            </a:r>
          </a:p>
          <a:p>
            <a:r>
              <a:rPr lang="en-US" dirty="0">
                <a:solidFill>
                  <a:schemeClr val="bg1"/>
                </a:solidFill>
              </a:rPr>
              <a:t>    }</a:t>
            </a:r>
          </a:p>
          <a:p>
            <a:r>
              <a:rPr lang="en-US" dirty="0">
                <a:solidFill>
                  <a:schemeClr val="bg1"/>
                </a:solidFill>
              </a:rPr>
              <a:t>    public </a:t>
            </a:r>
            <a:r>
              <a:rPr lang="en-US" dirty="0" err="1">
                <a:solidFill>
                  <a:schemeClr val="bg1"/>
                </a:solidFill>
              </a:rPr>
              <a:t>OrderBuilder</a:t>
            </a:r>
            <a:r>
              <a:rPr lang="en-US" dirty="0">
                <a:solidFill>
                  <a:schemeClr val="bg1"/>
                </a:solidFill>
              </a:rPr>
              <a:t> from(</a:t>
            </a:r>
            <a:r>
              <a:rPr lang="en-US" dirty="0" err="1">
                <a:solidFill>
                  <a:schemeClr val="bg1"/>
                </a:solidFill>
              </a:rPr>
              <a:t>CustomerBuilder</a:t>
            </a:r>
            <a:r>
              <a:rPr lang="en-US" dirty="0">
                <a:solidFill>
                  <a:schemeClr val="bg1"/>
                </a:solidFill>
              </a:rPr>
              <a:t> </a:t>
            </a:r>
            <a:r>
              <a:rPr lang="en-US" dirty="0" err="1">
                <a:solidFill>
                  <a:schemeClr val="bg1"/>
                </a:solidFill>
              </a:rPr>
              <a:t>customerBuilder</a:t>
            </a:r>
            <a:r>
              <a:rPr lang="en-US" dirty="0">
                <a:solidFill>
                  <a:schemeClr val="bg1"/>
                </a:solidFill>
              </a:rPr>
              <a:t>) {</a:t>
            </a:r>
          </a:p>
          <a:p>
            <a:r>
              <a:rPr lang="en-US" dirty="0">
                <a:solidFill>
                  <a:schemeClr val="bg1"/>
                </a:solidFill>
              </a:rPr>
              <a:t>        </a:t>
            </a:r>
            <a:r>
              <a:rPr lang="en-US" dirty="0" err="1">
                <a:solidFill>
                  <a:schemeClr val="bg1"/>
                </a:solidFill>
              </a:rPr>
              <a:t>OrderBuilder</a:t>
            </a:r>
            <a:r>
              <a:rPr lang="en-US" dirty="0">
                <a:solidFill>
                  <a:schemeClr val="bg1"/>
                </a:solidFill>
              </a:rPr>
              <a:t> </a:t>
            </a:r>
            <a:r>
              <a:rPr lang="en-US" dirty="0" err="1">
                <a:solidFill>
                  <a:schemeClr val="bg1"/>
                </a:solidFill>
              </a:rPr>
              <a:t>cloneOrder</a:t>
            </a:r>
            <a:r>
              <a:rPr lang="en-US" dirty="0">
                <a:solidFill>
                  <a:schemeClr val="bg1"/>
                </a:solidFill>
              </a:rPr>
              <a:t> = </a:t>
            </a:r>
            <a:r>
              <a:rPr lang="en-US" dirty="0" err="1">
                <a:solidFill>
                  <a:schemeClr val="bg1"/>
                </a:solidFill>
              </a:rPr>
              <a:t>deepCopy</a:t>
            </a:r>
            <a:r>
              <a:rPr lang="en-US" dirty="0">
                <a:solidFill>
                  <a:schemeClr val="bg1"/>
                </a:solidFill>
              </a:rPr>
              <a:t>();</a:t>
            </a:r>
          </a:p>
          <a:p>
            <a:r>
              <a:rPr lang="en-US" dirty="0">
                <a:solidFill>
                  <a:schemeClr val="bg1"/>
                </a:solidFill>
              </a:rPr>
              <a:t>        </a:t>
            </a:r>
            <a:r>
              <a:rPr lang="en-US" dirty="0" err="1">
                <a:solidFill>
                  <a:schemeClr val="bg1"/>
                </a:solidFill>
              </a:rPr>
              <a:t>cloneOrder.customerBuilder</a:t>
            </a:r>
            <a:r>
              <a:rPr lang="en-US" dirty="0">
                <a:solidFill>
                  <a:schemeClr val="bg1"/>
                </a:solidFill>
              </a:rPr>
              <a:t> = </a:t>
            </a:r>
            <a:r>
              <a:rPr lang="en-US" dirty="0" err="1">
                <a:solidFill>
                  <a:schemeClr val="bg1"/>
                </a:solidFill>
              </a:rPr>
              <a:t>customerBuilder</a:t>
            </a:r>
            <a:r>
              <a:rPr lang="en-US" dirty="0">
                <a:solidFill>
                  <a:schemeClr val="bg1"/>
                </a:solidFill>
              </a:rPr>
              <a:t>;</a:t>
            </a:r>
          </a:p>
          <a:p>
            <a:r>
              <a:rPr lang="en-US" dirty="0">
                <a:solidFill>
                  <a:schemeClr val="bg1"/>
                </a:solidFill>
              </a:rPr>
              <a:t>        return </a:t>
            </a:r>
            <a:r>
              <a:rPr lang="en-US" dirty="0" err="1">
                <a:solidFill>
                  <a:schemeClr val="bg1"/>
                </a:solidFill>
              </a:rPr>
              <a:t>cloneOrder</a:t>
            </a:r>
            <a:r>
              <a:rPr lang="en-US" dirty="0">
                <a:solidFill>
                  <a:schemeClr val="bg1"/>
                </a:solidFill>
              </a:rPr>
              <a:t>;</a:t>
            </a:r>
          </a:p>
          <a:p>
            <a:r>
              <a:rPr lang="en-US" dirty="0">
                <a:solidFill>
                  <a:schemeClr val="bg1"/>
                </a:solidFill>
              </a:rPr>
              <a:t>    }</a:t>
            </a:r>
          </a:p>
          <a:p>
            <a:r>
              <a:rPr lang="en-US" dirty="0">
                <a:solidFill>
                  <a:schemeClr val="bg1"/>
                </a:solidFill>
              </a:rPr>
              <a:t>    public </a:t>
            </a:r>
            <a:r>
              <a:rPr lang="en-US" dirty="0" err="1">
                <a:solidFill>
                  <a:schemeClr val="bg1"/>
                </a:solidFill>
              </a:rPr>
              <a:t>OrderBuilder</a:t>
            </a:r>
            <a:r>
              <a:rPr lang="en-US" dirty="0">
                <a:solidFill>
                  <a:schemeClr val="bg1"/>
                </a:solidFill>
              </a:rPr>
              <a:t> </a:t>
            </a:r>
            <a:r>
              <a:rPr lang="en-US" dirty="0" err="1">
                <a:solidFill>
                  <a:schemeClr val="bg1"/>
                </a:solidFill>
              </a:rPr>
              <a:t>withADiscountOf</a:t>
            </a:r>
            <a:r>
              <a:rPr lang="en-US" dirty="0">
                <a:solidFill>
                  <a:schemeClr val="bg1"/>
                </a:solidFill>
              </a:rPr>
              <a:t>(double </a:t>
            </a:r>
            <a:r>
              <a:rPr lang="en-US" dirty="0" err="1">
                <a:solidFill>
                  <a:schemeClr val="bg1"/>
                </a:solidFill>
              </a:rPr>
              <a:t>discountRate</a:t>
            </a:r>
            <a:r>
              <a:rPr lang="en-US" dirty="0">
                <a:solidFill>
                  <a:schemeClr val="bg1"/>
                </a:solidFill>
              </a:rPr>
              <a:t>) {</a:t>
            </a:r>
          </a:p>
          <a:p>
            <a:r>
              <a:rPr lang="en-US" dirty="0">
                <a:solidFill>
                  <a:schemeClr val="bg1"/>
                </a:solidFill>
              </a:rPr>
              <a:t>        </a:t>
            </a:r>
            <a:r>
              <a:rPr lang="en-US" dirty="0" err="1">
                <a:solidFill>
                  <a:schemeClr val="bg1"/>
                </a:solidFill>
              </a:rPr>
              <a:t>OrderBuilder</a:t>
            </a:r>
            <a:r>
              <a:rPr lang="en-US" dirty="0">
                <a:solidFill>
                  <a:schemeClr val="bg1"/>
                </a:solidFill>
              </a:rPr>
              <a:t> </a:t>
            </a:r>
            <a:r>
              <a:rPr lang="en-US" dirty="0" err="1">
                <a:solidFill>
                  <a:schemeClr val="bg1"/>
                </a:solidFill>
              </a:rPr>
              <a:t>cloneOrder</a:t>
            </a:r>
            <a:r>
              <a:rPr lang="en-US" dirty="0">
                <a:solidFill>
                  <a:schemeClr val="bg1"/>
                </a:solidFill>
              </a:rPr>
              <a:t> = </a:t>
            </a:r>
            <a:r>
              <a:rPr lang="en-US" dirty="0" err="1">
                <a:solidFill>
                  <a:schemeClr val="bg1"/>
                </a:solidFill>
              </a:rPr>
              <a:t>deepCopy</a:t>
            </a:r>
            <a:r>
              <a:rPr lang="en-US" dirty="0">
                <a:solidFill>
                  <a:schemeClr val="bg1"/>
                </a:solidFill>
              </a:rPr>
              <a:t>();</a:t>
            </a:r>
          </a:p>
          <a:p>
            <a:r>
              <a:rPr lang="en-US" dirty="0">
                <a:solidFill>
                  <a:schemeClr val="bg1"/>
                </a:solidFill>
              </a:rPr>
              <a:t>        </a:t>
            </a:r>
            <a:r>
              <a:rPr lang="en-US" dirty="0" err="1">
                <a:solidFill>
                  <a:schemeClr val="bg1"/>
                </a:solidFill>
              </a:rPr>
              <a:t>cloneOrder.discountRate</a:t>
            </a:r>
            <a:r>
              <a:rPr lang="en-US" dirty="0">
                <a:solidFill>
                  <a:schemeClr val="bg1"/>
                </a:solidFill>
              </a:rPr>
              <a:t> = </a:t>
            </a:r>
            <a:r>
              <a:rPr lang="en-US" dirty="0" err="1">
                <a:solidFill>
                  <a:schemeClr val="bg1"/>
                </a:solidFill>
              </a:rPr>
              <a:t>discountRate</a:t>
            </a:r>
            <a:r>
              <a:rPr lang="en-US" dirty="0">
                <a:solidFill>
                  <a:schemeClr val="bg1"/>
                </a:solidFill>
              </a:rPr>
              <a:t>;</a:t>
            </a:r>
          </a:p>
          <a:p>
            <a:r>
              <a:rPr lang="en-US" dirty="0">
                <a:solidFill>
                  <a:schemeClr val="bg1"/>
                </a:solidFill>
              </a:rPr>
              <a:t>        return </a:t>
            </a:r>
            <a:r>
              <a:rPr lang="en-US" dirty="0" err="1">
                <a:solidFill>
                  <a:schemeClr val="bg1"/>
                </a:solidFill>
              </a:rPr>
              <a:t>cloneOrder</a:t>
            </a:r>
            <a:r>
              <a:rPr lang="en-US" dirty="0">
                <a:solidFill>
                  <a:schemeClr val="bg1"/>
                </a:solidFill>
              </a:rPr>
              <a:t>;</a:t>
            </a:r>
          </a:p>
          <a:p>
            <a:r>
              <a:rPr lang="en-US" dirty="0">
                <a:solidFill>
                  <a:schemeClr val="bg1"/>
                </a:solidFill>
              </a:rPr>
              <a:t>    }</a:t>
            </a:r>
          </a:p>
          <a:p>
            <a:r>
              <a:rPr lang="en-US" dirty="0">
                <a:solidFill>
                  <a:schemeClr val="bg1"/>
                </a:solidFill>
              </a:rPr>
              <a:t>    public </a:t>
            </a:r>
            <a:r>
              <a:rPr lang="en-US" dirty="0" err="1">
                <a:solidFill>
                  <a:schemeClr val="bg1"/>
                </a:solidFill>
              </a:rPr>
              <a:t>OrderBuilder</a:t>
            </a:r>
            <a:r>
              <a:rPr lang="en-US" dirty="0">
                <a:solidFill>
                  <a:schemeClr val="bg1"/>
                </a:solidFill>
              </a:rPr>
              <a:t> with(</a:t>
            </a:r>
            <a:r>
              <a:rPr lang="en-US" dirty="0" err="1">
                <a:solidFill>
                  <a:schemeClr val="bg1"/>
                </a:solidFill>
              </a:rPr>
              <a:t>OrderLine</a:t>
            </a:r>
            <a:r>
              <a:rPr lang="en-US" dirty="0">
                <a:solidFill>
                  <a:schemeClr val="bg1"/>
                </a:solidFill>
              </a:rPr>
              <a:t> </a:t>
            </a:r>
            <a:r>
              <a:rPr lang="en-US" dirty="0" err="1">
                <a:solidFill>
                  <a:schemeClr val="bg1"/>
                </a:solidFill>
              </a:rPr>
              <a:t>orderLine</a:t>
            </a:r>
            <a:r>
              <a:rPr lang="en-US" dirty="0">
                <a:solidFill>
                  <a:schemeClr val="bg1"/>
                </a:solidFill>
              </a:rPr>
              <a:t>) {</a:t>
            </a:r>
          </a:p>
          <a:p>
            <a:r>
              <a:rPr lang="en-US" dirty="0">
                <a:solidFill>
                  <a:schemeClr val="bg1"/>
                </a:solidFill>
              </a:rPr>
              <a:t>        </a:t>
            </a:r>
            <a:r>
              <a:rPr lang="en-US" dirty="0" err="1">
                <a:solidFill>
                  <a:schemeClr val="bg1"/>
                </a:solidFill>
              </a:rPr>
              <a:t>OrderBuilder</a:t>
            </a:r>
            <a:r>
              <a:rPr lang="en-US" dirty="0">
                <a:solidFill>
                  <a:schemeClr val="bg1"/>
                </a:solidFill>
              </a:rPr>
              <a:t> </a:t>
            </a:r>
            <a:r>
              <a:rPr lang="en-US" dirty="0" err="1">
                <a:solidFill>
                  <a:schemeClr val="bg1"/>
                </a:solidFill>
              </a:rPr>
              <a:t>cloneOrder</a:t>
            </a:r>
            <a:r>
              <a:rPr lang="en-US" dirty="0">
                <a:solidFill>
                  <a:schemeClr val="bg1"/>
                </a:solidFill>
              </a:rPr>
              <a:t> = </a:t>
            </a:r>
            <a:r>
              <a:rPr lang="en-US" dirty="0" err="1">
                <a:solidFill>
                  <a:schemeClr val="bg1"/>
                </a:solidFill>
              </a:rPr>
              <a:t>deepCopy</a:t>
            </a:r>
            <a:r>
              <a:rPr lang="en-US" dirty="0">
                <a:solidFill>
                  <a:schemeClr val="bg1"/>
                </a:solidFill>
              </a:rPr>
              <a:t>();</a:t>
            </a:r>
          </a:p>
          <a:p>
            <a:r>
              <a:rPr lang="en-US" dirty="0">
                <a:solidFill>
                  <a:schemeClr val="bg1"/>
                </a:solidFill>
              </a:rPr>
              <a:t>        </a:t>
            </a:r>
            <a:r>
              <a:rPr lang="en-US" dirty="0" err="1">
                <a:solidFill>
                  <a:schemeClr val="bg1"/>
                </a:solidFill>
              </a:rPr>
              <a:t>cloneOrder.orderLines.add</a:t>
            </a:r>
            <a:r>
              <a:rPr lang="en-US" dirty="0">
                <a:solidFill>
                  <a:schemeClr val="bg1"/>
                </a:solidFill>
              </a:rPr>
              <a:t>(</a:t>
            </a:r>
            <a:r>
              <a:rPr lang="en-US" dirty="0" err="1">
                <a:solidFill>
                  <a:schemeClr val="bg1"/>
                </a:solidFill>
              </a:rPr>
              <a:t>orderLine</a:t>
            </a:r>
            <a:r>
              <a:rPr lang="en-US" dirty="0">
                <a:solidFill>
                  <a:schemeClr val="bg1"/>
                </a:solidFill>
              </a:rPr>
              <a:t>);</a:t>
            </a:r>
          </a:p>
          <a:p>
            <a:r>
              <a:rPr lang="en-US" dirty="0">
                <a:solidFill>
                  <a:schemeClr val="bg1"/>
                </a:solidFill>
              </a:rPr>
              <a:t>        return </a:t>
            </a:r>
            <a:r>
              <a:rPr lang="en-US" dirty="0" err="1">
                <a:solidFill>
                  <a:schemeClr val="bg1"/>
                </a:solidFill>
              </a:rPr>
              <a:t>cloneOrder</a:t>
            </a:r>
            <a:r>
              <a:rPr lang="en-US" dirty="0">
                <a:solidFill>
                  <a:schemeClr val="bg1"/>
                </a:solidFill>
              </a:rPr>
              <a:t>;</a:t>
            </a:r>
          </a:p>
          <a:p>
            <a:r>
              <a:rPr lang="en-US" dirty="0">
                <a:solidFill>
                  <a:schemeClr val="bg1"/>
                </a:solidFill>
              </a:rPr>
              <a:t>    }</a:t>
            </a:r>
          </a:p>
          <a:p>
            <a:endParaRPr lang="en-US" dirty="0">
              <a:solidFill>
                <a:schemeClr val="bg1"/>
              </a:solidFill>
            </a:endParaRPr>
          </a:p>
          <a:p>
            <a:r>
              <a:rPr lang="en-US" dirty="0">
                <a:solidFill>
                  <a:schemeClr val="bg1"/>
                </a:solidFill>
              </a:rPr>
              <a:t>    public Order build() {</a:t>
            </a:r>
          </a:p>
          <a:p>
            <a:r>
              <a:rPr lang="en-US" dirty="0">
                <a:solidFill>
                  <a:schemeClr val="bg1"/>
                </a:solidFill>
              </a:rPr>
              <a:t>        Order </a:t>
            </a:r>
            <a:r>
              <a:rPr lang="en-US" dirty="0" err="1">
                <a:solidFill>
                  <a:schemeClr val="bg1"/>
                </a:solidFill>
              </a:rPr>
              <a:t>order</a:t>
            </a:r>
            <a:r>
              <a:rPr lang="en-US" dirty="0">
                <a:solidFill>
                  <a:schemeClr val="bg1"/>
                </a:solidFill>
              </a:rPr>
              <a:t> = new Order(</a:t>
            </a:r>
            <a:r>
              <a:rPr lang="en-US" dirty="0" err="1">
                <a:solidFill>
                  <a:schemeClr val="bg1"/>
                </a:solidFill>
              </a:rPr>
              <a:t>customerBuilder.build</a:t>
            </a:r>
            <a:r>
              <a:rPr lang="en-US" dirty="0">
                <a:solidFill>
                  <a:schemeClr val="bg1"/>
                </a:solidFill>
              </a:rPr>
              <a:t>());</a:t>
            </a:r>
          </a:p>
          <a:p>
            <a:r>
              <a:rPr lang="en-US" dirty="0">
                <a:solidFill>
                  <a:schemeClr val="bg1"/>
                </a:solidFill>
              </a:rPr>
              <a:t>        </a:t>
            </a:r>
            <a:r>
              <a:rPr lang="en-US" dirty="0" err="1">
                <a:solidFill>
                  <a:schemeClr val="bg1"/>
                </a:solidFill>
              </a:rPr>
              <a:t>order.setDiscountRate</a:t>
            </a:r>
            <a:r>
              <a:rPr lang="en-US" dirty="0">
                <a:solidFill>
                  <a:schemeClr val="bg1"/>
                </a:solidFill>
              </a:rPr>
              <a:t>(</a:t>
            </a:r>
            <a:r>
              <a:rPr lang="en-US" dirty="0" err="1">
                <a:solidFill>
                  <a:schemeClr val="bg1"/>
                </a:solidFill>
              </a:rPr>
              <a:t>discountRate</a:t>
            </a:r>
            <a:r>
              <a:rPr lang="en-US" dirty="0">
                <a:solidFill>
                  <a:schemeClr val="bg1"/>
                </a:solidFill>
              </a:rPr>
              <a:t>);</a:t>
            </a:r>
          </a:p>
          <a:p>
            <a:r>
              <a:rPr lang="en-US" dirty="0">
                <a:solidFill>
                  <a:schemeClr val="bg1"/>
                </a:solidFill>
              </a:rPr>
              <a:t>        for (</a:t>
            </a:r>
            <a:r>
              <a:rPr lang="en-US" dirty="0" err="1">
                <a:solidFill>
                  <a:schemeClr val="bg1"/>
                </a:solidFill>
              </a:rPr>
              <a:t>OrderLine</a:t>
            </a:r>
            <a:r>
              <a:rPr lang="en-US" dirty="0">
                <a:solidFill>
                  <a:schemeClr val="bg1"/>
                </a:solidFill>
              </a:rPr>
              <a:t> </a:t>
            </a:r>
            <a:r>
              <a:rPr lang="en-US" dirty="0" err="1">
                <a:solidFill>
                  <a:schemeClr val="bg1"/>
                </a:solidFill>
              </a:rPr>
              <a:t>orderLine</a:t>
            </a:r>
            <a:r>
              <a:rPr lang="en-US" dirty="0">
                <a:solidFill>
                  <a:schemeClr val="bg1"/>
                </a:solidFill>
              </a:rPr>
              <a:t> : </a:t>
            </a:r>
            <a:r>
              <a:rPr lang="en-US" dirty="0" err="1">
                <a:solidFill>
                  <a:schemeClr val="bg1"/>
                </a:solidFill>
              </a:rPr>
              <a:t>orderLines</a:t>
            </a:r>
            <a:r>
              <a:rPr lang="en-US" dirty="0">
                <a:solidFill>
                  <a:schemeClr val="bg1"/>
                </a:solidFill>
              </a:rPr>
              <a:t>) {</a:t>
            </a:r>
          </a:p>
          <a:p>
            <a:r>
              <a:rPr lang="en-US" dirty="0">
                <a:solidFill>
                  <a:schemeClr val="bg1"/>
                </a:solidFill>
              </a:rPr>
              <a:t>            </a:t>
            </a:r>
            <a:r>
              <a:rPr lang="en-US" dirty="0" err="1">
                <a:solidFill>
                  <a:schemeClr val="bg1"/>
                </a:solidFill>
              </a:rPr>
              <a:t>order.addOrder</a:t>
            </a:r>
            <a:r>
              <a:rPr lang="en-US" dirty="0">
                <a:solidFill>
                  <a:schemeClr val="bg1"/>
                </a:solidFill>
              </a:rPr>
              <a:t>(</a:t>
            </a:r>
            <a:r>
              <a:rPr lang="en-US" dirty="0" err="1">
                <a:solidFill>
                  <a:schemeClr val="bg1"/>
                </a:solidFill>
              </a:rPr>
              <a:t>orderLine</a:t>
            </a:r>
            <a:r>
              <a:rPr lang="en-US" dirty="0">
                <a:solidFill>
                  <a:schemeClr val="bg1"/>
                </a:solidFill>
              </a:rPr>
              <a:t>);</a:t>
            </a:r>
          </a:p>
          <a:p>
            <a:r>
              <a:rPr lang="en-US" dirty="0">
                <a:solidFill>
                  <a:schemeClr val="bg1"/>
                </a:solidFill>
              </a:rPr>
              <a:t>        }</a:t>
            </a:r>
          </a:p>
          <a:p>
            <a:r>
              <a:rPr lang="en-US" dirty="0">
                <a:solidFill>
                  <a:schemeClr val="bg1"/>
                </a:solidFill>
              </a:rPr>
              <a:t>        return order;</a:t>
            </a:r>
          </a:p>
          <a:p>
            <a:r>
              <a:rPr lang="en-US" dirty="0">
                <a:solidFill>
                  <a:schemeClr val="bg1"/>
                </a:solidFill>
              </a:rPr>
              <a:t>    }</a:t>
            </a:r>
          </a:p>
          <a:p>
            <a:r>
              <a:rPr lang="en-US" dirty="0">
                <a:solidFill>
                  <a:schemeClr val="bg1"/>
                </a:solidFill>
              </a:rPr>
              <a:t>    private </a:t>
            </a:r>
            <a:r>
              <a:rPr lang="en-US" dirty="0" err="1">
                <a:solidFill>
                  <a:schemeClr val="bg1"/>
                </a:solidFill>
              </a:rPr>
              <a:t>OrderBuilder</a:t>
            </a:r>
            <a:r>
              <a:rPr lang="en-US" dirty="0">
                <a:solidFill>
                  <a:schemeClr val="bg1"/>
                </a:solidFill>
              </a:rPr>
              <a:t> </a:t>
            </a:r>
            <a:r>
              <a:rPr lang="en-US" dirty="0" err="1">
                <a:solidFill>
                  <a:schemeClr val="bg1"/>
                </a:solidFill>
              </a:rPr>
              <a:t>deepCopy</a:t>
            </a:r>
            <a:r>
              <a:rPr lang="en-US" dirty="0">
                <a:solidFill>
                  <a:schemeClr val="bg1"/>
                </a:solidFill>
              </a:rPr>
              <a:t>() {</a:t>
            </a:r>
          </a:p>
          <a:p>
            <a:r>
              <a:rPr lang="en-US" dirty="0">
                <a:solidFill>
                  <a:schemeClr val="bg1"/>
                </a:solidFill>
              </a:rPr>
              <a:t>        </a:t>
            </a:r>
            <a:r>
              <a:rPr lang="en-US" dirty="0" err="1">
                <a:solidFill>
                  <a:schemeClr val="bg1"/>
                </a:solidFill>
              </a:rPr>
              <a:t>OrderBuilder</a:t>
            </a:r>
            <a:r>
              <a:rPr lang="en-US" dirty="0">
                <a:solidFill>
                  <a:schemeClr val="bg1"/>
                </a:solidFill>
              </a:rPr>
              <a:t> </a:t>
            </a:r>
            <a:r>
              <a:rPr lang="en-US" dirty="0" err="1">
                <a:solidFill>
                  <a:schemeClr val="bg1"/>
                </a:solidFill>
              </a:rPr>
              <a:t>cloneOrder</a:t>
            </a:r>
            <a:r>
              <a:rPr lang="en-US" dirty="0">
                <a:solidFill>
                  <a:schemeClr val="bg1"/>
                </a:solidFill>
              </a:rPr>
              <a:t> = …;</a:t>
            </a:r>
          </a:p>
          <a:p>
            <a:r>
              <a:rPr lang="en-US" dirty="0">
                <a:solidFill>
                  <a:schemeClr val="bg1"/>
                </a:solidFill>
              </a:rPr>
              <a:t>        return </a:t>
            </a:r>
            <a:r>
              <a:rPr lang="en-US" dirty="0" err="1">
                <a:solidFill>
                  <a:schemeClr val="bg1"/>
                </a:solidFill>
              </a:rPr>
              <a:t>cloneOrder</a:t>
            </a:r>
            <a:r>
              <a:rPr lang="en-US" dirty="0">
                <a:solidFill>
                  <a:schemeClr val="bg1"/>
                </a:solidFill>
              </a:rPr>
              <a:t>;</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14582495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TDD and legacy code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8080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606175" y="1710201"/>
            <a:ext cx="6486525" cy="792162"/>
          </a:xfrm>
        </p:spPr>
        <p:txBody>
          <a:bodyPr/>
          <a:lstStyle/>
          <a:p>
            <a:r>
              <a:rPr lang="en-US" dirty="0">
                <a:solidFill>
                  <a:schemeClr val="bg1"/>
                </a:solidFill>
              </a:rPr>
              <a:t>What is legacy code ?</a:t>
            </a:r>
          </a:p>
        </p:txBody>
      </p:sp>
      <p:sp>
        <p:nvSpPr>
          <p:cNvPr id="7" name="Espace réservé du texte 6"/>
          <p:cNvSpPr>
            <a:spLocks noGrp="1"/>
          </p:cNvSpPr>
          <p:nvPr>
            <p:ph type="body" sz="quarter" idx="4294967295"/>
          </p:nvPr>
        </p:nvSpPr>
        <p:spPr>
          <a:xfrm>
            <a:off x="606175" y="2646826"/>
            <a:ext cx="6486525" cy="792162"/>
          </a:xfrm>
        </p:spPr>
        <p:txBody>
          <a:bodyPr/>
          <a:lstStyle/>
          <a:p>
            <a:r>
              <a:rPr lang="en-US" dirty="0">
                <a:solidFill>
                  <a:schemeClr val="bg1"/>
                </a:solidFill>
              </a:rPr>
              <a:t>Legacy Management Strategy</a:t>
            </a:r>
          </a:p>
        </p:txBody>
      </p:sp>
      <p:sp>
        <p:nvSpPr>
          <p:cNvPr id="4" name="Titre 3"/>
          <p:cNvSpPr>
            <a:spLocks noGrp="1"/>
          </p:cNvSpPr>
          <p:nvPr>
            <p:ph type="title" idx="4294967295"/>
          </p:nvPr>
        </p:nvSpPr>
        <p:spPr>
          <a:xfrm>
            <a:off x="606175" y="918038"/>
            <a:ext cx="10747375" cy="504825"/>
          </a:xfrm>
        </p:spPr>
        <p:txBody>
          <a:bodyPr/>
          <a:lstStyle/>
          <a:p>
            <a:r>
              <a:rPr lang="en-US" dirty="0">
                <a:solidFill>
                  <a:schemeClr val="bg1"/>
                </a:solidFill>
              </a:rPr>
              <a:t>What is legacy code ?</a:t>
            </a:r>
          </a:p>
        </p:txBody>
      </p:sp>
      <p:sp>
        <p:nvSpPr>
          <p:cNvPr id="5" name="Espace réservé du texte 6"/>
          <p:cNvSpPr>
            <a:spLocks noGrp="1"/>
          </p:cNvSpPr>
          <p:nvPr>
            <p:ph type="body" sz="quarter" idx="4294967295"/>
          </p:nvPr>
        </p:nvSpPr>
        <p:spPr>
          <a:xfrm>
            <a:off x="606175" y="3583451"/>
            <a:ext cx="4865688" cy="792162"/>
          </a:xfrm>
        </p:spPr>
        <p:txBody>
          <a:bodyPr/>
          <a:lstStyle/>
          <a:p>
            <a:r>
              <a:rPr lang="en-US" dirty="0" err="1">
                <a:solidFill>
                  <a:schemeClr val="bg1"/>
                </a:solidFill>
              </a:rPr>
              <a:t>PowerMock</a:t>
            </a:r>
            <a:endParaRPr lang="en-US" dirty="0">
              <a:solidFill>
                <a:schemeClr val="bg1"/>
              </a:solidFill>
            </a:endParaRPr>
          </a:p>
        </p:txBody>
      </p:sp>
    </p:spTree>
    <p:extLst>
      <p:ext uri="{BB962C8B-B14F-4D97-AF65-F5344CB8AC3E}">
        <p14:creationId xmlns:p14="http://schemas.microsoft.com/office/powerpoint/2010/main" val="1172820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5" y="1000232"/>
            <a:ext cx="10747375" cy="504825"/>
          </a:xfrm>
        </p:spPr>
        <p:txBody>
          <a:bodyPr/>
          <a:lstStyle/>
          <a:p>
            <a:r>
              <a:rPr lang="en-US" dirty="0">
                <a:solidFill>
                  <a:schemeClr val="bg1"/>
                </a:solidFill>
              </a:rPr>
              <a:t>What is legacy code ?</a:t>
            </a:r>
          </a:p>
        </p:txBody>
      </p:sp>
      <p:sp>
        <p:nvSpPr>
          <p:cNvPr id="3" name="Espace réservé du contenu 2"/>
          <p:cNvSpPr>
            <a:spLocks noGrp="1"/>
          </p:cNvSpPr>
          <p:nvPr>
            <p:ph idx="4294967295"/>
          </p:nvPr>
        </p:nvSpPr>
        <p:spPr>
          <a:xfrm>
            <a:off x="606175" y="2081320"/>
            <a:ext cx="10747375" cy="4464050"/>
          </a:xfrm>
        </p:spPr>
        <p:txBody>
          <a:bodyPr>
            <a:normAutofit/>
          </a:bodyPr>
          <a:lstStyle/>
          <a:p>
            <a:r>
              <a:rPr lang="en-US" dirty="0">
                <a:solidFill>
                  <a:schemeClr val="bg1"/>
                </a:solidFill>
              </a:rPr>
              <a:t>“Any 3rd party system that I have to integrate with was written by a drunken monkey typing with his feet. “</a:t>
            </a:r>
          </a:p>
          <a:p>
            <a:pPr lvl="1"/>
            <a:r>
              <a:rPr lang="en-US" dirty="0">
                <a:solidFill>
                  <a:schemeClr val="bg1"/>
                </a:solidFill>
              </a:rPr>
              <a:t>Oren </a:t>
            </a:r>
            <a:r>
              <a:rPr lang="en-US" dirty="0" err="1">
                <a:solidFill>
                  <a:schemeClr val="bg1"/>
                </a:solidFill>
              </a:rPr>
              <a:t>Eini</a:t>
            </a:r>
            <a:r>
              <a:rPr lang="en-US" dirty="0">
                <a:solidFill>
                  <a:schemeClr val="bg1"/>
                </a:solidFill>
              </a:rPr>
              <a:t> (ayende.com)</a:t>
            </a:r>
          </a:p>
          <a:p>
            <a:r>
              <a:rPr lang="en-US" dirty="0">
                <a:solidFill>
                  <a:schemeClr val="bg1"/>
                </a:solidFill>
              </a:rPr>
              <a:t>“For people who deal with it day in and day out legacy code" is a Pandora's box: sleepless nights and anxious days poring through bad structure, code that works in some incomprehensible way, days adding features with no way of estimating how long it will take. The age of the code has nothing to do with it. People are writing legacy code right now, maybe on your project”</a:t>
            </a:r>
          </a:p>
          <a:p>
            <a:pPr lvl="1"/>
            <a:r>
              <a:rPr lang="en-US" dirty="0">
                <a:solidFill>
                  <a:schemeClr val="bg1"/>
                </a:solidFill>
              </a:rPr>
              <a:t>Working Effectively With Legacy Code - Michael Feathers</a:t>
            </a:r>
          </a:p>
          <a:p>
            <a:pPr lvl="2"/>
            <a:r>
              <a:rPr lang="en-US" sz="1300"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http://www.objectmentor.com/resources/articles/WorkingEffectivelyWithLegacyCode.pdf</a:t>
            </a:r>
            <a:endParaRPr lang="en-US" sz="1300" dirty="0">
              <a:solidFill>
                <a:schemeClr val="tx2">
                  <a:lumMod val="40000"/>
                  <a:lumOff val="60000"/>
                </a:schemeClr>
              </a:solidFill>
            </a:endParaRPr>
          </a:p>
          <a:p>
            <a:pPr lvl="1"/>
            <a:endParaRPr lang="en-US" dirty="0">
              <a:solidFill>
                <a:schemeClr val="bg1"/>
              </a:solidFill>
            </a:endParaRPr>
          </a:p>
        </p:txBody>
      </p:sp>
    </p:spTree>
    <p:extLst>
      <p:ext uri="{BB962C8B-B14F-4D97-AF65-F5344CB8AC3E}">
        <p14:creationId xmlns:p14="http://schemas.microsoft.com/office/powerpoint/2010/main" val="240533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6" y="907951"/>
            <a:ext cx="10747375" cy="504825"/>
          </a:xfrm>
        </p:spPr>
        <p:txBody>
          <a:bodyPr/>
          <a:lstStyle/>
          <a:p>
            <a:r>
              <a:rPr lang="en-US" dirty="0">
                <a:solidFill>
                  <a:schemeClr val="bg1"/>
                </a:solidFill>
              </a:rPr>
              <a:t>Most requirements defined early</a:t>
            </a:r>
          </a:p>
        </p:txBody>
      </p:sp>
      <p:sp>
        <p:nvSpPr>
          <p:cNvPr id="3" name="Espace réservé du contenu 2"/>
          <p:cNvSpPr>
            <a:spLocks noGrp="1"/>
          </p:cNvSpPr>
          <p:nvPr>
            <p:ph idx="4294967295"/>
          </p:nvPr>
        </p:nvSpPr>
        <p:spPr>
          <a:xfrm>
            <a:off x="2645949" y="5950049"/>
            <a:ext cx="8059738" cy="576262"/>
          </a:xfrm>
        </p:spPr>
        <p:txBody>
          <a:bodyPr>
            <a:normAutofit fontScale="92500" lnSpcReduction="20000"/>
          </a:bodyPr>
          <a:lstStyle/>
          <a:p>
            <a:pPr marL="0" indent="0">
              <a:buNone/>
            </a:pPr>
            <a:r>
              <a:rPr lang="en-US" dirty="0">
                <a:solidFill>
                  <a:schemeClr val="bg1"/>
                </a:solidFill>
              </a:rPr>
              <a:t>Requirements change(%) vs. Project size (function points)</a:t>
            </a:r>
          </a:p>
        </p:txBody>
      </p:sp>
      <p:pic>
        <p:nvPicPr>
          <p:cNvPr id="6146" name="Picture 2" descr="C:\ValtechProjets\Cours\TDDJ\TDD-Amadeus\Presentation\images\Jones97 Change in Requireme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949" y="1592908"/>
            <a:ext cx="6372262"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3291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1010507"/>
            <a:ext cx="10747375" cy="504825"/>
          </a:xfrm>
        </p:spPr>
        <p:txBody>
          <a:bodyPr/>
          <a:lstStyle/>
          <a:p>
            <a:r>
              <a:rPr lang="en-US" dirty="0">
                <a:solidFill>
                  <a:schemeClr val="bg1"/>
                </a:solidFill>
              </a:rPr>
              <a:t>How to deal with legacy code ?</a:t>
            </a:r>
          </a:p>
        </p:txBody>
      </p:sp>
      <p:sp>
        <p:nvSpPr>
          <p:cNvPr id="3" name="Espace réservé du contenu 2"/>
          <p:cNvSpPr>
            <a:spLocks noGrp="1"/>
          </p:cNvSpPr>
          <p:nvPr>
            <p:ph idx="4294967295"/>
          </p:nvPr>
        </p:nvSpPr>
        <p:spPr>
          <a:xfrm>
            <a:off x="575353" y="2091595"/>
            <a:ext cx="10747375" cy="4464050"/>
          </a:xfrm>
        </p:spPr>
        <p:txBody>
          <a:bodyPr>
            <a:normAutofit/>
          </a:bodyPr>
          <a:lstStyle/>
          <a:p>
            <a:r>
              <a:rPr lang="en-US" dirty="0">
                <a:solidFill>
                  <a:schemeClr val="bg1"/>
                </a:solidFill>
              </a:rPr>
              <a:t>“The main thing that distinguishes legacy code from non-legacy code is tests, or rather a lack of tests”</a:t>
            </a:r>
          </a:p>
          <a:p>
            <a:pPr lvl="1"/>
            <a:r>
              <a:rPr lang="en-US" dirty="0">
                <a:solidFill>
                  <a:schemeClr val="bg1"/>
                </a:solidFill>
              </a:rPr>
              <a:t>Michael Feathers</a:t>
            </a:r>
          </a:p>
          <a:p>
            <a:r>
              <a:rPr lang="en-US" dirty="0">
                <a:solidFill>
                  <a:schemeClr val="bg1"/>
                </a:solidFill>
              </a:rPr>
              <a:t>Bring the code to a place where you know how to make changes like in TDD, one at a time</a:t>
            </a:r>
          </a:p>
        </p:txBody>
      </p:sp>
    </p:spTree>
    <p:extLst>
      <p:ext uri="{BB962C8B-B14F-4D97-AF65-F5344CB8AC3E}">
        <p14:creationId xmlns:p14="http://schemas.microsoft.com/office/powerpoint/2010/main" val="25692873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16450" y="1031054"/>
            <a:ext cx="10747375" cy="504825"/>
          </a:xfrm>
        </p:spPr>
        <p:txBody>
          <a:bodyPr/>
          <a:lstStyle/>
          <a:p>
            <a:r>
              <a:rPr lang="en-US" dirty="0">
                <a:solidFill>
                  <a:schemeClr val="bg1"/>
                </a:solidFill>
              </a:rPr>
              <a:t>Test Coverings</a:t>
            </a:r>
          </a:p>
        </p:txBody>
      </p:sp>
      <p:sp>
        <p:nvSpPr>
          <p:cNvPr id="3" name="Espace réservé du contenu 2"/>
          <p:cNvSpPr>
            <a:spLocks noGrp="1"/>
          </p:cNvSpPr>
          <p:nvPr>
            <p:ph idx="4294967295"/>
          </p:nvPr>
        </p:nvSpPr>
        <p:spPr>
          <a:xfrm>
            <a:off x="616450" y="2112142"/>
            <a:ext cx="10747375" cy="4464050"/>
          </a:xfrm>
        </p:spPr>
        <p:txBody>
          <a:bodyPr>
            <a:normAutofit/>
          </a:bodyPr>
          <a:lstStyle/>
          <a:p>
            <a:r>
              <a:rPr lang="en-US" dirty="0">
                <a:solidFill>
                  <a:schemeClr val="bg1"/>
                </a:solidFill>
              </a:rPr>
              <a:t>A set of tests used to introduce an invariant on a code base</a:t>
            </a:r>
          </a:p>
          <a:p>
            <a:r>
              <a:rPr lang="en-US" dirty="0">
                <a:solidFill>
                  <a:schemeClr val="bg1"/>
                </a:solidFill>
              </a:rPr>
              <a:t>Tend to cover the behavior of a set of classes rather than just a class and its immediate collaborators</a:t>
            </a:r>
          </a:p>
          <a:p>
            <a:pPr lvl="1"/>
            <a:r>
              <a:rPr lang="en-US" dirty="0">
                <a:solidFill>
                  <a:schemeClr val="bg1"/>
                </a:solidFill>
              </a:rPr>
              <a:t>Interaction tests</a:t>
            </a:r>
          </a:p>
          <a:p>
            <a:r>
              <a:rPr lang="en-US" dirty="0">
                <a:solidFill>
                  <a:schemeClr val="bg1"/>
                </a:solidFill>
              </a:rPr>
              <a:t>Correct behavior is defined by what the set of classes did yesterday</a:t>
            </a:r>
          </a:p>
          <a:p>
            <a:pPr lvl="1"/>
            <a:r>
              <a:rPr lang="en-US" dirty="0">
                <a:solidFill>
                  <a:schemeClr val="bg1"/>
                </a:solidFill>
              </a:rPr>
              <a:t>Work backwards vs. TDD</a:t>
            </a:r>
          </a:p>
        </p:txBody>
      </p:sp>
    </p:spTree>
    <p:extLst>
      <p:ext uri="{BB962C8B-B14F-4D97-AF65-F5344CB8AC3E}">
        <p14:creationId xmlns:p14="http://schemas.microsoft.com/office/powerpoint/2010/main" val="94647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595901" y="1812944"/>
            <a:ext cx="6486525" cy="792162"/>
          </a:xfrm>
        </p:spPr>
        <p:txBody>
          <a:bodyPr/>
          <a:lstStyle/>
          <a:p>
            <a:r>
              <a:rPr lang="en-US" dirty="0">
                <a:solidFill>
                  <a:schemeClr val="bg1"/>
                </a:solidFill>
              </a:rPr>
              <a:t>What is legacy code ?</a:t>
            </a:r>
          </a:p>
        </p:txBody>
      </p:sp>
      <p:sp>
        <p:nvSpPr>
          <p:cNvPr id="7" name="Espace réservé du texte 6"/>
          <p:cNvSpPr>
            <a:spLocks noGrp="1"/>
          </p:cNvSpPr>
          <p:nvPr>
            <p:ph type="body" sz="quarter" idx="4294967295"/>
          </p:nvPr>
        </p:nvSpPr>
        <p:spPr>
          <a:xfrm>
            <a:off x="595901" y="2749569"/>
            <a:ext cx="6486525" cy="792162"/>
          </a:xfrm>
        </p:spPr>
        <p:txBody>
          <a:bodyPr/>
          <a:lstStyle/>
          <a:p>
            <a:r>
              <a:rPr lang="en-US" dirty="0">
                <a:solidFill>
                  <a:schemeClr val="bg1"/>
                </a:solidFill>
              </a:rPr>
              <a:t>Legacy Management Strategy</a:t>
            </a:r>
          </a:p>
        </p:txBody>
      </p:sp>
      <p:sp>
        <p:nvSpPr>
          <p:cNvPr id="4" name="Titre 3"/>
          <p:cNvSpPr>
            <a:spLocks noGrp="1"/>
          </p:cNvSpPr>
          <p:nvPr>
            <p:ph type="title" idx="4294967295"/>
          </p:nvPr>
        </p:nvSpPr>
        <p:spPr>
          <a:xfrm>
            <a:off x="595901" y="1020781"/>
            <a:ext cx="10747375" cy="504825"/>
          </a:xfrm>
        </p:spPr>
        <p:txBody>
          <a:bodyPr/>
          <a:lstStyle/>
          <a:p>
            <a:r>
              <a:rPr lang="en-US" dirty="0">
                <a:solidFill>
                  <a:schemeClr val="bg1"/>
                </a:solidFill>
              </a:rPr>
              <a:t>Legacy Management Strategy</a:t>
            </a:r>
          </a:p>
        </p:txBody>
      </p:sp>
      <p:sp>
        <p:nvSpPr>
          <p:cNvPr id="5" name="Espace réservé du texte 6"/>
          <p:cNvSpPr>
            <a:spLocks noGrp="1"/>
          </p:cNvSpPr>
          <p:nvPr>
            <p:ph type="body" sz="quarter" idx="4294967295"/>
          </p:nvPr>
        </p:nvSpPr>
        <p:spPr>
          <a:xfrm>
            <a:off x="595901" y="3686194"/>
            <a:ext cx="4865688" cy="792162"/>
          </a:xfrm>
        </p:spPr>
        <p:txBody>
          <a:bodyPr/>
          <a:lstStyle/>
          <a:p>
            <a:r>
              <a:rPr lang="en-US" dirty="0" err="1">
                <a:solidFill>
                  <a:schemeClr val="bg1"/>
                </a:solidFill>
              </a:rPr>
              <a:t>PowerMock</a:t>
            </a:r>
            <a:endParaRPr lang="en-US" dirty="0">
              <a:solidFill>
                <a:schemeClr val="bg1"/>
              </a:solidFill>
            </a:endParaRPr>
          </a:p>
        </p:txBody>
      </p:sp>
    </p:spTree>
    <p:extLst>
      <p:ext uri="{BB962C8B-B14F-4D97-AF65-F5344CB8AC3E}">
        <p14:creationId xmlns:p14="http://schemas.microsoft.com/office/powerpoint/2010/main" val="719025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1010506"/>
            <a:ext cx="10747375" cy="504825"/>
          </a:xfrm>
        </p:spPr>
        <p:txBody>
          <a:bodyPr/>
          <a:lstStyle/>
          <a:p>
            <a:r>
              <a:rPr lang="en-US" dirty="0">
                <a:solidFill>
                  <a:schemeClr val="bg1"/>
                </a:solidFill>
              </a:rPr>
              <a:t>Legacy Management Strategy</a:t>
            </a:r>
          </a:p>
        </p:txBody>
      </p:sp>
      <p:sp>
        <p:nvSpPr>
          <p:cNvPr id="3" name="Espace réservé du contenu 2"/>
          <p:cNvSpPr>
            <a:spLocks noGrp="1"/>
          </p:cNvSpPr>
          <p:nvPr>
            <p:ph idx="4294967295"/>
          </p:nvPr>
        </p:nvSpPr>
        <p:spPr>
          <a:xfrm>
            <a:off x="585627" y="2091594"/>
            <a:ext cx="10747375" cy="4464050"/>
          </a:xfrm>
        </p:spPr>
        <p:txBody>
          <a:bodyPr>
            <a:normAutofit/>
          </a:bodyPr>
          <a:lstStyle/>
          <a:p>
            <a:r>
              <a:rPr lang="en-US" dirty="0">
                <a:solidFill>
                  <a:schemeClr val="bg1"/>
                </a:solidFill>
              </a:rPr>
              <a:t>Management Strategy</a:t>
            </a:r>
          </a:p>
          <a:p>
            <a:pPr lvl="1"/>
            <a:r>
              <a:rPr lang="en-US" dirty="0">
                <a:solidFill>
                  <a:schemeClr val="bg1"/>
                </a:solidFill>
              </a:rPr>
              <a:t>Identify change points</a:t>
            </a:r>
          </a:p>
          <a:p>
            <a:pPr lvl="1"/>
            <a:r>
              <a:rPr lang="en-US" dirty="0">
                <a:solidFill>
                  <a:schemeClr val="bg1"/>
                </a:solidFill>
              </a:rPr>
              <a:t>Find test points</a:t>
            </a:r>
          </a:p>
          <a:p>
            <a:pPr lvl="1"/>
            <a:r>
              <a:rPr lang="en-US" dirty="0">
                <a:solidFill>
                  <a:schemeClr val="bg1"/>
                </a:solidFill>
              </a:rPr>
              <a:t>Break dependencies</a:t>
            </a:r>
          </a:p>
          <a:p>
            <a:pPr lvl="1"/>
            <a:r>
              <a:rPr lang="en-US" dirty="0">
                <a:solidFill>
                  <a:schemeClr val="bg1"/>
                </a:solidFill>
              </a:rPr>
              <a:t>Write tests</a:t>
            </a:r>
          </a:p>
          <a:p>
            <a:pPr lvl="1"/>
            <a:r>
              <a:rPr lang="en-US" dirty="0">
                <a:solidFill>
                  <a:schemeClr val="bg1"/>
                </a:solidFill>
              </a:rPr>
              <a:t>Make changes and refactor the covered code</a:t>
            </a:r>
          </a:p>
          <a:p>
            <a:r>
              <a:rPr lang="en-US" dirty="0">
                <a:solidFill>
                  <a:schemeClr val="bg1"/>
                </a:solidFill>
              </a:rPr>
              <a:t>Depends on status</a:t>
            </a:r>
          </a:p>
          <a:p>
            <a:pPr lvl="1"/>
            <a:r>
              <a:rPr lang="en-US" dirty="0">
                <a:solidFill>
                  <a:schemeClr val="bg1"/>
                </a:solidFill>
              </a:rPr>
              <a:t>In production -&gt; take less risks</a:t>
            </a:r>
          </a:p>
          <a:p>
            <a:pPr lvl="1"/>
            <a:r>
              <a:rPr lang="en-US" dirty="0">
                <a:solidFill>
                  <a:schemeClr val="bg1"/>
                </a:solidFill>
              </a:rPr>
              <a:t>not in production -&gt; bugs introduced may remain unnoticed</a:t>
            </a:r>
          </a:p>
          <a:p>
            <a:endParaRPr lang="en-US" dirty="0">
              <a:solidFill>
                <a:schemeClr val="bg1"/>
              </a:solidFill>
            </a:endParaRPr>
          </a:p>
        </p:txBody>
      </p:sp>
    </p:spTree>
    <p:extLst>
      <p:ext uri="{BB962C8B-B14F-4D97-AF65-F5344CB8AC3E}">
        <p14:creationId xmlns:p14="http://schemas.microsoft.com/office/powerpoint/2010/main" val="1674807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44530" y="989958"/>
            <a:ext cx="10747375" cy="504825"/>
          </a:xfrm>
        </p:spPr>
        <p:txBody>
          <a:bodyPr/>
          <a:lstStyle/>
          <a:p>
            <a:r>
              <a:rPr lang="en-US" dirty="0">
                <a:solidFill>
                  <a:schemeClr val="bg1"/>
                </a:solidFill>
              </a:rPr>
              <a:t>Identify change points</a:t>
            </a:r>
          </a:p>
        </p:txBody>
      </p:sp>
      <p:sp>
        <p:nvSpPr>
          <p:cNvPr id="3" name="Espace réservé du contenu 2"/>
          <p:cNvSpPr>
            <a:spLocks noGrp="1"/>
          </p:cNvSpPr>
          <p:nvPr>
            <p:ph idx="4294967295"/>
          </p:nvPr>
        </p:nvSpPr>
        <p:spPr>
          <a:xfrm>
            <a:off x="544530" y="2071046"/>
            <a:ext cx="10747375" cy="4464050"/>
          </a:xfrm>
        </p:spPr>
        <p:txBody>
          <a:bodyPr>
            <a:normAutofit/>
          </a:bodyPr>
          <a:lstStyle/>
          <a:p>
            <a:r>
              <a:rPr lang="en-US" dirty="0">
                <a:solidFill>
                  <a:schemeClr val="bg1"/>
                </a:solidFill>
              </a:rPr>
              <a:t>If there are multiple ways of making the changes choose the way which requires the fewest changes</a:t>
            </a:r>
          </a:p>
        </p:txBody>
      </p:sp>
    </p:spTree>
    <p:extLst>
      <p:ext uri="{BB962C8B-B14F-4D97-AF65-F5344CB8AC3E}">
        <p14:creationId xmlns:p14="http://schemas.microsoft.com/office/powerpoint/2010/main" val="27407149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959135"/>
            <a:ext cx="10747375" cy="504825"/>
          </a:xfrm>
        </p:spPr>
        <p:txBody>
          <a:bodyPr/>
          <a:lstStyle/>
          <a:p>
            <a:r>
              <a:rPr lang="en-US" dirty="0">
                <a:solidFill>
                  <a:schemeClr val="bg1"/>
                </a:solidFill>
              </a:rPr>
              <a:t>Find an inflection point</a:t>
            </a:r>
          </a:p>
        </p:txBody>
      </p:sp>
      <p:sp>
        <p:nvSpPr>
          <p:cNvPr id="3" name="Espace réservé du contenu 2"/>
          <p:cNvSpPr>
            <a:spLocks noGrp="1"/>
          </p:cNvSpPr>
          <p:nvPr>
            <p:ph idx="4294967295"/>
          </p:nvPr>
        </p:nvSpPr>
        <p:spPr>
          <a:xfrm>
            <a:off x="585627" y="2040223"/>
            <a:ext cx="10747375" cy="4464050"/>
          </a:xfrm>
        </p:spPr>
        <p:txBody>
          <a:bodyPr>
            <a:normAutofit/>
          </a:bodyPr>
          <a:lstStyle/>
          <a:p>
            <a:r>
              <a:rPr lang="en-US" dirty="0">
                <a:solidFill>
                  <a:schemeClr val="bg1"/>
                </a:solidFill>
              </a:rPr>
              <a:t>A change on any of the classes behind an inflection point is either detectable at the inflection point, or inconsequential in the application</a:t>
            </a:r>
          </a:p>
          <a:p>
            <a:r>
              <a:rPr lang="en-US" dirty="0">
                <a:solidFill>
                  <a:schemeClr val="bg1"/>
                </a:solidFill>
              </a:rPr>
              <a:t>Find "functional" invariants</a:t>
            </a:r>
          </a:p>
        </p:txBody>
      </p:sp>
    </p:spTree>
    <p:extLst>
      <p:ext uri="{BB962C8B-B14F-4D97-AF65-F5344CB8AC3E}">
        <p14:creationId xmlns:p14="http://schemas.microsoft.com/office/powerpoint/2010/main" val="35223563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44531" y="979684"/>
            <a:ext cx="10747375" cy="504825"/>
          </a:xfrm>
        </p:spPr>
        <p:txBody>
          <a:bodyPr/>
          <a:lstStyle/>
          <a:p>
            <a:r>
              <a:rPr lang="en-US" dirty="0">
                <a:solidFill>
                  <a:schemeClr val="bg1"/>
                </a:solidFill>
              </a:rPr>
              <a:t>Cover the inflection point</a:t>
            </a:r>
          </a:p>
        </p:txBody>
      </p:sp>
      <p:sp>
        <p:nvSpPr>
          <p:cNvPr id="3" name="Espace réservé du contenu 2"/>
          <p:cNvSpPr>
            <a:spLocks noGrp="1"/>
          </p:cNvSpPr>
          <p:nvPr>
            <p:ph idx="4294967295"/>
          </p:nvPr>
        </p:nvSpPr>
        <p:spPr>
          <a:xfrm>
            <a:off x="544531" y="2060772"/>
            <a:ext cx="10747375" cy="4464050"/>
          </a:xfrm>
        </p:spPr>
        <p:txBody>
          <a:bodyPr>
            <a:normAutofit/>
          </a:bodyPr>
          <a:lstStyle/>
          <a:p>
            <a:r>
              <a:rPr lang="en-US" dirty="0">
                <a:solidFill>
                  <a:schemeClr val="bg1"/>
                </a:solidFill>
              </a:rPr>
              <a:t>Break external dependencies</a:t>
            </a:r>
          </a:p>
          <a:p>
            <a:pPr lvl="1"/>
            <a:r>
              <a:rPr lang="en-US" dirty="0">
                <a:solidFill>
                  <a:schemeClr val="bg1"/>
                </a:solidFill>
              </a:rPr>
              <a:t>Dependency inversion</a:t>
            </a:r>
          </a:p>
          <a:p>
            <a:r>
              <a:rPr lang="en-US" dirty="0">
                <a:solidFill>
                  <a:schemeClr val="bg1"/>
                </a:solidFill>
              </a:rPr>
              <a:t>Break internal dependencies</a:t>
            </a:r>
          </a:p>
          <a:p>
            <a:pPr lvl="1"/>
            <a:r>
              <a:rPr lang="en-US" dirty="0">
                <a:solidFill>
                  <a:schemeClr val="bg1"/>
                </a:solidFill>
              </a:rPr>
              <a:t>Dependency isolation</a:t>
            </a:r>
          </a:p>
          <a:p>
            <a:pPr lvl="1"/>
            <a:r>
              <a:rPr lang="en-US" dirty="0">
                <a:solidFill>
                  <a:schemeClr val="bg1"/>
                </a:solidFill>
              </a:rPr>
              <a:t>Mock static, final and private methods</a:t>
            </a:r>
          </a:p>
          <a:p>
            <a:pPr lvl="2"/>
            <a:r>
              <a:rPr lang="en-US" dirty="0" err="1">
                <a:solidFill>
                  <a:schemeClr val="bg1"/>
                </a:solidFill>
              </a:rPr>
              <a:t>PowerMockito</a:t>
            </a:r>
            <a:endParaRPr lang="en-US" dirty="0">
              <a:solidFill>
                <a:schemeClr val="bg1"/>
              </a:solidFill>
            </a:endParaRPr>
          </a:p>
          <a:p>
            <a:r>
              <a:rPr lang="en-US" dirty="0">
                <a:solidFill>
                  <a:schemeClr val="bg1"/>
                </a:solidFill>
              </a:rPr>
              <a:t>Write tests</a:t>
            </a:r>
          </a:p>
        </p:txBody>
      </p:sp>
    </p:spTree>
    <p:extLst>
      <p:ext uri="{BB962C8B-B14F-4D97-AF65-F5344CB8AC3E}">
        <p14:creationId xmlns:p14="http://schemas.microsoft.com/office/powerpoint/2010/main" val="28384169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1041328"/>
            <a:ext cx="10747375" cy="504825"/>
          </a:xfrm>
        </p:spPr>
        <p:txBody>
          <a:bodyPr/>
          <a:lstStyle/>
          <a:p>
            <a:r>
              <a:rPr lang="en-US" dirty="0">
                <a:solidFill>
                  <a:schemeClr val="bg1"/>
                </a:solidFill>
              </a:rPr>
              <a:t>Make changes</a:t>
            </a:r>
          </a:p>
        </p:txBody>
      </p:sp>
      <p:sp>
        <p:nvSpPr>
          <p:cNvPr id="3" name="Espace réservé du contenu 2"/>
          <p:cNvSpPr>
            <a:spLocks noGrp="1"/>
          </p:cNvSpPr>
          <p:nvPr>
            <p:ph idx="4294967295"/>
          </p:nvPr>
        </p:nvSpPr>
        <p:spPr>
          <a:xfrm>
            <a:off x="575353" y="2122416"/>
            <a:ext cx="10747375" cy="4464050"/>
          </a:xfrm>
        </p:spPr>
        <p:txBody>
          <a:bodyPr>
            <a:normAutofit/>
          </a:bodyPr>
          <a:lstStyle/>
          <a:p>
            <a:r>
              <a:rPr lang="en-US" dirty="0">
                <a:solidFill>
                  <a:schemeClr val="bg1"/>
                </a:solidFill>
              </a:rPr>
              <a:t>Write new tests as required</a:t>
            </a:r>
          </a:p>
        </p:txBody>
      </p:sp>
    </p:spTree>
    <p:extLst>
      <p:ext uri="{BB962C8B-B14F-4D97-AF65-F5344CB8AC3E}">
        <p14:creationId xmlns:p14="http://schemas.microsoft.com/office/powerpoint/2010/main" val="10162853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928313"/>
            <a:ext cx="10747375" cy="504825"/>
          </a:xfrm>
        </p:spPr>
        <p:txBody>
          <a:bodyPr/>
          <a:lstStyle/>
          <a:p>
            <a:r>
              <a:rPr lang="en-US" dirty="0">
                <a:solidFill>
                  <a:schemeClr val="bg1"/>
                </a:solidFill>
              </a:rPr>
              <a:t>Refactor the covered code</a:t>
            </a:r>
          </a:p>
        </p:txBody>
      </p:sp>
      <p:sp>
        <p:nvSpPr>
          <p:cNvPr id="3" name="Espace réservé du contenu 2"/>
          <p:cNvSpPr>
            <a:spLocks noGrp="1"/>
          </p:cNvSpPr>
          <p:nvPr>
            <p:ph idx="4294967295"/>
          </p:nvPr>
        </p:nvSpPr>
        <p:spPr>
          <a:xfrm>
            <a:off x="585627" y="2009401"/>
            <a:ext cx="10747375" cy="4464050"/>
          </a:xfrm>
        </p:spPr>
        <p:txBody>
          <a:bodyPr>
            <a:normAutofit/>
          </a:bodyPr>
          <a:lstStyle/>
          <a:p>
            <a:r>
              <a:rPr lang="en-US" dirty="0">
                <a:solidFill>
                  <a:schemeClr val="bg1"/>
                </a:solidFill>
              </a:rPr>
              <a:t>Listen to your code</a:t>
            </a:r>
          </a:p>
          <a:p>
            <a:pPr lvl="1"/>
            <a:r>
              <a:rPr lang="en-US" dirty="0">
                <a:solidFill>
                  <a:schemeClr val="bg1"/>
                </a:solidFill>
              </a:rPr>
              <a:t>Use one step </a:t>
            </a:r>
            <a:r>
              <a:rPr lang="en-US" dirty="0" err="1">
                <a:solidFill>
                  <a:schemeClr val="bg1"/>
                </a:solidFill>
              </a:rPr>
              <a:t>refactorings</a:t>
            </a:r>
            <a:r>
              <a:rPr lang="en-US" dirty="0">
                <a:solidFill>
                  <a:schemeClr val="bg1"/>
                </a:solidFill>
              </a:rPr>
              <a:t> as required</a:t>
            </a:r>
          </a:p>
          <a:p>
            <a:r>
              <a:rPr lang="en-US" dirty="0">
                <a:solidFill>
                  <a:schemeClr val="bg1"/>
                </a:solidFill>
              </a:rPr>
              <a:t>Find hierarchical calls</a:t>
            </a:r>
          </a:p>
          <a:p>
            <a:pPr lvl="1"/>
            <a:r>
              <a:rPr lang="en-US" dirty="0">
                <a:solidFill>
                  <a:schemeClr val="bg1"/>
                </a:solidFill>
              </a:rPr>
              <a:t>Possibly split classes</a:t>
            </a:r>
          </a:p>
          <a:p>
            <a:r>
              <a:rPr lang="en-US" dirty="0">
                <a:solidFill>
                  <a:schemeClr val="bg1"/>
                </a:solidFill>
              </a:rPr>
              <a:t>Write new tests as required</a:t>
            </a:r>
          </a:p>
          <a:p>
            <a:pPr lvl="1"/>
            <a:r>
              <a:rPr lang="en-US" dirty="0">
                <a:solidFill>
                  <a:schemeClr val="bg1"/>
                </a:solidFill>
              </a:rPr>
              <a:t>Your code testability should improve</a:t>
            </a:r>
          </a:p>
          <a:p>
            <a:r>
              <a:rPr lang="en-US" dirty="0">
                <a:solidFill>
                  <a:schemeClr val="bg1"/>
                </a:solidFill>
              </a:rPr>
              <a:t>Extract Testable Component</a:t>
            </a:r>
          </a:p>
          <a:p>
            <a:pPr lvl="1"/>
            <a:r>
              <a:rPr lang="en-US" sz="1600"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http://xunitpatterns.com/Extract%20Testable%20Component.html</a:t>
            </a:r>
            <a:endParaRPr lang="en-US" sz="1600" dirty="0">
              <a:solidFill>
                <a:schemeClr val="tx2">
                  <a:lumMod val="40000"/>
                  <a:lumOff val="60000"/>
                </a:schemeClr>
              </a:solidFill>
            </a:endParaRPr>
          </a:p>
          <a:p>
            <a:endParaRPr lang="en-US" dirty="0">
              <a:solidFill>
                <a:schemeClr val="bg1"/>
              </a:solidFill>
            </a:endParaRPr>
          </a:p>
        </p:txBody>
      </p:sp>
    </p:spTree>
    <p:extLst>
      <p:ext uri="{BB962C8B-B14F-4D97-AF65-F5344CB8AC3E}">
        <p14:creationId xmlns:p14="http://schemas.microsoft.com/office/powerpoint/2010/main" val="39306922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texte 5"/>
          <p:cNvSpPr>
            <a:spLocks noGrp="1"/>
          </p:cNvSpPr>
          <p:nvPr>
            <p:ph type="body" sz="quarter" idx="4294967295"/>
          </p:nvPr>
        </p:nvSpPr>
        <p:spPr>
          <a:xfrm>
            <a:off x="606176" y="1823218"/>
            <a:ext cx="6486525" cy="792162"/>
          </a:xfrm>
        </p:spPr>
        <p:txBody>
          <a:bodyPr/>
          <a:lstStyle/>
          <a:p>
            <a:r>
              <a:rPr lang="en-US" dirty="0">
                <a:solidFill>
                  <a:schemeClr val="bg1"/>
                </a:solidFill>
              </a:rPr>
              <a:t>What is legacy code ?</a:t>
            </a:r>
          </a:p>
        </p:txBody>
      </p:sp>
      <p:sp>
        <p:nvSpPr>
          <p:cNvPr id="7" name="Espace réservé du texte 6"/>
          <p:cNvSpPr>
            <a:spLocks noGrp="1"/>
          </p:cNvSpPr>
          <p:nvPr>
            <p:ph type="body" sz="quarter" idx="4294967295"/>
          </p:nvPr>
        </p:nvSpPr>
        <p:spPr>
          <a:xfrm>
            <a:off x="606176" y="2759843"/>
            <a:ext cx="6486525" cy="792162"/>
          </a:xfrm>
        </p:spPr>
        <p:txBody>
          <a:bodyPr/>
          <a:lstStyle/>
          <a:p>
            <a:r>
              <a:rPr lang="en-US" dirty="0">
                <a:solidFill>
                  <a:schemeClr val="bg1"/>
                </a:solidFill>
              </a:rPr>
              <a:t>Legacy Management Strategy</a:t>
            </a:r>
          </a:p>
        </p:txBody>
      </p:sp>
      <p:sp>
        <p:nvSpPr>
          <p:cNvPr id="4" name="Titre 3"/>
          <p:cNvSpPr>
            <a:spLocks noGrp="1"/>
          </p:cNvSpPr>
          <p:nvPr>
            <p:ph type="title" idx="4294967295"/>
          </p:nvPr>
        </p:nvSpPr>
        <p:spPr>
          <a:xfrm>
            <a:off x="606176" y="1031055"/>
            <a:ext cx="10747375" cy="504825"/>
          </a:xfrm>
        </p:spPr>
        <p:txBody>
          <a:bodyPr/>
          <a:lstStyle/>
          <a:p>
            <a:r>
              <a:rPr lang="en-US" dirty="0" err="1">
                <a:solidFill>
                  <a:schemeClr val="bg1"/>
                </a:solidFill>
              </a:rPr>
              <a:t>PowerMock</a:t>
            </a:r>
            <a:endParaRPr lang="en-US" dirty="0">
              <a:solidFill>
                <a:schemeClr val="bg1"/>
              </a:solidFill>
            </a:endParaRPr>
          </a:p>
        </p:txBody>
      </p:sp>
      <p:sp>
        <p:nvSpPr>
          <p:cNvPr id="5" name="Espace réservé du texte 6"/>
          <p:cNvSpPr>
            <a:spLocks noGrp="1"/>
          </p:cNvSpPr>
          <p:nvPr>
            <p:ph type="body" sz="quarter" idx="4294967295"/>
          </p:nvPr>
        </p:nvSpPr>
        <p:spPr>
          <a:xfrm>
            <a:off x="606176" y="3696468"/>
            <a:ext cx="4865688" cy="792162"/>
          </a:xfrm>
        </p:spPr>
        <p:txBody>
          <a:bodyPr/>
          <a:lstStyle/>
          <a:p>
            <a:r>
              <a:rPr lang="en-US" dirty="0" err="1">
                <a:solidFill>
                  <a:schemeClr val="bg1"/>
                </a:solidFill>
              </a:rPr>
              <a:t>PowerMock</a:t>
            </a:r>
            <a:endParaRPr lang="en-US" dirty="0">
              <a:solidFill>
                <a:schemeClr val="bg1"/>
              </a:solidFill>
            </a:endParaRPr>
          </a:p>
        </p:txBody>
      </p:sp>
    </p:spTree>
    <p:extLst>
      <p:ext uri="{BB962C8B-B14F-4D97-AF65-F5344CB8AC3E}">
        <p14:creationId xmlns:p14="http://schemas.microsoft.com/office/powerpoint/2010/main" val="52393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10363" y="980877"/>
            <a:ext cx="10747375" cy="504825"/>
          </a:xfrm>
        </p:spPr>
        <p:txBody>
          <a:bodyPr/>
          <a:lstStyle/>
          <a:p>
            <a:r>
              <a:rPr lang="en-US" dirty="0">
                <a:solidFill>
                  <a:schemeClr val="bg1"/>
                </a:solidFill>
              </a:rPr>
              <a:t>Not all requirements are worth developing</a:t>
            </a:r>
          </a:p>
        </p:txBody>
      </p:sp>
      <p:sp>
        <p:nvSpPr>
          <p:cNvPr id="3" name="Espace réservé du contenu 2"/>
          <p:cNvSpPr>
            <a:spLocks noGrp="1"/>
          </p:cNvSpPr>
          <p:nvPr>
            <p:ph idx="4294967295"/>
          </p:nvPr>
        </p:nvSpPr>
        <p:spPr>
          <a:xfrm>
            <a:off x="1704306" y="1881187"/>
            <a:ext cx="8058150" cy="576263"/>
          </a:xfrm>
        </p:spPr>
        <p:txBody>
          <a:bodyPr>
            <a:normAutofit/>
          </a:bodyPr>
          <a:lstStyle/>
          <a:p>
            <a:pPr marL="0" indent="0">
              <a:buNone/>
            </a:pPr>
            <a:r>
              <a:rPr lang="en-US" dirty="0">
                <a:solidFill>
                  <a:schemeClr val="bg1"/>
                </a:solidFill>
              </a:rPr>
              <a:t>Requirements used …</a:t>
            </a:r>
          </a:p>
        </p:txBody>
      </p:sp>
      <p:pic>
        <p:nvPicPr>
          <p:cNvPr id="7170" name="Picture 2" descr="C:\ValtechProjets\Cours\TDDJ\TDD-Amadeus\Presentation\images\Standish Requirements Us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306" y="2852936"/>
            <a:ext cx="8932898"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996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24930"/>
            <a:ext cx="10747375" cy="504825"/>
          </a:xfrm>
        </p:spPr>
        <p:txBody>
          <a:bodyPr/>
          <a:lstStyle/>
          <a:p>
            <a:r>
              <a:rPr lang="en-US" dirty="0">
                <a:solidFill>
                  <a:schemeClr val="bg1"/>
                </a:solidFill>
              </a:rPr>
              <a:t>An example of using </a:t>
            </a:r>
            <a:r>
              <a:rPr lang="en-US" dirty="0" err="1">
                <a:solidFill>
                  <a:schemeClr val="bg1"/>
                </a:solidFill>
              </a:rPr>
              <a:t>PowerMock</a:t>
            </a:r>
            <a:endParaRPr lang="en-US" dirty="0">
              <a:solidFill>
                <a:schemeClr val="bg1"/>
              </a:solidFill>
            </a:endParaRPr>
          </a:p>
        </p:txBody>
      </p:sp>
      <p:sp>
        <p:nvSpPr>
          <p:cNvPr id="4" name="Rectangle 3"/>
          <p:cNvSpPr/>
          <p:nvPr/>
        </p:nvSpPr>
        <p:spPr>
          <a:xfrm>
            <a:off x="2372215" y="1745432"/>
            <a:ext cx="8640960" cy="5112568"/>
          </a:xfrm>
          <a:prstGeom prst="rect">
            <a:avLst/>
          </a:prstGeom>
          <a:ln>
            <a:solidFill>
              <a:schemeClr val="tx1"/>
            </a:solidFill>
          </a:ln>
        </p:spPr>
        <p:txBody>
          <a:bodyPr wrap="square">
            <a:normAutofit lnSpcReduction="10000"/>
          </a:bodyPr>
          <a:lstStyle/>
          <a:p>
            <a:r>
              <a:rPr lang="en-US" dirty="0">
                <a:solidFill>
                  <a:schemeClr val="bg1"/>
                </a:solidFill>
              </a:rPr>
              <a:t>public class Fibonacci {</a:t>
            </a:r>
          </a:p>
          <a:p>
            <a:r>
              <a:rPr lang="en-US" dirty="0">
                <a:solidFill>
                  <a:schemeClr val="bg1"/>
                </a:solidFill>
              </a:rPr>
              <a:t>    public </a:t>
            </a:r>
            <a:r>
              <a:rPr lang="en-US" dirty="0" err="1">
                <a:solidFill>
                  <a:schemeClr val="bg1"/>
                </a:solidFill>
              </a:rPr>
              <a:t>int</a:t>
            </a:r>
            <a:r>
              <a:rPr lang="en-US" dirty="0">
                <a:solidFill>
                  <a:schemeClr val="bg1"/>
                </a:solidFill>
              </a:rPr>
              <a:t> fib(</a:t>
            </a:r>
            <a:r>
              <a:rPr lang="en-US" dirty="0" err="1">
                <a:solidFill>
                  <a:schemeClr val="bg1"/>
                </a:solidFill>
              </a:rPr>
              <a:t>int</a:t>
            </a:r>
            <a:r>
              <a:rPr lang="en-US" dirty="0">
                <a:solidFill>
                  <a:schemeClr val="bg1"/>
                </a:solidFill>
              </a:rPr>
              <a:t> n) {</a:t>
            </a:r>
          </a:p>
          <a:p>
            <a:r>
              <a:rPr lang="en-US" dirty="0">
                <a:solidFill>
                  <a:schemeClr val="bg1"/>
                </a:solidFill>
              </a:rPr>
              <a:t>        return </a:t>
            </a:r>
            <a:r>
              <a:rPr lang="en-US" dirty="0" err="1">
                <a:solidFill>
                  <a:schemeClr val="bg1"/>
                </a:solidFill>
              </a:rPr>
              <a:t>doFib</a:t>
            </a:r>
            <a:r>
              <a:rPr lang="en-US" dirty="0">
                <a:solidFill>
                  <a:schemeClr val="bg1"/>
                </a:solidFill>
              </a:rPr>
              <a:t>(n);</a:t>
            </a:r>
          </a:p>
          <a:p>
            <a:r>
              <a:rPr lang="en-US" dirty="0">
                <a:solidFill>
                  <a:schemeClr val="bg1"/>
                </a:solidFill>
              </a:rPr>
              <a:t>    }</a:t>
            </a:r>
          </a:p>
          <a:p>
            <a:r>
              <a:rPr lang="en-US" dirty="0">
                <a:solidFill>
                  <a:schemeClr val="bg1"/>
                </a:solidFill>
              </a:rPr>
              <a:t>    private </a:t>
            </a:r>
            <a:r>
              <a:rPr lang="en-US" dirty="0" err="1">
                <a:solidFill>
                  <a:schemeClr val="bg1"/>
                </a:solidFill>
              </a:rPr>
              <a:t>int</a:t>
            </a:r>
            <a:r>
              <a:rPr lang="en-US" dirty="0">
                <a:solidFill>
                  <a:schemeClr val="bg1"/>
                </a:solidFill>
              </a:rPr>
              <a:t> </a:t>
            </a:r>
            <a:r>
              <a:rPr lang="en-US" dirty="0" err="1">
                <a:solidFill>
                  <a:schemeClr val="bg1"/>
                </a:solidFill>
              </a:rPr>
              <a:t>doFib</a:t>
            </a:r>
            <a:r>
              <a:rPr lang="en-US" dirty="0">
                <a:solidFill>
                  <a:schemeClr val="bg1"/>
                </a:solidFill>
              </a:rPr>
              <a:t>(</a:t>
            </a:r>
            <a:r>
              <a:rPr lang="en-US" dirty="0" err="1">
                <a:solidFill>
                  <a:schemeClr val="bg1"/>
                </a:solidFill>
              </a:rPr>
              <a:t>int</a:t>
            </a:r>
            <a:r>
              <a:rPr lang="en-US" dirty="0">
                <a:solidFill>
                  <a:schemeClr val="bg1"/>
                </a:solidFill>
              </a:rPr>
              <a:t> n) {</a:t>
            </a:r>
          </a:p>
          <a:p>
            <a:r>
              <a:rPr lang="en-US" dirty="0">
                <a:solidFill>
                  <a:schemeClr val="bg1"/>
                </a:solidFill>
              </a:rPr>
              <a:t>        return </a:t>
            </a:r>
            <a:r>
              <a:rPr lang="en-US" dirty="0" err="1">
                <a:solidFill>
                  <a:schemeClr val="bg1"/>
                </a:solidFill>
              </a:rPr>
              <a:t>StaticFibonacci.fib</a:t>
            </a:r>
            <a:r>
              <a:rPr lang="en-US" dirty="0">
                <a:solidFill>
                  <a:schemeClr val="bg1"/>
                </a:solidFill>
              </a:rPr>
              <a:t>(n);</a:t>
            </a:r>
          </a:p>
          <a:p>
            <a:r>
              <a:rPr lang="en-US" dirty="0">
                <a:solidFill>
                  <a:schemeClr val="bg1"/>
                </a:solidFill>
              </a:rPr>
              <a:t>    }</a:t>
            </a:r>
          </a:p>
          <a:p>
            <a:r>
              <a:rPr lang="en-US" dirty="0">
                <a:solidFill>
                  <a:schemeClr val="bg1"/>
                </a:solidFill>
              </a:rPr>
              <a:t>}</a:t>
            </a:r>
          </a:p>
          <a:p>
            <a:r>
              <a:rPr lang="en-US" dirty="0">
                <a:solidFill>
                  <a:schemeClr val="bg1"/>
                </a:solidFill>
              </a:rPr>
              <a:t>…</a:t>
            </a:r>
          </a:p>
          <a:p>
            <a:r>
              <a:rPr lang="en-US" dirty="0">
                <a:solidFill>
                  <a:schemeClr val="bg1"/>
                </a:solidFill>
              </a:rPr>
              <a:t>public class </a:t>
            </a:r>
            <a:r>
              <a:rPr lang="en-US" dirty="0" err="1">
                <a:solidFill>
                  <a:schemeClr val="bg1"/>
                </a:solidFill>
              </a:rPr>
              <a:t>StaticFibonacci</a:t>
            </a:r>
            <a:r>
              <a:rPr lang="en-US" dirty="0">
                <a:solidFill>
                  <a:schemeClr val="bg1"/>
                </a:solidFill>
              </a:rPr>
              <a:t> {</a:t>
            </a:r>
          </a:p>
          <a:p>
            <a:r>
              <a:rPr lang="en-US" dirty="0">
                <a:solidFill>
                  <a:schemeClr val="bg1"/>
                </a:solidFill>
              </a:rPr>
              <a:t>    public static </a:t>
            </a:r>
            <a:r>
              <a:rPr lang="en-US" dirty="0" err="1">
                <a:solidFill>
                  <a:schemeClr val="bg1"/>
                </a:solidFill>
              </a:rPr>
              <a:t>int</a:t>
            </a:r>
            <a:r>
              <a:rPr lang="en-US" dirty="0">
                <a:solidFill>
                  <a:schemeClr val="bg1"/>
                </a:solidFill>
              </a:rPr>
              <a:t> fib(</a:t>
            </a:r>
            <a:r>
              <a:rPr lang="en-US" dirty="0" err="1">
                <a:solidFill>
                  <a:schemeClr val="bg1"/>
                </a:solidFill>
              </a:rPr>
              <a:t>int</a:t>
            </a:r>
            <a:r>
              <a:rPr lang="en-US" dirty="0">
                <a:solidFill>
                  <a:schemeClr val="bg1"/>
                </a:solidFill>
              </a:rPr>
              <a:t> n) {</a:t>
            </a:r>
          </a:p>
          <a:p>
            <a:r>
              <a:rPr lang="en-US" dirty="0">
                <a:solidFill>
                  <a:schemeClr val="bg1"/>
                </a:solidFill>
              </a:rPr>
              <a:t>        if (n==0)</a:t>
            </a:r>
          </a:p>
          <a:p>
            <a:r>
              <a:rPr lang="en-US" dirty="0">
                <a:solidFill>
                  <a:schemeClr val="bg1"/>
                </a:solidFill>
              </a:rPr>
              <a:t>            return 0;</a:t>
            </a:r>
          </a:p>
          <a:p>
            <a:r>
              <a:rPr lang="en-US" dirty="0">
                <a:solidFill>
                  <a:schemeClr val="bg1"/>
                </a:solidFill>
              </a:rPr>
              <a:t>        else if (n==1)</a:t>
            </a:r>
          </a:p>
          <a:p>
            <a:r>
              <a:rPr lang="en-US" dirty="0">
                <a:solidFill>
                  <a:schemeClr val="bg1"/>
                </a:solidFill>
              </a:rPr>
              <a:t>            return 1;</a:t>
            </a:r>
          </a:p>
          <a:p>
            <a:r>
              <a:rPr lang="en-US" dirty="0">
                <a:solidFill>
                  <a:schemeClr val="bg1"/>
                </a:solidFill>
              </a:rPr>
              <a:t>        else</a:t>
            </a:r>
          </a:p>
          <a:p>
            <a:r>
              <a:rPr lang="en-US" dirty="0">
                <a:solidFill>
                  <a:schemeClr val="bg1"/>
                </a:solidFill>
              </a:rPr>
              <a:t>            return fib(n-1) + fib(n-2);</a:t>
            </a:r>
          </a:p>
          <a:p>
            <a:r>
              <a:rPr lang="en-US" dirty="0">
                <a:solidFill>
                  <a:schemeClr val="bg1"/>
                </a:solidFill>
              </a:rPr>
              <a:t>    }</a:t>
            </a:r>
          </a:p>
          <a:p>
            <a:r>
              <a:rPr lang="en-US"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8014510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1102974"/>
            <a:ext cx="10747375" cy="504825"/>
          </a:xfrm>
        </p:spPr>
        <p:txBody>
          <a:bodyPr/>
          <a:lstStyle/>
          <a:p>
            <a:r>
              <a:rPr lang="en-US" dirty="0">
                <a:solidFill>
                  <a:schemeClr val="bg1"/>
                </a:solidFill>
              </a:rPr>
              <a:t>Test with private methods</a:t>
            </a:r>
          </a:p>
        </p:txBody>
      </p:sp>
      <p:sp>
        <p:nvSpPr>
          <p:cNvPr id="4" name="Rectangle 3"/>
          <p:cNvSpPr/>
          <p:nvPr/>
        </p:nvSpPr>
        <p:spPr>
          <a:xfrm>
            <a:off x="2361941" y="1823476"/>
            <a:ext cx="8640960" cy="5112568"/>
          </a:xfrm>
          <a:prstGeom prst="rect">
            <a:avLst/>
          </a:prstGeom>
          <a:ln>
            <a:solidFill>
              <a:schemeClr val="tx1"/>
            </a:solidFill>
          </a:ln>
        </p:spPr>
        <p:txBody>
          <a:bodyPr wrap="square">
            <a:normAutofit/>
          </a:bodyPr>
          <a:lstStyle/>
          <a:p>
            <a:r>
              <a:rPr lang="en-US" dirty="0">
                <a:solidFill>
                  <a:schemeClr val="bg1"/>
                </a:solidFill>
              </a:rPr>
              <a:t>import </a:t>
            </a:r>
            <a:r>
              <a:rPr lang="en-US" dirty="0" err="1">
                <a:solidFill>
                  <a:schemeClr val="bg1"/>
                </a:solidFill>
              </a:rPr>
              <a:t>org.powermock.api.mockito.PowerMockito</a:t>
            </a:r>
            <a:r>
              <a:rPr lang="en-US" dirty="0">
                <a:solidFill>
                  <a:schemeClr val="bg1"/>
                </a:solidFill>
              </a:rPr>
              <a:t>;</a:t>
            </a:r>
          </a:p>
          <a:p>
            <a:r>
              <a:rPr lang="en-US" dirty="0">
                <a:solidFill>
                  <a:schemeClr val="bg1"/>
                </a:solidFill>
              </a:rPr>
              <a:t>import </a:t>
            </a:r>
            <a:r>
              <a:rPr lang="en-US" dirty="0" err="1">
                <a:solidFill>
                  <a:schemeClr val="bg1"/>
                </a:solidFill>
              </a:rPr>
              <a:t>org.powermock.core.classloader.annotations.PrepareForTest</a:t>
            </a:r>
            <a:r>
              <a:rPr lang="en-US" dirty="0">
                <a:solidFill>
                  <a:schemeClr val="bg1"/>
                </a:solidFill>
              </a:rPr>
              <a:t>;</a:t>
            </a:r>
          </a:p>
          <a:p>
            <a:r>
              <a:rPr lang="en-US" dirty="0">
                <a:solidFill>
                  <a:schemeClr val="bg1"/>
                </a:solidFill>
              </a:rPr>
              <a:t>import org.powermock.modules.junit4.PowerMockRunner;</a:t>
            </a:r>
          </a:p>
          <a:p>
            <a:endParaRPr lang="en-US" dirty="0">
              <a:solidFill>
                <a:schemeClr val="bg1"/>
              </a:solidFill>
            </a:endParaRPr>
          </a:p>
          <a:p>
            <a:r>
              <a:rPr lang="en-US" dirty="0">
                <a:solidFill>
                  <a:schemeClr val="bg1"/>
                </a:solidFill>
              </a:rPr>
              <a:t>@</a:t>
            </a:r>
            <a:r>
              <a:rPr lang="en-US" dirty="0" err="1">
                <a:solidFill>
                  <a:schemeClr val="bg1"/>
                </a:solidFill>
              </a:rPr>
              <a:t>RunWith</a:t>
            </a:r>
            <a:r>
              <a:rPr lang="en-US" dirty="0">
                <a:solidFill>
                  <a:schemeClr val="bg1"/>
                </a:solidFill>
              </a:rPr>
              <a:t>(</a:t>
            </a:r>
            <a:r>
              <a:rPr lang="en-US" dirty="0" err="1">
                <a:solidFill>
                  <a:schemeClr val="bg1"/>
                </a:solidFill>
              </a:rPr>
              <a:t>PowerMockRunner.class</a:t>
            </a:r>
            <a:r>
              <a:rPr lang="en-US" dirty="0">
                <a:solidFill>
                  <a:schemeClr val="bg1"/>
                </a:solidFill>
              </a:rPr>
              <a:t>)</a:t>
            </a:r>
          </a:p>
          <a:p>
            <a:r>
              <a:rPr lang="en-US" dirty="0">
                <a:solidFill>
                  <a:schemeClr val="bg1"/>
                </a:solidFill>
              </a:rPr>
              <a:t>@</a:t>
            </a:r>
            <a:r>
              <a:rPr lang="en-US" dirty="0" err="1">
                <a:solidFill>
                  <a:schemeClr val="bg1"/>
                </a:solidFill>
              </a:rPr>
              <a:t>PrepareForTest</a:t>
            </a:r>
            <a:r>
              <a:rPr lang="en-US" dirty="0">
                <a:solidFill>
                  <a:schemeClr val="bg1"/>
                </a:solidFill>
              </a:rPr>
              <a:t>(</a:t>
            </a:r>
            <a:r>
              <a:rPr lang="en-US" dirty="0" err="1">
                <a:solidFill>
                  <a:schemeClr val="bg1"/>
                </a:solidFill>
              </a:rPr>
              <a:t>Fibonacci.class</a:t>
            </a:r>
            <a:r>
              <a:rPr lang="en-US" dirty="0">
                <a:solidFill>
                  <a:schemeClr val="bg1"/>
                </a:solidFill>
              </a:rPr>
              <a:t>)</a:t>
            </a:r>
          </a:p>
          <a:p>
            <a:r>
              <a:rPr lang="en-US" dirty="0">
                <a:solidFill>
                  <a:schemeClr val="bg1"/>
                </a:solidFill>
              </a:rPr>
              <a:t>public class </a:t>
            </a:r>
            <a:r>
              <a:rPr lang="en-US" dirty="0" err="1">
                <a:solidFill>
                  <a:schemeClr val="bg1"/>
                </a:solidFill>
              </a:rPr>
              <a:t>PrivateFibonacciTest</a:t>
            </a:r>
            <a:r>
              <a:rPr lang="en-US" dirty="0">
                <a:solidFill>
                  <a:schemeClr val="bg1"/>
                </a:solidFill>
              </a:rPr>
              <a:t> {</a:t>
            </a:r>
          </a:p>
          <a:p>
            <a:r>
              <a:rPr lang="en-US" dirty="0">
                <a:solidFill>
                  <a:schemeClr val="bg1"/>
                </a:solidFill>
              </a:rPr>
              <a:t>	</a:t>
            </a:r>
          </a:p>
          <a:p>
            <a:r>
              <a:rPr lang="en-US" dirty="0">
                <a:solidFill>
                  <a:schemeClr val="bg1"/>
                </a:solidFill>
              </a:rPr>
              <a:t>    @Test</a:t>
            </a:r>
          </a:p>
          <a:p>
            <a:r>
              <a:rPr lang="en-US" dirty="0">
                <a:solidFill>
                  <a:schemeClr val="bg1"/>
                </a:solidFill>
              </a:rPr>
              <a:t>    public void </a:t>
            </a:r>
            <a:r>
              <a:rPr lang="en-US" dirty="0" err="1">
                <a:solidFill>
                  <a:schemeClr val="bg1"/>
                </a:solidFill>
              </a:rPr>
              <a:t>testPrivate</a:t>
            </a:r>
            <a:r>
              <a:rPr lang="en-US" dirty="0">
                <a:solidFill>
                  <a:schemeClr val="bg1"/>
                </a:solidFill>
              </a:rPr>
              <a:t>() throws Exception {</a:t>
            </a:r>
          </a:p>
          <a:p>
            <a:r>
              <a:rPr lang="en-US" dirty="0">
                <a:solidFill>
                  <a:schemeClr val="bg1"/>
                </a:solidFill>
              </a:rPr>
              <a:t>        Fibonacci fib = </a:t>
            </a:r>
            <a:r>
              <a:rPr lang="en-US" dirty="0" err="1">
                <a:solidFill>
                  <a:schemeClr val="bg1"/>
                </a:solidFill>
              </a:rPr>
              <a:t>PowerMockito.spy</a:t>
            </a:r>
            <a:r>
              <a:rPr lang="en-US" dirty="0">
                <a:solidFill>
                  <a:schemeClr val="bg1"/>
                </a:solidFill>
              </a:rPr>
              <a:t>(new Fibonacci());</a:t>
            </a:r>
          </a:p>
          <a:p>
            <a:r>
              <a:rPr lang="en-US" dirty="0">
                <a:solidFill>
                  <a:schemeClr val="bg1"/>
                </a:solidFill>
              </a:rPr>
              <a:t>        </a:t>
            </a:r>
            <a:r>
              <a:rPr lang="en-US" dirty="0" err="1">
                <a:solidFill>
                  <a:schemeClr val="bg1"/>
                </a:solidFill>
              </a:rPr>
              <a:t>PowerMockito.doReturn</a:t>
            </a:r>
            <a:r>
              <a:rPr lang="en-US" dirty="0">
                <a:solidFill>
                  <a:schemeClr val="bg1"/>
                </a:solidFill>
              </a:rPr>
              <a:t>(25).when(fib, "</a:t>
            </a:r>
            <a:r>
              <a:rPr lang="en-US" dirty="0" err="1">
                <a:solidFill>
                  <a:schemeClr val="bg1"/>
                </a:solidFill>
              </a:rPr>
              <a:t>doFib</a:t>
            </a:r>
            <a:r>
              <a:rPr lang="en-US" dirty="0">
                <a:solidFill>
                  <a:schemeClr val="bg1"/>
                </a:solidFill>
              </a:rPr>
              <a:t>", 0);</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fib.fib</a:t>
            </a:r>
            <a:r>
              <a:rPr lang="en-US" dirty="0">
                <a:solidFill>
                  <a:schemeClr val="bg1"/>
                </a:solidFill>
              </a:rPr>
              <a:t>(0), </a:t>
            </a:r>
            <a:r>
              <a:rPr lang="en-US" dirty="0" err="1">
                <a:solidFill>
                  <a:schemeClr val="bg1"/>
                </a:solidFill>
              </a:rPr>
              <a:t>equalTo</a:t>
            </a:r>
            <a:r>
              <a:rPr lang="en-US" dirty="0">
                <a:solidFill>
                  <a:schemeClr val="bg1"/>
                </a:solidFill>
              </a:rPr>
              <a:t>(25));</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40533790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606175" y="897490"/>
            <a:ext cx="10747375" cy="504825"/>
          </a:xfrm>
        </p:spPr>
        <p:txBody>
          <a:bodyPr/>
          <a:lstStyle/>
          <a:p>
            <a:r>
              <a:rPr lang="en-US" dirty="0">
                <a:solidFill>
                  <a:schemeClr val="bg1"/>
                </a:solidFill>
              </a:rPr>
              <a:t>Test with static methods</a:t>
            </a:r>
          </a:p>
        </p:txBody>
      </p:sp>
      <p:sp>
        <p:nvSpPr>
          <p:cNvPr id="4" name="Rectangle 3"/>
          <p:cNvSpPr/>
          <p:nvPr/>
        </p:nvSpPr>
        <p:spPr>
          <a:xfrm>
            <a:off x="2382489" y="1617992"/>
            <a:ext cx="8640960" cy="5112568"/>
          </a:xfrm>
          <a:prstGeom prst="rect">
            <a:avLst/>
          </a:prstGeom>
          <a:ln>
            <a:solidFill>
              <a:schemeClr val="tx1"/>
            </a:solidFill>
          </a:ln>
        </p:spPr>
        <p:txBody>
          <a:bodyPr wrap="square">
            <a:normAutofit fontScale="92500" lnSpcReduction="10000"/>
          </a:bodyPr>
          <a:lstStyle/>
          <a:p>
            <a:r>
              <a:rPr lang="en-US" dirty="0">
                <a:solidFill>
                  <a:schemeClr val="bg1"/>
                </a:solidFill>
              </a:rPr>
              <a:t>import </a:t>
            </a:r>
            <a:r>
              <a:rPr lang="en-US" dirty="0" err="1">
                <a:solidFill>
                  <a:schemeClr val="bg1"/>
                </a:solidFill>
              </a:rPr>
              <a:t>org.powermock.api.mockito.PowerMockito</a:t>
            </a:r>
            <a:r>
              <a:rPr lang="en-US" dirty="0">
                <a:solidFill>
                  <a:schemeClr val="bg1"/>
                </a:solidFill>
              </a:rPr>
              <a:t>;</a:t>
            </a:r>
          </a:p>
          <a:p>
            <a:r>
              <a:rPr lang="en-US" dirty="0">
                <a:solidFill>
                  <a:schemeClr val="bg1"/>
                </a:solidFill>
              </a:rPr>
              <a:t>import </a:t>
            </a:r>
            <a:r>
              <a:rPr lang="en-US" dirty="0" err="1">
                <a:solidFill>
                  <a:schemeClr val="bg1"/>
                </a:solidFill>
              </a:rPr>
              <a:t>org.powermock.core.classloader.annotations.PrepareForTest</a:t>
            </a:r>
            <a:r>
              <a:rPr lang="en-US" dirty="0">
                <a:solidFill>
                  <a:schemeClr val="bg1"/>
                </a:solidFill>
              </a:rPr>
              <a:t>;</a:t>
            </a:r>
          </a:p>
          <a:p>
            <a:r>
              <a:rPr lang="en-US" dirty="0">
                <a:solidFill>
                  <a:schemeClr val="bg1"/>
                </a:solidFill>
              </a:rPr>
              <a:t>import org.powermock.modules.junit4.PowerMockRunner;</a:t>
            </a:r>
          </a:p>
          <a:p>
            <a:endParaRPr lang="en-US" dirty="0">
              <a:solidFill>
                <a:schemeClr val="bg1"/>
              </a:solidFill>
            </a:endParaRPr>
          </a:p>
          <a:p>
            <a:r>
              <a:rPr lang="en-US" dirty="0">
                <a:solidFill>
                  <a:schemeClr val="bg1"/>
                </a:solidFill>
              </a:rPr>
              <a:t>@</a:t>
            </a:r>
            <a:r>
              <a:rPr lang="en-US" dirty="0" err="1">
                <a:solidFill>
                  <a:schemeClr val="bg1"/>
                </a:solidFill>
              </a:rPr>
              <a:t>RunWith</a:t>
            </a:r>
            <a:r>
              <a:rPr lang="en-US" dirty="0">
                <a:solidFill>
                  <a:schemeClr val="bg1"/>
                </a:solidFill>
              </a:rPr>
              <a:t>(</a:t>
            </a:r>
            <a:r>
              <a:rPr lang="en-US" dirty="0" err="1">
                <a:solidFill>
                  <a:schemeClr val="bg1"/>
                </a:solidFill>
              </a:rPr>
              <a:t>PowerMockRunner.class</a:t>
            </a:r>
            <a:r>
              <a:rPr lang="en-US" dirty="0">
                <a:solidFill>
                  <a:schemeClr val="bg1"/>
                </a:solidFill>
              </a:rPr>
              <a:t>)</a:t>
            </a:r>
          </a:p>
          <a:p>
            <a:r>
              <a:rPr lang="en-US" dirty="0">
                <a:solidFill>
                  <a:schemeClr val="bg1"/>
                </a:solidFill>
              </a:rPr>
              <a:t>@</a:t>
            </a:r>
            <a:r>
              <a:rPr lang="en-US" dirty="0" err="1">
                <a:solidFill>
                  <a:schemeClr val="bg1"/>
                </a:solidFill>
              </a:rPr>
              <a:t>PrepareForTest</a:t>
            </a:r>
            <a:r>
              <a:rPr lang="en-US" dirty="0">
                <a:solidFill>
                  <a:schemeClr val="bg1"/>
                </a:solidFill>
              </a:rPr>
              <a:t>(</a:t>
            </a:r>
            <a:r>
              <a:rPr lang="en-US" dirty="0" err="1">
                <a:solidFill>
                  <a:schemeClr val="bg1"/>
                </a:solidFill>
              </a:rPr>
              <a:t>StaticFibonacci.class</a:t>
            </a:r>
            <a:r>
              <a:rPr lang="en-US" dirty="0">
                <a:solidFill>
                  <a:schemeClr val="bg1"/>
                </a:solidFill>
              </a:rPr>
              <a:t>)</a:t>
            </a:r>
          </a:p>
          <a:p>
            <a:r>
              <a:rPr lang="en-US" dirty="0">
                <a:solidFill>
                  <a:schemeClr val="bg1"/>
                </a:solidFill>
              </a:rPr>
              <a:t>public class </a:t>
            </a:r>
            <a:r>
              <a:rPr lang="en-US" dirty="0" err="1">
                <a:solidFill>
                  <a:schemeClr val="bg1"/>
                </a:solidFill>
              </a:rPr>
              <a:t>StaticFibonacciTest</a:t>
            </a:r>
            <a:r>
              <a:rPr lang="en-US" dirty="0">
                <a:solidFill>
                  <a:schemeClr val="bg1"/>
                </a:solidFill>
              </a:rPr>
              <a:t> {</a:t>
            </a:r>
          </a:p>
          <a:p>
            <a:r>
              <a:rPr lang="en-US" dirty="0">
                <a:solidFill>
                  <a:schemeClr val="bg1"/>
                </a:solidFill>
              </a:rPr>
              <a:t>    private Fibonacci fib = new Fibonacci();</a:t>
            </a:r>
          </a:p>
          <a:p>
            <a:r>
              <a:rPr lang="en-US" dirty="0">
                <a:solidFill>
                  <a:schemeClr val="bg1"/>
                </a:solidFill>
              </a:rPr>
              <a:t>    </a:t>
            </a:r>
          </a:p>
          <a:p>
            <a:r>
              <a:rPr lang="en-US" dirty="0">
                <a:solidFill>
                  <a:schemeClr val="bg1"/>
                </a:solidFill>
              </a:rPr>
              <a:t>    @Test</a:t>
            </a:r>
          </a:p>
          <a:p>
            <a:r>
              <a:rPr lang="en-US" dirty="0">
                <a:solidFill>
                  <a:schemeClr val="bg1"/>
                </a:solidFill>
              </a:rPr>
              <a:t>    public void </a:t>
            </a:r>
            <a:r>
              <a:rPr lang="en-US" dirty="0" err="1">
                <a:solidFill>
                  <a:schemeClr val="bg1"/>
                </a:solidFill>
              </a:rPr>
              <a:t>stubStatic</a:t>
            </a:r>
            <a:r>
              <a:rPr lang="en-US" dirty="0">
                <a:solidFill>
                  <a:schemeClr val="bg1"/>
                </a:solidFill>
              </a:rPr>
              <a:t>() {</a:t>
            </a:r>
          </a:p>
          <a:p>
            <a:r>
              <a:rPr lang="en-US" dirty="0">
                <a:solidFill>
                  <a:schemeClr val="bg1"/>
                </a:solidFill>
              </a:rPr>
              <a:t>        </a:t>
            </a:r>
            <a:r>
              <a:rPr lang="en-US" dirty="0" err="1">
                <a:solidFill>
                  <a:schemeClr val="bg1"/>
                </a:solidFill>
              </a:rPr>
              <a:t>PowerMockito.mockStatic</a:t>
            </a:r>
            <a:r>
              <a:rPr lang="en-US" dirty="0">
                <a:solidFill>
                  <a:schemeClr val="bg1"/>
                </a:solidFill>
              </a:rPr>
              <a:t>(</a:t>
            </a:r>
            <a:r>
              <a:rPr lang="en-US" dirty="0" err="1">
                <a:solidFill>
                  <a:schemeClr val="bg1"/>
                </a:solidFill>
              </a:rPr>
              <a:t>StaticFibonacci.class</a:t>
            </a:r>
            <a:r>
              <a:rPr lang="en-US" dirty="0">
                <a:solidFill>
                  <a:schemeClr val="bg1"/>
                </a:solidFill>
              </a:rPr>
              <a:t>);</a:t>
            </a:r>
          </a:p>
          <a:p>
            <a:r>
              <a:rPr lang="en-US" dirty="0">
                <a:solidFill>
                  <a:schemeClr val="bg1"/>
                </a:solidFill>
              </a:rPr>
              <a:t>        when(</a:t>
            </a:r>
            <a:r>
              <a:rPr lang="en-US" dirty="0" err="1">
                <a:solidFill>
                  <a:schemeClr val="bg1"/>
                </a:solidFill>
              </a:rPr>
              <a:t>StaticFibonacci.fib</a:t>
            </a:r>
            <a:r>
              <a:rPr lang="en-US" dirty="0">
                <a:solidFill>
                  <a:schemeClr val="bg1"/>
                </a:solidFill>
              </a:rPr>
              <a:t>(0)).</a:t>
            </a:r>
            <a:r>
              <a:rPr lang="en-US" dirty="0" err="1">
                <a:solidFill>
                  <a:schemeClr val="bg1"/>
                </a:solidFill>
              </a:rPr>
              <a:t>thenReturn</a:t>
            </a:r>
            <a:r>
              <a:rPr lang="en-US" dirty="0">
                <a:solidFill>
                  <a:schemeClr val="bg1"/>
                </a:solidFill>
              </a:rPr>
              <a:t>(20);</a:t>
            </a:r>
          </a:p>
          <a:p>
            <a:r>
              <a:rPr lang="en-US" dirty="0">
                <a:solidFill>
                  <a:schemeClr val="bg1"/>
                </a:solidFill>
              </a:rPr>
              <a:t>        when(</a:t>
            </a:r>
            <a:r>
              <a:rPr lang="en-US" dirty="0" err="1">
                <a:solidFill>
                  <a:schemeClr val="bg1"/>
                </a:solidFill>
              </a:rPr>
              <a:t>StaticFibonacci.fib</a:t>
            </a:r>
            <a:r>
              <a:rPr lang="en-US" dirty="0">
                <a:solidFill>
                  <a:schemeClr val="bg1"/>
                </a:solidFill>
              </a:rPr>
              <a:t>(1)).</a:t>
            </a:r>
            <a:r>
              <a:rPr lang="en-US" dirty="0" err="1">
                <a:solidFill>
                  <a:schemeClr val="bg1"/>
                </a:solidFill>
              </a:rPr>
              <a:t>thenReturn</a:t>
            </a:r>
            <a:r>
              <a:rPr lang="en-US" dirty="0">
                <a:solidFill>
                  <a:schemeClr val="bg1"/>
                </a:solidFill>
              </a:rPr>
              <a:t>(21);</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fib.fib</a:t>
            </a:r>
            <a:r>
              <a:rPr lang="en-US" dirty="0">
                <a:solidFill>
                  <a:schemeClr val="bg1"/>
                </a:solidFill>
              </a:rPr>
              <a:t>(0), </a:t>
            </a:r>
            <a:r>
              <a:rPr lang="en-US" dirty="0" err="1">
                <a:solidFill>
                  <a:schemeClr val="bg1"/>
                </a:solidFill>
              </a:rPr>
              <a:t>equalTo</a:t>
            </a:r>
            <a:r>
              <a:rPr lang="en-US" dirty="0">
                <a:solidFill>
                  <a:schemeClr val="bg1"/>
                </a:solidFill>
              </a:rPr>
              <a:t>(20));</a:t>
            </a:r>
          </a:p>
          <a:p>
            <a:r>
              <a:rPr lang="en-US" dirty="0">
                <a:solidFill>
                  <a:schemeClr val="bg1"/>
                </a:solidFill>
              </a:rPr>
              <a:t>        </a:t>
            </a:r>
            <a:r>
              <a:rPr lang="en-US" dirty="0" err="1">
                <a:solidFill>
                  <a:schemeClr val="bg1"/>
                </a:solidFill>
              </a:rPr>
              <a:t>assertThat</a:t>
            </a:r>
            <a:r>
              <a:rPr lang="en-US" dirty="0">
                <a:solidFill>
                  <a:schemeClr val="bg1"/>
                </a:solidFill>
              </a:rPr>
              <a:t>(</a:t>
            </a:r>
            <a:r>
              <a:rPr lang="en-US" dirty="0" err="1">
                <a:solidFill>
                  <a:schemeClr val="bg1"/>
                </a:solidFill>
              </a:rPr>
              <a:t>fib.fib</a:t>
            </a:r>
            <a:r>
              <a:rPr lang="en-US" dirty="0">
                <a:solidFill>
                  <a:schemeClr val="bg1"/>
                </a:solidFill>
              </a:rPr>
              <a:t>(1), </a:t>
            </a:r>
            <a:r>
              <a:rPr lang="en-US" dirty="0" err="1">
                <a:solidFill>
                  <a:schemeClr val="bg1"/>
                </a:solidFill>
              </a:rPr>
              <a:t>equalTo</a:t>
            </a:r>
            <a:r>
              <a:rPr lang="en-US" dirty="0">
                <a:solidFill>
                  <a:schemeClr val="bg1"/>
                </a:solidFill>
              </a:rPr>
              <a:t>(21));</a:t>
            </a:r>
          </a:p>
          <a:p>
            <a:r>
              <a:rPr lang="en-US" dirty="0">
                <a:solidFill>
                  <a:schemeClr val="bg1"/>
                </a:solidFill>
              </a:rPr>
              <a:t>        </a:t>
            </a:r>
            <a:r>
              <a:rPr lang="en-US" dirty="0" err="1">
                <a:solidFill>
                  <a:schemeClr val="bg1"/>
                </a:solidFill>
              </a:rPr>
              <a:t>PowerMockito.verifyStatic</a:t>
            </a:r>
            <a:r>
              <a:rPr lang="en-US" dirty="0">
                <a:solidFill>
                  <a:schemeClr val="bg1"/>
                </a:solidFill>
              </a:rPr>
              <a:t>(times(2));</a:t>
            </a:r>
          </a:p>
          <a:p>
            <a:r>
              <a:rPr lang="en-US" dirty="0">
                <a:solidFill>
                  <a:schemeClr val="bg1"/>
                </a:solidFill>
              </a:rPr>
              <a:t>        </a:t>
            </a:r>
            <a:r>
              <a:rPr lang="en-US" dirty="0" err="1">
                <a:solidFill>
                  <a:schemeClr val="bg1"/>
                </a:solidFill>
              </a:rPr>
              <a:t>StaticFibonacci.fib</a:t>
            </a:r>
            <a:r>
              <a:rPr lang="en-US" dirty="0">
                <a:solidFill>
                  <a:schemeClr val="bg1"/>
                </a:solidFill>
              </a:rPr>
              <a:t>(</a:t>
            </a:r>
            <a:r>
              <a:rPr lang="en-US" dirty="0" err="1">
                <a:solidFill>
                  <a:schemeClr val="bg1"/>
                </a:solidFill>
              </a:rPr>
              <a:t>anyInt</a:t>
            </a:r>
            <a:r>
              <a:rPr lang="en-US" dirty="0">
                <a:solidFill>
                  <a:schemeClr val="bg1"/>
                </a:solidFill>
              </a:rPr>
              <a:t>());</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28522885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TDD coverage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7777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34256" y="989958"/>
            <a:ext cx="10747375" cy="504825"/>
          </a:xfrm>
        </p:spPr>
        <p:txBody>
          <a:bodyPr/>
          <a:lstStyle/>
          <a:p>
            <a:r>
              <a:rPr lang="en-US" dirty="0">
                <a:solidFill>
                  <a:schemeClr val="bg1"/>
                </a:solidFill>
              </a:rPr>
              <a:t>Test axioms – Myers 1976</a:t>
            </a:r>
          </a:p>
        </p:txBody>
      </p:sp>
      <p:sp>
        <p:nvSpPr>
          <p:cNvPr id="3" name="Espace réservé du contenu 2"/>
          <p:cNvSpPr>
            <a:spLocks noGrp="1"/>
          </p:cNvSpPr>
          <p:nvPr>
            <p:ph idx="4294967295"/>
          </p:nvPr>
        </p:nvSpPr>
        <p:spPr>
          <a:xfrm>
            <a:off x="534256" y="2071046"/>
            <a:ext cx="10747375" cy="4464050"/>
          </a:xfrm>
        </p:spPr>
        <p:txBody>
          <a:bodyPr/>
          <a:lstStyle/>
          <a:p>
            <a:r>
              <a:rPr lang="en-US" dirty="0">
                <a:solidFill>
                  <a:schemeClr val="bg1"/>
                </a:solidFill>
              </a:rPr>
              <a:t>16 Axioms</a:t>
            </a:r>
          </a:p>
          <a:p>
            <a:r>
              <a:rPr lang="en-US" dirty="0">
                <a:solidFill>
                  <a:schemeClr val="bg1"/>
                </a:solidFill>
              </a:rPr>
              <a:t>Based on the assumptions that the developers should be the testers</a:t>
            </a:r>
          </a:p>
          <a:p>
            <a:r>
              <a:rPr lang="en-US" dirty="0">
                <a:solidFill>
                  <a:schemeClr val="bg1"/>
                </a:solidFill>
              </a:rPr>
              <a:t>“Software Reliability, Principles &amp; Practices” - </a:t>
            </a:r>
            <a:r>
              <a:rPr lang="en-US" dirty="0" err="1">
                <a:solidFill>
                  <a:schemeClr val="bg1"/>
                </a:solidFill>
              </a:rPr>
              <a:t>Glenford</a:t>
            </a:r>
            <a:r>
              <a:rPr lang="en-US" dirty="0">
                <a:solidFill>
                  <a:schemeClr val="bg1"/>
                </a:solidFill>
              </a:rPr>
              <a:t> Myers, 1976</a:t>
            </a:r>
          </a:p>
          <a:p>
            <a:r>
              <a:rPr lang="en-US" dirty="0">
                <a:solidFill>
                  <a:schemeClr val="bg1"/>
                </a:solidFill>
              </a:rPr>
              <a:t>Discussed in “Back to the Beginning : Testing Axioms revisited” - Erik Petersen</a:t>
            </a:r>
          </a:p>
          <a:p>
            <a:pPr lvl="1"/>
            <a:r>
              <a:rPr lang="en-US" sz="1800" dirty="0">
                <a:solidFill>
                  <a:srgbClr val="0000FF"/>
                </a:solidFill>
                <a:hlinkClick r:id="rId2">
                  <a:extLst>
                    <a:ext uri="{A12FA001-AC4F-418D-AE19-62706E023703}">
                      <ahyp:hlinkClr xmlns:ahyp="http://schemas.microsoft.com/office/drawing/2018/hyperlinkcolor" val="tx"/>
                    </a:ext>
                  </a:extLst>
                </a:hlinkClick>
              </a:rPr>
              <a:t>http://</a:t>
            </a:r>
            <a:r>
              <a:rPr lang="en-US" sz="1800" dirty="0">
                <a:solidFill>
                  <a:schemeClr val="bg1"/>
                </a:solidFill>
                <a:hlinkClick r:id="rId2">
                  <a:extLst>
                    <a:ext uri="{A12FA001-AC4F-418D-AE19-62706E023703}">
                      <ahyp:hlinkClr xmlns:ahyp="http://schemas.microsoft.com/office/drawing/2018/hyperlinkcolor" val="tx"/>
                    </a:ext>
                  </a:extLst>
                </a:hlinkClick>
              </a:rPr>
              <a:t>www.testingspot.net/testref/Spot%20Beginning.pdf</a:t>
            </a:r>
            <a:endParaRPr lang="en-US" dirty="0">
              <a:solidFill>
                <a:schemeClr val="bg1"/>
              </a:solidFill>
            </a:endParaRPr>
          </a:p>
          <a:p>
            <a:pPr lvl="1"/>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51644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989958"/>
            <a:ext cx="10747375" cy="504825"/>
          </a:xfrm>
        </p:spPr>
        <p:txBody>
          <a:bodyPr/>
          <a:lstStyle/>
          <a:p>
            <a:r>
              <a:rPr lang="en-US" dirty="0">
                <a:solidFill>
                  <a:schemeClr val="bg1"/>
                </a:solidFill>
              </a:rPr>
              <a:t>Test axioms – Binder 1996</a:t>
            </a:r>
          </a:p>
        </p:txBody>
      </p:sp>
      <p:sp>
        <p:nvSpPr>
          <p:cNvPr id="3" name="Espace réservé du contenu 2"/>
          <p:cNvSpPr>
            <a:spLocks noGrp="1"/>
          </p:cNvSpPr>
          <p:nvPr>
            <p:ph idx="4294967295"/>
          </p:nvPr>
        </p:nvSpPr>
        <p:spPr>
          <a:xfrm>
            <a:off x="575353" y="2071046"/>
            <a:ext cx="10747375" cy="4464050"/>
          </a:xfrm>
        </p:spPr>
        <p:txBody>
          <a:bodyPr>
            <a:normAutofit/>
          </a:bodyPr>
          <a:lstStyle/>
          <a:p>
            <a:r>
              <a:rPr lang="en-US" dirty="0">
                <a:solidFill>
                  <a:schemeClr val="bg1"/>
                </a:solidFill>
              </a:rPr>
              <a:t>3 Axioms</a:t>
            </a:r>
          </a:p>
          <a:p>
            <a:r>
              <a:rPr lang="en-US" dirty="0">
                <a:solidFill>
                  <a:schemeClr val="bg1"/>
                </a:solidFill>
              </a:rPr>
              <a:t>Anti-extensionality axiom </a:t>
            </a:r>
          </a:p>
          <a:p>
            <a:pPr lvl="1"/>
            <a:r>
              <a:rPr lang="en-US" dirty="0">
                <a:solidFill>
                  <a:schemeClr val="bg1"/>
                </a:solidFill>
              </a:rPr>
              <a:t>Adequate testing of programs that have the same function but different implementation requires different test suites</a:t>
            </a:r>
          </a:p>
          <a:p>
            <a:r>
              <a:rPr lang="en-US" dirty="0">
                <a:solidFill>
                  <a:schemeClr val="bg1"/>
                </a:solidFill>
              </a:rPr>
              <a:t>Anti-decomposition axiom</a:t>
            </a:r>
          </a:p>
          <a:p>
            <a:pPr lvl="1"/>
            <a:r>
              <a:rPr lang="en-US" dirty="0">
                <a:solidFill>
                  <a:schemeClr val="bg1"/>
                </a:solidFill>
              </a:rPr>
              <a:t>Adequate testing of a program invoked or used by different callers requires a different test suite for each such context</a:t>
            </a:r>
          </a:p>
          <a:p>
            <a:r>
              <a:rPr lang="en-US" dirty="0">
                <a:solidFill>
                  <a:schemeClr val="bg1"/>
                </a:solidFill>
              </a:rPr>
              <a:t>Anti-composition axiom</a:t>
            </a:r>
          </a:p>
          <a:p>
            <a:pPr lvl="1"/>
            <a:r>
              <a:rPr lang="en-US" dirty="0">
                <a:solidFill>
                  <a:schemeClr val="bg1"/>
                </a:solidFill>
              </a:rPr>
              <a:t>Tests which are individually adequate for units of a program are not </a:t>
            </a:r>
            <a:r>
              <a:rPr lang="en-US" dirty="0" err="1">
                <a:solidFill>
                  <a:schemeClr val="bg1"/>
                </a:solidFill>
              </a:rPr>
              <a:t>collectivelly</a:t>
            </a:r>
            <a:r>
              <a:rPr lang="en-US" dirty="0">
                <a:solidFill>
                  <a:schemeClr val="bg1"/>
                </a:solidFill>
              </a:rPr>
              <a:t> adequate for the assembled units</a:t>
            </a:r>
          </a:p>
          <a:p>
            <a:pPr lvl="1"/>
            <a:endParaRPr lang="en-US" dirty="0">
              <a:solidFill>
                <a:schemeClr val="bg1"/>
              </a:solidFill>
            </a:endParaRPr>
          </a:p>
          <a:p>
            <a:pPr lvl="1"/>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155019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1051603"/>
            <a:ext cx="10747375" cy="504825"/>
          </a:xfrm>
        </p:spPr>
        <p:txBody>
          <a:bodyPr/>
          <a:lstStyle/>
          <a:p>
            <a:r>
              <a:rPr lang="en-US" dirty="0">
                <a:solidFill>
                  <a:schemeClr val="bg1"/>
                </a:solidFill>
              </a:rPr>
              <a:t>Kinds of code coverage</a:t>
            </a:r>
          </a:p>
        </p:txBody>
      </p:sp>
      <p:sp>
        <p:nvSpPr>
          <p:cNvPr id="3" name="Espace réservé du contenu 2"/>
          <p:cNvSpPr>
            <a:spLocks noGrp="1"/>
          </p:cNvSpPr>
          <p:nvPr>
            <p:ph idx="4294967295"/>
          </p:nvPr>
        </p:nvSpPr>
        <p:spPr>
          <a:xfrm>
            <a:off x="595901" y="2132691"/>
            <a:ext cx="10747375" cy="4464050"/>
          </a:xfrm>
        </p:spPr>
        <p:txBody>
          <a:bodyPr>
            <a:normAutofit/>
          </a:bodyPr>
          <a:lstStyle/>
          <a:p>
            <a:r>
              <a:rPr lang="en-US" dirty="0">
                <a:solidFill>
                  <a:schemeClr val="bg1"/>
                </a:solidFill>
              </a:rPr>
              <a:t>Statement coverage</a:t>
            </a:r>
          </a:p>
          <a:p>
            <a:pPr lvl="1"/>
            <a:r>
              <a:rPr lang="en-US" dirty="0">
                <a:solidFill>
                  <a:schemeClr val="bg1"/>
                </a:solidFill>
              </a:rPr>
              <a:t>Lines of code executed</a:t>
            </a:r>
          </a:p>
          <a:p>
            <a:r>
              <a:rPr lang="en-US" dirty="0">
                <a:solidFill>
                  <a:schemeClr val="bg1"/>
                </a:solidFill>
              </a:rPr>
              <a:t>Multiple condition coverage </a:t>
            </a:r>
          </a:p>
          <a:p>
            <a:pPr lvl="1"/>
            <a:r>
              <a:rPr lang="en-US" dirty="0">
                <a:solidFill>
                  <a:schemeClr val="bg1"/>
                </a:solidFill>
              </a:rPr>
              <a:t>Measures whether each logical condition in the code has evaluated both true and false in some execution of the program</a:t>
            </a:r>
          </a:p>
          <a:p>
            <a:r>
              <a:rPr lang="en-US" dirty="0">
                <a:solidFill>
                  <a:schemeClr val="bg1"/>
                </a:solidFill>
              </a:rPr>
              <a:t>Tools provide coverage metrics</a:t>
            </a:r>
          </a:p>
          <a:p>
            <a:pPr lvl="1"/>
            <a:r>
              <a:rPr lang="en-US" dirty="0">
                <a:solidFill>
                  <a:schemeClr val="bg1"/>
                </a:solidFill>
              </a:rPr>
              <a:t>Should not replace thinking</a:t>
            </a:r>
          </a:p>
          <a:p>
            <a:pPr lvl="1"/>
            <a:r>
              <a:rPr lang="en-US" dirty="0">
                <a:solidFill>
                  <a:schemeClr val="bg1"/>
                </a:solidFill>
              </a:rPr>
              <a:t>But may help to find black holes of testing</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027565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54804" y="959135"/>
            <a:ext cx="10747375" cy="504825"/>
          </a:xfrm>
        </p:spPr>
        <p:txBody>
          <a:bodyPr/>
          <a:lstStyle/>
          <a:p>
            <a:r>
              <a:rPr lang="en-US" dirty="0">
                <a:solidFill>
                  <a:schemeClr val="bg1"/>
                </a:solidFill>
              </a:rPr>
              <a:t>How to use code coverage</a:t>
            </a:r>
          </a:p>
        </p:txBody>
      </p:sp>
      <p:sp>
        <p:nvSpPr>
          <p:cNvPr id="3" name="Espace réservé du contenu 2"/>
          <p:cNvSpPr>
            <a:spLocks noGrp="1"/>
          </p:cNvSpPr>
          <p:nvPr>
            <p:ph idx="4294967295"/>
          </p:nvPr>
        </p:nvSpPr>
        <p:spPr>
          <a:xfrm>
            <a:off x="554804" y="2040223"/>
            <a:ext cx="10747375" cy="4464050"/>
          </a:xfrm>
        </p:spPr>
        <p:txBody>
          <a:bodyPr>
            <a:normAutofit/>
          </a:bodyPr>
          <a:lstStyle/>
          <a:p>
            <a:r>
              <a:rPr lang="en-US" dirty="0">
                <a:solidFill>
                  <a:schemeClr val="bg1"/>
                </a:solidFill>
              </a:rPr>
              <a:t>When you find a black (or grey) hole</a:t>
            </a:r>
          </a:p>
          <a:p>
            <a:pPr lvl="1"/>
            <a:r>
              <a:rPr lang="en-US" dirty="0">
                <a:solidFill>
                  <a:schemeClr val="bg1"/>
                </a:solidFill>
              </a:rPr>
              <a:t>Examine the tests and compare them to the external description of  what that part of the product is to do. Did you overlook something?</a:t>
            </a:r>
          </a:p>
          <a:p>
            <a:pPr lvl="1"/>
            <a:r>
              <a:rPr lang="en-US" dirty="0">
                <a:solidFill>
                  <a:schemeClr val="bg1"/>
                </a:solidFill>
              </a:rPr>
              <a:t>Are the tests really testing what you thought they were testing?</a:t>
            </a:r>
          </a:p>
          <a:p>
            <a:pPr lvl="1"/>
            <a:r>
              <a:rPr lang="en-US" dirty="0">
                <a:solidFill>
                  <a:schemeClr val="bg1"/>
                </a:solidFill>
              </a:rPr>
              <a:t>Talk to the developer to get an idea of what you missed. Sit by as the programmer scans the uncovered code and tells you what it does (from the user's perspective). You're looking for large patterns of missing tests.</a:t>
            </a:r>
          </a:p>
          <a:p>
            <a:r>
              <a:rPr lang="en-US" dirty="0">
                <a:solidFill>
                  <a:schemeClr val="bg1"/>
                </a:solidFill>
              </a:rPr>
              <a:t>How to Misuse Code Coverage - Brian </a:t>
            </a:r>
            <a:r>
              <a:rPr lang="en-US" dirty="0" err="1">
                <a:solidFill>
                  <a:schemeClr val="bg1"/>
                </a:solidFill>
              </a:rPr>
              <a:t>Marick</a:t>
            </a:r>
            <a:endParaRPr lang="en-US" dirty="0">
              <a:solidFill>
                <a:schemeClr val="bg1"/>
              </a:solidFill>
            </a:endParaRPr>
          </a:p>
          <a:p>
            <a:pPr lvl="1"/>
            <a:r>
              <a:rPr lang="en-US" sz="1600" dirty="0">
                <a:solidFill>
                  <a:srgbClr val="0000FF"/>
                </a:solidFill>
                <a:hlinkClick r:id="rId2">
                  <a:extLst>
                    <a:ext uri="{A12FA001-AC4F-418D-AE19-62706E023703}">
                      <ahyp:hlinkClr xmlns:ahyp="http://schemas.microsoft.com/office/drawing/2018/hyperlinkcolor" val="tx"/>
                    </a:ext>
                  </a:extLst>
                </a:hlinkClick>
              </a:rPr>
              <a:t>http://</a:t>
            </a:r>
            <a:r>
              <a:rPr lang="en-US" sz="1600" dirty="0">
                <a:solidFill>
                  <a:schemeClr val="bg1"/>
                </a:solidFill>
                <a:hlinkClick r:id="rId2">
                  <a:extLst>
                    <a:ext uri="{A12FA001-AC4F-418D-AE19-62706E023703}">
                      <ahyp:hlinkClr xmlns:ahyp="http://schemas.microsoft.com/office/drawing/2018/hyperlinkcolor" val="tx"/>
                    </a:ext>
                  </a:extLst>
                </a:hlinkClick>
              </a:rPr>
              <a:t>www.exampler.com/testing-com/writings/coverage.pdf</a:t>
            </a:r>
            <a:endParaRPr lang="en-US" sz="1600"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6378645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idx="4294967295"/>
          </p:nvPr>
        </p:nvSpPr>
        <p:spPr>
          <a:xfrm>
            <a:off x="2822575" y="4652963"/>
            <a:ext cx="9371013" cy="1109662"/>
          </a:xfrm>
        </p:spPr>
        <p:txBody>
          <a:bodyPr/>
          <a:lstStyle/>
          <a:p>
            <a:r>
              <a:rPr lang="en-US" dirty="0">
                <a:solidFill>
                  <a:schemeClr val="bg1"/>
                </a:solidFill>
              </a:rPr>
              <a:t>Test Driven Development in Java</a:t>
            </a:r>
          </a:p>
        </p:txBody>
      </p:sp>
      <p:sp>
        <p:nvSpPr>
          <p:cNvPr id="4" name="Sous-titre 3"/>
          <p:cNvSpPr>
            <a:spLocks noGrp="1"/>
          </p:cNvSpPr>
          <p:nvPr>
            <p:ph type="subTitle" idx="4294967295"/>
          </p:nvPr>
        </p:nvSpPr>
        <p:spPr>
          <a:xfrm>
            <a:off x="4076700" y="5373688"/>
            <a:ext cx="8116888" cy="842962"/>
          </a:xfrm>
        </p:spPr>
        <p:txBody>
          <a:bodyPr/>
          <a:lstStyle/>
          <a:p>
            <a:r>
              <a:rPr lang="en-US" dirty="0">
                <a:solidFill>
                  <a:schemeClr val="bg1"/>
                </a:solidFill>
              </a:rPr>
              <a:t>Refactoring with TDD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618" y="476673"/>
            <a:ext cx="5400600" cy="3874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2512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1010506"/>
            <a:ext cx="10747375" cy="504825"/>
          </a:xfrm>
        </p:spPr>
        <p:txBody>
          <a:bodyPr/>
          <a:lstStyle/>
          <a:p>
            <a:r>
              <a:rPr lang="en-US" dirty="0">
                <a:solidFill>
                  <a:schemeClr val="bg1"/>
                </a:solidFill>
              </a:rPr>
              <a:t>Defining refactoring</a:t>
            </a:r>
          </a:p>
        </p:txBody>
      </p:sp>
      <p:sp>
        <p:nvSpPr>
          <p:cNvPr id="3" name="Espace réservé du contenu 2"/>
          <p:cNvSpPr>
            <a:spLocks noGrp="1"/>
          </p:cNvSpPr>
          <p:nvPr>
            <p:ph idx="4294967295"/>
          </p:nvPr>
        </p:nvSpPr>
        <p:spPr>
          <a:xfrm>
            <a:off x="575353" y="2091594"/>
            <a:ext cx="10747375" cy="4464050"/>
          </a:xfrm>
        </p:spPr>
        <p:txBody>
          <a:bodyPr/>
          <a:lstStyle/>
          <a:p>
            <a:r>
              <a:rPr lang="en-US" dirty="0">
                <a:solidFill>
                  <a:schemeClr val="bg1"/>
                </a:solidFill>
              </a:rPr>
              <a:t>"Refactoring is a disciplined technique for restructuring an existing body of code, altering its internal structure without changing its external behavior" Martin Fowler</a:t>
            </a:r>
          </a:p>
          <a:p>
            <a:r>
              <a:rPr lang="en-US" dirty="0">
                <a:solidFill>
                  <a:schemeClr val="bg1"/>
                </a:solidFill>
              </a:rPr>
              <a:t>Series of small behavior preserving transformations </a:t>
            </a:r>
          </a:p>
          <a:p>
            <a:endParaRPr lang="en-US" dirty="0">
              <a:solidFill>
                <a:schemeClr val="bg1"/>
              </a:solidFill>
            </a:endParaRPr>
          </a:p>
        </p:txBody>
      </p:sp>
    </p:spTree>
    <p:extLst>
      <p:ext uri="{BB962C8B-B14F-4D97-AF65-F5344CB8AC3E}">
        <p14:creationId xmlns:p14="http://schemas.microsoft.com/office/powerpoint/2010/main" val="371179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3">
            <a:extLst>
              <a:ext uri="{FF2B5EF4-FFF2-40B4-BE49-F238E27FC236}">
                <a16:creationId xmlns:a16="http://schemas.microsoft.com/office/drawing/2014/main" id="{60261988-54F1-4457-BC05-2F56207F6871}"/>
              </a:ext>
            </a:extLst>
          </p:cNvPr>
          <p:cNvSpPr txBox="1">
            <a:spLocks/>
          </p:cNvSpPr>
          <p:nvPr/>
        </p:nvSpPr>
        <p:spPr>
          <a:xfrm>
            <a:off x="604264" y="930554"/>
            <a:ext cx="10747375" cy="273732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Tests in the development process</a:t>
            </a:r>
            <a:br>
              <a:rPr lang="en-US" dirty="0">
                <a:solidFill>
                  <a:schemeClr val="bg1"/>
                </a:solidFill>
              </a:rPr>
            </a:br>
            <a:br>
              <a:rPr lang="en-US" dirty="0">
                <a:solidFill>
                  <a:schemeClr val="bg1"/>
                </a:solidFill>
              </a:rPr>
            </a:br>
            <a:r>
              <a:rPr lang="en-US" dirty="0">
                <a:solidFill>
                  <a:schemeClr val="bg1"/>
                </a:solidFill>
              </a:rPr>
              <a:t>&gt; Types of tests</a:t>
            </a:r>
          </a:p>
        </p:txBody>
      </p:sp>
    </p:spTree>
    <p:extLst>
      <p:ext uri="{BB962C8B-B14F-4D97-AF65-F5344CB8AC3E}">
        <p14:creationId xmlns:p14="http://schemas.microsoft.com/office/powerpoint/2010/main" val="7464466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2" y="1020780"/>
            <a:ext cx="10747375" cy="504825"/>
          </a:xfrm>
        </p:spPr>
        <p:txBody>
          <a:bodyPr/>
          <a:lstStyle/>
          <a:p>
            <a:r>
              <a:rPr lang="en-US" dirty="0">
                <a:solidFill>
                  <a:schemeClr val="bg1"/>
                </a:solidFill>
              </a:rPr>
              <a:t>Why should you refactor ?</a:t>
            </a:r>
          </a:p>
        </p:txBody>
      </p:sp>
      <p:sp>
        <p:nvSpPr>
          <p:cNvPr id="3" name="Espace réservé du contenu 2"/>
          <p:cNvSpPr>
            <a:spLocks noGrp="1"/>
          </p:cNvSpPr>
          <p:nvPr>
            <p:ph idx="4294967295"/>
          </p:nvPr>
        </p:nvSpPr>
        <p:spPr>
          <a:xfrm>
            <a:off x="595902" y="2101868"/>
            <a:ext cx="10747375" cy="4464050"/>
          </a:xfrm>
        </p:spPr>
        <p:txBody>
          <a:bodyPr/>
          <a:lstStyle/>
          <a:p>
            <a:r>
              <a:rPr lang="en-US" dirty="0">
                <a:solidFill>
                  <a:schemeClr val="bg1"/>
                </a:solidFill>
              </a:rPr>
              <a:t>Improve design of software</a:t>
            </a:r>
          </a:p>
          <a:p>
            <a:r>
              <a:rPr lang="en-US" dirty="0">
                <a:solidFill>
                  <a:schemeClr val="bg1"/>
                </a:solidFill>
              </a:rPr>
              <a:t>Improve readability of software</a:t>
            </a:r>
          </a:p>
          <a:p>
            <a:r>
              <a:rPr lang="en-US" dirty="0">
                <a:solidFill>
                  <a:schemeClr val="bg1"/>
                </a:solidFill>
              </a:rPr>
              <a:t>“Any fool can write code that a computer can understand. Good programmers write code that humans can understand” - Martin Fowler </a:t>
            </a:r>
          </a:p>
          <a:p>
            <a:endParaRPr lang="en-US" dirty="0">
              <a:solidFill>
                <a:schemeClr val="bg1"/>
              </a:solidFill>
            </a:endParaRPr>
          </a:p>
        </p:txBody>
      </p:sp>
    </p:spTree>
    <p:extLst>
      <p:ext uri="{BB962C8B-B14F-4D97-AF65-F5344CB8AC3E}">
        <p14:creationId xmlns:p14="http://schemas.microsoft.com/office/powerpoint/2010/main" val="35214556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75353" y="1000232"/>
            <a:ext cx="10747375" cy="504825"/>
          </a:xfrm>
        </p:spPr>
        <p:txBody>
          <a:bodyPr/>
          <a:lstStyle/>
          <a:p>
            <a:r>
              <a:rPr lang="en-US" dirty="0">
                <a:solidFill>
                  <a:schemeClr val="bg1"/>
                </a:solidFill>
              </a:rPr>
              <a:t>Refactoring example</a:t>
            </a:r>
          </a:p>
        </p:txBody>
      </p:sp>
      <p:sp>
        <p:nvSpPr>
          <p:cNvPr id="3" name="Espace réservé du contenu 2"/>
          <p:cNvSpPr>
            <a:spLocks noGrp="1"/>
          </p:cNvSpPr>
          <p:nvPr>
            <p:ph idx="4294967295"/>
          </p:nvPr>
        </p:nvSpPr>
        <p:spPr>
          <a:xfrm>
            <a:off x="575353" y="6113570"/>
            <a:ext cx="8059738" cy="576262"/>
          </a:xfrm>
        </p:spPr>
        <p:txBody>
          <a:bodyPr/>
          <a:lstStyle/>
          <a:p>
            <a:r>
              <a:rPr lang="en-US" dirty="0">
                <a:solidFill>
                  <a:schemeClr val="bg1"/>
                </a:solidFill>
              </a:rPr>
              <a:t>Bad smells …</a:t>
            </a:r>
          </a:p>
        </p:txBody>
      </p:sp>
      <p:pic>
        <p:nvPicPr>
          <p:cNvPr id="1027" name="Picture 3" descr="C:\ValtechProjets\Cours\TDDJ\TDD-Amadeus\Presentation\images\VideoSto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811" y="1792743"/>
            <a:ext cx="6120680" cy="414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8829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95901" y="989958"/>
            <a:ext cx="10747375" cy="504825"/>
          </a:xfrm>
        </p:spPr>
        <p:txBody>
          <a:bodyPr/>
          <a:lstStyle/>
          <a:p>
            <a:r>
              <a:rPr lang="en-US" dirty="0">
                <a:solidFill>
                  <a:schemeClr val="bg1"/>
                </a:solidFill>
              </a:rPr>
              <a:t>After several refactoring steps …</a:t>
            </a:r>
          </a:p>
        </p:txBody>
      </p:sp>
      <p:sp>
        <p:nvSpPr>
          <p:cNvPr id="3" name="Espace réservé du contenu 2"/>
          <p:cNvSpPr>
            <a:spLocks noGrp="1"/>
          </p:cNvSpPr>
          <p:nvPr>
            <p:ph idx="4294967295"/>
          </p:nvPr>
        </p:nvSpPr>
        <p:spPr>
          <a:xfrm>
            <a:off x="595901" y="6103296"/>
            <a:ext cx="8059738" cy="576262"/>
          </a:xfrm>
        </p:spPr>
        <p:txBody>
          <a:bodyPr/>
          <a:lstStyle/>
          <a:p>
            <a:r>
              <a:rPr lang="en-US" dirty="0">
                <a:solidFill>
                  <a:schemeClr val="bg1"/>
                </a:solidFill>
              </a:rPr>
              <a:t>A strategy design pattern has been coded</a:t>
            </a:r>
          </a:p>
        </p:txBody>
      </p:sp>
      <p:pic>
        <p:nvPicPr>
          <p:cNvPr id="2050" name="Picture 2" descr="C:\ValtechProjets\Cours\TDDJ\TDD-Amadeus\Presentation\images\VideoStoreAfterRefacto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312" y="1998492"/>
            <a:ext cx="6088063"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2062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585627" y="1031055"/>
            <a:ext cx="10747375" cy="504825"/>
          </a:xfrm>
        </p:spPr>
        <p:txBody>
          <a:bodyPr/>
          <a:lstStyle/>
          <a:p>
            <a:r>
              <a:rPr lang="en-US" dirty="0">
                <a:solidFill>
                  <a:schemeClr val="bg1"/>
                </a:solidFill>
              </a:rPr>
              <a:t>Refactoring concepts</a:t>
            </a:r>
          </a:p>
        </p:txBody>
      </p:sp>
      <p:sp>
        <p:nvSpPr>
          <p:cNvPr id="3" name="Espace réservé du contenu 2"/>
          <p:cNvSpPr>
            <a:spLocks noGrp="1"/>
          </p:cNvSpPr>
          <p:nvPr>
            <p:ph idx="4294967295"/>
          </p:nvPr>
        </p:nvSpPr>
        <p:spPr>
          <a:xfrm>
            <a:off x="585627" y="2112143"/>
            <a:ext cx="10747375" cy="4464050"/>
          </a:xfrm>
        </p:spPr>
        <p:txBody>
          <a:bodyPr/>
          <a:lstStyle/>
          <a:p>
            <a:r>
              <a:rPr lang="en-US" dirty="0">
                <a:solidFill>
                  <a:schemeClr val="bg1"/>
                </a:solidFill>
              </a:rPr>
              <a:t>Bad smells in code</a:t>
            </a:r>
          </a:p>
          <a:p>
            <a:pPr lvl="1"/>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http://sourcemaking.com/refactoring</a:t>
            </a:r>
            <a:endParaRPr lang="en-US" dirty="0">
              <a:solidFill>
                <a:schemeClr val="tx2">
                  <a:lumMod val="40000"/>
                  <a:lumOff val="60000"/>
                </a:schemeClr>
              </a:solidFill>
            </a:endParaRPr>
          </a:p>
          <a:p>
            <a:r>
              <a:rPr lang="en-US" dirty="0">
                <a:solidFill>
                  <a:schemeClr val="bg1"/>
                </a:solidFill>
              </a:rPr>
              <a:t>Bad smells in test</a:t>
            </a:r>
          </a:p>
          <a:p>
            <a:pPr lvl="1"/>
            <a:r>
              <a:rPr lang="en-US"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http://xunitpatterns.com/Test Smells.html</a:t>
            </a:r>
            <a:endParaRPr lang="en-US" dirty="0">
              <a:solidFill>
                <a:schemeClr val="tx2">
                  <a:lumMod val="40000"/>
                  <a:lumOff val="60000"/>
                </a:schemeClr>
              </a:solidFill>
            </a:endParaRPr>
          </a:p>
          <a:p>
            <a:r>
              <a:rPr lang="en-US" dirty="0" err="1">
                <a:solidFill>
                  <a:schemeClr val="bg1"/>
                </a:solidFill>
              </a:rPr>
              <a:t>Refactorings</a:t>
            </a:r>
            <a:endParaRPr lang="en-US" dirty="0">
              <a:solidFill>
                <a:schemeClr val="bg1"/>
              </a:solidFill>
            </a:endParaRPr>
          </a:p>
          <a:p>
            <a:pPr lvl="1"/>
            <a:r>
              <a:rPr lang="en-US" dirty="0">
                <a:solidFill>
                  <a:schemeClr val="tx2">
                    <a:lumMod val="40000"/>
                    <a:lumOff val="60000"/>
                  </a:schemeClr>
                </a:solidFill>
                <a:hlinkClick r:id="rId2">
                  <a:extLst>
                    <a:ext uri="{A12FA001-AC4F-418D-AE19-62706E023703}">
                      <ahyp:hlinkClr xmlns:ahyp="http://schemas.microsoft.com/office/drawing/2018/hyperlinkcolor" val="tx"/>
                    </a:ext>
                  </a:extLst>
                </a:hlinkClick>
              </a:rPr>
              <a:t>http://sourcemaking.com/refactoring</a:t>
            </a:r>
            <a:endParaRPr lang="en-US" dirty="0">
              <a:solidFill>
                <a:schemeClr val="tx2">
                  <a:lumMod val="40000"/>
                  <a:lumOff val="60000"/>
                </a:schemeClr>
              </a:solidFill>
            </a:endParaRPr>
          </a:p>
        </p:txBody>
      </p:sp>
    </p:spTree>
    <p:extLst>
      <p:ext uri="{BB962C8B-B14F-4D97-AF65-F5344CB8AC3E}">
        <p14:creationId xmlns:p14="http://schemas.microsoft.com/office/powerpoint/2010/main" val="223411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3421</TotalTime>
  <Words>3881</Words>
  <Application>Microsoft Office PowerPoint</Application>
  <PresentationFormat>Personnalisé</PresentationFormat>
  <Paragraphs>631</Paragraphs>
  <Slides>93</Slides>
  <Notes>2</Notes>
  <HiddenSlides>0</HiddenSlides>
  <MMClips>0</MMClips>
  <ScaleCrop>false</ScaleCrop>
  <HeadingPairs>
    <vt:vector size="6" baseType="variant">
      <vt:variant>
        <vt:lpstr>Polices utilisées</vt:lpstr>
      </vt:variant>
      <vt:variant>
        <vt:i4>12</vt:i4>
      </vt:variant>
      <vt:variant>
        <vt:lpstr>Thème</vt:lpstr>
      </vt:variant>
      <vt:variant>
        <vt:i4>5</vt:i4>
      </vt:variant>
      <vt:variant>
        <vt:lpstr>Titres des diapositives</vt:lpstr>
      </vt:variant>
      <vt:variant>
        <vt:i4>93</vt:i4>
      </vt:variant>
    </vt:vector>
  </HeadingPairs>
  <TitlesOfParts>
    <vt:vector size="110" baseType="lpstr">
      <vt:lpstr>Arial</vt:lpstr>
      <vt:lpstr>Calibri</vt:lpstr>
      <vt:lpstr>Calibri Light</vt:lpstr>
      <vt:lpstr>Comic Sans MS</vt:lpstr>
      <vt:lpstr>Georgia</vt:lpstr>
      <vt:lpstr>Helvetica</vt:lpstr>
      <vt:lpstr>Helvetica Neue</vt:lpstr>
      <vt:lpstr>Helvetica Neue Light</vt:lpstr>
      <vt:lpstr>JetBrains Mono</vt:lpstr>
      <vt:lpstr>Symbol</vt:lpstr>
      <vt:lpstr>Wingdings</vt:lpstr>
      <vt:lpstr>Wingdings 3</vt:lpstr>
      <vt:lpstr>Office Theme</vt:lpstr>
      <vt:lpstr>2_Office Theme</vt:lpstr>
      <vt:lpstr>1_Office Theme</vt:lpstr>
      <vt:lpstr>Conception personnalisée</vt:lpstr>
      <vt:lpstr>Office Theme</vt:lpstr>
      <vt:lpstr>Présentation PowerPoint</vt:lpstr>
      <vt:lpstr>Présentation PowerPoint</vt:lpstr>
      <vt:lpstr>Tests in the development process  &gt; Waterfall and V-cycle</vt:lpstr>
      <vt:lpstr>Présentation PowerPoint</vt:lpstr>
      <vt:lpstr>Présentation PowerPoint</vt:lpstr>
      <vt:lpstr>Présentation PowerPoint</vt:lpstr>
      <vt:lpstr>Most requirements defined early</vt:lpstr>
      <vt:lpstr>Not all requirements are worth developing</vt:lpstr>
      <vt:lpstr>Présentation PowerPoint</vt:lpstr>
      <vt:lpstr>By kind of CUT (Component Under Test)</vt:lpstr>
      <vt:lpstr>By granularity</vt:lpstr>
      <vt:lpstr>By objective</vt:lpstr>
      <vt:lpstr>By design strategy of the test</vt:lpstr>
      <vt:lpstr>Présentation PowerPoint</vt:lpstr>
      <vt:lpstr>Test strategies</vt:lpstr>
      <vt:lpstr>Traditional test architecture</vt:lpstr>
      <vt:lpstr>A well behaved test architecture</vt:lpstr>
      <vt:lpstr>Présentation PowerPoint</vt:lpstr>
      <vt:lpstr>Agile Manifesto</vt:lpstr>
      <vt:lpstr>AGILE Sprint Lifecyle</vt:lpstr>
      <vt:lpstr>User Stories : definition</vt:lpstr>
      <vt:lpstr>User Stories : characteristics</vt:lpstr>
      <vt:lpstr>Test Driven Development in Java</vt:lpstr>
      <vt:lpstr>Junit : Main characteristics</vt:lpstr>
      <vt:lpstr>Test class</vt:lpstr>
      <vt:lpstr>More on test classes…</vt:lpstr>
      <vt:lpstr>Parameterized tests</vt:lpstr>
      <vt:lpstr>Test Driven Development in Java</vt:lpstr>
      <vt:lpstr>The development cycle of TDD</vt:lpstr>
      <vt:lpstr>TDD best practices</vt:lpstr>
      <vt:lpstr>Test Driven Development in Java</vt:lpstr>
      <vt:lpstr>Test selection strategies</vt:lpstr>
      <vt:lpstr>INVEST … for tests</vt:lpstr>
      <vt:lpstr>Test selection patterns</vt:lpstr>
      <vt:lpstr>Test passing strategies</vt:lpstr>
      <vt:lpstr>Test passing strategies</vt:lpstr>
      <vt:lpstr>Summary</vt:lpstr>
      <vt:lpstr>Test Driven Development in Java</vt:lpstr>
      <vt:lpstr>General principles</vt:lpstr>
      <vt:lpstr>Design Principles</vt:lpstr>
      <vt:lpstr>Avoid the Singleton and static code</vt:lpstr>
      <vt:lpstr>Dependency injection</vt:lpstr>
      <vt:lpstr>Domain Driven Design</vt:lpstr>
      <vt:lpstr>Structure Patterns</vt:lpstr>
      <vt:lpstr>Test Driven Development in Java</vt:lpstr>
      <vt:lpstr>What are test doubles ?</vt:lpstr>
      <vt:lpstr>When to use test doubles ?</vt:lpstr>
      <vt:lpstr>Kinds of doubles</vt:lpstr>
      <vt:lpstr>Functional doubles</vt:lpstr>
      <vt:lpstr>Observation doubles</vt:lpstr>
      <vt:lpstr>Example : a Cup</vt:lpstr>
      <vt:lpstr>Dummy</vt:lpstr>
      <vt:lpstr>Stub</vt:lpstr>
      <vt:lpstr>Fake</vt:lpstr>
      <vt:lpstr>Mock with Mockito</vt:lpstr>
      <vt:lpstr>Implementation options</vt:lpstr>
      <vt:lpstr>Summary</vt:lpstr>
      <vt:lpstr>Test Driven Development in Java</vt:lpstr>
      <vt:lpstr>Organizing test classes</vt:lpstr>
      <vt:lpstr>Testcase Class</vt:lpstr>
      <vt:lpstr>Testcase Superclass</vt:lpstr>
      <vt:lpstr>Testing inheritance</vt:lpstr>
      <vt:lpstr>Organizing test code</vt:lpstr>
      <vt:lpstr>Test Helper </vt:lpstr>
      <vt:lpstr>Test using a Data Builder</vt:lpstr>
      <vt:lpstr>Data Builder implementation</vt:lpstr>
      <vt:lpstr>Test Driven Development in Java</vt:lpstr>
      <vt:lpstr>What is legacy code ?</vt:lpstr>
      <vt:lpstr>What is legacy code ?</vt:lpstr>
      <vt:lpstr>How to deal with legacy code ?</vt:lpstr>
      <vt:lpstr>Test Coverings</vt:lpstr>
      <vt:lpstr>Legacy Management Strategy</vt:lpstr>
      <vt:lpstr>Legacy Management Strategy</vt:lpstr>
      <vt:lpstr>Identify change points</vt:lpstr>
      <vt:lpstr>Find an inflection point</vt:lpstr>
      <vt:lpstr>Cover the inflection point</vt:lpstr>
      <vt:lpstr>Make changes</vt:lpstr>
      <vt:lpstr>Refactor the covered code</vt:lpstr>
      <vt:lpstr>PowerMock</vt:lpstr>
      <vt:lpstr>An example of using PowerMock</vt:lpstr>
      <vt:lpstr>Test with private methods</vt:lpstr>
      <vt:lpstr>Test with static methods</vt:lpstr>
      <vt:lpstr>Test Driven Development in Java</vt:lpstr>
      <vt:lpstr>Test axioms – Myers 1976</vt:lpstr>
      <vt:lpstr>Test axioms – Binder 1996</vt:lpstr>
      <vt:lpstr>Kinds of code coverage</vt:lpstr>
      <vt:lpstr>How to use code coverage</vt:lpstr>
      <vt:lpstr>Test Driven Development in Java</vt:lpstr>
      <vt:lpstr>Defining refactoring</vt:lpstr>
      <vt:lpstr>Why should you refactor ?</vt:lpstr>
      <vt:lpstr>Refactoring example</vt:lpstr>
      <vt:lpstr>After several refactoring steps …</vt:lpstr>
      <vt:lpstr>Refactoring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
  <dc:creator/>
  <dc:description/>
  <cp:lastModifiedBy>Thomas Decoster</cp:lastModifiedBy>
  <cp:revision>115</cp:revision>
  <cp:lastPrinted>2020-05-13T16:38:13Z</cp:lastPrinted>
  <dcterms:created xsi:type="dcterms:W3CDTF">2021-03-07T16:15:05Z</dcterms:created>
  <dcterms:modified xsi:type="dcterms:W3CDTF">2022-03-27T22:34:39Z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0x010100BC7200475A1F3A4DA533D379BB7DF6E7</vt:lpwstr>
  </property>
  <property fmtid="{D5CDD505-2E9C-101B-9397-08002B2CF9AE}" pid="3" name="Notes">
    <vt:r8>1</vt:r8>
  </property>
  <property fmtid="{D5CDD505-2E9C-101B-9397-08002B2CF9AE}" pid="4" name="PresentationFormat">
    <vt:lpwstr>Widescreen</vt:lpwstr>
  </property>
  <property fmtid="{D5CDD505-2E9C-101B-9397-08002B2CF9AE}" pid="5" name="Slides">
    <vt:r8>18</vt:r8>
  </property>
</Properties>
</file>