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</p:sldIdLst>
  <p:sldSz cx="12193588" cy="6858000"/>
  <p:notesSz cx="7772400" cy="10058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V Logo - Dark Master"/>
          <p:cNvPicPr/>
          <p:nvPr/>
        </p:nvPicPr>
        <p:blipFill>
          <a:blip r:embed="rId14"/>
          <a:stretch/>
        </p:blipFill>
        <p:spPr>
          <a:xfrm>
            <a:off x="11475720" y="6254640"/>
            <a:ext cx="537480" cy="537480"/>
          </a:xfrm>
          <a:prstGeom prst="rect">
            <a:avLst/>
          </a:prstGeom>
          <a:ln w="0">
            <a:noFill/>
          </a:ln>
        </p:spPr>
      </p:pic>
      <p:pic>
        <p:nvPicPr>
          <p:cNvPr id="6" name="Valtech Logo - Dark Cover"/>
          <p:cNvPicPr/>
          <p:nvPr/>
        </p:nvPicPr>
        <p:blipFill>
          <a:blip r:embed="rId15"/>
          <a:stretch/>
        </p:blipFill>
        <p:spPr>
          <a:xfrm>
            <a:off x="1845720" y="1364040"/>
            <a:ext cx="1173600" cy="234720"/>
          </a:xfrm>
          <a:prstGeom prst="rect">
            <a:avLst/>
          </a:prstGeom>
          <a:ln w="0">
            <a:noFill/>
          </a:ln>
        </p:spPr>
      </p:pic>
      <p:sp>
        <p:nvSpPr>
          <p:cNvPr id="2" name="Rectangle 31"/>
          <p:cNvSpPr/>
          <p:nvPr/>
        </p:nvSpPr>
        <p:spPr>
          <a:xfrm>
            <a:off x="1523880" y="1935000"/>
            <a:ext cx="9139320" cy="2984760"/>
          </a:xfrm>
          <a:prstGeom prst="rect">
            <a:avLst/>
          </a:prstGeom>
          <a:noFill/>
          <a:ln w="12708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FFFFFF">
                <a:alpha val="0"/>
              </a:srgbClr>
            </a:gs>
          </a:gsLst>
          <a:lin ang="1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V Logo - Dark Master"/>
          <p:cNvPicPr/>
          <p:nvPr/>
        </p:nvPicPr>
        <p:blipFill>
          <a:blip r:embed="rId14"/>
          <a:stretch/>
        </p:blipFill>
        <p:spPr>
          <a:xfrm>
            <a:off x="11475720" y="6254640"/>
            <a:ext cx="537480" cy="537480"/>
          </a:xfrm>
          <a:prstGeom prst="rect">
            <a:avLst/>
          </a:prstGeom>
          <a:ln w="0"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3"/>
          <p:cNvSpPr/>
          <p:nvPr/>
        </p:nvSpPr>
        <p:spPr>
          <a:xfrm>
            <a:off x="1756080" y="2978280"/>
            <a:ext cx="8862480" cy="186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0" bIns="46800" anchor="b">
            <a:noAutofit/>
          </a:bodyPr>
          <a:lstStyle/>
          <a:p>
            <a:pPr>
              <a:lnSpc>
                <a:spcPct val="85000"/>
              </a:lnSpc>
            </a:pPr>
            <a:r>
              <a:rPr lang="en-US" sz="6000" b="1" strike="noStrike" spc="-1" dirty="0">
                <a:solidFill>
                  <a:srgbClr val="FFFFFF"/>
                </a:solidFill>
                <a:latin typeface="Helvetica Neue"/>
                <a:ea typeface="Helvetica Neue"/>
              </a:rPr>
              <a:t>JAVA Training </a:t>
            </a:r>
          </a:p>
          <a:p>
            <a:pPr>
              <a:lnSpc>
                <a:spcPct val="85000"/>
              </a:lnSpc>
            </a:pPr>
            <a:endParaRPr lang="en-US" sz="6000" b="1" strike="noStrike" spc="-1" dirty="0">
              <a:solidFill>
                <a:srgbClr val="FFFFFF"/>
              </a:solidFill>
              <a:latin typeface="Helvetica Neue"/>
              <a:ea typeface="Helvetica Neue"/>
            </a:endParaRPr>
          </a:p>
          <a:p>
            <a:pPr>
              <a:lnSpc>
                <a:spcPct val="85000"/>
              </a:lnSpc>
            </a:pPr>
            <a:r>
              <a:rPr lang="en-US" sz="6000" b="1" strike="noStrike" spc="-1">
                <a:solidFill>
                  <a:srgbClr val="FFFFFF"/>
                </a:solidFill>
                <a:latin typeface="Helvetica Neue"/>
                <a:ea typeface="Helvetica Neue"/>
              </a:rPr>
              <a:t>Chapter 4 </a:t>
            </a:r>
            <a:r>
              <a:rPr lang="en-US" sz="6000" b="1" strike="noStrike" spc="-1" dirty="0">
                <a:solidFill>
                  <a:srgbClr val="FFFFFF"/>
                </a:solidFill>
                <a:latin typeface="Helvetica Neue"/>
                <a:ea typeface="Helvetica Neue"/>
              </a:rPr>
              <a:t>:</a:t>
            </a:r>
            <a:r>
              <a:rPr lang="en-US" sz="6000" b="1" spc="-1" dirty="0">
                <a:solidFill>
                  <a:srgbClr val="FFFFFF"/>
                </a:solidFill>
                <a:latin typeface="Helvetica Neue"/>
              </a:rPr>
              <a:t> </a:t>
            </a:r>
            <a:r>
              <a:rPr lang="en-US" sz="6000" b="1" spc="-1" dirty="0" err="1">
                <a:solidFill>
                  <a:srgbClr val="FFFFFF"/>
                </a:solidFill>
                <a:latin typeface="Helvetica Neue"/>
              </a:rPr>
              <a:t>web+Spring</a:t>
            </a:r>
            <a:endParaRPr lang="fr-FR" sz="6000" b="0" strike="noStrike" spc="-1" dirty="0">
              <a:latin typeface="Arial"/>
            </a:endParaRPr>
          </a:p>
        </p:txBody>
      </p:sp>
      <p:sp>
        <p:nvSpPr>
          <p:cNvPr id="81" name="Subtitle 4"/>
          <p:cNvSpPr/>
          <p:nvPr/>
        </p:nvSpPr>
        <p:spPr>
          <a:xfrm>
            <a:off x="1857600" y="5200920"/>
            <a:ext cx="7357320" cy="325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Helvetica Neue"/>
                <a:ea typeface="Helvetica Neue"/>
              </a:rPr>
              <a:t>Thomas DECOSTER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82" name="Text Placeholder 5"/>
          <p:cNvSpPr/>
          <p:nvPr/>
        </p:nvSpPr>
        <p:spPr>
          <a:xfrm>
            <a:off x="1857240" y="5496480"/>
            <a:ext cx="7371000" cy="35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Helvetica Neue Light"/>
                <a:ea typeface="Helvetica Neue Light"/>
              </a:rPr>
              <a:t>Java Senior Consultant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83" name="Slide Number Placeholder - Dark Master"/>
          <p:cNvSpPr/>
          <p:nvPr/>
        </p:nvSpPr>
        <p:spPr>
          <a:xfrm>
            <a:off x="6219000" y="6336000"/>
            <a:ext cx="490680" cy="35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1650C177-9A59-4777-99D5-D18352050BED}" type="slidenum">
              <a:rPr lang="de-DE" sz="800" b="1" strike="noStrike" spc="-1">
                <a:solidFill>
                  <a:srgbClr val="202020"/>
                </a:solidFill>
                <a:latin typeface="Helvetica Neue"/>
                <a:ea typeface="Helvetica Neue"/>
              </a:rPr>
              <a:t>1</a:t>
            </a:fld>
            <a:endParaRPr lang="fr-FR" sz="800" b="0" strike="noStrike" spc="-1">
              <a:latin typeface="Arial"/>
            </a:endParaRPr>
          </a:p>
        </p:txBody>
      </p:sp>
      <p:sp>
        <p:nvSpPr>
          <p:cNvPr id="84" name="Footer Placeholder - Dark Master"/>
          <p:cNvSpPr/>
          <p:nvPr/>
        </p:nvSpPr>
        <p:spPr>
          <a:xfrm>
            <a:off x="3699720" y="6339240"/>
            <a:ext cx="2514240" cy="35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9144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800" b="1" strike="noStrike" spc="-1">
                <a:solidFill>
                  <a:srgbClr val="202020"/>
                </a:solidFill>
                <a:latin typeface="Helvetica Neue"/>
                <a:ea typeface="Helvetica Neue"/>
              </a:rPr>
              <a:t>VPTT 2020 4.4.7.4 RC       </a:t>
            </a:r>
            <a:r>
              <a:rPr lang="en-GB" sz="1200" b="1" strike="noStrike" spc="-1">
                <a:solidFill>
                  <a:srgbClr val="202020"/>
                </a:solidFill>
                <a:latin typeface="Helvetica Neue"/>
                <a:ea typeface="Helvetica Neue"/>
              </a:rPr>
              <a:t>/</a:t>
            </a:r>
            <a:endParaRPr lang="fr-FR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Image 84"/>
          <p:cNvPicPr/>
          <p:nvPr/>
        </p:nvPicPr>
        <p:blipFill>
          <a:blip r:embed="rId2"/>
          <a:stretch/>
        </p:blipFill>
        <p:spPr>
          <a:xfrm>
            <a:off x="3960000" y="-5400"/>
            <a:ext cx="8213040" cy="6843600"/>
          </a:xfrm>
          <a:prstGeom prst="rect">
            <a:avLst/>
          </a:prstGeom>
          <a:ln w="0">
            <a:noFill/>
          </a:ln>
        </p:spPr>
      </p:pic>
      <p:sp>
        <p:nvSpPr>
          <p:cNvPr id="86" name="Content Placeholder 2_2"/>
          <p:cNvSpPr/>
          <p:nvPr/>
        </p:nvSpPr>
        <p:spPr>
          <a:xfrm>
            <a:off x="19080" y="3960"/>
            <a:ext cx="12173040" cy="685260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ontent Placeholder 3_3"/>
          <p:cNvSpPr/>
          <p:nvPr/>
        </p:nvSpPr>
        <p:spPr>
          <a:xfrm>
            <a:off x="609480" y="685800"/>
            <a:ext cx="747000" cy="119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Title 4_3"/>
          <p:cNvSpPr/>
          <p:nvPr/>
        </p:nvSpPr>
        <p:spPr>
          <a:xfrm>
            <a:off x="596880" y="1789200"/>
            <a:ext cx="6779520" cy="4188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</p:txBody>
      </p:sp>
      <p:sp>
        <p:nvSpPr>
          <p:cNvPr id="89" name="Text Placeholder 5_3"/>
          <p:cNvSpPr/>
          <p:nvPr/>
        </p:nvSpPr>
        <p:spPr>
          <a:xfrm>
            <a:off x="593640" y="1016640"/>
            <a:ext cx="4566960" cy="44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4000" b="0" strike="noStrike" spc="-1">
                <a:solidFill>
                  <a:srgbClr val="FFFFFF"/>
                </a:solidFill>
                <a:latin typeface="Helvetica Neue Light"/>
                <a:ea typeface="Helvetica Neue Light"/>
              </a:rPr>
              <a:t>Agenda</a:t>
            </a:r>
            <a:endParaRPr lang="fr-FR" sz="4000" b="0" strike="noStrike" spc="-1">
              <a:latin typeface="Arial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900000" y="2790000"/>
            <a:ext cx="2397600" cy="1879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Rectangle 90"/>
          <p:cNvSpPr/>
          <p:nvPr/>
        </p:nvSpPr>
        <p:spPr>
          <a:xfrm>
            <a:off x="968760" y="1912320"/>
            <a:ext cx="5690160" cy="474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Collections Family: Arrays, Collections, Sets, Maps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Generics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Annotations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Bean/POJO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Immutable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Singleton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  <a:ea typeface="Droid Sans Fallback"/>
              </a:rPr>
              <a:t>Service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Image 91"/>
          <p:cNvPicPr/>
          <p:nvPr/>
        </p:nvPicPr>
        <p:blipFill>
          <a:blip r:embed="rId2"/>
          <a:stretch/>
        </p:blipFill>
        <p:spPr>
          <a:xfrm>
            <a:off x="3960000" y="-5400"/>
            <a:ext cx="8213040" cy="6843600"/>
          </a:xfrm>
          <a:prstGeom prst="rect">
            <a:avLst/>
          </a:prstGeom>
          <a:ln w="0">
            <a:noFill/>
          </a:ln>
        </p:spPr>
      </p:pic>
      <p:sp>
        <p:nvSpPr>
          <p:cNvPr id="93" name="Content Placeholder 2_1"/>
          <p:cNvSpPr/>
          <p:nvPr/>
        </p:nvSpPr>
        <p:spPr>
          <a:xfrm>
            <a:off x="19080" y="3960"/>
            <a:ext cx="12173040" cy="685260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ontent Placeholder 3_2"/>
          <p:cNvSpPr/>
          <p:nvPr/>
        </p:nvSpPr>
        <p:spPr>
          <a:xfrm>
            <a:off x="609480" y="685800"/>
            <a:ext cx="747000" cy="119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Title 4_2"/>
          <p:cNvSpPr/>
          <p:nvPr/>
        </p:nvSpPr>
        <p:spPr>
          <a:xfrm>
            <a:off x="596880" y="1789200"/>
            <a:ext cx="6779520" cy="4188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</p:txBody>
      </p:sp>
      <p:sp>
        <p:nvSpPr>
          <p:cNvPr id="96" name="Text Placeholder 5_2"/>
          <p:cNvSpPr/>
          <p:nvPr/>
        </p:nvSpPr>
        <p:spPr>
          <a:xfrm>
            <a:off x="540000" y="1016640"/>
            <a:ext cx="10438920" cy="60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4000" b="0" strike="noStrike" spc="-1">
                <a:solidFill>
                  <a:srgbClr val="FFFFFF"/>
                </a:solidFill>
                <a:latin typeface="Helvetica Neue Light"/>
                <a:ea typeface="Helvetica Neue Light"/>
              </a:rPr>
              <a:t>About Collections Family : Array </a:t>
            </a:r>
            <a:endParaRPr lang="fr-FR" sz="4000" b="0" strike="noStrike" spc="-1">
              <a:latin typeface="Arial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900000" y="2790000"/>
            <a:ext cx="2397600" cy="1879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Rectangle 97"/>
          <p:cNvSpPr/>
          <p:nvPr/>
        </p:nvSpPr>
        <p:spPr>
          <a:xfrm>
            <a:off x="540000" y="3960000"/>
            <a:ext cx="5758920" cy="2126880"/>
          </a:xfrm>
          <a:prstGeom prst="rect">
            <a:avLst/>
          </a:prstGeom>
          <a:solidFill>
            <a:srgbClr val="333333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String[] anArray = </a:t>
            </a:r>
            <a:r>
              <a:rPr lang="fr-FR" sz="9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new </a:t>
            </a:r>
            <a:r>
              <a:rPr lang="fr-FR" sz="9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String[] {</a:t>
            </a:r>
            <a:r>
              <a:rPr lang="fr-FR" sz="9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"Triceratops"</a:t>
            </a:r>
            <a:r>
              <a:rPr lang="fr-FR" sz="9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fr-FR" sz="9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"Tyrannosaurus"</a:t>
            </a:r>
            <a:r>
              <a:rPr lang="fr-FR" sz="9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fr-FR" sz="9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"Iguanodon"</a:t>
            </a:r>
            <a:r>
              <a:rPr lang="fr-FR" sz="9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</a:t>
            </a:r>
            <a:r>
              <a:rPr lang="fr-FR" sz="9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br/>
            <a:r>
              <a:rPr lang="fr-FR" sz="9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for </a:t>
            </a:r>
            <a:r>
              <a:rPr lang="fr-FR" sz="9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fr-FR" sz="9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int </a:t>
            </a:r>
            <a:r>
              <a:rPr lang="fr-FR" sz="9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i = </a:t>
            </a:r>
            <a:r>
              <a:rPr lang="fr-FR" sz="900" b="0" strike="noStrike" spc="-1">
                <a:solidFill>
                  <a:srgbClr val="6897BB"/>
                </a:solidFill>
                <a:latin typeface="DejaVu Sans Mono"/>
                <a:ea typeface="DejaVu Sans Mono"/>
              </a:rPr>
              <a:t>0</a:t>
            </a:r>
            <a:r>
              <a:rPr lang="fr-FR" sz="9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 </a:t>
            </a:r>
            <a:r>
              <a:rPr lang="fr-FR" sz="9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i &lt; anArray.</a:t>
            </a:r>
            <a:r>
              <a:rPr lang="fr-FR" sz="900" b="0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length</a:t>
            </a:r>
            <a:r>
              <a:rPr lang="fr-FR" sz="9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 </a:t>
            </a:r>
            <a:r>
              <a:rPr lang="fr-FR" sz="9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i++) {</a:t>
            </a:r>
            <a:br/>
            <a:r>
              <a:rPr lang="fr-FR" sz="9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System.</a:t>
            </a:r>
            <a:r>
              <a:rPr lang="fr-FR" sz="900" b="0" i="1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out</a:t>
            </a:r>
            <a:r>
              <a:rPr lang="fr-FR" sz="9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.println(anArray[i])</a:t>
            </a:r>
            <a:r>
              <a:rPr lang="fr-FR" sz="9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r>
              <a:rPr lang="fr-FR" sz="9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</a:t>
            </a:r>
            <a:br/>
            <a:br/>
            <a:r>
              <a:rPr lang="fr-FR" sz="9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for</a:t>
            </a:r>
            <a:r>
              <a:rPr lang="fr-FR" sz="9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 String element : anArray) {</a:t>
            </a:r>
            <a:br/>
            <a:r>
              <a:rPr lang="fr-FR" sz="9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System.</a:t>
            </a:r>
            <a:r>
              <a:rPr lang="fr-FR" sz="900" b="0" i="1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out</a:t>
            </a:r>
            <a:r>
              <a:rPr lang="fr-FR" sz="9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.println(</a:t>
            </a:r>
            <a:r>
              <a:rPr lang="fr-FR" sz="9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"Element : " </a:t>
            </a:r>
            <a:r>
              <a:rPr lang="fr-FR" sz="9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+ element)</a:t>
            </a:r>
            <a:r>
              <a:rPr lang="fr-FR" sz="9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r>
              <a:rPr lang="fr-FR" sz="9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720000" y="2250000"/>
            <a:ext cx="1206720" cy="85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Fixed size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2798</TotalTime>
  <Words>119</Words>
  <Application>Microsoft Office PowerPoint</Application>
  <PresentationFormat>Personnalisé</PresentationFormat>
  <Paragraphs>24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3</vt:i4>
      </vt:variant>
    </vt:vector>
  </HeadingPairs>
  <TitlesOfParts>
    <vt:vector size="11" baseType="lpstr">
      <vt:lpstr>Arial</vt:lpstr>
      <vt:lpstr>DejaVu Sans Mono</vt:lpstr>
      <vt:lpstr>Helvetica Neue</vt:lpstr>
      <vt:lpstr>Helvetica Neue Light</vt:lpstr>
      <vt:lpstr>Symbol</vt:lpstr>
      <vt:lpstr>Wingdings</vt:lpstr>
      <vt:lpstr>Office Theme</vt:lpstr>
      <vt:lpstr>Office Theme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Title Goes Here</dc:title>
  <dc:subject/>
  <dc:creator/>
  <dc:description/>
  <cp:lastModifiedBy>Thomas DECOSTER</cp:lastModifiedBy>
  <cp:revision>111</cp:revision>
  <cp:lastPrinted>2020-05-13T16:38:13Z</cp:lastPrinted>
  <dcterms:created xsi:type="dcterms:W3CDTF">2021-03-07T16:15:05Z</dcterms:created>
  <dcterms:modified xsi:type="dcterms:W3CDTF">2022-03-20T18:46:41Z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0x010100BC7200475A1F3A4DA533D379BB7DF6E7</vt:lpwstr>
  </property>
  <property fmtid="{D5CDD505-2E9C-101B-9397-08002B2CF9AE}" pid="3" name="Notes">
    <vt:r8>1</vt:r8>
  </property>
  <property fmtid="{D5CDD505-2E9C-101B-9397-08002B2CF9AE}" pid="4" name="PresentationFormat">
    <vt:lpwstr>Widescreen</vt:lpwstr>
  </property>
  <property fmtid="{D5CDD505-2E9C-101B-9397-08002B2CF9AE}" pid="5" name="Slides">
    <vt:r8>18</vt:r8>
  </property>
</Properties>
</file>