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89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8E063-19E9-4DFE-A63B-7E9A2E5831B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04792-D1CA-4134-A5A1-291AAA1D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6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08B5514-3D33-4620-B69E-2AB1EFE86178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365C-5B92-4C0A-BF15-6A7947B63B6B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0536-11A5-4DEE-8003-0BAB8D3D6027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43F-7DBC-4682-8B11-A3A984D7C6B8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0834-A854-45EF-8795-0F79D1FD0498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4B44-102F-4D31-91EB-FB08F031284C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F9B3-196B-4598-A057-C9EE108213AC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419-9576-4294-9783-F6D367BC1B69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38BA-B39B-40FB-BF6D-663806DFFF49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D0D6-89DA-48EA-86E5-5059E5E5FF51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CC35498-FC49-474A-B2AC-A03B674FE175}" type="datetime1">
              <a:rPr lang="en-US" smtClean="0"/>
              <a:t>3/30/2024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712BBE2-355A-49F0-AE13-CDFE683B998D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71FB8BB-C433-4CD2-9B4E-C5137361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-ne.com/markets-operations/system-forecast-status/current-system-status/alert-descrip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so-ne.com/about/key-sta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-ne.com/markets-operations/system-forecast-status/seven-day-capacity-forecast-archived?day=20240328&amp;version=2024032709355100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-ne.com/markets-operations/system-forecast-status/seven-day-capacity-forecast-list" TargetMode="External"/><Relationship Id="rId2" Type="http://schemas.openxmlformats.org/officeDocument/2006/relationships/hyperlink" Target="https://www.iso-ne.com/markets-operations/system-forecast-status/current-system-status/power-system-status-lis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-ne.com/markets-operations/system-forecast-status/current-system-status/alert-descrip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DF13-5124-A616-6CF5-7306B9677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Abnormal Grid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E63E1-6D7E-5E9C-FAAC-C96E620A1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Coughlin</a:t>
            </a:r>
            <a:br>
              <a:rPr lang="en-US" dirty="0"/>
            </a:br>
            <a:r>
              <a:rPr lang="en-US" dirty="0"/>
              <a:t>wcoughlin@gatech.edu</a:t>
            </a:r>
          </a:p>
        </p:txBody>
      </p:sp>
    </p:spTree>
    <p:extLst>
      <p:ext uri="{BB962C8B-B14F-4D97-AF65-F5344CB8AC3E}">
        <p14:creationId xmlns:p14="http://schemas.microsoft.com/office/powerpoint/2010/main" val="114208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920F-740A-73E8-804D-B24816A3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C31D-9258-A9A0-30CC-49F84E54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Logistic Regression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Minority Class Resampling – SMOTE resampling to account for extreme imbalance.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Selection - Correlation and cluster-distance-based elimination to eliminate redundant and highly correlated features.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Dimensionality Reduction – PCA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 Methods –  Predict a binary response denoting the declaration of any abnormal status. Full, reduced, PCA variants compared for:</a:t>
            </a:r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09588" lvl="1" indent="-2286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Logistic Regression</a:t>
            </a:r>
          </a:p>
          <a:p>
            <a:pPr marL="509588" lvl="1" indent="-228600">
              <a:buFont typeface="Courier New" panose="02070309020205020404" pitchFamily="49" charset="0"/>
              <a:buChar char="o"/>
            </a:pP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 Vector Machine</a:t>
            </a:r>
          </a:p>
          <a:p>
            <a:pPr marL="509588" lvl="1" indent="-2286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k-Nearest Neighbors</a:t>
            </a:r>
            <a:endParaRPr lang="en-US" sz="1600" i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09588" lvl="1" indent="-228600">
              <a:buFont typeface="Courier New" panose="02070309020205020404" pitchFamily="49" charset="0"/>
              <a:buChar char="o"/>
            </a:pPr>
            <a:r>
              <a:rPr lang="en-US" sz="1600" i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Gradient Boosted Tree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Cross-validation – Hyper-parameter tuning with Stratified k-Fold.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Evaluation – Diagnostics to minimize false negatives:</a:t>
            </a:r>
          </a:p>
          <a:p>
            <a:pPr marL="509588" lvl="1" indent="-2286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Precision, Recall, F2 Score</a:t>
            </a:r>
          </a:p>
          <a:p>
            <a:pPr marL="509588" lvl="1" indent="-2286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41512-7E5B-3AC1-5535-1F12FD4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A4B-44C5-F9A4-219E-C091F807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Confusion Matrices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772DD9-1C9F-DB41-5EE9-E1088501C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72"/>
          <a:stretch/>
        </p:blipFill>
        <p:spPr>
          <a:xfrm>
            <a:off x="547316" y="177542"/>
            <a:ext cx="2810493" cy="28786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9F3F3-EDFB-D0AF-7C21-49E50E7CF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set prediction confusion matrices for the best model of each type: </a:t>
            </a:r>
          </a:p>
          <a:p>
            <a:pPr marL="573088" lvl="1" indent="-176213">
              <a:buFont typeface="Courier New" panose="02070309020205020404" pitchFamily="49" charset="0"/>
              <a:buChar char="o"/>
            </a:pPr>
            <a:r>
              <a:rPr lang="en-US" sz="1400" dirty="0"/>
              <a:t>Logistic Regression (with previous 6 forecasts)</a:t>
            </a:r>
          </a:p>
          <a:p>
            <a:pPr marL="573088" lvl="1" indent="-176213">
              <a:buFont typeface="Courier New" panose="02070309020205020404" pitchFamily="49" charset="0"/>
              <a:buChar char="o"/>
            </a:pPr>
            <a:r>
              <a:rPr lang="en-US" sz="1400" dirty="0"/>
              <a:t>SVM (with previous 6 forecasts)</a:t>
            </a:r>
          </a:p>
          <a:p>
            <a:pPr marL="573088" lvl="1" indent="-176213">
              <a:buFont typeface="Courier New" panose="02070309020205020404" pitchFamily="49" charset="0"/>
              <a:buChar char="o"/>
            </a:pPr>
            <a:r>
              <a:rPr lang="en-US" sz="1400" dirty="0"/>
              <a:t>KNN (day-ahead forecast, reduced features)</a:t>
            </a:r>
          </a:p>
          <a:p>
            <a:pPr marL="573088" lvl="1" indent="-176213">
              <a:buFont typeface="Courier New" panose="02070309020205020404" pitchFamily="49" charset="0"/>
              <a:buChar char="o"/>
            </a:pPr>
            <a:r>
              <a:rPr lang="en-US" sz="1400" dirty="0"/>
              <a:t>Gradient Boosted Tree (with previous 6 forecasts)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AA7D9-CA16-AD5A-7E43-2435F5699A97}"/>
              </a:ext>
            </a:extLst>
          </p:cNvPr>
          <p:cNvSpPr txBox="1"/>
          <p:nvPr/>
        </p:nvSpPr>
        <p:spPr>
          <a:xfrm>
            <a:off x="547316" y="6019943"/>
            <a:ext cx="630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Clockwise, from top left: Logistic Regression, SVM, KNN, Gradient Boosted Tree.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BF888-8A6B-3906-9995-A46ED908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60"/>
          <a:stretch/>
        </p:blipFill>
        <p:spPr>
          <a:xfrm>
            <a:off x="3853646" y="177543"/>
            <a:ext cx="2810493" cy="2878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B1DBC-7CB0-A2BF-76DC-F1DDCE404D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72"/>
          <a:stretch/>
        </p:blipFill>
        <p:spPr>
          <a:xfrm>
            <a:off x="3853646" y="3056212"/>
            <a:ext cx="2810493" cy="2878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5451A-5A8C-7C00-C009-9455606836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72"/>
          <a:stretch/>
        </p:blipFill>
        <p:spPr>
          <a:xfrm>
            <a:off x="547316" y="3056213"/>
            <a:ext cx="2810493" cy="287866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18E37E-2AA1-9271-AC0D-1B2D0D1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6FC0-B973-4BDD-0658-73130986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41F4D7-87F6-9376-11F3-9E986488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653135"/>
              </p:ext>
            </p:extLst>
          </p:nvPr>
        </p:nvGraphicFramePr>
        <p:xfrm>
          <a:off x="163336" y="1963420"/>
          <a:ext cx="729271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494">
                  <a:extLst>
                    <a:ext uri="{9D8B030D-6E8A-4147-A177-3AD203B41FA5}">
                      <a16:colId xmlns:a16="http://schemas.microsoft.com/office/drawing/2014/main" val="1473149322"/>
                    </a:ext>
                  </a:extLst>
                </a:gridCol>
                <a:gridCol w="1045654">
                  <a:extLst>
                    <a:ext uri="{9D8B030D-6E8A-4147-A177-3AD203B41FA5}">
                      <a16:colId xmlns:a16="http://schemas.microsoft.com/office/drawing/2014/main" val="4154694797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160199619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112986185"/>
                    </a:ext>
                  </a:extLst>
                </a:gridCol>
                <a:gridCol w="771835">
                  <a:extLst>
                    <a:ext uri="{9D8B030D-6E8A-4147-A177-3AD203B41FA5}">
                      <a16:colId xmlns:a16="http://schemas.microsoft.com/office/drawing/2014/main" val="4236079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5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Boosted Tree </a:t>
                      </a:r>
                    </a:p>
                    <a:p>
                      <a:r>
                        <a:rPr lang="en-US" dirty="0"/>
                        <a:t>(w/ prev. 6 forecasts)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 </a:t>
                      </a:r>
                    </a:p>
                    <a:p>
                      <a:r>
                        <a:rPr lang="en-US" dirty="0"/>
                        <a:t>(w/ prev. 6 forecasts)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8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</a:p>
                    <a:p>
                      <a:r>
                        <a:rPr lang="en-US" dirty="0"/>
                        <a:t>(w/ prev. 6 forecasts)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6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  <a:p>
                      <a:r>
                        <a:rPr lang="en-US" dirty="0"/>
                        <a:t>(w/ day-ahead forecast, reduced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3483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B715-14A4-06A7-E084-ADBC4B8E3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F2, and AUC values for the best model of each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ordered by descending F2 score.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09399-B562-2C45-53D3-7ABDA79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7073-F1FE-575E-24EC-3E1A84E8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DABA-991D-5BCF-8E8E-4D68C2C6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800" dirty="0"/>
              <a:t>Support Vector Machine (SVM) and Gradient Boosted Tree (GBT) correctly classified 7 out of 11 instances of abnormal grid conditions in the test set, while almost halving the rate of false negatives compared to the next best method (Logistic Regression).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800" dirty="0"/>
              <a:t>In general: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sz="1800" dirty="0"/>
              <a:t>Logistic regression and SVM worked quite well out of the box.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sz="1800" dirty="0"/>
              <a:t>KNN and GBT required more effort in tuning hyper-parameters.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sz="1800" dirty="0"/>
              <a:t>No classification methods were found to benefit from PCA.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800" dirty="0"/>
              <a:t>Class imbalance and small number of positives in the test set result in large fluctuations in metrics.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1800" dirty="0"/>
              <a:t>Projected peak load and anticipated cold-weather outages are among the strongest predictors of abnormal grid conditions in the SVM and GBT models. Some features are more influential only within the two models: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sz="1800" dirty="0"/>
              <a:t>SVM weights Boston high temperature values fairly high in its decision-making.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sz="1800" dirty="0"/>
              <a:t>GBT experiences more information gain from projected surplus than does SVM.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1C1B-36A4-DFA5-2AED-7D33C5C7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07C8-1BDE-79D9-72DB-CF80DE2B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7E8C-676B-66CB-7AC7-33089DF1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ISO-NE provides many more years of historic data in unstructured format. Provided that this data could be extracted and structured, more data could improve model quality.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dirty="0"/>
              <a:t>Alternative techniques could be explored for: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dirty="0"/>
              <a:t>Handling class imbalance.</a:t>
            </a:r>
            <a:br>
              <a:rPr lang="en-US" dirty="0"/>
            </a:br>
            <a:r>
              <a:rPr lang="en-US" dirty="0"/>
              <a:t>E.g., class weighting, under sampling.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dirty="0"/>
              <a:t>Feature selection to reduce noise/overfitting.</a:t>
            </a:r>
            <a:br>
              <a:rPr lang="en-US" dirty="0"/>
            </a:br>
            <a:r>
              <a:rPr lang="en-US" dirty="0"/>
              <a:t>E.g., AIC, BIC, GINI importance, mutual information.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dirty="0"/>
              <a:t>Response distribution and predicting individual grid statuses as multinomial.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E95DA-BEB7-0DAE-22C4-D59B22FA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2ACD-8CF6-F1CE-6044-7B865715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England Electric Grid</a:t>
            </a:r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7E2FEEC0-A5A6-04FF-DF64-98622A9A2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25269" y="1813606"/>
            <a:ext cx="3630414" cy="351637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445D3E-5D16-DFC3-4489-DE2CA446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224" y="1813606"/>
            <a:ext cx="5181600" cy="435133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ISO New England (ISO-NE) is the sole transmission operator for the electric grid in the New England Region of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ISO-NE ensures the reliability of the electric power system—overseeing day-to-day markets, and short to long-term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Abnormal Grid Conditions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ISO-NE has several abnormal statuses that may be declared based on anticipated or current grid operation criteria.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These may include, but are not limited 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OP4 Action 1: Power Caution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OP4 Action 4: Power Watch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Generation Emergency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A full description of each system status is available on the </a:t>
            </a:r>
            <a:r>
              <a:rPr lang="en-US" sz="1600" dirty="0">
                <a:hlinkClick r:id="rId3"/>
              </a:rPr>
              <a:t>ISO-NE website</a:t>
            </a:r>
            <a:r>
              <a:rPr lang="en-US" sz="1600" dirty="0"/>
              <a:t>.</a:t>
            </a:r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CF607-DD4E-2A59-9D22-EA1BFADA799C}"/>
              </a:ext>
            </a:extLst>
          </p:cNvPr>
          <p:cNvSpPr txBox="1"/>
          <p:nvPr/>
        </p:nvSpPr>
        <p:spPr>
          <a:xfrm>
            <a:off x="6895819" y="5489508"/>
            <a:ext cx="388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ISO-NE market area</a:t>
            </a:r>
          </a:p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ISO-NE - Key Grid and Market Stats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BF8A0-F36C-907D-F0B5-1137BA8C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7840-4748-4C50-8ABB-C7A3C44D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Forecasts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5F5240-7CF5-8262-9DC7-18EE9B9283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ISO-NE publishes daily system forecasts for their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include temperature data, generation capacity and load projections.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Forecast values for one to six days ahead are available for each observed date.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069A37-B201-DA1A-3923-69DE46BA4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9655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D52E4-4A14-AF64-C4C1-C4DD8BA4FCB6}"/>
              </a:ext>
            </a:extLst>
          </p:cNvPr>
          <p:cNvSpPr txBox="1"/>
          <p:nvPr/>
        </p:nvSpPr>
        <p:spPr>
          <a:xfrm>
            <a:off x="6172202" y="4926097"/>
            <a:ext cx="528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sample forecast table for March 28 to April 2, 2024</a:t>
            </a:r>
          </a:p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ISO-NE – Seven-Day Capacity Forecast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6D3D6-7FA8-164A-392D-8C3B7AB9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BE61-DE03-0BB6-FFF8-E5CE0962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454321-8927-0478-5BD9-D114C6AC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Using ISO-NE’s public data sources, is it possible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Build a binary classifier to accurately predict the occurrence of abnormal grid conditions using these weather and power system forecasts;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Determine which factors most influence the declaration of abnormal grid conditions?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E9C96F-AB52-191C-F985-80C9ECCB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057-9DD3-5BB9-9C5F-5030E907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AB03-931E-3ECC-B8B7-EE68C1C091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Two published datasets are of interest:</a:t>
            </a:r>
          </a:p>
          <a:p>
            <a:pPr marL="396875" lvl="1" indent="-233363">
              <a:buFont typeface="Courier New" panose="02070309020205020404" pitchFamily="49" charset="0"/>
              <a:buChar char="o"/>
            </a:pPr>
            <a:r>
              <a:rPr lang="en-US" sz="1400" dirty="0">
                <a:hlinkClick r:id="rId2"/>
              </a:rPr>
              <a:t>Power System Status Archive</a:t>
            </a:r>
            <a:endParaRPr lang="en-US" sz="1400" dirty="0"/>
          </a:p>
          <a:p>
            <a:pPr marL="396875" lvl="1" indent="-233363">
              <a:buFont typeface="Courier New" panose="02070309020205020404" pitchFamily="49" charset="0"/>
              <a:buChar char="o"/>
            </a:pPr>
            <a:r>
              <a:rPr lang="en-US" sz="1400" dirty="0">
                <a:hlinkClick r:id="rId3"/>
              </a:rPr>
              <a:t>Seven Day Capacity Forecast Archive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Using Python scripts and common data libraries:</a:t>
            </a:r>
          </a:p>
          <a:p>
            <a:pPr marL="396875" lvl="1" indent="-233363">
              <a:buFont typeface="+mj-lt"/>
              <a:buAutoNum type="arabicPeriod"/>
            </a:pPr>
            <a:r>
              <a:rPr lang="en-US" sz="1400" dirty="0"/>
              <a:t>Data from the two historic archives are pulled from year 2017 through 2023.</a:t>
            </a:r>
          </a:p>
          <a:p>
            <a:pPr marL="396875" lvl="1" indent="-233363">
              <a:buFont typeface="+mj-lt"/>
              <a:buAutoNum type="arabicPeriod"/>
            </a:pPr>
            <a:r>
              <a:rPr lang="en-US" sz="1400" dirty="0"/>
              <a:t>Data are reshaped and joined to create a unified dataset combining forecasts and declared statuses for each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Cleaning and reduction performed:</a:t>
            </a:r>
          </a:p>
          <a:p>
            <a:pPr marL="396875" lvl="3" indent="-211138">
              <a:buFont typeface="+mj-lt"/>
              <a:buAutoNum type="arabicPeriod"/>
            </a:pPr>
            <a:r>
              <a:rPr lang="en-US" sz="1400" dirty="0"/>
              <a:t>Combining all statuses into a single binary indicator of any abnormal condition.</a:t>
            </a:r>
          </a:p>
          <a:p>
            <a:pPr marL="396875" lvl="3" indent="-211138">
              <a:buFont typeface="+mj-lt"/>
              <a:buAutoNum type="arabicPeriod"/>
            </a:pPr>
            <a:r>
              <a:rPr lang="en-US" sz="1400" dirty="0"/>
              <a:t>Dropping 6 rows with many missing values for a specific date.</a:t>
            </a:r>
          </a:p>
          <a:p>
            <a:pPr marL="396875" lvl="3" indent="-211138">
              <a:buFont typeface="+mj-lt"/>
              <a:buAutoNum type="arabicPeriod"/>
            </a:pPr>
            <a:r>
              <a:rPr lang="en-US" sz="1400" dirty="0"/>
              <a:t>Dropping first 5 rows to account for lag values.</a:t>
            </a:r>
          </a:p>
          <a:p>
            <a:pPr marL="396875" lvl="3" indent="-211138">
              <a:buFont typeface="+mj-lt"/>
              <a:buAutoNum type="arabicPeriod"/>
            </a:pPr>
            <a:r>
              <a:rPr lang="en-US" sz="1400" dirty="0"/>
              <a:t>Removing attributes with no variance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EDB246-1388-388E-7C68-977BD00DD42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2411126"/>
              </p:ext>
            </p:extLst>
          </p:nvPr>
        </p:nvGraphicFramePr>
        <p:xfrm>
          <a:off x="5923722" y="1998663"/>
          <a:ext cx="527459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376">
                  <a:extLst>
                    <a:ext uri="{9D8B030D-6E8A-4147-A177-3AD203B41FA5}">
                      <a16:colId xmlns:a16="http://schemas.microsoft.com/office/drawing/2014/main" val="3175216842"/>
                    </a:ext>
                  </a:extLst>
                </a:gridCol>
                <a:gridCol w="2887223">
                  <a:extLst>
                    <a:ext uri="{9D8B030D-6E8A-4147-A177-3AD203B41FA5}">
                      <a16:colId xmlns:a16="http://schemas.microsoft.com/office/drawing/2014/main" val="1185241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 marL="82279" marR="8227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Produced</a:t>
                      </a:r>
                    </a:p>
                  </a:txBody>
                  <a:tcPr marL="82279" marR="82279"/>
                </a:tc>
                <a:extLst>
                  <a:ext uri="{0D108BD9-81ED-4DB2-BD59-A6C34878D82A}">
                    <a16:rowId xmlns:a16="http://schemas.microsoft.com/office/drawing/2014/main" val="79623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Scraping</a:t>
                      </a:r>
                    </a:p>
                  </a:txBody>
                  <a:tcPr marL="82279" marR="8227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2556 daily forecast files,</a:t>
                      </a:r>
                      <a:br>
                        <a:rPr lang="en-US" dirty="0"/>
                      </a:br>
                      <a:r>
                        <a:rPr lang="en-US" dirty="0"/>
                        <a:t>7 annual grid status files</a:t>
                      </a:r>
                    </a:p>
                  </a:txBody>
                  <a:tcPr marL="82279" marR="82279"/>
                </a:tc>
                <a:extLst>
                  <a:ext uri="{0D108BD9-81ED-4DB2-BD59-A6C34878D82A}">
                    <a16:rowId xmlns:a16="http://schemas.microsoft.com/office/drawing/2014/main" val="1723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</a:t>
                      </a:r>
                    </a:p>
                  </a:txBody>
                  <a:tcPr marL="82279" marR="8227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2556 daily rows, </a:t>
                      </a:r>
                    </a:p>
                    <a:p>
                      <a:r>
                        <a:rPr lang="en-US" dirty="0"/>
                        <a:t>116 attributes</a:t>
                      </a:r>
                    </a:p>
                  </a:txBody>
                  <a:tcPr marL="82279" marR="82279"/>
                </a:tc>
                <a:extLst>
                  <a:ext uri="{0D108BD9-81ED-4DB2-BD59-A6C34878D82A}">
                    <a16:rowId xmlns:a16="http://schemas.microsoft.com/office/drawing/2014/main" val="1898768631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r>
                        <a:rPr lang="en-US" dirty="0"/>
                        <a:t>Cleaning and Reduction</a:t>
                      </a:r>
                    </a:p>
                  </a:txBody>
                  <a:tcPr marL="82279" marR="8227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2545 daily rows, </a:t>
                      </a:r>
                    </a:p>
                    <a:p>
                      <a:r>
                        <a:rPr lang="en-US" dirty="0"/>
                        <a:t>1 binary response,</a:t>
                      </a:r>
                    </a:p>
                    <a:p>
                      <a:r>
                        <a:rPr lang="en-US" dirty="0"/>
                        <a:t>102 numeric features</a:t>
                      </a:r>
                    </a:p>
                  </a:txBody>
                  <a:tcPr marL="82279" marR="82279"/>
                </a:tc>
                <a:extLst>
                  <a:ext uri="{0D108BD9-81ED-4DB2-BD59-A6C34878D82A}">
                    <a16:rowId xmlns:a16="http://schemas.microsoft.com/office/drawing/2014/main" val="4408727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DC12-326F-C812-B129-FD79F78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1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2CEA-64B7-C584-B491-9312B0CB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34D542E9-9A2D-F9C5-05BF-09E7952EA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8717255"/>
              </p:ext>
            </p:extLst>
          </p:nvPr>
        </p:nvGraphicFramePr>
        <p:xfrm>
          <a:off x="676276" y="1998663"/>
          <a:ext cx="492454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293">
                  <a:extLst>
                    <a:ext uri="{9D8B030D-6E8A-4147-A177-3AD203B41FA5}">
                      <a16:colId xmlns:a16="http://schemas.microsoft.com/office/drawing/2014/main" val="1241477974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14259108"/>
                    </a:ext>
                  </a:extLst>
                </a:gridCol>
                <a:gridCol w="3079233">
                  <a:extLst>
                    <a:ext uri="{9D8B030D-6E8A-4147-A177-3AD203B41FA5}">
                      <a16:colId xmlns:a16="http://schemas.microsoft.com/office/drawing/2014/main" val="743023016"/>
                    </a:ext>
                  </a:extLst>
                </a:gridCol>
              </a:tblGrid>
              <a:tr h="153747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01742"/>
                  </a:ext>
                </a:extLst>
              </a:tr>
              <a:tr h="267432">
                <a:tc>
                  <a:txBody>
                    <a:bodyPr/>
                    <a:lstStyle/>
                    <a:p>
                      <a:r>
                        <a:rPr lang="en-US" sz="1200" dirty="0"/>
                        <a:t>Abnormal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One or more abnormal statuses declared (0/1)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19163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r>
                        <a:rPr lang="en-US" sz="1200" dirty="0"/>
                        <a:t>ACWO_1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Anticipated cold weather outages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81475"/>
                  </a:ext>
                </a:extLst>
              </a:tr>
              <a:tr h="251927">
                <a:tc>
                  <a:txBody>
                    <a:bodyPr/>
                    <a:lstStyle/>
                    <a:p>
                      <a:r>
                        <a:rPr lang="en-US" sz="1200" dirty="0"/>
                        <a:t>ADMO_1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Anticipated de-list offered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98906"/>
                  </a:ext>
                </a:extLst>
              </a:tr>
              <a:tr h="242596">
                <a:tc>
                  <a:txBody>
                    <a:bodyPr/>
                    <a:lstStyle/>
                    <a:p>
                      <a:r>
                        <a:rPr lang="en-US" sz="1200" dirty="0"/>
                        <a:t>ADRR_1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Available demand response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54930"/>
                  </a:ext>
                </a:extLst>
              </a:tr>
              <a:tr h="205273">
                <a:tc>
                  <a:txBody>
                    <a:bodyPr/>
                    <a:lstStyle/>
                    <a:p>
                      <a:r>
                        <a:rPr lang="en-US" sz="1200" dirty="0"/>
                        <a:t>CSO_1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capacity supply obligation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81257"/>
                  </a:ext>
                </a:extLst>
              </a:tr>
              <a:tr h="250682">
                <a:tc>
                  <a:txBody>
                    <a:bodyPr/>
                    <a:lstStyle/>
                    <a:p>
                      <a:r>
                        <a:rPr lang="en-US" sz="1200" dirty="0"/>
                        <a:t>DPB_1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Dew point in Boston </a:t>
                      </a:r>
                      <a:r>
                        <a:rPr lang="en-US" sz="1200" i="0" dirty="0"/>
                        <a:t>(°F)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76095"/>
                  </a:ext>
                </a:extLst>
              </a:tr>
              <a:tr h="269057">
                <a:tc>
                  <a:txBody>
                    <a:bodyPr/>
                    <a:lstStyle/>
                    <a:p>
                      <a:r>
                        <a:rPr lang="en-US" sz="1200" dirty="0"/>
                        <a:t>DPH_1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Dew point in Hartford </a:t>
                      </a:r>
                      <a:r>
                        <a:rPr lang="en-US" sz="1200" i="0" dirty="0"/>
                        <a:t>(°F)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12960"/>
                  </a:ext>
                </a:extLst>
              </a:tr>
              <a:tr h="226757">
                <a:tc>
                  <a:txBody>
                    <a:bodyPr/>
                    <a:lstStyle/>
                    <a:p>
                      <a:r>
                        <a:rPr lang="en-US" sz="1200" dirty="0"/>
                        <a:t>HTB_1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temperature in Boston </a:t>
                      </a:r>
                      <a:r>
                        <a:rPr lang="en-US" sz="1200" i="0" dirty="0"/>
                        <a:t>(°F)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78781"/>
                  </a:ext>
                </a:extLst>
              </a:tr>
              <a:tr h="272166">
                <a:tc>
                  <a:txBody>
                    <a:bodyPr/>
                    <a:lstStyle/>
                    <a:p>
                      <a:r>
                        <a:rPr lang="en-US" sz="1200" dirty="0"/>
                        <a:t>HTH_1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temperature in Hartford </a:t>
                      </a:r>
                      <a:r>
                        <a:rPr lang="en-US" sz="1200" i="0" dirty="0"/>
                        <a:t>(°F)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058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F9EFFD15-0D7C-06FE-C543-5F9DDBA2D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086229"/>
              </p:ext>
            </p:extLst>
          </p:nvPr>
        </p:nvGraphicFramePr>
        <p:xfrm>
          <a:off x="6096000" y="1998661"/>
          <a:ext cx="491623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293">
                  <a:extLst>
                    <a:ext uri="{9D8B030D-6E8A-4147-A177-3AD203B41FA5}">
                      <a16:colId xmlns:a16="http://schemas.microsoft.com/office/drawing/2014/main" val="1241477974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14259108"/>
                    </a:ext>
                  </a:extLst>
                </a:gridCol>
                <a:gridCol w="3070923">
                  <a:extLst>
                    <a:ext uri="{9D8B030D-6E8A-4147-A177-3AD203B41FA5}">
                      <a16:colId xmlns:a16="http://schemas.microsoft.com/office/drawing/2014/main" val="743023016"/>
                    </a:ext>
                  </a:extLst>
                </a:gridCol>
              </a:tblGrid>
              <a:tr h="246798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01742"/>
                  </a:ext>
                </a:extLst>
              </a:tr>
              <a:tr h="244822">
                <a:tc>
                  <a:txBody>
                    <a:bodyPr/>
                    <a:lstStyle/>
                    <a:p>
                      <a:r>
                        <a:rPr lang="en-US" sz="1200" dirty="0"/>
                        <a:t>ITP_1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Import at time of peak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3009"/>
                  </a:ext>
                </a:extLst>
              </a:tr>
              <a:tr h="244822">
                <a:tc>
                  <a:txBody>
                    <a:bodyPr/>
                    <a:lstStyle/>
                    <a:p>
                      <a:r>
                        <a:rPr lang="en-US" sz="1200" dirty="0"/>
                        <a:t>OGO_1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Other Generation outages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71396"/>
                  </a:ext>
                </a:extLst>
              </a:tr>
              <a:tr h="244822">
                <a:tc>
                  <a:txBody>
                    <a:bodyPr/>
                    <a:lstStyle/>
                    <a:p>
                      <a:r>
                        <a:rPr lang="en-US" sz="1200" dirty="0"/>
                        <a:t>PPL_1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Predicted peak load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49120"/>
                  </a:ext>
                </a:extLst>
              </a:tr>
              <a:tr h="244822">
                <a:tc>
                  <a:txBody>
                    <a:bodyPr/>
                    <a:lstStyle/>
                    <a:p>
                      <a:r>
                        <a:rPr lang="en-US" sz="1200" dirty="0"/>
                        <a:t>PS_1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Projected surplus/deficiency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19163"/>
                  </a:ext>
                </a:extLst>
              </a:tr>
              <a:tr h="246798">
                <a:tc>
                  <a:txBody>
                    <a:bodyPr/>
                    <a:lstStyle/>
                    <a:p>
                      <a:r>
                        <a:rPr lang="en-US" sz="1200" dirty="0"/>
                        <a:t>RRIR_1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Required reserve including replacement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81475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r>
                        <a:rPr lang="en-US" sz="1200" dirty="0"/>
                        <a:t>RRR_1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Replacement reserve requirement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98906"/>
                  </a:ext>
                </a:extLst>
              </a:tr>
              <a:tr h="246798">
                <a:tc>
                  <a:txBody>
                    <a:bodyPr/>
                    <a:lstStyle/>
                    <a:p>
                      <a:r>
                        <a:rPr lang="en-US" sz="1200" dirty="0"/>
                        <a:t>TAGI_1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available generation and imports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81257"/>
                  </a:ext>
                </a:extLst>
              </a:tr>
              <a:tr h="246798">
                <a:tc>
                  <a:txBody>
                    <a:bodyPr/>
                    <a:lstStyle/>
                    <a:p>
                      <a:r>
                        <a:rPr lang="en-US" sz="1200" dirty="0"/>
                        <a:t>TGA_1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generation available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76095"/>
                  </a:ext>
                </a:extLst>
              </a:tr>
              <a:tr h="246798">
                <a:tc>
                  <a:txBody>
                    <a:bodyPr/>
                    <a:lstStyle/>
                    <a:p>
                      <a:r>
                        <a:rPr lang="en-US" sz="1200" dirty="0"/>
                        <a:t>TLRR_1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load plus required reserve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129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FC047A-74CE-4BAD-D351-521F11478B5B}"/>
              </a:ext>
            </a:extLst>
          </p:cNvPr>
          <p:cNvSpPr txBox="1"/>
          <p:nvPr/>
        </p:nvSpPr>
        <p:spPr>
          <a:xfrm>
            <a:off x="676276" y="4949687"/>
            <a:ext cx="10342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Note: Columns ending in “_1” are the one day-ahead values from the full dataset. The full dataset contains forecast values from one to six days ahead.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2B58E-8F27-A11F-8B36-7F0659AC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D5A0-8B90-CFF7-90F3-F1ABC0E4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F88A95-E5B9-4680-21CD-FAFCCD39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16" y="542282"/>
            <a:ext cx="6310684" cy="577780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7778E3-C287-4F28-E336-1A1899EA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Several occurrences of high correlation:</a:t>
            </a:r>
          </a:p>
          <a:p>
            <a:pPr marL="5095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High positive correlation identified with all Boston and Hartford temperature attributes.</a:t>
            </a:r>
          </a:p>
          <a:p>
            <a:pPr marL="5095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High negative correlation between available generation and generation outages.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/>
              <a:t>High correlation highlights redundant features.</a:t>
            </a:r>
          </a:p>
          <a:p>
            <a:pPr marL="5095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Some features are sums or differences of others.</a:t>
            </a:r>
          </a:p>
          <a:p>
            <a:pPr marL="509588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E.g., RRIR_1 = RRR_1 + RR_1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2DF60-AC1C-357C-FB69-DEC6216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66618A-EACB-F211-8E0B-BF104D75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Occurrence of Abnormal Conditions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0F4A0-1DD5-1CDC-F4A8-CEFF815DE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224" y="5391348"/>
            <a:ext cx="4663440" cy="7853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Significant challenges exist with imbalance of abnormal status. Out of 2545 rows, only 35 (1.38%) occurrences of one or more abnormal statuses.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31F18B-8010-2B70-0A22-BBAB91B6A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56" y="1877844"/>
            <a:ext cx="4644008" cy="351350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5FFDC-8187-DA9B-B0EB-A988DE79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A1234A2-D3DD-2D0E-F70E-1E617C33D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739242"/>
              </p:ext>
            </p:extLst>
          </p:nvPr>
        </p:nvGraphicFramePr>
        <p:xfrm>
          <a:off x="6806224" y="1948964"/>
          <a:ext cx="3474530" cy="238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02">
                  <a:extLst>
                    <a:ext uri="{9D8B030D-6E8A-4147-A177-3AD203B41FA5}">
                      <a16:colId xmlns:a16="http://schemas.microsoft.com/office/drawing/2014/main" val="616623707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3048079622"/>
                    </a:ext>
                  </a:extLst>
                </a:gridCol>
              </a:tblGrid>
              <a:tr h="398226">
                <a:tc>
                  <a:txBody>
                    <a:bodyPr/>
                    <a:lstStyle/>
                    <a:p>
                      <a:r>
                        <a:rPr lang="en-US" sz="1400" dirty="0"/>
                        <a:t>Abnormal Statuses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42931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r>
                        <a:rPr lang="en-US" sz="1400" dirty="0"/>
                        <a:t>Only 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81327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r>
                        <a:rPr lang="en-US" sz="1400" dirty="0"/>
                        <a:t>Only MGEN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05388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r>
                        <a:rPr lang="en-US" sz="1400" dirty="0"/>
                        <a:t>ACON, OP41, and OP42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07741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r>
                        <a:rPr lang="en-US" sz="1400" dirty="0"/>
                        <a:t>ACON, OP41, OP42, OP43, and OP45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89951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r>
                        <a:rPr lang="en-US" sz="1400" dirty="0"/>
                        <a:t>ACON and all OP4*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954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88E03D-6794-7392-A8DB-275CD547FECC}"/>
              </a:ext>
            </a:extLst>
          </p:cNvPr>
          <p:cNvSpPr txBox="1"/>
          <p:nvPr/>
        </p:nvSpPr>
        <p:spPr>
          <a:xfrm>
            <a:off x="6739826" y="4604141"/>
            <a:ext cx="4690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ACON – Abnormal Conditions Alert/Reliability Warning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MGEN – Minimum Generation Warning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OP41 – Power Caution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OP42 – Energy Emergency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OP43 – Voluntary Load Curtailment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OP44 – Power Watch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OP45 – Emergency Energy Purchasing</a:t>
            </a:r>
          </a:p>
          <a:p>
            <a:endParaRPr lang="en-US" sz="1200" dirty="0"/>
          </a:p>
          <a:p>
            <a:r>
              <a:rPr lang="en-US" sz="1200" dirty="0"/>
              <a:t>Definitions of these statuses are available from </a:t>
            </a:r>
            <a:r>
              <a:rPr lang="en-US" sz="1200" dirty="0">
                <a:hlinkClick r:id="rId3"/>
              </a:rPr>
              <a:t>ISO-NE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14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ABF6-321B-2EF9-2F7E-41722EE8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1F0DF0-261D-F428-5AA2-3058709DD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 There is a need to account for class imbalance in the response.</a:t>
            </a:r>
          </a:p>
          <a:p>
            <a:pPr marL="339725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E.g., class weights, over-sampling (SMOTE)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There are several combinations of highly correlated or redundant features that may contribute to multicollinearity or other issues.</a:t>
            </a:r>
          </a:p>
          <a:p>
            <a:pPr marL="339725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E.g., Temperatures in Boston vs. Hartford</a:t>
            </a:r>
          </a:p>
          <a:p>
            <a:pPr marL="117475" indent="-117475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dirty="0"/>
              <a:t>Some predictors are identifiable as significantly related to the response by ANOVA test with relaxed assumptions:</a:t>
            </a:r>
          </a:p>
          <a:p>
            <a:pPr marL="339725" lvl="1" indent="-171450">
              <a:buFont typeface="Courier New" panose="02070309020205020404" pitchFamily="49" charset="0"/>
              <a:buChar char="o"/>
              <a:tabLst>
                <a:tab pos="627063" algn="l"/>
              </a:tabLst>
            </a:pPr>
            <a:r>
              <a:rPr lang="en-US" sz="1300" dirty="0"/>
              <a:t>E.g., TLRR_1 (Total Load plus Required Reserve),    	PS_1 (Predicted Surplus/Deficit)</a:t>
            </a:r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26CC97D-9B06-54EF-7BF0-139CB01F1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2" y="911290"/>
            <a:ext cx="6096000" cy="232844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DF792A-2198-972C-4039-7A3F3487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18265"/>
            <a:ext cx="6096002" cy="23284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4C8A08-C14B-056C-AEA8-33D85C2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B8BB-C433-4CD2-9B4E-C5137361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92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580</TotalTime>
  <Words>1391</Words>
  <Application>Microsoft Office PowerPoint</Application>
  <PresentationFormat>Widescreen</PresentationFormat>
  <Paragraphs>229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Metropolitan</vt:lpstr>
      <vt:lpstr>Predicting Abnormal Grid Conditions</vt:lpstr>
      <vt:lpstr>The New England Electric Grid</vt:lpstr>
      <vt:lpstr>Capacity Forecasts</vt:lpstr>
      <vt:lpstr>Objectives</vt:lpstr>
      <vt:lpstr>Data Sources and Processing</vt:lpstr>
      <vt:lpstr>Data Attributes</vt:lpstr>
      <vt:lpstr>Feature Correlation</vt:lpstr>
      <vt:lpstr>Occurrence of Abnormal Conditions</vt:lpstr>
      <vt:lpstr>EDA Takeaways</vt:lpstr>
      <vt:lpstr>Methodology</vt:lpstr>
      <vt:lpstr>Results: Confusion Matrices</vt:lpstr>
      <vt:lpstr>Results: Metrics</vt:lpstr>
      <vt:lpstr>Findings and 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Abnormal Grid Conditions</dc:title>
  <dc:creator>Will Coughlin</dc:creator>
  <cp:lastModifiedBy>Will Coughlin</cp:lastModifiedBy>
  <cp:revision>68</cp:revision>
  <dcterms:created xsi:type="dcterms:W3CDTF">2024-03-28T01:49:21Z</dcterms:created>
  <dcterms:modified xsi:type="dcterms:W3CDTF">2024-03-30T17:04:28Z</dcterms:modified>
</cp:coreProperties>
</file>