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9" r:id="rId1"/>
  </p:sldMasterIdLst>
  <p:sldIdLst>
    <p:sldId id="256" r:id="rId2"/>
    <p:sldId id="259" r:id="rId3"/>
    <p:sldId id="260" r:id="rId4"/>
    <p:sldId id="261" r:id="rId5"/>
    <p:sldId id="263" r:id="rId6"/>
    <p:sldId id="265" r:id="rId7"/>
    <p:sldId id="267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>
      <p:cViewPr>
        <p:scale>
          <a:sx n="115" d="100"/>
          <a:sy n="115" d="100"/>
        </p:scale>
        <p:origin x="57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84D4-C36D-512E-4E8C-DCDE092DD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EA4D1-7258-7D6C-E212-B560C58D4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E783-E930-ED59-9D4F-52B08411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92A1-507B-BC4E-812D-67BFD97D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65884-7A2D-FDD9-B43D-8E353074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AF04-6748-11EF-07C8-E1B4BB07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A228-50F7-2D49-641A-10E1591B7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FFF66-DFE6-CA71-83C1-43FB7293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2C2E-134F-FFD5-63E4-BBDC66E3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53EC-882B-50E6-3F48-CEFEFD83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12C01-90DD-8D71-5A73-23CCCCDD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136AA-A2C0-14EB-E916-30B46CB8E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C0A7-7437-FD41-D6F2-6780803D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BA0B1-FCE6-8862-7D04-A6F7DB35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F022E-9F17-2BC6-1049-A2E1F133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535C-0E79-967D-D3C8-72E0EC85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00933-F43A-CABB-DE75-75A06FD1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10DC-9AD7-73F8-B281-DE1820C0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50F9-10D3-C411-8F68-2B154BA7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5C287-6C1E-66C1-8A74-53199049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9E28-418F-14E4-E34D-B4F28CC0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F6C2E-7EF3-C450-B45B-6901EBFB6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EC4B-6A80-F626-15D3-54494136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988F-1BF5-9B97-DFFE-B710FBC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2F73-69A3-E545-412B-DE53FCEF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B088-8B74-0A0D-A7FC-9CD66B20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F058-529A-7360-E6F9-A892D87A7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8D6CC-E331-AD59-6A5B-4F95B34E0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BBE64-F8A2-68ED-565B-E33889BC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2D1CD-FD18-2530-41EE-F4EBD01B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68A74-AE9E-01E9-D531-893CB605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83A7-F580-631F-DF15-B058A968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A8D9-699D-8355-0667-A3873566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31489-7F66-7763-6E49-5227648A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5BB8D-A479-E3BF-0384-C281A3743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EC929-7DFD-C66F-D82C-4C1E44104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59868-6E41-94B1-7BDD-4F341B80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9E53D-547F-BC57-C883-267F0B52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CC0EB-6E99-028D-BE98-B528483A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8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4BC5-1FA6-AA6E-73BE-D0D3F6B4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5B776-9364-6783-42AD-70CE3224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DAE44-4B82-C0E1-C327-E9F9987E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C6D52-C80B-8DDC-7671-C56D5ED8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2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D65E8-EF65-2FDE-A1BD-6AEAAFD7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8EED2-7B08-2B53-0625-9AF5C908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7718E-0FA6-E84C-2F56-8E50FD36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0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2721-FF27-5CC8-788D-C94A8BAC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11FE-C0E9-E8A6-D907-A08BE233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61055-919E-84A5-5E8B-86B67A3DF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AA202-CCD9-DC5E-0C9A-F362E748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6CE93-8ED5-E9FC-4D3F-247CE03D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ED4A4-19C5-C2CC-0DEA-443C6AB4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8D6F-2C22-E5D8-DA77-B9F801DB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F9EB8-3985-A2EE-2548-9DEC2F524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E327C-DAEC-0677-73E2-1D8D7CFAE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FDBB0-8210-9521-AF21-6702A861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66B12-D71C-7325-6D8C-3B1F1A2A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EE556-7B87-71EE-DE07-25D9437E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ADAFB-580E-79B7-879C-25156038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FB7B-93D0-8133-89E6-C3AF73B1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0C6F-D681-B91F-6524-4C44C6FB8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40BCB-AAD2-DC48-9589-5B3B95F1A90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31936-E363-7AE9-ABA1-74CEA74FC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D9ADC-60D7-8193-BD75-657DAB6B6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3399-FD4B-D14C-9EEB-05441B47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EE5C7-233C-80EC-FE45-03D0C939A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Modeling Coffee Reviews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88226-1FD6-6CA4-50C1-F439F14EB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effectLst/>
                <a:latin typeface="Menlo" panose="020B0609030804020204" pitchFamily="49" charset="0"/>
              </a:rPr>
              <a:t>Will Rodman</a:t>
            </a:r>
            <a:endParaRPr lang="en-US" b="1">
              <a:effectLst/>
              <a:latin typeface="Menlo" panose="020B0609030804020204" pitchFamily="49" charset="0"/>
            </a:endParaRPr>
          </a:p>
          <a:p>
            <a:pPr algn="l"/>
            <a:r>
              <a:rPr lang="en-US" b="1" dirty="0">
                <a:effectLst/>
                <a:latin typeface="Menlo" panose="020B0609030804020204" pitchFamily="49" charset="0"/>
              </a:rPr>
              <a:t>Final Project</a:t>
            </a:r>
            <a:endParaRPr lang="en-US" b="1">
              <a:effectLst/>
              <a:latin typeface="Menlo" panose="020B0609030804020204" pitchFamily="49" charset="0"/>
            </a:endParaRPr>
          </a:p>
          <a:p>
            <a:pPr algn="l"/>
            <a:r>
              <a:rPr lang="en-US" b="1" dirty="0">
                <a:effectLst/>
                <a:latin typeface="Menlo" panose="020B0609030804020204" pitchFamily="49" charset="0"/>
              </a:rPr>
              <a:t>MATH-6040 Linear Models</a:t>
            </a:r>
            <a:endParaRPr lang="en-US" b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27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6390-F615-9313-D87E-6A0B24FB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4" name="Picture 3" descr="A screenshot of a data sheet&#10;&#10;Description automatically generated">
            <a:extLst>
              <a:ext uri="{FF2B5EF4-FFF2-40B4-BE49-F238E27FC236}">
                <a16:creationId xmlns:a16="http://schemas.microsoft.com/office/drawing/2014/main" id="{EA6F92D2-6643-43A2-EEEF-61745433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35" y="2029522"/>
            <a:ext cx="2785503" cy="37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81EC-5357-A572-E844-9B20A8B1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6CFB-4D24-041D-3D2A-2F763D7DE4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Modeled a dataset sourced from </a:t>
            </a:r>
            <a:r>
              <a:rPr lang="en-US" dirty="0" err="1"/>
              <a:t>Kaggle.com</a:t>
            </a:r>
            <a:r>
              <a:rPr lang="en-US" dirty="0"/>
              <a:t>.</a:t>
            </a:r>
          </a:p>
          <a:p>
            <a:r>
              <a:rPr lang="en-US" dirty="0"/>
              <a:t>The dataset consists of web-scraped coffee bean reviews from </a:t>
            </a:r>
            <a:r>
              <a:rPr lang="en-US" dirty="0" err="1"/>
              <a:t>CoffeeReview.com</a:t>
            </a:r>
            <a:r>
              <a:rPr lang="en-US" dirty="0"/>
              <a:t>.</a:t>
            </a:r>
          </a:p>
          <a:p>
            <a:r>
              <a:rPr lang="en-US" dirty="0"/>
              <a:t>The goal was to develop a linear model that predicts users' coffee bean ratings.</a:t>
            </a:r>
          </a:p>
        </p:txBody>
      </p:sp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6FABDB18-0295-B833-7A0C-836C0F49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45" y="1690688"/>
            <a:ext cx="4019447" cy="430122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29E55D8-2DD8-84D0-9C1B-9BCD0E8ABF25}"/>
              </a:ext>
            </a:extLst>
          </p:cNvPr>
          <p:cNvSpPr/>
          <p:nvPr/>
        </p:nvSpPr>
        <p:spPr>
          <a:xfrm>
            <a:off x="6945331" y="4117879"/>
            <a:ext cx="3030876" cy="129454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CAD38-A5CD-3882-59F1-3178BEF032B4}"/>
              </a:ext>
            </a:extLst>
          </p:cNvPr>
          <p:cNvCxnSpPr>
            <a:cxnSpLocks/>
          </p:cNvCxnSpPr>
          <p:nvPr/>
        </p:nvCxnSpPr>
        <p:spPr>
          <a:xfrm flipV="1">
            <a:off x="5363110" y="4793915"/>
            <a:ext cx="1520575" cy="7838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64DEE4-2DAF-6F3F-BAD9-FF7CB3A72092}"/>
              </a:ext>
            </a:extLst>
          </p:cNvPr>
          <p:cNvSpPr txBox="1"/>
          <p:nvPr/>
        </p:nvSpPr>
        <p:spPr>
          <a:xfrm>
            <a:off x="2312706" y="5393106"/>
            <a:ext cx="299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coffee bean review.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B1BB9-8F89-FADE-0534-623FE5E97E89}"/>
              </a:ext>
            </a:extLst>
          </p:cNvPr>
          <p:cNvSpPr txBox="1"/>
          <p:nvPr/>
        </p:nvSpPr>
        <p:spPr>
          <a:xfrm>
            <a:off x="7349200" y="6023074"/>
            <a:ext cx="343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1: </a:t>
            </a:r>
            <a:r>
              <a:rPr lang="en-US" sz="1400" dirty="0" err="1">
                <a:latin typeface="+mj-lt"/>
              </a:rPr>
              <a:t>coffeereview.com</a:t>
            </a:r>
            <a:r>
              <a:rPr lang="en-US" sz="1400" dirty="0">
                <a:latin typeface="+mj-lt"/>
              </a:rPr>
              <a:t> reviews webpage.</a:t>
            </a:r>
          </a:p>
        </p:txBody>
      </p:sp>
    </p:spTree>
    <p:extLst>
      <p:ext uri="{BB962C8B-B14F-4D97-AF65-F5344CB8AC3E}">
        <p14:creationId xmlns:p14="http://schemas.microsoft.com/office/powerpoint/2010/main" val="134379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55B-EA89-DFEE-6A7E-7EA8A463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31CAD51-02AB-EFFD-FDF8-85D696E0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18" y="2910046"/>
            <a:ext cx="5688705" cy="3081865"/>
          </a:xfrm>
          <a:prstGeom prst="rect">
            <a:avLst/>
          </a:prstGeo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29131A5D-9548-0CDE-E668-B11757FB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522" y="1061338"/>
            <a:ext cx="1504301" cy="17192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0FF2C2-BE9E-B01C-1F33-563A55215A53}"/>
              </a:ext>
            </a:extLst>
          </p:cNvPr>
          <p:cNvSpPr txBox="1"/>
          <p:nvPr/>
        </p:nvSpPr>
        <p:spPr>
          <a:xfrm>
            <a:off x="626723" y="1754302"/>
            <a:ext cx="587681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Number of Reviews: 1779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Feature Descriptions: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acid</a:t>
            </a:r>
            <a:r>
              <a:rPr lang="en-US" b="0" i="0" u="none" strike="noStrike" dirty="0">
                <a:effectLst/>
              </a:rPr>
              <a:t>: Acidity level from 1 - 10.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body</a:t>
            </a:r>
            <a:r>
              <a:rPr lang="en-US" b="0" i="0" u="none" strike="noStrike" dirty="0">
                <a:effectLst/>
              </a:rPr>
              <a:t>: Body characteristic from 1 - 10.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flavor</a:t>
            </a:r>
            <a:r>
              <a:rPr lang="en-US" b="0" i="0" u="none" strike="noStrike" dirty="0">
                <a:effectLst/>
              </a:rPr>
              <a:t>: Strength of flavor from 1 - 10.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aftertaste</a:t>
            </a:r>
            <a:r>
              <a:rPr lang="en-US" b="0" i="0" u="none" strike="noStrike" dirty="0">
                <a:effectLst/>
              </a:rPr>
              <a:t>: Aftertaste persistence from 1 - 10.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roast</a:t>
            </a:r>
            <a:r>
              <a:rPr lang="en-US" b="0" i="0" u="none" strike="noStrike" dirty="0">
                <a:effectLst/>
              </a:rPr>
              <a:t>: Level of roast.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</a:t>
            </a:r>
            <a:r>
              <a:rPr lang="en-US" b="1" i="0" u="none" strike="noStrike" dirty="0" err="1">
                <a:effectLst/>
              </a:rPr>
              <a:t>loc_country</a:t>
            </a:r>
            <a:r>
              <a:rPr lang="en-US" b="0" i="0" u="none" strike="noStrike" dirty="0">
                <a:effectLst/>
              </a:rPr>
              <a:t>: Location of a users rating.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100g_USD</a:t>
            </a:r>
            <a:r>
              <a:rPr lang="en-US" b="0" i="0" u="none" strike="noStrike" dirty="0">
                <a:effectLst/>
              </a:rPr>
              <a:t>: Price per 100 grams in USD.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 rating</a:t>
            </a:r>
            <a:r>
              <a:rPr lang="en-US" b="0" i="0" u="none" strike="noStrike" dirty="0">
                <a:effectLst/>
              </a:rPr>
              <a:t>: Overall rating from 1 - 100.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1876DF-4958-A194-E239-31F8FF20548A}"/>
              </a:ext>
            </a:extLst>
          </p:cNvPr>
          <p:cNvSpPr/>
          <p:nvPr/>
        </p:nvSpPr>
        <p:spPr>
          <a:xfrm>
            <a:off x="6365569" y="4997846"/>
            <a:ext cx="5709254" cy="53356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0C165C-70DA-F1BC-BD4C-ED55602F0D2F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599052" y="5269499"/>
            <a:ext cx="1678457" cy="9436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2CC9F1-D0C4-FD2A-CF62-E1344068603A}"/>
              </a:ext>
            </a:extLst>
          </p:cNvPr>
          <p:cNvSpPr txBox="1"/>
          <p:nvPr/>
        </p:nvSpPr>
        <p:spPr>
          <a:xfrm>
            <a:off x="3102103" y="6213111"/>
            <a:ext cx="299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coffee bean review.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A5D71-4D16-779B-3491-5B729681E836}"/>
              </a:ext>
            </a:extLst>
          </p:cNvPr>
          <p:cNvSpPr txBox="1"/>
          <p:nvPr/>
        </p:nvSpPr>
        <p:spPr>
          <a:xfrm>
            <a:off x="7507306" y="5991911"/>
            <a:ext cx="3446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2: Dataset heading after data cleaning.</a:t>
            </a:r>
          </a:p>
        </p:txBody>
      </p:sp>
    </p:spTree>
    <p:extLst>
      <p:ext uri="{BB962C8B-B14F-4D97-AF65-F5344CB8AC3E}">
        <p14:creationId xmlns:p14="http://schemas.microsoft.com/office/powerpoint/2010/main" val="41339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D203-D471-B63F-0701-DA060B59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Distributions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55E1B-D152-A001-DB80-1030D03E2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4168" b="8640"/>
          <a:stretch/>
        </p:blipFill>
        <p:spPr>
          <a:xfrm>
            <a:off x="838200" y="1690688"/>
            <a:ext cx="4863406" cy="4132780"/>
          </a:xfrm>
        </p:spPr>
      </p:pic>
      <p:pic>
        <p:nvPicPr>
          <p:cNvPr id="9" name="Picture 8" descr="A graph with a blue bar&#10;&#10;Description automatically generated">
            <a:extLst>
              <a:ext uri="{FF2B5EF4-FFF2-40B4-BE49-F238E27FC236}">
                <a16:creationId xmlns:a16="http://schemas.microsoft.com/office/drawing/2014/main" id="{CBFE8611-D64F-BCBC-E489-82E51D93D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648" y="1742057"/>
            <a:ext cx="2804846" cy="1889193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0086EE9B-FE6F-68DB-7EAE-42D4B8CF4494}"/>
              </a:ext>
            </a:extLst>
          </p:cNvPr>
          <p:cNvSpPr/>
          <p:nvPr/>
        </p:nvSpPr>
        <p:spPr>
          <a:xfrm>
            <a:off x="5320556" y="2562961"/>
            <a:ext cx="2420933" cy="184936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255F6F-33FF-481C-EAEF-A5C3EB6144BC}"/>
                  </a:ext>
                </a:extLst>
              </p:cNvPr>
              <p:cNvSpPr txBox="1"/>
              <p:nvPr/>
            </p:nvSpPr>
            <p:spPr>
              <a:xfrm>
                <a:off x="5320556" y="1896127"/>
                <a:ext cx="24104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Box-Cox Transformation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 smtClean="0">
                          <a:ea typeface="Cambria Math" panose="02040503050406030204" pitchFamily="18" charset="0"/>
                        </a:rPr>
                        <m:t>≈−0.3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255F6F-33FF-481C-EAEF-A5C3EB614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556" y="1896127"/>
                <a:ext cx="2410403" cy="646331"/>
              </a:xfrm>
              <a:prstGeom prst="rect">
                <a:avLst/>
              </a:prstGeom>
              <a:blipFill>
                <a:blip r:embed="rId5"/>
                <a:stretch>
                  <a:fillRect l="-2632" t="-3846" r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40930795-B5BD-53A5-E76D-6050EC511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696551"/>
            <a:ext cx="5297938" cy="143653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A229CA-79DD-7EC9-FACB-72945DF73935}"/>
              </a:ext>
            </a:extLst>
          </p:cNvPr>
          <p:cNvCxnSpPr>
            <a:cxnSpLocks/>
          </p:cNvCxnSpPr>
          <p:nvPr/>
        </p:nvCxnSpPr>
        <p:spPr>
          <a:xfrm>
            <a:off x="8235346" y="4559440"/>
            <a:ext cx="0" cy="8737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399697D-C63A-4C89-8761-8750C15F3F6A}"/>
              </a:ext>
            </a:extLst>
          </p:cNvPr>
          <p:cNvSpPr/>
          <p:nvPr/>
        </p:nvSpPr>
        <p:spPr>
          <a:xfrm>
            <a:off x="6634108" y="5579904"/>
            <a:ext cx="3052663" cy="5328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B056A-7424-434D-9B5D-6863ECBE6ED9}"/>
              </a:ext>
            </a:extLst>
          </p:cNvPr>
          <p:cNvSpPr txBox="1"/>
          <p:nvPr/>
        </p:nvSpPr>
        <p:spPr>
          <a:xfrm>
            <a:off x="5590458" y="4177638"/>
            <a:ext cx="550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distributions do not cover the entire range of scores.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6F8A9F-0EB2-6DE4-D1C4-B74CA29BC083}"/>
              </a:ext>
            </a:extLst>
          </p:cNvPr>
          <p:cNvSpPr txBox="1"/>
          <p:nvPr/>
        </p:nvSpPr>
        <p:spPr>
          <a:xfrm>
            <a:off x="1546739" y="5823468"/>
            <a:ext cx="3660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3: Distributions of price and rating values.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9DFF25-F0BF-8A85-115C-B9D10144869D}"/>
              </a:ext>
            </a:extLst>
          </p:cNvPr>
          <p:cNvSpPr txBox="1"/>
          <p:nvPr/>
        </p:nvSpPr>
        <p:spPr>
          <a:xfrm>
            <a:off x="7410571" y="3618679"/>
            <a:ext cx="3689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4: Distribution price after transformation.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F2F760-CC3A-BFF3-C557-B755ABA4C05E}"/>
              </a:ext>
            </a:extLst>
          </p:cNvPr>
          <p:cNvSpPr txBox="1"/>
          <p:nvPr/>
        </p:nvSpPr>
        <p:spPr>
          <a:xfrm>
            <a:off x="7522583" y="6178702"/>
            <a:ext cx="240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5: Distribution statistics.</a:t>
            </a:r>
          </a:p>
        </p:txBody>
      </p:sp>
    </p:spTree>
    <p:extLst>
      <p:ext uri="{BB962C8B-B14F-4D97-AF65-F5344CB8AC3E}">
        <p14:creationId xmlns:p14="http://schemas.microsoft.com/office/powerpoint/2010/main" val="305868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D203-D471-B63F-0701-DA060B59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Distributions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6F8A9F-0EB2-6DE4-D1C4-B74CA29BC083}"/>
              </a:ext>
            </a:extLst>
          </p:cNvPr>
          <p:cNvSpPr txBox="1"/>
          <p:nvPr/>
        </p:nvSpPr>
        <p:spPr>
          <a:xfrm>
            <a:off x="1279025" y="6185098"/>
            <a:ext cx="3950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6: Box plot distribution of aftertaste by rating.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CA3F539-DFE1-5A89-96FE-806FF647A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4204" b="8153"/>
          <a:stretch/>
        </p:blipFill>
        <p:spPr>
          <a:xfrm>
            <a:off x="6096000" y="3047913"/>
            <a:ext cx="6096000" cy="336112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7A6DE1D-CB52-EBF3-C98A-727A1D2AD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552" r="2720" b="57234"/>
          <a:stretch/>
        </p:blipFill>
        <p:spPr>
          <a:xfrm>
            <a:off x="254861" y="3047913"/>
            <a:ext cx="6096001" cy="31751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4BEA34-EFA5-E2B7-E9C9-095BA7784D2C}"/>
              </a:ext>
            </a:extLst>
          </p:cNvPr>
          <p:cNvSpPr txBox="1"/>
          <p:nvPr/>
        </p:nvSpPr>
        <p:spPr>
          <a:xfrm>
            <a:off x="7314501" y="6185097"/>
            <a:ext cx="361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Figure 6: Box plot distribution of price by rating.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66FCD8-AB50-C72C-802E-073824EF56C8}"/>
              </a:ext>
            </a:extLst>
          </p:cNvPr>
          <p:cNvSpPr/>
          <p:nvPr/>
        </p:nvSpPr>
        <p:spPr>
          <a:xfrm>
            <a:off x="986357" y="5599453"/>
            <a:ext cx="1104496" cy="39970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746AB5-1277-EC23-6A1A-D865E6E3EA18}"/>
              </a:ext>
            </a:extLst>
          </p:cNvPr>
          <p:cNvCxnSpPr>
            <a:cxnSpLocks/>
          </p:cNvCxnSpPr>
          <p:nvPr/>
        </p:nvCxnSpPr>
        <p:spPr>
          <a:xfrm flipH="1">
            <a:off x="1571142" y="2730025"/>
            <a:ext cx="1160907" cy="28130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C50F7C8-7593-A93A-7EF7-51C96DACA570}"/>
              </a:ext>
            </a:extLst>
          </p:cNvPr>
          <p:cNvSpPr/>
          <p:nvPr/>
        </p:nvSpPr>
        <p:spPr>
          <a:xfrm>
            <a:off x="4294577" y="3335432"/>
            <a:ext cx="1565498" cy="41935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8CF4F4-38A6-97A1-F16E-EB191506E6D2}"/>
              </a:ext>
            </a:extLst>
          </p:cNvPr>
          <p:cNvCxnSpPr>
            <a:cxnSpLocks/>
          </p:cNvCxnSpPr>
          <p:nvPr/>
        </p:nvCxnSpPr>
        <p:spPr>
          <a:xfrm>
            <a:off x="2732049" y="2730140"/>
            <a:ext cx="2263697" cy="5148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54CF4D-E160-2AF4-BE51-B6D55F157138}"/>
              </a:ext>
            </a:extLst>
          </p:cNvPr>
          <p:cNvSpPr txBox="1"/>
          <p:nvPr/>
        </p:nvSpPr>
        <p:spPr>
          <a:xfrm>
            <a:off x="1279025" y="2357564"/>
            <a:ext cx="3199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Caused by uniform distribution.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C3337-9363-9708-0F00-C608D4146E90}"/>
              </a:ext>
            </a:extLst>
          </p:cNvPr>
          <p:cNvSpPr txBox="1"/>
          <p:nvPr/>
        </p:nvSpPr>
        <p:spPr>
          <a:xfrm>
            <a:off x="6730004" y="2300103"/>
            <a:ext cx="445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Exponential relationship relationship between price and rating. </a:t>
            </a:r>
          </a:p>
        </p:txBody>
      </p:sp>
    </p:spTree>
    <p:extLst>
      <p:ext uri="{BB962C8B-B14F-4D97-AF65-F5344CB8AC3E}">
        <p14:creationId xmlns:p14="http://schemas.microsoft.com/office/powerpoint/2010/main" val="212292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B912-E9A2-0217-08BA-9BEEF541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210F-EA4D-3B7B-6E40-06E072BF3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roast Observations by Category: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CB48AE-CF17-390E-CCD6-0D7C960FB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2957"/>
              </p:ext>
            </p:extLst>
          </p:nvPr>
        </p:nvGraphicFramePr>
        <p:xfrm>
          <a:off x="839787" y="2761400"/>
          <a:ext cx="5157788" cy="344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4">
                  <a:extLst>
                    <a:ext uri="{9D8B030D-6E8A-4147-A177-3AD203B41FA5}">
                      <a16:colId xmlns:a16="http://schemas.microsoft.com/office/drawing/2014/main" val="2142939769"/>
                    </a:ext>
                  </a:extLst>
                </a:gridCol>
                <a:gridCol w="2578894">
                  <a:extLst>
                    <a:ext uri="{9D8B030D-6E8A-4147-A177-3AD203B41FA5}">
                      <a16:colId xmlns:a16="http://schemas.microsoft.com/office/drawing/2014/main" val="3149576666"/>
                    </a:ext>
                  </a:extLst>
                </a:gridCol>
              </a:tblGrid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71652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Medium-Light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37943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438827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81720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Medium-Dark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548663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75207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B7FE92-C3EE-D5D3-40D4-E8A8818B3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43694"/>
              </p:ext>
            </p:extLst>
          </p:nvPr>
        </p:nvGraphicFramePr>
        <p:xfrm>
          <a:off x="6194427" y="2761400"/>
          <a:ext cx="5157788" cy="344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4">
                  <a:extLst>
                    <a:ext uri="{9D8B030D-6E8A-4147-A177-3AD203B41FA5}">
                      <a16:colId xmlns:a16="http://schemas.microsoft.com/office/drawing/2014/main" val="2142939769"/>
                    </a:ext>
                  </a:extLst>
                </a:gridCol>
                <a:gridCol w="2578894">
                  <a:extLst>
                    <a:ext uri="{9D8B030D-6E8A-4147-A177-3AD203B41FA5}">
                      <a16:colId xmlns:a16="http://schemas.microsoft.com/office/drawing/2014/main" val="3149576666"/>
                    </a:ext>
                  </a:extLst>
                </a:gridCol>
              </a:tblGrid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71652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37943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Taiwan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438827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81720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Guatemala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548663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752079"/>
                  </a:ext>
                </a:extLst>
              </a:tr>
            </a:tbl>
          </a:graphicData>
        </a:graphic>
      </p:graphicFrame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1AE7E94-8D8A-7F54-5268-BEF89D665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 5 location Observations by Category: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E86D1F-4524-EF98-7C66-9B1AED0C156E}"/>
              </a:ext>
            </a:extLst>
          </p:cNvPr>
          <p:cNvSpPr txBox="1"/>
          <p:nvPr/>
        </p:nvSpPr>
        <p:spPr>
          <a:xfrm>
            <a:off x="6274772" y="6282327"/>
            <a:ext cx="300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17 total location categories.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114654-0738-BF74-9272-C0DBBFA3A33F}"/>
              </a:ext>
            </a:extLst>
          </p:cNvPr>
          <p:cNvSpPr/>
          <p:nvPr/>
        </p:nvSpPr>
        <p:spPr>
          <a:xfrm>
            <a:off x="3399306" y="3308057"/>
            <a:ext cx="763026" cy="45239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C9D856-3440-054E-CC25-D7EDD532B1AF}"/>
              </a:ext>
            </a:extLst>
          </p:cNvPr>
          <p:cNvSpPr txBox="1"/>
          <p:nvPr/>
        </p:nvSpPr>
        <p:spPr>
          <a:xfrm>
            <a:off x="4162332" y="3349588"/>
            <a:ext cx="13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73% of data.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5CF8FF-ECF3-A85C-317A-C54883219EEA}"/>
              </a:ext>
            </a:extLst>
          </p:cNvPr>
          <p:cNvSpPr/>
          <p:nvPr/>
        </p:nvSpPr>
        <p:spPr>
          <a:xfrm>
            <a:off x="8700642" y="3308057"/>
            <a:ext cx="763026" cy="45239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0213B-222B-E82B-E5F7-10B8A336FCAC}"/>
              </a:ext>
            </a:extLst>
          </p:cNvPr>
          <p:cNvSpPr txBox="1"/>
          <p:nvPr/>
        </p:nvSpPr>
        <p:spPr>
          <a:xfrm>
            <a:off x="9463668" y="3349588"/>
            <a:ext cx="13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68% of data.</a:t>
            </a:r>
          </a:p>
        </p:txBody>
      </p:sp>
    </p:spTree>
    <p:extLst>
      <p:ext uri="{BB962C8B-B14F-4D97-AF65-F5344CB8AC3E}">
        <p14:creationId xmlns:p14="http://schemas.microsoft.com/office/powerpoint/2010/main" val="89800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B912-E9A2-0217-08BA-9BEEF541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210F-EA4D-3B7B-6E40-06E072BF3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62" y="1911770"/>
            <a:ext cx="5157787" cy="823912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effectLst/>
                <a:latin typeface="system-ui"/>
              </a:rPr>
              <a:t>No significant variance in the averages by location.</a:t>
            </a:r>
            <a:endParaRPr lang="en-US" sz="1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1AE7E94-8D8A-7F54-5268-BEF89D665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39328" y="1900239"/>
            <a:ext cx="3748362" cy="823912"/>
          </a:xfrm>
        </p:spPr>
        <p:txBody>
          <a:bodyPr>
            <a:noAutofit/>
          </a:bodyPr>
          <a:lstStyle/>
          <a:p>
            <a:r>
              <a:rPr lang="en-US" sz="1800" b="0" i="0" u="none" strike="noStrike" dirty="0">
                <a:effectLst/>
                <a:latin typeface="system-ui"/>
              </a:rPr>
              <a:t>Average </a:t>
            </a:r>
            <a:r>
              <a:rPr lang="en-US" sz="1800" b="0" dirty="0"/>
              <a:t>rating</a:t>
            </a:r>
            <a:r>
              <a:rPr lang="en-US" sz="1800" b="0" i="0" u="none" strike="noStrike" dirty="0">
                <a:effectLst/>
                <a:latin typeface="system-ui"/>
              </a:rPr>
              <a:t> decreases as the level of </a:t>
            </a:r>
            <a:r>
              <a:rPr lang="en-US" sz="1800" b="0" dirty="0"/>
              <a:t>roast</a:t>
            </a:r>
            <a:r>
              <a:rPr lang="en-US" sz="1800" b="0" i="0" u="none" strike="noStrike" dirty="0">
                <a:effectLst/>
                <a:latin typeface="system-ui"/>
              </a:rPr>
              <a:t> increases.</a:t>
            </a:r>
            <a:endParaRPr lang="en-US" sz="1800" b="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4F333B-3AC1-99FA-1AF1-DEEFB8C1F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540" r="7075"/>
          <a:stretch/>
        </p:blipFill>
        <p:spPr>
          <a:xfrm>
            <a:off x="100362" y="2706146"/>
            <a:ext cx="8238966" cy="329355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BD3ECFB-8BDC-7AA6-3146-C57CC0B5CD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570" r="8515"/>
          <a:stretch/>
        </p:blipFill>
        <p:spPr>
          <a:xfrm>
            <a:off x="8339328" y="2735682"/>
            <a:ext cx="3748362" cy="32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9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6390-F615-9313-D87E-6A0B24FB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5A1EB-DF5E-A7BC-0A9E-5C61CA132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 including all numerical features: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3E90A-04E2-5C92-947A-1908D2F34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Regression excluding the price feature: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1C302C-8E5E-DDF6-3234-70F85B24A60B}"/>
              </a:ext>
            </a:extLst>
          </p:cNvPr>
          <p:cNvGrpSpPr/>
          <p:nvPr/>
        </p:nvGrpSpPr>
        <p:grpSpPr>
          <a:xfrm>
            <a:off x="839788" y="2897891"/>
            <a:ext cx="5918200" cy="3052414"/>
            <a:chOff x="1140832" y="3082537"/>
            <a:chExt cx="5918200" cy="3052414"/>
          </a:xfrm>
        </p:grpSpPr>
        <p:pic>
          <p:nvPicPr>
            <p:cNvPr id="8" name="Picture 7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183E15B-C6E2-5371-1245-7811FBDF3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519" b="21673"/>
            <a:stretch/>
          </p:blipFill>
          <p:spPr>
            <a:xfrm>
              <a:off x="1140832" y="3867150"/>
              <a:ext cx="5918200" cy="2267801"/>
            </a:xfrm>
            <a:prstGeom prst="rect">
              <a:avLst/>
            </a:prstGeom>
          </p:spPr>
        </p:pic>
        <p:pic>
          <p:nvPicPr>
            <p:cNvPr id="9" name="Picture 8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5DE4C7BD-19C4-A43E-1068-CDBBFBB80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63" b="85067"/>
            <a:stretch/>
          </p:blipFill>
          <p:spPr>
            <a:xfrm>
              <a:off x="1140832" y="3082537"/>
              <a:ext cx="5918200" cy="91021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50A175-8CA9-C072-0161-DE194FC3E048}"/>
              </a:ext>
            </a:extLst>
          </p:cNvPr>
          <p:cNvGrpSpPr/>
          <p:nvPr/>
        </p:nvGrpSpPr>
        <p:grpSpPr>
          <a:xfrm>
            <a:off x="6339468" y="2897891"/>
            <a:ext cx="5275417" cy="2709449"/>
            <a:chOff x="6473147" y="3240856"/>
            <a:chExt cx="5275417" cy="2709449"/>
          </a:xfrm>
        </p:grpSpPr>
        <p:pic>
          <p:nvPicPr>
            <p:cNvPr id="11" name="Picture 10" descr="A screenshot of a data sheet&#10;&#10;Description automatically generated">
              <a:extLst>
                <a:ext uri="{FF2B5EF4-FFF2-40B4-BE49-F238E27FC236}">
                  <a16:creationId xmlns:a16="http://schemas.microsoft.com/office/drawing/2014/main" id="{078C466A-6C38-2CA8-CE0F-57CEA7C6E4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5054"/>
            <a:stretch/>
          </p:blipFill>
          <p:spPr>
            <a:xfrm>
              <a:off x="6473147" y="3240856"/>
              <a:ext cx="5275417" cy="898768"/>
            </a:xfrm>
            <a:prstGeom prst="rect">
              <a:avLst/>
            </a:prstGeom>
          </p:spPr>
        </p:pic>
        <p:pic>
          <p:nvPicPr>
            <p:cNvPr id="12" name="Picture 11" descr="A screenshot of a data sheet&#10;&#10;Description automatically generated">
              <a:extLst>
                <a:ext uri="{FF2B5EF4-FFF2-40B4-BE49-F238E27FC236}">
                  <a16:creationId xmlns:a16="http://schemas.microsoft.com/office/drawing/2014/main" id="{423AA7FB-3256-D0F7-C13F-72666FD5A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6832" b="23584"/>
            <a:stretch/>
          </p:blipFill>
          <p:spPr>
            <a:xfrm>
              <a:off x="6519262" y="4202426"/>
              <a:ext cx="5183188" cy="1747879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E609DD1-6317-20C3-15CC-3B53580C3571}"/>
              </a:ext>
            </a:extLst>
          </p:cNvPr>
          <p:cNvSpPr/>
          <p:nvPr/>
        </p:nvSpPr>
        <p:spPr>
          <a:xfrm>
            <a:off x="839788" y="2653990"/>
            <a:ext cx="5157787" cy="34568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024425-D62B-09E4-D89D-31F7447547D9}"/>
              </a:ext>
            </a:extLst>
          </p:cNvPr>
          <p:cNvSpPr/>
          <p:nvPr/>
        </p:nvSpPr>
        <p:spPr>
          <a:xfrm>
            <a:off x="6184900" y="2624487"/>
            <a:ext cx="5157787" cy="34568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71F6C7-4B3D-DF71-7017-1406B176DE80}"/>
                  </a:ext>
                </a:extLst>
              </p:cNvPr>
              <p:cNvSpPr txBox="1"/>
              <p:nvPr/>
            </p:nvSpPr>
            <p:spPr>
              <a:xfrm>
                <a:off x="2939556" y="6319018"/>
                <a:ext cx="2099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.096&gt;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71F6C7-4B3D-DF71-7017-1406B176D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556" y="6319018"/>
                <a:ext cx="20999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F53A759-CDA2-876C-9231-97AA267BC119}"/>
              </a:ext>
            </a:extLst>
          </p:cNvPr>
          <p:cNvSpPr/>
          <p:nvPr/>
        </p:nvSpPr>
        <p:spPr>
          <a:xfrm>
            <a:off x="3659945" y="5582301"/>
            <a:ext cx="659173" cy="3547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1B74BB-3181-C6B7-8459-EC4510D80E06}"/>
              </a:ext>
            </a:extLst>
          </p:cNvPr>
          <p:cNvCxnSpPr>
            <a:cxnSpLocks/>
          </p:cNvCxnSpPr>
          <p:nvPr/>
        </p:nvCxnSpPr>
        <p:spPr>
          <a:xfrm flipV="1">
            <a:off x="3989531" y="5950305"/>
            <a:ext cx="0" cy="3632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C4D275B-FFC3-09A7-CB12-B561B0BBEE85}"/>
              </a:ext>
            </a:extLst>
          </p:cNvPr>
          <p:cNvSpPr/>
          <p:nvPr/>
        </p:nvSpPr>
        <p:spPr>
          <a:xfrm>
            <a:off x="5273425" y="3474353"/>
            <a:ext cx="659173" cy="38510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C194B6-1E49-4B44-8B2A-821F383D6D42}"/>
              </a:ext>
            </a:extLst>
          </p:cNvPr>
          <p:cNvSpPr/>
          <p:nvPr/>
        </p:nvSpPr>
        <p:spPr>
          <a:xfrm>
            <a:off x="10548702" y="3474352"/>
            <a:ext cx="659173" cy="35370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CC2683-9E82-8C5F-BDB4-93F1C762198E}"/>
              </a:ext>
            </a:extLst>
          </p:cNvPr>
          <p:cNvCxnSpPr>
            <a:cxnSpLocks/>
          </p:cNvCxnSpPr>
          <p:nvPr/>
        </p:nvCxnSpPr>
        <p:spPr>
          <a:xfrm>
            <a:off x="5932598" y="3757929"/>
            <a:ext cx="460976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7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6390-F615-9313-D87E-6A0B24FB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21" name="Picture 20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345C8DFE-30E8-90E2-EF0E-3768FA5A1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6" y="1817959"/>
            <a:ext cx="4279900" cy="3378200"/>
          </a:xfrm>
          <a:prstGeom prst="rect">
            <a:avLst/>
          </a:prstGeom>
        </p:spPr>
      </p:pic>
      <p:pic>
        <p:nvPicPr>
          <p:cNvPr id="26" name="Picture 25" descr="A screenshot of a data sheet&#10;&#10;Description automatically generated">
            <a:extLst>
              <a:ext uri="{FF2B5EF4-FFF2-40B4-BE49-F238E27FC236}">
                <a16:creationId xmlns:a16="http://schemas.microsoft.com/office/drawing/2014/main" id="{67A8A388-032D-6945-800E-9C44BBAC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190" y="1293540"/>
            <a:ext cx="4430639" cy="496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5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345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Menlo</vt:lpstr>
      <vt:lpstr>system-ui</vt:lpstr>
      <vt:lpstr>Office Theme</vt:lpstr>
      <vt:lpstr>Modeling Coffee Reviews</vt:lpstr>
      <vt:lpstr>Project Summary</vt:lpstr>
      <vt:lpstr>Metadata</vt:lpstr>
      <vt:lpstr>Numerical Distributions</vt:lpstr>
      <vt:lpstr>Numerical Distributions</vt:lpstr>
      <vt:lpstr>Categorical Features</vt:lpstr>
      <vt:lpstr>Categorical Features</vt:lpstr>
      <vt:lpstr>Models</vt:lpstr>
      <vt:lpstr>Models</vt:lpstr>
      <vt:lpstr>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Coffee Reviews</dc:title>
  <dc:creator>Rodman, Will C</dc:creator>
  <cp:lastModifiedBy>Rodman, Will C</cp:lastModifiedBy>
  <cp:revision>3</cp:revision>
  <dcterms:created xsi:type="dcterms:W3CDTF">2024-05-03T18:37:33Z</dcterms:created>
  <dcterms:modified xsi:type="dcterms:W3CDTF">2024-05-03T21:59:14Z</dcterms:modified>
</cp:coreProperties>
</file>