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327" r:id="rId8"/>
    <p:sldId id="343" r:id="rId9"/>
    <p:sldId id="344" r:id="rId10"/>
    <p:sldId id="345" r:id="rId11"/>
    <p:sldId id="346" r:id="rId12"/>
    <p:sldId id="269" r:id="rId13"/>
    <p:sldId id="270" r:id="rId14"/>
    <p:sldId id="263" r:id="rId15"/>
    <p:sldId id="287" r:id="rId16"/>
    <p:sldId id="288" r:id="rId17"/>
    <p:sldId id="264" r:id="rId18"/>
    <p:sldId id="278" r:id="rId19"/>
    <p:sldId id="279" r:id="rId20"/>
    <p:sldId id="280" r:id="rId21"/>
    <p:sldId id="282" r:id="rId22"/>
    <p:sldId id="281" r:id="rId23"/>
    <p:sldId id="283" r:id="rId24"/>
    <p:sldId id="285" r:id="rId25"/>
    <p:sldId id="284" r:id="rId26"/>
    <p:sldId id="286" r:id="rId27"/>
    <p:sldId id="267" r:id="rId28"/>
    <p:sldId id="312" r:id="rId29"/>
    <p:sldId id="292" r:id="rId30"/>
    <p:sldId id="268" r:id="rId31"/>
    <p:sldId id="271" r:id="rId32"/>
    <p:sldId id="305" r:id="rId33"/>
    <p:sldId id="277" r:id="rId34"/>
    <p:sldId id="306" r:id="rId35"/>
    <p:sldId id="272" r:id="rId36"/>
    <p:sldId id="289" r:id="rId37"/>
    <p:sldId id="290" r:id="rId38"/>
    <p:sldId id="291" r:id="rId39"/>
    <p:sldId id="307" r:id="rId40"/>
    <p:sldId id="308" r:id="rId41"/>
    <p:sldId id="276" r:id="rId42"/>
    <p:sldId id="273" r:id="rId43"/>
    <p:sldId id="309" r:id="rId44"/>
    <p:sldId id="310" r:id="rId45"/>
    <p:sldId id="274" r:id="rId46"/>
    <p:sldId id="311" r:id="rId47"/>
    <p:sldId id="325" r:id="rId48"/>
    <p:sldId id="339" r:id="rId49"/>
    <p:sldId id="340" r:id="rId50"/>
    <p:sldId id="341" r:id="rId51"/>
    <p:sldId id="326" r:id="rId52"/>
    <p:sldId id="342" r:id="rId53"/>
    <p:sldId id="293" r:id="rId54"/>
    <p:sldId id="295" r:id="rId55"/>
    <p:sldId id="296" r:id="rId56"/>
    <p:sldId id="297" r:id="rId57"/>
    <p:sldId id="298" r:id="rId58"/>
    <p:sldId id="299" r:id="rId59"/>
    <p:sldId id="300" r:id="rId60"/>
    <p:sldId id="304" r:id="rId61"/>
    <p:sldId id="303" r:id="rId62"/>
    <p:sldId id="301" r:id="rId63"/>
    <p:sldId id="302" r:id="rId64"/>
    <p:sldId id="294" r:id="rId65"/>
    <p:sldId id="315" r:id="rId66"/>
    <p:sldId id="316" r:id="rId67"/>
    <p:sldId id="329" r:id="rId68"/>
    <p:sldId id="330" r:id="rId69"/>
    <p:sldId id="331" r:id="rId70"/>
    <p:sldId id="318" r:id="rId71"/>
    <p:sldId id="319" r:id="rId72"/>
    <p:sldId id="313" r:id="rId73"/>
    <p:sldId id="324" r:id="rId74"/>
    <p:sldId id="328" r:id="rId75"/>
    <p:sldId id="323" r:id="rId76"/>
    <p:sldId id="334" r:id="rId77"/>
    <p:sldId id="335" r:id="rId78"/>
    <p:sldId id="332" r:id="rId79"/>
    <p:sldId id="333" r:id="rId80"/>
    <p:sldId id="321" r:id="rId81"/>
    <p:sldId id="322" r:id="rId82"/>
    <p:sldId id="320" r:id="rId83"/>
    <p:sldId id="314" r:id="rId84"/>
    <p:sldId id="317" r:id="rId85"/>
    <p:sldId id="336" r:id="rId86"/>
    <p:sldId id="337" r:id="rId87"/>
    <p:sldId id="338" r:id="rId8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58AC512-2228-447A-BBEB-4DC1DAF6A249}">
          <p14:sldIdLst>
            <p14:sldId id="256"/>
            <p14:sldId id="257"/>
            <p14:sldId id="258"/>
            <p14:sldId id="259"/>
            <p14:sldId id="260"/>
          </p14:sldIdLst>
        </p14:section>
        <p14:section name="变量" id="{6D7611B3-EFCB-4814-9875-1F557D7BE4A5}">
          <p14:sldIdLst>
            <p14:sldId id="262"/>
            <p14:sldId id="327"/>
            <p14:sldId id="343"/>
            <p14:sldId id="344"/>
            <p14:sldId id="345"/>
            <p14:sldId id="346"/>
            <p14:sldId id="269"/>
            <p14:sldId id="270"/>
            <p14:sldId id="263"/>
            <p14:sldId id="287"/>
            <p14:sldId id="288"/>
          </p14:sldIdLst>
        </p14:section>
        <p14:section name="控制结构" id="{91E9FC5D-7DCB-4393-975D-31D651027FBD}">
          <p14:sldIdLst>
            <p14:sldId id="264"/>
            <p14:sldId id="278"/>
            <p14:sldId id="279"/>
            <p14:sldId id="280"/>
            <p14:sldId id="282"/>
            <p14:sldId id="281"/>
            <p14:sldId id="283"/>
            <p14:sldId id="285"/>
            <p14:sldId id="284"/>
            <p14:sldId id="286"/>
          </p14:sldIdLst>
        </p14:section>
        <p14:section name="函数" id="{898D2E23-B7B3-4EC5-B31C-03B76A35293E}">
          <p14:sldIdLst>
            <p14:sldId id="267"/>
            <p14:sldId id="312"/>
            <p14:sldId id="292"/>
            <p14:sldId id="268"/>
          </p14:sldIdLst>
        </p14:section>
        <p14:section name="字面量" id="{12D41D4F-8014-4585-8850-F61DA01024B1}">
          <p14:sldIdLst>
            <p14:sldId id="271"/>
            <p14:sldId id="305"/>
            <p14:sldId id="277"/>
            <p14:sldId id="306"/>
            <p14:sldId id="272"/>
            <p14:sldId id="289"/>
            <p14:sldId id="290"/>
            <p14:sldId id="291"/>
            <p14:sldId id="307"/>
            <p14:sldId id="308"/>
            <p14:sldId id="276"/>
            <p14:sldId id="273"/>
            <p14:sldId id="309"/>
            <p14:sldId id="310"/>
            <p14:sldId id="274"/>
            <p14:sldId id="311"/>
            <p14:sldId id="325"/>
            <p14:sldId id="339"/>
            <p14:sldId id="340"/>
            <p14:sldId id="341"/>
            <p14:sldId id="326"/>
            <p14:sldId id="342"/>
          </p14:sldIdLst>
        </p14:section>
        <p14:section name="面向对象" id="{9F3ECCBF-6B9A-4875-B40A-A5A852EAA5A0}">
          <p14:sldIdLst>
            <p14:sldId id="293"/>
            <p14:sldId id="295"/>
            <p14:sldId id="296"/>
            <p14:sldId id="297"/>
            <p14:sldId id="298"/>
            <p14:sldId id="299"/>
            <p14:sldId id="300"/>
            <p14:sldId id="304"/>
            <p14:sldId id="303"/>
            <p14:sldId id="301"/>
            <p14:sldId id="302"/>
          </p14:sldIdLst>
        </p14:section>
        <p14:section name="DOM" id="{77FA0C30-DA2C-41DB-AA00-367ED13740EC}">
          <p14:sldIdLst>
            <p14:sldId id="294"/>
            <p14:sldId id="315"/>
            <p14:sldId id="316"/>
            <p14:sldId id="329"/>
            <p14:sldId id="330"/>
            <p14:sldId id="331"/>
            <p14:sldId id="318"/>
            <p14:sldId id="319"/>
            <p14:sldId id="313"/>
            <p14:sldId id="324"/>
            <p14:sldId id="328"/>
            <p14:sldId id="323"/>
            <p14:sldId id="334"/>
            <p14:sldId id="335"/>
            <p14:sldId id="332"/>
            <p14:sldId id="333"/>
            <p14:sldId id="321"/>
            <p14:sldId id="322"/>
            <p14:sldId id="320"/>
            <p14:sldId id="314"/>
            <p14:sldId id="317"/>
            <p14:sldId id="336"/>
          </p14:sldIdLst>
        </p14:section>
        <p14:section name="浏览器操作" id="{5F065DB5-C93F-43B3-963D-DAF87BB8B1B5}">
          <p14:sldIdLst>
            <p14:sldId id="337"/>
            <p14:sldId id="33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F8DC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81"/>
  </p:normalViewPr>
  <p:slideViewPr>
    <p:cSldViewPr snapToGrid="0">
      <p:cViewPr varScale="1">
        <p:scale>
          <a:sx n="108" d="100"/>
          <a:sy n="108" d="100"/>
        </p:scale>
        <p:origin x="84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09600" y="3327399"/>
            <a:ext cx="6553200" cy="698501"/>
          </a:xfrm>
          <a:prstGeom prst="rect">
            <a:avLst/>
          </a:prstGeom>
        </p:spPr>
        <p:txBody>
          <a:bodyPr anchor="b">
            <a:normAutofit/>
          </a:bodyPr>
          <a:lstStyle>
            <a:lvl1pPr algn="r">
              <a:defRPr sz="40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1" name="文本框 10"/>
          <p:cNvSpPr txBox="1"/>
          <p:nvPr userDrawn="1"/>
        </p:nvSpPr>
        <p:spPr>
          <a:xfrm>
            <a:off x="7710709" y="4795625"/>
            <a:ext cx="4057650" cy="584775"/>
          </a:xfrm>
          <a:prstGeom prst="rect">
            <a:avLst/>
          </a:prstGeom>
          <a:ln/>
        </p:spPr>
        <p:style>
          <a:lnRef idx="0">
            <a:schemeClr val="dk1"/>
          </a:lnRef>
          <a:fillRef idx="3">
            <a:schemeClr val="dk1"/>
          </a:fillRef>
          <a:effectRef idx="3">
            <a:schemeClr val="dk1"/>
          </a:effectRef>
          <a:fontRef idx="minor">
            <a:schemeClr val="lt1"/>
          </a:fontRef>
        </p:style>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微信公众号</a:t>
            </a:r>
            <a:r>
              <a:rPr lang="en-US" altLang="zh-CN" sz="1600" dirty="0" smtClean="0">
                <a:solidFill>
                  <a:schemeClr val="bg1"/>
                </a:solidFill>
                <a:latin typeface="微软雅黑" panose="020B0503020204020204" pitchFamily="34" charset="-122"/>
                <a:ea typeface="微软雅黑" panose="020B0503020204020204" pitchFamily="34" charset="-122"/>
              </a:rPr>
              <a:t>: </a:t>
            </a:r>
            <a:r>
              <a:rPr lang="en-US" altLang="zh-CN" sz="1600" dirty="0" err="1" smtClean="0">
                <a:solidFill>
                  <a:schemeClr val="bg1"/>
                </a:solidFill>
                <a:latin typeface="微软雅黑" panose="020B0503020204020204" pitchFamily="34" charset="-122"/>
                <a:ea typeface="微软雅黑" panose="020B0503020204020204" pitchFamily="34" charset="-122"/>
              </a:rPr>
              <a:t>bianchengderen</a:t>
            </a:r>
            <a:r>
              <a:rPr lang="en-US" altLang="zh-CN" sz="1600" baseline="0" dirty="0" smtClean="0">
                <a:solidFill>
                  <a:schemeClr val="bg1"/>
                </a:solidFill>
                <a:latin typeface="微软雅黑" panose="020B0503020204020204" pitchFamily="34" charset="-122"/>
                <a:ea typeface="微软雅黑" panose="020B0503020204020204" pitchFamily="34" charset="-122"/>
              </a:rPr>
              <a:t> </a:t>
            </a:r>
          </a:p>
          <a:p>
            <a:r>
              <a:rPr lang="en-US" altLang="zh-CN" sz="1600" baseline="0" dirty="0" smtClean="0">
                <a:solidFill>
                  <a:schemeClr val="bg1"/>
                </a:solidFill>
                <a:latin typeface="微软雅黑" panose="020B0503020204020204" pitchFamily="34" charset="-122"/>
                <a:ea typeface="微软雅黑" panose="020B0503020204020204" pitchFamily="34" charset="-122"/>
              </a:rPr>
              <a:t>        QQ</a:t>
            </a:r>
            <a:r>
              <a:rPr lang="zh-CN" altLang="en-US" sz="1600" baseline="0" dirty="0" smtClean="0">
                <a:solidFill>
                  <a:schemeClr val="bg1"/>
                </a:solidFill>
                <a:latin typeface="微软雅黑" panose="020B0503020204020204" pitchFamily="34" charset="-122"/>
                <a:ea typeface="微软雅黑" panose="020B0503020204020204" pitchFamily="34" charset="-122"/>
              </a:rPr>
              <a:t>群</a:t>
            </a:r>
            <a:r>
              <a:rPr lang="en-US" altLang="zh-CN" sz="1600" baseline="0" dirty="0" smtClean="0">
                <a:solidFill>
                  <a:schemeClr val="bg1"/>
                </a:solidFill>
                <a:latin typeface="微软雅黑" panose="020B0503020204020204" pitchFamily="34" charset="-122"/>
                <a:ea typeface="微软雅黑" panose="020B0503020204020204" pitchFamily="34" charset="-122"/>
              </a:rPr>
              <a:t>: 186659233</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0709" y="1672798"/>
            <a:ext cx="4057650" cy="3095625"/>
          </a:xfrm>
          <a:prstGeom prst="rect">
            <a:avLst/>
          </a:prstGeom>
        </p:spPr>
      </p:pic>
      <p:sp>
        <p:nvSpPr>
          <p:cNvPr id="18" name="标题 1"/>
          <p:cNvSpPr txBox="1">
            <a:spLocks/>
          </p:cNvSpPr>
          <p:nvPr userDrawn="1"/>
        </p:nvSpPr>
        <p:spPr>
          <a:xfrm>
            <a:off x="609600" y="2349305"/>
            <a:ext cx="6553200" cy="614271"/>
          </a:xfrm>
          <a:prstGeom prst="rect">
            <a:avLst/>
          </a:prstGeom>
        </p:spPr>
        <p:txBody>
          <a:bodyPr anchor="b">
            <a:normAutofit lnSpcReduction="10000"/>
          </a:bodyPr>
          <a:lstStyle>
            <a:lvl1pPr algn="r" defTabSz="914400" rtl="0" eaLnBrk="1" latinLnBrk="0" hangingPunct="1">
              <a:lnSpc>
                <a:spcPct val="90000"/>
              </a:lnSpc>
              <a:spcBef>
                <a:spcPct val="0"/>
              </a:spcBef>
              <a:buNone/>
              <a:defRPr sz="4000" kern="1200">
                <a:solidFill>
                  <a:schemeClr val="tx1"/>
                </a:solidFill>
                <a:latin typeface="微软雅黑" panose="020B0503020204020204" pitchFamily="34" charset="-122"/>
                <a:ea typeface="微软雅黑" panose="020B0503020204020204" pitchFamily="34" charset="-122"/>
                <a:cs typeface="+mj-cs"/>
              </a:defRPr>
            </a:lvl1pPr>
          </a:lstStyle>
          <a:p>
            <a:pPr algn="r"/>
            <a:r>
              <a:rPr lang="zh-CN" altLang="en-US" sz="4000" dirty="0" smtClean="0">
                <a:solidFill>
                  <a:schemeClr val="tx1">
                    <a:lumMod val="75000"/>
                    <a:lumOff val="25000"/>
                  </a:schemeClr>
                </a:solidFill>
                <a:latin typeface="微软雅黑" panose="020B0503020204020204" pitchFamily="34" charset="-122"/>
                <a:ea typeface="微软雅黑" panose="020B0503020204020204" pitchFamily="34" charset="-122"/>
              </a:rPr>
              <a:t>编程的人之</a:t>
            </a:r>
            <a:r>
              <a:rPr lang="en-US" altLang="zh-CN" sz="4000" dirty="0" err="1" smtClean="0">
                <a:solidFill>
                  <a:schemeClr val="tx1">
                    <a:lumMod val="75000"/>
                    <a:lumOff val="25000"/>
                  </a:schemeClr>
                </a:solidFill>
                <a:latin typeface="微软雅黑" panose="020B0503020204020204" pitchFamily="34" charset="-122"/>
                <a:ea typeface="微软雅黑" panose="020B0503020204020204" pitchFamily="34" charset="-122"/>
              </a:rPr>
              <a:t>Javascript</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690052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3924568" y="1477108"/>
            <a:ext cx="7062301" cy="3910818"/>
          </a:xfrm>
          <a:prstGeom prst="rect">
            <a:avLst/>
          </a:prstGeom>
          <a:ln>
            <a:solidFill>
              <a:schemeClr val="tx1"/>
            </a:solidFill>
          </a:ln>
        </p:spPr>
        <p:txBody>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9" name="文本框 8"/>
          <p:cNvSpPr txBox="1"/>
          <p:nvPr userDrawn="1"/>
        </p:nvSpPr>
        <p:spPr>
          <a:xfrm>
            <a:off x="1603718" y="2686929"/>
            <a:ext cx="1210588" cy="1323439"/>
          </a:xfrm>
          <a:prstGeom prst="rect">
            <a:avLst/>
          </a:prstGeom>
          <a:solidFill>
            <a:schemeClr val="tx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zh-CN" altLang="en-US" sz="4000" dirty="0" smtClean="0">
                <a:solidFill>
                  <a:schemeClr val="bg1"/>
                </a:solidFill>
                <a:latin typeface="微软雅黑" panose="020B0503020204020204" pitchFamily="34" charset="-122"/>
                <a:ea typeface="微软雅黑" panose="020B0503020204020204" pitchFamily="34" charset="-122"/>
              </a:rPr>
              <a:t>课程</a:t>
            </a:r>
            <a:endParaRPr lang="en-US" altLang="zh-CN" sz="4000" dirty="0" smtClean="0">
              <a:solidFill>
                <a:schemeClr val="bg1"/>
              </a:solidFill>
              <a:latin typeface="微软雅黑" panose="020B0503020204020204" pitchFamily="34" charset="-122"/>
              <a:ea typeface="微软雅黑" panose="020B0503020204020204" pitchFamily="34" charset="-122"/>
            </a:endParaRPr>
          </a:p>
          <a:p>
            <a:r>
              <a:rPr lang="zh-CN" altLang="en-US" sz="4000" dirty="0" smtClean="0">
                <a:solidFill>
                  <a:schemeClr val="bg1"/>
                </a:solidFill>
                <a:latin typeface="微软雅黑" panose="020B0503020204020204" pitchFamily="34" charset="-122"/>
                <a:ea typeface="微软雅黑" panose="020B0503020204020204" pitchFamily="34" charset="-122"/>
              </a:rPr>
              <a:t>目录</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65655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56845" y="618345"/>
            <a:ext cx="11358490" cy="549273"/>
          </a:xfrm>
          <a:prstGeom prst="rect">
            <a:avLst/>
          </a:prstGeom>
        </p:spPr>
        <p:txBody>
          <a:bodyPr/>
          <a:lstStyle>
            <a:lvl1pPr>
              <a:defRPr sz="36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6" name="右箭头 5"/>
          <p:cNvSpPr/>
          <p:nvPr userDrawn="1"/>
        </p:nvSpPr>
        <p:spPr>
          <a:xfrm>
            <a:off x="168812" y="787473"/>
            <a:ext cx="388033" cy="211015"/>
          </a:xfrm>
          <a:prstGeom prst="right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037961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5" name="文本框 4"/>
          <p:cNvSpPr txBox="1"/>
          <p:nvPr userDrawn="1"/>
        </p:nvSpPr>
        <p:spPr>
          <a:xfrm>
            <a:off x="3516925" y="2110155"/>
            <a:ext cx="2860078" cy="830997"/>
          </a:xfrm>
          <a:prstGeom prst="rect">
            <a:avLst/>
          </a:prstGeom>
          <a:noFill/>
        </p:spPr>
        <p:txBody>
          <a:bodyPr wrap="none" rtlCol="0">
            <a:spAutoFit/>
          </a:bodyPr>
          <a:lstStyle/>
          <a:p>
            <a:r>
              <a:rPr lang="zh-CN" altLang="en-US" sz="4800" b="1" dirty="0" smtClean="0">
                <a:latin typeface="微软雅黑" panose="020B0503020204020204" pitchFamily="34" charset="-122"/>
                <a:ea typeface="微软雅黑" panose="020B0503020204020204" pitchFamily="34" charset="-122"/>
              </a:rPr>
              <a:t>谢谢观看</a:t>
            </a:r>
            <a:r>
              <a:rPr lang="en-US" altLang="zh-CN" sz="4800" b="1" dirty="0" smtClean="0">
                <a:latin typeface="微软雅黑" panose="020B0503020204020204" pitchFamily="34" charset="-122"/>
                <a:ea typeface="微软雅黑" panose="020B0503020204020204" pitchFamily="34" charset="-122"/>
              </a:rPr>
              <a:t>!</a:t>
            </a:r>
            <a:endParaRPr lang="zh-CN" altLang="en-US" sz="4800" b="1" dirty="0">
              <a:latin typeface="微软雅黑" panose="020B0503020204020204" pitchFamily="34" charset="-122"/>
              <a:ea typeface="微软雅黑" panose="020B0503020204020204" pitchFamily="34" charset="-122"/>
            </a:endParaRPr>
          </a:p>
        </p:txBody>
      </p:sp>
      <p:sp>
        <p:nvSpPr>
          <p:cNvPr id="6" name="文本框 5"/>
          <p:cNvSpPr txBox="1"/>
          <p:nvPr userDrawn="1"/>
        </p:nvSpPr>
        <p:spPr>
          <a:xfrm>
            <a:off x="3516925" y="3123029"/>
            <a:ext cx="4962962" cy="1384995"/>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欢迎加入编程的行列</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微信公众号</a:t>
            </a:r>
            <a:r>
              <a:rPr lang="en-US" altLang="zh-CN" sz="2800" dirty="0" smtClean="0">
                <a:latin typeface="微软雅黑" panose="020B0503020204020204" pitchFamily="34" charset="-122"/>
                <a:ea typeface="微软雅黑" panose="020B0503020204020204" pitchFamily="34" charset="-122"/>
              </a:rPr>
              <a:t>:</a:t>
            </a:r>
            <a:r>
              <a:rPr lang="en-US" altLang="zh-CN" sz="2800" baseline="0" dirty="0" smtClean="0">
                <a:latin typeface="微软雅黑" panose="020B0503020204020204" pitchFamily="34" charset="-122"/>
                <a:ea typeface="微软雅黑" panose="020B0503020204020204" pitchFamily="34" charset="-122"/>
              </a:rPr>
              <a:t> </a:t>
            </a:r>
            <a:r>
              <a:rPr lang="en-US" altLang="zh-CN" sz="2800" baseline="0" dirty="0" err="1" smtClean="0">
                <a:solidFill>
                  <a:srgbClr val="FFFF00"/>
                </a:solidFill>
                <a:latin typeface="微软雅黑" panose="020B0503020204020204" pitchFamily="34" charset="-122"/>
                <a:ea typeface="微软雅黑" panose="020B0503020204020204" pitchFamily="34" charset="-122"/>
              </a:rPr>
              <a:t>bianchengderen</a:t>
            </a:r>
            <a:endParaRPr lang="en-US" altLang="zh-CN" sz="2800" baseline="0" dirty="0" smtClean="0">
              <a:solidFill>
                <a:srgbClr val="FFFF00"/>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baseline="0" dirty="0" smtClean="0">
                <a:latin typeface="微软雅黑" panose="020B0503020204020204" pitchFamily="34" charset="-122"/>
                <a:ea typeface="微软雅黑" panose="020B0503020204020204" pitchFamily="34" charset="-122"/>
              </a:rPr>
              <a:t>腾讯 </a:t>
            </a:r>
            <a:r>
              <a:rPr lang="en-US" altLang="zh-CN" sz="2800" baseline="0" dirty="0" smtClean="0">
                <a:latin typeface="微软雅黑" panose="020B0503020204020204" pitchFamily="34" charset="-122"/>
                <a:ea typeface="微软雅黑" panose="020B0503020204020204" pitchFamily="34" charset="-122"/>
              </a:rPr>
              <a:t>QQ</a:t>
            </a:r>
            <a:r>
              <a:rPr lang="zh-CN" altLang="en-US" sz="2800" baseline="0" dirty="0" smtClean="0">
                <a:latin typeface="微软雅黑" panose="020B0503020204020204" pitchFamily="34" charset="-122"/>
                <a:ea typeface="微软雅黑" panose="020B0503020204020204" pitchFamily="34" charset="-122"/>
              </a:rPr>
              <a:t>群</a:t>
            </a:r>
            <a:r>
              <a:rPr lang="en-US" altLang="zh-CN" sz="2800" baseline="0" dirty="0" smtClean="0">
                <a:latin typeface="微软雅黑" panose="020B0503020204020204" pitchFamily="34" charset="-122"/>
                <a:ea typeface="微软雅黑" panose="020B0503020204020204" pitchFamily="34" charset="-122"/>
              </a:rPr>
              <a:t>: </a:t>
            </a:r>
            <a:r>
              <a:rPr lang="en-US" altLang="zh-CN" sz="2800" baseline="0" dirty="0" smtClean="0">
                <a:solidFill>
                  <a:srgbClr val="FFFF00"/>
                </a:solidFill>
                <a:latin typeface="微软雅黑" panose="020B0503020204020204" pitchFamily="34" charset="-122"/>
                <a:ea typeface="微软雅黑" panose="020B0503020204020204" pitchFamily="34" charset="-122"/>
              </a:rPr>
              <a:t>186659233</a:t>
            </a:r>
            <a:endParaRPr lang="zh-CN" altLang="en-US" sz="2800" dirty="0" smtClean="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560390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DC3D"/>
        </a:solidFill>
        <a:effectLst/>
      </p:bgPr>
    </p:bg>
    <p:spTree>
      <p:nvGrpSpPr>
        <p:cNvPr id="1" name=""/>
        <p:cNvGrpSpPr/>
        <p:nvPr/>
      </p:nvGrpSpPr>
      <p:grpSpPr>
        <a:xfrm>
          <a:off x="0" y="0"/>
          <a:ext cx="0" cy="0"/>
          <a:chOff x="0" y="0"/>
          <a:chExt cx="0" cy="0"/>
        </a:xfrm>
      </p:grpSpPr>
      <p:sp>
        <p:nvSpPr>
          <p:cNvPr id="8" name="文本框 7"/>
          <p:cNvSpPr txBox="1"/>
          <p:nvPr userDrawn="1"/>
        </p:nvSpPr>
        <p:spPr>
          <a:xfrm>
            <a:off x="-14068" y="-14068"/>
            <a:ext cx="6421886" cy="369332"/>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zh-CN" altLang="en-US" u="none" dirty="0" smtClean="0">
                <a:solidFill>
                  <a:schemeClr val="bg1"/>
                </a:solidFill>
                <a:latin typeface="微软雅黑" panose="020B0503020204020204" pitchFamily="34" charset="-122"/>
                <a:ea typeface="微软雅黑" panose="020B0503020204020204" pitchFamily="34" charset="-122"/>
              </a:rPr>
              <a:t>编程的人 </a:t>
            </a:r>
            <a:r>
              <a:rPr lang="en-US" altLang="zh-CN" u="none" dirty="0" smtClean="0">
                <a:solidFill>
                  <a:schemeClr val="bg1"/>
                </a:solidFill>
                <a:latin typeface="微软雅黑" panose="020B0503020204020204" pitchFamily="34" charset="-122"/>
                <a:ea typeface="微软雅黑" panose="020B0503020204020204" pitchFamily="34" charset="-122"/>
              </a:rPr>
              <a:t>-</a:t>
            </a:r>
            <a:r>
              <a:rPr lang="en-US" altLang="zh-CN" u="none" baseline="0" dirty="0" smtClean="0">
                <a:solidFill>
                  <a:schemeClr val="bg1"/>
                </a:solidFill>
                <a:latin typeface="微软雅黑" panose="020B0503020204020204" pitchFamily="34" charset="-122"/>
                <a:ea typeface="微软雅黑" panose="020B0503020204020204" pitchFamily="34" charset="-122"/>
              </a:rPr>
              <a:t> </a:t>
            </a:r>
            <a:r>
              <a:rPr lang="zh-CN" altLang="en-US" u="none" dirty="0" smtClean="0">
                <a:solidFill>
                  <a:schemeClr val="bg1"/>
                </a:solidFill>
                <a:latin typeface="微软雅黑" panose="020B0503020204020204" pitchFamily="34" charset="-122"/>
                <a:ea typeface="微软雅黑" panose="020B0503020204020204" pitchFamily="34" charset="-122"/>
              </a:rPr>
              <a:t>喜欢分享编程技术</a:t>
            </a:r>
            <a:r>
              <a:rPr lang="en-US" altLang="zh-CN" u="none" dirty="0" smtClean="0">
                <a:solidFill>
                  <a:schemeClr val="bg1"/>
                </a:solidFill>
                <a:latin typeface="微软雅黑" panose="020B0503020204020204" pitchFamily="34" charset="-122"/>
                <a:ea typeface="微软雅黑" panose="020B0503020204020204" pitchFamily="34" charset="-122"/>
              </a:rPr>
              <a:t>(</a:t>
            </a:r>
            <a:r>
              <a:rPr lang="zh-CN" altLang="en-US" u="none" dirty="0" smtClean="0">
                <a:solidFill>
                  <a:schemeClr val="bg1"/>
                </a:solidFill>
                <a:latin typeface="微软雅黑" panose="020B0503020204020204" pitchFamily="34" charset="-122"/>
                <a:ea typeface="微软雅黑" panose="020B0503020204020204" pitchFamily="34" charset="-122"/>
              </a:rPr>
              <a:t>微信公众号</a:t>
            </a:r>
            <a:r>
              <a:rPr lang="en-US" altLang="zh-CN" u="none" dirty="0" smtClean="0">
                <a:solidFill>
                  <a:schemeClr val="bg1"/>
                </a:solidFill>
                <a:latin typeface="微软雅黑" panose="020B0503020204020204" pitchFamily="34" charset="-122"/>
                <a:ea typeface="微软雅黑" panose="020B0503020204020204" pitchFamily="34" charset="-122"/>
              </a:rPr>
              <a:t>:</a:t>
            </a:r>
            <a:r>
              <a:rPr lang="en-US" altLang="zh-CN" u="none" baseline="0" dirty="0" smtClean="0">
                <a:solidFill>
                  <a:schemeClr val="bg1"/>
                </a:solidFill>
                <a:latin typeface="微软雅黑" panose="020B0503020204020204" pitchFamily="34" charset="-122"/>
                <a:ea typeface="微软雅黑" panose="020B0503020204020204" pitchFamily="34" charset="-122"/>
              </a:rPr>
              <a:t> </a:t>
            </a:r>
            <a:r>
              <a:rPr lang="en-US" altLang="zh-CN" u="none" baseline="0" dirty="0" err="1" smtClean="0">
                <a:solidFill>
                  <a:schemeClr val="bg1"/>
                </a:solidFill>
                <a:latin typeface="微软雅黑" panose="020B0503020204020204" pitchFamily="34" charset="-122"/>
                <a:ea typeface="微软雅黑" panose="020B0503020204020204" pitchFamily="34" charset="-122"/>
              </a:rPr>
              <a:t>bianchengderen</a:t>
            </a:r>
            <a:r>
              <a:rPr lang="en-US" altLang="zh-CN" u="none" dirty="0" smtClean="0">
                <a:solidFill>
                  <a:schemeClr val="bg1"/>
                </a:solidFill>
                <a:latin typeface="微软雅黑" panose="020B0503020204020204" pitchFamily="34" charset="-122"/>
                <a:ea typeface="微软雅黑" panose="020B0503020204020204" pitchFamily="34" charset="-122"/>
              </a:rPr>
              <a:t>)</a:t>
            </a:r>
            <a:endParaRPr lang="zh-CN" altLang="en-US" u="none"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userDrawn="1"/>
        </p:nvSpPr>
        <p:spPr>
          <a:xfrm>
            <a:off x="9969532" y="6488668"/>
            <a:ext cx="222246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smtClean="0"/>
              <a:t>www.wutongwei.com</a:t>
            </a:r>
            <a:endParaRPr lang="zh-CN" altLang="en-US" dirty="0"/>
          </a:p>
        </p:txBody>
      </p:sp>
    </p:spTree>
    <p:extLst>
      <p:ext uri="{BB962C8B-B14F-4D97-AF65-F5344CB8AC3E}">
        <p14:creationId xmlns:p14="http://schemas.microsoft.com/office/powerpoint/2010/main" val="3351250197"/>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4" r:id="rId3"/>
    <p:sldLayoutId id="2147483656"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eveloper.mozilla.org/zh-CN/docs/Web/JavaScript/Reference/Global_Objects/Object/constructor"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面向对象的</a:t>
            </a:r>
            <a:r>
              <a:rPr lang="en-US" altLang="zh-CN" dirty="0" err="1" smtClean="0"/>
              <a:t>Javascript</a:t>
            </a:r>
            <a:endParaRPr lang="zh-CN" altLang="en-US" dirty="0"/>
          </a:p>
        </p:txBody>
      </p:sp>
    </p:spTree>
    <p:extLst>
      <p:ext uri="{BB962C8B-B14F-4D97-AF65-F5344CB8AC3E}">
        <p14:creationId xmlns:p14="http://schemas.microsoft.com/office/powerpoint/2010/main" val="3062731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类型识别</a:t>
            </a:r>
            <a:r>
              <a:rPr lang="en-US" altLang="zh-CN" dirty="0" smtClean="0"/>
              <a:t>:</a:t>
            </a:r>
            <a:r>
              <a:rPr lang="zh-CN" altLang="en-US" dirty="0"/>
              <a:t>数组</a:t>
            </a:r>
          </a:p>
        </p:txBody>
      </p:sp>
      <p:sp>
        <p:nvSpPr>
          <p:cNvPr id="3" name="文本框 2"/>
          <p:cNvSpPr txBox="1"/>
          <p:nvPr/>
        </p:nvSpPr>
        <p:spPr>
          <a:xfrm>
            <a:off x="6593044" y="2634018"/>
            <a:ext cx="5322291" cy="2308324"/>
          </a:xfrm>
          <a:prstGeom prst="rect">
            <a:avLst/>
          </a:prstGeom>
          <a:noFill/>
        </p:spPr>
        <p:txBody>
          <a:bodyPr wrap="none" rtlCol="0">
            <a:spAutoFit/>
          </a:bodyPr>
          <a:lstStyle/>
          <a:p>
            <a:r>
              <a:rPr lang="en-US" altLang="zh-CN" dirty="0" smtClean="0"/>
              <a:t>1.</a:t>
            </a:r>
            <a:r>
              <a:rPr lang="zh-CN" altLang="en-US" dirty="0" smtClean="0"/>
              <a:t>数组的项称为元素</a:t>
            </a:r>
            <a:r>
              <a:rPr lang="en-US" altLang="zh-CN" dirty="0" smtClean="0"/>
              <a:t>,</a:t>
            </a:r>
            <a:r>
              <a:rPr lang="zh-CN" altLang="en-US" dirty="0" smtClean="0"/>
              <a:t>数组的大小为元素个数</a:t>
            </a:r>
            <a:r>
              <a:rPr lang="en-US" altLang="zh-CN" dirty="0"/>
              <a:t>.</a:t>
            </a:r>
            <a:endParaRPr lang="en-US" altLang="zh-CN" dirty="0" smtClean="0"/>
          </a:p>
          <a:p>
            <a:r>
              <a:rPr lang="en-US" altLang="zh-CN" dirty="0" smtClean="0"/>
              <a:t>2.</a:t>
            </a:r>
            <a:r>
              <a:rPr lang="zh-CN" altLang="en-US" dirty="0" smtClean="0"/>
              <a:t>数组的元素</a:t>
            </a:r>
            <a:r>
              <a:rPr lang="en-US" altLang="zh-CN" dirty="0" smtClean="0"/>
              <a:t>,</a:t>
            </a:r>
            <a:r>
              <a:rPr lang="zh-CN" altLang="en-US" dirty="0" smtClean="0"/>
              <a:t>通过下标来获取</a:t>
            </a:r>
            <a:r>
              <a:rPr lang="en-US" altLang="zh-CN" dirty="0" smtClean="0"/>
              <a:t>,</a:t>
            </a:r>
            <a:r>
              <a:rPr lang="zh-CN" altLang="en-US" dirty="0" smtClean="0"/>
              <a:t>通过下标来改变其值</a:t>
            </a:r>
            <a:endParaRPr lang="en-US" altLang="zh-CN" dirty="0" smtClean="0"/>
          </a:p>
          <a:p>
            <a:r>
              <a:rPr lang="en-US" altLang="zh-CN" dirty="0" smtClean="0"/>
              <a:t>3.</a:t>
            </a:r>
            <a:r>
              <a:rPr lang="zh-CN" altLang="en-US" dirty="0" smtClean="0"/>
              <a:t>数组的下标从</a:t>
            </a:r>
            <a:r>
              <a:rPr lang="en-US" altLang="zh-CN" dirty="0" smtClean="0"/>
              <a:t>0</a:t>
            </a:r>
            <a:r>
              <a:rPr lang="zh-CN" altLang="en-US" dirty="0" smtClean="0"/>
              <a:t>开始计数</a:t>
            </a:r>
            <a:endParaRPr lang="en-US" altLang="zh-CN" dirty="0" smtClean="0"/>
          </a:p>
          <a:p>
            <a:endParaRPr lang="en-US" altLang="zh-CN" dirty="0"/>
          </a:p>
          <a:p>
            <a:r>
              <a:rPr lang="en-US" altLang="zh-CN" dirty="0" err="1"/>
              <a:t>v</a:t>
            </a:r>
            <a:r>
              <a:rPr lang="en-US" altLang="zh-CN" dirty="0" err="1" smtClean="0"/>
              <a:t>ar</a:t>
            </a:r>
            <a:r>
              <a:rPr lang="en-US" altLang="zh-CN" dirty="0" smtClean="0"/>
              <a:t> </a:t>
            </a:r>
            <a:r>
              <a:rPr lang="en-US" altLang="zh-CN" dirty="0" err="1" smtClean="0"/>
              <a:t>arr</a:t>
            </a:r>
            <a:r>
              <a:rPr lang="en-US" altLang="zh-CN" dirty="0" smtClean="0"/>
              <a:t> = [“</a:t>
            </a:r>
            <a:r>
              <a:rPr lang="en-US" altLang="zh-CN" dirty="0" err="1" smtClean="0"/>
              <a:t>a”,”z</a:t>
            </a:r>
            <a:r>
              <a:rPr lang="en-US" altLang="zh-CN" dirty="0" smtClean="0"/>
              <a:t>”];</a:t>
            </a:r>
          </a:p>
          <a:p>
            <a:r>
              <a:rPr lang="en-US" altLang="zh-CN" dirty="0" err="1" smtClean="0"/>
              <a:t>a.Length</a:t>
            </a:r>
            <a:r>
              <a:rPr lang="en-US" altLang="zh-CN" dirty="0" smtClean="0"/>
              <a:t> //2</a:t>
            </a:r>
          </a:p>
          <a:p>
            <a:r>
              <a:rPr lang="en-US" altLang="zh-CN" dirty="0"/>
              <a:t>a</a:t>
            </a:r>
            <a:r>
              <a:rPr lang="en-US" altLang="zh-CN" dirty="0" smtClean="0"/>
              <a:t>[0] //a</a:t>
            </a:r>
          </a:p>
          <a:p>
            <a:r>
              <a:rPr lang="en-US" altLang="zh-CN" dirty="0" smtClean="0"/>
              <a:t>a[1] = “</a:t>
            </a:r>
            <a:r>
              <a:rPr lang="zh-CN" altLang="en-US" dirty="0" smtClean="0"/>
              <a:t>我</a:t>
            </a:r>
            <a:r>
              <a:rPr lang="en-US" altLang="zh-CN" dirty="0" smtClean="0"/>
              <a:t>” //</a:t>
            </a:r>
            <a:r>
              <a:rPr lang="zh-CN" altLang="en-US" dirty="0" smtClean="0"/>
              <a:t>这时候</a:t>
            </a:r>
            <a:r>
              <a:rPr lang="en-US" altLang="zh-CN" dirty="0" err="1" smtClean="0"/>
              <a:t>arr</a:t>
            </a:r>
            <a:r>
              <a:rPr lang="zh-CN" altLang="en-US" dirty="0" smtClean="0"/>
              <a:t>的第二个元素为 </a:t>
            </a:r>
            <a:r>
              <a:rPr lang="en-US" altLang="zh-CN" dirty="0" smtClean="0"/>
              <a:t>“</a:t>
            </a:r>
            <a:r>
              <a:rPr lang="zh-CN" altLang="en-US" dirty="0" smtClean="0"/>
              <a:t>我</a:t>
            </a:r>
            <a:r>
              <a:rPr lang="en-US" altLang="zh-CN" dirty="0" smtClean="0"/>
              <a:t>”</a:t>
            </a:r>
            <a:endParaRPr lang="zh-CN" altLang="en-US" dirty="0"/>
          </a:p>
        </p:txBody>
      </p:sp>
      <p:sp>
        <p:nvSpPr>
          <p:cNvPr id="4" name="文本框 3"/>
          <p:cNvSpPr txBox="1"/>
          <p:nvPr/>
        </p:nvSpPr>
        <p:spPr>
          <a:xfrm>
            <a:off x="475089" y="2218520"/>
            <a:ext cx="5761001" cy="3139321"/>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smtClean="0"/>
              <a:t>字面量</a:t>
            </a:r>
            <a:r>
              <a:rPr lang="en-US" altLang="zh-CN" dirty="0" smtClean="0"/>
              <a:t>:</a:t>
            </a:r>
          </a:p>
          <a:p>
            <a:endParaRPr lang="en-US" altLang="zh-CN" dirty="0"/>
          </a:p>
          <a:p>
            <a:r>
              <a:rPr lang="en-US" altLang="zh-CN" dirty="0" err="1" smtClean="0"/>
              <a:t>Var</a:t>
            </a:r>
            <a:r>
              <a:rPr lang="en-US" altLang="zh-CN" dirty="0" smtClean="0"/>
              <a:t> </a:t>
            </a:r>
            <a:r>
              <a:rPr lang="en-US" altLang="zh-CN" dirty="0" err="1" smtClean="0"/>
              <a:t>arr</a:t>
            </a:r>
            <a:r>
              <a:rPr lang="en-US" altLang="zh-CN" dirty="0" smtClean="0"/>
              <a:t> = [“1”,”w”]; //</a:t>
            </a:r>
            <a:r>
              <a:rPr lang="zh-CN" altLang="en-US" dirty="0" smtClean="0"/>
              <a:t>字符串数组</a:t>
            </a:r>
            <a:endParaRPr lang="en-US" altLang="zh-CN" dirty="0" smtClean="0"/>
          </a:p>
          <a:p>
            <a:r>
              <a:rPr lang="en-US" altLang="zh-CN" dirty="0" err="1" smtClean="0"/>
              <a:t>Var</a:t>
            </a:r>
            <a:r>
              <a:rPr lang="en-US" altLang="zh-CN" dirty="0" smtClean="0"/>
              <a:t> arr2 = [1,2,3];// </a:t>
            </a:r>
            <a:r>
              <a:rPr lang="zh-CN" altLang="en-US" dirty="0" smtClean="0"/>
              <a:t>整数数组</a:t>
            </a:r>
            <a:endParaRPr lang="en-US" altLang="zh-CN" dirty="0" smtClean="0"/>
          </a:p>
          <a:p>
            <a:endParaRPr lang="en-US" altLang="zh-CN" dirty="0" smtClean="0"/>
          </a:p>
          <a:p>
            <a:endParaRPr lang="en-US" altLang="zh-CN" dirty="0"/>
          </a:p>
          <a:p>
            <a:r>
              <a:rPr lang="zh-CN" altLang="en-US" dirty="0" smtClean="0"/>
              <a:t>构造函数</a:t>
            </a:r>
            <a:r>
              <a:rPr lang="en-US" altLang="zh-CN" dirty="0" smtClean="0"/>
              <a:t>:</a:t>
            </a:r>
          </a:p>
          <a:p>
            <a:endParaRPr lang="en-US" altLang="zh-CN" dirty="0"/>
          </a:p>
          <a:p>
            <a:r>
              <a:rPr lang="en-US" altLang="zh-CN" dirty="0" err="1"/>
              <a:t>Var</a:t>
            </a:r>
            <a:r>
              <a:rPr lang="en-US" altLang="zh-CN" dirty="0"/>
              <a:t> arr2 = new Array(element0, element1[, ...[, </a:t>
            </a:r>
            <a:r>
              <a:rPr lang="en-US" altLang="zh-CN" dirty="0" err="1"/>
              <a:t>elementN</a:t>
            </a:r>
            <a:r>
              <a:rPr lang="en-US" altLang="zh-CN" dirty="0"/>
              <a:t>]])</a:t>
            </a:r>
          </a:p>
          <a:p>
            <a:r>
              <a:rPr lang="en-US" altLang="zh-CN" dirty="0" err="1"/>
              <a:t>Var</a:t>
            </a:r>
            <a:r>
              <a:rPr lang="en-US" altLang="zh-CN" dirty="0"/>
              <a:t> arr3 = new Array(</a:t>
            </a:r>
            <a:r>
              <a:rPr lang="en-US" altLang="zh-CN" dirty="0" err="1"/>
              <a:t>arrayLength</a:t>
            </a:r>
            <a:r>
              <a:rPr lang="en-US" altLang="zh-CN" dirty="0" smtClean="0"/>
              <a:t>)</a:t>
            </a:r>
            <a:endParaRPr lang="en-US" altLang="zh-CN" dirty="0"/>
          </a:p>
          <a:p>
            <a:endParaRPr lang="zh-CN" altLang="en-US" dirty="0"/>
          </a:p>
        </p:txBody>
      </p:sp>
    </p:spTree>
    <p:extLst>
      <p:ext uri="{BB962C8B-B14F-4D97-AF65-F5344CB8AC3E}">
        <p14:creationId xmlns:p14="http://schemas.microsoft.com/office/powerpoint/2010/main" val="1373068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类型识别</a:t>
            </a:r>
            <a:r>
              <a:rPr lang="en-US" altLang="zh-CN" dirty="0" smtClean="0"/>
              <a:t>:</a:t>
            </a:r>
            <a:r>
              <a:rPr lang="zh-CN" altLang="en-US" dirty="0" smtClean="0"/>
              <a:t>对象</a:t>
            </a:r>
            <a:endParaRPr lang="zh-CN" altLang="en-US" dirty="0"/>
          </a:p>
        </p:txBody>
      </p:sp>
      <p:sp>
        <p:nvSpPr>
          <p:cNvPr id="3" name="文本框 2"/>
          <p:cNvSpPr txBox="1"/>
          <p:nvPr/>
        </p:nvSpPr>
        <p:spPr>
          <a:xfrm>
            <a:off x="177421" y="1569492"/>
            <a:ext cx="6473760" cy="2585323"/>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a:t>字面</a:t>
            </a:r>
            <a:r>
              <a:rPr lang="zh-CN" altLang="en-US" dirty="0" smtClean="0"/>
              <a:t>量</a:t>
            </a:r>
            <a:r>
              <a:rPr lang="en-US" altLang="zh-CN" dirty="0" smtClean="0"/>
              <a:t>:</a:t>
            </a:r>
          </a:p>
          <a:p>
            <a:r>
              <a:rPr lang="en-US" altLang="zh-CN" dirty="0" smtClean="0"/>
              <a:t>//</a:t>
            </a:r>
            <a:r>
              <a:rPr lang="zh-CN" altLang="en-US" dirty="0" smtClean="0"/>
              <a:t>这是一种键值对的数据对象</a:t>
            </a:r>
            <a:r>
              <a:rPr lang="en-US" altLang="zh-CN" dirty="0" smtClean="0"/>
              <a:t>(key -- value),</a:t>
            </a:r>
            <a:r>
              <a:rPr lang="zh-CN" altLang="en-US" dirty="0" smtClean="0"/>
              <a:t>每一项通过逗号隔开</a:t>
            </a:r>
            <a:endParaRPr lang="en-US" altLang="zh-CN" dirty="0"/>
          </a:p>
          <a:p>
            <a:r>
              <a:rPr lang="en-US" altLang="zh-CN" dirty="0" smtClean="0"/>
              <a:t> </a:t>
            </a:r>
            <a:r>
              <a:rPr lang="en-US" altLang="zh-CN" dirty="0" err="1" smtClean="0"/>
              <a:t>var</a:t>
            </a:r>
            <a:r>
              <a:rPr lang="en-US" altLang="zh-CN" dirty="0" smtClean="0"/>
              <a:t> </a:t>
            </a:r>
            <a:r>
              <a:rPr lang="en-US" altLang="zh-CN" dirty="0" err="1" smtClean="0"/>
              <a:t>obj</a:t>
            </a:r>
            <a:r>
              <a:rPr lang="en-US" altLang="zh-CN" dirty="0" smtClean="0"/>
              <a:t> = {</a:t>
            </a:r>
          </a:p>
          <a:p>
            <a:r>
              <a:rPr lang="en-US" altLang="zh-CN" dirty="0" smtClean="0"/>
              <a:t>   name: “</a:t>
            </a:r>
            <a:r>
              <a:rPr lang="zh-CN" altLang="en-US" dirty="0" smtClean="0"/>
              <a:t>编程的人</a:t>
            </a:r>
            <a:r>
              <a:rPr lang="en-US" altLang="zh-CN" dirty="0" smtClean="0"/>
              <a:t>”,</a:t>
            </a:r>
          </a:p>
          <a:p>
            <a:r>
              <a:rPr lang="en-US" altLang="zh-CN" dirty="0"/>
              <a:t> </a:t>
            </a:r>
            <a:r>
              <a:rPr lang="en-US" altLang="zh-CN" dirty="0" smtClean="0"/>
              <a:t>  age: 1,</a:t>
            </a:r>
          </a:p>
          <a:p>
            <a:r>
              <a:rPr lang="en-US" altLang="zh-CN" dirty="0"/>
              <a:t> </a:t>
            </a:r>
            <a:r>
              <a:rPr lang="en-US" altLang="zh-CN" dirty="0" smtClean="0"/>
              <a:t>  say: function(){</a:t>
            </a:r>
          </a:p>
          <a:p>
            <a:r>
              <a:rPr lang="en-US" altLang="zh-CN" dirty="0"/>
              <a:t> </a:t>
            </a:r>
            <a:r>
              <a:rPr lang="en-US" altLang="zh-CN" dirty="0" smtClean="0"/>
              <a:t>        console.log(“</a:t>
            </a:r>
            <a:r>
              <a:rPr lang="zh-CN" altLang="en-US" dirty="0" smtClean="0"/>
              <a:t>我叫</a:t>
            </a:r>
            <a:r>
              <a:rPr lang="en-US" altLang="zh-CN" dirty="0" smtClean="0"/>
              <a:t>: ” + this.name + “ </a:t>
            </a:r>
            <a:r>
              <a:rPr lang="zh-CN" altLang="en-US" dirty="0" smtClean="0"/>
              <a:t>年龄为</a:t>
            </a:r>
            <a:r>
              <a:rPr lang="en-US" altLang="zh-CN" dirty="0" smtClean="0"/>
              <a:t>: ” + </a:t>
            </a:r>
            <a:r>
              <a:rPr lang="en-US" altLang="zh-CN" dirty="0" err="1" smtClean="0"/>
              <a:t>this.age</a:t>
            </a:r>
            <a:r>
              <a:rPr lang="en-US" altLang="zh-CN" dirty="0" smtClean="0"/>
              <a:t>)</a:t>
            </a:r>
          </a:p>
          <a:p>
            <a:r>
              <a:rPr lang="en-US" altLang="zh-CN" dirty="0"/>
              <a:t> </a:t>
            </a:r>
            <a:r>
              <a:rPr lang="en-US" altLang="zh-CN" dirty="0" smtClean="0"/>
              <a:t>   }</a:t>
            </a:r>
            <a:endParaRPr lang="en-US" altLang="zh-CN" dirty="0"/>
          </a:p>
          <a:p>
            <a:r>
              <a:rPr lang="en-US" altLang="zh-CN" dirty="0" smtClean="0"/>
              <a:t>}</a:t>
            </a:r>
            <a:endParaRPr lang="zh-CN" altLang="en-US" dirty="0"/>
          </a:p>
        </p:txBody>
      </p:sp>
      <p:sp>
        <p:nvSpPr>
          <p:cNvPr id="4" name="文本框 3"/>
          <p:cNvSpPr txBox="1"/>
          <p:nvPr/>
        </p:nvSpPr>
        <p:spPr>
          <a:xfrm>
            <a:off x="6866503" y="1815152"/>
            <a:ext cx="5325497" cy="2031325"/>
          </a:xfrm>
          <a:prstGeom prst="rect">
            <a:avLst/>
          </a:prstGeom>
          <a:noFill/>
        </p:spPr>
        <p:txBody>
          <a:bodyPr wrap="none" rtlCol="0">
            <a:spAutoFit/>
          </a:bodyPr>
          <a:lstStyle/>
          <a:p>
            <a:pPr marL="342900" indent="-342900">
              <a:buAutoNum type="arabicPeriod"/>
            </a:pPr>
            <a:r>
              <a:rPr lang="zh-CN" altLang="en-US" dirty="0" smtClean="0"/>
              <a:t>访问里面的元素通过键</a:t>
            </a:r>
            <a:r>
              <a:rPr lang="en-US" altLang="zh-CN" dirty="0" smtClean="0"/>
              <a:t>(key)</a:t>
            </a:r>
            <a:r>
              <a:rPr lang="zh-CN" altLang="en-US" dirty="0" smtClean="0"/>
              <a:t>来访问</a:t>
            </a:r>
            <a:endParaRPr lang="en-US" altLang="zh-CN" dirty="0" smtClean="0"/>
          </a:p>
          <a:p>
            <a:pPr marL="342900" indent="-342900">
              <a:buAutoNum type="arabicPeriod"/>
            </a:pPr>
            <a:r>
              <a:rPr lang="zh-CN" altLang="en-US" dirty="0" smtClean="0"/>
              <a:t>通过键</a:t>
            </a:r>
            <a:r>
              <a:rPr lang="en-US" altLang="zh-CN" dirty="0" smtClean="0"/>
              <a:t>(key)</a:t>
            </a:r>
            <a:r>
              <a:rPr lang="zh-CN" altLang="en-US" dirty="0" smtClean="0"/>
              <a:t>来进行修改值</a:t>
            </a:r>
            <a:endParaRPr lang="en-US" altLang="zh-CN" dirty="0" smtClean="0"/>
          </a:p>
          <a:p>
            <a:pPr marL="342900" indent="-342900">
              <a:buAutoNum type="arabicPeriod"/>
            </a:pPr>
            <a:r>
              <a:rPr lang="zh-CN" altLang="en-US" dirty="0" smtClean="0"/>
              <a:t>访问的格式可以是</a:t>
            </a:r>
            <a:r>
              <a:rPr lang="en-US" altLang="zh-CN" dirty="0" smtClean="0"/>
              <a:t> (</a:t>
            </a:r>
            <a:r>
              <a:rPr lang="zh-CN" altLang="en-US" dirty="0" smtClean="0"/>
              <a:t>对象名</a:t>
            </a:r>
            <a:r>
              <a:rPr lang="en-US" altLang="zh-CN" dirty="0" smtClean="0"/>
              <a:t>.</a:t>
            </a:r>
            <a:r>
              <a:rPr lang="zh-CN" altLang="en-US" dirty="0" smtClean="0"/>
              <a:t>键</a:t>
            </a:r>
            <a:r>
              <a:rPr lang="en-US" altLang="zh-CN" dirty="0" smtClean="0"/>
              <a:t>) </a:t>
            </a:r>
            <a:r>
              <a:rPr lang="zh-CN" altLang="en-US" dirty="0" smtClean="0"/>
              <a:t>或者 </a:t>
            </a:r>
            <a:r>
              <a:rPr lang="en-US" altLang="zh-CN" dirty="0" smtClean="0"/>
              <a:t>(</a:t>
            </a:r>
            <a:r>
              <a:rPr lang="zh-CN" altLang="en-US" dirty="0" smtClean="0"/>
              <a:t>对象名</a:t>
            </a:r>
            <a:r>
              <a:rPr lang="en-US" altLang="zh-CN" dirty="0" smtClean="0"/>
              <a:t>[</a:t>
            </a:r>
            <a:r>
              <a:rPr lang="zh-CN" altLang="en-US" dirty="0" smtClean="0"/>
              <a:t>键</a:t>
            </a:r>
            <a:r>
              <a:rPr lang="en-US" altLang="zh-CN" dirty="0" smtClean="0"/>
              <a:t>])</a:t>
            </a:r>
          </a:p>
          <a:p>
            <a:endParaRPr lang="en-US" altLang="zh-CN" dirty="0"/>
          </a:p>
          <a:p>
            <a:r>
              <a:rPr lang="en-US" altLang="zh-CN" dirty="0" smtClean="0"/>
              <a:t> obj.name;//</a:t>
            </a:r>
            <a:r>
              <a:rPr lang="zh-CN" altLang="en-US" dirty="0" smtClean="0"/>
              <a:t>编程的人</a:t>
            </a:r>
            <a:endParaRPr lang="en-US" altLang="zh-CN" dirty="0" smtClean="0"/>
          </a:p>
          <a:p>
            <a:r>
              <a:rPr lang="en-US" altLang="zh-CN" dirty="0"/>
              <a:t> </a:t>
            </a:r>
            <a:r>
              <a:rPr lang="en-US" altLang="zh-CN" dirty="0" err="1" smtClean="0"/>
              <a:t>obj</a:t>
            </a:r>
            <a:r>
              <a:rPr lang="en-US" altLang="zh-CN" dirty="0" smtClean="0"/>
              <a:t>[“age”] = 2 ; </a:t>
            </a:r>
          </a:p>
          <a:p>
            <a:r>
              <a:rPr lang="en-US" altLang="zh-CN" dirty="0" err="1" smtClean="0"/>
              <a:t>Obj.age</a:t>
            </a:r>
            <a:r>
              <a:rPr lang="en-US" altLang="zh-CN" dirty="0" smtClean="0"/>
              <a:t>;// 2</a:t>
            </a:r>
          </a:p>
        </p:txBody>
      </p:sp>
      <p:sp>
        <p:nvSpPr>
          <p:cNvPr id="5" name="矩形 4"/>
          <p:cNvSpPr/>
          <p:nvPr/>
        </p:nvSpPr>
        <p:spPr>
          <a:xfrm>
            <a:off x="177421" y="4961930"/>
            <a:ext cx="6473760"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 构造函数</a:t>
            </a:r>
            <a:endParaRPr lang="en-US" altLang="zh-CN" dirty="0"/>
          </a:p>
          <a:p>
            <a:r>
              <a:rPr lang="en-US" altLang="zh-CN" dirty="0" err="1"/>
              <a:t>Var</a:t>
            </a:r>
            <a:r>
              <a:rPr lang="en-US" altLang="zh-CN" dirty="0"/>
              <a:t> </a:t>
            </a:r>
            <a:r>
              <a:rPr lang="en-US" altLang="zh-CN" dirty="0" err="1"/>
              <a:t>obj</a:t>
            </a:r>
            <a:r>
              <a:rPr lang="en-US" altLang="zh-CN" dirty="0"/>
              <a:t> = </a:t>
            </a:r>
            <a:r>
              <a:rPr lang="zh-CN" altLang="en-US" dirty="0"/>
              <a:t>new Object([value])</a:t>
            </a:r>
          </a:p>
        </p:txBody>
      </p:sp>
      <p:sp>
        <p:nvSpPr>
          <p:cNvPr id="6" name="文本框 5"/>
          <p:cNvSpPr txBox="1"/>
          <p:nvPr/>
        </p:nvSpPr>
        <p:spPr>
          <a:xfrm>
            <a:off x="6866503" y="4961930"/>
            <a:ext cx="4742452" cy="923330"/>
          </a:xfrm>
          <a:prstGeom prst="rect">
            <a:avLst/>
          </a:prstGeom>
          <a:noFill/>
        </p:spPr>
        <p:txBody>
          <a:bodyPr wrap="none" rtlCol="0">
            <a:spAutoFit/>
          </a:bodyPr>
          <a:lstStyle/>
          <a:p>
            <a:r>
              <a:rPr lang="en-US" altLang="zh-CN" dirty="0" smtClean="0"/>
              <a:t>1.</a:t>
            </a:r>
            <a:r>
              <a:rPr lang="zh-CN" altLang="en-US" dirty="0" smtClean="0"/>
              <a:t>通过</a:t>
            </a:r>
            <a:r>
              <a:rPr lang="en-US" altLang="zh-CN" dirty="0" smtClean="0"/>
              <a:t>new</a:t>
            </a:r>
            <a:r>
              <a:rPr lang="zh-CN" altLang="en-US" dirty="0" smtClean="0"/>
              <a:t>关键字来创建的类型都是对象类型</a:t>
            </a:r>
            <a:r>
              <a:rPr lang="en-US" altLang="zh-CN" dirty="0" smtClean="0"/>
              <a:t>.</a:t>
            </a:r>
          </a:p>
          <a:p>
            <a:r>
              <a:rPr lang="en-US" altLang="zh-CN" dirty="0" smtClean="0"/>
              <a:t>2.Javascript</a:t>
            </a:r>
            <a:r>
              <a:rPr lang="zh-CN" altLang="en-US" dirty="0" smtClean="0"/>
              <a:t>中的方法都是一个对象</a:t>
            </a:r>
            <a:endParaRPr lang="en-US" altLang="zh-CN" dirty="0" smtClean="0"/>
          </a:p>
          <a:p>
            <a:r>
              <a:rPr lang="en-US" altLang="zh-CN" dirty="0" smtClean="0"/>
              <a:t>3.</a:t>
            </a:r>
            <a:r>
              <a:rPr lang="zh-CN" altLang="en-US" dirty="0" smtClean="0"/>
              <a:t>通过</a:t>
            </a:r>
            <a:r>
              <a:rPr lang="en-US" altLang="zh-CN" dirty="0" smtClean="0"/>
              <a:t>new </a:t>
            </a:r>
            <a:r>
              <a:rPr lang="zh-CN" altLang="en-US" dirty="0" smtClean="0"/>
              <a:t>函数名称</a:t>
            </a:r>
            <a:r>
              <a:rPr lang="en-US" altLang="zh-CN" dirty="0" smtClean="0"/>
              <a:t>() </a:t>
            </a:r>
            <a:r>
              <a:rPr lang="zh-CN" altLang="en-US" dirty="0" smtClean="0"/>
              <a:t>格式来创建自己的对象</a:t>
            </a:r>
            <a:endParaRPr lang="zh-CN" altLang="en-US" dirty="0"/>
          </a:p>
        </p:txBody>
      </p:sp>
    </p:spTree>
    <p:extLst>
      <p:ext uri="{BB962C8B-B14F-4D97-AF65-F5344CB8AC3E}">
        <p14:creationId xmlns:p14="http://schemas.microsoft.com/office/powerpoint/2010/main" val="3666152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变量基本操作</a:t>
            </a:r>
            <a:endParaRPr lang="zh-CN" altLang="en-US" dirty="0"/>
          </a:p>
        </p:txBody>
      </p:sp>
      <p:sp>
        <p:nvSpPr>
          <p:cNvPr id="3" name="文本框 2"/>
          <p:cNvSpPr txBox="1"/>
          <p:nvPr/>
        </p:nvSpPr>
        <p:spPr>
          <a:xfrm>
            <a:off x="2852382" y="1767204"/>
            <a:ext cx="1948931"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err="1" smtClean="0"/>
              <a:t>var</a:t>
            </a:r>
            <a:r>
              <a:rPr lang="en-US" altLang="zh-CN" dirty="0" smtClean="0"/>
              <a:t> a;  //undefined</a:t>
            </a:r>
          </a:p>
          <a:p>
            <a:r>
              <a:rPr lang="en-US" altLang="zh-CN" dirty="0" smtClean="0"/>
              <a:t>a + 20; // </a:t>
            </a:r>
            <a:r>
              <a:rPr lang="en-US" altLang="zh-CN" dirty="0" err="1" smtClean="0"/>
              <a:t>NaN</a:t>
            </a:r>
            <a:endParaRPr lang="en-US" altLang="zh-CN" dirty="0" smtClean="0"/>
          </a:p>
          <a:p>
            <a:endParaRPr lang="en-US" altLang="zh-CN" dirty="0" smtClean="0"/>
          </a:p>
          <a:p>
            <a:r>
              <a:rPr lang="en-US" altLang="zh-CN" dirty="0" err="1" smtClean="0"/>
              <a:t>var</a:t>
            </a:r>
            <a:r>
              <a:rPr lang="en-US" altLang="zh-CN" dirty="0" smtClean="0"/>
              <a:t> b = </a:t>
            </a:r>
            <a:r>
              <a:rPr lang="en-US" altLang="zh-CN" dirty="0" err="1" smtClean="0"/>
              <a:t>NaN</a:t>
            </a:r>
            <a:r>
              <a:rPr lang="en-US" altLang="zh-CN" dirty="0" smtClean="0"/>
              <a:t>;</a:t>
            </a:r>
          </a:p>
          <a:p>
            <a:r>
              <a:rPr lang="en-US" altLang="zh-CN" dirty="0" smtClean="0"/>
              <a:t>b * 10;// nan</a:t>
            </a:r>
          </a:p>
        </p:txBody>
      </p:sp>
      <p:sp>
        <p:nvSpPr>
          <p:cNvPr id="4" name="文本框 3"/>
          <p:cNvSpPr txBox="1"/>
          <p:nvPr/>
        </p:nvSpPr>
        <p:spPr>
          <a:xfrm>
            <a:off x="2852382" y="3455555"/>
            <a:ext cx="1948931"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err="1" smtClean="0"/>
              <a:t>var</a:t>
            </a:r>
            <a:r>
              <a:rPr lang="en-US" altLang="zh-CN" dirty="0" smtClean="0"/>
              <a:t> a = null;</a:t>
            </a:r>
          </a:p>
          <a:p>
            <a:r>
              <a:rPr lang="en-US" altLang="zh-CN" dirty="0" smtClean="0"/>
              <a:t>a * 20; // 0</a:t>
            </a:r>
          </a:p>
          <a:p>
            <a:endParaRPr lang="en-US" altLang="zh-CN" dirty="0" smtClean="0"/>
          </a:p>
          <a:p>
            <a:r>
              <a:rPr lang="en-US" altLang="zh-CN" dirty="0" err="1" smtClean="0"/>
              <a:t>var</a:t>
            </a:r>
            <a:r>
              <a:rPr lang="en-US" altLang="zh-CN" dirty="0" smtClean="0"/>
              <a:t> b = false;</a:t>
            </a:r>
          </a:p>
          <a:p>
            <a:r>
              <a:rPr lang="en-US" altLang="zh-CN" dirty="0" smtClean="0"/>
              <a:t>b * 10; // 0</a:t>
            </a:r>
            <a:endParaRPr lang="zh-CN" altLang="en-US" dirty="0"/>
          </a:p>
        </p:txBody>
      </p:sp>
      <p:sp>
        <p:nvSpPr>
          <p:cNvPr id="5" name="文本框 4"/>
          <p:cNvSpPr txBox="1"/>
          <p:nvPr/>
        </p:nvSpPr>
        <p:spPr>
          <a:xfrm>
            <a:off x="556845" y="1786340"/>
            <a:ext cx="1948931" cy="230832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err="1" smtClean="0"/>
              <a:t>var</a:t>
            </a:r>
            <a:r>
              <a:rPr lang="en-US" altLang="zh-CN" dirty="0" smtClean="0"/>
              <a:t> a = “1”;</a:t>
            </a:r>
          </a:p>
          <a:p>
            <a:r>
              <a:rPr lang="en-US" altLang="zh-CN" dirty="0" smtClean="0"/>
              <a:t>a * 10; // 10</a:t>
            </a:r>
          </a:p>
          <a:p>
            <a:endParaRPr lang="en-US" altLang="zh-CN" dirty="0" smtClean="0"/>
          </a:p>
          <a:p>
            <a:r>
              <a:rPr lang="en-US" altLang="zh-CN" dirty="0" err="1" smtClean="0"/>
              <a:t>var</a:t>
            </a:r>
            <a:r>
              <a:rPr lang="en-US" altLang="zh-CN" dirty="0" smtClean="0"/>
              <a:t> b = “1a”;</a:t>
            </a:r>
          </a:p>
          <a:p>
            <a:r>
              <a:rPr lang="en-US" altLang="zh-CN" dirty="0" smtClean="0"/>
              <a:t>b * 10;// nan</a:t>
            </a:r>
          </a:p>
          <a:p>
            <a:endParaRPr lang="en-US" altLang="zh-CN" dirty="0" smtClean="0"/>
          </a:p>
          <a:p>
            <a:r>
              <a:rPr lang="en-US" altLang="zh-CN" dirty="0" err="1" smtClean="0"/>
              <a:t>var</a:t>
            </a:r>
            <a:r>
              <a:rPr lang="en-US" altLang="zh-CN" dirty="0" smtClean="0"/>
              <a:t> c = “20”;</a:t>
            </a:r>
          </a:p>
          <a:p>
            <a:r>
              <a:rPr lang="en-US" altLang="zh-CN" dirty="0" smtClean="0"/>
              <a:t>c + 10; // 2010</a:t>
            </a:r>
            <a:endParaRPr lang="en-US" altLang="zh-CN" dirty="0"/>
          </a:p>
        </p:txBody>
      </p:sp>
      <p:sp>
        <p:nvSpPr>
          <p:cNvPr id="6" name="文本框 5"/>
          <p:cNvSpPr txBox="1"/>
          <p:nvPr/>
        </p:nvSpPr>
        <p:spPr>
          <a:xfrm>
            <a:off x="5430130" y="1786340"/>
            <a:ext cx="6367976" cy="1754326"/>
          </a:xfrm>
          <a:prstGeom prst="rect">
            <a:avLst/>
          </a:prstGeom>
          <a:noFill/>
        </p:spPr>
        <p:txBody>
          <a:bodyPr wrap="square" rtlCol="0">
            <a:spAutoFit/>
          </a:bodyPr>
          <a:lstStyle/>
          <a:p>
            <a:pPr marL="342900" indent="-342900">
              <a:buAutoNum type="arabicPeriod"/>
            </a:pPr>
            <a:r>
              <a:rPr lang="zh-CN" altLang="en-US" dirty="0" smtClean="0"/>
              <a:t>如果字符串为数字</a:t>
            </a:r>
            <a:r>
              <a:rPr lang="en-US" altLang="zh-CN" dirty="0" smtClean="0"/>
              <a:t>,</a:t>
            </a:r>
            <a:r>
              <a:rPr lang="zh-CN" altLang="en-US" dirty="0" smtClean="0"/>
              <a:t>然后与数字做数学运算</a:t>
            </a:r>
            <a:r>
              <a:rPr lang="en-US" altLang="zh-CN" dirty="0" smtClean="0"/>
              <a:t>,</a:t>
            </a:r>
            <a:r>
              <a:rPr lang="zh-CN" altLang="en-US" dirty="0" smtClean="0"/>
              <a:t>字符串会先转换成数字然后做运算</a:t>
            </a:r>
            <a:r>
              <a:rPr lang="en-US" altLang="zh-CN" dirty="0" smtClean="0"/>
              <a:t>.(</a:t>
            </a:r>
            <a:r>
              <a:rPr lang="zh-CN" altLang="en-US" dirty="0" smtClean="0"/>
              <a:t>除了用加号</a:t>
            </a:r>
            <a:r>
              <a:rPr lang="en-US" altLang="zh-CN" dirty="0" smtClean="0"/>
              <a:t>)</a:t>
            </a:r>
          </a:p>
          <a:p>
            <a:pPr marL="342900" indent="-342900">
              <a:buAutoNum type="arabicPeriod"/>
            </a:pPr>
            <a:r>
              <a:rPr lang="zh-CN" altLang="en-US" dirty="0" smtClean="0"/>
              <a:t>字符串与数字相加</a:t>
            </a:r>
            <a:r>
              <a:rPr lang="en-US" altLang="zh-CN" dirty="0" smtClean="0"/>
              <a:t>,</a:t>
            </a:r>
            <a:r>
              <a:rPr lang="zh-CN" altLang="en-US" dirty="0" smtClean="0"/>
              <a:t>则是做拼接</a:t>
            </a:r>
            <a:endParaRPr lang="en-US" altLang="zh-CN" dirty="0" smtClean="0"/>
          </a:p>
          <a:p>
            <a:pPr marL="342900" indent="-342900">
              <a:buAutoNum type="arabicPeriod"/>
            </a:pPr>
            <a:r>
              <a:rPr lang="zh-CN" altLang="en-US" dirty="0" smtClean="0"/>
              <a:t>变量等于</a:t>
            </a:r>
            <a:r>
              <a:rPr lang="en-US" altLang="zh-CN" dirty="0" smtClean="0"/>
              <a:t>null </a:t>
            </a:r>
            <a:r>
              <a:rPr lang="zh-CN" altLang="en-US" dirty="0" smtClean="0"/>
              <a:t>或者 </a:t>
            </a:r>
            <a:r>
              <a:rPr lang="en-US" altLang="zh-CN" dirty="0" smtClean="0"/>
              <a:t>false </a:t>
            </a:r>
            <a:r>
              <a:rPr lang="zh-CN" altLang="en-US" dirty="0" smtClean="0"/>
              <a:t>与数字做运算时</a:t>
            </a:r>
            <a:r>
              <a:rPr lang="en-US" altLang="zh-CN" dirty="0" smtClean="0"/>
              <a:t>,</a:t>
            </a:r>
            <a:r>
              <a:rPr lang="zh-CN" altLang="en-US" dirty="0" smtClean="0"/>
              <a:t>变量的值会转换为 </a:t>
            </a:r>
            <a:r>
              <a:rPr lang="en-US" altLang="zh-CN" dirty="0" smtClean="0"/>
              <a:t>0</a:t>
            </a:r>
          </a:p>
          <a:p>
            <a:pPr marL="342900" indent="-342900">
              <a:buAutoNum type="arabicPeriod"/>
            </a:pPr>
            <a:r>
              <a:rPr lang="en-US" altLang="zh-CN" dirty="0" smtClean="0"/>
              <a:t>Undefined</a:t>
            </a:r>
            <a:r>
              <a:rPr lang="zh-CN" altLang="en-US" dirty="0" smtClean="0"/>
              <a:t>或者</a:t>
            </a:r>
            <a:r>
              <a:rPr lang="en-US" altLang="zh-CN" dirty="0" err="1" smtClean="0"/>
              <a:t>NaN</a:t>
            </a:r>
            <a:r>
              <a:rPr lang="zh-CN" altLang="en-US" dirty="0" smtClean="0"/>
              <a:t>与数字做运算</a:t>
            </a:r>
            <a:r>
              <a:rPr lang="en-US" altLang="zh-CN" dirty="0" smtClean="0"/>
              <a:t>,</a:t>
            </a:r>
            <a:r>
              <a:rPr lang="zh-CN" altLang="en-US" dirty="0" smtClean="0"/>
              <a:t>其值都为</a:t>
            </a:r>
            <a:r>
              <a:rPr lang="en-US" altLang="zh-CN" dirty="0" err="1" smtClean="0"/>
              <a:t>NaN</a:t>
            </a:r>
            <a:r>
              <a:rPr lang="en-US" altLang="zh-CN" dirty="0" smtClean="0"/>
              <a:t>.</a:t>
            </a:r>
          </a:p>
        </p:txBody>
      </p:sp>
    </p:spTree>
    <p:extLst>
      <p:ext uri="{BB962C8B-B14F-4D97-AF65-F5344CB8AC3E}">
        <p14:creationId xmlns:p14="http://schemas.microsoft.com/office/powerpoint/2010/main" val="3053535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变量作用域</a:t>
            </a:r>
            <a:endParaRPr lang="zh-CN" altLang="en-US" dirty="0"/>
          </a:p>
        </p:txBody>
      </p:sp>
      <p:sp>
        <p:nvSpPr>
          <p:cNvPr id="3" name="文本框 2"/>
          <p:cNvSpPr txBox="1"/>
          <p:nvPr/>
        </p:nvSpPr>
        <p:spPr>
          <a:xfrm>
            <a:off x="1078173" y="1845597"/>
            <a:ext cx="4118435"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smtClean="0"/>
              <a:t>console.log(a); // </a:t>
            </a:r>
            <a:r>
              <a:rPr lang="zh-CN" altLang="en-US" dirty="0" smtClean="0"/>
              <a:t>抛出异常</a:t>
            </a:r>
            <a:r>
              <a:rPr lang="en-US" altLang="zh-CN" dirty="0" smtClean="0"/>
              <a:t>,</a:t>
            </a:r>
            <a:r>
              <a:rPr lang="zh-CN" altLang="en-US" dirty="0" smtClean="0"/>
              <a:t>变量</a:t>
            </a:r>
            <a:r>
              <a:rPr lang="en-US" altLang="zh-CN" dirty="0" smtClean="0"/>
              <a:t>a</a:t>
            </a:r>
            <a:r>
              <a:rPr lang="zh-CN" altLang="en-US" dirty="0" smtClean="0"/>
              <a:t>未声明</a:t>
            </a:r>
            <a:endParaRPr lang="en-US" altLang="zh-CN" dirty="0" smtClean="0"/>
          </a:p>
          <a:p>
            <a:r>
              <a:rPr lang="en-US" altLang="zh-CN" dirty="0" err="1" smtClean="0"/>
              <a:t>var</a:t>
            </a:r>
            <a:r>
              <a:rPr lang="en-US" altLang="zh-CN" dirty="0" smtClean="0"/>
              <a:t> a = 20;</a:t>
            </a:r>
          </a:p>
          <a:p>
            <a:r>
              <a:rPr lang="en-US" altLang="zh-CN" dirty="0" smtClean="0"/>
              <a:t>if ( a &gt; 10 ){</a:t>
            </a:r>
          </a:p>
          <a:p>
            <a:r>
              <a:rPr lang="en-US" altLang="zh-CN" dirty="0" smtClean="0"/>
              <a:t>    </a:t>
            </a:r>
            <a:r>
              <a:rPr lang="en-US" altLang="zh-CN" dirty="0" err="1" smtClean="0"/>
              <a:t>var</a:t>
            </a:r>
            <a:r>
              <a:rPr lang="en-US" altLang="zh-CN" dirty="0" smtClean="0"/>
              <a:t> b = 10;</a:t>
            </a:r>
          </a:p>
          <a:p>
            <a:r>
              <a:rPr lang="en-US" altLang="zh-CN" dirty="0" smtClean="0"/>
              <a:t>}</a:t>
            </a:r>
          </a:p>
          <a:p>
            <a:r>
              <a:rPr lang="en-US" altLang="zh-CN" dirty="0" smtClean="0"/>
              <a:t>console.log(b); // </a:t>
            </a:r>
            <a:r>
              <a:rPr lang="zh-CN" altLang="en-US" dirty="0" smtClean="0"/>
              <a:t>抛出异常</a:t>
            </a:r>
            <a:r>
              <a:rPr lang="en-US" altLang="zh-CN" dirty="0" smtClean="0"/>
              <a:t>,</a:t>
            </a:r>
            <a:r>
              <a:rPr lang="zh-CN" altLang="en-US" dirty="0" smtClean="0"/>
              <a:t>变量</a:t>
            </a:r>
            <a:r>
              <a:rPr lang="en-US" altLang="zh-CN" dirty="0" smtClean="0"/>
              <a:t>b</a:t>
            </a:r>
            <a:r>
              <a:rPr lang="zh-CN" altLang="en-US" dirty="0" smtClean="0"/>
              <a:t>未声明</a:t>
            </a:r>
            <a:endParaRPr lang="en-US" altLang="zh-CN" dirty="0" smtClean="0"/>
          </a:p>
        </p:txBody>
      </p:sp>
      <p:sp>
        <p:nvSpPr>
          <p:cNvPr id="4" name="文本框 3"/>
          <p:cNvSpPr txBox="1"/>
          <p:nvPr/>
        </p:nvSpPr>
        <p:spPr>
          <a:xfrm>
            <a:off x="5690487" y="1845597"/>
            <a:ext cx="5971631" cy="2585323"/>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marL="342900" indent="-342900">
              <a:lnSpc>
                <a:spcPct val="150000"/>
              </a:lnSpc>
              <a:buAutoNum type="arabicPeriod"/>
            </a:pPr>
            <a:r>
              <a:rPr lang="en-US" altLang="zh-CN" dirty="0" err="1" smtClean="0"/>
              <a:t>Javascript</a:t>
            </a:r>
            <a:r>
              <a:rPr lang="zh-CN" altLang="en-US" dirty="0" smtClean="0"/>
              <a:t>代码是从上往下执行的</a:t>
            </a:r>
            <a:endParaRPr lang="en-US" altLang="zh-CN" dirty="0" smtClean="0"/>
          </a:p>
          <a:p>
            <a:pPr marL="342900" indent="-342900">
              <a:lnSpc>
                <a:spcPct val="150000"/>
              </a:lnSpc>
              <a:buAutoNum type="arabicPeriod"/>
            </a:pPr>
            <a:r>
              <a:rPr lang="zh-CN" altLang="en-US" dirty="0" smtClean="0"/>
              <a:t>变量的作用域为局部变量和全局变量</a:t>
            </a:r>
            <a:r>
              <a:rPr lang="en-US" altLang="zh-CN" dirty="0" smtClean="0"/>
              <a:t>,</a:t>
            </a:r>
            <a:r>
              <a:rPr lang="zh-CN" altLang="en-US" dirty="0" smtClean="0"/>
              <a:t>在括号内</a:t>
            </a:r>
            <a:r>
              <a:rPr lang="en-US" altLang="zh-CN" dirty="0" smtClean="0"/>
              <a:t>,</a:t>
            </a:r>
            <a:r>
              <a:rPr lang="zh-CN" altLang="en-US" dirty="0" smtClean="0"/>
              <a:t>通过</a:t>
            </a:r>
            <a:r>
              <a:rPr lang="en-US" altLang="zh-CN" dirty="0" err="1" smtClean="0"/>
              <a:t>var</a:t>
            </a:r>
            <a:r>
              <a:rPr lang="zh-CN" altLang="en-US" dirty="0" smtClean="0"/>
              <a:t>声明的变量都是局部变量</a:t>
            </a:r>
            <a:endParaRPr lang="en-US" altLang="zh-CN" dirty="0" smtClean="0"/>
          </a:p>
          <a:p>
            <a:pPr marL="342900" indent="-342900">
              <a:lnSpc>
                <a:spcPct val="150000"/>
              </a:lnSpc>
              <a:buAutoNum type="arabicPeriod"/>
            </a:pPr>
            <a:r>
              <a:rPr lang="zh-CN" altLang="en-US" dirty="0" smtClean="0"/>
              <a:t>变量只能在它声明范围内使用</a:t>
            </a:r>
            <a:r>
              <a:rPr lang="en-US" altLang="zh-CN" dirty="0" smtClean="0"/>
              <a:t>.</a:t>
            </a:r>
          </a:p>
          <a:p>
            <a:pPr marL="342900" indent="-342900">
              <a:lnSpc>
                <a:spcPct val="150000"/>
              </a:lnSpc>
              <a:buAutoNum type="arabicPeriod"/>
            </a:pPr>
            <a:r>
              <a:rPr lang="zh-CN" altLang="en-US" dirty="0" smtClean="0"/>
              <a:t>通过</a:t>
            </a:r>
            <a:r>
              <a:rPr lang="en-US" altLang="zh-CN" dirty="0" smtClean="0"/>
              <a:t>let</a:t>
            </a:r>
            <a:r>
              <a:rPr lang="zh-CN" altLang="en-US" dirty="0" smtClean="0"/>
              <a:t>声明的变量是块内作用域</a:t>
            </a:r>
            <a:r>
              <a:rPr lang="en-US" altLang="zh-CN" dirty="0" smtClean="0"/>
              <a:t>,</a:t>
            </a:r>
            <a:r>
              <a:rPr lang="zh-CN" altLang="en-US" dirty="0"/>
              <a:t>同</a:t>
            </a:r>
            <a:r>
              <a:rPr lang="zh-CN" altLang="en-US" dirty="0" smtClean="0"/>
              <a:t>一个块内</a:t>
            </a:r>
            <a:r>
              <a:rPr lang="en-US" altLang="zh-CN" dirty="0" smtClean="0"/>
              <a:t>(</a:t>
            </a:r>
            <a:r>
              <a:rPr lang="zh-CN" altLang="en-US" dirty="0" smtClean="0"/>
              <a:t>不属于包含块内</a:t>
            </a:r>
            <a:r>
              <a:rPr lang="en-US" altLang="zh-CN" dirty="0" smtClean="0"/>
              <a:t>),</a:t>
            </a:r>
            <a:r>
              <a:rPr lang="zh-CN" altLang="en-US" dirty="0" smtClean="0"/>
              <a:t>不能同时声明同一个名称的变量</a:t>
            </a:r>
            <a:endParaRPr lang="zh-CN" altLang="en-US" dirty="0"/>
          </a:p>
        </p:txBody>
      </p:sp>
      <p:sp>
        <p:nvSpPr>
          <p:cNvPr id="5" name="文本框 4"/>
          <p:cNvSpPr txBox="1"/>
          <p:nvPr/>
        </p:nvSpPr>
        <p:spPr>
          <a:xfrm>
            <a:off x="1078173" y="4290645"/>
            <a:ext cx="4118435"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smtClean="0"/>
              <a:t>let a = 20;</a:t>
            </a:r>
          </a:p>
          <a:p>
            <a:r>
              <a:rPr lang="en-US" altLang="zh-CN" dirty="0" smtClean="0"/>
              <a:t>if(a &gt; 10){</a:t>
            </a:r>
          </a:p>
          <a:p>
            <a:r>
              <a:rPr lang="en-US" altLang="zh-CN" dirty="0" smtClean="0"/>
              <a:t>    let  a = 10;</a:t>
            </a:r>
          </a:p>
          <a:p>
            <a:r>
              <a:rPr lang="en-US" altLang="zh-CN" dirty="0"/>
              <a:t> </a:t>
            </a:r>
            <a:r>
              <a:rPr lang="en-US" altLang="zh-CN" dirty="0" smtClean="0"/>
              <a:t>   console.log(a); // 10</a:t>
            </a:r>
          </a:p>
          <a:p>
            <a:r>
              <a:rPr lang="en-US" altLang="zh-CN" dirty="0" smtClean="0"/>
              <a:t>}</a:t>
            </a:r>
          </a:p>
          <a:p>
            <a:r>
              <a:rPr lang="en-US" altLang="zh-CN" dirty="0" smtClean="0"/>
              <a:t>console.log(a); // 20</a:t>
            </a:r>
            <a:endParaRPr lang="zh-CN" altLang="en-US" dirty="0"/>
          </a:p>
        </p:txBody>
      </p:sp>
    </p:spTree>
    <p:extLst>
      <p:ext uri="{BB962C8B-B14F-4D97-AF65-F5344CB8AC3E}">
        <p14:creationId xmlns:p14="http://schemas.microsoft.com/office/powerpoint/2010/main" val="34887039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算术运算</a:t>
            </a:r>
            <a:r>
              <a:rPr lang="zh-CN" altLang="en-US" dirty="0"/>
              <a:t>符</a:t>
            </a:r>
          </a:p>
        </p:txBody>
      </p:sp>
      <p:graphicFrame>
        <p:nvGraphicFramePr>
          <p:cNvPr id="3" name="表格 2"/>
          <p:cNvGraphicFramePr>
            <a:graphicFrameLocks noGrp="1"/>
          </p:cNvGraphicFramePr>
          <p:nvPr>
            <p:extLst>
              <p:ext uri="{D42A27DB-BD31-4B8C-83A1-F6EECF244321}">
                <p14:modId xmlns:p14="http://schemas.microsoft.com/office/powerpoint/2010/main" val="1940676915"/>
              </p:ext>
            </p:extLst>
          </p:nvPr>
        </p:nvGraphicFramePr>
        <p:xfrm>
          <a:off x="2419643" y="2236761"/>
          <a:ext cx="6935372" cy="3413760"/>
        </p:xfrm>
        <a:graphic>
          <a:graphicData uri="http://schemas.openxmlformats.org/drawingml/2006/table">
            <a:tbl>
              <a:tblPr firstRow="1" firstCol="1" lastRow="1" lastCol="1" bandRow="1" bandCol="1">
                <a:tableStyleId>{5C22544A-7EE6-4342-B048-85BDC9FD1C3A}</a:tableStyleId>
              </a:tblPr>
              <a:tblGrid>
                <a:gridCol w="1434905"/>
                <a:gridCol w="5500467"/>
              </a:tblGrid>
              <a:tr h="426720">
                <a:tc>
                  <a:txBody>
                    <a:bodyPr/>
                    <a:lstStyle/>
                    <a:p>
                      <a:pPr algn="l">
                        <a:spcAft>
                          <a:spcPts val="0"/>
                        </a:spcAft>
                      </a:pPr>
                      <a:r>
                        <a:rPr lang="zh-CN" sz="1400" dirty="0"/>
                        <a:t>运算符</a:t>
                      </a:r>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a:spcAft>
                          <a:spcPts val="0"/>
                        </a:spcAft>
                      </a:pPr>
                      <a:r>
                        <a:rPr lang="zh-CN" sz="1400" dirty="0"/>
                        <a:t>功能</a:t>
                      </a:r>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426720">
                <a:tc>
                  <a:txBody>
                    <a:bodyPr/>
                    <a:lstStyle/>
                    <a:p>
                      <a:pPr algn="l">
                        <a:spcAft>
                          <a:spcPts val="0"/>
                        </a:spcAft>
                      </a:pPr>
                      <a:r>
                        <a:rPr lang="en-US" sz="1400" dirty="0"/>
                        <a:t>+</a:t>
                      </a:r>
                      <a:endParaRPr lang="zh-CN" sz="1400" dirty="0"/>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spcAft>
                          <a:spcPts val="0"/>
                        </a:spcAft>
                      </a:pPr>
                      <a:r>
                        <a:rPr lang="zh-CN" sz="1400" dirty="0"/>
                        <a:t>对两个数进行加法运算，或者连接两字符串</a:t>
                      </a:r>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426720">
                <a:tc>
                  <a:txBody>
                    <a:bodyPr/>
                    <a:lstStyle/>
                    <a:p>
                      <a:pPr algn="l">
                        <a:spcAft>
                          <a:spcPts val="0"/>
                        </a:spcAft>
                      </a:pPr>
                      <a:r>
                        <a:rPr lang="en-US" sz="1400"/>
                        <a:t>-</a:t>
                      </a:r>
                      <a:endParaRPr lang="zh-CN" sz="1400"/>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spcAft>
                          <a:spcPts val="0"/>
                        </a:spcAft>
                      </a:pPr>
                      <a:r>
                        <a:rPr lang="zh-CN" sz="1400" dirty="0"/>
                        <a:t>从第一个数中减去第二个数</a:t>
                      </a:r>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426720">
                <a:tc>
                  <a:txBody>
                    <a:bodyPr/>
                    <a:lstStyle/>
                    <a:p>
                      <a:pPr algn="l">
                        <a:spcAft>
                          <a:spcPts val="0"/>
                        </a:spcAft>
                      </a:pPr>
                      <a:r>
                        <a:rPr lang="en-US" sz="1400"/>
                        <a:t>*</a:t>
                      </a:r>
                      <a:endParaRPr lang="zh-CN" sz="1400"/>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spcAft>
                          <a:spcPts val="0"/>
                        </a:spcAft>
                      </a:pPr>
                      <a:r>
                        <a:rPr lang="zh-CN" sz="1400" dirty="0"/>
                        <a:t>对两个数进行乘法运算</a:t>
                      </a:r>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426720">
                <a:tc>
                  <a:txBody>
                    <a:bodyPr/>
                    <a:lstStyle/>
                    <a:p>
                      <a:pPr algn="l">
                        <a:spcAft>
                          <a:spcPts val="0"/>
                        </a:spcAft>
                      </a:pPr>
                      <a:r>
                        <a:rPr lang="en-US" sz="1400"/>
                        <a:t>/</a:t>
                      </a:r>
                      <a:endParaRPr lang="zh-CN" sz="1400"/>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spcAft>
                          <a:spcPts val="0"/>
                        </a:spcAft>
                      </a:pPr>
                      <a:r>
                        <a:rPr lang="zh-CN" sz="1400" dirty="0"/>
                        <a:t>第一个数除以第二个数</a:t>
                      </a:r>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426720">
                <a:tc>
                  <a:txBody>
                    <a:bodyPr/>
                    <a:lstStyle/>
                    <a:p>
                      <a:pPr algn="l">
                        <a:spcAft>
                          <a:spcPts val="0"/>
                        </a:spcAft>
                      </a:pPr>
                      <a:r>
                        <a:rPr lang="en-US" sz="1400" dirty="0"/>
                        <a:t>%</a:t>
                      </a:r>
                      <a:endParaRPr lang="zh-CN" sz="1400" dirty="0"/>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spcAft>
                          <a:spcPts val="0"/>
                        </a:spcAft>
                      </a:pPr>
                      <a:r>
                        <a:rPr lang="zh-CN" sz="1400" dirty="0"/>
                        <a:t>获得除法的余数</a:t>
                      </a:r>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426720">
                <a:tc>
                  <a:txBody>
                    <a:bodyPr/>
                    <a:lstStyle/>
                    <a:p>
                      <a:pPr algn="l">
                        <a:spcAft>
                          <a:spcPts val="0"/>
                        </a:spcAft>
                      </a:pPr>
                      <a:r>
                        <a:rPr lang="en-US" sz="1400" dirty="0"/>
                        <a:t>--</a:t>
                      </a:r>
                      <a:endParaRPr lang="zh-CN" sz="1400" dirty="0"/>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spcAft>
                          <a:spcPts val="0"/>
                        </a:spcAft>
                      </a:pPr>
                      <a:r>
                        <a:rPr lang="zh-CN" sz="1400" dirty="0"/>
                        <a:t>数字递减</a:t>
                      </a:r>
                      <a:r>
                        <a:rPr lang="en-US" sz="1400" dirty="0"/>
                        <a:t>1</a:t>
                      </a:r>
                      <a:r>
                        <a:rPr lang="zh-CN" sz="1400" dirty="0"/>
                        <a:t>：只有在变量中有效</a:t>
                      </a:r>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426720">
                <a:tc>
                  <a:txBody>
                    <a:bodyPr/>
                    <a:lstStyle/>
                    <a:p>
                      <a:pPr algn="l">
                        <a:spcAft>
                          <a:spcPts val="0"/>
                        </a:spcAft>
                      </a:pPr>
                      <a:r>
                        <a:rPr lang="en-US" sz="1400" dirty="0"/>
                        <a:t>++</a:t>
                      </a:r>
                      <a:endParaRPr lang="zh-CN" sz="1400" dirty="0"/>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spcAft>
                          <a:spcPts val="0"/>
                        </a:spcAft>
                      </a:pPr>
                      <a:r>
                        <a:rPr lang="zh-CN" sz="1400" dirty="0"/>
                        <a:t>数字递增</a:t>
                      </a:r>
                      <a:r>
                        <a:rPr lang="en-US" sz="1400" dirty="0"/>
                        <a:t>1</a:t>
                      </a:r>
                      <a:r>
                        <a:rPr lang="zh-CN" sz="1400" dirty="0"/>
                        <a:t>：只有在变量中有效</a:t>
                      </a:r>
                    </a:p>
                  </a:txBody>
                  <a:tcPr marL="72000" marR="7200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bl>
          </a:graphicData>
        </a:graphic>
      </p:graphicFrame>
      <p:sp>
        <p:nvSpPr>
          <p:cNvPr id="4" name="矩形 3"/>
          <p:cNvSpPr/>
          <p:nvPr/>
        </p:nvSpPr>
        <p:spPr>
          <a:xfrm>
            <a:off x="655321" y="1331129"/>
            <a:ext cx="162364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运算符</a:t>
            </a:r>
          </a:p>
        </p:txBody>
      </p:sp>
    </p:spTree>
    <p:extLst>
      <p:ext uri="{BB962C8B-B14F-4D97-AF65-F5344CB8AC3E}">
        <p14:creationId xmlns:p14="http://schemas.microsoft.com/office/powerpoint/2010/main" val="1171597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逻辑运算</a:t>
            </a:r>
            <a:r>
              <a:rPr lang="zh-CN" altLang="en-US" dirty="0"/>
              <a:t>符</a:t>
            </a:r>
          </a:p>
        </p:txBody>
      </p:sp>
      <p:graphicFrame>
        <p:nvGraphicFramePr>
          <p:cNvPr id="3" name="表格 2"/>
          <p:cNvGraphicFramePr>
            <a:graphicFrameLocks noGrp="1"/>
          </p:cNvGraphicFramePr>
          <p:nvPr>
            <p:extLst>
              <p:ext uri="{D42A27DB-BD31-4B8C-83A1-F6EECF244321}">
                <p14:modId xmlns:p14="http://schemas.microsoft.com/office/powerpoint/2010/main" val="2687826104"/>
              </p:ext>
            </p:extLst>
          </p:nvPr>
        </p:nvGraphicFramePr>
        <p:xfrm>
          <a:off x="2025746" y="2327790"/>
          <a:ext cx="8482821" cy="2733496"/>
        </p:xfrm>
        <a:graphic>
          <a:graphicData uri="http://schemas.openxmlformats.org/drawingml/2006/table">
            <a:tbl>
              <a:tblPr firstRow="1" firstCol="1" lastRow="1" lastCol="1" bandRow="1" bandCol="1">
                <a:tableStyleId>{5C22544A-7EE6-4342-B048-85BDC9FD1C3A}</a:tableStyleId>
              </a:tblPr>
              <a:tblGrid>
                <a:gridCol w="889632"/>
                <a:gridCol w="4765250"/>
                <a:gridCol w="2827939"/>
              </a:tblGrid>
              <a:tr h="359474">
                <a:tc>
                  <a:txBody>
                    <a:bodyPr/>
                    <a:lstStyle/>
                    <a:p>
                      <a:pPr algn="just">
                        <a:spcAft>
                          <a:spcPts val="0"/>
                        </a:spcAft>
                      </a:pPr>
                      <a:r>
                        <a:rPr lang="zh-CN" sz="1800" kern="100" dirty="0">
                          <a:effectLst/>
                        </a:rPr>
                        <a:t>运算符</a:t>
                      </a:r>
                      <a:endParaRPr lang="zh-CN" sz="18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spcAft>
                          <a:spcPts val="0"/>
                        </a:spcAft>
                      </a:pPr>
                      <a:r>
                        <a:rPr lang="zh-CN" sz="1800" kern="100" dirty="0">
                          <a:effectLst/>
                        </a:rPr>
                        <a:t>描述</a:t>
                      </a:r>
                      <a:endParaRPr lang="zh-CN" sz="18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spcAft>
                          <a:spcPts val="0"/>
                        </a:spcAft>
                      </a:pPr>
                      <a:r>
                        <a:rPr lang="zh-CN" sz="1800" kern="100" dirty="0">
                          <a:effectLst/>
                        </a:rPr>
                        <a:t>例子</a:t>
                      </a:r>
                      <a:endParaRPr lang="zh-CN" sz="18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49023">
                <a:tc>
                  <a:txBody>
                    <a:bodyPr/>
                    <a:lstStyle/>
                    <a:p>
                      <a:pPr algn="just">
                        <a:spcAft>
                          <a:spcPts val="0"/>
                        </a:spcAft>
                      </a:pPr>
                      <a:r>
                        <a:rPr lang="en-US" sz="1400" kern="100" dirty="0">
                          <a:effectLst/>
                        </a:rPr>
                        <a:t>==</a:t>
                      </a:r>
                      <a:endParaRPr lang="zh-CN" sz="14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kern="100" dirty="0">
                          <a:solidFill>
                            <a:schemeClr val="bg1"/>
                          </a:solidFill>
                          <a:effectLst/>
                        </a:rPr>
                        <a:t>检查左边和右边的操作数是否相等</a:t>
                      </a:r>
                      <a:endParaRPr lang="zh-CN" sz="1400" kern="100" dirty="0">
                        <a:solidFill>
                          <a:schemeClr val="bg1"/>
                        </a:solidFill>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en-US" sz="1400" kern="100" dirty="0">
                          <a:effectLst/>
                        </a:rPr>
                        <a:t>123 == 234  “</a:t>
                      </a:r>
                      <a:r>
                        <a:rPr lang="en-US" sz="1400" kern="100" dirty="0" err="1">
                          <a:effectLst/>
                        </a:rPr>
                        <a:t>ddkj</a:t>
                      </a:r>
                      <a:r>
                        <a:rPr lang="en-US" sz="1400" kern="100" dirty="0">
                          <a:effectLst/>
                        </a:rPr>
                        <a:t>”==”</a:t>
                      </a:r>
                      <a:r>
                        <a:rPr lang="en-US" sz="1400" kern="100" dirty="0" err="1">
                          <a:effectLst/>
                        </a:rPr>
                        <a:t>sdf</a:t>
                      </a:r>
                      <a:r>
                        <a:rPr lang="en-US" sz="1400" kern="100" dirty="0">
                          <a:effectLst/>
                        </a:rPr>
                        <a:t>” </a:t>
                      </a:r>
                      <a:r>
                        <a:rPr lang="en-US" sz="1400" kern="100" dirty="0">
                          <a:effectLst/>
                          <a:sym typeface="Wingdings" panose="05000000000000000000" pitchFamily="2" charset="2"/>
                        </a:rPr>
                        <a:t></a:t>
                      </a:r>
                      <a:r>
                        <a:rPr lang="en-US" sz="1400" kern="100" dirty="0">
                          <a:effectLst/>
                        </a:rPr>
                        <a:t>  false</a:t>
                      </a:r>
                      <a:endParaRPr lang="zh-CN" sz="14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194719">
                <a:tc>
                  <a:txBody>
                    <a:bodyPr/>
                    <a:lstStyle/>
                    <a:p>
                      <a:pPr algn="just">
                        <a:spcAft>
                          <a:spcPts val="0"/>
                        </a:spcAft>
                      </a:pPr>
                      <a:r>
                        <a:rPr lang="en-US" sz="1400" kern="100">
                          <a:effectLst/>
                        </a:rPr>
                        <a:t>!=</a:t>
                      </a:r>
                      <a:endParaRPr lang="zh-CN" sz="1400" kern="10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kern="100" dirty="0">
                          <a:solidFill>
                            <a:schemeClr val="bg1"/>
                          </a:solidFill>
                          <a:effectLst/>
                        </a:rPr>
                        <a:t>检查左边和右边的操作数是否不相等</a:t>
                      </a:r>
                      <a:endParaRPr lang="zh-CN" sz="1400" kern="100" dirty="0">
                        <a:solidFill>
                          <a:schemeClr val="bg1"/>
                        </a:solidFill>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en-US" sz="1400" kern="100" dirty="0">
                          <a:effectLst/>
                        </a:rPr>
                        <a:t>123 != 234   </a:t>
                      </a:r>
                      <a:r>
                        <a:rPr lang="en-US" sz="1400" kern="100" dirty="0">
                          <a:effectLst/>
                          <a:sym typeface="Wingdings" panose="05000000000000000000" pitchFamily="2" charset="2"/>
                        </a:rPr>
                        <a:t></a:t>
                      </a:r>
                      <a:r>
                        <a:rPr lang="en-US" sz="1400" kern="100" dirty="0">
                          <a:effectLst/>
                        </a:rPr>
                        <a:t>  true</a:t>
                      </a:r>
                      <a:endParaRPr lang="zh-CN" sz="14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372202">
                <a:tc>
                  <a:txBody>
                    <a:bodyPr/>
                    <a:lstStyle/>
                    <a:p>
                      <a:pPr algn="just">
                        <a:spcAft>
                          <a:spcPts val="0"/>
                        </a:spcAft>
                      </a:pPr>
                      <a:r>
                        <a:rPr lang="en-US" sz="1400" kern="100">
                          <a:effectLst/>
                        </a:rPr>
                        <a:t>&gt; </a:t>
                      </a:r>
                      <a:endParaRPr lang="zh-CN" sz="1400" kern="10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kern="100" dirty="0">
                          <a:solidFill>
                            <a:schemeClr val="bg1"/>
                          </a:solidFill>
                          <a:effectLst/>
                        </a:rPr>
                        <a:t>检查左边的操作数是否大于右边的操作数</a:t>
                      </a:r>
                      <a:endParaRPr lang="zh-CN" sz="1400" kern="100" dirty="0">
                        <a:solidFill>
                          <a:schemeClr val="bg1"/>
                        </a:solidFill>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en-US" sz="1400" kern="100" dirty="0">
                          <a:effectLst/>
                        </a:rPr>
                        <a:t>123 &gt; 234    </a:t>
                      </a:r>
                      <a:r>
                        <a:rPr lang="en-US" sz="1400" kern="100" dirty="0">
                          <a:effectLst/>
                          <a:sym typeface="Wingdings" panose="05000000000000000000" pitchFamily="2" charset="2"/>
                        </a:rPr>
                        <a:t></a:t>
                      </a:r>
                      <a:r>
                        <a:rPr lang="en-US" sz="1400" kern="100" dirty="0">
                          <a:effectLst/>
                        </a:rPr>
                        <a:t>  false</a:t>
                      </a:r>
                      <a:endParaRPr lang="zh-CN" sz="14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194719">
                <a:tc>
                  <a:txBody>
                    <a:bodyPr/>
                    <a:lstStyle/>
                    <a:p>
                      <a:pPr algn="just">
                        <a:spcAft>
                          <a:spcPts val="0"/>
                        </a:spcAft>
                      </a:pPr>
                      <a:r>
                        <a:rPr lang="en-US" sz="1400" kern="100">
                          <a:effectLst/>
                        </a:rPr>
                        <a:t>&gt;=</a:t>
                      </a:r>
                      <a:endParaRPr lang="zh-CN" sz="1400" kern="10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kern="100" dirty="0">
                          <a:solidFill>
                            <a:schemeClr val="bg1"/>
                          </a:solidFill>
                          <a:effectLst/>
                        </a:rPr>
                        <a:t>检查左边的操作数是否大于或等于右边的操作数</a:t>
                      </a:r>
                      <a:endParaRPr lang="zh-CN" sz="1400" kern="100" dirty="0">
                        <a:solidFill>
                          <a:schemeClr val="bg1"/>
                        </a:solidFill>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en-US" sz="1400" kern="100" dirty="0">
                          <a:effectLst/>
                        </a:rPr>
                        <a:t>123 &gt;= 234   </a:t>
                      </a:r>
                      <a:r>
                        <a:rPr lang="en-US" sz="1400" kern="100" dirty="0">
                          <a:effectLst/>
                          <a:sym typeface="Wingdings" panose="05000000000000000000" pitchFamily="2" charset="2"/>
                        </a:rPr>
                        <a:t></a:t>
                      </a:r>
                      <a:r>
                        <a:rPr lang="en-US" sz="1400" kern="100" dirty="0">
                          <a:effectLst/>
                        </a:rPr>
                        <a:t>  false</a:t>
                      </a:r>
                      <a:endParaRPr lang="zh-CN" sz="14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184577">
                <a:tc>
                  <a:txBody>
                    <a:bodyPr/>
                    <a:lstStyle/>
                    <a:p>
                      <a:pPr algn="just">
                        <a:spcAft>
                          <a:spcPts val="0"/>
                        </a:spcAft>
                      </a:pPr>
                      <a:r>
                        <a:rPr lang="en-US" sz="1400" kern="100">
                          <a:effectLst/>
                        </a:rPr>
                        <a:t>&lt; </a:t>
                      </a:r>
                      <a:endParaRPr lang="zh-CN" sz="1400" kern="10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kern="100" dirty="0">
                          <a:solidFill>
                            <a:schemeClr val="bg1"/>
                          </a:solidFill>
                          <a:effectLst/>
                        </a:rPr>
                        <a:t>检查左边的操作数是否小于右边的操作数</a:t>
                      </a:r>
                      <a:endParaRPr lang="zh-CN" sz="1400" kern="100" dirty="0">
                        <a:solidFill>
                          <a:schemeClr val="bg1"/>
                        </a:solidFill>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en-US" sz="1400" kern="100" dirty="0">
                          <a:effectLst/>
                        </a:rPr>
                        <a:t>123 &lt; 234    </a:t>
                      </a:r>
                      <a:r>
                        <a:rPr lang="en-US" sz="1400" kern="100" dirty="0">
                          <a:effectLst/>
                          <a:sym typeface="Wingdings" panose="05000000000000000000" pitchFamily="2" charset="2"/>
                        </a:rPr>
                        <a:t></a:t>
                      </a:r>
                      <a:r>
                        <a:rPr lang="en-US" sz="1400" kern="100" dirty="0">
                          <a:effectLst/>
                        </a:rPr>
                        <a:t>  true</a:t>
                      </a:r>
                      <a:endParaRPr lang="zh-CN" sz="14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13534">
                <a:tc>
                  <a:txBody>
                    <a:bodyPr/>
                    <a:lstStyle/>
                    <a:p>
                      <a:pPr algn="just">
                        <a:spcAft>
                          <a:spcPts val="0"/>
                        </a:spcAft>
                      </a:pPr>
                      <a:r>
                        <a:rPr lang="en-US" sz="1400" kern="100">
                          <a:effectLst/>
                        </a:rPr>
                        <a:t>&lt;=</a:t>
                      </a:r>
                      <a:endParaRPr lang="zh-CN" sz="1400" kern="10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kern="100">
                          <a:effectLst/>
                        </a:rPr>
                        <a:t>检查左边的操作数是否小于或等于右边的操作数</a:t>
                      </a:r>
                      <a:endParaRPr lang="zh-CN" sz="1400" kern="10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en-US" sz="1400" kern="100" dirty="0">
                          <a:effectLst/>
                        </a:rPr>
                        <a:t>123 &lt;= 234   </a:t>
                      </a:r>
                      <a:r>
                        <a:rPr lang="en-US" sz="1400" kern="100" dirty="0">
                          <a:effectLst/>
                          <a:sym typeface="Wingdings" panose="05000000000000000000" pitchFamily="2" charset="2"/>
                        </a:rPr>
                        <a:t></a:t>
                      </a:r>
                      <a:r>
                        <a:rPr lang="en-US" sz="1400" kern="100" dirty="0">
                          <a:effectLst/>
                        </a:rPr>
                        <a:t>  true</a:t>
                      </a:r>
                      <a:endParaRPr lang="zh-CN" sz="14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4" name="Rectangle 1"/>
          <p:cNvSpPr>
            <a:spLocks noChangeArrowheads="1"/>
          </p:cNvSpPr>
          <p:nvPr/>
        </p:nvSpPr>
        <p:spPr bwMode="auto">
          <a:xfrm>
            <a:off x="3531577" y="2327790"/>
            <a:ext cx="3433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a:p>
        </p:txBody>
      </p:sp>
      <p:sp>
        <p:nvSpPr>
          <p:cNvPr id="5" name="矩形 4"/>
          <p:cNvSpPr/>
          <p:nvPr/>
        </p:nvSpPr>
        <p:spPr>
          <a:xfrm>
            <a:off x="655321" y="1331129"/>
            <a:ext cx="162364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运算符</a:t>
            </a:r>
          </a:p>
        </p:txBody>
      </p:sp>
    </p:spTree>
    <p:extLst>
      <p:ext uri="{BB962C8B-B14F-4D97-AF65-F5344CB8AC3E}">
        <p14:creationId xmlns:p14="http://schemas.microsoft.com/office/powerpoint/2010/main" val="6244220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逻辑运算符</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467698838"/>
              </p:ext>
            </p:extLst>
          </p:nvPr>
        </p:nvGraphicFramePr>
        <p:xfrm>
          <a:off x="1716257" y="2138079"/>
          <a:ext cx="8806378" cy="3592890"/>
        </p:xfrm>
        <a:graphic>
          <a:graphicData uri="http://schemas.openxmlformats.org/drawingml/2006/table">
            <a:tbl>
              <a:tblPr firstRow="1" firstCol="1" lastRow="1" lastCol="1" bandRow="1" bandCol="1">
                <a:tableStyleId>{5C22544A-7EE6-4342-B048-85BDC9FD1C3A}</a:tableStyleId>
              </a:tblPr>
              <a:tblGrid>
                <a:gridCol w="1564771"/>
                <a:gridCol w="1128090"/>
                <a:gridCol w="2455916"/>
                <a:gridCol w="3657601"/>
              </a:tblGrid>
              <a:tr h="320862">
                <a:tc>
                  <a:txBody>
                    <a:bodyPr/>
                    <a:lstStyle/>
                    <a:p>
                      <a:pPr algn="just">
                        <a:spcAft>
                          <a:spcPts val="0"/>
                        </a:spcAft>
                      </a:pPr>
                      <a:r>
                        <a:rPr lang="zh-CN" sz="1400" kern="100" dirty="0">
                          <a:effectLst/>
                        </a:rPr>
                        <a:t>运算符</a:t>
                      </a:r>
                      <a:endParaRPr lang="zh-CN" sz="14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spcAft>
                          <a:spcPts val="0"/>
                        </a:spcAft>
                      </a:pPr>
                      <a:r>
                        <a:rPr lang="zh-CN" sz="1400" kern="100">
                          <a:effectLst/>
                        </a:rPr>
                        <a:t>意思</a:t>
                      </a:r>
                      <a:endParaRPr lang="zh-CN" sz="1400" kern="10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spcAft>
                          <a:spcPts val="0"/>
                        </a:spcAft>
                      </a:pPr>
                      <a:r>
                        <a:rPr lang="zh-CN" sz="1400" kern="100" dirty="0">
                          <a:effectLst/>
                        </a:rPr>
                        <a:t>描述</a:t>
                      </a:r>
                      <a:endParaRPr lang="zh-CN" sz="14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spcAft>
                          <a:spcPts val="0"/>
                        </a:spcAft>
                      </a:pPr>
                      <a:r>
                        <a:rPr lang="zh-CN" sz="1400" kern="100" dirty="0">
                          <a:effectLst/>
                        </a:rPr>
                        <a:t>例子</a:t>
                      </a:r>
                      <a:endParaRPr lang="zh-CN" sz="1400" kern="100" dirty="0">
                        <a:effectLst/>
                        <a:latin typeface="Times New Roman" panose="02020603050405020304" pitchFamily="18" charset="0"/>
                        <a:ea typeface="宋体" panose="02010600030101010101" pitchFamily="2" charset="-122"/>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1288464">
                <a:tc>
                  <a:txBody>
                    <a:bodyPr/>
                    <a:lstStyle/>
                    <a:p>
                      <a:pPr algn="just">
                        <a:spcAft>
                          <a:spcPts val="0"/>
                        </a:spcAft>
                      </a:pPr>
                      <a:r>
                        <a:rPr lang="en-US" sz="1400" dirty="0" smtClean="0">
                          <a:solidFill>
                            <a:schemeClr val="bg1"/>
                          </a:solidFill>
                        </a:rPr>
                        <a:t>&amp;&amp;</a:t>
                      </a:r>
                      <a:endParaRPr lang="zh-CN" sz="1400" dirty="0">
                        <a:solidFill>
                          <a:schemeClr val="bg1"/>
                        </a:solidFill>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dirty="0">
                          <a:solidFill>
                            <a:schemeClr val="bg1"/>
                          </a:solidFill>
                        </a:rPr>
                        <a:t>与</a:t>
                      </a: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dirty="0">
                          <a:solidFill>
                            <a:schemeClr val="bg1"/>
                          </a:solidFill>
                        </a:rPr>
                        <a:t>两个条件都必须为真</a:t>
                      </a: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en-US" sz="1400" dirty="0">
                          <a:solidFill>
                            <a:schemeClr val="bg1"/>
                          </a:solidFill>
                        </a:rPr>
                        <a:t>123==234&amp;&amp;</a:t>
                      </a:r>
                      <a:r>
                        <a:rPr lang="en-US" sz="1400" dirty="0" smtClean="0">
                          <a:solidFill>
                            <a:schemeClr val="bg1"/>
                          </a:solidFill>
                        </a:rPr>
                        <a:t>123&lt;202    </a:t>
                      </a:r>
                      <a:r>
                        <a:rPr lang="en-US" sz="1400" dirty="0">
                          <a:solidFill>
                            <a:schemeClr val="bg1"/>
                          </a:solidFill>
                        </a:rPr>
                        <a:t>false</a:t>
                      </a:r>
                      <a:endParaRPr lang="zh-CN" sz="1400" dirty="0">
                        <a:solidFill>
                          <a:schemeClr val="bg1"/>
                        </a:solidFill>
                      </a:endParaRPr>
                    </a:p>
                    <a:p>
                      <a:pPr algn="just">
                        <a:spcAft>
                          <a:spcPts val="0"/>
                        </a:spcAft>
                      </a:pPr>
                      <a:r>
                        <a:rPr lang="en-US" sz="1400" dirty="0">
                          <a:solidFill>
                            <a:schemeClr val="bg1"/>
                          </a:solidFill>
                        </a:rPr>
                        <a:t>----------------------------</a:t>
                      </a:r>
                      <a:endParaRPr lang="zh-CN" sz="1400" dirty="0">
                        <a:solidFill>
                          <a:schemeClr val="bg1"/>
                        </a:solidFill>
                      </a:endParaRPr>
                    </a:p>
                    <a:p>
                      <a:pPr algn="just">
                        <a:spcAft>
                          <a:spcPts val="0"/>
                        </a:spcAft>
                      </a:pPr>
                      <a:r>
                        <a:rPr lang="en-US" sz="1400" dirty="0">
                          <a:solidFill>
                            <a:schemeClr val="bg1"/>
                          </a:solidFill>
                        </a:rPr>
                        <a:t>123==256&amp;&amp;</a:t>
                      </a:r>
                      <a:r>
                        <a:rPr lang="en-US" sz="1400" dirty="0" smtClean="0">
                          <a:solidFill>
                            <a:schemeClr val="bg1"/>
                          </a:solidFill>
                        </a:rPr>
                        <a:t>123&gt;202    false</a:t>
                      </a:r>
                      <a:endParaRPr lang="zh-CN" sz="1400" dirty="0">
                        <a:solidFill>
                          <a:schemeClr val="bg1"/>
                        </a:solidFill>
                      </a:endParaRPr>
                    </a:p>
                    <a:p>
                      <a:pPr algn="just">
                        <a:spcAft>
                          <a:spcPts val="0"/>
                        </a:spcAft>
                      </a:pPr>
                      <a:r>
                        <a:rPr lang="en-US" sz="1400" dirty="0">
                          <a:solidFill>
                            <a:schemeClr val="bg1"/>
                          </a:solidFill>
                        </a:rPr>
                        <a:t>-----------------------------</a:t>
                      </a:r>
                      <a:endParaRPr lang="zh-CN" sz="1400" dirty="0">
                        <a:solidFill>
                          <a:schemeClr val="bg1"/>
                        </a:solidFill>
                      </a:endParaRPr>
                    </a:p>
                    <a:p>
                      <a:pPr algn="just">
                        <a:spcAft>
                          <a:spcPts val="0"/>
                        </a:spcAft>
                      </a:pPr>
                      <a:r>
                        <a:rPr lang="en-US" sz="1400" dirty="0">
                          <a:solidFill>
                            <a:schemeClr val="bg1"/>
                          </a:solidFill>
                        </a:rPr>
                        <a:t>123==123&amp;&amp;234==</a:t>
                      </a:r>
                      <a:r>
                        <a:rPr lang="en-US" sz="1400" dirty="0" smtClean="0">
                          <a:solidFill>
                            <a:schemeClr val="bg1"/>
                          </a:solidFill>
                        </a:rPr>
                        <a:t>234   true</a:t>
                      </a:r>
                      <a:endParaRPr lang="zh-CN" sz="1400" dirty="0">
                        <a:solidFill>
                          <a:schemeClr val="bg1"/>
                        </a:solidFill>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1087137">
                <a:tc>
                  <a:txBody>
                    <a:bodyPr/>
                    <a:lstStyle/>
                    <a:p>
                      <a:pPr algn="just">
                        <a:spcAft>
                          <a:spcPts val="0"/>
                        </a:spcAft>
                      </a:pPr>
                      <a:r>
                        <a:rPr lang="en-US" sz="1400" dirty="0">
                          <a:solidFill>
                            <a:schemeClr val="bg1"/>
                          </a:solidFill>
                        </a:rPr>
                        <a:t>|| </a:t>
                      </a:r>
                      <a:endParaRPr lang="zh-CN" sz="1400" dirty="0">
                        <a:solidFill>
                          <a:schemeClr val="bg1"/>
                        </a:solidFill>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dirty="0">
                          <a:solidFill>
                            <a:schemeClr val="bg1"/>
                          </a:solidFill>
                        </a:rPr>
                        <a:t>或</a:t>
                      </a: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dirty="0">
                          <a:solidFill>
                            <a:schemeClr val="bg1"/>
                          </a:solidFill>
                        </a:rPr>
                        <a:t>其中一个或两个必须为真</a:t>
                      </a: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en-US" sz="1400" dirty="0">
                          <a:solidFill>
                            <a:schemeClr val="bg1"/>
                          </a:solidFill>
                        </a:rPr>
                        <a:t>123==123||234==234 </a:t>
                      </a:r>
                      <a:r>
                        <a:rPr lang="en-US" sz="1400" dirty="0" smtClean="0">
                          <a:solidFill>
                            <a:schemeClr val="bg1"/>
                          </a:solidFill>
                        </a:rPr>
                        <a:t>  true</a:t>
                      </a:r>
                      <a:endParaRPr lang="zh-CN" sz="1400" dirty="0">
                        <a:solidFill>
                          <a:schemeClr val="bg1"/>
                        </a:solidFill>
                      </a:endParaRPr>
                    </a:p>
                    <a:p>
                      <a:pPr algn="just">
                        <a:spcAft>
                          <a:spcPts val="0"/>
                        </a:spcAft>
                      </a:pPr>
                      <a:r>
                        <a:rPr lang="en-US" sz="1400" dirty="0">
                          <a:solidFill>
                            <a:schemeClr val="bg1"/>
                          </a:solidFill>
                        </a:rPr>
                        <a:t>--------------------------</a:t>
                      </a:r>
                      <a:endParaRPr lang="zh-CN" sz="1400" dirty="0">
                        <a:solidFill>
                          <a:schemeClr val="bg1"/>
                        </a:solidFill>
                      </a:endParaRPr>
                    </a:p>
                    <a:p>
                      <a:pPr algn="just">
                        <a:spcAft>
                          <a:spcPts val="0"/>
                        </a:spcAft>
                      </a:pPr>
                      <a:r>
                        <a:rPr lang="en-US" sz="1400" dirty="0">
                          <a:solidFill>
                            <a:schemeClr val="bg1"/>
                          </a:solidFill>
                        </a:rPr>
                        <a:t>123==123||234==</a:t>
                      </a:r>
                      <a:r>
                        <a:rPr lang="en-US" sz="1400" dirty="0" smtClean="0">
                          <a:solidFill>
                            <a:schemeClr val="bg1"/>
                          </a:solidFill>
                        </a:rPr>
                        <a:t>256   true</a:t>
                      </a:r>
                      <a:endParaRPr lang="zh-CN" sz="1400" dirty="0">
                        <a:solidFill>
                          <a:schemeClr val="bg1"/>
                        </a:solidFill>
                      </a:endParaRPr>
                    </a:p>
                    <a:p>
                      <a:pPr algn="just">
                        <a:spcAft>
                          <a:spcPts val="0"/>
                        </a:spcAft>
                      </a:pPr>
                      <a:r>
                        <a:rPr lang="en-US" sz="1400" dirty="0">
                          <a:solidFill>
                            <a:schemeClr val="bg1"/>
                          </a:solidFill>
                        </a:rPr>
                        <a:t>----------------------------</a:t>
                      </a:r>
                      <a:endParaRPr lang="zh-CN" sz="1400" dirty="0">
                        <a:solidFill>
                          <a:schemeClr val="bg1"/>
                        </a:solidFill>
                      </a:endParaRPr>
                    </a:p>
                    <a:p>
                      <a:pPr algn="just">
                        <a:spcAft>
                          <a:spcPts val="0"/>
                        </a:spcAft>
                      </a:pPr>
                      <a:r>
                        <a:rPr lang="en-US" sz="1400" dirty="0">
                          <a:solidFill>
                            <a:schemeClr val="bg1"/>
                          </a:solidFill>
                        </a:rPr>
                        <a:t>123==321||234==</a:t>
                      </a:r>
                      <a:r>
                        <a:rPr lang="en-US" sz="1400" dirty="0" smtClean="0">
                          <a:solidFill>
                            <a:schemeClr val="bg1"/>
                          </a:solidFill>
                        </a:rPr>
                        <a:t>256    false</a:t>
                      </a:r>
                      <a:endParaRPr lang="zh-CN" sz="1400" dirty="0">
                        <a:solidFill>
                          <a:schemeClr val="bg1"/>
                        </a:solidFill>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736266">
                <a:tc>
                  <a:txBody>
                    <a:bodyPr/>
                    <a:lstStyle/>
                    <a:p>
                      <a:pPr algn="just">
                        <a:spcAft>
                          <a:spcPts val="0"/>
                        </a:spcAft>
                      </a:pPr>
                      <a:r>
                        <a:rPr lang="en-US" sz="1400" dirty="0">
                          <a:solidFill>
                            <a:schemeClr val="bg1"/>
                          </a:solidFill>
                        </a:rPr>
                        <a:t>!</a:t>
                      </a:r>
                      <a:endParaRPr lang="zh-CN" sz="1400" dirty="0">
                        <a:solidFill>
                          <a:schemeClr val="bg1"/>
                        </a:solidFill>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dirty="0">
                          <a:solidFill>
                            <a:schemeClr val="bg1"/>
                          </a:solidFill>
                        </a:rPr>
                        <a:t>非</a:t>
                      </a: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zh-CN" sz="1400" dirty="0">
                          <a:solidFill>
                            <a:schemeClr val="bg1"/>
                          </a:solidFill>
                        </a:rPr>
                        <a:t>原逻辑取反</a:t>
                      </a: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just">
                        <a:spcAft>
                          <a:spcPts val="0"/>
                        </a:spcAft>
                      </a:pPr>
                      <a:r>
                        <a:rPr lang="en-US" sz="1400" dirty="0">
                          <a:solidFill>
                            <a:schemeClr val="bg1"/>
                          </a:solidFill>
                        </a:rPr>
                        <a:t>!(123==</a:t>
                      </a:r>
                      <a:r>
                        <a:rPr lang="en-US" sz="1400" dirty="0" smtClean="0">
                          <a:solidFill>
                            <a:schemeClr val="bg1"/>
                          </a:solidFill>
                        </a:rPr>
                        <a:t>123)   false</a:t>
                      </a:r>
                      <a:endParaRPr lang="zh-CN" sz="1400" dirty="0">
                        <a:solidFill>
                          <a:schemeClr val="bg1"/>
                        </a:solidFill>
                      </a:endParaRPr>
                    </a:p>
                    <a:p>
                      <a:pPr algn="just">
                        <a:spcAft>
                          <a:spcPts val="0"/>
                        </a:spcAft>
                      </a:pPr>
                      <a:r>
                        <a:rPr lang="en-US" sz="1400" dirty="0">
                          <a:solidFill>
                            <a:schemeClr val="bg1"/>
                          </a:solidFill>
                        </a:rPr>
                        <a:t>!(123==</a:t>
                      </a:r>
                      <a:r>
                        <a:rPr lang="en-US" sz="1400" dirty="0" smtClean="0">
                          <a:solidFill>
                            <a:schemeClr val="bg1"/>
                          </a:solidFill>
                        </a:rPr>
                        <a:t>256)   true</a:t>
                      </a:r>
                      <a:endParaRPr lang="zh-CN" sz="1400" dirty="0">
                        <a:solidFill>
                          <a:schemeClr val="bg1"/>
                        </a:solidFill>
                      </a:endParaRPr>
                    </a:p>
                  </a:txBody>
                  <a:tcPr marL="68580" marR="68580" marT="72000" marB="72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4" name="矩形 3"/>
          <p:cNvSpPr/>
          <p:nvPr/>
        </p:nvSpPr>
        <p:spPr>
          <a:xfrm>
            <a:off x="655321" y="1331129"/>
            <a:ext cx="162364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运算符</a:t>
            </a:r>
          </a:p>
        </p:txBody>
      </p:sp>
    </p:spTree>
    <p:extLst>
      <p:ext uri="{BB962C8B-B14F-4D97-AF65-F5344CB8AC3E}">
        <p14:creationId xmlns:p14="http://schemas.microsoft.com/office/powerpoint/2010/main" val="300101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If – else if - else</a:t>
            </a:r>
            <a:endParaRPr lang="zh-CN" altLang="en-US" dirty="0"/>
          </a:p>
        </p:txBody>
      </p:sp>
      <p:sp>
        <p:nvSpPr>
          <p:cNvPr id="3" name="文本框 2"/>
          <p:cNvSpPr txBox="1"/>
          <p:nvPr/>
        </p:nvSpPr>
        <p:spPr>
          <a:xfrm>
            <a:off x="556845" y="1433015"/>
            <a:ext cx="179057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控制结构</a:t>
            </a:r>
            <a:endParaRPr lang="zh-CN" altLang="en-US" dirty="0"/>
          </a:p>
        </p:txBody>
      </p:sp>
      <p:sp>
        <p:nvSpPr>
          <p:cNvPr id="4" name="文本框 3"/>
          <p:cNvSpPr txBox="1"/>
          <p:nvPr/>
        </p:nvSpPr>
        <p:spPr>
          <a:xfrm>
            <a:off x="556845" y="2634019"/>
            <a:ext cx="1542197"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a:t>If (condition) </a:t>
            </a:r>
            <a:r>
              <a:rPr lang="en-US" altLang="zh-CN" dirty="0" smtClean="0"/>
              <a:t>{</a:t>
            </a:r>
          </a:p>
          <a:p>
            <a:endParaRPr lang="en-US" altLang="zh-CN" dirty="0"/>
          </a:p>
          <a:p>
            <a:r>
              <a:rPr lang="en-US" altLang="zh-CN" dirty="0" smtClean="0"/>
              <a:t>}</a:t>
            </a:r>
            <a:endParaRPr lang="zh-CN" altLang="en-US" dirty="0"/>
          </a:p>
        </p:txBody>
      </p:sp>
      <p:sp>
        <p:nvSpPr>
          <p:cNvPr id="5" name="文本框 4"/>
          <p:cNvSpPr txBox="1"/>
          <p:nvPr/>
        </p:nvSpPr>
        <p:spPr>
          <a:xfrm>
            <a:off x="2733663" y="2634019"/>
            <a:ext cx="1542197"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a:t>If (condition) </a:t>
            </a:r>
            <a:r>
              <a:rPr lang="en-US" altLang="zh-CN" dirty="0" smtClean="0"/>
              <a:t>{</a:t>
            </a:r>
          </a:p>
          <a:p>
            <a:r>
              <a:rPr lang="en-US" altLang="zh-CN" dirty="0" smtClean="0"/>
              <a:t>    </a:t>
            </a:r>
            <a:endParaRPr lang="en-US" altLang="zh-CN" dirty="0"/>
          </a:p>
          <a:p>
            <a:r>
              <a:rPr lang="en-US" altLang="zh-CN" dirty="0" smtClean="0"/>
              <a:t>} else{</a:t>
            </a:r>
          </a:p>
          <a:p>
            <a:endParaRPr lang="en-US" altLang="zh-CN" dirty="0"/>
          </a:p>
          <a:p>
            <a:r>
              <a:rPr lang="en-US" altLang="zh-CN" dirty="0" smtClean="0"/>
              <a:t>}</a:t>
            </a:r>
            <a:endParaRPr lang="zh-CN" altLang="en-US" dirty="0"/>
          </a:p>
        </p:txBody>
      </p:sp>
      <p:sp>
        <p:nvSpPr>
          <p:cNvPr id="6" name="文本框 5"/>
          <p:cNvSpPr txBox="1"/>
          <p:nvPr/>
        </p:nvSpPr>
        <p:spPr>
          <a:xfrm>
            <a:off x="4930951" y="2634019"/>
            <a:ext cx="2156347" cy="230832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a:t>If (condition) </a:t>
            </a:r>
            <a:r>
              <a:rPr lang="en-US" altLang="zh-CN" dirty="0" smtClean="0"/>
              <a:t>{</a:t>
            </a:r>
          </a:p>
          <a:p>
            <a:r>
              <a:rPr lang="en-US" altLang="zh-CN" dirty="0" smtClean="0"/>
              <a:t>     </a:t>
            </a:r>
          </a:p>
          <a:p>
            <a:r>
              <a:rPr lang="en-US" altLang="zh-CN" dirty="0" smtClean="0"/>
              <a:t>}</a:t>
            </a:r>
            <a:r>
              <a:rPr lang="en-US" altLang="zh-CN" dirty="0"/>
              <a:t>else if(condition){</a:t>
            </a:r>
            <a:endParaRPr lang="en-US" altLang="zh-CN" dirty="0" smtClean="0"/>
          </a:p>
          <a:p>
            <a:r>
              <a:rPr lang="en-US" altLang="zh-CN" dirty="0" smtClean="0"/>
              <a:t>     </a:t>
            </a:r>
            <a:endParaRPr lang="en-US" altLang="zh-CN" dirty="0"/>
          </a:p>
          <a:p>
            <a:r>
              <a:rPr lang="en-US" altLang="zh-CN" dirty="0" smtClean="0"/>
              <a:t>}…</a:t>
            </a:r>
          </a:p>
          <a:p>
            <a:r>
              <a:rPr lang="en-US" altLang="zh-CN" dirty="0" smtClean="0"/>
              <a:t>else{</a:t>
            </a:r>
          </a:p>
          <a:p>
            <a:endParaRPr lang="en-US" altLang="zh-CN" dirty="0"/>
          </a:p>
          <a:p>
            <a:r>
              <a:rPr lang="en-US" altLang="zh-CN" dirty="0" smtClean="0"/>
              <a:t>}</a:t>
            </a:r>
          </a:p>
        </p:txBody>
      </p:sp>
      <p:sp>
        <p:nvSpPr>
          <p:cNvPr id="7" name="文本框 6"/>
          <p:cNvSpPr txBox="1"/>
          <p:nvPr/>
        </p:nvSpPr>
        <p:spPr>
          <a:xfrm>
            <a:off x="7742389" y="3372683"/>
            <a:ext cx="393569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zh-CN" altLang="en-US" dirty="0" smtClean="0"/>
              <a:t>满足条件的</a:t>
            </a:r>
            <a:r>
              <a:rPr lang="en-US" altLang="zh-CN" dirty="0" smtClean="0"/>
              <a:t>,</a:t>
            </a:r>
            <a:r>
              <a:rPr lang="zh-CN" altLang="en-US" dirty="0" smtClean="0"/>
              <a:t>他只能选择一种结果执行</a:t>
            </a:r>
            <a:endParaRPr lang="zh-CN" altLang="en-US" dirty="0"/>
          </a:p>
        </p:txBody>
      </p:sp>
    </p:spTree>
    <p:extLst>
      <p:ext uri="{BB962C8B-B14F-4D97-AF65-F5344CB8AC3E}">
        <p14:creationId xmlns:p14="http://schemas.microsoft.com/office/powerpoint/2010/main" val="2450560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switch</a:t>
            </a:r>
            <a:endParaRPr lang="zh-CN" altLang="en-US" dirty="0"/>
          </a:p>
        </p:txBody>
      </p:sp>
      <p:sp>
        <p:nvSpPr>
          <p:cNvPr id="3" name="文本框 2"/>
          <p:cNvSpPr txBox="1"/>
          <p:nvPr/>
        </p:nvSpPr>
        <p:spPr>
          <a:xfrm>
            <a:off x="556845" y="1433015"/>
            <a:ext cx="179057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控制结构</a:t>
            </a:r>
            <a:endParaRPr lang="zh-CN" altLang="en-US" dirty="0"/>
          </a:p>
        </p:txBody>
      </p:sp>
      <p:sp>
        <p:nvSpPr>
          <p:cNvPr id="4" name="文本框 3"/>
          <p:cNvSpPr txBox="1"/>
          <p:nvPr/>
        </p:nvSpPr>
        <p:spPr>
          <a:xfrm>
            <a:off x="2961564" y="1433015"/>
            <a:ext cx="4094329" cy="503535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nSpc>
                <a:spcPct val="150000"/>
              </a:lnSpc>
            </a:pPr>
            <a:r>
              <a:rPr lang="en-US" altLang="zh-CN" dirty="0"/>
              <a:t>switch (expression) {</a:t>
            </a:r>
          </a:p>
          <a:p>
            <a:pPr>
              <a:lnSpc>
                <a:spcPct val="150000"/>
              </a:lnSpc>
            </a:pPr>
            <a:r>
              <a:rPr lang="en-US" altLang="zh-CN" dirty="0"/>
              <a:t>  case label_1:</a:t>
            </a:r>
          </a:p>
          <a:p>
            <a:pPr>
              <a:lnSpc>
                <a:spcPct val="150000"/>
              </a:lnSpc>
            </a:pPr>
            <a:r>
              <a:rPr lang="en-US" altLang="zh-CN" dirty="0"/>
              <a:t>    statements_1</a:t>
            </a:r>
          </a:p>
          <a:p>
            <a:pPr>
              <a:lnSpc>
                <a:spcPct val="150000"/>
              </a:lnSpc>
            </a:pPr>
            <a:r>
              <a:rPr lang="en-US" altLang="zh-CN" dirty="0"/>
              <a:t>    [break;]</a:t>
            </a:r>
          </a:p>
          <a:p>
            <a:pPr>
              <a:lnSpc>
                <a:spcPct val="150000"/>
              </a:lnSpc>
            </a:pPr>
            <a:r>
              <a:rPr lang="en-US" altLang="zh-CN" dirty="0"/>
              <a:t>  case label_2:</a:t>
            </a:r>
          </a:p>
          <a:p>
            <a:pPr>
              <a:lnSpc>
                <a:spcPct val="150000"/>
              </a:lnSpc>
            </a:pPr>
            <a:r>
              <a:rPr lang="en-US" altLang="zh-CN" dirty="0"/>
              <a:t>    statements_2</a:t>
            </a:r>
          </a:p>
          <a:p>
            <a:pPr>
              <a:lnSpc>
                <a:spcPct val="150000"/>
              </a:lnSpc>
            </a:pPr>
            <a:r>
              <a:rPr lang="en-US" altLang="zh-CN" dirty="0"/>
              <a:t>    [break;]</a:t>
            </a:r>
          </a:p>
          <a:p>
            <a:pPr>
              <a:lnSpc>
                <a:spcPct val="150000"/>
              </a:lnSpc>
            </a:pPr>
            <a:r>
              <a:rPr lang="en-US" altLang="zh-CN" dirty="0"/>
              <a:t>    ...</a:t>
            </a:r>
          </a:p>
          <a:p>
            <a:pPr>
              <a:lnSpc>
                <a:spcPct val="150000"/>
              </a:lnSpc>
            </a:pPr>
            <a:r>
              <a:rPr lang="en-US" altLang="zh-CN" dirty="0"/>
              <a:t>  default:</a:t>
            </a:r>
          </a:p>
          <a:p>
            <a:pPr>
              <a:lnSpc>
                <a:spcPct val="150000"/>
              </a:lnSpc>
            </a:pPr>
            <a:r>
              <a:rPr lang="en-US" altLang="zh-CN" dirty="0"/>
              <a:t>    </a:t>
            </a:r>
            <a:r>
              <a:rPr lang="en-US" altLang="zh-CN" dirty="0" err="1"/>
              <a:t>statements_def</a:t>
            </a:r>
            <a:endParaRPr lang="en-US" altLang="zh-CN" dirty="0"/>
          </a:p>
          <a:p>
            <a:pPr>
              <a:lnSpc>
                <a:spcPct val="150000"/>
              </a:lnSpc>
            </a:pPr>
            <a:r>
              <a:rPr lang="en-US" altLang="zh-CN" dirty="0"/>
              <a:t>    [break;]</a:t>
            </a:r>
          </a:p>
          <a:p>
            <a:pPr>
              <a:lnSpc>
                <a:spcPct val="150000"/>
              </a:lnSpc>
            </a:pPr>
            <a:r>
              <a:rPr lang="en-US" altLang="zh-CN" dirty="0"/>
              <a:t>}</a:t>
            </a:r>
            <a:endParaRPr lang="zh-CN" altLang="en-US" dirty="0"/>
          </a:p>
        </p:txBody>
      </p:sp>
    </p:spTree>
    <p:extLst>
      <p:ext uri="{BB962C8B-B14F-4D97-AF65-F5344CB8AC3E}">
        <p14:creationId xmlns:p14="http://schemas.microsoft.com/office/powerpoint/2010/main" val="22919111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a:t>
            </a:r>
            <a:r>
              <a:rPr lang="zh-CN" altLang="en-US" dirty="0" smtClean="0"/>
              <a:t>循环</a:t>
            </a:r>
            <a:endParaRPr lang="zh-CN" altLang="en-US" dirty="0"/>
          </a:p>
        </p:txBody>
      </p:sp>
      <p:sp>
        <p:nvSpPr>
          <p:cNvPr id="3" name="文本框 2"/>
          <p:cNvSpPr txBox="1"/>
          <p:nvPr/>
        </p:nvSpPr>
        <p:spPr>
          <a:xfrm>
            <a:off x="556845" y="1433015"/>
            <a:ext cx="179057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控制结构</a:t>
            </a:r>
            <a:endParaRPr lang="zh-CN" altLang="en-US" dirty="0"/>
          </a:p>
        </p:txBody>
      </p:sp>
      <p:sp>
        <p:nvSpPr>
          <p:cNvPr id="5" name="Rectangle 1"/>
          <p:cNvSpPr>
            <a:spLocks noChangeArrowheads="1"/>
          </p:cNvSpPr>
          <p:nvPr/>
        </p:nvSpPr>
        <p:spPr bwMode="auto">
          <a:xfrm>
            <a:off x="3125337" y="2946864"/>
            <a:ext cx="5799665" cy="923330"/>
          </a:xfrm>
          <a:prstGeom prst="rect">
            <a:avLst/>
          </a:prstGeom>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for ([initialExpression]; [condition]; [incrementExpression</a:t>
            </a:r>
            <a:r>
              <a:rPr lang="zh-CN" altLang="zh-CN" dirty="0" smtClean="0"/>
              <a:t>])</a:t>
            </a:r>
            <a:r>
              <a:rPr lang="en-US" altLang="zh-CN" dirty="0" smtClean="0"/>
              <a:t>{</a:t>
            </a:r>
            <a:r>
              <a:rPr lang="zh-CN" altLang="zh-CN" dirty="0" smtClean="0"/>
              <a:t> </a:t>
            </a:r>
            <a:endParaRPr lang="en-US" altLang="zh-CN" dirty="0" smtClean="0"/>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smtClean="0"/>
              <a:t>            </a:t>
            </a:r>
            <a:r>
              <a:rPr lang="zh-CN" altLang="zh-CN" dirty="0" smtClean="0"/>
              <a:t>statement </a:t>
            </a:r>
            <a:endParaRPr lang="en-US" altLang="zh-CN" dirty="0" smtClean="0"/>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t>}</a:t>
            </a:r>
            <a:endParaRPr lang="zh-CN" altLang="zh-CN" dirty="0"/>
          </a:p>
        </p:txBody>
      </p:sp>
    </p:spTree>
    <p:extLst>
      <p:ext uri="{BB962C8B-B14F-4D97-AF65-F5344CB8AC3E}">
        <p14:creationId xmlns:p14="http://schemas.microsoft.com/office/powerpoint/2010/main" val="2805385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924568" y="1674060"/>
            <a:ext cx="7062301" cy="3910818"/>
          </a:xfrm>
        </p:spPr>
        <p:txBody>
          <a:bodyPr/>
          <a:lstStyle/>
          <a:p>
            <a:r>
              <a:rPr lang="en-US" altLang="zh-CN" dirty="0" err="1" smtClean="0"/>
              <a:t>Javascript</a:t>
            </a:r>
            <a:r>
              <a:rPr lang="zh-CN" altLang="en-US" dirty="0" smtClean="0"/>
              <a:t>是什么</a:t>
            </a:r>
            <a:r>
              <a:rPr lang="en-US" altLang="zh-CN" dirty="0" smtClean="0"/>
              <a:t>?</a:t>
            </a:r>
          </a:p>
          <a:p>
            <a:r>
              <a:rPr lang="en-US" altLang="zh-CN" dirty="0" err="1" smtClean="0"/>
              <a:t>Javascript</a:t>
            </a:r>
            <a:r>
              <a:rPr lang="zh-CN" altLang="en-US" dirty="0" smtClean="0"/>
              <a:t>引入</a:t>
            </a:r>
            <a:endParaRPr lang="en-US" altLang="zh-CN" dirty="0" smtClean="0"/>
          </a:p>
          <a:p>
            <a:r>
              <a:rPr lang="zh-CN" altLang="en-US" dirty="0"/>
              <a:t>注解</a:t>
            </a:r>
            <a:endParaRPr lang="en-US" altLang="zh-CN" dirty="0" smtClean="0"/>
          </a:p>
          <a:p>
            <a:r>
              <a:rPr lang="zh-CN" altLang="en-US" dirty="0" smtClean="0"/>
              <a:t>语法知识</a:t>
            </a:r>
            <a:r>
              <a:rPr lang="en-US" altLang="zh-CN" dirty="0" smtClean="0"/>
              <a:t>(</a:t>
            </a:r>
            <a:r>
              <a:rPr lang="zh-CN" altLang="en-US" dirty="0" smtClean="0"/>
              <a:t>变量</a:t>
            </a:r>
            <a:r>
              <a:rPr lang="en-US" altLang="zh-CN" dirty="0" smtClean="0"/>
              <a:t>,</a:t>
            </a:r>
            <a:r>
              <a:rPr lang="zh-CN" altLang="en-US" dirty="0" smtClean="0"/>
              <a:t>变量类型</a:t>
            </a:r>
            <a:r>
              <a:rPr lang="en-US" altLang="zh-CN" dirty="0" smtClean="0"/>
              <a:t>)</a:t>
            </a:r>
          </a:p>
          <a:p>
            <a:r>
              <a:rPr lang="zh-CN" altLang="en-US" dirty="0" smtClean="0"/>
              <a:t>控制结构</a:t>
            </a:r>
            <a:endParaRPr lang="en-US" altLang="zh-CN" dirty="0" smtClean="0"/>
          </a:p>
        </p:txBody>
      </p:sp>
    </p:spTree>
    <p:extLst>
      <p:ext uri="{BB962C8B-B14F-4D97-AF65-F5344CB8AC3E}">
        <p14:creationId xmlns:p14="http://schemas.microsoft.com/office/powerpoint/2010/main" val="15008910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 … in</a:t>
            </a:r>
            <a:endParaRPr lang="zh-CN" altLang="en-US" dirty="0"/>
          </a:p>
        </p:txBody>
      </p:sp>
      <p:sp>
        <p:nvSpPr>
          <p:cNvPr id="3" name="文本框 2"/>
          <p:cNvSpPr txBox="1"/>
          <p:nvPr/>
        </p:nvSpPr>
        <p:spPr>
          <a:xfrm>
            <a:off x="3998795" y="3084393"/>
            <a:ext cx="3766781"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a:t>for (variable in object) {</a:t>
            </a:r>
          </a:p>
          <a:p>
            <a:r>
              <a:rPr lang="en-US" altLang="zh-CN" dirty="0"/>
              <a:t>  statements</a:t>
            </a:r>
          </a:p>
          <a:p>
            <a:r>
              <a:rPr lang="en-US" altLang="zh-CN" dirty="0"/>
              <a:t>}</a:t>
            </a:r>
            <a:endParaRPr lang="zh-CN" altLang="en-US" dirty="0"/>
          </a:p>
        </p:txBody>
      </p:sp>
      <p:sp>
        <p:nvSpPr>
          <p:cNvPr id="4" name="文本框 3"/>
          <p:cNvSpPr txBox="1"/>
          <p:nvPr/>
        </p:nvSpPr>
        <p:spPr>
          <a:xfrm>
            <a:off x="556845" y="1433015"/>
            <a:ext cx="179057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控制结构</a:t>
            </a:r>
            <a:endParaRPr lang="zh-CN" altLang="en-US" dirty="0"/>
          </a:p>
        </p:txBody>
      </p:sp>
    </p:spTree>
    <p:extLst>
      <p:ext uri="{BB962C8B-B14F-4D97-AF65-F5344CB8AC3E}">
        <p14:creationId xmlns:p14="http://schemas.microsoft.com/office/powerpoint/2010/main" val="17921360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for...of</a:t>
            </a:r>
            <a:endParaRPr lang="zh-CN" altLang="en-US" dirty="0"/>
          </a:p>
        </p:txBody>
      </p:sp>
      <p:sp>
        <p:nvSpPr>
          <p:cNvPr id="3" name="文本框 2"/>
          <p:cNvSpPr txBox="1"/>
          <p:nvPr/>
        </p:nvSpPr>
        <p:spPr>
          <a:xfrm>
            <a:off x="556845" y="1433015"/>
            <a:ext cx="179057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控制结构</a:t>
            </a:r>
            <a:endParaRPr lang="zh-CN" altLang="en-US" dirty="0"/>
          </a:p>
        </p:txBody>
      </p:sp>
      <p:sp>
        <p:nvSpPr>
          <p:cNvPr id="4" name="矩形 3"/>
          <p:cNvSpPr/>
          <p:nvPr/>
        </p:nvSpPr>
        <p:spPr>
          <a:xfrm>
            <a:off x="3048000" y="2967335"/>
            <a:ext cx="609600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zh-CN" altLang="en-US" dirty="0"/>
              <a:t>for (variable of object) {</a:t>
            </a:r>
          </a:p>
          <a:p>
            <a:r>
              <a:rPr lang="zh-CN" altLang="en-US" dirty="0"/>
              <a:t>  </a:t>
            </a:r>
            <a:r>
              <a:rPr lang="zh-CN" altLang="en-US" dirty="0" smtClean="0"/>
              <a:t>    statement</a:t>
            </a:r>
            <a:endParaRPr lang="zh-CN" altLang="en-US" dirty="0"/>
          </a:p>
          <a:p>
            <a:r>
              <a:rPr lang="zh-CN" altLang="en-US" dirty="0"/>
              <a:t>}</a:t>
            </a:r>
          </a:p>
        </p:txBody>
      </p:sp>
    </p:spTree>
    <p:extLst>
      <p:ext uri="{BB962C8B-B14F-4D97-AF65-F5344CB8AC3E}">
        <p14:creationId xmlns:p14="http://schemas.microsoft.com/office/powerpoint/2010/main" val="26041996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while</a:t>
            </a:r>
            <a:endParaRPr lang="zh-CN" altLang="en-US" dirty="0"/>
          </a:p>
        </p:txBody>
      </p:sp>
      <p:sp>
        <p:nvSpPr>
          <p:cNvPr id="3" name="文本框 2"/>
          <p:cNvSpPr txBox="1"/>
          <p:nvPr/>
        </p:nvSpPr>
        <p:spPr>
          <a:xfrm>
            <a:off x="556845" y="1433015"/>
            <a:ext cx="179057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控制结构</a:t>
            </a:r>
            <a:endParaRPr lang="zh-CN" altLang="en-US" dirty="0"/>
          </a:p>
        </p:txBody>
      </p:sp>
      <p:sp>
        <p:nvSpPr>
          <p:cNvPr id="4" name="Rectangle 1"/>
          <p:cNvSpPr>
            <a:spLocks noChangeArrowheads="1"/>
          </p:cNvSpPr>
          <p:nvPr/>
        </p:nvSpPr>
        <p:spPr bwMode="auto">
          <a:xfrm>
            <a:off x="3630304" y="2821002"/>
            <a:ext cx="4421875" cy="1338828"/>
          </a:xfrm>
          <a:prstGeom prst="rect">
            <a:avLst/>
          </a:prstGeo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zh-CN" altLang="zh-CN" dirty="0"/>
              <a:t>while (condition</a:t>
            </a:r>
            <a:r>
              <a:rPr lang="zh-CN" altLang="zh-CN" dirty="0" smtClean="0"/>
              <a:t>)</a:t>
            </a:r>
            <a:r>
              <a:rPr lang="en-US" altLang="zh-CN" dirty="0" smtClean="0"/>
              <a:t>{</a:t>
            </a:r>
          </a:p>
          <a:p>
            <a:pPr marL="0" marR="0" lvl="0" indent="0" algn="l" defTabSz="914400" rtl="0" eaLnBrk="0" fontAlgn="base" latinLnBrk="0" hangingPunct="0">
              <a:lnSpc>
                <a:spcPct val="150000"/>
              </a:lnSpc>
              <a:spcBef>
                <a:spcPct val="0"/>
              </a:spcBef>
              <a:spcAft>
                <a:spcPct val="0"/>
              </a:spcAft>
              <a:buClrTx/>
              <a:buSzTx/>
              <a:buFontTx/>
              <a:buNone/>
              <a:tabLst/>
            </a:pPr>
            <a:r>
              <a:rPr lang="zh-CN" altLang="zh-CN" dirty="0" smtClean="0"/>
              <a:t> </a:t>
            </a:r>
            <a:r>
              <a:rPr lang="en-US" altLang="zh-CN" dirty="0" smtClean="0"/>
              <a:t>     </a:t>
            </a:r>
            <a:r>
              <a:rPr lang="zh-CN" altLang="zh-CN" dirty="0" smtClean="0"/>
              <a:t>statement </a:t>
            </a:r>
            <a:endParaRPr lang="en-US" altLang="zh-CN" dirty="0" smtClean="0"/>
          </a:p>
          <a:p>
            <a:pPr marL="0" marR="0" lvl="0" indent="0" algn="l" defTabSz="914400" rtl="0" eaLnBrk="0" fontAlgn="base" latinLnBrk="0" hangingPunct="0">
              <a:lnSpc>
                <a:spcPct val="150000"/>
              </a:lnSpc>
              <a:spcBef>
                <a:spcPct val="0"/>
              </a:spcBef>
              <a:spcAft>
                <a:spcPct val="0"/>
              </a:spcAft>
              <a:buClrTx/>
              <a:buSzTx/>
              <a:buFontTx/>
              <a:buNone/>
              <a:tabLst/>
            </a:pPr>
            <a:r>
              <a:rPr lang="en-US" altLang="zh-CN" dirty="0" smtClean="0"/>
              <a:t>}</a:t>
            </a:r>
            <a:endParaRPr lang="zh-CN" altLang="zh-CN" dirty="0"/>
          </a:p>
        </p:txBody>
      </p:sp>
    </p:spTree>
    <p:extLst>
      <p:ext uri="{BB962C8B-B14F-4D97-AF65-F5344CB8AC3E}">
        <p14:creationId xmlns:p14="http://schemas.microsoft.com/office/powerpoint/2010/main" val="871526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do…while</a:t>
            </a:r>
            <a:endParaRPr lang="zh-CN" altLang="en-US" dirty="0"/>
          </a:p>
        </p:txBody>
      </p:sp>
      <p:sp>
        <p:nvSpPr>
          <p:cNvPr id="3" name="文本框 2"/>
          <p:cNvSpPr txBox="1"/>
          <p:nvPr/>
        </p:nvSpPr>
        <p:spPr>
          <a:xfrm>
            <a:off x="556845" y="1433015"/>
            <a:ext cx="179057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控制结构</a:t>
            </a:r>
            <a:endParaRPr lang="zh-CN" altLang="en-US" dirty="0"/>
          </a:p>
        </p:txBody>
      </p:sp>
      <p:sp>
        <p:nvSpPr>
          <p:cNvPr id="4" name="矩形 3"/>
          <p:cNvSpPr/>
          <p:nvPr/>
        </p:nvSpPr>
        <p:spPr>
          <a:xfrm>
            <a:off x="2747749" y="2885448"/>
            <a:ext cx="6096000" cy="1295868"/>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a:lnSpc>
                <a:spcPct val="150000"/>
              </a:lnSpc>
            </a:pPr>
            <a:r>
              <a:rPr lang="en-US" altLang="zh-CN" dirty="0"/>
              <a:t>do</a:t>
            </a:r>
            <a:r>
              <a:rPr lang="en-US" altLang="zh-CN" dirty="0" smtClean="0"/>
              <a:t>{</a:t>
            </a:r>
            <a:endParaRPr lang="zh-CN" altLang="en-US" dirty="0"/>
          </a:p>
          <a:p>
            <a:pPr>
              <a:lnSpc>
                <a:spcPct val="150000"/>
              </a:lnSpc>
            </a:pPr>
            <a:r>
              <a:rPr lang="zh-CN" altLang="en-US" dirty="0"/>
              <a:t>  statement</a:t>
            </a:r>
          </a:p>
          <a:p>
            <a:pPr>
              <a:lnSpc>
                <a:spcPct val="150000"/>
              </a:lnSpc>
            </a:pPr>
            <a:r>
              <a:rPr lang="en-US" altLang="zh-CN" dirty="0" smtClean="0"/>
              <a:t>} </a:t>
            </a:r>
            <a:r>
              <a:rPr lang="zh-CN" altLang="en-US" dirty="0" smtClean="0"/>
              <a:t>while </a:t>
            </a:r>
            <a:r>
              <a:rPr lang="zh-CN" altLang="en-US" dirty="0"/>
              <a:t>(condition);</a:t>
            </a:r>
          </a:p>
        </p:txBody>
      </p:sp>
    </p:spTree>
    <p:extLst>
      <p:ext uri="{BB962C8B-B14F-4D97-AF65-F5344CB8AC3E}">
        <p14:creationId xmlns:p14="http://schemas.microsoft.com/office/powerpoint/2010/main" val="2885234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label</a:t>
            </a:r>
            <a:endParaRPr lang="zh-CN" altLang="en-US" dirty="0"/>
          </a:p>
        </p:txBody>
      </p:sp>
      <p:sp>
        <p:nvSpPr>
          <p:cNvPr id="3" name="矩形 2"/>
          <p:cNvSpPr/>
          <p:nvPr/>
        </p:nvSpPr>
        <p:spPr>
          <a:xfrm>
            <a:off x="556845" y="1709720"/>
            <a:ext cx="11358490" cy="646331"/>
          </a:xfrm>
          <a:prstGeom prst="rect">
            <a:avLst/>
          </a:prstGeom>
        </p:spPr>
        <p:txBody>
          <a:bodyPr wrap="square">
            <a:spAutoFit/>
          </a:bodyPr>
          <a:lstStyle/>
          <a:p>
            <a:r>
              <a:rPr lang="zh-CN" altLang="en-US" dirty="0"/>
              <a:t>一个 </a:t>
            </a:r>
            <a:r>
              <a:rPr lang="en-US" altLang="zh-CN" dirty="0"/>
              <a:t>label</a:t>
            </a:r>
            <a:r>
              <a:rPr lang="zh-CN" altLang="en-US" dirty="0"/>
              <a:t> 提供了一个可以让你引用到您程序别的位置的标识符</a:t>
            </a:r>
            <a:r>
              <a:rPr lang="zh-CN" altLang="en-US" dirty="0" smtClean="0"/>
              <a:t>。</a:t>
            </a:r>
            <a:endParaRPr lang="en-US" altLang="zh-CN" dirty="0" smtClean="0"/>
          </a:p>
          <a:p>
            <a:r>
              <a:rPr lang="zh-CN" altLang="en-US" dirty="0" smtClean="0"/>
              <a:t>例如</a:t>
            </a:r>
            <a:r>
              <a:rPr lang="zh-CN" altLang="en-US" dirty="0"/>
              <a:t>，你可以用 </a:t>
            </a:r>
            <a:r>
              <a:rPr lang="en-US" altLang="zh-CN" dirty="0"/>
              <a:t>label </a:t>
            </a:r>
            <a:r>
              <a:rPr lang="zh-CN" altLang="en-US" dirty="0"/>
              <a:t>标识一个循环， 然后使用 </a:t>
            </a:r>
            <a:r>
              <a:rPr lang="en-US" altLang="zh-CN" dirty="0"/>
              <a:t>break </a:t>
            </a:r>
            <a:r>
              <a:rPr lang="zh-CN" altLang="en-US" dirty="0"/>
              <a:t>或者 </a:t>
            </a:r>
            <a:r>
              <a:rPr lang="en-US" altLang="zh-CN" dirty="0"/>
              <a:t>continue </a:t>
            </a:r>
            <a:r>
              <a:rPr lang="zh-CN" altLang="en-US" dirty="0"/>
              <a:t>来指出程序是否该停止循环还是继续循环。</a:t>
            </a:r>
          </a:p>
        </p:txBody>
      </p:sp>
      <p:sp>
        <p:nvSpPr>
          <p:cNvPr id="4" name="矩形 3"/>
          <p:cNvSpPr/>
          <p:nvPr/>
        </p:nvSpPr>
        <p:spPr>
          <a:xfrm>
            <a:off x="3211773" y="3160426"/>
            <a:ext cx="5154304" cy="92333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nSpc>
                <a:spcPct val="150000"/>
              </a:lnSpc>
            </a:pPr>
            <a:r>
              <a:rPr lang="zh-CN" altLang="en-US" dirty="0"/>
              <a:t>label :</a:t>
            </a:r>
          </a:p>
          <a:p>
            <a:pPr>
              <a:lnSpc>
                <a:spcPct val="150000"/>
              </a:lnSpc>
            </a:pPr>
            <a:r>
              <a:rPr lang="zh-CN" altLang="en-US" dirty="0"/>
              <a:t>   statement</a:t>
            </a:r>
          </a:p>
        </p:txBody>
      </p:sp>
    </p:spTree>
    <p:extLst>
      <p:ext uri="{BB962C8B-B14F-4D97-AF65-F5344CB8AC3E}">
        <p14:creationId xmlns:p14="http://schemas.microsoft.com/office/powerpoint/2010/main" val="12801792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break</a:t>
            </a:r>
            <a:endParaRPr lang="zh-CN" altLang="en-US" dirty="0"/>
          </a:p>
        </p:txBody>
      </p:sp>
      <p:sp>
        <p:nvSpPr>
          <p:cNvPr id="3" name="文本框 2"/>
          <p:cNvSpPr txBox="1"/>
          <p:nvPr/>
        </p:nvSpPr>
        <p:spPr>
          <a:xfrm>
            <a:off x="556845" y="1433015"/>
            <a:ext cx="179057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控制结构</a:t>
            </a:r>
            <a:endParaRPr lang="zh-CN" altLang="en-US" dirty="0"/>
          </a:p>
        </p:txBody>
      </p:sp>
      <p:sp>
        <p:nvSpPr>
          <p:cNvPr id="5" name="Rectangle 1"/>
          <p:cNvSpPr>
            <a:spLocks noChangeArrowheads="1"/>
          </p:cNvSpPr>
          <p:nvPr/>
        </p:nvSpPr>
        <p:spPr bwMode="auto">
          <a:xfrm>
            <a:off x="556845" y="2088409"/>
            <a:ext cx="10688910" cy="1200329"/>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dirty="0" smtClean="0">
                <a:solidFill>
                  <a:schemeClr val="tx1"/>
                </a:solidFill>
              </a:rPr>
              <a:t>使用 </a:t>
            </a:r>
            <a:r>
              <a:rPr lang="zh-CN" altLang="zh-CN" dirty="0" smtClean="0">
                <a:solidFill>
                  <a:schemeClr val="tx1"/>
                </a:solidFill>
              </a:rPr>
              <a:t>break </a:t>
            </a:r>
            <a:r>
              <a:rPr lang="zh-CN" dirty="0" smtClean="0">
                <a:solidFill>
                  <a:schemeClr val="tx1"/>
                </a:solidFill>
              </a:rPr>
              <a:t>语句来终止循环，</a:t>
            </a:r>
            <a:r>
              <a:rPr lang="zh-CN" altLang="zh-CN" dirty="0" smtClean="0">
                <a:solidFill>
                  <a:schemeClr val="tx1"/>
                </a:solidFill>
              </a:rPr>
              <a:t>switch</a:t>
            </a:r>
            <a:r>
              <a:rPr lang="zh-CN" dirty="0" smtClean="0">
                <a:solidFill>
                  <a:schemeClr val="tx1"/>
                </a:solidFill>
              </a:rPr>
              <a:t>， 或者是链接到 </a:t>
            </a:r>
            <a:r>
              <a:rPr lang="zh-CN" altLang="zh-CN" dirty="0" smtClean="0">
                <a:solidFill>
                  <a:schemeClr val="tx1"/>
                </a:solidFill>
              </a:rPr>
              <a:t>label </a:t>
            </a:r>
            <a:r>
              <a:rPr lang="zh-CN" dirty="0" smtClean="0">
                <a:solidFill>
                  <a:schemeClr val="tx1"/>
                </a:solidFill>
              </a:rPr>
              <a:t>语句。</a:t>
            </a:r>
          </a:p>
          <a:p>
            <a:pPr marL="0" marR="0" lvl="0" indent="0" algn="l" defTabSz="914400" rtl="0" eaLnBrk="0" fontAlgn="base" latinLnBrk="0" hangingPunct="0">
              <a:lnSpc>
                <a:spcPct val="100000"/>
              </a:lnSpc>
              <a:spcBef>
                <a:spcPct val="0"/>
              </a:spcBef>
              <a:spcAft>
                <a:spcPct val="0"/>
              </a:spcAft>
              <a:buClrTx/>
              <a:buSzTx/>
              <a:buFontTx/>
              <a:buChar char="•"/>
              <a:tabLst/>
            </a:pPr>
            <a:r>
              <a:rPr lang="zh-CN" dirty="0" smtClean="0">
                <a:solidFill>
                  <a:schemeClr val="tx1"/>
                </a:solidFill>
              </a:rPr>
              <a:t>当你使用不带 </a:t>
            </a:r>
            <a:r>
              <a:rPr lang="zh-CN" altLang="zh-CN" dirty="0" smtClean="0">
                <a:solidFill>
                  <a:schemeClr val="tx1"/>
                </a:solidFill>
              </a:rPr>
              <a:t>label </a:t>
            </a:r>
            <a:r>
              <a:rPr lang="zh-CN" dirty="0" smtClean="0">
                <a:solidFill>
                  <a:schemeClr val="tx1"/>
                </a:solidFill>
              </a:rPr>
              <a:t>的 </a:t>
            </a:r>
            <a:r>
              <a:rPr lang="zh-CN" altLang="zh-CN" dirty="0" smtClean="0">
                <a:solidFill>
                  <a:schemeClr val="tx1"/>
                </a:solidFill>
              </a:rPr>
              <a:t>break </a:t>
            </a:r>
            <a:r>
              <a:rPr lang="zh-CN" dirty="0" smtClean="0">
                <a:solidFill>
                  <a:schemeClr val="tx1"/>
                </a:solidFill>
              </a:rPr>
              <a:t>时， 它会立即终止当前所在的 </a:t>
            </a:r>
            <a:r>
              <a:rPr lang="zh-CN" altLang="zh-CN" dirty="0" smtClean="0">
                <a:solidFill>
                  <a:schemeClr val="tx1"/>
                </a:solidFill>
              </a:rPr>
              <a:t>while</a:t>
            </a:r>
            <a:r>
              <a:rPr lang="zh-CN" dirty="0" smtClean="0">
                <a:solidFill>
                  <a:schemeClr val="tx1"/>
                </a:solidFill>
              </a:rPr>
              <a:t>，</a:t>
            </a:r>
            <a:r>
              <a:rPr lang="zh-CN" altLang="zh-CN" dirty="0" smtClean="0">
                <a:solidFill>
                  <a:schemeClr val="tx1"/>
                </a:solidFill>
              </a:rPr>
              <a:t>do-while</a:t>
            </a:r>
            <a:r>
              <a:rPr lang="zh-CN" dirty="0" smtClean="0">
                <a:solidFill>
                  <a:schemeClr val="tx1"/>
                </a:solidFill>
              </a:rPr>
              <a:t>，</a:t>
            </a:r>
            <a:r>
              <a:rPr lang="zh-CN" altLang="zh-CN" dirty="0" smtClean="0">
                <a:solidFill>
                  <a:schemeClr val="tx1"/>
                </a:solidFill>
              </a:rPr>
              <a:t>for</a:t>
            </a:r>
            <a:r>
              <a:rPr lang="zh-CN" dirty="0" smtClean="0">
                <a:solidFill>
                  <a:schemeClr val="tx1"/>
                </a:solidFill>
              </a:rPr>
              <a:t>，或者 </a:t>
            </a:r>
            <a:r>
              <a:rPr lang="zh-CN" altLang="zh-CN" dirty="0" smtClean="0">
                <a:solidFill>
                  <a:schemeClr val="tx1"/>
                </a:solidFill>
              </a:rPr>
              <a:t>switch </a:t>
            </a:r>
            <a:r>
              <a:rPr lang="zh-CN" dirty="0" smtClean="0">
                <a:solidFill>
                  <a:schemeClr val="tx1"/>
                </a:solidFill>
              </a:rPr>
              <a:t>并把控制权交回这些结构后面的语句。 </a:t>
            </a:r>
          </a:p>
          <a:p>
            <a:pPr marL="0" marR="0" lvl="0" indent="0" algn="l" defTabSz="914400" rtl="0" eaLnBrk="0" fontAlgn="base" latinLnBrk="0" hangingPunct="0">
              <a:lnSpc>
                <a:spcPct val="100000"/>
              </a:lnSpc>
              <a:spcBef>
                <a:spcPct val="0"/>
              </a:spcBef>
              <a:spcAft>
                <a:spcPct val="0"/>
              </a:spcAft>
              <a:buClrTx/>
              <a:buSzTx/>
              <a:buFontTx/>
              <a:buChar char="•"/>
              <a:tabLst/>
            </a:pPr>
            <a:r>
              <a:rPr lang="zh-CN" dirty="0" smtClean="0">
                <a:solidFill>
                  <a:schemeClr val="tx1"/>
                </a:solidFill>
              </a:rPr>
              <a:t>当你使用带 </a:t>
            </a:r>
            <a:r>
              <a:rPr lang="zh-CN" altLang="zh-CN" dirty="0" smtClean="0">
                <a:solidFill>
                  <a:schemeClr val="tx1"/>
                </a:solidFill>
              </a:rPr>
              <a:t>label </a:t>
            </a:r>
            <a:r>
              <a:rPr lang="zh-CN" dirty="0" smtClean="0">
                <a:solidFill>
                  <a:schemeClr val="tx1"/>
                </a:solidFill>
              </a:rPr>
              <a:t>的 </a:t>
            </a:r>
            <a:r>
              <a:rPr lang="zh-CN" altLang="zh-CN" dirty="0" smtClean="0">
                <a:solidFill>
                  <a:schemeClr val="tx1"/>
                </a:solidFill>
              </a:rPr>
              <a:t>break </a:t>
            </a:r>
            <a:r>
              <a:rPr lang="zh-CN" dirty="0" smtClean="0">
                <a:solidFill>
                  <a:schemeClr val="tx1"/>
                </a:solidFill>
              </a:rPr>
              <a:t>时，它会终止指定的标记（</a:t>
            </a:r>
            <a:r>
              <a:rPr lang="zh-CN" altLang="zh-CN" dirty="0" smtClean="0">
                <a:solidFill>
                  <a:schemeClr val="tx1"/>
                </a:solidFill>
              </a:rPr>
              <a:t>label</a:t>
            </a:r>
            <a:r>
              <a:rPr lang="zh-CN" dirty="0" smtClean="0">
                <a:solidFill>
                  <a:schemeClr val="tx1"/>
                </a:solidFill>
              </a:rPr>
              <a:t>）了的语句。 </a:t>
            </a:r>
          </a:p>
        </p:txBody>
      </p:sp>
      <p:sp>
        <p:nvSpPr>
          <p:cNvPr id="6" name="矩形 5"/>
          <p:cNvSpPr/>
          <p:nvPr/>
        </p:nvSpPr>
        <p:spPr>
          <a:xfrm>
            <a:off x="2853300" y="3861902"/>
            <a:ext cx="609600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lvl="0" eaLnBrk="0" fontAlgn="base" hangingPunct="0">
              <a:spcBef>
                <a:spcPct val="0"/>
              </a:spcBef>
              <a:spcAft>
                <a:spcPct val="0"/>
              </a:spcAft>
            </a:pPr>
            <a:r>
              <a:rPr lang="zh-CN" altLang="zh-CN" dirty="0" smtClean="0"/>
              <a:t>break </a:t>
            </a:r>
            <a:r>
              <a:rPr lang="zh-CN" altLang="zh-CN" dirty="0"/>
              <a:t>语句的语法看起来像这样：</a:t>
            </a:r>
          </a:p>
          <a:p>
            <a:pPr lvl="0" eaLnBrk="0" fontAlgn="base" hangingPunct="0">
              <a:spcBef>
                <a:spcPct val="0"/>
              </a:spcBef>
              <a:spcAft>
                <a:spcPct val="0"/>
              </a:spcAft>
              <a:buFontTx/>
              <a:buAutoNum type="arabicPeriod"/>
            </a:pPr>
            <a:r>
              <a:rPr lang="zh-CN" altLang="zh-CN" dirty="0"/>
              <a:t>break; </a:t>
            </a:r>
          </a:p>
          <a:p>
            <a:pPr lvl="0" eaLnBrk="0" fontAlgn="base" hangingPunct="0">
              <a:spcBef>
                <a:spcPct val="0"/>
              </a:spcBef>
              <a:spcAft>
                <a:spcPct val="0"/>
              </a:spcAft>
              <a:buFontTx/>
              <a:buAutoNum type="arabicPeriod" startAt="2"/>
            </a:pPr>
            <a:r>
              <a:rPr lang="zh-CN" altLang="zh-CN" dirty="0"/>
              <a:t>break label; </a:t>
            </a:r>
          </a:p>
        </p:txBody>
      </p:sp>
      <p:sp>
        <p:nvSpPr>
          <p:cNvPr id="7" name="矩形 6"/>
          <p:cNvSpPr/>
          <p:nvPr/>
        </p:nvSpPr>
        <p:spPr>
          <a:xfrm>
            <a:off x="2853300" y="5173730"/>
            <a:ext cx="6096000" cy="923330"/>
          </a:xfrm>
          <a:prstGeom prst="rect">
            <a:avLst/>
          </a:prstGeom>
        </p:spPr>
        <p:txBody>
          <a:bodyPr>
            <a:spAutoFit/>
          </a:bodyPr>
          <a:lstStyle/>
          <a:p>
            <a:pPr lvl="0" eaLnBrk="0" fontAlgn="base" hangingPunct="0">
              <a:spcBef>
                <a:spcPct val="0"/>
              </a:spcBef>
              <a:spcAft>
                <a:spcPct val="0"/>
              </a:spcAft>
            </a:pPr>
            <a:endParaRPr lang="en-US" altLang="zh-CN" dirty="0"/>
          </a:p>
          <a:p>
            <a:pPr lvl="0" eaLnBrk="0" fontAlgn="base" hangingPunct="0">
              <a:spcBef>
                <a:spcPct val="0"/>
              </a:spcBef>
              <a:spcAft>
                <a:spcPct val="0"/>
              </a:spcAft>
            </a:pPr>
            <a:r>
              <a:rPr lang="zh-CN" altLang="zh-CN" dirty="0"/>
              <a:t>第一种形式的语法终止当前所在的循环或 switch； </a:t>
            </a:r>
            <a:endParaRPr lang="en-US" altLang="zh-CN" dirty="0" smtClean="0"/>
          </a:p>
          <a:p>
            <a:pPr lvl="0" eaLnBrk="0" fontAlgn="base" hangingPunct="0">
              <a:spcBef>
                <a:spcPct val="0"/>
              </a:spcBef>
              <a:spcAft>
                <a:spcPct val="0"/>
              </a:spcAft>
            </a:pPr>
            <a:r>
              <a:rPr lang="zh-CN" altLang="zh-CN" dirty="0" smtClean="0"/>
              <a:t>第二</a:t>
            </a:r>
            <a:r>
              <a:rPr lang="zh-CN" altLang="zh-CN" dirty="0"/>
              <a:t>种形式的语法终止指定的 label 语句</a:t>
            </a:r>
          </a:p>
        </p:txBody>
      </p:sp>
    </p:spTree>
    <p:extLst>
      <p:ext uri="{BB962C8B-B14F-4D97-AF65-F5344CB8AC3E}">
        <p14:creationId xmlns:p14="http://schemas.microsoft.com/office/powerpoint/2010/main" val="24457252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continue</a:t>
            </a:r>
            <a:endParaRPr lang="zh-CN" altLang="en-US" dirty="0"/>
          </a:p>
        </p:txBody>
      </p:sp>
      <p:sp>
        <p:nvSpPr>
          <p:cNvPr id="3" name="文本框 2"/>
          <p:cNvSpPr txBox="1"/>
          <p:nvPr/>
        </p:nvSpPr>
        <p:spPr>
          <a:xfrm>
            <a:off x="556845" y="1433015"/>
            <a:ext cx="179057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控制结构</a:t>
            </a:r>
            <a:endParaRPr lang="zh-CN" altLang="en-US" dirty="0"/>
          </a:p>
        </p:txBody>
      </p:sp>
      <p:sp>
        <p:nvSpPr>
          <p:cNvPr id="4" name="Rectangle 1"/>
          <p:cNvSpPr>
            <a:spLocks noChangeArrowheads="1"/>
          </p:cNvSpPr>
          <p:nvPr/>
        </p:nvSpPr>
        <p:spPr bwMode="auto">
          <a:xfrm>
            <a:off x="556845" y="2067744"/>
            <a:ext cx="10577015" cy="147732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dirty="0">
                <a:solidFill>
                  <a:schemeClr val="tx1"/>
                </a:solidFill>
              </a:rPr>
              <a:t>这个 </a:t>
            </a:r>
            <a:r>
              <a:rPr lang="zh-CN" altLang="zh-CN" dirty="0">
                <a:solidFill>
                  <a:schemeClr val="tx1"/>
                </a:solidFill>
              </a:rPr>
              <a:t>continue </a:t>
            </a:r>
            <a:r>
              <a:rPr lang="zh-CN" dirty="0">
                <a:solidFill>
                  <a:schemeClr val="tx1"/>
                </a:solidFill>
              </a:rPr>
              <a:t>语句可以用来重新开始一个 </a:t>
            </a:r>
            <a:r>
              <a:rPr lang="zh-CN" altLang="zh-CN" dirty="0">
                <a:solidFill>
                  <a:schemeClr val="tx1"/>
                </a:solidFill>
              </a:rPr>
              <a:t>while</a:t>
            </a:r>
            <a:r>
              <a:rPr lang="zh-CN" dirty="0">
                <a:solidFill>
                  <a:schemeClr val="tx1"/>
                </a:solidFill>
              </a:rPr>
              <a:t>， </a:t>
            </a:r>
            <a:r>
              <a:rPr lang="zh-CN" altLang="zh-CN" dirty="0">
                <a:solidFill>
                  <a:schemeClr val="tx1"/>
                </a:solidFill>
              </a:rPr>
              <a:t>do-while</a:t>
            </a:r>
            <a:r>
              <a:rPr lang="zh-CN" dirty="0">
                <a:solidFill>
                  <a:schemeClr val="tx1"/>
                </a:solidFill>
              </a:rPr>
              <a:t>， </a:t>
            </a:r>
            <a:r>
              <a:rPr lang="zh-CN" altLang="zh-CN" dirty="0">
                <a:solidFill>
                  <a:schemeClr val="tx1"/>
                </a:solidFill>
              </a:rPr>
              <a:t>for</a:t>
            </a:r>
            <a:r>
              <a:rPr lang="zh-CN" dirty="0">
                <a:solidFill>
                  <a:schemeClr val="tx1"/>
                </a:solidFill>
              </a:rPr>
              <a:t>， 或者 </a:t>
            </a:r>
            <a:r>
              <a:rPr lang="zh-CN" altLang="zh-CN" dirty="0">
                <a:solidFill>
                  <a:schemeClr val="tx1"/>
                </a:solidFill>
              </a:rPr>
              <a:t>label </a:t>
            </a:r>
            <a:r>
              <a:rPr lang="zh-CN" dirty="0">
                <a:solidFill>
                  <a:schemeClr val="tx1"/>
                </a:solidFill>
              </a:rPr>
              <a:t>语句。</a:t>
            </a:r>
          </a:p>
          <a:p>
            <a:pPr marL="0" marR="0" lvl="0" indent="0" algn="l" defTabSz="914400" rtl="0" eaLnBrk="0" fontAlgn="base" latinLnBrk="0" hangingPunct="0">
              <a:lnSpc>
                <a:spcPct val="100000"/>
              </a:lnSpc>
              <a:spcBef>
                <a:spcPct val="0"/>
              </a:spcBef>
              <a:spcAft>
                <a:spcPct val="0"/>
              </a:spcAft>
              <a:buClrTx/>
              <a:buSzTx/>
              <a:buFontTx/>
              <a:buChar char="•"/>
              <a:tabLst/>
            </a:pPr>
            <a:r>
              <a:rPr lang="zh-CN" dirty="0">
                <a:solidFill>
                  <a:schemeClr val="tx1"/>
                </a:solidFill>
              </a:rPr>
              <a:t>当你使用不带 </a:t>
            </a:r>
            <a:r>
              <a:rPr lang="zh-CN" altLang="zh-CN" dirty="0">
                <a:solidFill>
                  <a:schemeClr val="tx1"/>
                </a:solidFill>
              </a:rPr>
              <a:t>label </a:t>
            </a:r>
            <a:r>
              <a:rPr lang="zh-CN" dirty="0">
                <a:solidFill>
                  <a:schemeClr val="tx1"/>
                </a:solidFill>
              </a:rPr>
              <a:t>的 </a:t>
            </a:r>
            <a:r>
              <a:rPr lang="zh-CN" altLang="zh-CN" dirty="0">
                <a:solidFill>
                  <a:schemeClr val="tx1"/>
                </a:solidFill>
              </a:rPr>
              <a:t>continue </a:t>
            </a:r>
            <a:r>
              <a:rPr lang="zh-CN" dirty="0">
                <a:solidFill>
                  <a:schemeClr val="tx1"/>
                </a:solidFill>
              </a:rPr>
              <a:t>时， 它终止当前 </a:t>
            </a:r>
            <a:r>
              <a:rPr lang="zh-CN" altLang="zh-CN" dirty="0">
                <a:solidFill>
                  <a:schemeClr val="tx1"/>
                </a:solidFill>
              </a:rPr>
              <a:t>while</a:t>
            </a:r>
            <a:r>
              <a:rPr lang="zh-CN" dirty="0">
                <a:solidFill>
                  <a:schemeClr val="tx1"/>
                </a:solidFill>
              </a:rPr>
              <a:t>，</a:t>
            </a:r>
            <a:r>
              <a:rPr lang="zh-CN" altLang="zh-CN" dirty="0">
                <a:solidFill>
                  <a:schemeClr val="tx1"/>
                </a:solidFill>
              </a:rPr>
              <a:t>do-while</a:t>
            </a:r>
            <a:r>
              <a:rPr lang="zh-CN" dirty="0">
                <a:solidFill>
                  <a:schemeClr val="tx1"/>
                </a:solidFill>
              </a:rPr>
              <a:t>，或者 </a:t>
            </a:r>
            <a:r>
              <a:rPr lang="zh-CN" altLang="zh-CN" dirty="0">
                <a:solidFill>
                  <a:schemeClr val="tx1"/>
                </a:solidFill>
              </a:rPr>
              <a:t>for </a:t>
            </a:r>
            <a:r>
              <a:rPr lang="zh-CN" dirty="0">
                <a:solidFill>
                  <a:schemeClr val="tx1"/>
                </a:solidFill>
              </a:rPr>
              <a:t>语句到结尾的这次的循环并且继续执行下一次循环。 </a:t>
            </a:r>
          </a:p>
          <a:p>
            <a:pPr marL="0" marR="0" lvl="0" indent="0" algn="l" defTabSz="914400" rtl="0" eaLnBrk="0" fontAlgn="base" latinLnBrk="0" hangingPunct="0">
              <a:lnSpc>
                <a:spcPct val="100000"/>
              </a:lnSpc>
              <a:spcBef>
                <a:spcPct val="0"/>
              </a:spcBef>
              <a:spcAft>
                <a:spcPct val="0"/>
              </a:spcAft>
              <a:buClrTx/>
              <a:buSzTx/>
              <a:buFontTx/>
              <a:buChar char="•"/>
              <a:tabLst/>
            </a:pPr>
            <a:r>
              <a:rPr lang="zh-CN" dirty="0">
                <a:solidFill>
                  <a:schemeClr val="tx1"/>
                </a:solidFill>
              </a:rPr>
              <a:t>当你使用带 </a:t>
            </a:r>
            <a:r>
              <a:rPr lang="zh-CN" altLang="zh-CN" dirty="0">
                <a:solidFill>
                  <a:schemeClr val="tx1"/>
                </a:solidFill>
              </a:rPr>
              <a:t>label </a:t>
            </a:r>
            <a:r>
              <a:rPr lang="zh-CN" dirty="0">
                <a:solidFill>
                  <a:schemeClr val="tx1"/>
                </a:solidFill>
              </a:rPr>
              <a:t>的 </a:t>
            </a:r>
            <a:r>
              <a:rPr lang="zh-CN" altLang="zh-CN" dirty="0">
                <a:solidFill>
                  <a:schemeClr val="tx1"/>
                </a:solidFill>
              </a:rPr>
              <a:t>continue </a:t>
            </a:r>
            <a:r>
              <a:rPr lang="zh-CN" dirty="0">
                <a:solidFill>
                  <a:schemeClr val="tx1"/>
                </a:solidFill>
              </a:rPr>
              <a:t>时， 它会应用被 </a:t>
            </a:r>
            <a:r>
              <a:rPr lang="zh-CN" altLang="zh-CN" dirty="0">
                <a:solidFill>
                  <a:schemeClr val="tx1"/>
                </a:solidFill>
              </a:rPr>
              <a:t>label </a:t>
            </a:r>
            <a:r>
              <a:rPr lang="zh-CN" dirty="0">
                <a:solidFill>
                  <a:schemeClr val="tx1"/>
                </a:solidFill>
              </a:rPr>
              <a:t>标识的循环语句</a:t>
            </a:r>
            <a:r>
              <a:rPr lang="zh-CN" dirty="0" smtClean="0">
                <a:solidFill>
                  <a:schemeClr val="tx1"/>
                </a:solidFill>
              </a:rPr>
              <a:t>。 </a:t>
            </a:r>
            <a:endParaRPr lang="zh-CN"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smtClean="0">
              <a:solidFill>
                <a:schemeClr val="tx1"/>
              </a:solidFill>
            </a:endParaRPr>
          </a:p>
        </p:txBody>
      </p:sp>
      <p:sp>
        <p:nvSpPr>
          <p:cNvPr id="5" name="矩形 4"/>
          <p:cNvSpPr/>
          <p:nvPr/>
        </p:nvSpPr>
        <p:spPr>
          <a:xfrm>
            <a:off x="2797352" y="3816239"/>
            <a:ext cx="609600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pPr lvl="0" eaLnBrk="0" fontAlgn="base" hangingPunct="0">
              <a:spcBef>
                <a:spcPct val="0"/>
              </a:spcBef>
              <a:spcAft>
                <a:spcPct val="0"/>
              </a:spcAft>
            </a:pPr>
            <a:r>
              <a:rPr lang="zh-CN" altLang="zh-CN" dirty="0"/>
              <a:t>continue 的语法看起来像这样：</a:t>
            </a:r>
          </a:p>
          <a:p>
            <a:pPr lvl="0" eaLnBrk="0" fontAlgn="base" hangingPunct="0">
              <a:spcBef>
                <a:spcPct val="0"/>
              </a:spcBef>
              <a:spcAft>
                <a:spcPct val="0"/>
              </a:spcAft>
              <a:buFontTx/>
              <a:buAutoNum type="arabicPeriod"/>
            </a:pPr>
            <a:r>
              <a:rPr lang="zh-CN" altLang="zh-CN" dirty="0"/>
              <a:t>continue; </a:t>
            </a:r>
          </a:p>
          <a:p>
            <a:pPr lvl="0" eaLnBrk="0" fontAlgn="base" hangingPunct="0">
              <a:spcBef>
                <a:spcPct val="0"/>
              </a:spcBef>
              <a:spcAft>
                <a:spcPct val="0"/>
              </a:spcAft>
              <a:buFontTx/>
              <a:buAutoNum type="arabicPeriod" startAt="2"/>
            </a:pPr>
            <a:r>
              <a:rPr lang="zh-CN" altLang="zh-CN" dirty="0"/>
              <a:t>continue label; </a:t>
            </a:r>
          </a:p>
        </p:txBody>
      </p:sp>
    </p:spTree>
    <p:extLst>
      <p:ext uri="{BB962C8B-B14F-4D97-AF65-F5344CB8AC3E}">
        <p14:creationId xmlns:p14="http://schemas.microsoft.com/office/powerpoint/2010/main" val="34152435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a:t>
            </a:r>
            <a:endParaRPr lang="zh-CN" altLang="en-US" dirty="0"/>
          </a:p>
        </p:txBody>
      </p:sp>
      <p:sp>
        <p:nvSpPr>
          <p:cNvPr id="3" name="文本框 2"/>
          <p:cNvSpPr txBox="1"/>
          <p:nvPr/>
        </p:nvSpPr>
        <p:spPr>
          <a:xfrm>
            <a:off x="1364566" y="2475914"/>
            <a:ext cx="3106491"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smtClean="0"/>
              <a:t>function </a:t>
            </a:r>
            <a:r>
              <a:rPr lang="en-US" altLang="zh-CN" dirty="0" err="1" smtClean="0"/>
              <a:t>fnname</a:t>
            </a:r>
            <a:r>
              <a:rPr lang="en-US" altLang="zh-CN" dirty="0" smtClean="0"/>
              <a:t> (arguments) {</a:t>
            </a:r>
          </a:p>
          <a:p>
            <a:r>
              <a:rPr lang="en-US" altLang="zh-CN" dirty="0" smtClean="0"/>
              <a:t>       function body</a:t>
            </a:r>
            <a:endParaRPr lang="en-US" altLang="zh-CN" dirty="0"/>
          </a:p>
          <a:p>
            <a:r>
              <a:rPr lang="en-US" altLang="zh-CN" dirty="0" smtClean="0"/>
              <a:t>}</a:t>
            </a:r>
            <a:endParaRPr lang="zh-CN" altLang="en-US" dirty="0"/>
          </a:p>
        </p:txBody>
      </p:sp>
      <p:sp>
        <p:nvSpPr>
          <p:cNvPr id="4" name="文本框 3"/>
          <p:cNvSpPr txBox="1"/>
          <p:nvPr/>
        </p:nvSpPr>
        <p:spPr>
          <a:xfrm>
            <a:off x="6752493" y="2475914"/>
            <a:ext cx="354892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err="1"/>
              <a:t>v</a:t>
            </a:r>
            <a:r>
              <a:rPr lang="en-US" altLang="zh-CN" dirty="0" err="1" smtClean="0"/>
              <a:t>ar</a:t>
            </a:r>
            <a:r>
              <a:rPr lang="en-US" altLang="zh-CN" dirty="0" smtClean="0"/>
              <a:t> </a:t>
            </a:r>
            <a:r>
              <a:rPr lang="en-US" altLang="zh-CN" dirty="0" err="1" smtClean="0"/>
              <a:t>fnname</a:t>
            </a:r>
            <a:r>
              <a:rPr lang="en-US" altLang="zh-CN" dirty="0" smtClean="0"/>
              <a:t> = function (arguments){</a:t>
            </a:r>
          </a:p>
          <a:p>
            <a:r>
              <a:rPr lang="en-US" altLang="zh-CN" dirty="0" smtClean="0"/>
              <a:t>       function body</a:t>
            </a:r>
            <a:endParaRPr lang="en-US" altLang="zh-CN" dirty="0"/>
          </a:p>
          <a:p>
            <a:r>
              <a:rPr lang="en-US" altLang="zh-CN" dirty="0" smtClean="0"/>
              <a:t>}</a:t>
            </a:r>
            <a:endParaRPr lang="zh-CN" altLang="en-US" dirty="0"/>
          </a:p>
        </p:txBody>
      </p:sp>
      <p:sp>
        <p:nvSpPr>
          <p:cNvPr id="6" name="矩形 5"/>
          <p:cNvSpPr/>
          <p:nvPr/>
        </p:nvSpPr>
        <p:spPr>
          <a:xfrm>
            <a:off x="1364566" y="4637036"/>
            <a:ext cx="63680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altLang="zh-CN" dirty="0" err="1" smtClean="0"/>
              <a:t>var</a:t>
            </a:r>
            <a:r>
              <a:rPr lang="en-US" altLang="zh-CN" dirty="0" smtClean="0"/>
              <a:t> </a:t>
            </a:r>
            <a:r>
              <a:rPr lang="en-US" altLang="zh-CN" dirty="0" err="1" smtClean="0"/>
              <a:t>fnname</a:t>
            </a:r>
            <a:r>
              <a:rPr lang="en-US" altLang="zh-CN" dirty="0" smtClean="0"/>
              <a:t> = </a:t>
            </a:r>
            <a:r>
              <a:rPr lang="zh-CN" altLang="en-US" dirty="0" smtClean="0"/>
              <a:t>new </a:t>
            </a:r>
            <a:r>
              <a:rPr lang="zh-CN" altLang="en-US" dirty="0"/>
              <a:t>Function ([arg1[, arg2[, ...argN]],] functionBody)</a:t>
            </a:r>
          </a:p>
        </p:txBody>
      </p:sp>
      <p:sp>
        <p:nvSpPr>
          <p:cNvPr id="8" name="文本框 7"/>
          <p:cNvSpPr txBox="1"/>
          <p:nvPr/>
        </p:nvSpPr>
        <p:spPr>
          <a:xfrm>
            <a:off x="1364566" y="1828606"/>
            <a:ext cx="1632178" cy="369332"/>
          </a:xfrm>
          <a:prstGeom prst="rect">
            <a:avLst/>
          </a:prstGeom>
          <a:noFill/>
        </p:spPr>
        <p:txBody>
          <a:bodyPr wrap="none" rtlCol="0">
            <a:spAutoFit/>
          </a:bodyPr>
          <a:lstStyle/>
          <a:p>
            <a:r>
              <a:rPr lang="zh-CN" altLang="en-US" dirty="0" smtClean="0"/>
              <a:t>一般声明方式</a:t>
            </a:r>
            <a:r>
              <a:rPr lang="en-US" altLang="zh-CN" dirty="0" smtClean="0"/>
              <a:t>:</a:t>
            </a:r>
            <a:endParaRPr lang="zh-CN" altLang="en-US" dirty="0"/>
          </a:p>
        </p:txBody>
      </p:sp>
      <p:sp>
        <p:nvSpPr>
          <p:cNvPr id="9" name="文本框 8"/>
          <p:cNvSpPr txBox="1"/>
          <p:nvPr/>
        </p:nvSpPr>
        <p:spPr>
          <a:xfrm>
            <a:off x="1364566" y="4267704"/>
            <a:ext cx="2031325" cy="369332"/>
          </a:xfrm>
          <a:prstGeom prst="rect">
            <a:avLst/>
          </a:prstGeom>
          <a:noFill/>
        </p:spPr>
        <p:txBody>
          <a:bodyPr wrap="none" rtlCol="0">
            <a:spAutoFit/>
          </a:bodyPr>
          <a:lstStyle/>
          <a:p>
            <a:r>
              <a:rPr lang="zh-CN" altLang="en-US" dirty="0" smtClean="0"/>
              <a:t>通过构造函数声明</a:t>
            </a:r>
            <a:endParaRPr lang="zh-CN" altLang="en-US" dirty="0"/>
          </a:p>
        </p:txBody>
      </p:sp>
      <p:sp>
        <p:nvSpPr>
          <p:cNvPr id="7" name="文本框 6"/>
          <p:cNvSpPr txBox="1"/>
          <p:nvPr/>
        </p:nvSpPr>
        <p:spPr>
          <a:xfrm>
            <a:off x="6752493" y="892981"/>
            <a:ext cx="4491486" cy="923330"/>
          </a:xfrm>
          <a:prstGeom prst="rect">
            <a:avLst/>
          </a:prstGeom>
          <a:noFill/>
        </p:spPr>
        <p:txBody>
          <a:bodyPr wrap="none" rtlCol="0">
            <a:spAutoFit/>
          </a:bodyPr>
          <a:lstStyle/>
          <a:p>
            <a:r>
              <a:rPr lang="en-US" altLang="zh-CN" dirty="0" err="1" smtClean="0"/>
              <a:t>Fnname</a:t>
            </a:r>
            <a:r>
              <a:rPr lang="en-US" altLang="zh-CN" dirty="0" smtClean="0"/>
              <a:t> --  </a:t>
            </a:r>
            <a:r>
              <a:rPr lang="zh-CN" altLang="en-US" dirty="0" smtClean="0"/>
              <a:t>函数名</a:t>
            </a:r>
            <a:endParaRPr lang="en-US" altLang="zh-CN" dirty="0" smtClean="0"/>
          </a:p>
          <a:p>
            <a:r>
              <a:rPr lang="en-US" altLang="zh-CN" dirty="0" smtClean="0"/>
              <a:t>Arguments – </a:t>
            </a:r>
            <a:r>
              <a:rPr lang="zh-CN" altLang="en-US" dirty="0" smtClean="0"/>
              <a:t>参数列表</a:t>
            </a:r>
            <a:r>
              <a:rPr lang="en-US" altLang="zh-CN" dirty="0" smtClean="0"/>
              <a:t>,</a:t>
            </a:r>
            <a:r>
              <a:rPr lang="zh-CN" altLang="en-US" dirty="0" smtClean="0"/>
              <a:t>参数之间用逗号隔开</a:t>
            </a:r>
            <a:endParaRPr lang="en-US" altLang="zh-CN" dirty="0" smtClean="0"/>
          </a:p>
          <a:p>
            <a:r>
              <a:rPr lang="en-US" altLang="zh-CN" dirty="0" smtClean="0"/>
              <a:t>Function body – </a:t>
            </a:r>
            <a:r>
              <a:rPr lang="zh-CN" altLang="en-US" dirty="0" smtClean="0"/>
              <a:t>函数体</a:t>
            </a:r>
            <a:endParaRPr lang="en-US" altLang="zh-CN" dirty="0"/>
          </a:p>
        </p:txBody>
      </p:sp>
      <p:sp>
        <p:nvSpPr>
          <p:cNvPr id="10" name="文本框 9"/>
          <p:cNvSpPr txBox="1"/>
          <p:nvPr/>
        </p:nvSpPr>
        <p:spPr>
          <a:xfrm>
            <a:off x="7743950" y="3648808"/>
            <a:ext cx="152214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smtClean="0"/>
              <a:t>return </a:t>
            </a:r>
            <a:r>
              <a:rPr lang="zh-CN" altLang="en-US" dirty="0" smtClean="0"/>
              <a:t>表达式</a:t>
            </a:r>
            <a:endParaRPr lang="zh-CN" altLang="en-US" dirty="0"/>
          </a:p>
        </p:txBody>
      </p:sp>
      <p:sp>
        <p:nvSpPr>
          <p:cNvPr id="11" name="文本框 10"/>
          <p:cNvSpPr txBox="1"/>
          <p:nvPr/>
        </p:nvSpPr>
        <p:spPr>
          <a:xfrm>
            <a:off x="2134808" y="3648808"/>
            <a:ext cx="152214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a:t>r</a:t>
            </a:r>
            <a:r>
              <a:rPr lang="en-US" altLang="zh-CN" dirty="0" smtClean="0"/>
              <a:t>eturn </a:t>
            </a:r>
            <a:r>
              <a:rPr lang="zh-CN" altLang="en-US" dirty="0" smtClean="0"/>
              <a:t>表达式</a:t>
            </a:r>
            <a:endParaRPr lang="zh-CN" altLang="en-US" dirty="0"/>
          </a:p>
        </p:txBody>
      </p:sp>
    </p:spTree>
    <p:extLst>
      <p:ext uri="{BB962C8B-B14F-4D97-AF65-F5344CB8AC3E}">
        <p14:creationId xmlns:p14="http://schemas.microsoft.com/office/powerpoint/2010/main" val="23554974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函数常用方法</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058780167"/>
              </p:ext>
            </p:extLst>
          </p:nvPr>
        </p:nvGraphicFramePr>
        <p:xfrm>
          <a:off x="556845" y="2139032"/>
          <a:ext cx="11180232" cy="3235960"/>
        </p:xfrm>
        <a:graphic>
          <a:graphicData uri="http://schemas.openxmlformats.org/drawingml/2006/table">
            <a:tbl>
              <a:tblPr firstRow="1" bandRow="1">
                <a:tableStyleId>{5C22544A-7EE6-4342-B048-85BDC9FD1C3A}</a:tableStyleId>
              </a:tblPr>
              <a:tblGrid>
                <a:gridCol w="2090824"/>
                <a:gridCol w="7833815"/>
                <a:gridCol w="1255593"/>
              </a:tblGrid>
              <a:tr h="370840">
                <a:tc>
                  <a:txBody>
                    <a:bodyPr/>
                    <a:lstStyle/>
                    <a:p>
                      <a:r>
                        <a:rPr lang="zh-CN" altLang="en-US" sz="1200" dirty="0" smtClean="0"/>
                        <a:t>属性</a:t>
                      </a:r>
                      <a:r>
                        <a:rPr lang="en-US" altLang="zh-CN" sz="1200" dirty="0" smtClean="0"/>
                        <a:t>/</a:t>
                      </a:r>
                      <a:r>
                        <a:rPr lang="zh-CN" altLang="en-US" sz="1200" dirty="0" smtClean="0"/>
                        <a:t>方法</a:t>
                      </a:r>
                      <a:endParaRPr lang="zh-CN" altLang="en-US" sz="1200" dirty="0"/>
                    </a:p>
                  </a:txBody>
                  <a:tcPr/>
                </a:tc>
                <a:tc>
                  <a:txBody>
                    <a:bodyPr/>
                    <a:lstStyle/>
                    <a:p>
                      <a:r>
                        <a:rPr lang="zh-CN" altLang="en-US" sz="1200" dirty="0" smtClean="0"/>
                        <a:t>说明</a:t>
                      </a:r>
                      <a:endParaRPr lang="zh-CN" altLang="en-US" sz="1200" dirty="0"/>
                    </a:p>
                  </a:txBody>
                  <a:tcPr/>
                </a:tc>
                <a:tc>
                  <a:txBody>
                    <a:bodyPr/>
                    <a:lstStyle/>
                    <a:p>
                      <a:endParaRPr lang="zh-CN" altLang="en-US" sz="1200"/>
                    </a:p>
                  </a:txBody>
                  <a:tcPr/>
                </a:tc>
              </a:tr>
              <a:tr h="370840">
                <a:tc>
                  <a:txBody>
                    <a:bodyPr/>
                    <a:lstStyle/>
                    <a:p>
                      <a:r>
                        <a:rPr lang="en-US" altLang="zh-CN" sz="1200" dirty="0" smtClean="0"/>
                        <a:t>length</a:t>
                      </a:r>
                      <a:r>
                        <a:rPr lang="zh-CN" altLang="en-US" sz="1200" dirty="0" smtClean="0"/>
                        <a:t> </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属性指明函数的形参个数</a:t>
                      </a:r>
                    </a:p>
                  </a:txBody>
                  <a:tcPr/>
                </a:tc>
                <a:tc>
                  <a:txBody>
                    <a:bodyPr/>
                    <a:lstStyle/>
                    <a:p>
                      <a:endParaRPr lang="zh-CN" altLang="en-US" sz="1200"/>
                    </a:p>
                  </a:txBody>
                  <a:tcPr/>
                </a:tc>
              </a:tr>
              <a:tr h="370840">
                <a:tc>
                  <a:txBody>
                    <a:bodyPr/>
                    <a:lstStyle/>
                    <a:p>
                      <a:r>
                        <a:rPr lang="en-US" altLang="zh-CN" sz="1200" dirty="0" err="1" smtClean="0"/>
                        <a:t>Function.prototype</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属性存储了 </a:t>
                      </a:r>
                      <a:r>
                        <a:rPr lang="en-US" altLang="zh-CN" sz="1200" dirty="0" smtClean="0"/>
                        <a:t>Function </a:t>
                      </a:r>
                      <a:r>
                        <a:rPr lang="zh-CN" altLang="en-US" sz="1200" dirty="0" smtClean="0"/>
                        <a:t>的原型对象。</a:t>
                      </a:r>
                    </a:p>
                  </a:txBody>
                  <a:tcPr/>
                </a:tc>
                <a:tc>
                  <a:txBody>
                    <a:bodyPr/>
                    <a:lstStyle/>
                    <a:p>
                      <a:endParaRPr lang="zh-CN" altLang="en-US" sz="120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dirty="0" smtClean="0">
                          <a:solidFill>
                            <a:schemeClr val="dk1"/>
                          </a:solidFill>
                          <a:effectLst/>
                          <a:latin typeface="+mn-lt"/>
                          <a:ea typeface="+mn-ea"/>
                          <a:cs typeface="+mn-cs"/>
                          <a:hlinkClick r:id="rId2" tooltip="返回一个指向创建了该对象原型的函数引用。需要注意的是，该属性的值是那个函数本身，而不是一个包含函数名称的字符串。对于原始值（如1，true 或 &quot;test&quot;），该属性为只读。"/>
                        </a:rPr>
                        <a:t>constructor</a:t>
                      </a:r>
                      <a:endParaRPr lang="en-US" altLang="zh-CN" sz="1800" b="0" i="0" kern="1200" dirty="0" smtClean="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p>
                  </a:txBody>
                  <a:tcPr/>
                </a:tc>
                <a:tc>
                  <a:txBody>
                    <a:bodyPr/>
                    <a:lstStyle/>
                    <a:p>
                      <a:endParaRPr lang="zh-CN" altLang="en-US" sz="1200" dirty="0"/>
                    </a:p>
                  </a:txBody>
                  <a:tcPr/>
                </a:tc>
              </a:tr>
              <a:tr h="370840">
                <a:tc>
                  <a:txBody>
                    <a:bodyPr/>
                    <a:lstStyle/>
                    <a:p>
                      <a:r>
                        <a:rPr lang="en-US" altLang="zh-CN" sz="1200" dirty="0" smtClean="0"/>
                        <a:t>apply() </a:t>
                      </a:r>
                      <a:endParaRPr lang="zh-CN" altLang="en-US" sz="1200" dirty="0"/>
                    </a:p>
                  </a:txBody>
                  <a:tcPr/>
                </a:tc>
                <a:tc>
                  <a:txBody>
                    <a:bodyPr/>
                    <a:lstStyle/>
                    <a:p>
                      <a:r>
                        <a:rPr lang="zh-CN" altLang="en-US" sz="1200" dirty="0" smtClean="0"/>
                        <a:t>方法在指定 </a:t>
                      </a:r>
                      <a:r>
                        <a:rPr lang="en-US" altLang="zh-CN" sz="1200" dirty="0" smtClean="0"/>
                        <a:t>this </a:t>
                      </a:r>
                      <a:r>
                        <a:rPr lang="zh-CN" altLang="en-US" sz="1200" dirty="0" smtClean="0"/>
                        <a:t>值和参数（参数以数组或类数组对象的形式存在）的情况下调用某个函数。</a:t>
                      </a:r>
                      <a:endParaRPr lang="zh-CN" altLang="en-US" sz="1200" dirty="0"/>
                    </a:p>
                  </a:txBody>
                  <a:tcPr/>
                </a:tc>
                <a:tc>
                  <a:txBody>
                    <a:bodyPr/>
                    <a:lstStyle/>
                    <a:p>
                      <a:endParaRPr lang="zh-CN" altLang="en-US" sz="1200"/>
                    </a:p>
                  </a:txBody>
                  <a:tcPr/>
                </a:tc>
              </a:tr>
              <a:tr h="370840">
                <a:tc>
                  <a:txBody>
                    <a:bodyPr/>
                    <a:lstStyle/>
                    <a:p>
                      <a:r>
                        <a:rPr lang="en-US" altLang="zh-CN" sz="1200" dirty="0" smtClean="0"/>
                        <a:t>call()</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方法在使用一个指定的</a:t>
                      </a:r>
                      <a:r>
                        <a:rPr lang="en-US" altLang="zh-CN" sz="1200" dirty="0" smtClean="0"/>
                        <a:t>this</a:t>
                      </a:r>
                      <a:r>
                        <a:rPr lang="zh-CN" altLang="en-US" sz="1200" dirty="0" smtClean="0"/>
                        <a:t>值和若干个指定的参数值的前提下调用某个函数或方法</a:t>
                      </a:r>
                      <a:r>
                        <a:rPr lang="en-US" altLang="zh-CN" sz="1200" dirty="0" smtClean="0"/>
                        <a:t>.</a:t>
                      </a:r>
                      <a:endParaRPr lang="zh-CN" altLang="en-US" sz="1200" dirty="0" smtClean="0"/>
                    </a:p>
                  </a:txBody>
                  <a:tcPr/>
                </a:tc>
                <a:tc>
                  <a:txBody>
                    <a:bodyPr/>
                    <a:lstStyle/>
                    <a:p>
                      <a:endParaRPr lang="zh-CN" altLang="en-US" sz="1200"/>
                    </a:p>
                  </a:txBody>
                  <a:tcPr/>
                </a:tc>
              </a:tr>
              <a:tr h="370840">
                <a:tc>
                  <a:txBody>
                    <a:bodyPr/>
                    <a:lstStyle/>
                    <a:p>
                      <a:r>
                        <a:rPr lang="en-US" altLang="zh-CN" sz="1200" dirty="0" smtClean="0"/>
                        <a:t>bind()</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方法会创建一个新函数，称为绑定函数，当调用这个绑定函数时，绑定函数会以创建它时传入 </a:t>
                      </a:r>
                      <a:r>
                        <a:rPr lang="en-US" altLang="zh-CN" sz="1200" dirty="0" smtClean="0"/>
                        <a:t>bind()</a:t>
                      </a:r>
                      <a:r>
                        <a:rPr lang="zh-CN" altLang="en-US" sz="1200" dirty="0" smtClean="0"/>
                        <a:t>方法的第一个参数作为 </a:t>
                      </a:r>
                      <a:r>
                        <a:rPr lang="en-US" altLang="zh-CN" sz="1200" dirty="0" smtClean="0"/>
                        <a:t>this</a:t>
                      </a:r>
                      <a:r>
                        <a:rPr lang="zh-CN" altLang="en-US" sz="1200" dirty="0" smtClean="0"/>
                        <a:t>，传入 </a:t>
                      </a:r>
                      <a:r>
                        <a:rPr lang="en-US" altLang="zh-CN" sz="1200" dirty="0" smtClean="0"/>
                        <a:t>bind() </a:t>
                      </a:r>
                      <a:r>
                        <a:rPr lang="zh-CN" altLang="en-US" sz="1200" dirty="0" smtClean="0"/>
                        <a:t>方法的第二个以及以后的参数加上绑定函数运行时本身的参数按照顺序作为原函数的参数来调用原函数。</a:t>
                      </a:r>
                    </a:p>
                  </a:txBody>
                  <a:tcPr/>
                </a:tc>
                <a:tc>
                  <a:txBody>
                    <a:bodyPr/>
                    <a:lstStyle/>
                    <a:p>
                      <a:endParaRPr lang="zh-CN" altLang="en-US" sz="1200"/>
                    </a:p>
                  </a:txBody>
                  <a:tcPr/>
                </a:tc>
              </a:tr>
              <a:tr h="370840">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r>
            </a:tbl>
          </a:graphicData>
        </a:graphic>
      </p:graphicFrame>
    </p:spTree>
    <p:extLst>
      <p:ext uri="{BB962C8B-B14F-4D97-AF65-F5344CB8AC3E}">
        <p14:creationId xmlns:p14="http://schemas.microsoft.com/office/powerpoint/2010/main" val="17311087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匿名函数</a:t>
            </a:r>
            <a:endParaRPr lang="zh-CN" altLang="en-US" dirty="0"/>
          </a:p>
        </p:txBody>
      </p:sp>
      <p:sp>
        <p:nvSpPr>
          <p:cNvPr id="3" name="文本框 2"/>
          <p:cNvSpPr txBox="1"/>
          <p:nvPr/>
        </p:nvSpPr>
        <p:spPr>
          <a:xfrm>
            <a:off x="3917751" y="2883878"/>
            <a:ext cx="4102105"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smtClean="0"/>
              <a:t>(function(arguments){    </a:t>
            </a:r>
          </a:p>
          <a:p>
            <a:r>
              <a:rPr lang="en-US" altLang="zh-CN" dirty="0" smtClean="0"/>
              <a:t>     function body       </a:t>
            </a:r>
          </a:p>
          <a:p>
            <a:r>
              <a:rPr lang="en-US" altLang="zh-CN" dirty="0" smtClean="0"/>
              <a:t>})</a:t>
            </a:r>
            <a:endParaRPr lang="zh-CN" altLang="en-US" dirty="0"/>
          </a:p>
        </p:txBody>
      </p:sp>
    </p:spTree>
    <p:extLst>
      <p:ext uri="{BB962C8B-B14F-4D97-AF65-F5344CB8AC3E}">
        <p14:creationId xmlns:p14="http://schemas.microsoft.com/office/powerpoint/2010/main" val="4036005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t>Javascript</a:t>
            </a:r>
            <a:r>
              <a:rPr lang="zh-CN" altLang="en-US" dirty="0" smtClean="0"/>
              <a:t>是什么</a:t>
            </a:r>
            <a:r>
              <a:rPr lang="en-US" altLang="zh-CN" dirty="0" smtClean="0"/>
              <a:t>?</a:t>
            </a:r>
            <a:endParaRPr lang="zh-CN" altLang="en-US" dirty="0"/>
          </a:p>
        </p:txBody>
      </p:sp>
      <p:sp>
        <p:nvSpPr>
          <p:cNvPr id="4" name="矩形 3"/>
          <p:cNvSpPr/>
          <p:nvPr/>
        </p:nvSpPr>
        <p:spPr>
          <a:xfrm>
            <a:off x="556845" y="1387734"/>
            <a:ext cx="11358490" cy="1754326"/>
          </a:xfrm>
          <a:prstGeom prst="rect">
            <a:avLst/>
          </a:prstGeom>
        </p:spPr>
        <p:txBody>
          <a:bodyPr wrap="square">
            <a:spAutoFit/>
          </a:bodyPr>
          <a:lstStyle/>
          <a:p>
            <a:r>
              <a:rPr lang="zh-CN" altLang="en-US" dirty="0"/>
              <a:t>JavaScript 是一种面向对象的动态语言，它包含类型、运算符、标准内置（ built-in）对象和方法。它的语法来源于 Java 和 C，所以这两种语言的许多语法特性同样适用于 JavaScript</a:t>
            </a:r>
            <a:r>
              <a:rPr lang="zh-CN" altLang="en-US" dirty="0" smtClean="0"/>
              <a:t>。</a:t>
            </a:r>
            <a:endParaRPr lang="en-US" altLang="zh-CN" dirty="0" smtClean="0"/>
          </a:p>
          <a:p>
            <a:r>
              <a:rPr lang="zh-CN" altLang="en-US" dirty="0" smtClean="0"/>
              <a:t>需要</a:t>
            </a:r>
            <a:r>
              <a:rPr lang="zh-CN" altLang="en-US" dirty="0"/>
              <a:t>注意的一个主要区别是 JavaScript 不支持类，类这一概念在 JavaScript 通过对象原型（object prototype）得到延续（有关 </a:t>
            </a:r>
            <a:r>
              <a:rPr lang="zh-CN" altLang="en-US" dirty="0" smtClean="0"/>
              <a:t>类</a:t>
            </a:r>
            <a:r>
              <a:rPr lang="zh-CN" altLang="en-US" dirty="0"/>
              <a:t>的内容参考ES6 ）</a:t>
            </a:r>
            <a:r>
              <a:rPr lang="zh-CN" altLang="en-US" dirty="0" smtClean="0"/>
              <a:t>。</a:t>
            </a:r>
            <a:endParaRPr lang="en-US" altLang="zh-CN" dirty="0" smtClean="0"/>
          </a:p>
          <a:p>
            <a:r>
              <a:rPr lang="zh-CN" altLang="en-US" dirty="0" smtClean="0"/>
              <a:t>另</a:t>
            </a:r>
            <a:r>
              <a:rPr lang="zh-CN" altLang="en-US" dirty="0"/>
              <a:t>一个主要区别是 JavaScript 中的函数也是对象，JavaScript 允许函数在包含可执行代码的同时，能像其他对象一样被传递。</a:t>
            </a:r>
          </a:p>
        </p:txBody>
      </p:sp>
      <p:sp>
        <p:nvSpPr>
          <p:cNvPr id="2" name="矩形 1"/>
          <p:cNvSpPr/>
          <p:nvPr/>
        </p:nvSpPr>
        <p:spPr>
          <a:xfrm>
            <a:off x="556845" y="4907340"/>
            <a:ext cx="9310486" cy="369332"/>
          </a:xfrm>
          <a:prstGeom prst="rect">
            <a:avLst/>
          </a:prstGeom>
        </p:spPr>
        <p:txBody>
          <a:bodyPr wrap="square">
            <a:spAutoFit/>
          </a:bodyPr>
          <a:lstStyle/>
          <a:p>
            <a:r>
              <a:rPr lang="zh-CN" altLang="en-US" dirty="0"/>
              <a:t>https://developer.mozilla.org/en-US/docs/Web/JavaScript/JavaScript_technologies_overview</a:t>
            </a:r>
          </a:p>
        </p:txBody>
      </p:sp>
      <p:sp>
        <p:nvSpPr>
          <p:cNvPr id="5" name="矩形 4"/>
          <p:cNvSpPr/>
          <p:nvPr/>
        </p:nvSpPr>
        <p:spPr>
          <a:xfrm>
            <a:off x="556845" y="4538008"/>
            <a:ext cx="4136325" cy="369332"/>
          </a:xfrm>
          <a:prstGeom prst="rect">
            <a:avLst/>
          </a:prstGeom>
        </p:spPr>
        <p:txBody>
          <a:bodyPr wrap="none">
            <a:spAutoFit/>
          </a:bodyPr>
          <a:lstStyle/>
          <a:p>
            <a:r>
              <a:rPr lang="zh-CN" altLang="en-US" dirty="0"/>
              <a:t>http://www.w3.org/TR/tr-technology-stds</a:t>
            </a:r>
          </a:p>
        </p:txBody>
      </p:sp>
    </p:spTree>
    <p:extLst>
      <p:ext uri="{BB962C8B-B14F-4D97-AF65-F5344CB8AC3E}">
        <p14:creationId xmlns:p14="http://schemas.microsoft.com/office/powerpoint/2010/main" val="14235185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闭包</a:t>
            </a:r>
            <a:endParaRPr lang="zh-CN" altLang="en-US" dirty="0"/>
          </a:p>
        </p:txBody>
      </p:sp>
      <p:sp>
        <p:nvSpPr>
          <p:cNvPr id="3" name="文本框 2"/>
          <p:cNvSpPr txBox="1"/>
          <p:nvPr/>
        </p:nvSpPr>
        <p:spPr>
          <a:xfrm>
            <a:off x="3267807" y="2489981"/>
            <a:ext cx="5936566"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smtClean="0"/>
              <a:t>Function </a:t>
            </a:r>
            <a:r>
              <a:rPr lang="en-US" altLang="zh-CN" dirty="0" err="1" smtClean="0"/>
              <a:t>fnname</a:t>
            </a:r>
            <a:r>
              <a:rPr lang="en-US" altLang="zh-CN" dirty="0" smtClean="0"/>
              <a:t>(arguments){</a:t>
            </a:r>
          </a:p>
          <a:p>
            <a:r>
              <a:rPr lang="en-US" altLang="zh-CN" dirty="0" smtClean="0"/>
              <a:t>       </a:t>
            </a:r>
            <a:r>
              <a:rPr lang="en-US" altLang="zh-CN" dirty="0" err="1" smtClean="0"/>
              <a:t>fnname</a:t>
            </a:r>
            <a:r>
              <a:rPr lang="en-US" altLang="zh-CN" dirty="0" smtClean="0"/>
              <a:t> body</a:t>
            </a:r>
          </a:p>
          <a:p>
            <a:r>
              <a:rPr lang="en-US" altLang="zh-CN" dirty="0"/>
              <a:t> </a:t>
            </a:r>
            <a:r>
              <a:rPr lang="en-US" altLang="zh-CN" dirty="0" smtClean="0"/>
              <a:t>     return function(){</a:t>
            </a:r>
          </a:p>
          <a:p>
            <a:r>
              <a:rPr lang="en-US" altLang="zh-CN" dirty="0"/>
              <a:t> </a:t>
            </a:r>
            <a:r>
              <a:rPr lang="en-US" altLang="zh-CN" dirty="0" smtClean="0"/>
              <a:t>           </a:t>
            </a:r>
            <a:r>
              <a:rPr lang="en-US" altLang="zh-CN" dirty="0" err="1" smtClean="0"/>
              <a:t>fn</a:t>
            </a:r>
            <a:r>
              <a:rPr lang="en-US" altLang="zh-CN" dirty="0" smtClean="0"/>
              <a:t> body</a:t>
            </a:r>
          </a:p>
          <a:p>
            <a:r>
              <a:rPr lang="en-US" altLang="zh-CN" dirty="0"/>
              <a:t> </a:t>
            </a:r>
            <a:r>
              <a:rPr lang="en-US" altLang="zh-CN" dirty="0" smtClean="0"/>
              <a:t>     }</a:t>
            </a:r>
          </a:p>
          <a:p>
            <a:r>
              <a:rPr lang="en-US" altLang="zh-CN" dirty="0" smtClean="0"/>
              <a:t>}</a:t>
            </a:r>
            <a:endParaRPr lang="zh-CN" altLang="en-US" dirty="0"/>
          </a:p>
        </p:txBody>
      </p:sp>
    </p:spTree>
    <p:extLst>
      <p:ext uri="{BB962C8B-B14F-4D97-AF65-F5344CB8AC3E}">
        <p14:creationId xmlns:p14="http://schemas.microsoft.com/office/powerpoint/2010/main" val="4751712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a:t>
            </a:r>
            <a:r>
              <a:rPr lang="en-US" altLang="zh-CN" dirty="0" smtClean="0"/>
              <a:t>: Number</a:t>
            </a:r>
            <a:endParaRPr lang="zh-CN" altLang="en-US" dirty="0"/>
          </a:p>
        </p:txBody>
      </p:sp>
      <p:sp>
        <p:nvSpPr>
          <p:cNvPr id="3" name="文本框 2"/>
          <p:cNvSpPr txBox="1"/>
          <p:nvPr/>
        </p:nvSpPr>
        <p:spPr>
          <a:xfrm>
            <a:off x="1907344" y="1939081"/>
            <a:ext cx="3810659" cy="369332"/>
          </a:xfrm>
          <a:prstGeom prst="rect">
            <a:avLst/>
          </a:prstGeom>
          <a:noFill/>
        </p:spPr>
        <p:txBody>
          <a:bodyPr wrap="none" rtlCol="0">
            <a:spAutoFit/>
          </a:bodyPr>
          <a:lstStyle/>
          <a:p>
            <a:r>
              <a:rPr lang="zh-CN" altLang="en-US" dirty="0" smtClean="0"/>
              <a:t>数字分为 整数和浮点数</a:t>
            </a:r>
            <a:r>
              <a:rPr lang="en-US" altLang="zh-CN" dirty="0" smtClean="0"/>
              <a:t>. </a:t>
            </a:r>
            <a:r>
              <a:rPr lang="zh-CN" altLang="en-US" dirty="0" smtClean="0"/>
              <a:t>字面量上是</a:t>
            </a:r>
            <a:endParaRPr lang="zh-CN" altLang="en-US" dirty="0"/>
          </a:p>
        </p:txBody>
      </p:sp>
      <p:sp>
        <p:nvSpPr>
          <p:cNvPr id="4" name="文本框 3"/>
          <p:cNvSpPr txBox="1"/>
          <p:nvPr/>
        </p:nvSpPr>
        <p:spPr>
          <a:xfrm>
            <a:off x="1975924" y="2308413"/>
            <a:ext cx="3650639"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smtClean="0"/>
              <a:t>100   //</a:t>
            </a:r>
            <a:r>
              <a:rPr lang="zh-CN" altLang="en-US" dirty="0" smtClean="0"/>
              <a:t>整数</a:t>
            </a:r>
            <a:endParaRPr lang="en-US" altLang="zh-CN" dirty="0" smtClean="0"/>
          </a:p>
          <a:p>
            <a:r>
              <a:rPr lang="en-US" altLang="zh-CN" dirty="0"/>
              <a:t> </a:t>
            </a:r>
            <a:r>
              <a:rPr lang="en-US" altLang="zh-CN" dirty="0" smtClean="0"/>
              <a:t>0.1001100 // </a:t>
            </a:r>
            <a:r>
              <a:rPr lang="zh-CN" altLang="en-US" dirty="0" smtClean="0"/>
              <a:t>浮点数</a:t>
            </a:r>
            <a:endParaRPr lang="zh-CN" altLang="en-US" dirty="0"/>
          </a:p>
        </p:txBody>
      </p:sp>
      <p:sp>
        <p:nvSpPr>
          <p:cNvPr id="5" name="矩形 4"/>
          <p:cNvSpPr/>
          <p:nvPr/>
        </p:nvSpPr>
        <p:spPr>
          <a:xfrm>
            <a:off x="6646397" y="2493079"/>
            <a:ext cx="3650639" cy="36754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new Number(value)</a:t>
            </a:r>
          </a:p>
        </p:txBody>
      </p:sp>
      <p:sp>
        <p:nvSpPr>
          <p:cNvPr id="6" name="文本框 5"/>
          <p:cNvSpPr txBox="1"/>
          <p:nvPr/>
        </p:nvSpPr>
        <p:spPr>
          <a:xfrm>
            <a:off x="6577818" y="2123747"/>
            <a:ext cx="2723823" cy="369332"/>
          </a:xfrm>
          <a:prstGeom prst="rect">
            <a:avLst/>
          </a:prstGeom>
          <a:noFill/>
        </p:spPr>
        <p:txBody>
          <a:bodyPr wrap="none" rtlCol="0">
            <a:spAutoFit/>
          </a:bodyPr>
          <a:lstStyle/>
          <a:p>
            <a:r>
              <a:rPr lang="zh-CN" altLang="en-US" dirty="0" smtClean="0"/>
              <a:t>通过构造函数来创建数字</a:t>
            </a:r>
            <a:endParaRPr lang="zh-CN" altLang="en-US" dirty="0"/>
          </a:p>
        </p:txBody>
      </p:sp>
      <p:sp>
        <p:nvSpPr>
          <p:cNvPr id="7" name="矩形 6"/>
          <p:cNvSpPr/>
          <p:nvPr/>
        </p:nvSpPr>
        <p:spPr>
          <a:xfrm>
            <a:off x="2462174" y="4095540"/>
            <a:ext cx="6568529" cy="738664"/>
          </a:xfrm>
          <a:prstGeom prst="rect">
            <a:avLst/>
          </a:prstGeom>
        </p:spPr>
        <p:txBody>
          <a:bodyPr wrap="none">
            <a:spAutoFit/>
          </a:bodyPr>
          <a:lstStyle/>
          <a:p>
            <a:pPr>
              <a:lnSpc>
                <a:spcPct val="150000"/>
              </a:lnSpc>
            </a:pPr>
            <a:r>
              <a:rPr lang="en-US" altLang="zh-CN" sz="1400" dirty="0" smtClean="0"/>
              <a:t>1. </a:t>
            </a:r>
            <a:r>
              <a:rPr lang="zh-CN" altLang="en-US" sz="1400" dirty="0" smtClean="0"/>
              <a:t>在</a:t>
            </a:r>
            <a:r>
              <a:rPr lang="zh-CN" altLang="en-US" sz="1400" dirty="0"/>
              <a:t>非构造器上下文中 (如：没有 new 操作符)，Number 能被用来执行类型转换</a:t>
            </a:r>
            <a:r>
              <a:rPr lang="zh-CN" altLang="en-US" sz="1400" dirty="0" smtClean="0"/>
              <a:t>。</a:t>
            </a:r>
            <a:endParaRPr lang="en-US" altLang="zh-CN" sz="1400" dirty="0" smtClean="0"/>
          </a:p>
          <a:p>
            <a:pPr>
              <a:lnSpc>
                <a:spcPct val="150000"/>
              </a:lnSpc>
            </a:pPr>
            <a:r>
              <a:rPr lang="en-US" altLang="zh-CN" sz="1400" dirty="0" smtClean="0"/>
              <a:t>2. </a:t>
            </a:r>
            <a:r>
              <a:rPr lang="zh-CN" altLang="en-US" sz="1400" dirty="0" smtClean="0"/>
              <a:t>如果</a:t>
            </a:r>
            <a:r>
              <a:rPr lang="zh-CN" altLang="en-US" sz="1400" dirty="0"/>
              <a:t>参数无法被转换为数字，则返回 NaN。</a:t>
            </a:r>
          </a:p>
        </p:txBody>
      </p:sp>
    </p:spTree>
    <p:extLst>
      <p:ext uri="{BB962C8B-B14F-4D97-AF65-F5344CB8AC3E}">
        <p14:creationId xmlns:p14="http://schemas.microsoft.com/office/powerpoint/2010/main" val="25032506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Number</a:t>
            </a:r>
            <a:r>
              <a:rPr lang="zh-CN" altLang="en-US" dirty="0" smtClean="0"/>
              <a:t>常用方法</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718563260"/>
              </p:ext>
            </p:extLst>
          </p:nvPr>
        </p:nvGraphicFramePr>
        <p:xfrm>
          <a:off x="1733826" y="2250292"/>
          <a:ext cx="8127999" cy="377952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zh-CN" altLang="en-US" dirty="0" smtClean="0"/>
                        <a:t>方法</a:t>
                      </a:r>
                      <a:endParaRPr lang="zh-CN" altLang="en-US" dirty="0"/>
                    </a:p>
                  </a:txBody>
                  <a:tcPr/>
                </a:tc>
                <a:tc>
                  <a:txBody>
                    <a:bodyPr/>
                    <a:lstStyle/>
                    <a:p>
                      <a:r>
                        <a:rPr lang="zh-CN" altLang="en-US" dirty="0" smtClean="0"/>
                        <a:t>说明</a:t>
                      </a:r>
                      <a:endParaRPr lang="zh-CN" altLang="en-US" dirty="0"/>
                    </a:p>
                  </a:txBody>
                  <a:tcPr/>
                </a:tc>
                <a:tc>
                  <a:txBody>
                    <a:bodyPr/>
                    <a:lstStyle/>
                    <a:p>
                      <a:r>
                        <a:rPr lang="zh-CN" altLang="en-US" dirty="0" smtClean="0"/>
                        <a:t>例子</a:t>
                      </a:r>
                      <a:endParaRPr lang="zh-CN" altLang="en-US" dirty="0"/>
                    </a:p>
                  </a:txBody>
                  <a:tcPr/>
                </a:tc>
              </a:tr>
              <a:tr h="370840">
                <a:tc>
                  <a:txBody>
                    <a:bodyPr/>
                    <a:lstStyle/>
                    <a:p>
                      <a:r>
                        <a:rPr lang="en-US" altLang="zh-CN" dirty="0" err="1" smtClean="0"/>
                        <a:t>parseInt</a:t>
                      </a:r>
                      <a:r>
                        <a:rPr lang="en-US" altLang="zh-CN" dirty="0" smtClean="0"/>
                        <a:t>()</a:t>
                      </a:r>
                      <a:endParaRPr lang="zh-CN" altLang="en-US" dirty="0"/>
                    </a:p>
                  </a:txBody>
                  <a:tcPr/>
                </a:tc>
                <a:tc>
                  <a:txBody>
                    <a:bodyPr/>
                    <a:lstStyle/>
                    <a:p>
                      <a:r>
                        <a:rPr lang="zh-CN" altLang="en-US" dirty="0" smtClean="0"/>
                        <a:t>将字符串转为整数</a:t>
                      </a:r>
                      <a:endParaRPr lang="zh-CN" altLang="en-US" dirty="0"/>
                    </a:p>
                  </a:txBody>
                  <a:tcPr/>
                </a:tc>
                <a:tc>
                  <a:txBody>
                    <a:bodyPr/>
                    <a:lstStyle/>
                    <a:p>
                      <a:r>
                        <a:rPr lang="en-US" altLang="zh-CN" dirty="0" err="1" smtClean="0"/>
                        <a:t>parseInt</a:t>
                      </a:r>
                      <a:r>
                        <a:rPr lang="en-US" altLang="zh-CN" dirty="0" smtClean="0"/>
                        <a:t>(“1”)  // 1</a:t>
                      </a:r>
                      <a:endParaRPr lang="zh-CN" altLang="en-US" dirty="0"/>
                    </a:p>
                  </a:txBody>
                  <a:tcPr/>
                </a:tc>
              </a:tr>
              <a:tr h="370840">
                <a:tc>
                  <a:txBody>
                    <a:bodyPr/>
                    <a:lstStyle/>
                    <a:p>
                      <a:r>
                        <a:rPr lang="en-US" altLang="zh-CN" dirty="0" err="1" smtClean="0"/>
                        <a:t>parseFloat</a:t>
                      </a:r>
                      <a:r>
                        <a:rPr lang="en-US" altLang="zh-CN" dirty="0" smtClean="0"/>
                        <a:t>()</a:t>
                      </a:r>
                      <a:endParaRPr lang="zh-CN" altLang="en-US" dirty="0"/>
                    </a:p>
                  </a:txBody>
                  <a:tcPr/>
                </a:tc>
                <a:tc>
                  <a:txBody>
                    <a:bodyPr/>
                    <a:lstStyle/>
                    <a:p>
                      <a:r>
                        <a:rPr lang="zh-CN" altLang="en-US" dirty="0" smtClean="0"/>
                        <a:t>将字符串转成浮点数</a:t>
                      </a:r>
                      <a:endParaRPr lang="zh-CN" altLang="en-US" dirty="0"/>
                    </a:p>
                  </a:txBody>
                  <a:tcPr/>
                </a:tc>
                <a:tc>
                  <a:txBody>
                    <a:bodyPr/>
                    <a:lstStyle/>
                    <a:p>
                      <a:r>
                        <a:rPr lang="en-US" altLang="zh-CN" dirty="0" err="1" smtClean="0"/>
                        <a:t>parseFloat</a:t>
                      </a:r>
                      <a:r>
                        <a:rPr lang="en-US" altLang="zh-CN" dirty="0" smtClean="0"/>
                        <a:t>(“1”) // 1.0</a:t>
                      </a:r>
                      <a:endParaRPr lang="zh-CN" altLang="en-US" dirty="0"/>
                    </a:p>
                  </a:txBody>
                  <a:tcPr/>
                </a:tc>
              </a:tr>
              <a:tr h="370840">
                <a:tc>
                  <a:txBody>
                    <a:bodyPr/>
                    <a:lstStyle/>
                    <a:p>
                      <a:r>
                        <a:rPr lang="en-US" altLang="zh-CN" dirty="0" err="1" smtClean="0"/>
                        <a:t>toFixed</a:t>
                      </a:r>
                      <a:r>
                        <a:rPr lang="en-US" altLang="zh-CN" dirty="0" smtClean="0"/>
                        <a:t>()</a:t>
                      </a:r>
                      <a:endParaRPr lang="zh-CN" altLang="en-US" dirty="0"/>
                    </a:p>
                  </a:txBody>
                  <a:tcPr/>
                </a:tc>
                <a:tc>
                  <a:txBody>
                    <a:bodyPr/>
                    <a:lstStyle/>
                    <a:p>
                      <a:r>
                        <a:rPr lang="zh-CN" altLang="en-US" dirty="0" smtClean="0"/>
                        <a:t>默认无小数点</a:t>
                      </a:r>
                      <a:r>
                        <a:rPr lang="en-US" altLang="zh-CN" dirty="0" smtClean="0"/>
                        <a:t>,</a:t>
                      </a:r>
                      <a:endParaRPr lang="zh-CN" altLang="en-US" dirty="0"/>
                    </a:p>
                  </a:txBody>
                  <a:tcPr/>
                </a:tc>
                <a:tc>
                  <a:txBody>
                    <a:bodyPr/>
                    <a:lstStyle/>
                    <a:p>
                      <a:r>
                        <a:rPr lang="en-US" altLang="zh-CN" dirty="0" err="1" smtClean="0"/>
                        <a:t>Var</a:t>
                      </a:r>
                      <a:r>
                        <a:rPr lang="en-US" altLang="zh-CN" dirty="0" smtClean="0"/>
                        <a:t> a = 123.321</a:t>
                      </a:r>
                    </a:p>
                    <a:p>
                      <a:r>
                        <a:rPr lang="en-US" altLang="zh-CN" dirty="0" err="1" smtClean="0"/>
                        <a:t>a.toFixed</a:t>
                      </a:r>
                      <a:r>
                        <a:rPr lang="en-US" altLang="zh-CN" dirty="0" smtClean="0"/>
                        <a:t>(2) // 123.32</a:t>
                      </a:r>
                      <a:endParaRPr lang="zh-CN" altLang="en-US" dirty="0"/>
                    </a:p>
                  </a:txBody>
                  <a:tcPr/>
                </a:tc>
              </a:tr>
              <a:tr h="370840">
                <a:tc>
                  <a:txBody>
                    <a:bodyPr/>
                    <a:lstStyle/>
                    <a:p>
                      <a:r>
                        <a:rPr lang="en-US" altLang="zh-CN" sz="1800" kern="1200" dirty="0" err="1" smtClean="0">
                          <a:solidFill>
                            <a:schemeClr val="dk1"/>
                          </a:solidFill>
                          <a:effectLst/>
                          <a:latin typeface="+mn-lt"/>
                          <a:ea typeface="+mn-ea"/>
                          <a:cs typeface="+mn-cs"/>
                        </a:rPr>
                        <a:t>toPrecision</a:t>
                      </a:r>
                      <a:r>
                        <a:rPr lang="en-US" altLang="zh-CN" sz="1800" kern="1200" dirty="0" smtClean="0">
                          <a:solidFill>
                            <a:schemeClr val="dk1"/>
                          </a:solidFill>
                          <a:effectLst/>
                          <a:latin typeface="+mn-lt"/>
                          <a:ea typeface="+mn-ea"/>
                          <a:cs typeface="+mn-cs"/>
                        </a:rPr>
                        <a:t>()</a:t>
                      </a:r>
                      <a:endParaRPr lang="zh-CN" altLang="en-US" dirty="0"/>
                    </a:p>
                  </a:txBody>
                  <a:tcPr/>
                </a:tc>
                <a:tc>
                  <a:txBody>
                    <a:bodyPr/>
                    <a:lstStyle/>
                    <a:p>
                      <a:r>
                        <a:rPr lang="zh-CN" altLang="en-US" dirty="0" smtClean="0"/>
                        <a:t>用来指定数字位数</a:t>
                      </a:r>
                      <a:endParaRPr lang="zh-CN" altLang="en-US" dirty="0"/>
                    </a:p>
                  </a:txBody>
                  <a:tcPr/>
                </a:tc>
                <a:tc>
                  <a:txBody>
                    <a:bodyPr/>
                    <a:lstStyle/>
                    <a:p>
                      <a:r>
                        <a:rPr lang="en-US" altLang="zh-CN" dirty="0" err="1" smtClean="0"/>
                        <a:t>Var</a:t>
                      </a:r>
                      <a:r>
                        <a:rPr lang="en-US" altLang="zh-CN" dirty="0" smtClean="0"/>
                        <a:t> a</a:t>
                      </a:r>
                      <a:r>
                        <a:rPr lang="en-US" altLang="zh-CN" baseline="0" dirty="0" smtClean="0"/>
                        <a:t> = 123.321</a:t>
                      </a:r>
                    </a:p>
                    <a:p>
                      <a:r>
                        <a:rPr lang="en-US" altLang="zh-CN" baseline="0" dirty="0" err="1" smtClean="0"/>
                        <a:t>a.toPrecision</a:t>
                      </a:r>
                      <a:r>
                        <a:rPr lang="en-US" altLang="zh-CN" baseline="0" dirty="0" smtClean="0"/>
                        <a:t>() // 123.321</a:t>
                      </a:r>
                    </a:p>
                    <a:p>
                      <a:r>
                        <a:rPr lang="en-US" altLang="zh-CN" baseline="0" dirty="0" err="1" smtClean="0"/>
                        <a:t>a.toPrecision</a:t>
                      </a:r>
                      <a:r>
                        <a:rPr lang="en-US" altLang="zh-CN" baseline="0" dirty="0" smtClean="0"/>
                        <a:t>(4) // 123.3</a:t>
                      </a:r>
                      <a:endParaRPr lang="zh-CN" altLang="en-US" dirty="0"/>
                    </a:p>
                  </a:txBody>
                  <a:tcPr/>
                </a:tc>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27529464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a:t>
            </a:r>
            <a:r>
              <a:rPr lang="en-US" altLang="zh-CN" dirty="0" smtClean="0"/>
              <a:t>: </a:t>
            </a:r>
            <a:r>
              <a:rPr lang="zh-CN" altLang="en-US" dirty="0" smtClean="0"/>
              <a:t>布尔</a:t>
            </a:r>
            <a:endParaRPr lang="zh-CN" altLang="en-US" b="1" dirty="0"/>
          </a:p>
        </p:txBody>
      </p:sp>
      <p:sp>
        <p:nvSpPr>
          <p:cNvPr id="3" name="文本框 2"/>
          <p:cNvSpPr txBox="1"/>
          <p:nvPr/>
        </p:nvSpPr>
        <p:spPr>
          <a:xfrm>
            <a:off x="1561513" y="1930735"/>
            <a:ext cx="877163" cy="369332"/>
          </a:xfrm>
          <a:prstGeom prst="rect">
            <a:avLst/>
          </a:prstGeom>
          <a:noFill/>
        </p:spPr>
        <p:txBody>
          <a:bodyPr wrap="none" rtlCol="0">
            <a:spAutoFit/>
          </a:bodyPr>
          <a:lstStyle/>
          <a:p>
            <a:r>
              <a:rPr lang="zh-CN" altLang="en-US" dirty="0" smtClean="0"/>
              <a:t>字面量</a:t>
            </a:r>
            <a:endParaRPr lang="zh-CN" altLang="en-US" dirty="0"/>
          </a:p>
        </p:txBody>
      </p:sp>
      <p:sp>
        <p:nvSpPr>
          <p:cNvPr id="4" name="文本框 3"/>
          <p:cNvSpPr txBox="1"/>
          <p:nvPr/>
        </p:nvSpPr>
        <p:spPr>
          <a:xfrm>
            <a:off x="1561513" y="2364055"/>
            <a:ext cx="1772530"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smtClean="0"/>
              <a:t>True</a:t>
            </a:r>
          </a:p>
          <a:p>
            <a:r>
              <a:rPr lang="en-US" altLang="zh-CN" dirty="0" smtClean="0"/>
              <a:t>false</a:t>
            </a:r>
            <a:endParaRPr lang="zh-CN" altLang="en-US" dirty="0"/>
          </a:p>
        </p:txBody>
      </p:sp>
      <p:sp>
        <p:nvSpPr>
          <p:cNvPr id="5" name="文本框 4"/>
          <p:cNvSpPr txBox="1"/>
          <p:nvPr/>
        </p:nvSpPr>
        <p:spPr>
          <a:xfrm>
            <a:off x="4214182" y="2364055"/>
            <a:ext cx="225695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smtClean="0"/>
              <a:t>new Boolean(b)</a:t>
            </a:r>
            <a:endParaRPr lang="zh-CN" altLang="en-US" dirty="0"/>
          </a:p>
        </p:txBody>
      </p:sp>
      <p:sp>
        <p:nvSpPr>
          <p:cNvPr id="6" name="Rectangle 1"/>
          <p:cNvSpPr>
            <a:spLocks noChangeArrowheads="1"/>
          </p:cNvSpPr>
          <p:nvPr/>
        </p:nvSpPr>
        <p:spPr bwMode="auto">
          <a:xfrm>
            <a:off x="2438676" y="3929824"/>
            <a:ext cx="7114037" cy="120032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zh-CN" altLang="en-US" dirty="0" smtClean="0"/>
              <a:t>布尔类型</a:t>
            </a:r>
            <a:r>
              <a:rPr lang="en-US" altLang="zh-CN" dirty="0" smtClean="0"/>
              <a:t>,</a:t>
            </a:r>
            <a:r>
              <a:rPr lang="zh-CN" altLang="en-US" dirty="0" smtClean="0"/>
              <a:t>其值为 </a:t>
            </a:r>
            <a:r>
              <a:rPr lang="en-US" altLang="zh-CN" dirty="0" smtClean="0"/>
              <a:t>true </a:t>
            </a:r>
            <a:r>
              <a:rPr lang="zh-CN" altLang="en-US" dirty="0" smtClean="0"/>
              <a:t>或者 </a:t>
            </a:r>
            <a:r>
              <a:rPr lang="en-US" altLang="zh-CN" dirty="0" smtClean="0"/>
              <a:t>false</a:t>
            </a:r>
          </a:p>
          <a:p>
            <a:pPr marL="0" marR="0" lvl="0" indent="0" algn="l" defTabSz="914400" rtl="0" eaLnBrk="0" fontAlgn="base" latinLnBrk="0" hangingPunct="0">
              <a:lnSpc>
                <a:spcPct val="100000"/>
              </a:lnSpc>
              <a:spcBef>
                <a:spcPct val="0"/>
              </a:spcBef>
              <a:spcAft>
                <a:spcPct val="0"/>
              </a:spcAft>
              <a:buClrTx/>
              <a:buSzTx/>
              <a:tabLst/>
            </a:pPr>
            <a:endParaRPr lang="en-US" altLang="zh-CN" dirty="0" smtClean="0"/>
          </a:p>
          <a:p>
            <a:pPr marL="0" marR="0" lvl="0" indent="0" algn="l" defTabSz="914400" rtl="0" eaLnBrk="0" fontAlgn="base" latinLnBrk="0" hangingPunct="0">
              <a:lnSpc>
                <a:spcPct val="100000"/>
              </a:lnSpc>
              <a:spcBef>
                <a:spcPct val="0"/>
              </a:spcBef>
              <a:spcAft>
                <a:spcPct val="0"/>
              </a:spcAft>
              <a:buClrTx/>
              <a:buSzTx/>
              <a:tabLst/>
            </a:pPr>
            <a:r>
              <a:rPr lang="en-US" altLang="zh-CN" dirty="0" smtClean="0"/>
              <a:t>a) </a:t>
            </a:r>
            <a:r>
              <a:rPr lang="zh-CN" altLang="zh-CN" dirty="0" smtClean="0"/>
              <a:t>false</a:t>
            </a:r>
            <a:r>
              <a:rPr lang="zh-CN" dirty="0" smtClean="0"/>
              <a:t>、</a:t>
            </a:r>
            <a:r>
              <a:rPr lang="zh-CN" altLang="zh-CN" dirty="0" smtClean="0"/>
              <a:t>0</a:t>
            </a:r>
            <a:r>
              <a:rPr lang="zh-CN" dirty="0" smtClean="0"/>
              <a:t>、空字符串</a:t>
            </a:r>
            <a:r>
              <a:rPr lang="zh-CN" altLang="zh-CN" dirty="0" smtClean="0"/>
              <a:t>("")</a:t>
            </a:r>
            <a:r>
              <a:rPr lang="zh-CN" dirty="0" smtClean="0"/>
              <a:t>、</a:t>
            </a:r>
            <a:r>
              <a:rPr lang="zh-CN" altLang="zh-CN" dirty="0" smtClean="0"/>
              <a:t>NaN</a:t>
            </a:r>
            <a:r>
              <a:rPr lang="zh-CN" dirty="0" smtClean="0"/>
              <a:t>、</a:t>
            </a:r>
            <a:r>
              <a:rPr lang="zh-CN" altLang="zh-CN" dirty="0" smtClean="0"/>
              <a:t>null </a:t>
            </a:r>
            <a:r>
              <a:rPr lang="zh-CN" dirty="0" smtClean="0"/>
              <a:t>和 </a:t>
            </a:r>
            <a:r>
              <a:rPr lang="zh-CN" altLang="zh-CN" dirty="0" smtClean="0"/>
              <a:t>undefined </a:t>
            </a:r>
            <a:r>
              <a:rPr lang="zh-CN" dirty="0" smtClean="0"/>
              <a:t>被转换为 </a:t>
            </a:r>
            <a:r>
              <a:rPr lang="zh-CN" altLang="zh-CN" dirty="0" smtClean="0"/>
              <a:t>false </a:t>
            </a:r>
          </a:p>
          <a:p>
            <a:pPr marL="0" marR="0" lvl="0" indent="0" algn="l" defTabSz="914400" rtl="0" eaLnBrk="0" fontAlgn="base" latinLnBrk="0" hangingPunct="0">
              <a:lnSpc>
                <a:spcPct val="100000"/>
              </a:lnSpc>
              <a:spcBef>
                <a:spcPct val="0"/>
              </a:spcBef>
              <a:spcAft>
                <a:spcPct val="0"/>
              </a:spcAft>
              <a:buClrTx/>
              <a:buSzTx/>
              <a:tabLst/>
            </a:pPr>
            <a:r>
              <a:rPr lang="en-US" altLang="zh-CN" dirty="0" smtClean="0"/>
              <a:t>b) </a:t>
            </a:r>
            <a:r>
              <a:rPr lang="zh-CN" dirty="0" smtClean="0"/>
              <a:t>其他值被转换为 </a:t>
            </a:r>
            <a:r>
              <a:rPr lang="zh-CN" altLang="zh-CN" dirty="0" smtClean="0"/>
              <a:t>true </a:t>
            </a:r>
            <a:endParaRPr lang="zh-CN" altLang="zh-CN" dirty="0"/>
          </a:p>
        </p:txBody>
      </p:sp>
      <p:sp>
        <p:nvSpPr>
          <p:cNvPr id="7" name="文本框 6"/>
          <p:cNvSpPr txBox="1"/>
          <p:nvPr/>
        </p:nvSpPr>
        <p:spPr>
          <a:xfrm>
            <a:off x="4214182" y="1930735"/>
            <a:ext cx="1107996" cy="369332"/>
          </a:xfrm>
          <a:prstGeom prst="rect">
            <a:avLst/>
          </a:prstGeom>
          <a:noFill/>
        </p:spPr>
        <p:txBody>
          <a:bodyPr wrap="none" rtlCol="0">
            <a:spAutoFit/>
          </a:bodyPr>
          <a:lstStyle/>
          <a:p>
            <a:r>
              <a:rPr lang="zh-CN" altLang="en-US" dirty="0" smtClean="0"/>
              <a:t>构造函数</a:t>
            </a:r>
            <a:endParaRPr lang="zh-CN" altLang="en-US" dirty="0"/>
          </a:p>
        </p:txBody>
      </p:sp>
    </p:spTree>
    <p:extLst>
      <p:ext uri="{BB962C8B-B14F-4D97-AF65-F5344CB8AC3E}">
        <p14:creationId xmlns:p14="http://schemas.microsoft.com/office/powerpoint/2010/main" val="2222118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布尔常用方法</a:t>
            </a:r>
            <a:endParaRPr lang="zh-CN" altLang="en-US" dirty="0"/>
          </a:p>
        </p:txBody>
      </p:sp>
      <p:sp>
        <p:nvSpPr>
          <p:cNvPr id="3" name="文本框 2"/>
          <p:cNvSpPr txBox="1"/>
          <p:nvPr/>
        </p:nvSpPr>
        <p:spPr>
          <a:xfrm>
            <a:off x="2933332" y="2988860"/>
            <a:ext cx="660551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目前还没有</a:t>
            </a:r>
            <a:endParaRPr lang="zh-CN" altLang="en-US" dirty="0"/>
          </a:p>
        </p:txBody>
      </p:sp>
    </p:spTree>
    <p:extLst>
      <p:ext uri="{BB962C8B-B14F-4D97-AF65-F5344CB8AC3E}">
        <p14:creationId xmlns:p14="http://schemas.microsoft.com/office/powerpoint/2010/main" val="31594582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a:t>
            </a:r>
            <a:r>
              <a:rPr lang="en-US" altLang="zh-CN" dirty="0" smtClean="0"/>
              <a:t>:</a:t>
            </a:r>
            <a:r>
              <a:rPr lang="zh-CN" altLang="en-US" dirty="0"/>
              <a:t>字符串</a:t>
            </a:r>
          </a:p>
        </p:txBody>
      </p:sp>
      <p:sp>
        <p:nvSpPr>
          <p:cNvPr id="5" name="矩形 4"/>
          <p:cNvSpPr/>
          <p:nvPr/>
        </p:nvSpPr>
        <p:spPr>
          <a:xfrm>
            <a:off x="651217" y="2237993"/>
            <a:ext cx="6096000"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zh-CN" altLang="en-US" dirty="0"/>
              <a:t>'string text'</a:t>
            </a:r>
          </a:p>
          <a:p>
            <a:r>
              <a:rPr lang="zh-CN" altLang="en-US" dirty="0"/>
              <a:t>"string text"</a:t>
            </a:r>
          </a:p>
          <a:p>
            <a:r>
              <a:rPr lang="zh-CN" altLang="en-US" dirty="0"/>
              <a:t>"中文 español English हिन्दी العربية português বাংলা русский 日本語 ਪੰਜਾਬੀ 한국어"</a:t>
            </a:r>
          </a:p>
        </p:txBody>
      </p:sp>
      <p:sp>
        <p:nvSpPr>
          <p:cNvPr id="6" name="矩形 5"/>
          <p:cNvSpPr/>
          <p:nvPr/>
        </p:nvSpPr>
        <p:spPr>
          <a:xfrm>
            <a:off x="651217" y="4582943"/>
            <a:ext cx="6096000"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zh-CN" altLang="en-US" dirty="0"/>
              <a:t>String(thing)</a:t>
            </a:r>
          </a:p>
          <a:p>
            <a:r>
              <a:rPr lang="zh-CN" altLang="en-US" dirty="0"/>
              <a:t>new String(thing)</a:t>
            </a:r>
          </a:p>
        </p:txBody>
      </p:sp>
      <p:sp>
        <p:nvSpPr>
          <p:cNvPr id="7" name="矩形 6"/>
          <p:cNvSpPr/>
          <p:nvPr/>
        </p:nvSpPr>
        <p:spPr>
          <a:xfrm>
            <a:off x="556845" y="1786150"/>
            <a:ext cx="2723823" cy="369332"/>
          </a:xfrm>
          <a:prstGeom prst="rect">
            <a:avLst/>
          </a:prstGeom>
        </p:spPr>
        <p:txBody>
          <a:bodyPr wrap="none">
            <a:spAutoFit/>
          </a:bodyPr>
          <a:lstStyle/>
          <a:p>
            <a:r>
              <a:rPr lang="zh-CN" altLang="en-US" dirty="0"/>
              <a:t>使用字符串的字面量写法</a:t>
            </a:r>
          </a:p>
        </p:txBody>
      </p:sp>
      <p:sp>
        <p:nvSpPr>
          <p:cNvPr id="9" name="矩形 8"/>
          <p:cNvSpPr/>
          <p:nvPr/>
        </p:nvSpPr>
        <p:spPr>
          <a:xfrm>
            <a:off x="651217" y="4213275"/>
            <a:ext cx="4992072" cy="369332"/>
          </a:xfrm>
          <a:prstGeom prst="rect">
            <a:avLst/>
          </a:prstGeom>
        </p:spPr>
        <p:txBody>
          <a:bodyPr wrap="none">
            <a:spAutoFit/>
          </a:bodyPr>
          <a:lstStyle/>
          <a:p>
            <a:r>
              <a:rPr lang="zh-CN" altLang="en-US" dirty="0"/>
              <a:t>使用 String 函数来将其他值生成或转换成字符串</a:t>
            </a:r>
          </a:p>
        </p:txBody>
      </p:sp>
      <p:sp>
        <p:nvSpPr>
          <p:cNvPr id="10" name="矩形 9"/>
          <p:cNvSpPr/>
          <p:nvPr/>
        </p:nvSpPr>
        <p:spPr>
          <a:xfrm>
            <a:off x="7539696" y="2376492"/>
            <a:ext cx="4652304" cy="923330"/>
          </a:xfrm>
          <a:prstGeom prst="rect">
            <a:avLst/>
          </a:prstGeom>
        </p:spPr>
        <p:txBody>
          <a:bodyPr wrap="square">
            <a:spAutoFit/>
          </a:bodyPr>
          <a:lstStyle/>
          <a:p>
            <a:r>
              <a:rPr lang="zh-CN" altLang="en-US" dirty="0"/>
              <a:t>和其他语言不同，</a:t>
            </a:r>
            <a:r>
              <a:rPr lang="en-US" altLang="zh-CN" dirty="0" err="1"/>
              <a:t>javascript</a:t>
            </a:r>
            <a:r>
              <a:rPr lang="zh-CN" altLang="en-US" dirty="0"/>
              <a:t>不区分单引号和双引号字符串，所以不论是单引号还是双引号的字符串，上面的转义字符都能运行 。</a:t>
            </a:r>
          </a:p>
        </p:txBody>
      </p:sp>
    </p:spTree>
    <p:extLst>
      <p:ext uri="{BB962C8B-B14F-4D97-AF65-F5344CB8AC3E}">
        <p14:creationId xmlns:p14="http://schemas.microsoft.com/office/powerpoint/2010/main" val="28954977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模板字符串</a:t>
            </a:r>
            <a:endParaRPr lang="zh-CN" altLang="en-US" dirty="0"/>
          </a:p>
        </p:txBody>
      </p:sp>
      <p:sp>
        <p:nvSpPr>
          <p:cNvPr id="4" name="矩形 3"/>
          <p:cNvSpPr/>
          <p:nvPr/>
        </p:nvSpPr>
        <p:spPr>
          <a:xfrm>
            <a:off x="2640037" y="2831012"/>
            <a:ext cx="6928500"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`hello world`</a:t>
            </a:r>
          </a:p>
          <a:p>
            <a:r>
              <a:rPr lang="zh-CN" altLang="en-US" dirty="0"/>
              <a:t>`hello!</a:t>
            </a:r>
          </a:p>
          <a:p>
            <a:r>
              <a:rPr lang="zh-CN" altLang="en-US" dirty="0"/>
              <a:t> world!`</a:t>
            </a:r>
          </a:p>
          <a:p>
            <a:r>
              <a:rPr lang="zh-CN" altLang="en-US" dirty="0"/>
              <a:t>`hello ${who}`</a:t>
            </a:r>
          </a:p>
          <a:p>
            <a:r>
              <a:rPr lang="zh-CN" altLang="en-US" dirty="0"/>
              <a:t>escape `&lt;a&gt;${who}&lt;/a&gt;`</a:t>
            </a:r>
          </a:p>
        </p:txBody>
      </p:sp>
      <p:sp>
        <p:nvSpPr>
          <p:cNvPr id="5" name="文本框 4"/>
          <p:cNvSpPr txBox="1"/>
          <p:nvPr/>
        </p:nvSpPr>
        <p:spPr>
          <a:xfrm>
            <a:off x="2640037" y="2335237"/>
            <a:ext cx="6928500" cy="369332"/>
          </a:xfrm>
          <a:prstGeom prst="rect">
            <a:avLst/>
          </a:prstGeom>
          <a:noFill/>
        </p:spPr>
        <p:txBody>
          <a:bodyPr wrap="none" rtlCol="0">
            <a:spAutoFit/>
          </a:bodyPr>
          <a:lstStyle/>
          <a:p>
            <a:r>
              <a:rPr lang="zh-CN" altLang="en-US" dirty="0" smtClean="0"/>
              <a:t>使用</a:t>
            </a:r>
            <a:r>
              <a:rPr lang="en-US" altLang="zh-CN" dirty="0" smtClean="0"/>
              <a:t>``</a:t>
            </a:r>
            <a:r>
              <a:rPr lang="zh-CN" altLang="en-US" dirty="0" smtClean="0"/>
              <a:t>来表明为模板字符串</a:t>
            </a:r>
            <a:r>
              <a:rPr lang="en-US" altLang="zh-CN" dirty="0" smtClean="0"/>
              <a:t>,</a:t>
            </a:r>
            <a:r>
              <a:rPr lang="zh-CN" altLang="en-US" dirty="0" smtClean="0"/>
              <a:t>字符串里可以加入变量</a:t>
            </a:r>
            <a:r>
              <a:rPr lang="en-US" altLang="zh-CN" dirty="0" smtClean="0"/>
              <a:t>,</a:t>
            </a:r>
            <a:r>
              <a:rPr lang="zh-CN" altLang="en-US" dirty="0" smtClean="0"/>
              <a:t>格式为</a:t>
            </a:r>
            <a:r>
              <a:rPr lang="en-US" altLang="zh-CN" dirty="0" smtClean="0">
                <a:solidFill>
                  <a:srgbClr val="0070C0"/>
                </a:solidFill>
              </a:rPr>
              <a:t>${</a:t>
            </a:r>
            <a:r>
              <a:rPr lang="zh-CN" altLang="en-US" dirty="0" smtClean="0">
                <a:solidFill>
                  <a:srgbClr val="0070C0"/>
                </a:solidFill>
              </a:rPr>
              <a:t>变量名</a:t>
            </a:r>
            <a:r>
              <a:rPr lang="en-US" altLang="zh-CN" dirty="0" smtClean="0">
                <a:solidFill>
                  <a:srgbClr val="0070C0"/>
                </a:solidFill>
              </a:rPr>
              <a:t>}</a:t>
            </a:r>
            <a:endParaRPr lang="zh-CN" altLang="en-US" dirty="0">
              <a:solidFill>
                <a:srgbClr val="0070C0"/>
              </a:solidFill>
            </a:endParaRPr>
          </a:p>
        </p:txBody>
      </p:sp>
      <p:sp>
        <p:nvSpPr>
          <p:cNvPr id="6" name="文本框 5"/>
          <p:cNvSpPr txBox="1"/>
          <p:nvPr/>
        </p:nvSpPr>
        <p:spPr>
          <a:xfrm>
            <a:off x="661182" y="1382095"/>
            <a:ext cx="219456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字符串</a:t>
            </a:r>
            <a:endParaRPr lang="zh-CN" altLang="en-US" dirty="0"/>
          </a:p>
        </p:txBody>
      </p:sp>
    </p:spTree>
    <p:extLst>
      <p:ext uri="{BB962C8B-B14F-4D97-AF65-F5344CB8AC3E}">
        <p14:creationId xmlns:p14="http://schemas.microsoft.com/office/powerpoint/2010/main" val="739754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特殊字符</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480208381"/>
              </p:ext>
            </p:extLst>
          </p:nvPr>
        </p:nvGraphicFramePr>
        <p:xfrm>
          <a:off x="2598779" y="1994437"/>
          <a:ext cx="6662709" cy="4351340"/>
        </p:xfrm>
        <a:graphic>
          <a:graphicData uri="http://schemas.openxmlformats.org/drawingml/2006/table">
            <a:tbl>
              <a:tblPr/>
              <a:tblGrid>
                <a:gridCol w="1723016"/>
                <a:gridCol w="4939693"/>
              </a:tblGrid>
              <a:tr h="310810">
                <a:tc>
                  <a:txBody>
                    <a:bodyPr/>
                    <a:lstStyle/>
                    <a:p>
                      <a:r>
                        <a:rPr lang="en-US" sz="1500" dirty="0">
                          <a:solidFill>
                            <a:schemeClr val="bg1"/>
                          </a:solidFill>
                        </a:rPr>
                        <a:t>Code</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lang="en-US" sz="1500" dirty="0">
                          <a:solidFill>
                            <a:schemeClr val="bg1"/>
                          </a:solidFill>
                        </a:rPr>
                        <a:t>Output</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310810">
                <a:tc>
                  <a:txBody>
                    <a:bodyPr/>
                    <a:lstStyle/>
                    <a:p>
                      <a:r>
                        <a:rPr lang="en-US" altLang="zh-CN" sz="1500"/>
                        <a:t>\0</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dirty="0"/>
                        <a:t>the NUL character</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altLang="zh-CN" sz="1500"/>
                        <a:t>\'</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dirty="0"/>
                        <a:t>single quote</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altLang="zh-CN" sz="1500"/>
                        <a:t>\"</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a:t>double quote</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altLang="zh-CN" sz="1500" dirty="0"/>
                        <a:t>\\</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a:t>backslash</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sz="1500" dirty="0"/>
                        <a:t>\n</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a:t>new line</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sz="1500" dirty="0"/>
                        <a:t>\r</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dirty="0"/>
                        <a:t>carriage return</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sz="1500"/>
                        <a:t>\v</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a:t>vertical tab</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sz="1500"/>
                        <a:t>\t</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a:t>tab</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sz="1500"/>
                        <a:t>\b</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dirty="0"/>
                        <a:t>backspace</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sz="1500"/>
                        <a:t>\f</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dirty="0"/>
                        <a:t>form feed</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sz="1500" dirty="0"/>
                        <a:t>\</a:t>
                      </a:r>
                      <a:r>
                        <a:rPr lang="en-US" sz="1500" dirty="0" err="1"/>
                        <a:t>uXXXX</a:t>
                      </a:r>
                      <a:endParaRPr lang="en-US" sz="1500" dirty="0"/>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a:t>unicode codepoint</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sz="1500"/>
                        <a:t>\u{X} ... \u{XXXXXX}</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dirty="0" err="1"/>
                        <a:t>unicode</a:t>
                      </a:r>
                      <a:r>
                        <a:rPr lang="en-US" sz="1500" dirty="0"/>
                        <a:t> </a:t>
                      </a:r>
                      <a:r>
                        <a:rPr lang="en-US" sz="1500" dirty="0" err="1"/>
                        <a:t>codepoint</a:t>
                      </a:r>
                      <a:r>
                        <a:rPr lang="en-US" sz="1500" dirty="0"/>
                        <a:t> </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10810">
                <a:tc>
                  <a:txBody>
                    <a:bodyPr/>
                    <a:lstStyle/>
                    <a:p>
                      <a:r>
                        <a:rPr lang="en-US" sz="1500"/>
                        <a:t>\xXX</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dirty="0"/>
                        <a:t>the Latin-1 character</a:t>
                      </a:r>
                    </a:p>
                  </a:txBody>
                  <a:tcPr marL="77702" marR="77702" marT="38851" marB="3885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
        <p:nvSpPr>
          <p:cNvPr id="4" name="Rectangle 1"/>
          <p:cNvSpPr>
            <a:spLocks noChangeArrowheads="1"/>
          </p:cNvSpPr>
          <p:nvPr/>
        </p:nvSpPr>
        <p:spPr bwMode="auto">
          <a:xfrm>
            <a:off x="2613514" y="1481481"/>
            <a:ext cx="6647974" cy="307777"/>
          </a:xfrm>
          <a:prstGeom prst="rect">
            <a:avLst/>
          </a:prstGeom>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sz="1400" dirty="0"/>
              <a:t>除了普通的可打印字符以外，一些特殊的字符可以通过其转义形式放入字符串中：</a:t>
            </a:r>
          </a:p>
        </p:txBody>
      </p:sp>
      <p:sp>
        <p:nvSpPr>
          <p:cNvPr id="5" name="文本框 4"/>
          <p:cNvSpPr txBox="1"/>
          <p:nvPr/>
        </p:nvSpPr>
        <p:spPr>
          <a:xfrm>
            <a:off x="661182" y="1382095"/>
            <a:ext cx="168812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字符串</a:t>
            </a:r>
            <a:endParaRPr lang="zh-CN" altLang="en-US" dirty="0"/>
          </a:p>
        </p:txBody>
      </p:sp>
    </p:spTree>
    <p:extLst>
      <p:ext uri="{BB962C8B-B14F-4D97-AF65-F5344CB8AC3E}">
        <p14:creationId xmlns:p14="http://schemas.microsoft.com/office/powerpoint/2010/main" val="15629655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长字符</a:t>
            </a:r>
            <a:endParaRPr lang="zh-CN" altLang="en-US" dirty="0"/>
          </a:p>
        </p:txBody>
      </p:sp>
      <p:sp>
        <p:nvSpPr>
          <p:cNvPr id="3" name="矩形 2"/>
          <p:cNvSpPr/>
          <p:nvPr/>
        </p:nvSpPr>
        <p:spPr>
          <a:xfrm>
            <a:off x="2977661" y="2038867"/>
            <a:ext cx="609600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zh-CN" altLang="en-US" dirty="0"/>
              <a:t>let longString = "This is a very long string which needs " +</a:t>
            </a:r>
          </a:p>
          <a:p>
            <a:r>
              <a:rPr lang="zh-CN" altLang="en-US" dirty="0"/>
              <a:t>                 "to wrap across multiple lines because " +</a:t>
            </a:r>
          </a:p>
          <a:p>
            <a:r>
              <a:rPr lang="zh-CN" altLang="en-US" dirty="0"/>
              <a:t>                 "otherwise my code is unreadable.";</a:t>
            </a:r>
          </a:p>
        </p:txBody>
      </p:sp>
      <p:sp>
        <p:nvSpPr>
          <p:cNvPr id="5" name="矩形 4"/>
          <p:cNvSpPr/>
          <p:nvPr/>
        </p:nvSpPr>
        <p:spPr>
          <a:xfrm>
            <a:off x="2977661" y="3938006"/>
            <a:ext cx="609600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zh-CN" altLang="en-US" dirty="0"/>
              <a:t>let longString = "This is a very long string which needs \</a:t>
            </a:r>
          </a:p>
          <a:p>
            <a:r>
              <a:rPr lang="zh-CN" altLang="en-US" dirty="0"/>
              <a:t>to wrap across multiple lines because \</a:t>
            </a:r>
          </a:p>
          <a:p>
            <a:r>
              <a:rPr lang="zh-CN" altLang="en-US" dirty="0"/>
              <a:t>otherwise my code is unreadable.";</a:t>
            </a:r>
          </a:p>
        </p:txBody>
      </p:sp>
      <p:sp>
        <p:nvSpPr>
          <p:cNvPr id="6" name="文本框 5"/>
          <p:cNvSpPr txBox="1"/>
          <p:nvPr/>
        </p:nvSpPr>
        <p:spPr>
          <a:xfrm>
            <a:off x="661182" y="1382095"/>
            <a:ext cx="168812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字符串</a:t>
            </a:r>
            <a:endParaRPr lang="zh-CN" altLang="en-US" dirty="0"/>
          </a:p>
        </p:txBody>
      </p:sp>
    </p:spTree>
    <p:extLst>
      <p:ext uri="{BB962C8B-B14F-4D97-AF65-F5344CB8AC3E}">
        <p14:creationId xmlns:p14="http://schemas.microsoft.com/office/powerpoint/2010/main" val="31620292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常用方法</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991576387"/>
              </p:ext>
            </p:extLst>
          </p:nvPr>
        </p:nvGraphicFramePr>
        <p:xfrm>
          <a:off x="556846" y="1614188"/>
          <a:ext cx="10793640" cy="4780280"/>
        </p:xfrm>
        <a:graphic>
          <a:graphicData uri="http://schemas.openxmlformats.org/drawingml/2006/table">
            <a:tbl>
              <a:tblPr firstRow="1" bandRow="1">
                <a:tableStyleId>{5C22544A-7EE6-4342-B048-85BDC9FD1C3A}</a:tableStyleId>
              </a:tblPr>
              <a:tblGrid>
                <a:gridCol w="3597880"/>
                <a:gridCol w="3597880"/>
                <a:gridCol w="3597880"/>
              </a:tblGrid>
              <a:tr h="370840">
                <a:tc>
                  <a:txBody>
                    <a:bodyPr/>
                    <a:lstStyle/>
                    <a:p>
                      <a:r>
                        <a:rPr lang="zh-CN" altLang="en-US" sz="1200" dirty="0" smtClean="0"/>
                        <a:t>属性或方法</a:t>
                      </a:r>
                      <a:endParaRPr lang="zh-CN" altLang="en-US" sz="1200" dirty="0"/>
                    </a:p>
                  </a:txBody>
                  <a:tcPr/>
                </a:tc>
                <a:tc>
                  <a:txBody>
                    <a:bodyPr/>
                    <a:lstStyle/>
                    <a:p>
                      <a:r>
                        <a:rPr lang="zh-CN" altLang="en-US" sz="1200" dirty="0" smtClean="0"/>
                        <a:t>说明</a:t>
                      </a:r>
                      <a:endParaRPr lang="zh-CN" altLang="en-US" sz="1200" dirty="0"/>
                    </a:p>
                  </a:txBody>
                  <a:tcPr/>
                </a:tc>
                <a:tc>
                  <a:txBody>
                    <a:bodyPr/>
                    <a:lstStyle/>
                    <a:p>
                      <a:r>
                        <a:rPr lang="zh-CN" altLang="en-US" sz="1200" dirty="0" smtClean="0"/>
                        <a:t>例子</a:t>
                      </a:r>
                      <a:endParaRPr lang="zh-CN" altLang="en-US" sz="1200" dirty="0"/>
                    </a:p>
                  </a:txBody>
                  <a:tcPr/>
                </a:tc>
              </a:tr>
              <a:tr h="370840">
                <a:tc>
                  <a:txBody>
                    <a:bodyPr/>
                    <a:lstStyle/>
                    <a:p>
                      <a:r>
                        <a:rPr lang="en-US" altLang="zh-CN" sz="1200" dirty="0" smtClean="0"/>
                        <a:t>Length  (</a:t>
                      </a:r>
                      <a:r>
                        <a:rPr lang="zh-CN" altLang="en-US" sz="1200" dirty="0" smtClean="0"/>
                        <a:t>属性</a:t>
                      </a:r>
                      <a:r>
                        <a:rPr lang="en-US" altLang="zh-CN" sz="1200" dirty="0" smtClean="0"/>
                        <a:t>)</a:t>
                      </a:r>
                      <a:endParaRPr lang="zh-CN" altLang="en-US" sz="1200" dirty="0"/>
                    </a:p>
                  </a:txBody>
                  <a:tcPr/>
                </a:tc>
                <a:tc>
                  <a:txBody>
                    <a:bodyPr/>
                    <a:lstStyle/>
                    <a:p>
                      <a:r>
                        <a:rPr lang="zh-CN" altLang="en-US" sz="1200" dirty="0" smtClean="0"/>
                        <a:t>获取字符串长度</a:t>
                      </a:r>
                      <a:endParaRPr lang="zh-CN" altLang="en-US" sz="1200" dirty="0"/>
                    </a:p>
                  </a:txBody>
                  <a:tcPr/>
                </a:tc>
                <a:tc>
                  <a:txBody>
                    <a:bodyPr/>
                    <a:lstStyle/>
                    <a:p>
                      <a:r>
                        <a:rPr lang="en-US" altLang="zh-CN" sz="1200" dirty="0" smtClean="0"/>
                        <a:t> </a:t>
                      </a:r>
                      <a:r>
                        <a:rPr lang="en-US" altLang="zh-CN" sz="1200" dirty="0" err="1" smtClean="0"/>
                        <a:t>var</a:t>
                      </a:r>
                      <a:r>
                        <a:rPr lang="en-US" altLang="zh-CN" sz="1200" dirty="0" smtClean="0"/>
                        <a:t> a = “hello”</a:t>
                      </a:r>
                    </a:p>
                    <a:p>
                      <a:r>
                        <a:rPr lang="en-US" altLang="zh-CN" sz="1200" dirty="0" smtClean="0"/>
                        <a:t> </a:t>
                      </a:r>
                      <a:r>
                        <a:rPr lang="en-US" altLang="zh-CN" sz="1200" dirty="0" err="1" smtClean="0"/>
                        <a:t>a.length</a:t>
                      </a:r>
                      <a:r>
                        <a:rPr lang="en-US" altLang="zh-CN" sz="1200" dirty="0" smtClean="0"/>
                        <a:t> // 5</a:t>
                      </a:r>
                      <a:endParaRPr lang="zh-CN" altLang="en-US" sz="1200" dirty="0"/>
                    </a:p>
                  </a:txBody>
                  <a:tcPr/>
                </a:tc>
              </a:tr>
              <a:tr h="370840">
                <a:tc>
                  <a:txBody>
                    <a:bodyPr/>
                    <a:lstStyle/>
                    <a:p>
                      <a:r>
                        <a:rPr lang="en-US" altLang="zh-CN" sz="1200" dirty="0" err="1" smtClean="0"/>
                        <a:t>charAt</a:t>
                      </a:r>
                      <a:r>
                        <a:rPr lang="en-US" altLang="zh-CN" sz="1200" dirty="0" smtClean="0"/>
                        <a:t>()</a:t>
                      </a:r>
                      <a:endParaRPr lang="zh-CN" altLang="en-US" sz="1200" dirty="0"/>
                    </a:p>
                  </a:txBody>
                  <a:tcPr/>
                </a:tc>
                <a:tc>
                  <a:txBody>
                    <a:bodyPr/>
                    <a:lstStyle/>
                    <a:p>
                      <a:r>
                        <a:rPr lang="zh-CN" altLang="en-US" sz="1200" dirty="0" smtClean="0"/>
                        <a:t>获取单个字符</a:t>
                      </a:r>
                      <a:endParaRPr lang="zh-CN" altLang="en-US" sz="1200" dirty="0"/>
                    </a:p>
                  </a:txBody>
                  <a:tcPr/>
                </a:tc>
                <a:tc>
                  <a:txBody>
                    <a:bodyPr/>
                    <a:lstStyle/>
                    <a:p>
                      <a:r>
                        <a:rPr lang="en-US" altLang="zh-CN" sz="1200" dirty="0" err="1" smtClean="0"/>
                        <a:t>Var</a:t>
                      </a:r>
                      <a:r>
                        <a:rPr lang="en-US" altLang="zh-CN" sz="1200" dirty="0" smtClean="0"/>
                        <a:t> a = “hello”</a:t>
                      </a:r>
                    </a:p>
                    <a:p>
                      <a:r>
                        <a:rPr lang="en-US" altLang="zh-CN" sz="1200" dirty="0" err="1" smtClean="0"/>
                        <a:t>a.charAt</a:t>
                      </a:r>
                      <a:r>
                        <a:rPr lang="en-US" altLang="zh-CN" sz="1200" dirty="0" smtClean="0"/>
                        <a:t>(0) // h</a:t>
                      </a:r>
                      <a:endParaRPr lang="zh-CN" altLang="en-US" sz="1200" dirty="0"/>
                    </a:p>
                  </a:txBody>
                  <a:tcPr/>
                </a:tc>
              </a:tr>
              <a:tr h="370840">
                <a:tc>
                  <a:txBody>
                    <a:bodyPr/>
                    <a:lstStyle/>
                    <a:p>
                      <a:r>
                        <a:rPr lang="en-US" altLang="zh-CN" sz="1200" dirty="0" err="1" smtClean="0"/>
                        <a:t>charCodeAt</a:t>
                      </a:r>
                      <a:r>
                        <a:rPr lang="en-US" altLang="zh-CN" sz="1200" dirty="0" smtClean="0"/>
                        <a:t>()</a:t>
                      </a:r>
                      <a:endParaRPr lang="zh-CN" altLang="en-US" sz="1200" dirty="0"/>
                    </a:p>
                  </a:txBody>
                  <a:tcPr/>
                </a:tc>
                <a:tc>
                  <a:txBody>
                    <a:bodyPr/>
                    <a:lstStyle/>
                    <a:p>
                      <a:r>
                        <a:rPr lang="zh-CN" altLang="en-US" sz="1200" dirty="0" smtClean="0"/>
                        <a:t>获取单个字符的</a:t>
                      </a:r>
                      <a:r>
                        <a:rPr lang="en-US" altLang="zh-CN" sz="1200" dirty="0" err="1" smtClean="0"/>
                        <a:t>unicode</a:t>
                      </a:r>
                      <a:endParaRPr lang="zh-CN" altLang="en-US" sz="1200" dirty="0"/>
                    </a:p>
                  </a:txBody>
                  <a:tcPr/>
                </a:tc>
                <a:tc>
                  <a:txBody>
                    <a:bodyPr/>
                    <a:lstStyle/>
                    <a:p>
                      <a:r>
                        <a:rPr lang="en-US" altLang="zh-CN" sz="1200" dirty="0" err="1" smtClean="0"/>
                        <a:t>Var</a:t>
                      </a:r>
                      <a:r>
                        <a:rPr lang="en-US" altLang="zh-CN" sz="1200" dirty="0" smtClean="0"/>
                        <a:t> a = “ABC”;</a:t>
                      </a:r>
                    </a:p>
                    <a:p>
                      <a:r>
                        <a:rPr lang="en-US" altLang="zh-CN" sz="1200" dirty="0" err="1" smtClean="0"/>
                        <a:t>a.charCodeAt</a:t>
                      </a:r>
                      <a:r>
                        <a:rPr lang="en-US" altLang="zh-CN" sz="1200" dirty="0" smtClean="0"/>
                        <a:t>(0);//65</a:t>
                      </a:r>
                      <a:endParaRPr lang="zh-CN" altLang="en-US" sz="1200" dirty="0"/>
                    </a:p>
                  </a:txBody>
                  <a:tcPr/>
                </a:tc>
              </a:tr>
              <a:tr h="370840">
                <a:tc>
                  <a:txBody>
                    <a:bodyPr/>
                    <a:lstStyle/>
                    <a:p>
                      <a:r>
                        <a:rPr lang="en-US" altLang="zh-CN" sz="1200" dirty="0" err="1" smtClean="0"/>
                        <a:t>Concat</a:t>
                      </a:r>
                      <a:r>
                        <a:rPr lang="en-US" altLang="zh-CN" sz="1200" dirty="0" smtClean="0"/>
                        <a:t>(</a:t>
                      </a:r>
                      <a:r>
                        <a:rPr lang="en-US" altLang="zh-CN" sz="1200" dirty="0" err="1" smtClean="0"/>
                        <a:t>str</a:t>
                      </a:r>
                      <a:r>
                        <a:rPr lang="en-US" altLang="zh-CN" sz="1200" dirty="0" smtClean="0"/>
                        <a:t>…</a:t>
                      </a:r>
                      <a:r>
                        <a:rPr lang="en-US" altLang="zh-CN" sz="1200" dirty="0" err="1" smtClean="0"/>
                        <a:t>stringN</a:t>
                      </a:r>
                      <a:r>
                        <a:rPr lang="en-US" altLang="zh-CN" sz="1200" dirty="0" smtClean="0"/>
                        <a:t>)</a:t>
                      </a:r>
                      <a:endParaRPr lang="zh-CN" altLang="en-US" sz="1200" dirty="0"/>
                    </a:p>
                  </a:txBody>
                  <a:tcPr/>
                </a:tc>
                <a:tc>
                  <a:txBody>
                    <a:bodyPr/>
                    <a:lstStyle/>
                    <a:p>
                      <a:r>
                        <a:rPr lang="zh-CN" altLang="en-US" sz="1200" dirty="0" smtClean="0"/>
                        <a:t>字符串拼接</a:t>
                      </a:r>
                      <a:endParaRPr lang="zh-CN" altLang="en-US" sz="1200" dirty="0"/>
                    </a:p>
                  </a:txBody>
                  <a:tcPr/>
                </a:tc>
                <a:tc>
                  <a:txBody>
                    <a:bodyPr/>
                    <a:lstStyle/>
                    <a:p>
                      <a:r>
                        <a:rPr lang="en-US" altLang="zh-CN" sz="1200" dirty="0" err="1" smtClean="0"/>
                        <a:t>Var</a:t>
                      </a:r>
                      <a:r>
                        <a:rPr lang="en-US" altLang="zh-CN" sz="1200" dirty="0" smtClean="0"/>
                        <a:t> a = “hello”;</a:t>
                      </a:r>
                    </a:p>
                    <a:p>
                      <a:r>
                        <a:rPr lang="en-US" altLang="zh-CN" sz="1200" dirty="0" err="1" smtClean="0"/>
                        <a:t>a.Concat</a:t>
                      </a:r>
                      <a:r>
                        <a:rPr lang="en-US" altLang="zh-CN" sz="1200" dirty="0" smtClean="0"/>
                        <a:t>(“ </a:t>
                      </a:r>
                      <a:r>
                        <a:rPr lang="zh-CN" altLang="en-US" sz="1200" dirty="0" smtClean="0"/>
                        <a:t>编程的人</a:t>
                      </a:r>
                      <a:r>
                        <a:rPr lang="en-US" altLang="zh-CN" sz="1200" dirty="0" smtClean="0"/>
                        <a:t>”,”!”) //hello</a:t>
                      </a:r>
                      <a:r>
                        <a:rPr lang="en-US" altLang="zh-CN" sz="1200" baseline="0" dirty="0" smtClean="0"/>
                        <a:t> </a:t>
                      </a:r>
                      <a:r>
                        <a:rPr lang="zh-CN" altLang="en-US" sz="1200" baseline="0" dirty="0" smtClean="0"/>
                        <a:t>编程的人</a:t>
                      </a:r>
                      <a:r>
                        <a:rPr lang="en-US" altLang="zh-CN" sz="1200" baseline="0" dirty="0" smtClean="0"/>
                        <a:t>!</a:t>
                      </a:r>
                      <a:endParaRPr lang="zh-CN" altLang="en-US" sz="1200" dirty="0"/>
                    </a:p>
                  </a:txBody>
                  <a:tcPr/>
                </a:tc>
              </a:tr>
              <a:tr h="370840">
                <a:tc>
                  <a:txBody>
                    <a:bodyPr/>
                    <a:lstStyle/>
                    <a:p>
                      <a:r>
                        <a:rPr lang="en-US" altLang="zh-CN" sz="1200" dirty="0" err="1" smtClean="0"/>
                        <a:t>indexOf</a:t>
                      </a:r>
                      <a:endParaRPr lang="zh-CN" altLang="en-US" sz="1200" dirty="0"/>
                    </a:p>
                  </a:txBody>
                  <a:tcPr/>
                </a:tc>
                <a:tc>
                  <a:txBody>
                    <a:bodyPr/>
                    <a:lstStyle/>
                    <a:p>
                      <a:r>
                        <a:rPr lang="zh-CN" altLang="en-US" sz="1200" dirty="0" smtClean="0"/>
                        <a:t>返回字符串的索引</a:t>
                      </a:r>
                      <a:endParaRPr lang="zh-CN" altLang="en-US" sz="1200" dirty="0"/>
                    </a:p>
                  </a:txBody>
                  <a:tcPr/>
                </a:tc>
                <a:tc>
                  <a:txBody>
                    <a:bodyPr/>
                    <a:lstStyle/>
                    <a:p>
                      <a:r>
                        <a:rPr lang="en-US" altLang="zh-CN" sz="1200" dirty="0" err="1" smtClean="0"/>
                        <a:t>Var</a:t>
                      </a:r>
                      <a:r>
                        <a:rPr lang="en-US" altLang="zh-CN" sz="1200" dirty="0" smtClean="0"/>
                        <a:t> a = “hello every one”</a:t>
                      </a:r>
                    </a:p>
                    <a:p>
                      <a:r>
                        <a:rPr lang="en-US" altLang="zh-CN" sz="1200" dirty="0" err="1" smtClean="0"/>
                        <a:t>a.indexOf</a:t>
                      </a:r>
                      <a:r>
                        <a:rPr lang="en-US" altLang="zh-CN" sz="1200" dirty="0" smtClean="0"/>
                        <a:t>(“h”) ; // 0</a:t>
                      </a:r>
                    </a:p>
                    <a:p>
                      <a:r>
                        <a:rPr lang="en-US" altLang="zh-CN" sz="1200" dirty="0" err="1" smtClean="0"/>
                        <a:t>a.indexOf</a:t>
                      </a:r>
                      <a:r>
                        <a:rPr lang="en-US" altLang="zh-CN" sz="1200" dirty="0" smtClean="0"/>
                        <a:t>(“e”,4);//6</a:t>
                      </a:r>
                      <a:endParaRPr lang="zh-CN" altLang="en-US" sz="1200" dirty="0"/>
                    </a:p>
                  </a:txBody>
                  <a:tcPr/>
                </a:tc>
              </a:tr>
              <a:tr h="370840">
                <a:tc>
                  <a:txBody>
                    <a:bodyPr/>
                    <a:lstStyle/>
                    <a:p>
                      <a:r>
                        <a:rPr lang="en-US" altLang="zh-CN" sz="1200" dirty="0" err="1" smtClean="0"/>
                        <a:t>lastIndexOf</a:t>
                      </a:r>
                      <a:r>
                        <a:rPr lang="en-US" altLang="zh-CN" sz="1200" dirty="0" smtClean="0"/>
                        <a:t>()</a:t>
                      </a:r>
                      <a:endParaRPr lang="zh-CN" altLang="en-US" sz="1200" dirty="0"/>
                    </a:p>
                  </a:txBody>
                  <a:tcPr/>
                </a:tc>
                <a:tc>
                  <a:txBody>
                    <a:bodyPr/>
                    <a:lstStyle/>
                    <a:p>
                      <a:r>
                        <a:rPr lang="zh-CN" altLang="en-US" sz="1200" dirty="0" smtClean="0"/>
                        <a:t>返回字符串的索引</a:t>
                      </a:r>
                      <a:r>
                        <a:rPr lang="en-US" altLang="zh-CN" sz="1200" dirty="0" smtClean="0"/>
                        <a:t>,</a:t>
                      </a:r>
                      <a:r>
                        <a:rPr lang="zh-CN" altLang="en-US" sz="1200" dirty="0" smtClean="0"/>
                        <a:t>从最后开始找</a:t>
                      </a:r>
                      <a:r>
                        <a:rPr lang="en-US" altLang="zh-CN" sz="1200" dirty="0" smtClean="0"/>
                        <a:t>,</a:t>
                      </a:r>
                      <a:r>
                        <a:rPr lang="zh-CN" altLang="en-US" sz="1200" dirty="0" smtClean="0"/>
                        <a:t>但是数数的时候</a:t>
                      </a:r>
                      <a:r>
                        <a:rPr lang="en-US" altLang="zh-CN" sz="1200" dirty="0" smtClean="0"/>
                        <a:t>,</a:t>
                      </a:r>
                      <a:r>
                        <a:rPr lang="zh-CN" altLang="en-US" sz="1200" dirty="0" smtClean="0"/>
                        <a:t>从</a:t>
                      </a:r>
                      <a:r>
                        <a:rPr lang="en-US" altLang="zh-CN" sz="1200" dirty="0" smtClean="0"/>
                        <a:t>0</a:t>
                      </a:r>
                      <a:r>
                        <a:rPr lang="zh-CN" altLang="en-US" sz="1200" dirty="0" smtClean="0"/>
                        <a:t>开始数</a:t>
                      </a:r>
                      <a:endParaRPr lang="zh-CN" altLang="en-US" sz="1200" dirty="0"/>
                    </a:p>
                  </a:txBody>
                  <a:tcPr/>
                </a:tc>
                <a:tc>
                  <a:txBody>
                    <a:bodyPr/>
                    <a:lstStyle/>
                    <a:p>
                      <a:r>
                        <a:rPr lang="en-US" altLang="zh-CN" sz="1200" dirty="0" smtClean="0"/>
                        <a:t>"canal".</a:t>
                      </a:r>
                      <a:r>
                        <a:rPr lang="en-US" altLang="zh-CN" sz="1200" dirty="0" err="1" smtClean="0"/>
                        <a:t>lastIndexOf</a:t>
                      </a:r>
                      <a:r>
                        <a:rPr lang="en-US" altLang="zh-CN" sz="1200" dirty="0" smtClean="0"/>
                        <a:t>("a")   // returns 3</a:t>
                      </a:r>
                    </a:p>
                    <a:p>
                      <a:r>
                        <a:rPr lang="en-US" altLang="zh-CN" sz="1200" dirty="0" smtClean="0"/>
                        <a:t>"canal".</a:t>
                      </a:r>
                      <a:r>
                        <a:rPr lang="en-US" altLang="zh-CN" sz="1200" dirty="0" err="1" smtClean="0"/>
                        <a:t>lastIndexOf</a:t>
                      </a:r>
                      <a:r>
                        <a:rPr lang="en-US" altLang="zh-CN" sz="1200" dirty="0" smtClean="0"/>
                        <a:t>("a",2) // returns 1</a:t>
                      </a:r>
                      <a:endParaRPr lang="zh-CN" altLang="en-US" sz="1200" dirty="0"/>
                    </a:p>
                  </a:txBody>
                  <a:tcPr/>
                </a:tc>
              </a:tr>
              <a:tr h="370840">
                <a:tc>
                  <a:txBody>
                    <a:bodyPr/>
                    <a:lstStyle/>
                    <a:p>
                      <a:r>
                        <a:rPr lang="en-US" altLang="zh-CN" sz="1200" dirty="0" smtClean="0"/>
                        <a:t>Link()</a:t>
                      </a:r>
                      <a:endParaRPr lang="zh-CN" altLang="en-US" sz="1200" dirty="0"/>
                    </a:p>
                  </a:txBody>
                  <a:tcPr/>
                </a:tc>
                <a:tc>
                  <a:txBody>
                    <a:bodyPr/>
                    <a:lstStyle/>
                    <a:p>
                      <a:r>
                        <a:rPr lang="zh-CN" altLang="en-US" sz="1200" dirty="0" smtClean="0"/>
                        <a:t>给字符串加入链接</a:t>
                      </a:r>
                      <a:endParaRPr lang="zh-CN" altLang="en-US" sz="1200" dirty="0"/>
                    </a:p>
                  </a:txBody>
                  <a:tcPr/>
                </a:tc>
                <a:tc>
                  <a:txBody>
                    <a:bodyPr/>
                    <a:lstStyle/>
                    <a:p>
                      <a:r>
                        <a:rPr lang="en-US" altLang="zh-CN" sz="1200" dirty="0" smtClean="0"/>
                        <a:t>“</a:t>
                      </a:r>
                      <a:r>
                        <a:rPr lang="zh-CN" altLang="en-US" sz="1200" dirty="0" smtClean="0"/>
                        <a:t>编程的人</a:t>
                      </a:r>
                      <a:r>
                        <a:rPr lang="en-US" altLang="zh-CN" sz="1200" dirty="0" smtClean="0"/>
                        <a:t>”.link(“http://www.wutongwei.com”)</a:t>
                      </a:r>
                      <a:endParaRPr lang="zh-CN" altLang="en-US" sz="1200" dirty="0"/>
                    </a:p>
                  </a:txBody>
                  <a:tcPr/>
                </a:tc>
              </a:tr>
              <a:tr h="370840">
                <a:tc>
                  <a:txBody>
                    <a:bodyPr/>
                    <a:lstStyle/>
                    <a:p>
                      <a:r>
                        <a:rPr lang="en-US" altLang="zh-CN" sz="1200" dirty="0" smtClean="0"/>
                        <a:t>Match()</a:t>
                      </a:r>
                      <a:endParaRPr lang="zh-CN" altLang="en-US" sz="1200" dirty="0"/>
                    </a:p>
                  </a:txBody>
                  <a:tcPr/>
                </a:tc>
                <a:tc>
                  <a:txBody>
                    <a:bodyPr/>
                    <a:lstStyle/>
                    <a:p>
                      <a:r>
                        <a:rPr lang="zh-CN" altLang="en-US" sz="1200" dirty="0" smtClean="0"/>
                        <a:t>匹配字符串</a:t>
                      </a:r>
                      <a:endParaRPr lang="zh-CN" altLang="en-US" sz="1200" dirty="0"/>
                    </a:p>
                  </a:txBody>
                  <a:tcPr/>
                </a:tc>
                <a:tc>
                  <a:txBody>
                    <a:bodyPr/>
                    <a:lstStyle/>
                    <a:p>
                      <a:r>
                        <a:rPr lang="en-US" altLang="zh-CN" sz="1200" dirty="0" smtClean="0"/>
                        <a:t>“</a:t>
                      </a:r>
                      <a:r>
                        <a:rPr lang="en-US" altLang="zh-CN" sz="1200" dirty="0" err="1" smtClean="0"/>
                        <a:t>abc</a:t>
                      </a:r>
                      <a:r>
                        <a:rPr lang="en-US" altLang="zh-CN" sz="1200" dirty="0" smtClean="0"/>
                        <a:t>”.match(/\w*/);// true</a:t>
                      </a:r>
                      <a:endParaRPr lang="zh-CN" altLang="en-US" sz="1200" dirty="0"/>
                    </a:p>
                  </a:txBody>
                  <a:tcPr/>
                </a:tc>
              </a:tr>
              <a:tr h="370840">
                <a:tc>
                  <a:txBody>
                    <a:bodyPr/>
                    <a:lstStyle/>
                    <a:p>
                      <a:r>
                        <a:rPr lang="en-US" altLang="zh-CN" sz="1200" dirty="0" smtClean="0"/>
                        <a:t>replace</a:t>
                      </a:r>
                      <a:endParaRPr lang="zh-CN" altLang="en-US" sz="1200" dirty="0"/>
                    </a:p>
                  </a:txBody>
                  <a:tcPr/>
                </a:tc>
                <a:tc>
                  <a:txBody>
                    <a:bodyPr/>
                    <a:lstStyle/>
                    <a:p>
                      <a:r>
                        <a:rPr lang="zh-CN" altLang="en-US" sz="1200" dirty="0" smtClean="0"/>
                        <a:t>字符串替换</a:t>
                      </a:r>
                      <a:endParaRPr lang="zh-CN" altLang="en-US" sz="1200" dirty="0"/>
                    </a:p>
                  </a:txBody>
                  <a:tcPr/>
                </a:tc>
                <a:tc>
                  <a:txBody>
                    <a:bodyPr/>
                    <a:lstStyle/>
                    <a:p>
                      <a:endParaRPr lang="zh-CN" altLang="en-US" sz="1200" dirty="0"/>
                    </a:p>
                  </a:txBody>
                  <a:tcPr/>
                </a:tc>
              </a:tr>
              <a:tr h="370840">
                <a:tc>
                  <a:txBody>
                    <a:bodyPr/>
                    <a:lstStyle/>
                    <a:p>
                      <a:r>
                        <a:rPr lang="en-US" altLang="zh-CN" sz="1200" dirty="0" smtClean="0"/>
                        <a:t>search</a:t>
                      </a:r>
                      <a:endParaRPr lang="zh-CN" altLang="en-US" sz="1200" dirty="0"/>
                    </a:p>
                  </a:txBody>
                  <a:tcPr/>
                </a:tc>
                <a:tc>
                  <a:txBody>
                    <a:bodyPr/>
                    <a:lstStyle/>
                    <a:p>
                      <a:r>
                        <a:rPr lang="zh-CN" altLang="en-US" sz="1200" dirty="0" smtClean="0"/>
                        <a:t>字符串查找</a:t>
                      </a:r>
                      <a:endParaRPr lang="zh-CN" altLang="en-US" sz="1200" dirty="0"/>
                    </a:p>
                  </a:txBody>
                  <a:tcPr/>
                </a:tc>
                <a:tc>
                  <a:txBody>
                    <a:bodyPr/>
                    <a:lstStyle/>
                    <a:p>
                      <a:endParaRPr lang="zh-CN" altLang="en-US" sz="1200" dirty="0"/>
                    </a:p>
                  </a:txBody>
                  <a:tcPr/>
                </a:tc>
              </a:tr>
            </a:tbl>
          </a:graphicData>
        </a:graphic>
      </p:graphicFrame>
    </p:spTree>
    <p:extLst>
      <p:ext uri="{BB962C8B-B14F-4D97-AF65-F5344CB8AC3E}">
        <p14:creationId xmlns:p14="http://schemas.microsoft.com/office/powerpoint/2010/main" val="232743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Javascript</a:t>
            </a:r>
            <a:r>
              <a:rPr lang="zh-CN" altLang="en-US" dirty="0" smtClean="0"/>
              <a:t>引入</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303117948"/>
              </p:ext>
            </p:extLst>
          </p:nvPr>
        </p:nvGraphicFramePr>
        <p:xfrm>
          <a:off x="1499737" y="2248215"/>
          <a:ext cx="8128000" cy="302768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zh-CN" altLang="en-US" dirty="0" smtClean="0"/>
                        <a:t>引入方式</a:t>
                      </a:r>
                      <a:endParaRPr lang="zh-CN" altLang="en-US" dirty="0"/>
                    </a:p>
                  </a:txBody>
                  <a:tcPr/>
                </a:tc>
                <a:tc>
                  <a:txBody>
                    <a:bodyPr/>
                    <a:lstStyle/>
                    <a:p>
                      <a:r>
                        <a:rPr lang="zh-CN" altLang="en-US" dirty="0" smtClean="0"/>
                        <a:t>说明</a:t>
                      </a:r>
                      <a:endParaRPr lang="zh-CN" altLang="en-US" dirty="0"/>
                    </a:p>
                  </a:txBody>
                  <a:tcPr/>
                </a:tc>
              </a:tr>
              <a:tr h="370840">
                <a:tc>
                  <a:txBody>
                    <a:bodyPr/>
                    <a:lstStyle/>
                    <a:p>
                      <a:r>
                        <a:rPr lang="en-US" altLang="zh-CN" dirty="0" smtClean="0"/>
                        <a:t>&lt;script </a:t>
                      </a:r>
                      <a:r>
                        <a:rPr lang="en-US" altLang="zh-CN" dirty="0" err="1" smtClean="0"/>
                        <a:t>src</a:t>
                      </a:r>
                      <a:r>
                        <a:rPr lang="en-US" altLang="zh-CN" dirty="0" smtClean="0"/>
                        <a:t>=“</a:t>
                      </a:r>
                      <a:r>
                        <a:rPr lang="en-US" altLang="zh-CN" dirty="0" err="1" smtClean="0"/>
                        <a:t>js</a:t>
                      </a:r>
                      <a:r>
                        <a:rPr lang="zh-CN" altLang="en-US" dirty="0" smtClean="0"/>
                        <a:t>文件地址</a:t>
                      </a:r>
                      <a:r>
                        <a:rPr lang="en-US" altLang="zh-CN" dirty="0" smtClean="0"/>
                        <a:t>”&gt;&lt;/script&gt;</a:t>
                      </a:r>
                      <a:endParaRPr lang="zh-CN" altLang="en-US" dirty="0"/>
                    </a:p>
                  </a:txBody>
                  <a:tcPr/>
                </a:tc>
                <a:tc>
                  <a:txBody>
                    <a:bodyPr/>
                    <a:lstStyle/>
                    <a:p>
                      <a:r>
                        <a:rPr lang="zh-CN" altLang="en-US" dirty="0" smtClean="0"/>
                        <a:t>以文件形式引入</a:t>
                      </a:r>
                      <a:endParaRPr lang="zh-CN" altLang="en-US" dirty="0"/>
                    </a:p>
                  </a:txBody>
                  <a:tcPr/>
                </a:tc>
              </a:tr>
              <a:tr h="370840">
                <a:tc>
                  <a:txBody>
                    <a:bodyPr/>
                    <a:lstStyle/>
                    <a:p>
                      <a:r>
                        <a:rPr lang="en-US" altLang="zh-CN" dirty="0" smtClean="0"/>
                        <a:t>&lt;script&gt;</a:t>
                      </a:r>
                    </a:p>
                    <a:p>
                      <a:r>
                        <a:rPr lang="en-US" altLang="zh-CN" dirty="0" smtClean="0"/>
                        <a:t>   </a:t>
                      </a:r>
                    </a:p>
                    <a:p>
                      <a:r>
                        <a:rPr lang="en-US" altLang="zh-CN" dirty="0" smtClean="0"/>
                        <a:t>     &lt;!--</a:t>
                      </a:r>
                      <a:r>
                        <a:rPr lang="en-US" altLang="zh-CN" baseline="0" dirty="0" smtClean="0"/>
                        <a:t>  </a:t>
                      </a:r>
                    </a:p>
                    <a:p>
                      <a:endParaRPr lang="en-US" altLang="zh-CN" baseline="0" dirty="0" smtClean="0"/>
                    </a:p>
                    <a:p>
                      <a:endParaRPr lang="en-US" altLang="zh-CN" baseline="0" dirty="0" smtClean="0"/>
                    </a:p>
                    <a:p>
                      <a:r>
                        <a:rPr lang="en-US" altLang="zh-CN" baseline="0" dirty="0" smtClean="0"/>
                        <a:t>      --&gt;</a:t>
                      </a:r>
                      <a:endParaRPr lang="en-US" altLang="zh-CN" dirty="0" smtClean="0"/>
                    </a:p>
                    <a:p>
                      <a:endParaRPr lang="en-US" altLang="zh-CN" dirty="0" smtClean="0"/>
                    </a:p>
                    <a:p>
                      <a:r>
                        <a:rPr lang="en-US" altLang="zh-CN" dirty="0" smtClean="0"/>
                        <a:t>&lt;/script&gt;</a:t>
                      </a:r>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2601326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字符串常用方法</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257398411"/>
              </p:ext>
            </p:extLst>
          </p:nvPr>
        </p:nvGraphicFramePr>
        <p:xfrm>
          <a:off x="1952487" y="1967579"/>
          <a:ext cx="8127999" cy="2961640"/>
        </p:xfrm>
        <a:graphic>
          <a:graphicData uri="http://schemas.openxmlformats.org/drawingml/2006/table">
            <a:tbl>
              <a:tblPr firstRow="1" bandRow="1">
                <a:tableStyleId>{5C22544A-7EE6-4342-B048-85BDC9FD1C3A}</a:tableStyleId>
              </a:tblPr>
              <a:tblGrid>
                <a:gridCol w="2709333"/>
                <a:gridCol w="2709333"/>
                <a:gridCol w="2709333"/>
              </a:tblGrid>
              <a:tr h="0">
                <a:tc>
                  <a:txBody>
                    <a:bodyPr/>
                    <a:lstStyle/>
                    <a:p>
                      <a:r>
                        <a:rPr lang="zh-CN" altLang="en-US" dirty="0" smtClean="0"/>
                        <a:t>方法</a:t>
                      </a:r>
                      <a:endParaRPr lang="zh-CN" altLang="en-US" dirty="0"/>
                    </a:p>
                  </a:txBody>
                  <a:tcPr/>
                </a:tc>
                <a:tc>
                  <a:txBody>
                    <a:bodyPr/>
                    <a:lstStyle/>
                    <a:p>
                      <a:r>
                        <a:rPr lang="zh-CN" altLang="en-US" dirty="0" smtClean="0"/>
                        <a:t>说明</a:t>
                      </a:r>
                      <a:endParaRPr lang="zh-CN" altLang="en-US" dirty="0"/>
                    </a:p>
                  </a:txBody>
                  <a:tcPr/>
                </a:tc>
                <a:tc>
                  <a:txBody>
                    <a:bodyPr/>
                    <a:lstStyle/>
                    <a:p>
                      <a:r>
                        <a:rPr lang="zh-CN" altLang="en-US" dirty="0" smtClean="0"/>
                        <a:t>例子</a:t>
                      </a:r>
                      <a:endParaRPr lang="zh-CN" altLang="en-US" dirty="0"/>
                    </a:p>
                  </a:txBody>
                  <a:tcPr/>
                </a:tc>
              </a:tr>
              <a:tr h="370840">
                <a:tc>
                  <a:txBody>
                    <a:bodyPr/>
                    <a:lstStyle/>
                    <a:p>
                      <a:r>
                        <a:rPr lang="en-US" altLang="zh-CN" dirty="0" smtClean="0"/>
                        <a:t>Slice</a:t>
                      </a:r>
                      <a:endParaRPr lang="zh-CN" altLang="en-US" dirty="0"/>
                    </a:p>
                  </a:txBody>
                  <a:tcPr/>
                </a:tc>
                <a:tc>
                  <a:txBody>
                    <a:bodyPr/>
                    <a:lstStyle/>
                    <a:p>
                      <a:r>
                        <a:rPr lang="zh-CN" altLang="en-US" dirty="0" smtClean="0"/>
                        <a:t>提取字符串</a:t>
                      </a:r>
                      <a:endParaRPr lang="zh-CN" altLang="en-US" dirty="0"/>
                    </a:p>
                  </a:txBody>
                  <a:tcPr/>
                </a:tc>
                <a:tc>
                  <a:txBody>
                    <a:bodyPr/>
                    <a:lstStyle/>
                    <a:p>
                      <a:endParaRPr lang="zh-CN" altLang="en-US" dirty="0"/>
                    </a:p>
                  </a:txBody>
                  <a:tcPr/>
                </a:tc>
              </a:tr>
              <a:tr h="370840">
                <a:tc>
                  <a:txBody>
                    <a:bodyPr/>
                    <a:lstStyle/>
                    <a:p>
                      <a:r>
                        <a:rPr lang="en-US" altLang="zh-CN" dirty="0" smtClean="0"/>
                        <a:t>Split</a:t>
                      </a:r>
                      <a:endParaRPr lang="zh-CN" altLang="en-US" dirty="0"/>
                    </a:p>
                  </a:txBody>
                  <a:tcPr/>
                </a:tc>
                <a:tc>
                  <a:txBody>
                    <a:bodyPr/>
                    <a:lstStyle/>
                    <a:p>
                      <a:r>
                        <a:rPr lang="zh-CN" altLang="en-US" dirty="0" smtClean="0"/>
                        <a:t>分割字符串</a:t>
                      </a:r>
                      <a:endParaRPr lang="zh-CN" altLang="en-US" dirty="0"/>
                    </a:p>
                  </a:txBody>
                  <a:tcPr/>
                </a:tc>
                <a:tc>
                  <a:txBody>
                    <a:bodyPr/>
                    <a:lstStyle/>
                    <a:p>
                      <a:endParaRPr lang="zh-CN" altLang="en-US" dirty="0"/>
                    </a:p>
                  </a:txBody>
                  <a:tcPr/>
                </a:tc>
              </a:tr>
              <a:tr h="370840">
                <a:tc>
                  <a:txBody>
                    <a:bodyPr/>
                    <a:lstStyle/>
                    <a:p>
                      <a:r>
                        <a:rPr lang="en-US" altLang="zh-CN" dirty="0" err="1" smtClean="0"/>
                        <a:t>Substr</a:t>
                      </a:r>
                      <a:endParaRPr lang="zh-CN" altLang="en-US" dirty="0"/>
                    </a:p>
                  </a:txBody>
                  <a:tcPr/>
                </a:tc>
                <a:tc>
                  <a:txBody>
                    <a:bodyPr/>
                    <a:lstStyle/>
                    <a:p>
                      <a:r>
                        <a:rPr lang="zh-CN" altLang="en-US" dirty="0" smtClean="0"/>
                        <a:t>截取字符串</a:t>
                      </a:r>
                      <a:endParaRPr lang="zh-CN" altLang="en-US" dirty="0"/>
                    </a:p>
                  </a:txBody>
                  <a:tcPr/>
                </a:tc>
                <a:tc>
                  <a:txBody>
                    <a:bodyPr/>
                    <a:lstStyle/>
                    <a:p>
                      <a:endParaRPr lang="zh-CN" altLang="en-US" dirty="0"/>
                    </a:p>
                  </a:txBody>
                  <a:tcPr/>
                </a:tc>
              </a:tr>
              <a:tr h="370840">
                <a:tc>
                  <a:txBody>
                    <a:bodyPr/>
                    <a:lstStyle/>
                    <a:p>
                      <a:r>
                        <a:rPr lang="en-US" altLang="zh-CN" dirty="0" smtClean="0"/>
                        <a:t>Substring</a:t>
                      </a:r>
                      <a:endParaRPr lang="zh-CN" altLang="en-US" dirty="0"/>
                    </a:p>
                  </a:txBody>
                  <a:tcPr/>
                </a:tc>
                <a:tc>
                  <a:txBody>
                    <a:bodyPr/>
                    <a:lstStyle/>
                    <a:p>
                      <a:r>
                        <a:rPr lang="zh-CN" altLang="en-US" dirty="0" smtClean="0"/>
                        <a:t>截取字符串</a:t>
                      </a:r>
                      <a:endParaRPr lang="zh-CN" altLang="en-US" dirty="0"/>
                    </a:p>
                  </a:txBody>
                  <a:tcPr/>
                </a:tc>
                <a:tc>
                  <a:txBody>
                    <a:bodyPr/>
                    <a:lstStyle/>
                    <a:p>
                      <a:endParaRPr lang="zh-CN" altLang="en-US" dirty="0"/>
                    </a:p>
                  </a:txBody>
                  <a:tcPr/>
                </a:tc>
              </a:tr>
              <a:tr h="370840">
                <a:tc>
                  <a:txBody>
                    <a:bodyPr/>
                    <a:lstStyle/>
                    <a:p>
                      <a:r>
                        <a:rPr lang="en-US" altLang="zh-CN" dirty="0" smtClean="0"/>
                        <a:t>Trim</a:t>
                      </a:r>
                      <a:endParaRPr lang="zh-CN" altLang="en-US" dirty="0"/>
                    </a:p>
                  </a:txBody>
                  <a:tcPr/>
                </a:tc>
                <a:tc>
                  <a:txBody>
                    <a:bodyPr/>
                    <a:lstStyle/>
                    <a:p>
                      <a:r>
                        <a:rPr lang="zh-CN" altLang="en-US" dirty="0" smtClean="0"/>
                        <a:t>去掉字符串两边的空格</a:t>
                      </a:r>
                      <a:endParaRPr lang="zh-CN" altLang="en-US" dirty="0"/>
                    </a:p>
                  </a:txBody>
                  <a:tcPr/>
                </a:tc>
                <a:tc>
                  <a:txBody>
                    <a:bodyPr/>
                    <a:lstStyle/>
                    <a:p>
                      <a:endParaRPr lang="zh-CN" altLang="en-US"/>
                    </a:p>
                  </a:txBody>
                  <a:tcPr/>
                </a:tc>
              </a:tr>
              <a:tr h="370840">
                <a:tc>
                  <a:txBody>
                    <a:bodyPr/>
                    <a:lstStyle/>
                    <a:p>
                      <a:r>
                        <a:rPr lang="en-US" altLang="zh-CN" dirty="0" err="1" smtClean="0"/>
                        <a:t>toUpperCase</a:t>
                      </a:r>
                      <a:endParaRPr lang="zh-CN" altLang="en-US" dirty="0"/>
                    </a:p>
                  </a:txBody>
                  <a:tcPr/>
                </a:tc>
                <a:tc>
                  <a:txBody>
                    <a:bodyPr/>
                    <a:lstStyle/>
                    <a:p>
                      <a:r>
                        <a:rPr lang="zh-CN" altLang="en-US" dirty="0" smtClean="0"/>
                        <a:t>转换成大写</a:t>
                      </a:r>
                      <a:endParaRPr lang="zh-CN" altLang="en-US" dirty="0"/>
                    </a:p>
                  </a:txBody>
                  <a:tcPr/>
                </a:tc>
                <a:tc>
                  <a:txBody>
                    <a:bodyPr/>
                    <a:lstStyle/>
                    <a:p>
                      <a:endParaRPr lang="zh-CN" altLang="en-US"/>
                    </a:p>
                  </a:txBody>
                  <a:tcPr/>
                </a:tc>
              </a:tr>
              <a:tr h="370840">
                <a:tc>
                  <a:txBody>
                    <a:bodyPr/>
                    <a:lstStyle/>
                    <a:p>
                      <a:r>
                        <a:rPr lang="en-US" altLang="zh-CN" dirty="0" err="1" smtClean="0"/>
                        <a:t>toLowerCase</a:t>
                      </a:r>
                      <a:endParaRPr lang="zh-CN" altLang="en-US" dirty="0"/>
                    </a:p>
                  </a:txBody>
                  <a:tcPr/>
                </a:tc>
                <a:tc>
                  <a:txBody>
                    <a:bodyPr/>
                    <a:lstStyle/>
                    <a:p>
                      <a:r>
                        <a:rPr lang="zh-CN" altLang="en-US" dirty="0" smtClean="0"/>
                        <a:t>转换成小写</a:t>
                      </a:r>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30589223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a:t>
            </a:r>
            <a:r>
              <a:rPr lang="en-US" altLang="zh-CN" dirty="0" smtClean="0"/>
              <a:t>: </a:t>
            </a:r>
            <a:r>
              <a:rPr lang="zh-CN" altLang="en-US" dirty="0" smtClean="0"/>
              <a:t>类型转换</a:t>
            </a:r>
            <a:endParaRPr lang="zh-CN" altLang="en-US" dirty="0"/>
          </a:p>
        </p:txBody>
      </p:sp>
      <p:sp>
        <p:nvSpPr>
          <p:cNvPr id="3" name="文本框 2"/>
          <p:cNvSpPr txBox="1"/>
          <p:nvPr/>
        </p:nvSpPr>
        <p:spPr>
          <a:xfrm>
            <a:off x="3066757" y="2827606"/>
            <a:ext cx="110799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a:t>隐式转换</a:t>
            </a:r>
          </a:p>
        </p:txBody>
      </p:sp>
      <p:sp>
        <p:nvSpPr>
          <p:cNvPr id="4" name="文本框 3"/>
          <p:cNvSpPr txBox="1"/>
          <p:nvPr/>
        </p:nvSpPr>
        <p:spPr>
          <a:xfrm>
            <a:off x="7329268" y="2827606"/>
            <a:ext cx="110799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smtClean="0"/>
              <a:t>显示转换</a:t>
            </a:r>
            <a:endParaRPr lang="zh-CN" altLang="en-US" dirty="0"/>
          </a:p>
        </p:txBody>
      </p:sp>
    </p:spTree>
    <p:extLst>
      <p:ext uri="{BB962C8B-B14F-4D97-AF65-F5344CB8AC3E}">
        <p14:creationId xmlns:p14="http://schemas.microsoft.com/office/powerpoint/2010/main" val="399902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a:t>
            </a:r>
            <a:r>
              <a:rPr lang="en-US" altLang="zh-CN" dirty="0" smtClean="0"/>
              <a:t>: </a:t>
            </a:r>
            <a:r>
              <a:rPr lang="zh-CN" altLang="en-US" dirty="0" smtClean="0"/>
              <a:t>数组</a:t>
            </a:r>
            <a:endParaRPr lang="zh-CN" altLang="en-US" dirty="0"/>
          </a:p>
        </p:txBody>
      </p:sp>
      <p:sp>
        <p:nvSpPr>
          <p:cNvPr id="3" name="文本框 2"/>
          <p:cNvSpPr txBox="1"/>
          <p:nvPr/>
        </p:nvSpPr>
        <p:spPr>
          <a:xfrm>
            <a:off x="2962421" y="2574388"/>
            <a:ext cx="5708101"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err="1" smtClean="0"/>
              <a:t>Var</a:t>
            </a:r>
            <a:r>
              <a:rPr lang="en-US" altLang="zh-CN" dirty="0" smtClean="0"/>
              <a:t> arr1 = [element0</a:t>
            </a:r>
            <a:r>
              <a:rPr lang="en-US" altLang="zh-CN" dirty="0"/>
              <a:t>, element1, ..., </a:t>
            </a:r>
            <a:r>
              <a:rPr lang="en-US" altLang="zh-CN" dirty="0" err="1"/>
              <a:t>elementN</a:t>
            </a:r>
            <a:r>
              <a:rPr lang="en-US" altLang="zh-CN" dirty="0"/>
              <a:t>]</a:t>
            </a:r>
          </a:p>
          <a:p>
            <a:r>
              <a:rPr lang="en-US" altLang="zh-CN" dirty="0" err="1" smtClean="0"/>
              <a:t>Var</a:t>
            </a:r>
            <a:r>
              <a:rPr lang="en-US" altLang="zh-CN" dirty="0" smtClean="0"/>
              <a:t> arr2 = new </a:t>
            </a:r>
            <a:r>
              <a:rPr lang="en-US" altLang="zh-CN" dirty="0"/>
              <a:t>Array(element0, element1[, ...[, </a:t>
            </a:r>
            <a:r>
              <a:rPr lang="en-US" altLang="zh-CN" dirty="0" err="1"/>
              <a:t>elementN</a:t>
            </a:r>
            <a:r>
              <a:rPr lang="en-US" altLang="zh-CN" dirty="0"/>
              <a:t>]])</a:t>
            </a:r>
          </a:p>
          <a:p>
            <a:r>
              <a:rPr lang="en-US" altLang="zh-CN" dirty="0" err="1" smtClean="0"/>
              <a:t>Var</a:t>
            </a:r>
            <a:r>
              <a:rPr lang="en-US" altLang="zh-CN" dirty="0" smtClean="0"/>
              <a:t> arr3 = new </a:t>
            </a:r>
            <a:r>
              <a:rPr lang="en-US" altLang="zh-CN" dirty="0"/>
              <a:t>Array(</a:t>
            </a:r>
            <a:r>
              <a:rPr lang="en-US" altLang="zh-CN" dirty="0" err="1"/>
              <a:t>arrayLength</a:t>
            </a:r>
            <a:r>
              <a:rPr lang="en-US" altLang="zh-CN" dirty="0"/>
              <a:t>)</a:t>
            </a:r>
            <a:endParaRPr lang="zh-CN" altLang="en-US" dirty="0"/>
          </a:p>
        </p:txBody>
      </p:sp>
      <p:sp>
        <p:nvSpPr>
          <p:cNvPr id="4" name="文本框 3"/>
          <p:cNvSpPr txBox="1"/>
          <p:nvPr/>
        </p:nvSpPr>
        <p:spPr>
          <a:xfrm>
            <a:off x="2962421" y="2082018"/>
            <a:ext cx="1800493" cy="369332"/>
          </a:xfrm>
          <a:prstGeom prst="rect">
            <a:avLst/>
          </a:prstGeom>
          <a:noFill/>
        </p:spPr>
        <p:txBody>
          <a:bodyPr wrap="none" rtlCol="0">
            <a:spAutoFit/>
          </a:bodyPr>
          <a:lstStyle/>
          <a:p>
            <a:r>
              <a:rPr lang="zh-CN" altLang="en-US" dirty="0" smtClean="0"/>
              <a:t>数组的构建方式</a:t>
            </a:r>
            <a:endParaRPr lang="zh-CN" altLang="en-US" dirty="0"/>
          </a:p>
        </p:txBody>
      </p:sp>
    </p:spTree>
    <p:extLst>
      <p:ext uri="{BB962C8B-B14F-4D97-AF65-F5344CB8AC3E}">
        <p14:creationId xmlns:p14="http://schemas.microsoft.com/office/powerpoint/2010/main" val="18135332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数组常用方法</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955946201"/>
              </p:ext>
            </p:extLst>
          </p:nvPr>
        </p:nvGraphicFramePr>
        <p:xfrm>
          <a:off x="556845" y="1306520"/>
          <a:ext cx="11139285" cy="5201870"/>
        </p:xfrm>
        <a:graphic>
          <a:graphicData uri="http://schemas.openxmlformats.org/drawingml/2006/table">
            <a:tbl>
              <a:tblPr firstRow="1" bandRow="1">
                <a:tableStyleId>{5C22544A-7EE6-4342-B048-85BDC9FD1C3A}</a:tableStyleId>
              </a:tblPr>
              <a:tblGrid>
                <a:gridCol w="3713095"/>
                <a:gridCol w="3713095"/>
                <a:gridCol w="3713095"/>
              </a:tblGrid>
              <a:tr h="376283">
                <a:tc>
                  <a:txBody>
                    <a:bodyPr/>
                    <a:lstStyle/>
                    <a:p>
                      <a:r>
                        <a:rPr lang="zh-CN" altLang="en-US" sz="1200" dirty="0" smtClean="0"/>
                        <a:t>属性或者方法</a:t>
                      </a:r>
                      <a:endParaRPr lang="zh-CN" altLang="en-US" sz="1200" dirty="0"/>
                    </a:p>
                  </a:txBody>
                  <a:tcPr/>
                </a:tc>
                <a:tc>
                  <a:txBody>
                    <a:bodyPr/>
                    <a:lstStyle/>
                    <a:p>
                      <a:r>
                        <a:rPr lang="zh-CN" altLang="en-US" sz="1200" dirty="0" smtClean="0"/>
                        <a:t>说明</a:t>
                      </a:r>
                      <a:endParaRPr lang="zh-CN" altLang="en-US" sz="1200" dirty="0"/>
                    </a:p>
                  </a:txBody>
                  <a:tcPr/>
                </a:tc>
                <a:tc>
                  <a:txBody>
                    <a:bodyPr/>
                    <a:lstStyle/>
                    <a:p>
                      <a:r>
                        <a:rPr lang="zh-CN" altLang="en-US" sz="1200" dirty="0" smtClean="0"/>
                        <a:t>例子</a:t>
                      </a:r>
                      <a:endParaRPr lang="zh-CN" altLang="en-US" sz="1200" dirty="0"/>
                    </a:p>
                  </a:txBody>
                  <a:tcPr/>
                </a:tc>
              </a:tr>
              <a:tr h="376283">
                <a:tc>
                  <a:txBody>
                    <a:bodyPr/>
                    <a:lstStyle/>
                    <a:p>
                      <a:r>
                        <a:rPr lang="en-US" altLang="zh-CN" sz="1200" dirty="0" smtClean="0"/>
                        <a:t>.length(</a:t>
                      </a:r>
                      <a:r>
                        <a:rPr lang="zh-CN" altLang="en-US" sz="1200" dirty="0" smtClean="0"/>
                        <a:t>属性</a:t>
                      </a:r>
                      <a:r>
                        <a:rPr lang="en-US" altLang="zh-CN" sz="1200" dirty="0" smtClean="0"/>
                        <a:t>)</a:t>
                      </a:r>
                      <a:endParaRPr lang="zh-CN" altLang="en-US" sz="1200" dirty="0"/>
                    </a:p>
                  </a:txBody>
                  <a:tcPr/>
                </a:tc>
                <a:tc>
                  <a:txBody>
                    <a:bodyPr/>
                    <a:lstStyle/>
                    <a:p>
                      <a:r>
                        <a:rPr lang="zh-CN" altLang="en-US" sz="1200" dirty="0" smtClean="0"/>
                        <a:t>数组大小</a:t>
                      </a:r>
                      <a:endParaRPr lang="zh-CN" altLang="en-US" sz="1200" dirty="0"/>
                    </a:p>
                  </a:txBody>
                  <a:tcPr/>
                </a:tc>
                <a:tc>
                  <a:txBody>
                    <a:bodyPr/>
                    <a:lstStyle/>
                    <a:p>
                      <a:endParaRPr lang="zh-CN" altLang="en-US" sz="1200"/>
                    </a:p>
                  </a:txBody>
                  <a:tcPr/>
                </a:tc>
              </a:tr>
              <a:tr h="376283">
                <a:tc>
                  <a:txBody>
                    <a:bodyPr/>
                    <a:lstStyle/>
                    <a:p>
                      <a:r>
                        <a:rPr lang="en-US" altLang="zh-CN" sz="1200" b="0" i="0" kern="1200" dirty="0" smtClean="0">
                          <a:solidFill>
                            <a:schemeClr val="dk1"/>
                          </a:solidFill>
                          <a:effectLst/>
                          <a:latin typeface="+mn-lt"/>
                          <a:ea typeface="+mn-ea"/>
                          <a:cs typeface="+mn-cs"/>
                        </a:rPr>
                        <a:t>.</a:t>
                      </a:r>
                      <a:r>
                        <a:rPr lang="en-US" altLang="zh-CN" sz="1200" b="0" i="0" kern="1200" dirty="0" err="1" smtClean="0">
                          <a:solidFill>
                            <a:schemeClr val="dk1"/>
                          </a:solidFill>
                          <a:effectLst/>
                          <a:latin typeface="+mn-lt"/>
                          <a:ea typeface="+mn-ea"/>
                          <a:cs typeface="+mn-cs"/>
                        </a:rPr>
                        <a:t>concat</a:t>
                      </a:r>
                      <a:r>
                        <a:rPr lang="en-US" altLang="zh-CN" sz="1200" b="0" i="0" kern="1200" dirty="0" smtClean="0">
                          <a:solidFill>
                            <a:schemeClr val="dk1"/>
                          </a:solidFill>
                          <a:effectLst/>
                          <a:latin typeface="+mn-lt"/>
                          <a:ea typeface="+mn-ea"/>
                          <a:cs typeface="+mn-cs"/>
                        </a:rPr>
                        <a:t>()</a:t>
                      </a:r>
                      <a:endParaRPr lang="zh-CN" altLang="en-US" sz="1200" dirty="0"/>
                    </a:p>
                  </a:txBody>
                  <a:tcPr/>
                </a:tc>
                <a:tc>
                  <a:txBody>
                    <a:bodyPr/>
                    <a:lstStyle/>
                    <a:p>
                      <a:r>
                        <a:rPr lang="zh-CN" altLang="en-US" sz="1200" dirty="0" smtClean="0"/>
                        <a:t>数组拼接</a:t>
                      </a:r>
                      <a:endParaRPr lang="zh-CN" altLang="en-US" sz="1200" dirty="0"/>
                    </a:p>
                  </a:txBody>
                  <a:tcPr/>
                </a:tc>
                <a:tc>
                  <a:txBody>
                    <a:bodyPr/>
                    <a:lstStyle/>
                    <a:p>
                      <a:endParaRPr lang="zh-CN" altLang="en-US" sz="1200"/>
                    </a:p>
                  </a:txBody>
                  <a:tcPr/>
                </a:tc>
              </a:tr>
              <a:tr h="463911">
                <a:tc>
                  <a:txBody>
                    <a:bodyPr/>
                    <a:lstStyle/>
                    <a:p>
                      <a:r>
                        <a:rPr lang="en-US" altLang="zh-CN" sz="1200" b="0" i="0" kern="1200" dirty="0" smtClean="0">
                          <a:solidFill>
                            <a:schemeClr val="dk1"/>
                          </a:solidFill>
                          <a:effectLst/>
                          <a:latin typeface="+mn-lt"/>
                          <a:ea typeface="+mn-ea"/>
                          <a:cs typeface="+mn-cs"/>
                        </a:rPr>
                        <a:t>every()</a:t>
                      </a:r>
                      <a:endParaRPr lang="zh-CN" altLang="en-US" sz="1200" dirty="0"/>
                    </a:p>
                  </a:txBody>
                  <a:tcPr/>
                </a:tc>
                <a:tc>
                  <a:txBody>
                    <a:bodyPr/>
                    <a:lstStyle/>
                    <a:p>
                      <a:r>
                        <a:rPr lang="zh-CN" altLang="en-US" sz="1200" b="0" i="0" kern="1200" dirty="0" smtClean="0">
                          <a:solidFill>
                            <a:schemeClr val="dk1"/>
                          </a:solidFill>
                          <a:effectLst/>
                          <a:latin typeface="+mn-lt"/>
                          <a:ea typeface="+mn-ea"/>
                          <a:cs typeface="+mn-cs"/>
                        </a:rPr>
                        <a:t>测试数组的所有元素是否都通过了指定函数的测试</a:t>
                      </a:r>
                      <a:endParaRPr lang="zh-CN" altLang="en-US" sz="1200" dirty="0"/>
                    </a:p>
                  </a:txBody>
                  <a:tcPr/>
                </a:tc>
                <a:tc>
                  <a:txBody>
                    <a:bodyPr/>
                    <a:lstStyle/>
                    <a:p>
                      <a:endParaRPr lang="zh-CN" altLang="en-US" sz="1200"/>
                    </a:p>
                  </a:txBody>
                  <a:tcPr/>
                </a:tc>
              </a:tr>
              <a:tr h="649475">
                <a:tc>
                  <a:txBody>
                    <a:bodyPr/>
                    <a:lstStyle/>
                    <a:p>
                      <a:r>
                        <a:rPr lang="en-US" altLang="zh-CN" sz="1200" dirty="0" smtClean="0"/>
                        <a:t>Filter()</a:t>
                      </a:r>
                      <a:endParaRPr lang="zh-CN" altLang="en-US" sz="1200" dirty="0"/>
                    </a:p>
                  </a:txBody>
                  <a:tcPr/>
                </a:tc>
                <a:tc>
                  <a:txBody>
                    <a:bodyPr/>
                    <a:lstStyle/>
                    <a:p>
                      <a:r>
                        <a:rPr lang="zh-CN" altLang="en-US" sz="1200" b="0" i="0" kern="1200" dirty="0" smtClean="0">
                          <a:solidFill>
                            <a:schemeClr val="dk1"/>
                          </a:solidFill>
                          <a:effectLst/>
                          <a:latin typeface="+mn-lt"/>
                          <a:ea typeface="+mn-ea"/>
                          <a:cs typeface="+mn-cs"/>
                        </a:rPr>
                        <a:t>使用指定的函数测试所有元素，并创建一个包含所有通过测试的元素的新数组</a:t>
                      </a:r>
                      <a:endParaRPr lang="zh-CN" altLang="en-US" sz="1200" dirty="0"/>
                    </a:p>
                  </a:txBody>
                  <a:tcPr/>
                </a:tc>
                <a:tc>
                  <a:txBody>
                    <a:bodyPr/>
                    <a:lstStyle/>
                    <a:p>
                      <a:endParaRPr lang="zh-CN" altLang="en-US" sz="1200"/>
                    </a:p>
                  </a:txBody>
                  <a:tcPr/>
                </a:tc>
              </a:tr>
              <a:tr h="463911">
                <a:tc>
                  <a:txBody>
                    <a:bodyPr/>
                    <a:lstStyle/>
                    <a:p>
                      <a:r>
                        <a:rPr lang="en-US" altLang="zh-CN" sz="1200" dirty="0" err="1" smtClean="0"/>
                        <a:t>forEach</a:t>
                      </a:r>
                      <a:r>
                        <a:rPr lang="en-US" altLang="zh-CN" sz="1200" dirty="0" smtClean="0"/>
                        <a:t>()</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方法让数组的每一项都执行一次给定的函数</a:t>
                      </a:r>
                    </a:p>
                  </a:txBody>
                  <a:tcPr/>
                </a:tc>
                <a:tc>
                  <a:txBody>
                    <a:bodyPr/>
                    <a:lstStyle/>
                    <a:p>
                      <a:endParaRPr lang="zh-CN" altLang="en-US" sz="1200"/>
                    </a:p>
                  </a:txBody>
                  <a:tcPr/>
                </a:tc>
              </a:tr>
              <a:tr h="463911">
                <a:tc>
                  <a:txBody>
                    <a:bodyPr/>
                    <a:lstStyle/>
                    <a:p>
                      <a:r>
                        <a:rPr lang="en-US" altLang="zh-CN" sz="1200" dirty="0" err="1" smtClean="0"/>
                        <a:t>indexOf</a:t>
                      </a:r>
                      <a:r>
                        <a:rPr lang="en-US" altLang="zh-CN" sz="1200" dirty="0" smtClean="0"/>
                        <a:t>()</a:t>
                      </a:r>
                      <a:endParaRPr lang="zh-CN" altLang="en-US" sz="1200" dirty="0"/>
                    </a:p>
                  </a:txBody>
                  <a:tcPr/>
                </a:tc>
                <a:tc>
                  <a:txBody>
                    <a:bodyPr/>
                    <a:lstStyle/>
                    <a:p>
                      <a:r>
                        <a:rPr lang="zh-CN" altLang="en-US" sz="1200" dirty="0" smtClean="0"/>
                        <a:t>方法返回给定元素能找在数组中找到的第一个索引值，否则返回</a:t>
                      </a:r>
                      <a:r>
                        <a:rPr lang="en-US" altLang="zh-CN" sz="1200" dirty="0" smtClean="0"/>
                        <a:t>-1</a:t>
                      </a:r>
                      <a:endParaRPr lang="zh-CN" altLang="en-US" sz="1200" dirty="0"/>
                    </a:p>
                  </a:txBody>
                  <a:tcPr/>
                </a:tc>
                <a:tc>
                  <a:txBody>
                    <a:bodyPr/>
                    <a:lstStyle/>
                    <a:p>
                      <a:endParaRPr lang="zh-CN" altLang="en-US" sz="1200"/>
                    </a:p>
                  </a:txBody>
                  <a:tcPr/>
                </a:tc>
              </a:tr>
              <a:tr h="463911">
                <a:tc>
                  <a:txBody>
                    <a:bodyPr/>
                    <a:lstStyle/>
                    <a:p>
                      <a:r>
                        <a:rPr lang="en-US" altLang="zh-CN" sz="1200" dirty="0" smtClean="0"/>
                        <a:t>join()</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方法将数组中的所有元素连接成一个字符串</a:t>
                      </a:r>
                    </a:p>
                  </a:txBody>
                  <a:tcPr/>
                </a:tc>
                <a:tc>
                  <a:txBody>
                    <a:bodyPr/>
                    <a:lstStyle/>
                    <a:p>
                      <a:endParaRPr lang="zh-CN" altLang="en-US" sz="1200" dirty="0"/>
                    </a:p>
                  </a:txBody>
                  <a:tcPr/>
                </a:tc>
              </a:tr>
              <a:tr h="463911">
                <a:tc>
                  <a:txBody>
                    <a:bodyPr/>
                    <a:lstStyle/>
                    <a:p>
                      <a:r>
                        <a:rPr lang="en-US" altLang="zh-CN" sz="1200" dirty="0" err="1" smtClean="0"/>
                        <a:t>lastIndexOf</a:t>
                      </a:r>
                      <a:r>
                        <a:rPr lang="en-US" altLang="zh-CN" sz="1200" dirty="0" smtClean="0"/>
                        <a:t>()</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方法返回指定元素（也即有效的 </a:t>
                      </a:r>
                      <a:r>
                        <a:rPr lang="en-US" altLang="zh-CN" sz="1200" dirty="0" smtClean="0"/>
                        <a:t>JavaScript </a:t>
                      </a:r>
                      <a:r>
                        <a:rPr lang="zh-CN" altLang="en-US" sz="1200" dirty="0" smtClean="0"/>
                        <a:t>值或变量）在数组中的最后一个的索引，如果不存在则返回 </a:t>
                      </a:r>
                      <a:r>
                        <a:rPr lang="en-US" altLang="zh-CN" sz="1200" dirty="0" smtClean="0"/>
                        <a:t>-1</a:t>
                      </a:r>
                      <a:r>
                        <a:rPr lang="zh-CN" altLang="en-US" sz="1200" dirty="0" smtClean="0"/>
                        <a:t>。从数组的后面向前查找，从 </a:t>
                      </a:r>
                      <a:r>
                        <a:rPr lang="en-US" altLang="zh-CN" sz="1200" dirty="0" err="1" smtClean="0"/>
                        <a:t>fromIndex</a:t>
                      </a:r>
                      <a:r>
                        <a:rPr lang="en-US" altLang="zh-CN" sz="1200" dirty="0" smtClean="0"/>
                        <a:t> </a:t>
                      </a:r>
                      <a:r>
                        <a:rPr lang="zh-CN" altLang="en-US" sz="1200" dirty="0" smtClean="0"/>
                        <a:t>处开始</a:t>
                      </a:r>
                    </a:p>
                  </a:txBody>
                  <a:tcPr/>
                </a:tc>
                <a:tc>
                  <a:txBody>
                    <a:bodyPr/>
                    <a:lstStyle/>
                    <a:p>
                      <a:endParaRPr lang="zh-CN" altLang="en-US" sz="1200" dirty="0"/>
                    </a:p>
                  </a:txBody>
                  <a:tcPr/>
                </a:tc>
              </a:tr>
              <a:tr h="463911">
                <a:tc>
                  <a:txBody>
                    <a:bodyPr/>
                    <a:lstStyle/>
                    <a:p>
                      <a:r>
                        <a:rPr lang="en-US" altLang="zh-CN" sz="1200" dirty="0" smtClean="0"/>
                        <a:t>map()</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方法返回一个由原数组中的每个元素调用一个指定方法后的返回值组成的新数组</a:t>
                      </a:r>
                    </a:p>
                  </a:txBody>
                  <a:tcPr/>
                </a:tc>
                <a:tc>
                  <a:txBody>
                    <a:bodyPr/>
                    <a:lstStyle/>
                    <a:p>
                      <a:endParaRPr lang="zh-CN" altLang="en-US" sz="1200" dirty="0"/>
                    </a:p>
                  </a:txBody>
                  <a:tcPr/>
                </a:tc>
              </a:tr>
              <a:tr h="463911">
                <a:tc>
                  <a:txBody>
                    <a:bodyPr/>
                    <a:lstStyle/>
                    <a:p>
                      <a:r>
                        <a:rPr lang="en-US" altLang="zh-CN" sz="1200" dirty="0" smtClean="0"/>
                        <a:t>pop()</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方法删除一个数组中的最后的一个元素，并且返回这个元素</a:t>
                      </a:r>
                    </a:p>
                  </a:txBody>
                  <a:tcPr/>
                </a:tc>
                <a:tc>
                  <a:txBody>
                    <a:bodyPr/>
                    <a:lstStyle/>
                    <a:p>
                      <a:endParaRPr lang="zh-CN" altLang="en-US" sz="1200" dirty="0"/>
                    </a:p>
                  </a:txBody>
                  <a:tcPr/>
                </a:tc>
              </a:tr>
            </a:tbl>
          </a:graphicData>
        </a:graphic>
      </p:graphicFrame>
    </p:spTree>
    <p:extLst>
      <p:ext uri="{BB962C8B-B14F-4D97-AF65-F5344CB8AC3E}">
        <p14:creationId xmlns:p14="http://schemas.microsoft.com/office/powerpoint/2010/main" val="24334820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数组常用方法</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37908951"/>
              </p:ext>
            </p:extLst>
          </p:nvPr>
        </p:nvGraphicFramePr>
        <p:xfrm>
          <a:off x="1404203" y="2193625"/>
          <a:ext cx="9268346" cy="3053080"/>
        </p:xfrm>
        <a:graphic>
          <a:graphicData uri="http://schemas.openxmlformats.org/drawingml/2006/table">
            <a:tbl>
              <a:tblPr firstRow="1" bandRow="1">
                <a:tableStyleId>{5C22544A-7EE6-4342-B048-85BDC9FD1C3A}</a:tableStyleId>
              </a:tblPr>
              <a:tblGrid>
                <a:gridCol w="1216167"/>
                <a:gridCol w="6691324"/>
                <a:gridCol w="1360855"/>
              </a:tblGrid>
              <a:tr h="370840">
                <a:tc>
                  <a:txBody>
                    <a:bodyPr/>
                    <a:lstStyle/>
                    <a:p>
                      <a:r>
                        <a:rPr lang="zh-CN" altLang="en-US" sz="1200" dirty="0" smtClean="0"/>
                        <a:t>方法</a:t>
                      </a:r>
                      <a:endParaRPr lang="zh-CN" altLang="en-US" sz="1200" dirty="0"/>
                    </a:p>
                  </a:txBody>
                  <a:tcPr/>
                </a:tc>
                <a:tc>
                  <a:txBody>
                    <a:bodyPr/>
                    <a:lstStyle/>
                    <a:p>
                      <a:r>
                        <a:rPr lang="zh-CN" altLang="en-US" sz="1200" dirty="0" smtClean="0"/>
                        <a:t>说明</a:t>
                      </a:r>
                      <a:endParaRPr lang="zh-CN" altLang="en-US" sz="1200" dirty="0"/>
                    </a:p>
                  </a:txBody>
                  <a:tcPr/>
                </a:tc>
                <a:tc>
                  <a:txBody>
                    <a:bodyPr/>
                    <a:lstStyle/>
                    <a:p>
                      <a:r>
                        <a:rPr lang="zh-CN" altLang="en-US" sz="1200" dirty="0" smtClean="0"/>
                        <a:t>例子</a:t>
                      </a:r>
                      <a:endParaRPr lang="zh-CN" altLang="en-US" sz="1200" dirty="0"/>
                    </a:p>
                  </a:txBody>
                  <a:tcPr/>
                </a:tc>
              </a:tr>
              <a:tr h="370840">
                <a:tc>
                  <a:txBody>
                    <a:bodyPr/>
                    <a:lstStyle/>
                    <a:p>
                      <a:r>
                        <a:rPr lang="en-US" altLang="zh-CN" sz="1200" dirty="0" smtClean="0"/>
                        <a:t>push()</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方法添加一个或多个元素到数组的末尾，并返回数组新的长度（</a:t>
                      </a:r>
                      <a:r>
                        <a:rPr lang="en-US" altLang="zh-CN" sz="1200" dirty="0" smtClean="0"/>
                        <a:t>length </a:t>
                      </a:r>
                      <a:r>
                        <a:rPr lang="zh-CN" altLang="en-US" sz="1200" dirty="0" smtClean="0"/>
                        <a:t>属性值）</a:t>
                      </a:r>
                    </a:p>
                  </a:txBody>
                  <a:tcPr/>
                </a:tc>
                <a:tc>
                  <a:txBody>
                    <a:bodyPr/>
                    <a:lstStyle/>
                    <a:p>
                      <a:endParaRPr lang="zh-CN" altLang="en-US" sz="1200"/>
                    </a:p>
                  </a:txBody>
                  <a:tcPr/>
                </a:tc>
              </a:tr>
              <a:tr h="370840">
                <a:tc>
                  <a:txBody>
                    <a:bodyPr/>
                    <a:lstStyle/>
                    <a:p>
                      <a:r>
                        <a:rPr lang="en-US" altLang="zh-CN" sz="1200" dirty="0" smtClean="0"/>
                        <a:t>shift()</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方法删除数组的 第一个 元素，并返回这个元素。该方法会改变数组的长度</a:t>
                      </a:r>
                    </a:p>
                  </a:txBody>
                  <a:tcPr/>
                </a:tc>
                <a:tc>
                  <a:txBody>
                    <a:bodyPr/>
                    <a:lstStyle/>
                    <a:p>
                      <a:endParaRPr lang="zh-CN" altLang="en-US" sz="1200"/>
                    </a:p>
                  </a:txBody>
                  <a:tcPr/>
                </a:tc>
              </a:tr>
              <a:tr h="370840">
                <a:tc>
                  <a:txBody>
                    <a:bodyPr/>
                    <a:lstStyle/>
                    <a:p>
                      <a:r>
                        <a:rPr lang="en-US" altLang="zh-CN" sz="1200" dirty="0" err="1" smtClean="0"/>
                        <a:t>unshift</a:t>
                      </a:r>
                      <a:r>
                        <a:rPr lang="en-US" altLang="zh-CN" sz="1200" dirty="0" smtClean="0"/>
                        <a:t>()</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方法在数组的开头添加一个或者多个元素，并返回数组新的 </a:t>
                      </a:r>
                      <a:r>
                        <a:rPr lang="en-US" altLang="zh-CN" sz="1200" dirty="0" smtClean="0"/>
                        <a:t>length </a:t>
                      </a:r>
                      <a:r>
                        <a:rPr lang="zh-CN" altLang="en-US" sz="1200" dirty="0" smtClean="0"/>
                        <a:t>值</a:t>
                      </a:r>
                    </a:p>
                  </a:txBody>
                  <a:tcPr/>
                </a:tc>
                <a:tc>
                  <a:txBody>
                    <a:bodyPr/>
                    <a:lstStyle/>
                    <a:p>
                      <a:endParaRPr lang="zh-CN" altLang="en-US" sz="1200"/>
                    </a:p>
                  </a:txBody>
                  <a:tcPr/>
                </a:tc>
              </a:tr>
              <a:tr h="370840">
                <a:tc>
                  <a:txBody>
                    <a:bodyPr/>
                    <a:lstStyle/>
                    <a:p>
                      <a:r>
                        <a:rPr lang="en-US" altLang="zh-CN" sz="1200" dirty="0" smtClean="0"/>
                        <a:t>slice()</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方法把数组中一部分的浅复制（</a:t>
                      </a:r>
                      <a:r>
                        <a:rPr lang="en-US" altLang="zh-CN" sz="1200" dirty="0" smtClean="0"/>
                        <a:t>shallow copy</a:t>
                      </a:r>
                      <a:r>
                        <a:rPr lang="zh-CN" altLang="en-US" sz="1200" dirty="0" smtClean="0"/>
                        <a:t>）存入一个新的数组对象中，并返回这个新的数组</a:t>
                      </a:r>
                    </a:p>
                  </a:txBody>
                  <a:tcPr/>
                </a:tc>
                <a:tc>
                  <a:txBody>
                    <a:bodyPr/>
                    <a:lstStyle/>
                    <a:p>
                      <a:endParaRPr lang="zh-CN" altLang="en-US" sz="1200"/>
                    </a:p>
                  </a:txBody>
                  <a:tcPr/>
                </a:tc>
              </a:tr>
              <a:tr h="370840">
                <a:tc>
                  <a:txBody>
                    <a:bodyPr/>
                    <a:lstStyle/>
                    <a:p>
                      <a:r>
                        <a:rPr lang="en-US" altLang="zh-CN" sz="1200" dirty="0" smtClean="0"/>
                        <a:t>some() </a:t>
                      </a:r>
                      <a:endParaRPr lang="zh-CN" altLang="en-US" sz="1200" dirty="0"/>
                    </a:p>
                  </a:txBody>
                  <a:tcPr/>
                </a:tc>
                <a:tc>
                  <a:txBody>
                    <a:bodyPr/>
                    <a:lstStyle/>
                    <a:p>
                      <a:r>
                        <a:rPr lang="zh-CN" altLang="en-US" sz="1200" dirty="0" smtClean="0"/>
                        <a:t>方法测试数组中的某些元素是否通过了指定函数的测试</a:t>
                      </a:r>
                      <a:endParaRPr lang="zh-CN" altLang="en-US" sz="1200" dirty="0"/>
                    </a:p>
                  </a:txBody>
                  <a:tcPr/>
                </a:tc>
                <a:tc>
                  <a:txBody>
                    <a:bodyPr/>
                    <a:lstStyle/>
                    <a:p>
                      <a:endParaRPr lang="zh-CN" altLang="en-US" sz="1200"/>
                    </a:p>
                  </a:txBody>
                  <a:tcPr/>
                </a:tc>
              </a:tr>
              <a:tr h="370840">
                <a:tc>
                  <a:txBody>
                    <a:bodyPr/>
                    <a:lstStyle/>
                    <a:p>
                      <a:r>
                        <a:rPr lang="en-US" altLang="zh-CN" sz="1200" dirty="0" smtClean="0"/>
                        <a:t>sort() </a:t>
                      </a:r>
                      <a:endParaRPr lang="zh-CN" altLang="en-US" sz="1200" dirty="0"/>
                    </a:p>
                  </a:txBody>
                  <a:tcPr/>
                </a:tc>
                <a:tc>
                  <a:txBody>
                    <a:bodyPr/>
                    <a:lstStyle/>
                    <a:p>
                      <a:r>
                        <a:rPr lang="zh-CN" altLang="en-US" sz="1200" dirty="0" smtClean="0"/>
                        <a:t>方法对数组的元素做原地的排序，并返回这个数组。 </a:t>
                      </a:r>
                      <a:r>
                        <a:rPr lang="en-US" altLang="zh-CN" sz="1200" dirty="0" smtClean="0"/>
                        <a:t>sort </a:t>
                      </a:r>
                      <a:r>
                        <a:rPr lang="zh-CN" altLang="en-US" sz="1200" dirty="0" smtClean="0"/>
                        <a:t>可能不是稳定的。默认按照字符串的</a:t>
                      </a:r>
                      <a:r>
                        <a:rPr lang="en-US" altLang="zh-CN" sz="1200" dirty="0" smtClean="0"/>
                        <a:t>UNICODE</a:t>
                      </a:r>
                      <a:r>
                        <a:rPr lang="zh-CN" altLang="en-US" sz="1200" dirty="0" smtClean="0"/>
                        <a:t>码位点（</a:t>
                      </a:r>
                      <a:r>
                        <a:rPr lang="en-US" altLang="zh-CN" sz="1200" dirty="0" smtClean="0"/>
                        <a:t>code point</a:t>
                      </a:r>
                      <a:r>
                        <a:rPr lang="zh-CN" altLang="en-US" sz="1200" dirty="0" smtClean="0"/>
                        <a:t>）排序</a:t>
                      </a:r>
                      <a:endParaRPr lang="zh-CN" altLang="en-US" sz="1200" dirty="0"/>
                    </a:p>
                  </a:txBody>
                  <a:tcPr/>
                </a:tc>
                <a:tc>
                  <a:txBody>
                    <a:bodyPr/>
                    <a:lstStyle/>
                    <a:p>
                      <a:endParaRPr lang="zh-CN" altLang="en-US" sz="1200"/>
                    </a:p>
                  </a:txBody>
                  <a:tcPr/>
                </a:tc>
              </a:tr>
              <a:tr h="370840">
                <a:tc>
                  <a:txBody>
                    <a:bodyPr/>
                    <a:lstStyle/>
                    <a:p>
                      <a:r>
                        <a:rPr lang="en-US" altLang="zh-CN" sz="1200" dirty="0" smtClean="0"/>
                        <a:t>splice() </a:t>
                      </a:r>
                      <a:endParaRPr lang="zh-CN" altLang="en-US" sz="1200" dirty="0"/>
                    </a:p>
                  </a:txBody>
                  <a:tcPr/>
                </a:tc>
                <a:tc>
                  <a:txBody>
                    <a:bodyPr/>
                    <a:lstStyle/>
                    <a:p>
                      <a:r>
                        <a:rPr lang="zh-CN" altLang="en-US" sz="1200" dirty="0" smtClean="0"/>
                        <a:t>方法用新元素替换旧元素，以此修改数组的内容</a:t>
                      </a:r>
                      <a:endParaRPr lang="zh-CN" altLang="en-US" sz="1200" dirty="0"/>
                    </a:p>
                  </a:txBody>
                  <a:tcPr/>
                </a:tc>
                <a:tc>
                  <a:txBody>
                    <a:bodyPr/>
                    <a:lstStyle/>
                    <a:p>
                      <a:endParaRPr lang="zh-CN" altLang="en-US" sz="1200" dirty="0"/>
                    </a:p>
                  </a:txBody>
                  <a:tcPr/>
                </a:tc>
              </a:tr>
            </a:tbl>
          </a:graphicData>
        </a:graphic>
      </p:graphicFrame>
    </p:spTree>
    <p:extLst>
      <p:ext uri="{BB962C8B-B14F-4D97-AF65-F5344CB8AC3E}">
        <p14:creationId xmlns:p14="http://schemas.microsoft.com/office/powerpoint/2010/main" val="27497204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a:t>
            </a:r>
            <a:r>
              <a:rPr lang="en-US" altLang="zh-CN" dirty="0" smtClean="0"/>
              <a:t>: </a:t>
            </a:r>
            <a:r>
              <a:rPr lang="zh-CN" altLang="en-US" dirty="0"/>
              <a:t>对象</a:t>
            </a:r>
          </a:p>
        </p:txBody>
      </p:sp>
      <p:sp>
        <p:nvSpPr>
          <p:cNvPr id="3" name="矩形 2"/>
          <p:cNvSpPr/>
          <p:nvPr/>
        </p:nvSpPr>
        <p:spPr>
          <a:xfrm>
            <a:off x="2724444" y="2577795"/>
            <a:ext cx="7446498"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 </a:t>
            </a:r>
            <a:r>
              <a:rPr lang="zh-CN" altLang="en-US" dirty="0" smtClean="0"/>
              <a:t>对象字面量</a:t>
            </a:r>
            <a:endParaRPr lang="en-US" altLang="zh-CN" dirty="0" smtClean="0"/>
          </a:p>
          <a:p>
            <a:r>
              <a:rPr lang="en-US" altLang="zh-CN" dirty="0" err="1" smtClean="0"/>
              <a:t>Var</a:t>
            </a:r>
            <a:r>
              <a:rPr lang="en-US" altLang="zh-CN" dirty="0" smtClean="0"/>
              <a:t> </a:t>
            </a:r>
            <a:r>
              <a:rPr lang="en-US" altLang="zh-CN" dirty="0" err="1" smtClean="0"/>
              <a:t>obj</a:t>
            </a:r>
            <a:r>
              <a:rPr lang="en-US" altLang="zh-CN" dirty="0" smtClean="0"/>
              <a:t> = </a:t>
            </a:r>
            <a:r>
              <a:rPr lang="zh-CN" altLang="en-US" dirty="0" smtClean="0"/>
              <a:t>{ </a:t>
            </a:r>
            <a:r>
              <a:rPr lang="zh-CN" altLang="en-US" dirty="0"/>
              <a:t>[ </a:t>
            </a:r>
            <a:r>
              <a:rPr lang="zh-CN" altLang="en-US" dirty="0" smtClean="0"/>
              <a:t>name </a:t>
            </a:r>
            <a:r>
              <a:rPr lang="en-US" altLang="zh-CN" dirty="0" smtClean="0"/>
              <a:t>: </a:t>
            </a:r>
            <a:r>
              <a:rPr lang="zh-CN" altLang="en-US" dirty="0" smtClean="0"/>
              <a:t>ValuePair</a:t>
            </a:r>
            <a:r>
              <a:rPr lang="zh-CN" altLang="en-US" dirty="0"/>
              <a:t>1[, </a:t>
            </a:r>
            <a:r>
              <a:rPr lang="zh-CN" altLang="en-US" dirty="0" smtClean="0"/>
              <a:t>name </a:t>
            </a:r>
            <a:r>
              <a:rPr lang="en-US" altLang="zh-CN" dirty="0" smtClean="0"/>
              <a:t>: </a:t>
            </a:r>
            <a:r>
              <a:rPr lang="zh-CN" altLang="en-US" dirty="0" smtClean="0"/>
              <a:t>ValuePair</a:t>
            </a:r>
            <a:r>
              <a:rPr lang="zh-CN" altLang="en-US" dirty="0"/>
              <a:t>2[, ...nameValuePairN] ] ] }</a:t>
            </a:r>
          </a:p>
          <a:p>
            <a:endParaRPr lang="zh-CN" altLang="en-US" dirty="0"/>
          </a:p>
          <a:p>
            <a:r>
              <a:rPr lang="zh-CN" altLang="en-US" dirty="0"/>
              <a:t>// </a:t>
            </a:r>
            <a:r>
              <a:rPr lang="zh-CN" altLang="en-US" dirty="0" smtClean="0"/>
              <a:t>构造函数</a:t>
            </a:r>
            <a:endParaRPr lang="en-US" altLang="zh-CN" dirty="0" smtClean="0"/>
          </a:p>
          <a:p>
            <a:r>
              <a:rPr lang="en-US" altLang="zh-CN" dirty="0" err="1" smtClean="0"/>
              <a:t>Var</a:t>
            </a:r>
            <a:r>
              <a:rPr lang="en-US" altLang="zh-CN" dirty="0" smtClean="0"/>
              <a:t> </a:t>
            </a:r>
            <a:r>
              <a:rPr lang="en-US" altLang="zh-CN" dirty="0" err="1" smtClean="0"/>
              <a:t>obj</a:t>
            </a:r>
            <a:r>
              <a:rPr lang="en-US" altLang="zh-CN" dirty="0" smtClean="0"/>
              <a:t> = </a:t>
            </a:r>
            <a:r>
              <a:rPr lang="zh-CN" altLang="en-US" dirty="0" smtClean="0"/>
              <a:t>new </a:t>
            </a:r>
            <a:r>
              <a:rPr lang="zh-CN" altLang="en-US" dirty="0"/>
              <a:t>Object([value])</a:t>
            </a:r>
          </a:p>
        </p:txBody>
      </p:sp>
    </p:spTree>
    <p:extLst>
      <p:ext uri="{BB962C8B-B14F-4D97-AF65-F5344CB8AC3E}">
        <p14:creationId xmlns:p14="http://schemas.microsoft.com/office/powerpoint/2010/main" val="11556884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常用方法</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757514837"/>
              </p:ext>
            </p:extLst>
          </p:nvPr>
        </p:nvGraphicFramePr>
        <p:xfrm>
          <a:off x="1172191" y="1920669"/>
          <a:ext cx="9964382" cy="3708400"/>
        </p:xfrm>
        <a:graphic>
          <a:graphicData uri="http://schemas.openxmlformats.org/drawingml/2006/table">
            <a:tbl>
              <a:tblPr firstRow="1" bandRow="1">
                <a:tableStyleId>{5C22544A-7EE6-4342-B048-85BDC9FD1C3A}</a:tableStyleId>
              </a:tblPr>
              <a:tblGrid>
                <a:gridCol w="2021385"/>
                <a:gridCol w="5978007"/>
                <a:gridCol w="1964990"/>
              </a:tblGrid>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err="1" smtClean="0"/>
                        <a:t>Object.create</a:t>
                      </a:r>
                      <a:r>
                        <a:rPr lang="en-US" altLang="zh-CN"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方法创建一个拥有指定原型和若干个指定属性的对象</a:t>
                      </a:r>
                    </a:p>
                  </a:txBody>
                  <a:tcPr/>
                </a:tc>
                <a:tc>
                  <a:txBody>
                    <a:bodyPr/>
                    <a:lstStyle/>
                    <a:p>
                      <a:endParaRPr lang="zh-CN" altLang="en-US"/>
                    </a:p>
                  </a:txBody>
                  <a:tcPr/>
                </a:tc>
              </a:tr>
              <a:tr h="370840">
                <a:tc>
                  <a:txBody>
                    <a:bodyPr/>
                    <a:lstStyle/>
                    <a:p>
                      <a:r>
                        <a:rPr lang="en-US" altLang="zh-CN" dirty="0" err="1" smtClean="0"/>
                        <a:t>hasOwnProperty</a:t>
                      </a:r>
                      <a:r>
                        <a:rPr lang="en-US" altLang="zh-CN"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方法用来判断某个对象是否含有指定的自身属性</a:t>
                      </a:r>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27645120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日期</a:t>
            </a:r>
            <a:endParaRPr lang="zh-CN" altLang="en-US" dirty="0"/>
          </a:p>
        </p:txBody>
      </p:sp>
      <p:sp>
        <p:nvSpPr>
          <p:cNvPr id="3" name="矩形 2"/>
          <p:cNvSpPr/>
          <p:nvPr/>
        </p:nvSpPr>
        <p:spPr>
          <a:xfrm>
            <a:off x="1396620" y="1543891"/>
            <a:ext cx="9221337"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new Date();</a:t>
            </a:r>
          </a:p>
          <a:p>
            <a:r>
              <a:rPr lang="zh-CN" altLang="en-US" dirty="0"/>
              <a:t>new Date(value)</a:t>
            </a:r>
            <a:r>
              <a:rPr lang="zh-CN" altLang="en-US" dirty="0" smtClean="0"/>
              <a:t>;  </a:t>
            </a:r>
            <a:r>
              <a:rPr lang="en-US" altLang="zh-CN" dirty="0" smtClean="0"/>
              <a:t>//</a:t>
            </a:r>
            <a:r>
              <a:rPr lang="zh-CN" altLang="en-US" dirty="0"/>
              <a:t>代表自世界协调时</a:t>
            </a:r>
            <a:r>
              <a:rPr lang="en-US" altLang="zh-CN" dirty="0"/>
              <a:t>1970</a:t>
            </a:r>
            <a:r>
              <a:rPr lang="zh-CN" altLang="en-US" dirty="0"/>
              <a:t>年</a:t>
            </a:r>
            <a:r>
              <a:rPr lang="en-US" altLang="zh-CN" dirty="0"/>
              <a:t>1</a:t>
            </a:r>
            <a:r>
              <a:rPr lang="zh-CN" altLang="en-US" dirty="0"/>
              <a:t>月</a:t>
            </a:r>
            <a:r>
              <a:rPr lang="en-US" altLang="zh-CN" dirty="0"/>
              <a:t>1</a:t>
            </a:r>
            <a:r>
              <a:rPr lang="zh-CN" altLang="en-US" dirty="0"/>
              <a:t>日</a:t>
            </a:r>
            <a:r>
              <a:rPr lang="en-US" altLang="zh-CN" dirty="0"/>
              <a:t>00:00:00 </a:t>
            </a:r>
            <a:r>
              <a:rPr lang="zh-CN" altLang="en-US" dirty="0"/>
              <a:t>经过的毫秒数。</a:t>
            </a:r>
          </a:p>
          <a:p>
            <a:r>
              <a:rPr lang="zh-CN" altLang="en-US" dirty="0"/>
              <a:t>new Date(dateString)</a:t>
            </a:r>
            <a:r>
              <a:rPr lang="zh-CN" altLang="en-US" dirty="0" smtClean="0"/>
              <a:t>;</a:t>
            </a:r>
            <a:r>
              <a:rPr lang="en-US" altLang="zh-CN" dirty="0" smtClean="0"/>
              <a:t>//</a:t>
            </a:r>
            <a:r>
              <a:rPr lang="zh-CN" altLang="en-US" dirty="0"/>
              <a:t>表示日期的字符串值。该字符串应该能被 </a:t>
            </a:r>
            <a:r>
              <a:rPr lang="en-US" altLang="zh-CN" dirty="0" err="1"/>
              <a:t>Date.parse</a:t>
            </a:r>
            <a:r>
              <a:rPr lang="en-US" altLang="zh-CN" dirty="0"/>
              <a:t>() </a:t>
            </a:r>
            <a:r>
              <a:rPr lang="zh-CN" altLang="en-US" dirty="0"/>
              <a:t>方法识别</a:t>
            </a:r>
          </a:p>
          <a:p>
            <a:r>
              <a:rPr lang="zh-CN" altLang="en-US" dirty="0"/>
              <a:t>new Date(year, month[, day[, hour[, minutes[, seconds[, milliseconds]]]]]);</a:t>
            </a:r>
          </a:p>
        </p:txBody>
      </p:sp>
      <p:sp>
        <p:nvSpPr>
          <p:cNvPr id="4" name="矩形 3"/>
          <p:cNvSpPr/>
          <p:nvPr/>
        </p:nvSpPr>
        <p:spPr>
          <a:xfrm>
            <a:off x="1396620" y="3025979"/>
            <a:ext cx="8197756" cy="3108543"/>
          </a:xfrm>
          <a:prstGeom prst="rect">
            <a:avLst/>
          </a:prstGeom>
        </p:spPr>
        <p:txBody>
          <a:bodyPr wrap="square">
            <a:spAutoFit/>
          </a:bodyPr>
          <a:lstStyle/>
          <a:p>
            <a:r>
              <a:rPr lang="zh-CN" altLang="en-US" sz="1400" dirty="0"/>
              <a:t>year</a:t>
            </a:r>
          </a:p>
          <a:p>
            <a:r>
              <a:rPr lang="zh-CN" altLang="en-US" sz="1400" dirty="0"/>
              <a:t>代表年份的整数值。为了避免2000年问题最好指定4位数的年份; 使用 1998, 而不要用 98.</a:t>
            </a:r>
          </a:p>
          <a:p>
            <a:r>
              <a:rPr lang="zh-CN" altLang="en-US" sz="1400" dirty="0"/>
              <a:t>month</a:t>
            </a:r>
          </a:p>
          <a:p>
            <a:r>
              <a:rPr lang="zh-CN" altLang="en-US" sz="1400" dirty="0"/>
              <a:t>代表月份的整数值从0（1月）到11（12月）。</a:t>
            </a:r>
          </a:p>
          <a:p>
            <a:r>
              <a:rPr lang="zh-CN" altLang="en-US" sz="1400" dirty="0"/>
              <a:t>day</a:t>
            </a:r>
          </a:p>
          <a:p>
            <a:r>
              <a:rPr lang="zh-CN" altLang="en-US" sz="1400" dirty="0"/>
              <a:t>代表一个月中的第几天的整数值，从1开始。</a:t>
            </a:r>
          </a:p>
          <a:p>
            <a:r>
              <a:rPr lang="zh-CN" altLang="en-US" sz="1400" dirty="0"/>
              <a:t>hour</a:t>
            </a:r>
          </a:p>
          <a:p>
            <a:r>
              <a:rPr lang="zh-CN" altLang="en-US" sz="1400" dirty="0"/>
              <a:t>代表一天中的小时数的整数值 (24小时制)。</a:t>
            </a:r>
          </a:p>
          <a:p>
            <a:r>
              <a:rPr lang="zh-CN" altLang="en-US" sz="1400" dirty="0"/>
              <a:t>minute</a:t>
            </a:r>
          </a:p>
          <a:p>
            <a:r>
              <a:rPr lang="zh-CN" altLang="en-US" sz="1400" dirty="0"/>
              <a:t>分钟数。</a:t>
            </a:r>
          </a:p>
          <a:p>
            <a:r>
              <a:rPr lang="zh-CN" altLang="en-US" sz="1400" dirty="0"/>
              <a:t>second</a:t>
            </a:r>
          </a:p>
          <a:p>
            <a:r>
              <a:rPr lang="zh-CN" altLang="en-US" sz="1400" dirty="0"/>
              <a:t>秒数。</a:t>
            </a:r>
          </a:p>
          <a:p>
            <a:r>
              <a:rPr lang="zh-CN" altLang="en-US" sz="1400" dirty="0"/>
              <a:t>millisecond</a:t>
            </a:r>
          </a:p>
          <a:p>
            <a:r>
              <a:rPr lang="zh-CN" altLang="en-US" sz="1400" dirty="0"/>
              <a:t>表示时间的毫秒部分的整数值。</a:t>
            </a:r>
          </a:p>
        </p:txBody>
      </p:sp>
    </p:spTree>
    <p:extLst>
      <p:ext uri="{BB962C8B-B14F-4D97-AF65-F5344CB8AC3E}">
        <p14:creationId xmlns:p14="http://schemas.microsoft.com/office/powerpoint/2010/main" val="42049702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日期常见属性</a:t>
            </a:r>
            <a:endParaRPr lang="zh-CN" altLang="en-US" dirty="0"/>
          </a:p>
        </p:txBody>
      </p:sp>
      <p:sp>
        <p:nvSpPr>
          <p:cNvPr id="4" name="矩形 3"/>
          <p:cNvSpPr/>
          <p:nvPr/>
        </p:nvSpPr>
        <p:spPr>
          <a:xfrm>
            <a:off x="4551718" y="2875845"/>
            <a:ext cx="3368743" cy="707886"/>
          </a:xfrm>
          <a:prstGeom prst="rect">
            <a:avLst/>
          </a:prstGeom>
        </p:spPr>
        <p:txBody>
          <a:bodyPr wrap="none">
            <a:spAutoFit/>
          </a:bodyPr>
          <a:lstStyle/>
          <a:p>
            <a:r>
              <a:rPr lang="zh-CN" altLang="en-US" sz="4000" dirty="0"/>
              <a:t>Date.prototype</a:t>
            </a:r>
          </a:p>
        </p:txBody>
      </p:sp>
    </p:spTree>
    <p:extLst>
      <p:ext uri="{BB962C8B-B14F-4D97-AF65-F5344CB8AC3E}">
        <p14:creationId xmlns:p14="http://schemas.microsoft.com/office/powerpoint/2010/main" val="9417001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日期常见方法</a:t>
            </a:r>
            <a:endParaRPr lang="zh-CN" altLang="en-US" dirty="0"/>
          </a:p>
        </p:txBody>
      </p:sp>
      <p:sp>
        <p:nvSpPr>
          <p:cNvPr id="5" name="矩形 4"/>
          <p:cNvSpPr/>
          <p:nvPr/>
        </p:nvSpPr>
        <p:spPr>
          <a:xfrm>
            <a:off x="556845" y="1497927"/>
            <a:ext cx="6096000" cy="4616648"/>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zh-CN" altLang="en-US" sz="1400" dirty="0"/>
              <a:t>Date.UTC()</a:t>
            </a:r>
          </a:p>
          <a:p>
            <a:r>
              <a:rPr lang="zh-CN" altLang="en-US" sz="1400" dirty="0"/>
              <a:t>Date.now()</a:t>
            </a:r>
          </a:p>
          <a:p>
            <a:r>
              <a:rPr lang="zh-CN" altLang="en-US" sz="1400" dirty="0"/>
              <a:t>Date.parse</a:t>
            </a:r>
            <a:r>
              <a:rPr lang="zh-CN" altLang="en-US" sz="1400" dirty="0" smtClean="0"/>
              <a:t>()  </a:t>
            </a:r>
            <a:r>
              <a:rPr lang="en-US" altLang="zh-CN" sz="1400" dirty="0" smtClean="0"/>
              <a:t>//</a:t>
            </a:r>
            <a:r>
              <a:rPr lang="zh-CN" altLang="en-US" sz="1400" dirty="0" smtClean="0"/>
              <a:t>解析时间</a:t>
            </a:r>
            <a:endParaRPr lang="zh-CN" altLang="en-US" sz="1400" dirty="0"/>
          </a:p>
          <a:p>
            <a:r>
              <a:rPr lang="zh-CN" altLang="en-US" sz="1400" dirty="0"/>
              <a:t>Date.prototype.getDate()</a:t>
            </a:r>
          </a:p>
          <a:p>
            <a:r>
              <a:rPr lang="zh-CN" altLang="en-US" sz="1400" dirty="0"/>
              <a:t>Date.prototype.getDay()</a:t>
            </a:r>
          </a:p>
          <a:p>
            <a:r>
              <a:rPr lang="zh-CN" altLang="en-US" sz="1400" dirty="0"/>
              <a:t>Date.prototype.getFullYear()</a:t>
            </a:r>
          </a:p>
          <a:p>
            <a:r>
              <a:rPr lang="zh-CN" altLang="en-US" sz="1400" dirty="0"/>
              <a:t>Date.prototype.getHours()</a:t>
            </a:r>
          </a:p>
          <a:p>
            <a:r>
              <a:rPr lang="zh-CN" altLang="en-US" sz="1400" dirty="0"/>
              <a:t>Date.prototype.getMilliseconds()</a:t>
            </a:r>
          </a:p>
          <a:p>
            <a:r>
              <a:rPr lang="zh-CN" altLang="en-US" sz="1400" dirty="0"/>
              <a:t>Date.prototype.getMinutes()</a:t>
            </a:r>
          </a:p>
          <a:p>
            <a:r>
              <a:rPr lang="zh-CN" altLang="en-US" sz="1400" dirty="0"/>
              <a:t>Date.prototype.getMonth()</a:t>
            </a:r>
          </a:p>
          <a:p>
            <a:r>
              <a:rPr lang="zh-CN" altLang="en-US" sz="1400" dirty="0"/>
              <a:t>Date.prototype.getSeconds()</a:t>
            </a:r>
          </a:p>
          <a:p>
            <a:r>
              <a:rPr lang="zh-CN" altLang="en-US" sz="1400" dirty="0"/>
              <a:t>Date.prototype.getTime()</a:t>
            </a:r>
          </a:p>
          <a:p>
            <a:r>
              <a:rPr lang="zh-CN" altLang="en-US" sz="1400" dirty="0"/>
              <a:t>Date.prototype.getTimezoneOffset()</a:t>
            </a:r>
          </a:p>
          <a:p>
            <a:r>
              <a:rPr lang="zh-CN" altLang="en-US" sz="1400" dirty="0"/>
              <a:t>Date.prototype.getUTCDate()</a:t>
            </a:r>
          </a:p>
          <a:p>
            <a:r>
              <a:rPr lang="zh-CN" altLang="en-US" sz="1400" dirty="0"/>
              <a:t>Date.prototype.getUTCDay()</a:t>
            </a:r>
          </a:p>
          <a:p>
            <a:r>
              <a:rPr lang="zh-CN" altLang="en-US" sz="1400" dirty="0"/>
              <a:t>Date.prototype.getUTCFullYear()</a:t>
            </a:r>
          </a:p>
          <a:p>
            <a:r>
              <a:rPr lang="zh-CN" altLang="en-US" sz="1400" dirty="0"/>
              <a:t>Date.prototype.getUTCHours()</a:t>
            </a:r>
          </a:p>
          <a:p>
            <a:r>
              <a:rPr lang="zh-CN" altLang="en-US" sz="1400" dirty="0"/>
              <a:t>Date.prototype.getUTCMilliseconds()</a:t>
            </a:r>
          </a:p>
          <a:p>
            <a:r>
              <a:rPr lang="zh-CN" altLang="en-US" sz="1400" dirty="0"/>
              <a:t>Date.prototype.getUTCMinutes()</a:t>
            </a:r>
          </a:p>
          <a:p>
            <a:r>
              <a:rPr lang="zh-CN" altLang="en-US" sz="1400" dirty="0"/>
              <a:t>Date.prototype.getUTCMonth()</a:t>
            </a:r>
          </a:p>
          <a:p>
            <a:r>
              <a:rPr lang="zh-CN" altLang="en-US" sz="1400" dirty="0"/>
              <a:t>Date.prototype.getUTCSeconds()</a:t>
            </a:r>
          </a:p>
        </p:txBody>
      </p:sp>
    </p:spTree>
    <p:extLst>
      <p:ext uri="{BB962C8B-B14F-4D97-AF65-F5344CB8AC3E}">
        <p14:creationId xmlns:p14="http://schemas.microsoft.com/office/powerpoint/2010/main" val="4095549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Javascript</a:t>
            </a:r>
            <a:r>
              <a:rPr lang="zh-CN" altLang="en-US" dirty="0" smtClean="0"/>
              <a:t>注解</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137610958"/>
              </p:ext>
            </p:extLst>
          </p:nvPr>
        </p:nvGraphicFramePr>
        <p:xfrm>
          <a:off x="1718102" y="2316454"/>
          <a:ext cx="8128000" cy="11125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zh-CN" altLang="en-US" dirty="0" smtClean="0"/>
                        <a:t>注解方式</a:t>
                      </a:r>
                      <a:endParaRPr lang="zh-CN" altLang="en-US" dirty="0"/>
                    </a:p>
                  </a:txBody>
                  <a:tcPr/>
                </a:tc>
                <a:tc>
                  <a:txBody>
                    <a:bodyPr/>
                    <a:lstStyle/>
                    <a:p>
                      <a:endParaRPr lang="zh-CN" altLang="en-US"/>
                    </a:p>
                  </a:txBody>
                  <a:tcPr/>
                </a:tc>
              </a:tr>
              <a:tr h="370840">
                <a:tc>
                  <a:txBody>
                    <a:bodyPr/>
                    <a:lstStyle/>
                    <a:p>
                      <a:r>
                        <a:rPr lang="en-US" altLang="zh-CN" dirty="0" smtClean="0"/>
                        <a:t>// </a:t>
                      </a:r>
                      <a:r>
                        <a:rPr lang="zh-CN" altLang="en-US" dirty="0" smtClean="0"/>
                        <a:t>注释内容</a:t>
                      </a:r>
                      <a:endParaRPr lang="zh-CN" altLang="en-US" dirty="0"/>
                    </a:p>
                  </a:txBody>
                  <a:tcPr/>
                </a:tc>
                <a:tc>
                  <a:txBody>
                    <a:bodyPr/>
                    <a:lstStyle/>
                    <a:p>
                      <a:r>
                        <a:rPr lang="zh-CN" altLang="en-US" dirty="0" smtClean="0"/>
                        <a:t>单行注解</a:t>
                      </a:r>
                      <a:endParaRPr lang="zh-CN" altLang="en-US" dirty="0"/>
                    </a:p>
                  </a:txBody>
                  <a:tcPr/>
                </a:tc>
              </a:tr>
              <a:tr h="370840">
                <a:tc>
                  <a:txBody>
                    <a:bodyPr/>
                    <a:lstStyle/>
                    <a:p>
                      <a:r>
                        <a:rPr lang="en-US" altLang="zh-CN" dirty="0" smtClean="0"/>
                        <a:t>/*  </a:t>
                      </a:r>
                      <a:r>
                        <a:rPr lang="zh-CN" altLang="en-US" dirty="0" smtClean="0"/>
                        <a:t>注释内容</a:t>
                      </a:r>
                      <a:r>
                        <a:rPr lang="en-US" altLang="zh-CN" dirty="0" smtClean="0"/>
                        <a:t> */</a:t>
                      </a:r>
                      <a:endParaRPr lang="zh-CN" altLang="en-US" dirty="0"/>
                    </a:p>
                  </a:txBody>
                  <a:tcPr/>
                </a:tc>
                <a:tc>
                  <a:txBody>
                    <a:bodyPr/>
                    <a:lstStyle/>
                    <a:p>
                      <a:r>
                        <a:rPr lang="zh-CN" altLang="en-US" dirty="0" smtClean="0"/>
                        <a:t>多行注释</a:t>
                      </a:r>
                      <a:endParaRPr lang="zh-CN" altLang="en-US" dirty="0"/>
                    </a:p>
                  </a:txBody>
                  <a:tcPr/>
                </a:tc>
              </a:tr>
            </a:tbl>
          </a:graphicData>
        </a:graphic>
      </p:graphicFrame>
    </p:spTree>
    <p:extLst>
      <p:ext uri="{BB962C8B-B14F-4D97-AF65-F5344CB8AC3E}">
        <p14:creationId xmlns:p14="http://schemas.microsoft.com/office/powerpoint/2010/main" val="14178204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日期常见方法</a:t>
            </a:r>
            <a:endParaRPr lang="zh-CN" altLang="en-US" dirty="0"/>
          </a:p>
        </p:txBody>
      </p:sp>
      <p:sp>
        <p:nvSpPr>
          <p:cNvPr id="3" name="矩形 2"/>
          <p:cNvSpPr/>
          <p:nvPr/>
        </p:nvSpPr>
        <p:spPr>
          <a:xfrm>
            <a:off x="338481" y="1810309"/>
            <a:ext cx="6096000" cy="3539430"/>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zh-CN" altLang="en-US" sz="1400" dirty="0"/>
              <a:t>Date.prototype.setDate()</a:t>
            </a:r>
          </a:p>
          <a:p>
            <a:r>
              <a:rPr lang="zh-CN" altLang="en-US" sz="1400" dirty="0"/>
              <a:t>Date.prototype.setFullYear()</a:t>
            </a:r>
          </a:p>
          <a:p>
            <a:r>
              <a:rPr lang="zh-CN" altLang="en-US" sz="1400" dirty="0"/>
              <a:t>Date.prototype.setHours()</a:t>
            </a:r>
          </a:p>
          <a:p>
            <a:r>
              <a:rPr lang="zh-CN" altLang="en-US" sz="1400" dirty="0"/>
              <a:t>Date.prototype.setMilliseconds()</a:t>
            </a:r>
          </a:p>
          <a:p>
            <a:r>
              <a:rPr lang="zh-CN" altLang="en-US" sz="1400" dirty="0"/>
              <a:t>Date.prototype.setMinutes()</a:t>
            </a:r>
          </a:p>
          <a:p>
            <a:r>
              <a:rPr lang="zh-CN" altLang="en-US" sz="1400" dirty="0"/>
              <a:t>Date.prototype.setMonth()</a:t>
            </a:r>
          </a:p>
          <a:p>
            <a:r>
              <a:rPr lang="zh-CN" altLang="en-US" sz="1400" dirty="0"/>
              <a:t>Date.prototype.setSeconds()</a:t>
            </a:r>
          </a:p>
          <a:p>
            <a:r>
              <a:rPr lang="zh-CN" altLang="en-US" sz="1400" dirty="0"/>
              <a:t>Date.prototype.setTime()</a:t>
            </a:r>
          </a:p>
          <a:p>
            <a:r>
              <a:rPr lang="zh-CN" altLang="en-US" sz="1400" dirty="0"/>
              <a:t>Date.prototype.setUTCDate()</a:t>
            </a:r>
          </a:p>
          <a:p>
            <a:r>
              <a:rPr lang="zh-CN" altLang="en-US" sz="1400" dirty="0"/>
              <a:t>Date.prototype.setUTCFullYear()</a:t>
            </a:r>
          </a:p>
          <a:p>
            <a:r>
              <a:rPr lang="zh-CN" altLang="en-US" sz="1400" dirty="0"/>
              <a:t>Date.prototype.setUTCHours()</a:t>
            </a:r>
          </a:p>
          <a:p>
            <a:r>
              <a:rPr lang="zh-CN" altLang="en-US" sz="1400" dirty="0"/>
              <a:t>Date.prototype.setUTCMilliseconds()</a:t>
            </a:r>
          </a:p>
          <a:p>
            <a:r>
              <a:rPr lang="zh-CN" altLang="en-US" sz="1400" dirty="0"/>
              <a:t>Date.prototype.setUTCMinutes()</a:t>
            </a:r>
          </a:p>
          <a:p>
            <a:r>
              <a:rPr lang="zh-CN" altLang="en-US" sz="1400" dirty="0"/>
              <a:t>Date.prototype.setUTCMonth()</a:t>
            </a:r>
          </a:p>
          <a:p>
            <a:r>
              <a:rPr lang="zh-CN" altLang="en-US" sz="1400" dirty="0"/>
              <a:t>Date.prototype.setUTCSeconds</a:t>
            </a:r>
            <a:r>
              <a:rPr lang="zh-CN" altLang="en-US" sz="1400" dirty="0" smtClean="0"/>
              <a:t>()</a:t>
            </a:r>
            <a:endParaRPr lang="en-US" altLang="zh-CN" sz="1400" dirty="0" smtClean="0"/>
          </a:p>
          <a:p>
            <a:r>
              <a:rPr lang="en-US" altLang="zh-CN" sz="1400" dirty="0" err="1"/>
              <a:t>Date.prototype.toDateString</a:t>
            </a:r>
            <a:r>
              <a:rPr lang="en-US" altLang="zh-CN" sz="1400" dirty="0"/>
              <a:t>()</a:t>
            </a:r>
            <a:endParaRPr lang="zh-CN" altLang="en-US" sz="1400" dirty="0"/>
          </a:p>
        </p:txBody>
      </p:sp>
      <p:sp>
        <p:nvSpPr>
          <p:cNvPr id="4" name="矩形 3"/>
          <p:cNvSpPr/>
          <p:nvPr/>
        </p:nvSpPr>
        <p:spPr>
          <a:xfrm>
            <a:off x="6788325" y="1810309"/>
            <a:ext cx="5127010" cy="267765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sz="1400" dirty="0"/>
              <a:t>Date.prototype.toISOString()</a:t>
            </a:r>
          </a:p>
          <a:p>
            <a:r>
              <a:rPr lang="zh-CN" altLang="en-US" sz="1400" dirty="0"/>
              <a:t>Date.prototype.toJSON()</a:t>
            </a:r>
          </a:p>
          <a:p>
            <a:r>
              <a:rPr lang="zh-CN" altLang="en-US" sz="1400" dirty="0"/>
              <a:t>Date.prototype.toLocaleDateString()</a:t>
            </a:r>
          </a:p>
          <a:p>
            <a:r>
              <a:rPr lang="zh-CN" altLang="en-US" sz="1400" dirty="0"/>
              <a:t>Date.prototype.toLocaleFormat()</a:t>
            </a:r>
          </a:p>
          <a:p>
            <a:r>
              <a:rPr lang="zh-CN" altLang="en-US" sz="1400" dirty="0"/>
              <a:t>Date.prototype.toLocaleString()</a:t>
            </a:r>
          </a:p>
          <a:p>
            <a:r>
              <a:rPr lang="zh-CN" altLang="en-US" sz="1400" dirty="0"/>
              <a:t>Date.prototype.toLocaleTimeString()</a:t>
            </a:r>
          </a:p>
          <a:p>
            <a:r>
              <a:rPr lang="zh-CN" altLang="en-US" sz="1400" dirty="0"/>
              <a:t>Date.prototype.toSource()</a:t>
            </a:r>
          </a:p>
          <a:p>
            <a:r>
              <a:rPr lang="zh-CN" altLang="en-US" sz="1400" dirty="0"/>
              <a:t>Date.prototype.toString()</a:t>
            </a:r>
          </a:p>
          <a:p>
            <a:r>
              <a:rPr lang="zh-CN" altLang="en-US" sz="1400" dirty="0"/>
              <a:t>Date.prototype.toTimeString()</a:t>
            </a:r>
          </a:p>
          <a:p>
            <a:r>
              <a:rPr lang="zh-CN" altLang="en-US" sz="1400" dirty="0"/>
              <a:t>Date.prototype.toUTCString()</a:t>
            </a:r>
          </a:p>
          <a:p>
            <a:r>
              <a:rPr lang="zh-CN" altLang="en-US" sz="1400" dirty="0"/>
              <a:t>Date.prototype.valueOf()</a:t>
            </a:r>
          </a:p>
          <a:p>
            <a:r>
              <a:rPr lang="zh-CN" altLang="en-US" sz="1400" dirty="0"/>
              <a:t>Date.prototype[@@toPrimitive]</a:t>
            </a:r>
          </a:p>
        </p:txBody>
      </p:sp>
    </p:spTree>
    <p:extLst>
      <p:ext uri="{BB962C8B-B14F-4D97-AF65-F5344CB8AC3E}">
        <p14:creationId xmlns:p14="http://schemas.microsoft.com/office/powerpoint/2010/main" val="10859688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正则表达式</a:t>
            </a:r>
            <a:endParaRPr lang="zh-CN" altLang="en-US" dirty="0"/>
          </a:p>
        </p:txBody>
      </p:sp>
      <p:sp>
        <p:nvSpPr>
          <p:cNvPr id="4" name="矩形 3"/>
          <p:cNvSpPr/>
          <p:nvPr/>
        </p:nvSpPr>
        <p:spPr>
          <a:xfrm>
            <a:off x="1978925" y="1938670"/>
            <a:ext cx="7629098" cy="369332"/>
          </a:xfrm>
          <a:prstGeom prst="rect">
            <a:avLst/>
          </a:prstGeom>
        </p:spPr>
        <p:txBody>
          <a:bodyPr wrap="square">
            <a:spAutoFit/>
          </a:bodyPr>
          <a:lstStyle/>
          <a:p>
            <a:r>
              <a:rPr lang="zh-CN" altLang="en-US" dirty="0"/>
              <a:t>RegExp 构造函数可创建一个正则表达式对象，用特定的模式匹配文本。</a:t>
            </a:r>
          </a:p>
        </p:txBody>
      </p:sp>
      <p:sp>
        <p:nvSpPr>
          <p:cNvPr id="5" name="矩形 4"/>
          <p:cNvSpPr/>
          <p:nvPr/>
        </p:nvSpPr>
        <p:spPr>
          <a:xfrm>
            <a:off x="556845" y="4530319"/>
            <a:ext cx="4124337"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RegExp(pattern [, flags])</a:t>
            </a:r>
          </a:p>
          <a:p>
            <a:endParaRPr lang="zh-CN" altLang="en-US" dirty="0"/>
          </a:p>
          <a:p>
            <a:r>
              <a:rPr lang="zh-CN" altLang="en-US" dirty="0"/>
              <a:t>/pattern/flags</a:t>
            </a:r>
          </a:p>
        </p:txBody>
      </p:sp>
      <p:sp>
        <p:nvSpPr>
          <p:cNvPr id="6" name="矩形 5"/>
          <p:cNvSpPr/>
          <p:nvPr/>
        </p:nvSpPr>
        <p:spPr>
          <a:xfrm>
            <a:off x="5526407" y="3200555"/>
            <a:ext cx="6096000" cy="2893100"/>
          </a:xfrm>
          <a:prstGeom prst="rect">
            <a:avLst/>
          </a:prstGeom>
        </p:spPr>
        <p:txBody>
          <a:bodyPr>
            <a:spAutoFit/>
          </a:bodyPr>
          <a:lstStyle/>
          <a:p>
            <a:r>
              <a:rPr lang="zh-CN" altLang="en-US" sz="1400" dirty="0"/>
              <a:t>pattern</a:t>
            </a:r>
          </a:p>
          <a:p>
            <a:r>
              <a:rPr lang="zh-CN" altLang="en-US" sz="1400" dirty="0"/>
              <a:t>正则表达式文本</a:t>
            </a:r>
          </a:p>
          <a:p>
            <a:r>
              <a:rPr lang="zh-CN" altLang="en-US" sz="1400" dirty="0"/>
              <a:t>flags</a:t>
            </a:r>
          </a:p>
          <a:p>
            <a:r>
              <a:rPr lang="zh-CN" altLang="en-US" sz="1400" dirty="0"/>
              <a:t>该参数可以是下面几个值的任意组合：</a:t>
            </a:r>
          </a:p>
          <a:p>
            <a:endParaRPr lang="zh-CN" altLang="en-US" sz="1400" dirty="0"/>
          </a:p>
          <a:p>
            <a:r>
              <a:rPr lang="zh-CN" altLang="en-US" sz="1400" dirty="0"/>
              <a:t>g</a:t>
            </a:r>
          </a:p>
          <a:p>
            <a:r>
              <a:rPr lang="zh-CN" altLang="en-US" sz="1400" dirty="0"/>
              <a:t>全局匹配</a:t>
            </a:r>
          </a:p>
          <a:p>
            <a:r>
              <a:rPr lang="zh-CN" altLang="en-US" sz="1400" dirty="0"/>
              <a:t>i</a:t>
            </a:r>
          </a:p>
          <a:p>
            <a:r>
              <a:rPr lang="zh-CN" altLang="en-US" sz="1400" dirty="0"/>
              <a:t>忽略大小写</a:t>
            </a:r>
          </a:p>
          <a:p>
            <a:r>
              <a:rPr lang="zh-CN" altLang="en-US" sz="1400" dirty="0"/>
              <a:t>m</a:t>
            </a:r>
          </a:p>
          <a:p>
            <a:r>
              <a:rPr lang="zh-CN" altLang="en-US" sz="1400" dirty="0"/>
              <a:t>让开始和结束字符（^ 和 $）工作在多行模式（也就是，^ 和 $ 可以匹配字符串中每一行的开始和结束（行是由 \n 或 \r 分割的），而不只是整个输入字符串的最开始和最末尾处。</a:t>
            </a:r>
          </a:p>
        </p:txBody>
      </p:sp>
      <p:sp>
        <p:nvSpPr>
          <p:cNvPr id="7" name="矩形 6"/>
          <p:cNvSpPr/>
          <p:nvPr/>
        </p:nvSpPr>
        <p:spPr>
          <a:xfrm>
            <a:off x="556844" y="3389935"/>
            <a:ext cx="4124337" cy="954107"/>
          </a:xfrm>
          <a:prstGeom prst="rect">
            <a:avLst/>
          </a:prstGeom>
        </p:spPr>
        <p:txBody>
          <a:bodyPr wrap="square">
            <a:spAutoFit/>
          </a:bodyPr>
          <a:lstStyle/>
          <a:p>
            <a:r>
              <a:rPr lang="zh-CN" altLang="en-US" sz="1400" dirty="0"/>
              <a:t>有两种方法可以创建一个正则对象：字面量和构造函数。字面量形式不需要引号，而传递给构造函数的参数需要用引号包裹。下面表达式创建相同的正则表达式：</a:t>
            </a:r>
          </a:p>
        </p:txBody>
      </p:sp>
    </p:spTree>
    <p:extLst>
      <p:ext uri="{BB962C8B-B14F-4D97-AF65-F5344CB8AC3E}">
        <p14:creationId xmlns:p14="http://schemas.microsoft.com/office/powerpoint/2010/main" val="41918909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正则表达式</a:t>
            </a:r>
            <a:endParaRPr lang="zh-CN" altLang="en-US" dirty="0"/>
          </a:p>
        </p:txBody>
      </p:sp>
      <p:sp>
        <p:nvSpPr>
          <p:cNvPr id="3" name="矩形 2"/>
          <p:cNvSpPr/>
          <p:nvPr/>
        </p:nvSpPr>
        <p:spPr>
          <a:xfrm>
            <a:off x="3070746" y="2967335"/>
            <a:ext cx="5745708"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https://developer.mozilla.org/zh-CN/docs/Web/JavaScript/Reference/Global_Objects/RegExp#character-classes</a:t>
            </a:r>
          </a:p>
        </p:txBody>
      </p:sp>
    </p:spTree>
    <p:extLst>
      <p:ext uri="{BB962C8B-B14F-4D97-AF65-F5344CB8AC3E}">
        <p14:creationId xmlns:p14="http://schemas.microsoft.com/office/powerpoint/2010/main" val="24751846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a:t>
            </a:r>
            <a:endParaRPr lang="zh-CN" altLang="en-US" dirty="0"/>
          </a:p>
        </p:txBody>
      </p:sp>
      <p:sp>
        <p:nvSpPr>
          <p:cNvPr id="3" name="文本框 2"/>
          <p:cNvSpPr txBox="1"/>
          <p:nvPr/>
        </p:nvSpPr>
        <p:spPr>
          <a:xfrm>
            <a:off x="3280889" y="2971800"/>
            <a:ext cx="5910401"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sz="3200" dirty="0" err="1" smtClean="0"/>
              <a:t>Javascript</a:t>
            </a:r>
            <a:r>
              <a:rPr lang="zh-CN" altLang="en-US" sz="3200" dirty="0" smtClean="0"/>
              <a:t>是一种基于对象的语言</a:t>
            </a:r>
            <a:endParaRPr lang="zh-CN" altLang="en-US" sz="3200" dirty="0"/>
          </a:p>
        </p:txBody>
      </p:sp>
    </p:spTree>
    <p:extLst>
      <p:ext uri="{BB962C8B-B14F-4D97-AF65-F5344CB8AC3E}">
        <p14:creationId xmlns:p14="http://schemas.microsoft.com/office/powerpoint/2010/main" val="25096378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对象的表现形式</a:t>
            </a:r>
            <a:endParaRPr lang="zh-CN" altLang="en-US" dirty="0"/>
          </a:p>
        </p:txBody>
      </p:sp>
      <p:sp>
        <p:nvSpPr>
          <p:cNvPr id="3" name="文本框 2"/>
          <p:cNvSpPr txBox="1"/>
          <p:nvPr/>
        </p:nvSpPr>
        <p:spPr>
          <a:xfrm>
            <a:off x="2669930" y="2103120"/>
            <a:ext cx="7132320" cy="286232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nSpc>
                <a:spcPct val="150000"/>
              </a:lnSpc>
            </a:pPr>
            <a:r>
              <a:rPr lang="en-US" altLang="zh-CN" sz="2000" dirty="0"/>
              <a:t>n</a:t>
            </a:r>
            <a:r>
              <a:rPr lang="en-US" altLang="zh-CN" sz="2000" dirty="0" smtClean="0"/>
              <a:t>ew </a:t>
            </a:r>
            <a:r>
              <a:rPr lang="en-US" altLang="zh-CN" sz="2000" dirty="0" smtClean="0"/>
              <a:t>Object()   //</a:t>
            </a:r>
            <a:r>
              <a:rPr lang="zh-CN" altLang="en-US" sz="2000" dirty="0" smtClean="0"/>
              <a:t>构造函数</a:t>
            </a:r>
            <a:endParaRPr lang="en-US" altLang="zh-CN" sz="2000" dirty="0" smtClean="0"/>
          </a:p>
          <a:p>
            <a:pPr>
              <a:lnSpc>
                <a:spcPct val="150000"/>
              </a:lnSpc>
            </a:pPr>
            <a:r>
              <a:rPr lang="en-US" altLang="zh-CN" sz="2000" dirty="0" smtClean="0"/>
              <a:t>{}      //</a:t>
            </a:r>
            <a:r>
              <a:rPr lang="zh-CN" altLang="en-US" sz="2000" dirty="0" smtClean="0"/>
              <a:t>字面量</a:t>
            </a:r>
            <a:endParaRPr lang="en-US" altLang="zh-CN" sz="2000" dirty="0" smtClean="0"/>
          </a:p>
          <a:p>
            <a:pPr>
              <a:lnSpc>
                <a:spcPct val="150000"/>
              </a:lnSpc>
            </a:pPr>
            <a:r>
              <a:rPr lang="en-US" altLang="zh-CN" sz="2000" dirty="0" smtClean="0"/>
              <a:t>[]      //</a:t>
            </a:r>
            <a:r>
              <a:rPr lang="zh-CN" altLang="en-US" sz="2000" dirty="0" smtClean="0"/>
              <a:t>数组</a:t>
            </a:r>
            <a:endParaRPr lang="en-US" altLang="zh-CN" sz="2000" dirty="0" smtClean="0"/>
          </a:p>
          <a:p>
            <a:pPr>
              <a:lnSpc>
                <a:spcPct val="150000"/>
              </a:lnSpc>
            </a:pPr>
            <a:r>
              <a:rPr lang="en-US" altLang="zh-CN" sz="2000" dirty="0" smtClean="0"/>
              <a:t>/\w*/I      //</a:t>
            </a:r>
            <a:r>
              <a:rPr lang="zh-CN" altLang="en-US" sz="2000" dirty="0" smtClean="0"/>
              <a:t>正则表达式</a:t>
            </a:r>
            <a:endParaRPr lang="en-US" altLang="zh-CN" sz="2000" dirty="0" smtClean="0"/>
          </a:p>
          <a:p>
            <a:pPr>
              <a:lnSpc>
                <a:spcPct val="150000"/>
              </a:lnSpc>
            </a:pPr>
            <a:r>
              <a:rPr lang="en-US" altLang="zh-CN" sz="2000" dirty="0" smtClean="0"/>
              <a:t>Function(){}     //</a:t>
            </a:r>
            <a:r>
              <a:rPr lang="zh-CN" altLang="en-US" sz="2000" dirty="0" smtClean="0"/>
              <a:t>函数</a:t>
            </a:r>
            <a:endParaRPr lang="en-US" altLang="zh-CN" sz="2000" dirty="0" smtClean="0"/>
          </a:p>
          <a:p>
            <a:pPr>
              <a:lnSpc>
                <a:spcPct val="150000"/>
              </a:lnSpc>
            </a:pPr>
            <a:r>
              <a:rPr lang="en-US" altLang="zh-CN" sz="2000" dirty="0" smtClean="0"/>
              <a:t>……</a:t>
            </a:r>
            <a:endParaRPr lang="zh-CN" altLang="en-US" sz="2000" dirty="0"/>
          </a:p>
        </p:txBody>
      </p:sp>
      <p:sp>
        <p:nvSpPr>
          <p:cNvPr id="4" name="文本框 3"/>
          <p:cNvSpPr txBox="1"/>
          <p:nvPr/>
        </p:nvSpPr>
        <p:spPr>
          <a:xfrm>
            <a:off x="2669930" y="5483907"/>
            <a:ext cx="341151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zh-CN" altLang="en-US" dirty="0" smtClean="0"/>
              <a:t>注意</a:t>
            </a:r>
            <a:r>
              <a:rPr lang="en-US" altLang="zh-CN" dirty="0" smtClean="0"/>
              <a:t>:  </a:t>
            </a:r>
            <a:r>
              <a:rPr lang="zh-CN" altLang="en-US" dirty="0" smtClean="0"/>
              <a:t>每</a:t>
            </a:r>
            <a:r>
              <a:rPr lang="zh-CN" altLang="en-US" dirty="0"/>
              <a:t>一</a:t>
            </a:r>
            <a:r>
              <a:rPr lang="zh-CN" altLang="en-US" dirty="0" smtClean="0"/>
              <a:t>个函数都是一个对象</a:t>
            </a:r>
            <a:endParaRPr lang="zh-CN" altLang="en-US" dirty="0"/>
          </a:p>
        </p:txBody>
      </p:sp>
    </p:spTree>
    <p:extLst>
      <p:ext uri="{BB962C8B-B14F-4D97-AF65-F5344CB8AC3E}">
        <p14:creationId xmlns:p14="http://schemas.microsoft.com/office/powerpoint/2010/main" val="4851130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面向对象的特性</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643527946"/>
              </p:ext>
            </p:extLst>
          </p:nvPr>
        </p:nvGraphicFramePr>
        <p:xfrm>
          <a:off x="1890110" y="1791721"/>
          <a:ext cx="8128000" cy="222504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zh-CN" altLang="en-US" dirty="0" smtClean="0"/>
                        <a:t>语言</a:t>
                      </a:r>
                      <a:endParaRPr lang="zh-CN" altLang="en-US" dirty="0"/>
                    </a:p>
                  </a:txBody>
                  <a:tcPr/>
                </a:tc>
                <a:tc>
                  <a:txBody>
                    <a:bodyPr/>
                    <a:lstStyle/>
                    <a:p>
                      <a:r>
                        <a:rPr lang="zh-CN" altLang="en-US" dirty="0" smtClean="0"/>
                        <a:t>说明</a:t>
                      </a:r>
                      <a:endParaRPr lang="zh-CN" altLang="en-US" dirty="0"/>
                    </a:p>
                  </a:txBody>
                  <a:tcPr/>
                </a:tc>
              </a:tr>
              <a:tr h="370840">
                <a:tc>
                  <a:txBody>
                    <a:bodyPr/>
                    <a:lstStyle/>
                    <a:p>
                      <a:r>
                        <a:rPr lang="en-US" altLang="zh-CN" dirty="0" smtClean="0"/>
                        <a:t>Java</a:t>
                      </a:r>
                      <a:endParaRPr lang="zh-CN" altLang="en-US" dirty="0"/>
                    </a:p>
                  </a:txBody>
                  <a:tcPr/>
                </a:tc>
                <a:tc rowSpan="4">
                  <a:txBody>
                    <a:bodyPr/>
                    <a:lstStyle/>
                    <a:p>
                      <a:r>
                        <a:rPr lang="zh-CN" altLang="en-US" dirty="0" smtClean="0"/>
                        <a:t>他们都是基于类的面向对象语言</a:t>
                      </a:r>
                      <a:endParaRPr lang="zh-CN" altLang="en-US" dirty="0"/>
                    </a:p>
                  </a:txBody>
                  <a:tcPr/>
                </a:tc>
              </a:tr>
              <a:tr h="370840">
                <a:tc>
                  <a:txBody>
                    <a:bodyPr/>
                    <a:lstStyle/>
                    <a:p>
                      <a:r>
                        <a:rPr lang="en-US" altLang="zh-CN" dirty="0" smtClean="0"/>
                        <a:t>C++</a:t>
                      </a:r>
                      <a:endParaRPr lang="zh-CN" altLang="en-US" dirty="0"/>
                    </a:p>
                  </a:txBody>
                  <a:tcPr/>
                </a:tc>
                <a:tc vMerge="1">
                  <a:txBody>
                    <a:bodyPr/>
                    <a:lstStyle/>
                    <a:p>
                      <a:endParaRPr lang="zh-CN" altLang="en-US" dirty="0"/>
                    </a:p>
                  </a:txBody>
                  <a:tcPr/>
                </a:tc>
              </a:tr>
              <a:tr h="370840">
                <a:tc>
                  <a:txBody>
                    <a:bodyPr/>
                    <a:lstStyle/>
                    <a:p>
                      <a:r>
                        <a:rPr lang="en-US" altLang="zh-CN" dirty="0" smtClean="0"/>
                        <a:t>Swift</a:t>
                      </a:r>
                      <a:endParaRPr lang="zh-CN" altLang="en-US" dirty="0"/>
                    </a:p>
                  </a:txBody>
                  <a:tcPr/>
                </a:tc>
                <a:tc vMerge="1">
                  <a:txBody>
                    <a:bodyPr/>
                    <a:lstStyle/>
                    <a:p>
                      <a:endParaRPr lang="zh-CN" altLang="en-US" dirty="0"/>
                    </a:p>
                  </a:txBody>
                  <a:tcPr/>
                </a:tc>
              </a:tr>
              <a:tr h="370840">
                <a:tc>
                  <a:txBody>
                    <a:bodyPr/>
                    <a:lstStyle/>
                    <a:p>
                      <a:r>
                        <a:rPr lang="en-US" altLang="zh-CN" dirty="0" smtClean="0"/>
                        <a:t>C#</a:t>
                      </a:r>
                      <a:endParaRPr lang="zh-CN" altLang="en-US" dirty="0"/>
                    </a:p>
                  </a:txBody>
                  <a:tcPr/>
                </a:tc>
                <a:tc vMerge="1">
                  <a:txBody>
                    <a:bodyPr/>
                    <a:lstStyle/>
                    <a:p>
                      <a:endParaRPr lang="zh-CN" altLang="en-US" dirty="0"/>
                    </a:p>
                  </a:txBody>
                  <a:tcPr/>
                </a:tc>
              </a:tr>
              <a:tr h="370840">
                <a:tc>
                  <a:txBody>
                    <a:bodyPr/>
                    <a:lstStyle/>
                    <a:p>
                      <a:r>
                        <a:rPr lang="en-US" altLang="zh-CN" dirty="0" smtClean="0"/>
                        <a:t>……</a:t>
                      </a:r>
                      <a:endParaRPr lang="zh-CN" altLang="en-US" dirty="0"/>
                    </a:p>
                  </a:txBody>
                  <a:tcPr/>
                </a:tc>
                <a:tc>
                  <a:txBody>
                    <a:bodyPr/>
                    <a:lstStyle/>
                    <a:p>
                      <a:endParaRPr lang="zh-CN" altLang="en-US" dirty="0"/>
                    </a:p>
                  </a:txBody>
                  <a:tcPr/>
                </a:tc>
              </a:tr>
            </a:tbl>
          </a:graphicData>
        </a:graphic>
      </p:graphicFrame>
      <p:sp>
        <p:nvSpPr>
          <p:cNvPr id="5" name="文本框 4"/>
          <p:cNvSpPr txBox="1"/>
          <p:nvPr/>
        </p:nvSpPr>
        <p:spPr>
          <a:xfrm>
            <a:off x="1844565" y="4776951"/>
            <a:ext cx="8103476" cy="129137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342900" indent="-342900">
              <a:lnSpc>
                <a:spcPct val="150000"/>
              </a:lnSpc>
              <a:buFont typeface="Arial" panose="020B0604020202020204" pitchFamily="34" charset="0"/>
              <a:buChar char="•"/>
            </a:pPr>
            <a:r>
              <a:rPr lang="zh-CN" altLang="en-US" dirty="0" smtClean="0"/>
              <a:t>封装</a:t>
            </a:r>
            <a:endParaRPr lang="en-US" altLang="zh-CN" dirty="0" smtClean="0"/>
          </a:p>
          <a:p>
            <a:pPr marL="342900" indent="-342900">
              <a:lnSpc>
                <a:spcPct val="150000"/>
              </a:lnSpc>
              <a:buFont typeface="Arial" panose="020B0604020202020204" pitchFamily="34" charset="0"/>
              <a:buChar char="•"/>
            </a:pPr>
            <a:r>
              <a:rPr lang="zh-CN" altLang="en-US" dirty="0" smtClean="0"/>
              <a:t>继承</a:t>
            </a:r>
            <a:endParaRPr lang="en-US" altLang="zh-CN" dirty="0" smtClean="0"/>
          </a:p>
          <a:p>
            <a:pPr marL="342900" indent="-342900">
              <a:lnSpc>
                <a:spcPct val="150000"/>
              </a:lnSpc>
              <a:buFont typeface="Arial" panose="020B0604020202020204" pitchFamily="34" charset="0"/>
              <a:buChar char="•"/>
            </a:pPr>
            <a:r>
              <a:rPr lang="zh-CN" altLang="en-US" dirty="0"/>
              <a:t>多态</a:t>
            </a:r>
          </a:p>
        </p:txBody>
      </p:sp>
    </p:spTree>
    <p:extLst>
      <p:ext uri="{BB962C8B-B14F-4D97-AF65-F5344CB8AC3E}">
        <p14:creationId xmlns:p14="http://schemas.microsoft.com/office/powerpoint/2010/main" val="36486063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 </a:t>
            </a:r>
            <a:r>
              <a:rPr lang="en-US" altLang="zh-CN" dirty="0" smtClean="0"/>
              <a:t>--- </a:t>
            </a:r>
            <a:r>
              <a:rPr lang="zh-CN" altLang="en-US" dirty="0"/>
              <a:t>封装</a:t>
            </a:r>
          </a:p>
        </p:txBody>
      </p:sp>
      <p:sp>
        <p:nvSpPr>
          <p:cNvPr id="3" name="文本框 2"/>
          <p:cNvSpPr txBox="1"/>
          <p:nvPr/>
        </p:nvSpPr>
        <p:spPr>
          <a:xfrm>
            <a:off x="977461" y="1572571"/>
            <a:ext cx="5367367" cy="92333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dirty="0" err="1" smtClean="0"/>
              <a:t>Javascript</a:t>
            </a:r>
            <a:r>
              <a:rPr lang="en-US" altLang="zh-CN" smtClean="0"/>
              <a:t>(es5)</a:t>
            </a:r>
            <a:r>
              <a:rPr lang="zh-CN" altLang="en-US" dirty="0" smtClean="0"/>
              <a:t>没有</a:t>
            </a:r>
            <a:r>
              <a:rPr lang="zh-CN" altLang="en-US" dirty="0" smtClean="0"/>
              <a:t>类的概念</a:t>
            </a:r>
            <a:r>
              <a:rPr lang="en-US" altLang="zh-CN" dirty="0" smtClean="0"/>
              <a:t>,</a:t>
            </a:r>
            <a:r>
              <a:rPr lang="zh-CN" altLang="en-US" dirty="0" smtClean="0"/>
              <a:t>使用构造函数来代替</a:t>
            </a:r>
            <a:endParaRPr lang="en-US" altLang="zh-CN" dirty="0" smtClean="0"/>
          </a:p>
          <a:p>
            <a:pPr marL="285750" indent="-285750">
              <a:lnSpc>
                <a:spcPct val="150000"/>
              </a:lnSpc>
              <a:buFont typeface="Arial" panose="020B0604020202020204" pitchFamily="34" charset="0"/>
              <a:buChar char="•"/>
            </a:pPr>
            <a:r>
              <a:rPr lang="zh-CN" altLang="en-US" dirty="0" smtClean="0"/>
              <a:t>所有函数都是构造函数</a:t>
            </a:r>
            <a:endParaRPr lang="zh-CN" altLang="en-US" dirty="0"/>
          </a:p>
        </p:txBody>
      </p:sp>
      <p:sp>
        <p:nvSpPr>
          <p:cNvPr id="4" name="文本框 3"/>
          <p:cNvSpPr txBox="1"/>
          <p:nvPr/>
        </p:nvSpPr>
        <p:spPr>
          <a:xfrm>
            <a:off x="7409793" y="1572571"/>
            <a:ext cx="4193628"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nSpc>
                <a:spcPct val="150000"/>
              </a:lnSpc>
            </a:pPr>
            <a:r>
              <a:rPr lang="en-US" altLang="zh-CN" dirty="0" smtClean="0"/>
              <a:t>Function Person () {}</a:t>
            </a:r>
          </a:p>
          <a:p>
            <a:pPr>
              <a:lnSpc>
                <a:spcPct val="150000"/>
              </a:lnSpc>
            </a:pPr>
            <a:r>
              <a:rPr lang="en-US" altLang="zh-CN" dirty="0" smtClean="0"/>
              <a:t>New person();</a:t>
            </a:r>
            <a:endParaRPr lang="zh-CN" altLang="en-US" dirty="0"/>
          </a:p>
        </p:txBody>
      </p:sp>
      <p:cxnSp>
        <p:nvCxnSpPr>
          <p:cNvPr id="6" name="直接连接符 5"/>
          <p:cNvCxnSpPr/>
          <p:nvPr/>
        </p:nvCxnSpPr>
        <p:spPr>
          <a:xfrm>
            <a:off x="852165" y="2916621"/>
            <a:ext cx="10767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103586" y="3578772"/>
            <a:ext cx="2002984"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a:t>键值</a:t>
            </a:r>
            <a:r>
              <a:rPr lang="zh-CN" altLang="en-US" dirty="0" smtClean="0"/>
              <a:t>对</a:t>
            </a:r>
            <a:r>
              <a:rPr lang="en-US" altLang="zh-CN" dirty="0" smtClean="0"/>
              <a:t>(key : value)</a:t>
            </a:r>
          </a:p>
          <a:p>
            <a:endParaRPr lang="en-US" altLang="zh-CN" dirty="0"/>
          </a:p>
          <a:p>
            <a:r>
              <a:rPr lang="en-US" altLang="zh-CN" dirty="0" err="1" smtClean="0"/>
              <a:t>Var</a:t>
            </a:r>
            <a:r>
              <a:rPr lang="en-US" altLang="zh-CN" dirty="0" smtClean="0"/>
              <a:t> person = {</a:t>
            </a:r>
          </a:p>
          <a:p>
            <a:r>
              <a:rPr lang="en-US" altLang="zh-CN" dirty="0" smtClean="0"/>
              <a:t>    name : “Will”,</a:t>
            </a:r>
          </a:p>
          <a:p>
            <a:r>
              <a:rPr lang="en-US" altLang="zh-CN" dirty="0"/>
              <a:t> </a:t>
            </a:r>
            <a:r>
              <a:rPr lang="en-US" altLang="zh-CN" dirty="0" smtClean="0"/>
              <a:t>   age : 29</a:t>
            </a:r>
            <a:endParaRPr lang="en-US" altLang="zh-CN" dirty="0"/>
          </a:p>
          <a:p>
            <a:r>
              <a:rPr lang="en-US" altLang="zh-CN" dirty="0" smtClean="0"/>
              <a:t>}</a:t>
            </a:r>
            <a:endParaRPr lang="zh-CN" altLang="en-US" dirty="0"/>
          </a:p>
        </p:txBody>
      </p:sp>
      <p:sp>
        <p:nvSpPr>
          <p:cNvPr id="8" name="文本框 7"/>
          <p:cNvSpPr txBox="1"/>
          <p:nvPr/>
        </p:nvSpPr>
        <p:spPr>
          <a:xfrm>
            <a:off x="3875671" y="3578772"/>
            <a:ext cx="3540456" cy="286232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smtClean="0"/>
              <a:t>使用函数构造</a:t>
            </a:r>
            <a:endParaRPr lang="en-US" altLang="zh-CN" dirty="0" smtClean="0"/>
          </a:p>
          <a:p>
            <a:r>
              <a:rPr lang="en-US" altLang="zh-CN" dirty="0" err="1" smtClean="0"/>
              <a:t>Var</a:t>
            </a:r>
            <a:r>
              <a:rPr lang="en-US" altLang="zh-CN" dirty="0" smtClean="0"/>
              <a:t>  Person = function (name, age) {</a:t>
            </a:r>
          </a:p>
          <a:p>
            <a:endParaRPr lang="en-US" altLang="zh-CN" dirty="0" smtClean="0"/>
          </a:p>
          <a:p>
            <a:r>
              <a:rPr lang="en-US" altLang="zh-CN" dirty="0"/>
              <a:t> </a:t>
            </a:r>
            <a:r>
              <a:rPr lang="en-US" altLang="zh-CN" dirty="0" smtClean="0"/>
              <a:t>       return  {</a:t>
            </a:r>
          </a:p>
          <a:p>
            <a:r>
              <a:rPr lang="en-US" altLang="zh-CN" dirty="0" smtClean="0"/>
              <a:t>               name : name,</a:t>
            </a:r>
          </a:p>
          <a:p>
            <a:r>
              <a:rPr lang="en-US" altLang="zh-CN" dirty="0"/>
              <a:t> </a:t>
            </a:r>
            <a:r>
              <a:rPr lang="en-US" altLang="zh-CN" dirty="0" smtClean="0"/>
              <a:t>              age : age </a:t>
            </a:r>
            <a:endParaRPr lang="en-US" altLang="zh-CN" dirty="0"/>
          </a:p>
          <a:p>
            <a:r>
              <a:rPr lang="en-US" altLang="zh-CN" dirty="0" smtClean="0"/>
              <a:t>         }</a:t>
            </a:r>
            <a:endParaRPr lang="en-US" altLang="zh-CN" dirty="0"/>
          </a:p>
          <a:p>
            <a:endParaRPr lang="en-US" altLang="zh-CN" dirty="0" smtClean="0"/>
          </a:p>
          <a:p>
            <a:r>
              <a:rPr lang="en-US" altLang="zh-CN" dirty="0" smtClean="0"/>
              <a:t>}</a:t>
            </a:r>
          </a:p>
          <a:p>
            <a:r>
              <a:rPr lang="en-US" altLang="zh-CN" dirty="0" err="1" smtClean="0"/>
              <a:t>Var</a:t>
            </a:r>
            <a:r>
              <a:rPr lang="en-US" altLang="zh-CN" dirty="0" smtClean="0"/>
              <a:t> person = new Person(“Will”,29)</a:t>
            </a:r>
            <a:endParaRPr lang="en-US" altLang="zh-CN" dirty="0"/>
          </a:p>
        </p:txBody>
      </p:sp>
      <p:sp>
        <p:nvSpPr>
          <p:cNvPr id="9" name="文本框 8"/>
          <p:cNvSpPr txBox="1"/>
          <p:nvPr/>
        </p:nvSpPr>
        <p:spPr>
          <a:xfrm>
            <a:off x="8185228" y="3578772"/>
            <a:ext cx="3434786" cy="2031325"/>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smtClean="0"/>
              <a:t>使用构造函数</a:t>
            </a:r>
            <a:endParaRPr lang="en-US" altLang="zh-CN" dirty="0" smtClean="0"/>
          </a:p>
          <a:p>
            <a:r>
              <a:rPr lang="en-US" altLang="zh-CN" dirty="0" err="1" smtClean="0"/>
              <a:t>Var</a:t>
            </a:r>
            <a:r>
              <a:rPr lang="en-US" altLang="zh-CN" dirty="0" smtClean="0"/>
              <a:t> Person = function(name, age){</a:t>
            </a:r>
          </a:p>
          <a:p>
            <a:r>
              <a:rPr lang="en-US" altLang="zh-CN" dirty="0" smtClean="0"/>
              <a:t>      this.name = name;</a:t>
            </a:r>
          </a:p>
          <a:p>
            <a:r>
              <a:rPr lang="en-US" altLang="zh-CN" dirty="0"/>
              <a:t> </a:t>
            </a:r>
            <a:r>
              <a:rPr lang="en-US" altLang="zh-CN" dirty="0" smtClean="0"/>
              <a:t>     </a:t>
            </a:r>
            <a:r>
              <a:rPr lang="en-US" altLang="zh-CN" dirty="0" err="1" smtClean="0"/>
              <a:t>this.age</a:t>
            </a:r>
            <a:r>
              <a:rPr lang="en-US" altLang="zh-CN" dirty="0" smtClean="0"/>
              <a:t> = age;</a:t>
            </a:r>
            <a:endParaRPr lang="en-US" altLang="zh-CN" dirty="0"/>
          </a:p>
          <a:p>
            <a:r>
              <a:rPr lang="en-US" altLang="zh-CN" dirty="0" smtClean="0"/>
              <a:t>}</a:t>
            </a:r>
          </a:p>
          <a:p>
            <a:endParaRPr lang="en-US" altLang="zh-CN" dirty="0"/>
          </a:p>
          <a:p>
            <a:r>
              <a:rPr lang="en-US" altLang="zh-CN" dirty="0" err="1" smtClean="0"/>
              <a:t>Var</a:t>
            </a:r>
            <a:r>
              <a:rPr lang="en-US" altLang="zh-CN" dirty="0" smtClean="0"/>
              <a:t> person = new Person(“will”,29)</a:t>
            </a:r>
            <a:endParaRPr lang="zh-CN" altLang="en-US" dirty="0"/>
          </a:p>
        </p:txBody>
      </p:sp>
    </p:spTree>
    <p:extLst>
      <p:ext uri="{BB962C8B-B14F-4D97-AF65-F5344CB8AC3E}">
        <p14:creationId xmlns:p14="http://schemas.microsoft.com/office/powerpoint/2010/main" val="36954946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封装</a:t>
            </a:r>
            <a:r>
              <a:rPr lang="en-US" altLang="zh-CN" dirty="0" smtClean="0"/>
              <a:t>—</a:t>
            </a:r>
            <a:r>
              <a:rPr lang="zh-CN" altLang="en-US" dirty="0" smtClean="0"/>
              <a:t>原型模式</a:t>
            </a:r>
            <a:endParaRPr lang="zh-CN" altLang="en-US" dirty="0"/>
          </a:p>
        </p:txBody>
      </p:sp>
      <p:sp>
        <p:nvSpPr>
          <p:cNvPr id="3" name="文本框 2"/>
          <p:cNvSpPr txBox="1"/>
          <p:nvPr/>
        </p:nvSpPr>
        <p:spPr>
          <a:xfrm>
            <a:off x="3739487" y="2238232"/>
            <a:ext cx="4462817" cy="203132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err="1" smtClean="0"/>
              <a:t>Var</a:t>
            </a:r>
            <a:r>
              <a:rPr lang="en-US" altLang="zh-CN" dirty="0" smtClean="0"/>
              <a:t>    Person =  function () {</a:t>
            </a:r>
          </a:p>
          <a:p>
            <a:endParaRPr lang="en-US" altLang="zh-CN" dirty="0" smtClean="0"/>
          </a:p>
          <a:p>
            <a:r>
              <a:rPr lang="en-US" altLang="zh-CN" dirty="0" smtClean="0"/>
              <a:t>}</a:t>
            </a:r>
          </a:p>
          <a:p>
            <a:r>
              <a:rPr lang="en-US" altLang="zh-CN" dirty="0" smtClean="0"/>
              <a:t>Person.prototype.name = “will”</a:t>
            </a:r>
          </a:p>
          <a:p>
            <a:r>
              <a:rPr lang="en-US" altLang="zh-CN" dirty="0" err="1" smtClean="0"/>
              <a:t>Person.prototype.age</a:t>
            </a:r>
            <a:r>
              <a:rPr lang="en-US" altLang="zh-CN" dirty="0" smtClean="0"/>
              <a:t> = 20</a:t>
            </a:r>
          </a:p>
          <a:p>
            <a:endParaRPr lang="en-US" altLang="zh-CN" dirty="0"/>
          </a:p>
          <a:p>
            <a:r>
              <a:rPr lang="en-US" altLang="zh-CN" dirty="0" err="1" smtClean="0"/>
              <a:t>Var</a:t>
            </a:r>
            <a:r>
              <a:rPr lang="en-US" altLang="zh-CN" dirty="0" smtClean="0"/>
              <a:t> person = new Person();</a:t>
            </a:r>
            <a:endParaRPr lang="zh-CN" altLang="en-US" dirty="0"/>
          </a:p>
        </p:txBody>
      </p:sp>
    </p:spTree>
    <p:extLst>
      <p:ext uri="{BB962C8B-B14F-4D97-AF65-F5344CB8AC3E}">
        <p14:creationId xmlns:p14="http://schemas.microsoft.com/office/powerpoint/2010/main" val="26363730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封装</a:t>
            </a:r>
            <a:r>
              <a:rPr lang="en-US" altLang="zh-CN" dirty="0" smtClean="0"/>
              <a:t>—</a:t>
            </a:r>
            <a:r>
              <a:rPr lang="zh-CN" altLang="en-US" dirty="0" smtClean="0"/>
              <a:t>私有变量</a:t>
            </a:r>
            <a:r>
              <a:rPr lang="en-US" altLang="zh-CN" dirty="0" smtClean="0"/>
              <a:t>,</a:t>
            </a:r>
            <a:r>
              <a:rPr lang="zh-CN" altLang="en-US" dirty="0" smtClean="0"/>
              <a:t>私有函数</a:t>
            </a:r>
            <a:endParaRPr lang="zh-CN" altLang="en-US" dirty="0"/>
          </a:p>
        </p:txBody>
      </p:sp>
      <p:sp>
        <p:nvSpPr>
          <p:cNvPr id="3" name="文本框 2"/>
          <p:cNvSpPr txBox="1"/>
          <p:nvPr/>
        </p:nvSpPr>
        <p:spPr>
          <a:xfrm>
            <a:off x="0" y="1760561"/>
            <a:ext cx="8779904" cy="4524315"/>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err="1" smtClean="0"/>
              <a:t>Var</a:t>
            </a:r>
            <a:r>
              <a:rPr lang="en-US" altLang="zh-CN" dirty="0" smtClean="0"/>
              <a:t> Person = function () {</a:t>
            </a:r>
          </a:p>
          <a:p>
            <a:r>
              <a:rPr lang="en-US" altLang="zh-CN" dirty="0"/>
              <a:t> </a:t>
            </a:r>
            <a:r>
              <a:rPr lang="en-US" altLang="zh-CN" dirty="0" smtClean="0"/>
              <a:t>        this.name = “will”;</a:t>
            </a:r>
          </a:p>
          <a:p>
            <a:r>
              <a:rPr lang="en-US" altLang="zh-CN" dirty="0"/>
              <a:t> </a:t>
            </a:r>
            <a:r>
              <a:rPr lang="en-US" altLang="zh-CN" dirty="0" smtClean="0"/>
              <a:t>         </a:t>
            </a:r>
            <a:r>
              <a:rPr lang="en-US" altLang="zh-CN" dirty="0" err="1" smtClean="0"/>
              <a:t>this.age</a:t>
            </a:r>
            <a:r>
              <a:rPr lang="en-US" altLang="zh-CN" dirty="0" smtClean="0"/>
              <a:t> = 20;</a:t>
            </a:r>
          </a:p>
          <a:p>
            <a:r>
              <a:rPr lang="en-US" altLang="zh-CN" dirty="0"/>
              <a:t> </a:t>
            </a:r>
            <a:r>
              <a:rPr lang="en-US" altLang="zh-CN" dirty="0" smtClean="0"/>
              <a:t>         //</a:t>
            </a:r>
            <a:r>
              <a:rPr lang="zh-CN" altLang="en-US" dirty="0" smtClean="0"/>
              <a:t>私有变量</a:t>
            </a:r>
            <a:endParaRPr lang="en-US" altLang="zh-CN" dirty="0" smtClean="0"/>
          </a:p>
          <a:p>
            <a:r>
              <a:rPr lang="en-US" altLang="zh-CN" dirty="0"/>
              <a:t> </a:t>
            </a:r>
            <a:r>
              <a:rPr lang="en-US" altLang="zh-CN" dirty="0" smtClean="0"/>
              <a:t>          </a:t>
            </a:r>
            <a:r>
              <a:rPr lang="en-US" altLang="zh-CN" dirty="0" err="1" smtClean="0"/>
              <a:t>var</a:t>
            </a:r>
            <a:r>
              <a:rPr lang="en-US" altLang="zh-CN" dirty="0" smtClean="0"/>
              <a:t> height = 1.75   </a:t>
            </a:r>
          </a:p>
          <a:p>
            <a:endParaRPr lang="en-US" altLang="zh-CN" dirty="0" smtClean="0"/>
          </a:p>
          <a:p>
            <a:r>
              <a:rPr lang="en-US" altLang="zh-CN" dirty="0"/>
              <a:t> </a:t>
            </a:r>
            <a:r>
              <a:rPr lang="en-US" altLang="zh-CN" dirty="0" smtClean="0"/>
              <a:t>        //</a:t>
            </a:r>
            <a:r>
              <a:rPr lang="zh-CN" altLang="en-US" dirty="0" smtClean="0"/>
              <a:t>私有函数</a:t>
            </a:r>
            <a:endParaRPr lang="en-US" altLang="zh-CN" dirty="0" smtClean="0"/>
          </a:p>
          <a:p>
            <a:r>
              <a:rPr lang="en-US" altLang="zh-CN" dirty="0"/>
              <a:t> </a:t>
            </a:r>
            <a:r>
              <a:rPr lang="en-US" altLang="zh-CN" dirty="0" smtClean="0"/>
              <a:t>        </a:t>
            </a:r>
            <a:r>
              <a:rPr lang="en-US" altLang="zh-CN" dirty="0" err="1" smtClean="0"/>
              <a:t>var</a:t>
            </a:r>
            <a:r>
              <a:rPr lang="en-US" altLang="zh-CN" dirty="0" smtClean="0"/>
              <a:t> </a:t>
            </a:r>
            <a:r>
              <a:rPr lang="en-US" altLang="zh-CN" dirty="0" err="1" smtClean="0"/>
              <a:t>privatefn</a:t>
            </a:r>
            <a:r>
              <a:rPr lang="en-US" altLang="zh-CN" dirty="0" smtClean="0"/>
              <a:t> = function(){</a:t>
            </a:r>
          </a:p>
          <a:p>
            <a:r>
              <a:rPr lang="en-US" altLang="zh-CN" dirty="0" smtClean="0"/>
              <a:t>               return height;</a:t>
            </a:r>
            <a:endParaRPr lang="en-US" altLang="zh-CN" dirty="0"/>
          </a:p>
          <a:p>
            <a:r>
              <a:rPr lang="en-US" altLang="zh-CN" dirty="0" smtClean="0"/>
              <a:t>         } </a:t>
            </a:r>
          </a:p>
          <a:p>
            <a:r>
              <a:rPr lang="en-US" altLang="zh-CN" dirty="0"/>
              <a:t> </a:t>
            </a:r>
            <a:r>
              <a:rPr lang="en-US" altLang="zh-CN" dirty="0" smtClean="0"/>
              <a:t>        </a:t>
            </a:r>
          </a:p>
          <a:p>
            <a:r>
              <a:rPr lang="en-US" altLang="zh-CN" dirty="0"/>
              <a:t> </a:t>
            </a:r>
            <a:r>
              <a:rPr lang="en-US" altLang="zh-CN" dirty="0" smtClean="0"/>
              <a:t>       </a:t>
            </a:r>
            <a:r>
              <a:rPr lang="en-US" altLang="zh-CN" dirty="0" err="1" smtClean="0"/>
              <a:t>this.say</a:t>
            </a:r>
            <a:r>
              <a:rPr lang="en-US" altLang="zh-CN" dirty="0" smtClean="0"/>
              <a:t> = function () {</a:t>
            </a:r>
          </a:p>
          <a:p>
            <a:r>
              <a:rPr lang="en-US" altLang="zh-CN" dirty="0" smtClean="0"/>
              <a:t>               console.log(“</a:t>
            </a:r>
            <a:r>
              <a:rPr lang="zh-CN" altLang="en-US" dirty="0" smtClean="0"/>
              <a:t>我叫 </a:t>
            </a:r>
            <a:r>
              <a:rPr lang="en-US" altLang="zh-CN" dirty="0" smtClean="0"/>
              <a:t>:” + this.name + “, </a:t>
            </a:r>
            <a:r>
              <a:rPr lang="zh-CN" altLang="en-US" dirty="0" smtClean="0"/>
              <a:t>现在</a:t>
            </a:r>
            <a:r>
              <a:rPr lang="en-US" altLang="zh-CN" dirty="0" smtClean="0"/>
              <a:t>: ” + </a:t>
            </a:r>
            <a:r>
              <a:rPr lang="en-US" altLang="zh-CN" dirty="0" err="1" smtClean="0"/>
              <a:t>this.age</a:t>
            </a:r>
            <a:r>
              <a:rPr lang="en-US" altLang="zh-CN" dirty="0" smtClean="0"/>
              <a:t> + “</a:t>
            </a:r>
            <a:r>
              <a:rPr lang="zh-CN" altLang="en-US" dirty="0" smtClean="0"/>
              <a:t>岁</a:t>
            </a:r>
            <a:r>
              <a:rPr lang="en-US" altLang="zh-CN" dirty="0" smtClean="0"/>
              <a:t>, </a:t>
            </a:r>
            <a:r>
              <a:rPr lang="zh-CN" altLang="en-US" dirty="0" smtClean="0"/>
              <a:t>身高 </a:t>
            </a:r>
            <a:r>
              <a:rPr lang="en-US" altLang="zh-CN" dirty="0" smtClean="0"/>
              <a:t>: ” + </a:t>
            </a:r>
            <a:r>
              <a:rPr lang="en-US" altLang="zh-CN" dirty="0" err="1" smtClean="0"/>
              <a:t>privatefn</a:t>
            </a:r>
            <a:r>
              <a:rPr lang="en-US" altLang="zh-CN" dirty="0" smtClean="0"/>
              <a:t>() )</a:t>
            </a:r>
            <a:endParaRPr lang="en-US" altLang="zh-CN" dirty="0"/>
          </a:p>
          <a:p>
            <a:r>
              <a:rPr lang="en-US" altLang="zh-CN" dirty="0" smtClean="0"/>
              <a:t>        }</a:t>
            </a:r>
          </a:p>
          <a:p>
            <a:r>
              <a:rPr lang="en-US" altLang="zh-CN" dirty="0"/>
              <a:t> </a:t>
            </a:r>
            <a:r>
              <a:rPr lang="en-US" altLang="zh-CN" dirty="0" smtClean="0"/>
              <a:t>  </a:t>
            </a:r>
            <a:endParaRPr lang="en-US" altLang="zh-CN" dirty="0"/>
          </a:p>
          <a:p>
            <a:r>
              <a:rPr lang="en-US" altLang="zh-CN" dirty="0" smtClean="0"/>
              <a:t>}</a:t>
            </a:r>
            <a:endParaRPr lang="zh-CN" altLang="en-US" dirty="0"/>
          </a:p>
        </p:txBody>
      </p:sp>
      <p:sp>
        <p:nvSpPr>
          <p:cNvPr id="4" name="文本框 3"/>
          <p:cNvSpPr txBox="1"/>
          <p:nvPr/>
        </p:nvSpPr>
        <p:spPr>
          <a:xfrm>
            <a:off x="9062952" y="2811439"/>
            <a:ext cx="2988860" cy="20313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marL="342900" indent="-342900">
              <a:buAutoNum type="arabicPeriod"/>
            </a:pPr>
            <a:r>
              <a:rPr lang="zh-CN" altLang="en-US" dirty="0" smtClean="0"/>
              <a:t>私有变量和私有函数</a:t>
            </a:r>
            <a:r>
              <a:rPr lang="en-US" altLang="zh-CN" dirty="0" smtClean="0"/>
              <a:t>,</a:t>
            </a:r>
            <a:r>
              <a:rPr lang="zh-CN" altLang="en-US" dirty="0" smtClean="0"/>
              <a:t>只能是在对象内部使用</a:t>
            </a:r>
            <a:endParaRPr lang="en-US" altLang="zh-CN" dirty="0" smtClean="0"/>
          </a:p>
          <a:p>
            <a:pPr marL="342900" indent="-342900">
              <a:buAutoNum type="arabicPeriod"/>
            </a:pPr>
            <a:r>
              <a:rPr lang="zh-CN" altLang="en-US" dirty="0" smtClean="0"/>
              <a:t>原型方法不能享受到构造函数中的私有变量</a:t>
            </a:r>
            <a:r>
              <a:rPr lang="en-US" altLang="zh-CN" dirty="0" smtClean="0"/>
              <a:t>,</a:t>
            </a:r>
            <a:r>
              <a:rPr lang="zh-CN" altLang="en-US" dirty="0" smtClean="0"/>
              <a:t>私有函数</a:t>
            </a:r>
            <a:endParaRPr lang="en-US" altLang="zh-CN" dirty="0"/>
          </a:p>
          <a:p>
            <a:pPr marL="342900" indent="-342900">
              <a:buAutoNum type="arabicPeriod"/>
            </a:pPr>
            <a:r>
              <a:rPr lang="zh-CN" altLang="en-US" dirty="0" smtClean="0"/>
              <a:t>私有变量和私有函数不能被继承</a:t>
            </a:r>
            <a:endParaRPr lang="zh-CN" altLang="en-US" dirty="0"/>
          </a:p>
        </p:txBody>
      </p:sp>
    </p:spTree>
    <p:extLst>
      <p:ext uri="{BB962C8B-B14F-4D97-AF65-F5344CB8AC3E}">
        <p14:creationId xmlns:p14="http://schemas.microsoft.com/office/powerpoint/2010/main" val="32516075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a:t>
            </a:r>
            <a:endParaRPr lang="zh-CN" altLang="en-US" dirty="0"/>
          </a:p>
        </p:txBody>
      </p:sp>
      <p:sp>
        <p:nvSpPr>
          <p:cNvPr id="3" name="文本框 2"/>
          <p:cNvSpPr txBox="1"/>
          <p:nvPr/>
        </p:nvSpPr>
        <p:spPr>
          <a:xfrm>
            <a:off x="3500845" y="2717074"/>
            <a:ext cx="5322547"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pPr marL="457200" indent="-457200">
              <a:lnSpc>
                <a:spcPct val="150000"/>
              </a:lnSpc>
              <a:buFont typeface="+mj-lt"/>
              <a:buAutoNum type="arabicPeriod"/>
            </a:pPr>
            <a:r>
              <a:rPr lang="en-US" altLang="zh-CN" sz="2400" dirty="0" err="1" smtClean="0"/>
              <a:t>Javascript</a:t>
            </a:r>
            <a:r>
              <a:rPr lang="zh-CN" altLang="en-US" sz="2400" dirty="0" smtClean="0"/>
              <a:t>是基于原型的继承</a:t>
            </a:r>
            <a:endParaRPr lang="en-US" altLang="zh-CN" sz="2400" dirty="0" smtClean="0"/>
          </a:p>
          <a:p>
            <a:pPr marL="457200" indent="-457200">
              <a:lnSpc>
                <a:spcPct val="150000"/>
              </a:lnSpc>
              <a:buFont typeface="+mj-lt"/>
              <a:buAutoNum type="arabicPeriod"/>
            </a:pPr>
            <a:r>
              <a:rPr lang="zh-CN" altLang="en-US" sz="2400" dirty="0" smtClean="0"/>
              <a:t>通过</a:t>
            </a:r>
            <a:r>
              <a:rPr lang="en-US" altLang="zh-CN" sz="2400" dirty="0" err="1" smtClean="0"/>
              <a:t>call,apply</a:t>
            </a:r>
            <a:r>
              <a:rPr lang="zh-CN" altLang="en-US" sz="2400" dirty="0" smtClean="0"/>
              <a:t>继承</a:t>
            </a:r>
            <a:endParaRPr lang="en-US" altLang="zh-CN" sz="2400" dirty="0" smtClean="0"/>
          </a:p>
          <a:p>
            <a:pPr marL="457200" indent="-457200">
              <a:lnSpc>
                <a:spcPct val="150000"/>
              </a:lnSpc>
              <a:buFont typeface="+mj-lt"/>
              <a:buAutoNum type="arabicPeriod"/>
            </a:pPr>
            <a:r>
              <a:rPr lang="en-US" altLang="zh-CN" sz="2400" dirty="0" err="1" smtClean="0"/>
              <a:t>Javascript</a:t>
            </a:r>
            <a:r>
              <a:rPr lang="zh-CN" altLang="en-US" sz="2400" dirty="0" smtClean="0"/>
              <a:t>中没有接口</a:t>
            </a:r>
            <a:r>
              <a:rPr lang="en-US" altLang="zh-CN" sz="2400" dirty="0" smtClean="0"/>
              <a:t>,</a:t>
            </a:r>
            <a:r>
              <a:rPr lang="zh-CN" altLang="en-US" sz="2400" dirty="0" smtClean="0"/>
              <a:t>只能实现继承</a:t>
            </a:r>
            <a:endParaRPr lang="zh-CN" altLang="en-US" sz="2400" dirty="0"/>
          </a:p>
        </p:txBody>
      </p:sp>
    </p:spTree>
    <p:extLst>
      <p:ext uri="{BB962C8B-B14F-4D97-AF65-F5344CB8AC3E}">
        <p14:creationId xmlns:p14="http://schemas.microsoft.com/office/powerpoint/2010/main" val="3505216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a:t>
            </a:r>
            <a:r>
              <a:rPr lang="en-US" altLang="zh-CN" dirty="0" smtClean="0"/>
              <a:t>,</a:t>
            </a:r>
            <a:r>
              <a:rPr lang="zh-CN" altLang="en-US" dirty="0" smtClean="0"/>
              <a:t>变量声明</a:t>
            </a:r>
            <a:endParaRPr lang="zh-CN" altLang="en-US" dirty="0"/>
          </a:p>
        </p:txBody>
      </p:sp>
      <p:sp>
        <p:nvSpPr>
          <p:cNvPr id="3" name="文本框 2"/>
          <p:cNvSpPr txBox="1"/>
          <p:nvPr/>
        </p:nvSpPr>
        <p:spPr>
          <a:xfrm>
            <a:off x="2497540" y="3916277"/>
            <a:ext cx="1165704" cy="369332"/>
          </a:xfrm>
          <a:prstGeom prst="rect">
            <a:avLst/>
          </a:prstGeom>
          <a:noFill/>
        </p:spPr>
        <p:txBody>
          <a:bodyPr wrap="none" rtlCol="0">
            <a:spAutoFit/>
          </a:bodyPr>
          <a:lstStyle/>
          <a:p>
            <a:r>
              <a:rPr lang="en-US" altLang="zh-CN" dirty="0" err="1" smtClean="0"/>
              <a:t>var</a:t>
            </a:r>
            <a:r>
              <a:rPr lang="en-US" altLang="zh-CN" dirty="0" smtClean="0"/>
              <a:t>  a = 20</a:t>
            </a:r>
            <a:endParaRPr lang="zh-CN" altLang="en-US" dirty="0"/>
          </a:p>
        </p:txBody>
      </p:sp>
      <p:sp>
        <p:nvSpPr>
          <p:cNvPr id="4" name="文本框 3"/>
          <p:cNvSpPr txBox="1"/>
          <p:nvPr/>
        </p:nvSpPr>
        <p:spPr>
          <a:xfrm>
            <a:off x="5604204" y="3942945"/>
            <a:ext cx="1047466" cy="369332"/>
          </a:xfrm>
          <a:prstGeom prst="rect">
            <a:avLst/>
          </a:prstGeom>
          <a:noFill/>
        </p:spPr>
        <p:txBody>
          <a:bodyPr wrap="none" rtlCol="0">
            <a:spAutoFit/>
          </a:bodyPr>
          <a:lstStyle/>
          <a:p>
            <a:r>
              <a:rPr lang="en-US" altLang="zh-CN" dirty="0" smtClean="0"/>
              <a:t>let a = 10</a:t>
            </a:r>
            <a:endParaRPr lang="zh-CN" altLang="en-US" dirty="0"/>
          </a:p>
        </p:txBody>
      </p:sp>
      <p:sp>
        <p:nvSpPr>
          <p:cNvPr id="5" name="文本框 4"/>
          <p:cNvSpPr txBox="1"/>
          <p:nvPr/>
        </p:nvSpPr>
        <p:spPr>
          <a:xfrm>
            <a:off x="8637515" y="3916277"/>
            <a:ext cx="1334661" cy="369332"/>
          </a:xfrm>
          <a:prstGeom prst="rect">
            <a:avLst/>
          </a:prstGeom>
          <a:noFill/>
        </p:spPr>
        <p:txBody>
          <a:bodyPr wrap="none" rtlCol="0">
            <a:spAutoFit/>
          </a:bodyPr>
          <a:lstStyle/>
          <a:p>
            <a:r>
              <a:rPr lang="en-US" altLang="zh-CN" dirty="0" err="1" smtClean="0"/>
              <a:t>const</a:t>
            </a:r>
            <a:r>
              <a:rPr lang="en-US" altLang="zh-CN" dirty="0" smtClean="0"/>
              <a:t> a = 20</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959371548"/>
              </p:ext>
            </p:extLst>
          </p:nvPr>
        </p:nvGraphicFramePr>
        <p:xfrm>
          <a:off x="2496024" y="1871128"/>
          <a:ext cx="8128000" cy="148336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zh-CN" altLang="en-US" dirty="0" smtClean="0"/>
                        <a:t>声明方式</a:t>
                      </a:r>
                      <a:endParaRPr lang="zh-CN" altLang="en-US" dirty="0"/>
                    </a:p>
                  </a:txBody>
                  <a:tcPr/>
                </a:tc>
                <a:tc>
                  <a:txBody>
                    <a:bodyPr/>
                    <a:lstStyle/>
                    <a:p>
                      <a:r>
                        <a:rPr lang="zh-CN" altLang="en-US" dirty="0" smtClean="0"/>
                        <a:t>作用域</a:t>
                      </a:r>
                      <a:endParaRPr lang="zh-CN" altLang="en-US" dirty="0"/>
                    </a:p>
                  </a:txBody>
                  <a:tcPr/>
                </a:tc>
              </a:tr>
              <a:tr h="370840">
                <a:tc>
                  <a:txBody>
                    <a:bodyPr/>
                    <a:lstStyle/>
                    <a:p>
                      <a:r>
                        <a:rPr lang="en-US" altLang="zh-CN" dirty="0" err="1" smtClean="0"/>
                        <a:t>var</a:t>
                      </a:r>
                      <a:endParaRPr lang="zh-CN" altLang="en-US" dirty="0"/>
                    </a:p>
                  </a:txBody>
                  <a:tcPr>
                    <a:solidFill>
                      <a:srgbClr val="C00000"/>
                    </a:solidFill>
                  </a:tcPr>
                </a:tc>
                <a:tc>
                  <a:txBody>
                    <a:bodyPr/>
                    <a:lstStyle/>
                    <a:p>
                      <a:r>
                        <a:rPr lang="zh-CN" altLang="en-US" dirty="0" smtClean="0"/>
                        <a:t>封闭</a:t>
                      </a:r>
                      <a:endParaRPr lang="zh-CN" altLang="en-US" dirty="0"/>
                    </a:p>
                  </a:txBody>
                  <a:tcPr>
                    <a:solidFill>
                      <a:srgbClr val="C00000"/>
                    </a:solidFill>
                  </a:tcPr>
                </a:tc>
              </a:tr>
              <a:tr h="370840">
                <a:tc>
                  <a:txBody>
                    <a:bodyPr/>
                    <a:lstStyle/>
                    <a:p>
                      <a:r>
                        <a:rPr lang="en-US" altLang="zh-CN" dirty="0" smtClean="0"/>
                        <a:t>let</a:t>
                      </a:r>
                      <a:endParaRPr lang="zh-CN" altLang="en-US" dirty="0"/>
                    </a:p>
                  </a:txBody>
                  <a:tcPr/>
                </a:tc>
                <a:tc>
                  <a:txBody>
                    <a:bodyPr/>
                    <a:lstStyle/>
                    <a:p>
                      <a:r>
                        <a:rPr lang="zh-CN" altLang="en-US" dirty="0" smtClean="0"/>
                        <a:t>块</a:t>
                      </a:r>
                      <a:endParaRPr lang="zh-CN" altLang="en-US" dirty="0"/>
                    </a:p>
                  </a:txBody>
                  <a:tcPr/>
                </a:tc>
              </a:tr>
              <a:tr h="370840">
                <a:tc>
                  <a:txBody>
                    <a:bodyPr/>
                    <a:lstStyle/>
                    <a:p>
                      <a:r>
                        <a:rPr lang="en-US" altLang="zh-CN" dirty="0" err="1" smtClean="0"/>
                        <a:t>const</a:t>
                      </a:r>
                      <a:endParaRPr lang="zh-CN" altLang="en-US" dirty="0"/>
                    </a:p>
                  </a:txBody>
                  <a:tcPr/>
                </a:tc>
                <a:tc>
                  <a:txBody>
                    <a:bodyPr/>
                    <a:lstStyle/>
                    <a:p>
                      <a:r>
                        <a:rPr lang="zh-CN" altLang="en-US" dirty="0" smtClean="0"/>
                        <a:t>块</a:t>
                      </a:r>
                      <a:r>
                        <a:rPr lang="en-US" altLang="zh-CN" dirty="0" smtClean="0"/>
                        <a:t>(</a:t>
                      </a:r>
                      <a:r>
                        <a:rPr lang="zh-CN" altLang="en-US" dirty="0" smtClean="0"/>
                        <a:t>常量的声明</a:t>
                      </a:r>
                      <a:r>
                        <a:rPr lang="en-US" altLang="zh-CN" dirty="0" smtClean="0"/>
                        <a:t>)</a:t>
                      </a:r>
                      <a:endParaRPr lang="zh-CN" altLang="en-US" dirty="0"/>
                    </a:p>
                  </a:txBody>
                  <a:tcPr/>
                </a:tc>
              </a:tr>
            </a:tbl>
          </a:graphicData>
        </a:graphic>
      </p:graphicFrame>
      <p:sp>
        <p:nvSpPr>
          <p:cNvPr id="7" name="文本框 6"/>
          <p:cNvSpPr txBox="1"/>
          <p:nvPr/>
        </p:nvSpPr>
        <p:spPr>
          <a:xfrm>
            <a:off x="2497539" y="4954134"/>
            <a:ext cx="8093123"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342900" indent="-342900">
              <a:buAutoNum type="arabicPeriod"/>
            </a:pPr>
            <a:r>
              <a:rPr lang="zh-CN" altLang="en-US" dirty="0" smtClean="0"/>
              <a:t>变量声明</a:t>
            </a:r>
            <a:r>
              <a:rPr lang="en-US" altLang="zh-CN" dirty="0" smtClean="0"/>
              <a:t>,</a:t>
            </a:r>
            <a:r>
              <a:rPr lang="zh-CN" altLang="en-US" dirty="0" smtClean="0"/>
              <a:t>不初始化</a:t>
            </a:r>
            <a:r>
              <a:rPr lang="en-US" altLang="zh-CN" dirty="0" smtClean="0"/>
              <a:t>,</a:t>
            </a:r>
            <a:r>
              <a:rPr lang="zh-CN" altLang="en-US" dirty="0" smtClean="0"/>
              <a:t>则变量指向的是</a:t>
            </a:r>
            <a:r>
              <a:rPr lang="en-US" altLang="zh-CN" dirty="0" smtClean="0"/>
              <a:t>undefined</a:t>
            </a:r>
          </a:p>
          <a:p>
            <a:pPr marL="342900" indent="-342900">
              <a:buAutoNum type="arabicPeriod"/>
            </a:pPr>
            <a:r>
              <a:rPr lang="zh-CN" altLang="en-US" dirty="0" smtClean="0"/>
              <a:t>如果变量没有这三个关键词声明</a:t>
            </a:r>
            <a:r>
              <a:rPr lang="en-US" altLang="zh-CN" dirty="0" smtClean="0"/>
              <a:t>,</a:t>
            </a:r>
            <a:r>
              <a:rPr lang="zh-CN" altLang="en-US" dirty="0" smtClean="0"/>
              <a:t>直接赋值</a:t>
            </a:r>
            <a:r>
              <a:rPr lang="en-US" altLang="zh-CN" dirty="0" smtClean="0"/>
              <a:t>,</a:t>
            </a:r>
            <a:r>
              <a:rPr lang="zh-CN" altLang="en-US" dirty="0" smtClean="0"/>
              <a:t>比如 </a:t>
            </a:r>
            <a:r>
              <a:rPr lang="en-US" altLang="zh-CN" dirty="0" smtClean="0"/>
              <a:t>a = 20, a</a:t>
            </a:r>
            <a:r>
              <a:rPr lang="zh-CN" altLang="en-US" dirty="0" smtClean="0"/>
              <a:t>直接是一个全局变量</a:t>
            </a:r>
            <a:r>
              <a:rPr lang="en-US" altLang="zh-CN" dirty="0" smtClean="0"/>
              <a:t>.</a:t>
            </a:r>
            <a:r>
              <a:rPr lang="zh-CN" altLang="en-US" dirty="0" smtClean="0"/>
              <a:t>如果不初始化值</a:t>
            </a:r>
            <a:r>
              <a:rPr lang="en-US" altLang="zh-CN" dirty="0" smtClean="0"/>
              <a:t>,</a:t>
            </a:r>
            <a:r>
              <a:rPr lang="zh-CN" altLang="en-US" dirty="0" smtClean="0"/>
              <a:t>将会抛出异常</a:t>
            </a:r>
            <a:r>
              <a:rPr lang="en-US" altLang="zh-CN" dirty="0" smtClean="0"/>
              <a:t>.</a:t>
            </a:r>
            <a:endParaRPr lang="zh-CN" altLang="en-US" dirty="0"/>
          </a:p>
        </p:txBody>
      </p:sp>
      <p:sp>
        <p:nvSpPr>
          <p:cNvPr id="9" name="矩形 8"/>
          <p:cNvSpPr/>
          <p:nvPr/>
        </p:nvSpPr>
        <p:spPr>
          <a:xfrm>
            <a:off x="4305028" y="1303249"/>
            <a:ext cx="4283545"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zh-CN" altLang="en-US" dirty="0"/>
              <a:t>以</a:t>
            </a:r>
            <a:r>
              <a:rPr lang="zh-CN" altLang="en-US" dirty="0" smtClean="0"/>
              <a:t>字母</a:t>
            </a:r>
            <a:r>
              <a:rPr lang="en-US" altLang="zh-CN" dirty="0" smtClean="0"/>
              <a:t>,$</a:t>
            </a:r>
            <a:r>
              <a:rPr lang="zh-CN" altLang="en-US" dirty="0" smtClean="0"/>
              <a:t>或</a:t>
            </a:r>
            <a:r>
              <a:rPr lang="zh-CN" altLang="en-US" dirty="0"/>
              <a:t>_开头，由字母，数字和_构成</a:t>
            </a:r>
          </a:p>
        </p:txBody>
      </p:sp>
    </p:spTree>
    <p:extLst>
      <p:ext uri="{BB962C8B-B14F-4D97-AF65-F5344CB8AC3E}">
        <p14:creationId xmlns:p14="http://schemas.microsoft.com/office/powerpoint/2010/main" val="21358289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a:t>
            </a:r>
            <a:r>
              <a:rPr lang="en-US" altLang="zh-CN" dirty="0" smtClean="0"/>
              <a:t>– </a:t>
            </a:r>
            <a:r>
              <a:rPr lang="zh-CN" altLang="en-US" dirty="0" smtClean="0"/>
              <a:t>基于原型</a:t>
            </a:r>
            <a:endParaRPr lang="zh-CN" altLang="en-US" dirty="0"/>
          </a:p>
        </p:txBody>
      </p:sp>
      <p:sp>
        <p:nvSpPr>
          <p:cNvPr id="3" name="文本框 2"/>
          <p:cNvSpPr txBox="1"/>
          <p:nvPr/>
        </p:nvSpPr>
        <p:spPr>
          <a:xfrm>
            <a:off x="0" y="2388358"/>
            <a:ext cx="5395580" cy="230832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err="1" smtClean="0"/>
              <a:t>Var</a:t>
            </a:r>
            <a:r>
              <a:rPr lang="en-US" altLang="zh-CN" dirty="0" smtClean="0"/>
              <a:t> Person = function () {</a:t>
            </a:r>
          </a:p>
          <a:p>
            <a:r>
              <a:rPr lang="en-US" altLang="zh-CN" dirty="0" smtClean="0"/>
              <a:t>     this.name = “Will”;</a:t>
            </a:r>
          </a:p>
          <a:p>
            <a:r>
              <a:rPr lang="en-US" altLang="zh-CN" dirty="0"/>
              <a:t> </a:t>
            </a:r>
            <a:r>
              <a:rPr lang="en-US" altLang="zh-CN" dirty="0" smtClean="0"/>
              <a:t>    </a:t>
            </a:r>
            <a:r>
              <a:rPr lang="en-US" altLang="zh-CN" dirty="0" err="1" smtClean="0"/>
              <a:t>this.age</a:t>
            </a:r>
            <a:r>
              <a:rPr lang="en-US" altLang="zh-CN" dirty="0" smtClean="0"/>
              <a:t> = 20;</a:t>
            </a:r>
          </a:p>
          <a:p>
            <a:r>
              <a:rPr lang="en-US" altLang="zh-CN" dirty="0"/>
              <a:t> </a:t>
            </a:r>
            <a:r>
              <a:rPr lang="en-US" altLang="zh-CN" dirty="0" smtClean="0"/>
              <a:t>    </a:t>
            </a:r>
            <a:r>
              <a:rPr lang="en-US" altLang="zh-CN" dirty="0" err="1" smtClean="0"/>
              <a:t>this.say</a:t>
            </a:r>
            <a:r>
              <a:rPr lang="en-US" altLang="zh-CN" dirty="0" smtClean="0"/>
              <a:t> = function () {</a:t>
            </a:r>
          </a:p>
          <a:p>
            <a:r>
              <a:rPr lang="en-US" altLang="zh-CN" dirty="0" smtClean="0"/>
              <a:t>             console.log(“I say: ” + this.name + “,” + </a:t>
            </a:r>
            <a:r>
              <a:rPr lang="en-US" altLang="zh-CN" dirty="0" err="1" smtClean="0"/>
              <a:t>this.age</a:t>
            </a:r>
            <a:r>
              <a:rPr lang="en-US" altLang="zh-CN" dirty="0" smtClean="0"/>
              <a:t>);</a:t>
            </a:r>
            <a:endParaRPr lang="en-US" altLang="zh-CN" dirty="0"/>
          </a:p>
          <a:p>
            <a:r>
              <a:rPr lang="en-US" altLang="zh-CN" dirty="0" smtClean="0"/>
              <a:t>     }</a:t>
            </a:r>
            <a:endParaRPr lang="en-US" altLang="zh-CN" dirty="0"/>
          </a:p>
          <a:p>
            <a:r>
              <a:rPr lang="en-US" altLang="zh-CN" dirty="0" smtClean="0"/>
              <a:t>}</a:t>
            </a:r>
          </a:p>
          <a:p>
            <a:endParaRPr lang="zh-CN" altLang="en-US" dirty="0"/>
          </a:p>
        </p:txBody>
      </p:sp>
      <p:sp>
        <p:nvSpPr>
          <p:cNvPr id="4" name="文本框 3"/>
          <p:cNvSpPr txBox="1"/>
          <p:nvPr/>
        </p:nvSpPr>
        <p:spPr>
          <a:xfrm>
            <a:off x="6933063" y="2388358"/>
            <a:ext cx="5280805" cy="230832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err="1" smtClean="0"/>
              <a:t>Var</a:t>
            </a:r>
            <a:r>
              <a:rPr lang="en-US" altLang="zh-CN" dirty="0" smtClean="0"/>
              <a:t> Student = function () {</a:t>
            </a:r>
          </a:p>
          <a:p>
            <a:r>
              <a:rPr lang="en-US" altLang="zh-CN" dirty="0" smtClean="0"/>
              <a:t>      </a:t>
            </a:r>
            <a:r>
              <a:rPr lang="en-US" altLang="zh-CN" dirty="0" err="1" smtClean="0"/>
              <a:t>Student.prototype.constructor</a:t>
            </a:r>
            <a:r>
              <a:rPr lang="en-US" altLang="zh-CN" dirty="0" smtClean="0"/>
              <a:t>();</a:t>
            </a:r>
            <a:endParaRPr lang="en-US" altLang="zh-CN" dirty="0"/>
          </a:p>
          <a:p>
            <a:r>
              <a:rPr lang="en-US" altLang="zh-CN" dirty="0" smtClean="0"/>
              <a:t>}</a:t>
            </a:r>
          </a:p>
          <a:p>
            <a:r>
              <a:rPr lang="en-US" altLang="zh-CN" dirty="0" err="1" smtClean="0"/>
              <a:t>Student.prototype</a:t>
            </a:r>
            <a:r>
              <a:rPr lang="en-US" altLang="zh-CN" dirty="0" smtClean="0"/>
              <a:t> = </a:t>
            </a:r>
            <a:r>
              <a:rPr lang="en-US" altLang="zh-CN" dirty="0" err="1" smtClean="0"/>
              <a:t>Object.create</a:t>
            </a:r>
            <a:r>
              <a:rPr lang="en-US" altLang="zh-CN" dirty="0" smtClean="0"/>
              <a:t>( </a:t>
            </a:r>
            <a:r>
              <a:rPr lang="en-US" altLang="zh-CN" dirty="0" err="1" smtClean="0"/>
              <a:t>Person.prototype</a:t>
            </a:r>
            <a:r>
              <a:rPr lang="en-US" altLang="zh-CN" dirty="0" smtClean="0"/>
              <a:t> )</a:t>
            </a:r>
          </a:p>
          <a:p>
            <a:endParaRPr lang="en-US" altLang="zh-CN" dirty="0" smtClean="0"/>
          </a:p>
          <a:p>
            <a:r>
              <a:rPr lang="en-US" altLang="zh-CN" dirty="0" err="1" smtClean="0"/>
              <a:t>Var</a:t>
            </a:r>
            <a:r>
              <a:rPr lang="en-US" altLang="zh-CN" dirty="0" smtClean="0"/>
              <a:t> </a:t>
            </a:r>
            <a:r>
              <a:rPr lang="en-US" altLang="zh-CN" dirty="0" err="1" smtClean="0"/>
              <a:t>stu</a:t>
            </a:r>
            <a:r>
              <a:rPr lang="en-US" altLang="zh-CN" dirty="0" smtClean="0"/>
              <a:t> = new Student();</a:t>
            </a:r>
          </a:p>
          <a:p>
            <a:r>
              <a:rPr lang="en-US" altLang="zh-CN" dirty="0" err="1" smtClean="0"/>
              <a:t>Stu.say</a:t>
            </a:r>
            <a:r>
              <a:rPr lang="en-US" altLang="zh-CN" dirty="0" smtClean="0"/>
              <a:t>();</a:t>
            </a:r>
            <a:endParaRPr lang="en-US" altLang="zh-CN" dirty="0"/>
          </a:p>
          <a:p>
            <a:endParaRPr lang="zh-CN" altLang="en-US" dirty="0"/>
          </a:p>
        </p:txBody>
      </p:sp>
      <p:sp>
        <p:nvSpPr>
          <p:cNvPr id="5" name="右箭头 4"/>
          <p:cNvSpPr/>
          <p:nvPr/>
        </p:nvSpPr>
        <p:spPr>
          <a:xfrm>
            <a:off x="5795831" y="3449934"/>
            <a:ext cx="805218" cy="185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55591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a:t>
            </a:r>
            <a:r>
              <a:rPr lang="en-US" altLang="zh-CN" dirty="0" smtClean="0"/>
              <a:t>—</a:t>
            </a:r>
            <a:r>
              <a:rPr lang="en-US" altLang="zh-CN" dirty="0" err="1" smtClean="0"/>
              <a:t>call,apply</a:t>
            </a:r>
            <a:endParaRPr lang="zh-CN" altLang="en-US" dirty="0"/>
          </a:p>
        </p:txBody>
      </p:sp>
      <p:sp>
        <p:nvSpPr>
          <p:cNvPr id="3" name="文本框 2"/>
          <p:cNvSpPr txBox="1"/>
          <p:nvPr/>
        </p:nvSpPr>
        <p:spPr>
          <a:xfrm>
            <a:off x="963341" y="2224585"/>
            <a:ext cx="5395580" cy="230832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err="1" smtClean="0"/>
              <a:t>Var</a:t>
            </a:r>
            <a:r>
              <a:rPr lang="en-US" altLang="zh-CN" dirty="0" smtClean="0"/>
              <a:t> Person = function () {</a:t>
            </a:r>
          </a:p>
          <a:p>
            <a:r>
              <a:rPr lang="en-US" altLang="zh-CN" dirty="0" smtClean="0"/>
              <a:t>     this.name = “Will”;</a:t>
            </a:r>
          </a:p>
          <a:p>
            <a:r>
              <a:rPr lang="en-US" altLang="zh-CN" dirty="0"/>
              <a:t> </a:t>
            </a:r>
            <a:r>
              <a:rPr lang="en-US" altLang="zh-CN" dirty="0" smtClean="0"/>
              <a:t>    </a:t>
            </a:r>
            <a:r>
              <a:rPr lang="en-US" altLang="zh-CN" dirty="0" err="1" smtClean="0"/>
              <a:t>this.age</a:t>
            </a:r>
            <a:r>
              <a:rPr lang="en-US" altLang="zh-CN" dirty="0" smtClean="0"/>
              <a:t> = 20;</a:t>
            </a:r>
          </a:p>
          <a:p>
            <a:r>
              <a:rPr lang="en-US" altLang="zh-CN" dirty="0"/>
              <a:t> </a:t>
            </a:r>
            <a:r>
              <a:rPr lang="en-US" altLang="zh-CN" dirty="0" smtClean="0"/>
              <a:t>    </a:t>
            </a:r>
            <a:r>
              <a:rPr lang="en-US" altLang="zh-CN" dirty="0" err="1" smtClean="0"/>
              <a:t>this.say</a:t>
            </a:r>
            <a:r>
              <a:rPr lang="en-US" altLang="zh-CN" dirty="0" smtClean="0"/>
              <a:t> = function () {</a:t>
            </a:r>
          </a:p>
          <a:p>
            <a:r>
              <a:rPr lang="en-US" altLang="zh-CN" dirty="0" smtClean="0"/>
              <a:t>             console.log(“I say: ” + this.name + “,” + </a:t>
            </a:r>
            <a:r>
              <a:rPr lang="en-US" altLang="zh-CN" dirty="0" err="1" smtClean="0"/>
              <a:t>this.age</a:t>
            </a:r>
            <a:r>
              <a:rPr lang="en-US" altLang="zh-CN" dirty="0" smtClean="0"/>
              <a:t>);</a:t>
            </a:r>
            <a:endParaRPr lang="en-US" altLang="zh-CN" dirty="0"/>
          </a:p>
          <a:p>
            <a:r>
              <a:rPr lang="en-US" altLang="zh-CN" dirty="0" smtClean="0"/>
              <a:t>     }</a:t>
            </a:r>
            <a:endParaRPr lang="en-US" altLang="zh-CN" dirty="0"/>
          </a:p>
          <a:p>
            <a:r>
              <a:rPr lang="en-US" altLang="zh-CN" dirty="0" smtClean="0"/>
              <a:t>}</a:t>
            </a:r>
          </a:p>
          <a:p>
            <a:endParaRPr lang="zh-CN" altLang="en-US" dirty="0"/>
          </a:p>
        </p:txBody>
      </p:sp>
      <p:sp>
        <p:nvSpPr>
          <p:cNvPr id="4" name="文本框 3"/>
          <p:cNvSpPr txBox="1"/>
          <p:nvPr/>
        </p:nvSpPr>
        <p:spPr>
          <a:xfrm>
            <a:off x="8434317" y="2483893"/>
            <a:ext cx="2611099"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err="1" smtClean="0"/>
              <a:t>Var</a:t>
            </a:r>
            <a:r>
              <a:rPr lang="en-US" altLang="zh-CN" dirty="0" smtClean="0"/>
              <a:t> Student = function () {</a:t>
            </a:r>
          </a:p>
          <a:p>
            <a:r>
              <a:rPr lang="en-US" altLang="zh-CN" dirty="0" smtClean="0"/>
              <a:t>       </a:t>
            </a:r>
            <a:r>
              <a:rPr lang="en-US" altLang="zh-CN" dirty="0" err="1" smtClean="0"/>
              <a:t>Person.call</a:t>
            </a:r>
            <a:r>
              <a:rPr lang="en-US" altLang="zh-CN" dirty="0" smtClean="0"/>
              <a:t>(this);</a:t>
            </a:r>
            <a:endParaRPr lang="en-US" altLang="zh-CN" dirty="0"/>
          </a:p>
          <a:p>
            <a:r>
              <a:rPr lang="en-US" altLang="zh-CN" dirty="0" smtClean="0"/>
              <a:t>}</a:t>
            </a:r>
          </a:p>
          <a:p>
            <a:r>
              <a:rPr lang="en-US" altLang="zh-CN" dirty="0" err="1" smtClean="0"/>
              <a:t>Var</a:t>
            </a:r>
            <a:r>
              <a:rPr lang="en-US" altLang="zh-CN" dirty="0" smtClean="0"/>
              <a:t> </a:t>
            </a:r>
            <a:r>
              <a:rPr lang="en-US" altLang="zh-CN" dirty="0" err="1" smtClean="0"/>
              <a:t>stu</a:t>
            </a:r>
            <a:r>
              <a:rPr lang="en-US" altLang="zh-CN" dirty="0" smtClean="0"/>
              <a:t> = new Student();</a:t>
            </a:r>
          </a:p>
          <a:p>
            <a:r>
              <a:rPr lang="en-US" altLang="zh-CN" dirty="0" err="1" smtClean="0"/>
              <a:t>Stu.say</a:t>
            </a:r>
            <a:r>
              <a:rPr lang="en-US" altLang="zh-CN" dirty="0" smtClean="0"/>
              <a:t>();</a:t>
            </a:r>
          </a:p>
        </p:txBody>
      </p:sp>
      <p:sp>
        <p:nvSpPr>
          <p:cNvPr id="5" name="右箭头 4"/>
          <p:cNvSpPr/>
          <p:nvPr/>
        </p:nvSpPr>
        <p:spPr>
          <a:xfrm>
            <a:off x="6687404" y="2975212"/>
            <a:ext cx="1337481" cy="4035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58294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a:t>
            </a:r>
            <a:r>
              <a:rPr lang="en-US" altLang="zh-CN" dirty="0" smtClean="0"/>
              <a:t>—</a:t>
            </a:r>
            <a:r>
              <a:rPr lang="zh-CN" altLang="en-US" dirty="0" smtClean="0"/>
              <a:t>重载</a:t>
            </a:r>
            <a:endParaRPr lang="zh-CN" altLang="en-US" dirty="0"/>
          </a:p>
        </p:txBody>
      </p:sp>
      <p:sp>
        <p:nvSpPr>
          <p:cNvPr id="3" name="文本框 2"/>
          <p:cNvSpPr txBox="1"/>
          <p:nvPr/>
        </p:nvSpPr>
        <p:spPr>
          <a:xfrm>
            <a:off x="1828800" y="1903446"/>
            <a:ext cx="8135304" cy="369332"/>
          </a:xfrm>
          <a:prstGeom prst="rect">
            <a:avLst/>
          </a:prstGeom>
          <a:noFill/>
        </p:spPr>
        <p:txBody>
          <a:bodyPr wrap="none" rtlCol="0">
            <a:spAutoFit/>
          </a:bodyPr>
          <a:lstStyle/>
          <a:p>
            <a:r>
              <a:rPr lang="en-US" altLang="zh-CN" dirty="0" err="1" smtClean="0"/>
              <a:t>Javascript</a:t>
            </a:r>
            <a:r>
              <a:rPr lang="zh-CN" altLang="en-US" dirty="0" smtClean="0"/>
              <a:t>是一种弱类型语言</a:t>
            </a:r>
            <a:r>
              <a:rPr lang="en-US" altLang="zh-CN" dirty="0" smtClean="0"/>
              <a:t>,</a:t>
            </a:r>
            <a:r>
              <a:rPr lang="zh-CN" altLang="en-US" dirty="0" smtClean="0"/>
              <a:t>动态特性中的重载特点</a:t>
            </a:r>
            <a:r>
              <a:rPr lang="en-US" altLang="zh-CN" dirty="0" smtClean="0"/>
              <a:t>,</a:t>
            </a:r>
            <a:r>
              <a:rPr lang="zh-CN" altLang="en-US" dirty="0" smtClean="0"/>
              <a:t>只能是通过判断参数来实现</a:t>
            </a:r>
            <a:r>
              <a:rPr lang="en-US" altLang="zh-CN" dirty="0" smtClean="0"/>
              <a:t>.</a:t>
            </a:r>
            <a:endParaRPr lang="zh-CN" altLang="en-US" dirty="0"/>
          </a:p>
        </p:txBody>
      </p:sp>
      <p:sp>
        <p:nvSpPr>
          <p:cNvPr id="4" name="文本框 3"/>
          <p:cNvSpPr txBox="1"/>
          <p:nvPr/>
        </p:nvSpPr>
        <p:spPr>
          <a:xfrm>
            <a:off x="1910688" y="2477205"/>
            <a:ext cx="8011236" cy="34163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err="1" smtClean="0"/>
              <a:t>Var</a:t>
            </a:r>
            <a:r>
              <a:rPr lang="en-US" altLang="zh-CN" dirty="0" smtClean="0"/>
              <a:t>  Person = function () {};</a:t>
            </a:r>
          </a:p>
          <a:p>
            <a:r>
              <a:rPr lang="en-US" altLang="zh-CN" dirty="0" err="1" smtClean="0"/>
              <a:t>Person.prototype.say</a:t>
            </a:r>
            <a:r>
              <a:rPr lang="en-US" altLang="zh-CN" dirty="0" smtClean="0"/>
              <a:t> = function (a, b){</a:t>
            </a:r>
          </a:p>
          <a:p>
            <a:r>
              <a:rPr lang="en-US" altLang="zh-CN" dirty="0" smtClean="0"/>
              <a:t>   </a:t>
            </a:r>
          </a:p>
          <a:p>
            <a:r>
              <a:rPr lang="en-US" altLang="zh-CN" dirty="0"/>
              <a:t> </a:t>
            </a:r>
            <a:r>
              <a:rPr lang="en-US" altLang="zh-CN" dirty="0" smtClean="0"/>
              <a:t>       if ( </a:t>
            </a:r>
            <a:r>
              <a:rPr lang="en-US" altLang="zh-CN" dirty="0" err="1" smtClean="0"/>
              <a:t>typeof</a:t>
            </a:r>
            <a:r>
              <a:rPr lang="en-US" altLang="zh-CN" dirty="0" smtClean="0"/>
              <a:t> a === “number” &amp;&amp; </a:t>
            </a:r>
            <a:r>
              <a:rPr lang="en-US" altLang="zh-CN" dirty="0" err="1" smtClean="0"/>
              <a:t>typeof</a:t>
            </a:r>
            <a:r>
              <a:rPr lang="en-US" altLang="zh-CN" dirty="0" smtClean="0"/>
              <a:t> b === “string”) {</a:t>
            </a:r>
          </a:p>
          <a:p>
            <a:r>
              <a:rPr lang="en-US" altLang="zh-CN" dirty="0" smtClean="0"/>
              <a:t>                    ……</a:t>
            </a:r>
            <a:endParaRPr lang="en-US" altLang="zh-CN" dirty="0"/>
          </a:p>
          <a:p>
            <a:r>
              <a:rPr lang="en-US" altLang="zh-CN" dirty="0" smtClean="0"/>
              <a:t>         } else if ( </a:t>
            </a:r>
            <a:r>
              <a:rPr lang="en-US" altLang="zh-CN" dirty="0" err="1" smtClean="0"/>
              <a:t>typeof</a:t>
            </a:r>
            <a:r>
              <a:rPr lang="en-US" altLang="zh-CN" dirty="0" smtClean="0"/>
              <a:t> a === “string” &amp;&amp; </a:t>
            </a:r>
            <a:r>
              <a:rPr lang="en-US" altLang="zh-CN" dirty="0" err="1" smtClean="0"/>
              <a:t>typeof</a:t>
            </a:r>
            <a:r>
              <a:rPr lang="en-US" altLang="zh-CN" dirty="0" smtClean="0"/>
              <a:t> b === “string”){</a:t>
            </a:r>
          </a:p>
          <a:p>
            <a:r>
              <a:rPr lang="en-US" altLang="zh-CN" dirty="0"/>
              <a:t> </a:t>
            </a:r>
            <a:r>
              <a:rPr lang="en-US" altLang="zh-CN" dirty="0" smtClean="0"/>
              <a:t>                  ……</a:t>
            </a:r>
          </a:p>
          <a:p>
            <a:r>
              <a:rPr lang="en-US" altLang="zh-CN" dirty="0"/>
              <a:t> </a:t>
            </a:r>
            <a:r>
              <a:rPr lang="en-US" altLang="zh-CN" dirty="0" smtClean="0"/>
              <a:t>        } else {</a:t>
            </a:r>
          </a:p>
          <a:p>
            <a:r>
              <a:rPr lang="en-US" altLang="zh-CN" dirty="0" smtClean="0"/>
              <a:t>                   ……</a:t>
            </a:r>
            <a:endParaRPr lang="en-US" altLang="zh-CN" dirty="0"/>
          </a:p>
          <a:p>
            <a:r>
              <a:rPr lang="en-US" altLang="zh-CN" dirty="0" smtClean="0"/>
              <a:t>          }               </a:t>
            </a:r>
          </a:p>
          <a:p>
            <a:endParaRPr lang="en-US" altLang="zh-CN" dirty="0"/>
          </a:p>
          <a:p>
            <a:r>
              <a:rPr lang="en-US" altLang="zh-CN" dirty="0" smtClean="0"/>
              <a:t>}</a:t>
            </a:r>
            <a:endParaRPr lang="zh-CN" altLang="en-US" dirty="0"/>
          </a:p>
        </p:txBody>
      </p:sp>
    </p:spTree>
    <p:extLst>
      <p:ext uri="{BB962C8B-B14F-4D97-AF65-F5344CB8AC3E}">
        <p14:creationId xmlns:p14="http://schemas.microsoft.com/office/powerpoint/2010/main" val="31726588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a:t>
            </a:r>
            <a:r>
              <a:rPr lang="en-US" altLang="zh-CN" dirty="0" smtClean="0"/>
              <a:t>—</a:t>
            </a:r>
            <a:r>
              <a:rPr lang="zh-CN" altLang="en-US" dirty="0" smtClean="0"/>
              <a:t>覆写</a:t>
            </a:r>
            <a:endParaRPr lang="zh-CN" altLang="en-US" dirty="0"/>
          </a:p>
        </p:txBody>
      </p:sp>
      <p:sp>
        <p:nvSpPr>
          <p:cNvPr id="3" name="文本框 2"/>
          <p:cNvSpPr txBox="1"/>
          <p:nvPr/>
        </p:nvSpPr>
        <p:spPr>
          <a:xfrm>
            <a:off x="2081533" y="2365514"/>
            <a:ext cx="8309113" cy="203132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dirty="0" err="1" smtClean="0"/>
              <a:t>Var</a:t>
            </a:r>
            <a:r>
              <a:rPr lang="en-US" altLang="zh-CN" dirty="0" smtClean="0"/>
              <a:t>  Person = function () {};</a:t>
            </a:r>
          </a:p>
          <a:p>
            <a:endParaRPr lang="en-US" altLang="zh-CN" dirty="0"/>
          </a:p>
          <a:p>
            <a:r>
              <a:rPr lang="en-US" altLang="zh-CN" dirty="0" err="1" smtClean="0"/>
              <a:t>Person.prototype.toString</a:t>
            </a:r>
            <a:r>
              <a:rPr lang="en-US" altLang="zh-CN" dirty="0" smtClean="0"/>
              <a:t> = function () {</a:t>
            </a:r>
          </a:p>
          <a:p>
            <a:r>
              <a:rPr lang="en-US" altLang="zh-CN" dirty="0" smtClean="0"/>
              <a:t>             return “hello Person”;</a:t>
            </a:r>
          </a:p>
          <a:p>
            <a:r>
              <a:rPr lang="en-US" altLang="zh-CN" dirty="0" smtClean="0"/>
              <a:t>}</a:t>
            </a:r>
          </a:p>
          <a:p>
            <a:endParaRPr lang="en-US" altLang="zh-CN" dirty="0" smtClean="0"/>
          </a:p>
          <a:p>
            <a:r>
              <a:rPr lang="en-US" altLang="zh-CN" dirty="0" smtClean="0"/>
              <a:t>Console.log( new Person());</a:t>
            </a:r>
            <a:endParaRPr lang="en-US" altLang="zh-CN" dirty="0"/>
          </a:p>
        </p:txBody>
      </p:sp>
    </p:spTree>
    <p:extLst>
      <p:ext uri="{BB962C8B-B14F-4D97-AF65-F5344CB8AC3E}">
        <p14:creationId xmlns:p14="http://schemas.microsoft.com/office/powerpoint/2010/main" val="248474935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DOM</a:t>
            </a:r>
            <a:r>
              <a:rPr lang="zh-CN" altLang="en-US" dirty="0" smtClean="0"/>
              <a:t>介绍</a:t>
            </a:r>
            <a:endParaRPr lang="zh-CN" altLang="en-US" dirty="0"/>
          </a:p>
        </p:txBody>
      </p:sp>
      <p:sp>
        <p:nvSpPr>
          <p:cNvPr id="3" name="矩形 2"/>
          <p:cNvSpPr/>
          <p:nvPr/>
        </p:nvSpPr>
        <p:spPr>
          <a:xfrm>
            <a:off x="556845" y="1429182"/>
            <a:ext cx="3351943" cy="369332"/>
          </a:xfrm>
          <a:prstGeom prst="rect">
            <a:avLst/>
          </a:prstGeom>
        </p:spPr>
        <p:txBody>
          <a:bodyPr wrap="none">
            <a:spAutoFit/>
          </a:bodyPr>
          <a:lstStyle/>
          <a:p>
            <a:r>
              <a:rPr lang="zh-CN" altLang="en-US" dirty="0"/>
              <a:t>http://www.w3.org/TR/domcore/</a:t>
            </a:r>
          </a:p>
        </p:txBody>
      </p:sp>
      <p:sp>
        <p:nvSpPr>
          <p:cNvPr id="4" name="文本框 3"/>
          <p:cNvSpPr txBox="1"/>
          <p:nvPr/>
        </p:nvSpPr>
        <p:spPr>
          <a:xfrm>
            <a:off x="436099" y="2060078"/>
            <a:ext cx="11479236" cy="2585323"/>
          </a:xfrm>
          <a:prstGeom prst="rect">
            <a:avLst/>
          </a:prstGeom>
          <a:noFill/>
        </p:spPr>
        <p:txBody>
          <a:bodyPr wrap="square" rtlCol="0">
            <a:spAutoFit/>
          </a:bodyPr>
          <a:lstStyle/>
          <a:p>
            <a:r>
              <a:rPr lang="en-US" altLang="zh-CN" dirty="0"/>
              <a:t>DOM</a:t>
            </a:r>
            <a:r>
              <a:rPr lang="zh-CN" altLang="en-US" dirty="0"/>
              <a:t>（</a:t>
            </a:r>
            <a:r>
              <a:rPr lang="en-US" altLang="zh-CN" dirty="0"/>
              <a:t>Document Object Model——</a:t>
            </a:r>
            <a:r>
              <a:rPr lang="zh-CN" altLang="en-US" dirty="0"/>
              <a:t>文档对象模型）是</a:t>
            </a:r>
            <a:r>
              <a:rPr lang="en-US" altLang="zh-CN" dirty="0"/>
              <a:t>HTML </a:t>
            </a:r>
            <a:r>
              <a:rPr lang="zh-CN" altLang="en-US" dirty="0"/>
              <a:t>文件或 </a:t>
            </a:r>
            <a:r>
              <a:rPr lang="en-US" altLang="zh-CN" dirty="0"/>
              <a:t>XML </a:t>
            </a:r>
            <a:r>
              <a:rPr lang="zh-CN" altLang="en-US" dirty="0"/>
              <a:t>文件渲染</a:t>
            </a:r>
            <a:r>
              <a:rPr lang="zh-CN" altLang="en-US" dirty="0" smtClean="0"/>
              <a:t>和交互的</a:t>
            </a:r>
            <a:r>
              <a:rPr lang="en-US" altLang="zh-CN" dirty="0" smtClean="0"/>
              <a:t>API</a:t>
            </a:r>
            <a:r>
              <a:rPr lang="zh-CN" altLang="en-US" dirty="0" smtClean="0"/>
              <a:t>（应用程序的编程接口）。</a:t>
            </a:r>
            <a:r>
              <a:rPr lang="en-US" altLang="zh-CN" dirty="0" smtClean="0"/>
              <a:t>DOM</a:t>
            </a:r>
            <a:r>
              <a:rPr lang="zh-CN" altLang="en-US" dirty="0" smtClean="0"/>
              <a:t>是文档载入到浏览器之后文档的模型，它用节点</a:t>
            </a:r>
            <a:r>
              <a:rPr lang="zh-CN" altLang="en-US" dirty="0"/>
              <a:t>树的形式来表现文档，每个</a:t>
            </a:r>
            <a:r>
              <a:rPr lang="zh-CN" altLang="en-US" dirty="0" smtClean="0"/>
              <a:t>节点代表</a:t>
            </a:r>
            <a:r>
              <a:rPr lang="zh-CN" altLang="en-US" dirty="0"/>
              <a:t>文档的构成部分（例如： </a:t>
            </a:r>
            <a:r>
              <a:rPr lang="en-US" altLang="zh-CN" dirty="0"/>
              <a:t>element——</a:t>
            </a:r>
            <a:r>
              <a:rPr lang="zh-CN" altLang="en-US" dirty="0"/>
              <a:t>页面元素、字符串或注释等等）。</a:t>
            </a:r>
          </a:p>
          <a:p>
            <a:endParaRPr lang="zh-CN" altLang="en-US" dirty="0"/>
          </a:p>
          <a:p>
            <a:r>
              <a:rPr lang="en-US" altLang="zh-CN" dirty="0"/>
              <a:t>DOM</a:t>
            </a:r>
            <a:r>
              <a:rPr lang="zh-CN" altLang="en-US" dirty="0"/>
              <a:t>是</a:t>
            </a:r>
            <a:r>
              <a:rPr lang="en-US" altLang="zh-CN" dirty="0"/>
              <a:t>Web——</a:t>
            </a:r>
            <a:r>
              <a:rPr lang="zh-CN" altLang="en-US" dirty="0"/>
              <a:t>互联网上使用最多的</a:t>
            </a:r>
            <a:r>
              <a:rPr lang="en-US" altLang="zh-CN" dirty="0"/>
              <a:t>API</a:t>
            </a:r>
            <a:r>
              <a:rPr lang="zh-CN" altLang="en-US" dirty="0"/>
              <a:t>之一，因为它允许运行在</a:t>
            </a:r>
            <a:r>
              <a:rPr lang="en-US" altLang="zh-CN" dirty="0"/>
              <a:t>Web</a:t>
            </a:r>
            <a:r>
              <a:rPr lang="zh-CN" altLang="en-US" dirty="0"/>
              <a:t>浏览器中的程序访问文件中的节点。节点可以被创建，移动或修改。事件监听器可以被添加到节点上，一旦监听的事件发生时，事件侦听器就会被触发。</a:t>
            </a:r>
          </a:p>
          <a:p>
            <a:endParaRPr lang="zh-CN" altLang="en-US" dirty="0"/>
          </a:p>
          <a:p>
            <a:r>
              <a:rPr lang="en-US" altLang="zh-CN" dirty="0"/>
              <a:t>DOM</a:t>
            </a:r>
            <a:r>
              <a:rPr lang="zh-CN" altLang="en-US" dirty="0"/>
              <a:t>并不是浏览器出现时就规范好了，它是浏览器在实现</a:t>
            </a:r>
            <a:r>
              <a:rPr lang="en-US" altLang="zh-CN" dirty="0"/>
              <a:t>JavaScript</a:t>
            </a:r>
            <a:r>
              <a:rPr lang="zh-CN" altLang="en-US" dirty="0"/>
              <a:t>时才出现的。这个传统的</a:t>
            </a:r>
            <a:r>
              <a:rPr lang="en-US" altLang="zh-CN" dirty="0"/>
              <a:t>DOM</a:t>
            </a:r>
            <a:r>
              <a:rPr lang="zh-CN" altLang="en-US" dirty="0"/>
              <a:t>有时会被成为</a:t>
            </a:r>
            <a:r>
              <a:rPr lang="en-US" altLang="zh-CN" dirty="0"/>
              <a:t>DOM 0</a:t>
            </a:r>
            <a:r>
              <a:rPr lang="zh-CN" altLang="en-US" dirty="0"/>
              <a:t>。现在， </a:t>
            </a:r>
            <a:r>
              <a:rPr lang="en-US" altLang="zh-CN" dirty="0"/>
              <a:t>W3C</a:t>
            </a:r>
            <a:r>
              <a:rPr lang="zh-CN" altLang="en-US" dirty="0"/>
              <a:t>领导着</a:t>
            </a:r>
            <a:r>
              <a:rPr lang="en-US" altLang="zh-CN" dirty="0"/>
              <a:t>DOM</a:t>
            </a:r>
            <a:r>
              <a:rPr lang="zh-CN" altLang="en-US" dirty="0"/>
              <a:t>规范，</a:t>
            </a:r>
            <a:r>
              <a:rPr lang="en-US" altLang="zh-CN" dirty="0"/>
              <a:t>DOM</a:t>
            </a:r>
            <a:r>
              <a:rPr lang="zh-CN" altLang="en-US" dirty="0"/>
              <a:t>工作组正在制订第四版的规范。</a:t>
            </a:r>
          </a:p>
        </p:txBody>
      </p:sp>
    </p:spTree>
    <p:extLst>
      <p:ext uri="{BB962C8B-B14F-4D97-AF65-F5344CB8AC3E}">
        <p14:creationId xmlns:p14="http://schemas.microsoft.com/office/powerpoint/2010/main" val="116421652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Document</a:t>
            </a:r>
            <a:r>
              <a:rPr lang="zh-CN" altLang="en-US" dirty="0" smtClean="0"/>
              <a:t>对象</a:t>
            </a:r>
            <a:endParaRPr lang="zh-CN" altLang="en-US" dirty="0"/>
          </a:p>
        </p:txBody>
      </p:sp>
      <p:pic>
        <p:nvPicPr>
          <p:cNvPr id="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051" y="1927391"/>
            <a:ext cx="8990013"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85565522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Dom tree - Nodes</a:t>
            </a:r>
            <a:endParaRPr lang="zh-CN" altLang="en-US" dirty="0"/>
          </a:p>
        </p:txBody>
      </p:sp>
      <p:pic>
        <p:nvPicPr>
          <p:cNvPr id="102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9271" y="1657633"/>
            <a:ext cx="6419850" cy="437197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67386" y="1304463"/>
            <a:ext cx="5278071" cy="507831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nSpc>
                <a:spcPct val="150000"/>
              </a:lnSpc>
            </a:pPr>
            <a:r>
              <a:rPr lang="zh-CN" altLang="en-US" dirty="0"/>
              <a:t>&lt;!DOCTYPE html&gt;</a:t>
            </a:r>
          </a:p>
          <a:p>
            <a:pPr>
              <a:lnSpc>
                <a:spcPct val="150000"/>
              </a:lnSpc>
            </a:pPr>
            <a:r>
              <a:rPr lang="zh-CN" altLang="en-US" dirty="0"/>
              <a:t>&lt;html lang="en"&gt;</a:t>
            </a:r>
          </a:p>
          <a:p>
            <a:pPr>
              <a:lnSpc>
                <a:spcPct val="150000"/>
              </a:lnSpc>
            </a:pPr>
            <a:r>
              <a:rPr lang="zh-CN" altLang="en-US" dirty="0"/>
              <a:t>&lt;head&gt;</a:t>
            </a:r>
          </a:p>
          <a:p>
            <a:pPr>
              <a:lnSpc>
                <a:spcPct val="150000"/>
              </a:lnSpc>
            </a:pPr>
            <a:r>
              <a:rPr lang="zh-CN" altLang="en-US" dirty="0"/>
              <a:t>  &lt;meta charset="utf-8"&gt;</a:t>
            </a:r>
          </a:p>
          <a:p>
            <a:pPr>
              <a:lnSpc>
                <a:spcPct val="150000"/>
              </a:lnSpc>
            </a:pPr>
            <a:r>
              <a:rPr lang="zh-CN" altLang="en-US" dirty="0"/>
              <a:t>  &lt;title&gt;DOM Tree&lt;/title&gt;</a:t>
            </a:r>
          </a:p>
          <a:p>
            <a:pPr>
              <a:lnSpc>
                <a:spcPct val="150000"/>
              </a:lnSpc>
            </a:pPr>
            <a:r>
              <a:rPr lang="zh-CN" altLang="en-US" dirty="0"/>
              <a:t>&lt;/head&gt;</a:t>
            </a:r>
          </a:p>
          <a:p>
            <a:pPr>
              <a:lnSpc>
                <a:spcPct val="150000"/>
              </a:lnSpc>
            </a:pPr>
            <a:r>
              <a:rPr lang="zh-CN" altLang="en-US" dirty="0"/>
              <a:t>&lt;body&gt;</a:t>
            </a:r>
          </a:p>
          <a:p>
            <a:pPr>
              <a:lnSpc>
                <a:spcPct val="150000"/>
              </a:lnSpc>
            </a:pPr>
            <a:r>
              <a:rPr lang="zh-CN" altLang="en-US" dirty="0"/>
              <a:t>  &lt;h2 onmouseover="this.style.color='red'"</a:t>
            </a:r>
          </a:p>
          <a:p>
            <a:pPr>
              <a:lnSpc>
                <a:spcPct val="150000"/>
              </a:lnSpc>
            </a:pPr>
            <a:r>
              <a:rPr lang="zh-CN" altLang="en-US" dirty="0"/>
              <a:t>      onmouseout="this.style.color=''"&gt;Testing&lt;/h2&gt;</a:t>
            </a:r>
          </a:p>
          <a:p>
            <a:pPr>
              <a:lnSpc>
                <a:spcPct val="150000"/>
              </a:lnSpc>
            </a:pPr>
            <a:r>
              <a:rPr lang="zh-CN" altLang="en-US" dirty="0"/>
              <a:t>  &lt;p&gt;welcome to &lt;i&gt;JavaScript&lt;/i&gt;...&lt;/p&gt;</a:t>
            </a:r>
          </a:p>
          <a:p>
            <a:pPr>
              <a:lnSpc>
                <a:spcPct val="150000"/>
              </a:lnSpc>
            </a:pPr>
            <a:r>
              <a:rPr lang="zh-CN" altLang="en-US" dirty="0"/>
              <a:t>&lt;/body&gt;</a:t>
            </a:r>
          </a:p>
          <a:p>
            <a:pPr>
              <a:lnSpc>
                <a:spcPct val="150000"/>
              </a:lnSpc>
            </a:pPr>
            <a:r>
              <a:rPr lang="zh-CN" altLang="en-US" dirty="0"/>
              <a:t>&lt;/html&gt;</a:t>
            </a:r>
          </a:p>
        </p:txBody>
      </p:sp>
      <p:sp>
        <p:nvSpPr>
          <p:cNvPr id="3" name="文本框 2"/>
          <p:cNvSpPr txBox="1"/>
          <p:nvPr/>
        </p:nvSpPr>
        <p:spPr>
          <a:xfrm>
            <a:off x="6632812" y="734243"/>
            <a:ext cx="3753135"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达到目的</a:t>
            </a:r>
            <a:r>
              <a:rPr lang="en-US" altLang="zh-CN" dirty="0" smtClean="0"/>
              <a:t>:  </a:t>
            </a:r>
            <a:r>
              <a:rPr lang="zh-CN" altLang="en-US" dirty="0" smtClean="0"/>
              <a:t>增</a:t>
            </a:r>
            <a:r>
              <a:rPr lang="en-US" altLang="zh-CN" dirty="0" smtClean="0"/>
              <a:t>,</a:t>
            </a:r>
            <a:r>
              <a:rPr lang="zh-CN" altLang="en-US" dirty="0" smtClean="0"/>
              <a:t>删</a:t>
            </a:r>
            <a:r>
              <a:rPr lang="en-US" altLang="zh-CN" dirty="0" smtClean="0"/>
              <a:t>,</a:t>
            </a:r>
            <a:r>
              <a:rPr lang="zh-CN" altLang="en-US" dirty="0" smtClean="0"/>
              <a:t>改</a:t>
            </a:r>
            <a:r>
              <a:rPr lang="en-US" altLang="zh-CN" dirty="0" smtClean="0"/>
              <a:t>,</a:t>
            </a:r>
            <a:r>
              <a:rPr lang="zh-CN" altLang="en-US" dirty="0" smtClean="0"/>
              <a:t>查</a:t>
            </a:r>
            <a:endParaRPr lang="zh-CN" altLang="en-US" dirty="0"/>
          </a:p>
        </p:txBody>
      </p:sp>
    </p:spTree>
    <p:extLst>
      <p:ext uri="{BB962C8B-B14F-4D97-AF65-F5344CB8AC3E}">
        <p14:creationId xmlns:p14="http://schemas.microsoft.com/office/powerpoint/2010/main" val="13202776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Node</a:t>
            </a:r>
            <a:endParaRPr lang="zh-CN" altLang="en-US" dirty="0"/>
          </a:p>
        </p:txBody>
      </p:sp>
      <p:sp>
        <p:nvSpPr>
          <p:cNvPr id="3" name="矩形 2"/>
          <p:cNvSpPr/>
          <p:nvPr/>
        </p:nvSpPr>
        <p:spPr>
          <a:xfrm>
            <a:off x="1378424" y="2522520"/>
            <a:ext cx="8966579"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Node是一个接口,有很多种类型的DOM元素继承于它。</a:t>
            </a:r>
          </a:p>
          <a:p>
            <a:r>
              <a:rPr lang="zh-CN" altLang="en-US" dirty="0"/>
              <a:t>下面这些类型的元素继承了该接口的所有属性和方法：</a:t>
            </a:r>
          </a:p>
          <a:p>
            <a:endParaRPr lang="zh-CN" altLang="en-US" dirty="0"/>
          </a:p>
          <a:p>
            <a:r>
              <a:rPr lang="zh-CN" altLang="en-US" dirty="0"/>
              <a:t>Document, Element, Attr, CharacterData (Text, Comment,CDATASection继承该类型), ProcessingInstruction, DocumentFragment, DocumentType, Notation, Entity, EntityReference</a:t>
            </a:r>
          </a:p>
        </p:txBody>
      </p:sp>
    </p:spTree>
    <p:extLst>
      <p:ext uri="{BB962C8B-B14F-4D97-AF65-F5344CB8AC3E}">
        <p14:creationId xmlns:p14="http://schemas.microsoft.com/office/powerpoint/2010/main" val="299754622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Node</a:t>
            </a:r>
            <a:r>
              <a:rPr lang="zh-CN" altLang="en-US" dirty="0" smtClean="0"/>
              <a:t>属性</a:t>
            </a:r>
            <a:endParaRPr lang="zh-CN" altLang="en-US" dirty="0"/>
          </a:p>
        </p:txBody>
      </p:sp>
      <p:sp>
        <p:nvSpPr>
          <p:cNvPr id="3" name="矩形 2"/>
          <p:cNvSpPr/>
          <p:nvPr/>
        </p:nvSpPr>
        <p:spPr>
          <a:xfrm>
            <a:off x="1137313" y="1394811"/>
            <a:ext cx="9275928" cy="507831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Node.attributes</a:t>
            </a:r>
          </a:p>
          <a:p>
            <a:r>
              <a:rPr lang="zh-CN" altLang="en-US" dirty="0"/>
              <a:t>Node.baseURI</a:t>
            </a:r>
          </a:p>
          <a:p>
            <a:r>
              <a:rPr lang="zh-CN" altLang="en-US" dirty="0"/>
              <a:t>Node.</a:t>
            </a:r>
            <a:r>
              <a:rPr lang="zh-CN" altLang="en-US" dirty="0" smtClean="0"/>
              <a:t>childNodes     孩子节点</a:t>
            </a:r>
            <a:endParaRPr lang="zh-CN" altLang="en-US" dirty="0"/>
          </a:p>
          <a:p>
            <a:r>
              <a:rPr lang="zh-CN" altLang="en-US" dirty="0"/>
              <a:t>Node.</a:t>
            </a:r>
            <a:r>
              <a:rPr lang="zh-CN" altLang="en-US" dirty="0" smtClean="0"/>
              <a:t>firstChild         第一个孩子节点</a:t>
            </a:r>
            <a:endParaRPr lang="zh-CN" altLang="en-US" dirty="0"/>
          </a:p>
          <a:p>
            <a:r>
              <a:rPr lang="zh-CN" altLang="en-US" dirty="0"/>
              <a:t>Node.</a:t>
            </a:r>
            <a:r>
              <a:rPr lang="zh-CN" altLang="en-US" dirty="0" smtClean="0"/>
              <a:t>lastChild          最后一个孩子节点</a:t>
            </a:r>
            <a:endParaRPr lang="zh-CN" altLang="en-US" dirty="0"/>
          </a:p>
          <a:p>
            <a:r>
              <a:rPr lang="zh-CN" altLang="en-US" dirty="0"/>
              <a:t>Node.localName</a:t>
            </a:r>
          </a:p>
          <a:p>
            <a:r>
              <a:rPr lang="zh-CN" altLang="en-US" dirty="0"/>
              <a:t>Node.namespaceURI</a:t>
            </a:r>
          </a:p>
          <a:p>
            <a:r>
              <a:rPr lang="zh-CN" altLang="en-US" dirty="0"/>
              <a:t>Node.</a:t>
            </a:r>
            <a:r>
              <a:rPr lang="zh-CN" altLang="en-US" dirty="0" smtClean="0"/>
              <a:t>nextSibling      下一个兄弟节点</a:t>
            </a:r>
            <a:endParaRPr lang="zh-CN" altLang="en-US" dirty="0"/>
          </a:p>
          <a:p>
            <a:r>
              <a:rPr lang="zh-CN" altLang="en-US" dirty="0"/>
              <a:t>Node.</a:t>
            </a:r>
            <a:r>
              <a:rPr lang="zh-CN" altLang="en-US" dirty="0" smtClean="0"/>
              <a:t>nodeName       节点名称</a:t>
            </a:r>
            <a:endParaRPr lang="zh-CN" altLang="en-US" dirty="0"/>
          </a:p>
          <a:p>
            <a:r>
              <a:rPr lang="zh-CN" altLang="en-US" dirty="0"/>
              <a:t>Node.nodePrincipal</a:t>
            </a:r>
          </a:p>
          <a:p>
            <a:r>
              <a:rPr lang="zh-CN" altLang="en-US" dirty="0"/>
              <a:t>Node.</a:t>
            </a:r>
            <a:r>
              <a:rPr lang="zh-CN" altLang="en-US" dirty="0" smtClean="0"/>
              <a:t>nodeType         节点类型</a:t>
            </a:r>
            <a:endParaRPr lang="zh-CN" altLang="en-US" dirty="0"/>
          </a:p>
          <a:p>
            <a:r>
              <a:rPr lang="zh-CN" altLang="en-US" dirty="0"/>
              <a:t>Node.</a:t>
            </a:r>
            <a:r>
              <a:rPr lang="zh-CN" altLang="en-US" dirty="0" smtClean="0"/>
              <a:t>nodeValue         节点值</a:t>
            </a:r>
            <a:endParaRPr lang="zh-CN" altLang="en-US" dirty="0"/>
          </a:p>
          <a:p>
            <a:r>
              <a:rPr lang="zh-CN" altLang="en-US" dirty="0"/>
              <a:t>Node.ownerDocument</a:t>
            </a:r>
          </a:p>
          <a:p>
            <a:r>
              <a:rPr lang="zh-CN" altLang="en-US" dirty="0"/>
              <a:t>Node.</a:t>
            </a:r>
            <a:r>
              <a:rPr lang="zh-CN" altLang="en-US" dirty="0" smtClean="0"/>
              <a:t>parentNode      父节点</a:t>
            </a:r>
            <a:endParaRPr lang="zh-CN" altLang="en-US" dirty="0"/>
          </a:p>
          <a:p>
            <a:r>
              <a:rPr lang="zh-CN" altLang="en-US" dirty="0"/>
              <a:t>Node.</a:t>
            </a:r>
            <a:r>
              <a:rPr lang="zh-CN" altLang="en-US" dirty="0" smtClean="0"/>
              <a:t>parentElement   父元素</a:t>
            </a:r>
            <a:endParaRPr lang="zh-CN" altLang="en-US" dirty="0"/>
          </a:p>
          <a:p>
            <a:r>
              <a:rPr lang="zh-CN" altLang="en-US" dirty="0"/>
              <a:t>Node.prefix</a:t>
            </a:r>
          </a:p>
          <a:p>
            <a:r>
              <a:rPr lang="zh-CN" altLang="en-US" dirty="0"/>
              <a:t>Node.</a:t>
            </a:r>
            <a:r>
              <a:rPr lang="zh-CN" altLang="en-US" dirty="0" smtClean="0"/>
              <a:t>previousSibling   上一个兄弟节点</a:t>
            </a:r>
            <a:endParaRPr lang="zh-CN" altLang="en-US" dirty="0"/>
          </a:p>
          <a:p>
            <a:r>
              <a:rPr lang="zh-CN" altLang="en-US" dirty="0"/>
              <a:t>Node.textContent</a:t>
            </a:r>
          </a:p>
        </p:txBody>
      </p:sp>
    </p:spTree>
    <p:extLst>
      <p:ext uri="{BB962C8B-B14F-4D97-AF65-F5344CB8AC3E}">
        <p14:creationId xmlns:p14="http://schemas.microsoft.com/office/powerpoint/2010/main" val="88756134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Node</a:t>
            </a:r>
            <a:r>
              <a:rPr lang="zh-CN" altLang="en-US" dirty="0" smtClean="0"/>
              <a:t>方法</a:t>
            </a:r>
            <a:endParaRPr lang="zh-CN" altLang="en-US" dirty="0"/>
          </a:p>
        </p:txBody>
      </p:sp>
      <p:sp>
        <p:nvSpPr>
          <p:cNvPr id="3" name="矩形 2"/>
          <p:cNvSpPr/>
          <p:nvPr/>
        </p:nvSpPr>
        <p:spPr>
          <a:xfrm>
            <a:off x="556844" y="1695062"/>
            <a:ext cx="10279477" cy="452431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Node.</a:t>
            </a:r>
            <a:r>
              <a:rPr lang="zh-CN" altLang="en-US" dirty="0" smtClean="0"/>
              <a:t>cloneNode    复制节点</a:t>
            </a:r>
            <a:endParaRPr lang="zh-CN" altLang="en-US" dirty="0"/>
          </a:p>
          <a:p>
            <a:r>
              <a:rPr lang="zh-CN" altLang="en-US" dirty="0"/>
              <a:t>Node.compareDocumentPosition</a:t>
            </a:r>
          </a:p>
          <a:p>
            <a:r>
              <a:rPr lang="zh-CN" altLang="en-US" dirty="0"/>
              <a:t>Node.contains</a:t>
            </a:r>
          </a:p>
          <a:p>
            <a:r>
              <a:rPr lang="zh-CN" altLang="en-US" dirty="0" smtClean="0"/>
              <a:t>Node</a:t>
            </a:r>
            <a:r>
              <a:rPr lang="zh-CN" altLang="en-US" dirty="0"/>
              <a:t>.getUserData</a:t>
            </a:r>
          </a:p>
          <a:p>
            <a:r>
              <a:rPr lang="zh-CN" altLang="en-US" dirty="0"/>
              <a:t>Node.hasAttributes</a:t>
            </a:r>
          </a:p>
          <a:p>
            <a:r>
              <a:rPr lang="zh-CN" altLang="en-US" dirty="0"/>
              <a:t>Node.</a:t>
            </a:r>
            <a:r>
              <a:rPr lang="zh-CN" altLang="en-US" dirty="0" smtClean="0"/>
              <a:t>hasChildNodes  </a:t>
            </a:r>
            <a:endParaRPr lang="zh-CN" altLang="en-US" dirty="0"/>
          </a:p>
          <a:p>
            <a:r>
              <a:rPr lang="zh-CN" altLang="en-US" dirty="0"/>
              <a:t>Node.</a:t>
            </a:r>
            <a:r>
              <a:rPr lang="zh-CN" altLang="en-US" dirty="0" smtClean="0"/>
              <a:t>insertBefore      之前插入</a:t>
            </a:r>
            <a:endParaRPr lang="zh-CN" altLang="en-US" dirty="0"/>
          </a:p>
          <a:p>
            <a:r>
              <a:rPr lang="zh-CN" altLang="en-US" dirty="0"/>
              <a:t>Node.isDefaultNamespace</a:t>
            </a:r>
          </a:p>
          <a:p>
            <a:r>
              <a:rPr lang="zh-CN" altLang="en-US" dirty="0"/>
              <a:t>Node.isEqualNode</a:t>
            </a:r>
          </a:p>
          <a:p>
            <a:r>
              <a:rPr lang="zh-CN" altLang="en-US" dirty="0" smtClean="0"/>
              <a:t>Node</a:t>
            </a:r>
            <a:r>
              <a:rPr lang="zh-CN" altLang="en-US" dirty="0"/>
              <a:t>.isSupported</a:t>
            </a:r>
          </a:p>
          <a:p>
            <a:r>
              <a:rPr lang="zh-CN" altLang="en-US" dirty="0"/>
              <a:t>Node.lookupPrefix</a:t>
            </a:r>
          </a:p>
          <a:p>
            <a:r>
              <a:rPr lang="zh-CN" altLang="en-US" dirty="0"/>
              <a:t>Node.lookupNamespaceURI</a:t>
            </a:r>
          </a:p>
          <a:p>
            <a:r>
              <a:rPr lang="zh-CN" altLang="en-US" dirty="0"/>
              <a:t>Node.normalize</a:t>
            </a:r>
          </a:p>
          <a:p>
            <a:r>
              <a:rPr lang="zh-CN" altLang="en-US" dirty="0"/>
              <a:t>Node</a:t>
            </a:r>
            <a:r>
              <a:rPr lang="zh-CN" altLang="en-US" dirty="0" smtClean="0"/>
              <a:t>.removeChild          删除节点</a:t>
            </a:r>
            <a:endParaRPr lang="zh-CN" altLang="en-US" dirty="0"/>
          </a:p>
          <a:p>
            <a:r>
              <a:rPr lang="zh-CN" altLang="en-US" dirty="0"/>
              <a:t>Node.</a:t>
            </a:r>
            <a:r>
              <a:rPr lang="zh-CN" altLang="en-US" dirty="0" smtClean="0"/>
              <a:t>replaceChild           替换节点</a:t>
            </a:r>
            <a:endParaRPr lang="zh-CN" altLang="en-US" dirty="0"/>
          </a:p>
          <a:p>
            <a:r>
              <a:rPr lang="zh-CN" altLang="en-US" dirty="0"/>
              <a:t>Node.setUserData</a:t>
            </a:r>
          </a:p>
        </p:txBody>
      </p:sp>
    </p:spTree>
    <p:extLst>
      <p:ext uri="{BB962C8B-B14F-4D97-AF65-F5344CB8AC3E}">
        <p14:creationId xmlns:p14="http://schemas.microsoft.com/office/powerpoint/2010/main" val="2136046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Javascript</a:t>
            </a:r>
            <a:r>
              <a:rPr lang="zh-CN" altLang="en-US" dirty="0" smtClean="0"/>
              <a:t>类型</a:t>
            </a:r>
            <a:endParaRPr lang="zh-CN" altLang="en-US" dirty="0"/>
          </a:p>
        </p:txBody>
      </p:sp>
      <p:sp>
        <p:nvSpPr>
          <p:cNvPr id="3" name="Rectangle 1"/>
          <p:cNvSpPr>
            <a:spLocks noChangeArrowheads="1"/>
          </p:cNvSpPr>
          <p:nvPr/>
        </p:nvSpPr>
        <p:spPr bwMode="auto">
          <a:xfrm>
            <a:off x="324833" y="1312145"/>
            <a:ext cx="4244453" cy="5493812"/>
          </a:xfrm>
          <a:prstGeom prst="rect">
            <a:avLst/>
          </a:prstGeo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zh-CN" altLang="zh-CN" dirty="0" smtClean="0">
                <a:latin typeface="Arial" panose="020B0604020202020204" pitchFamily="34" charset="0"/>
              </a:rPr>
              <a:t>Number</a:t>
            </a:r>
            <a:r>
              <a:rPr lang="zh-CN" dirty="0">
                <a:latin typeface="Arial" panose="020B0604020202020204" pitchFamily="34" charset="0"/>
              </a:rPr>
              <a:t>（数字） </a:t>
            </a:r>
          </a:p>
          <a:p>
            <a:pPr eaLnBrk="0" fontAlgn="base" hangingPunct="0">
              <a:lnSpc>
                <a:spcPct val="150000"/>
              </a:lnSpc>
              <a:spcBef>
                <a:spcPct val="0"/>
              </a:spcBef>
              <a:spcAft>
                <a:spcPct val="0"/>
              </a:spcAft>
            </a:pPr>
            <a:r>
              <a:rPr lang="zh-CN" altLang="zh-CN" dirty="0">
                <a:latin typeface="Arial" panose="020B0604020202020204" pitchFamily="34" charset="0"/>
              </a:rPr>
              <a:t>String</a:t>
            </a:r>
            <a:r>
              <a:rPr lang="zh-CN" dirty="0">
                <a:latin typeface="Arial" panose="020B0604020202020204" pitchFamily="34" charset="0"/>
              </a:rPr>
              <a:t>（字符串） </a:t>
            </a:r>
          </a:p>
          <a:p>
            <a:pPr eaLnBrk="0" fontAlgn="base" hangingPunct="0">
              <a:lnSpc>
                <a:spcPct val="150000"/>
              </a:lnSpc>
              <a:spcBef>
                <a:spcPct val="0"/>
              </a:spcBef>
              <a:spcAft>
                <a:spcPct val="0"/>
              </a:spcAft>
            </a:pPr>
            <a:r>
              <a:rPr lang="zh-CN" altLang="zh-CN" dirty="0">
                <a:latin typeface="Arial" panose="020B0604020202020204" pitchFamily="34" charset="0"/>
              </a:rPr>
              <a:t>Boolean</a:t>
            </a:r>
            <a:r>
              <a:rPr lang="zh-CN" dirty="0">
                <a:latin typeface="Arial" panose="020B0604020202020204" pitchFamily="34" charset="0"/>
              </a:rPr>
              <a:t>（布尔） </a:t>
            </a:r>
          </a:p>
          <a:p>
            <a:pPr eaLnBrk="0" fontAlgn="base" hangingPunct="0">
              <a:lnSpc>
                <a:spcPct val="150000"/>
              </a:lnSpc>
              <a:spcBef>
                <a:spcPct val="0"/>
              </a:spcBef>
              <a:spcAft>
                <a:spcPct val="0"/>
              </a:spcAft>
            </a:pPr>
            <a:r>
              <a:rPr lang="zh-CN" altLang="zh-CN" dirty="0">
                <a:latin typeface="Arial" panose="020B0604020202020204" pitchFamily="34" charset="0"/>
              </a:rPr>
              <a:t>Symbol</a:t>
            </a:r>
            <a:r>
              <a:rPr lang="zh-CN" dirty="0">
                <a:latin typeface="Arial" panose="020B0604020202020204" pitchFamily="34" charset="0"/>
              </a:rPr>
              <a:t>（符号）（第六版新增） </a:t>
            </a:r>
          </a:p>
          <a:p>
            <a:pPr eaLnBrk="0" fontAlgn="base" hangingPunct="0">
              <a:lnSpc>
                <a:spcPct val="150000"/>
              </a:lnSpc>
              <a:spcBef>
                <a:spcPct val="0"/>
              </a:spcBef>
              <a:spcAft>
                <a:spcPct val="0"/>
              </a:spcAft>
            </a:pPr>
            <a:r>
              <a:rPr lang="zh-CN" altLang="zh-CN" dirty="0">
                <a:latin typeface="Arial" panose="020B0604020202020204" pitchFamily="34" charset="0"/>
              </a:rPr>
              <a:t>Object</a:t>
            </a:r>
            <a:r>
              <a:rPr lang="zh-CN" dirty="0">
                <a:latin typeface="Arial" panose="020B0604020202020204" pitchFamily="34" charset="0"/>
              </a:rPr>
              <a:t>（对象） </a:t>
            </a:r>
          </a:p>
          <a:p>
            <a:pPr lvl="1" eaLnBrk="0" fontAlgn="base" hangingPunct="0">
              <a:lnSpc>
                <a:spcPct val="150000"/>
              </a:lnSpc>
              <a:spcBef>
                <a:spcPct val="0"/>
              </a:spcBef>
              <a:spcAft>
                <a:spcPct val="0"/>
              </a:spcAft>
              <a:buFontTx/>
              <a:buChar char="•"/>
            </a:pPr>
            <a:r>
              <a:rPr lang="zh-CN" altLang="zh-CN" dirty="0"/>
              <a:t>Function</a:t>
            </a:r>
            <a:r>
              <a:rPr lang="zh-CN" dirty="0"/>
              <a:t>（函数） </a:t>
            </a:r>
          </a:p>
          <a:p>
            <a:pPr lvl="1" eaLnBrk="0" fontAlgn="base" hangingPunct="0">
              <a:lnSpc>
                <a:spcPct val="150000"/>
              </a:lnSpc>
              <a:spcBef>
                <a:spcPct val="0"/>
              </a:spcBef>
              <a:spcAft>
                <a:spcPct val="0"/>
              </a:spcAft>
              <a:buFontTx/>
              <a:buChar char="•"/>
            </a:pPr>
            <a:r>
              <a:rPr lang="zh-CN" altLang="zh-CN" dirty="0"/>
              <a:t>Array</a:t>
            </a:r>
            <a:r>
              <a:rPr lang="zh-CN" dirty="0"/>
              <a:t>（数组） </a:t>
            </a:r>
          </a:p>
          <a:p>
            <a:pPr lvl="1" eaLnBrk="0" fontAlgn="base" hangingPunct="0">
              <a:lnSpc>
                <a:spcPct val="150000"/>
              </a:lnSpc>
              <a:spcBef>
                <a:spcPct val="0"/>
              </a:spcBef>
              <a:spcAft>
                <a:spcPct val="0"/>
              </a:spcAft>
              <a:buFontTx/>
              <a:buChar char="•"/>
            </a:pPr>
            <a:r>
              <a:rPr lang="zh-CN" altLang="zh-CN" dirty="0"/>
              <a:t>Date</a:t>
            </a:r>
            <a:r>
              <a:rPr lang="zh-CN" dirty="0"/>
              <a:t>（日期） </a:t>
            </a:r>
          </a:p>
          <a:p>
            <a:pPr lvl="1" eaLnBrk="0" fontAlgn="base" hangingPunct="0">
              <a:lnSpc>
                <a:spcPct val="150000"/>
              </a:lnSpc>
              <a:spcBef>
                <a:spcPct val="0"/>
              </a:spcBef>
              <a:spcAft>
                <a:spcPct val="0"/>
              </a:spcAft>
              <a:buFontTx/>
              <a:buChar char="•"/>
            </a:pPr>
            <a:r>
              <a:rPr lang="zh-CN" altLang="zh-CN" dirty="0"/>
              <a:t>RegExp</a:t>
            </a:r>
            <a:r>
              <a:rPr lang="zh-CN" dirty="0"/>
              <a:t>（正则表达式） </a:t>
            </a:r>
          </a:p>
          <a:p>
            <a:pPr eaLnBrk="0" fontAlgn="base" hangingPunct="0">
              <a:lnSpc>
                <a:spcPct val="150000"/>
              </a:lnSpc>
              <a:spcBef>
                <a:spcPct val="0"/>
              </a:spcBef>
              <a:spcAft>
                <a:spcPct val="0"/>
              </a:spcAft>
            </a:pPr>
            <a:r>
              <a:rPr lang="en-US" altLang="zh-CN" dirty="0" smtClean="0">
                <a:latin typeface="Arial" panose="020B0604020202020204" pitchFamily="34" charset="0"/>
              </a:rPr>
              <a:t>n</a:t>
            </a:r>
            <a:r>
              <a:rPr lang="zh-CN" altLang="zh-CN" dirty="0" smtClean="0">
                <a:latin typeface="Arial" panose="020B0604020202020204" pitchFamily="34" charset="0"/>
              </a:rPr>
              <a:t>ull</a:t>
            </a:r>
            <a:r>
              <a:rPr lang="zh-CN" dirty="0">
                <a:latin typeface="Arial" panose="020B0604020202020204" pitchFamily="34" charset="0"/>
              </a:rPr>
              <a:t>（空） </a:t>
            </a:r>
          </a:p>
          <a:p>
            <a:pPr eaLnBrk="0" fontAlgn="base" hangingPunct="0">
              <a:lnSpc>
                <a:spcPct val="150000"/>
              </a:lnSpc>
              <a:spcBef>
                <a:spcPct val="0"/>
              </a:spcBef>
              <a:spcAft>
                <a:spcPct val="0"/>
              </a:spcAft>
            </a:pPr>
            <a:r>
              <a:rPr lang="en-US" altLang="zh-CN" dirty="0" smtClean="0">
                <a:latin typeface="Arial" panose="020B0604020202020204" pitchFamily="34" charset="0"/>
              </a:rPr>
              <a:t>u</a:t>
            </a:r>
            <a:r>
              <a:rPr lang="zh-CN" altLang="zh-CN" dirty="0" smtClean="0">
                <a:latin typeface="Arial" panose="020B0604020202020204" pitchFamily="34" charset="0"/>
              </a:rPr>
              <a:t>ndefined</a:t>
            </a:r>
            <a:r>
              <a:rPr lang="zh-CN" dirty="0">
                <a:latin typeface="Arial" panose="020B0604020202020204" pitchFamily="34" charset="0"/>
              </a:rPr>
              <a:t>（未定义） </a:t>
            </a:r>
            <a:endParaRPr lang="en-US" altLang="zh-CN" dirty="0" smtClean="0">
              <a:latin typeface="Arial" panose="020B0604020202020204" pitchFamily="34" charset="0"/>
            </a:endParaRPr>
          </a:p>
          <a:p>
            <a:pPr eaLnBrk="0" fontAlgn="base" hangingPunct="0">
              <a:lnSpc>
                <a:spcPct val="150000"/>
              </a:lnSpc>
              <a:spcBef>
                <a:spcPct val="0"/>
              </a:spcBef>
              <a:spcAft>
                <a:spcPct val="0"/>
              </a:spcAft>
            </a:pPr>
            <a:r>
              <a:rPr lang="en-US" altLang="zh-CN" dirty="0" err="1" smtClean="0">
                <a:latin typeface="Arial" panose="020B0604020202020204" pitchFamily="34" charset="0"/>
              </a:rPr>
              <a:t>NaN</a:t>
            </a:r>
            <a:r>
              <a:rPr lang="en-US" altLang="zh-CN" dirty="0" smtClean="0">
                <a:latin typeface="Arial" panose="020B0604020202020204" pitchFamily="34" charset="0"/>
              </a:rPr>
              <a:t> (</a:t>
            </a:r>
            <a:r>
              <a:rPr lang="zh-CN" altLang="en-US" dirty="0" smtClean="0">
                <a:latin typeface="Arial" panose="020B0604020202020204" pitchFamily="34" charset="0"/>
              </a:rPr>
              <a:t>不是一个数字</a:t>
            </a:r>
            <a:r>
              <a:rPr lang="en-US" altLang="zh-CN" dirty="0" smtClean="0">
                <a:latin typeface="Arial" panose="020B0604020202020204" pitchFamily="34" charset="0"/>
              </a:rPr>
              <a:t>)</a:t>
            </a:r>
          </a:p>
          <a:p>
            <a:pPr eaLnBrk="0" fontAlgn="base" hangingPunct="0">
              <a:lnSpc>
                <a:spcPct val="150000"/>
              </a:lnSpc>
              <a:spcBef>
                <a:spcPct val="0"/>
              </a:spcBef>
              <a:spcAft>
                <a:spcPct val="0"/>
              </a:spcAft>
            </a:pPr>
            <a:r>
              <a:rPr lang="en-US" altLang="zh-CN" dirty="0" smtClean="0">
                <a:latin typeface="Arial" panose="020B0604020202020204" pitchFamily="34" charset="0"/>
              </a:rPr>
              <a:t>Error (</a:t>
            </a:r>
            <a:r>
              <a:rPr lang="zh-CN" altLang="en-US" dirty="0" smtClean="0">
                <a:latin typeface="Arial" panose="020B0604020202020204" pitchFamily="34" charset="0"/>
              </a:rPr>
              <a:t>错误</a:t>
            </a:r>
            <a:r>
              <a:rPr lang="en-US" altLang="zh-CN" dirty="0" smtClean="0">
                <a:latin typeface="Arial" panose="020B0604020202020204" pitchFamily="34" charset="0"/>
              </a:rPr>
              <a:t>)</a:t>
            </a:r>
            <a:endParaRPr lang="zh-CN" dirty="0">
              <a:latin typeface="Arial" panose="020B0604020202020204" pitchFamily="34" charset="0"/>
            </a:endParaRPr>
          </a:p>
        </p:txBody>
      </p:sp>
      <p:sp>
        <p:nvSpPr>
          <p:cNvPr id="4" name="文本框 3"/>
          <p:cNvSpPr txBox="1"/>
          <p:nvPr/>
        </p:nvSpPr>
        <p:spPr>
          <a:xfrm>
            <a:off x="6236090" y="2743200"/>
            <a:ext cx="4688912"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err="1" smtClean="0"/>
              <a:t>var</a:t>
            </a:r>
            <a:r>
              <a:rPr lang="en-US" altLang="zh-CN" dirty="0" smtClean="0"/>
              <a:t> a =  true</a:t>
            </a:r>
          </a:p>
          <a:p>
            <a:r>
              <a:rPr lang="zh-CN" altLang="en-US" dirty="0" smtClean="0"/>
              <a:t>统一用</a:t>
            </a:r>
            <a:r>
              <a:rPr lang="en-US" altLang="zh-CN" dirty="0" err="1" smtClean="0"/>
              <a:t>var</a:t>
            </a:r>
            <a:r>
              <a:rPr lang="zh-CN" altLang="en-US" dirty="0" smtClean="0"/>
              <a:t>来声明变量</a:t>
            </a:r>
            <a:r>
              <a:rPr lang="en-US" altLang="zh-CN" dirty="0" smtClean="0"/>
              <a:t>,</a:t>
            </a:r>
            <a:r>
              <a:rPr lang="zh-CN" altLang="en-US" dirty="0" smtClean="0"/>
              <a:t>由值来推断变量的类型</a:t>
            </a:r>
            <a:endParaRPr lang="en-US" altLang="zh-CN" dirty="0" smtClean="0"/>
          </a:p>
          <a:p>
            <a:endParaRPr lang="en-US" altLang="zh-CN" dirty="0" smtClean="0"/>
          </a:p>
          <a:p>
            <a:r>
              <a:rPr lang="zh-CN" altLang="en-US" dirty="0" smtClean="0"/>
              <a:t>其他高级语言的声明</a:t>
            </a:r>
            <a:endParaRPr lang="en-US" altLang="zh-CN" dirty="0"/>
          </a:p>
          <a:p>
            <a:r>
              <a:rPr lang="en-US" altLang="zh-CN" dirty="0" smtClean="0"/>
              <a:t>Boolean a = true</a:t>
            </a:r>
          </a:p>
          <a:p>
            <a:r>
              <a:rPr lang="en-US" altLang="zh-CN" dirty="0" smtClean="0"/>
              <a:t>String a = “</a:t>
            </a:r>
            <a:r>
              <a:rPr lang="en-US" altLang="zh-CN" dirty="0" err="1" smtClean="0"/>
              <a:t>aaaa</a:t>
            </a:r>
            <a:r>
              <a:rPr lang="en-US" altLang="zh-CN" dirty="0" smtClean="0"/>
              <a:t>”</a:t>
            </a:r>
            <a:endParaRPr lang="zh-CN" altLang="en-US" dirty="0"/>
          </a:p>
        </p:txBody>
      </p:sp>
    </p:spTree>
    <p:extLst>
      <p:ext uri="{BB962C8B-B14F-4D97-AF65-F5344CB8AC3E}">
        <p14:creationId xmlns:p14="http://schemas.microsoft.com/office/powerpoint/2010/main" val="6074448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常用获取元素方法</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78080928"/>
              </p:ext>
            </p:extLst>
          </p:nvPr>
        </p:nvGraphicFramePr>
        <p:xfrm>
          <a:off x="873739" y="1470783"/>
          <a:ext cx="11041596" cy="4857146"/>
        </p:xfrm>
        <a:graphic>
          <a:graphicData uri="http://schemas.openxmlformats.org/drawingml/2006/table">
            <a:tbl>
              <a:tblPr/>
              <a:tblGrid>
                <a:gridCol w="3875682"/>
                <a:gridCol w="2333767"/>
                <a:gridCol w="4832147"/>
              </a:tblGrid>
              <a:tr h="317592">
                <a:tc>
                  <a:txBody>
                    <a:bodyPr/>
                    <a:lstStyle/>
                    <a:p>
                      <a:pPr algn="ctr"/>
                      <a:r>
                        <a:rPr lang="zh-CN" altLang="en-US" sz="1400" dirty="0" smtClean="0">
                          <a:solidFill>
                            <a:srgbClr val="FFFFFF"/>
                          </a:solidFill>
                          <a:effectLst/>
                        </a:rPr>
                        <a:t>函数</a:t>
                      </a:r>
                      <a:endParaRPr lang="en-US" sz="1400" dirty="0">
                        <a:solidFill>
                          <a:srgbClr val="FFFFFF"/>
                        </a:solidFill>
                        <a:effectLst/>
                      </a:endParaRPr>
                    </a:p>
                  </a:txBody>
                  <a:tcPr marL="81854" marR="81854" marT="40927" marB="4092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9DD9"/>
                    </a:solidFill>
                  </a:tcPr>
                </a:tc>
                <a:tc>
                  <a:txBody>
                    <a:bodyPr/>
                    <a:lstStyle/>
                    <a:p>
                      <a:pPr algn="ctr"/>
                      <a:r>
                        <a:rPr lang="zh-CN" altLang="en-US" sz="1400" dirty="0" smtClean="0">
                          <a:solidFill>
                            <a:srgbClr val="FFFFFF"/>
                          </a:solidFill>
                          <a:effectLst/>
                        </a:rPr>
                        <a:t>说明</a:t>
                      </a:r>
                      <a:endParaRPr lang="en-US" sz="1400" dirty="0">
                        <a:solidFill>
                          <a:srgbClr val="FFFFFF"/>
                        </a:solidFill>
                        <a:effectLst/>
                      </a:endParaRPr>
                    </a:p>
                  </a:txBody>
                  <a:tcPr marL="81854" marR="81854" marT="40927" marB="4092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9DD9"/>
                    </a:solidFill>
                  </a:tcPr>
                </a:tc>
                <a:tc>
                  <a:txBody>
                    <a:bodyPr/>
                    <a:lstStyle/>
                    <a:p>
                      <a:pPr algn="ctr"/>
                      <a:r>
                        <a:rPr lang="zh-CN" altLang="en-US" sz="1400" dirty="0" smtClean="0">
                          <a:solidFill>
                            <a:srgbClr val="FFFFFF"/>
                          </a:solidFill>
                          <a:effectLst/>
                        </a:rPr>
                        <a:t>例子</a:t>
                      </a:r>
                      <a:endParaRPr lang="en-US" sz="1400" dirty="0">
                        <a:solidFill>
                          <a:srgbClr val="FFFFFF"/>
                        </a:solidFill>
                        <a:effectLst/>
                      </a:endParaRPr>
                    </a:p>
                  </a:txBody>
                  <a:tcPr marL="81854" marR="81854" marT="40927" marB="4092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9DD9"/>
                    </a:solidFill>
                  </a:tcPr>
                </a:tc>
              </a:tr>
              <a:tr h="772698">
                <a:tc>
                  <a:txBody>
                    <a:bodyPr/>
                    <a:lstStyle/>
                    <a:p>
                      <a:pPr fontAlgn="t"/>
                      <a:r>
                        <a:rPr lang="en-US" sz="1400" dirty="0" err="1">
                          <a:effectLst/>
                        </a:rPr>
                        <a:t>document.getElementById</a:t>
                      </a:r>
                      <a:r>
                        <a:rPr lang="en-US" sz="1400" dirty="0">
                          <a:effectLst/>
                        </a:rPr>
                        <a:t>(</a:t>
                      </a:r>
                      <a:r>
                        <a:rPr lang="en-US" sz="1400" i="1" dirty="0" err="1">
                          <a:effectLst/>
                        </a:rPr>
                        <a:t>anId</a:t>
                      </a:r>
                      <a:r>
                        <a:rPr lang="en-US" sz="1400" dirty="0">
                          <a:effectLst/>
                        </a:rPr>
                        <a:t>)</a:t>
                      </a: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zh-CN" altLang="en-US" sz="1400" dirty="0" smtClean="0">
                          <a:effectLst/>
                        </a:rPr>
                        <a:t>通过</a:t>
                      </a:r>
                      <a:r>
                        <a:rPr lang="en-US" altLang="zh-CN" sz="1400" dirty="0" smtClean="0">
                          <a:effectLst/>
                        </a:rPr>
                        <a:t>ID</a:t>
                      </a:r>
                      <a:r>
                        <a:rPr lang="zh-CN" altLang="en-US" sz="1400" dirty="0" smtClean="0">
                          <a:effectLst/>
                        </a:rPr>
                        <a:t>找到唯一的元素</a:t>
                      </a:r>
                      <a:endParaRPr lang="en-US" sz="1400" dirty="0">
                        <a:effectLst/>
                      </a:endParaRP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dirty="0">
                          <a:effectLst/>
                        </a:rPr>
                        <a:t>&lt;input type="text" id="foo</a:t>
                      </a:r>
                      <a:r>
                        <a:rPr lang="en-US" sz="1400" dirty="0" smtClean="0">
                          <a:effectLst/>
                        </a:rPr>
                        <a:t>"&gt;</a:t>
                      </a:r>
                    </a:p>
                    <a:p>
                      <a:pPr fontAlgn="t"/>
                      <a:r>
                        <a:rPr lang="en-US" sz="1400" dirty="0" err="1" smtClean="0">
                          <a:effectLst/>
                        </a:rPr>
                        <a:t>var</a:t>
                      </a:r>
                      <a:r>
                        <a:rPr lang="en-US" sz="1400" dirty="0" smtClean="0">
                          <a:effectLst/>
                        </a:rPr>
                        <a:t> </a:t>
                      </a:r>
                      <a:r>
                        <a:rPr lang="en-US" sz="1400" dirty="0">
                          <a:effectLst/>
                        </a:rPr>
                        <a:t>elm = </a:t>
                      </a:r>
                      <a:r>
                        <a:rPr lang="en-US" sz="1400" dirty="0" err="1">
                          <a:effectLst/>
                        </a:rPr>
                        <a:t>document.getElementById</a:t>
                      </a:r>
                      <a:r>
                        <a:rPr lang="en-US" sz="1400" dirty="0">
                          <a:effectLst/>
                        </a:rPr>
                        <a:t>("foo"); </a:t>
                      </a:r>
                      <a:endParaRPr lang="en-US" sz="1400" dirty="0" smtClean="0">
                        <a:effectLst/>
                      </a:endParaRPr>
                    </a:p>
                    <a:p>
                      <a:pPr fontAlgn="t"/>
                      <a:r>
                        <a:rPr lang="en-US" sz="1400" dirty="0" err="1" smtClean="0">
                          <a:effectLst/>
                        </a:rPr>
                        <a:t>var</a:t>
                      </a:r>
                      <a:r>
                        <a:rPr lang="en-US" sz="1400" dirty="0" smtClean="0">
                          <a:effectLst/>
                        </a:rPr>
                        <a:t> </a:t>
                      </a:r>
                      <a:r>
                        <a:rPr lang="en-US" sz="1400" dirty="0">
                          <a:effectLst/>
                        </a:rPr>
                        <a:t>input = </a:t>
                      </a:r>
                      <a:r>
                        <a:rPr lang="en-US" sz="1400" dirty="0" err="1">
                          <a:effectLst/>
                        </a:rPr>
                        <a:t>elm.value</a:t>
                      </a:r>
                      <a:r>
                        <a:rPr lang="en-US" sz="1400" dirty="0">
                          <a:effectLst/>
                        </a:rPr>
                        <a:t>;</a:t>
                      </a: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r h="772698">
                <a:tc>
                  <a:txBody>
                    <a:bodyPr/>
                    <a:lstStyle/>
                    <a:p>
                      <a:pPr fontAlgn="t"/>
                      <a:r>
                        <a:rPr lang="en-US" sz="1400" dirty="0" err="1">
                          <a:effectLst/>
                        </a:rPr>
                        <a:t>document.getElementsByTagName</a:t>
                      </a:r>
                      <a:r>
                        <a:rPr lang="en-US" sz="1400" dirty="0">
                          <a:effectLst/>
                        </a:rPr>
                        <a:t>(</a:t>
                      </a:r>
                      <a:r>
                        <a:rPr lang="en-US" sz="1400" i="1" dirty="0" err="1">
                          <a:effectLst/>
                        </a:rPr>
                        <a:t>aTagName</a:t>
                      </a:r>
                      <a:r>
                        <a:rPr lang="en-US" sz="1400" dirty="0">
                          <a:effectLst/>
                        </a:rPr>
                        <a:t>)</a:t>
                      </a: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zh-CN" altLang="en-US" sz="1400" dirty="0" smtClean="0">
                          <a:effectLst/>
                        </a:rPr>
                        <a:t>通过标签名获取元素列表</a:t>
                      </a:r>
                      <a:endParaRPr lang="en-US" sz="1400" dirty="0">
                        <a:effectLst/>
                      </a:endParaRP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dirty="0">
                          <a:effectLst/>
                        </a:rPr>
                        <a:t>&lt;input type="text"&gt; </a:t>
                      </a:r>
                      <a:endParaRPr lang="en-US" sz="1400" dirty="0" smtClean="0">
                        <a:effectLst/>
                      </a:endParaRPr>
                    </a:p>
                    <a:p>
                      <a:pPr fontAlgn="t"/>
                      <a:r>
                        <a:rPr lang="en-US" sz="1400" dirty="0" err="1" smtClean="0">
                          <a:effectLst/>
                        </a:rPr>
                        <a:t>var</a:t>
                      </a:r>
                      <a:r>
                        <a:rPr lang="en-US" sz="1400" dirty="0" smtClean="0">
                          <a:effectLst/>
                        </a:rPr>
                        <a:t> </a:t>
                      </a:r>
                      <a:r>
                        <a:rPr lang="en-US" sz="1400" dirty="0">
                          <a:effectLst/>
                        </a:rPr>
                        <a:t>elms = </a:t>
                      </a:r>
                      <a:r>
                        <a:rPr lang="en-US" sz="1400" dirty="0" err="1">
                          <a:effectLst/>
                        </a:rPr>
                        <a:t>document.getElementByTagName</a:t>
                      </a:r>
                      <a:r>
                        <a:rPr lang="en-US" sz="1400" dirty="0">
                          <a:effectLst/>
                        </a:rPr>
                        <a:t>("input</a:t>
                      </a:r>
                      <a:r>
                        <a:rPr lang="en-US" sz="1400" dirty="0" smtClean="0">
                          <a:effectLst/>
                        </a:rPr>
                        <a:t>");</a:t>
                      </a:r>
                    </a:p>
                    <a:p>
                      <a:pPr fontAlgn="t"/>
                      <a:r>
                        <a:rPr lang="en-US" sz="1400" dirty="0" smtClean="0">
                          <a:effectLst/>
                        </a:rPr>
                        <a:t> </a:t>
                      </a:r>
                      <a:r>
                        <a:rPr lang="en-US" sz="1400" dirty="0" err="1">
                          <a:effectLst/>
                        </a:rPr>
                        <a:t>var</a:t>
                      </a:r>
                      <a:r>
                        <a:rPr lang="en-US" sz="1400" dirty="0">
                          <a:effectLst/>
                        </a:rPr>
                        <a:t> input = elms[0].value;</a:t>
                      </a: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r h="1008436">
                <a:tc>
                  <a:txBody>
                    <a:bodyPr/>
                    <a:lstStyle/>
                    <a:p>
                      <a:pPr fontAlgn="t"/>
                      <a:r>
                        <a:rPr lang="en-US" sz="1400" dirty="0" err="1">
                          <a:effectLst/>
                        </a:rPr>
                        <a:t>document.getElementsByClassName</a:t>
                      </a:r>
                      <a:r>
                        <a:rPr lang="en-US" sz="1400" dirty="0">
                          <a:effectLst/>
                        </a:rPr>
                        <a:t>(</a:t>
                      </a:r>
                      <a:r>
                        <a:rPr lang="en-US" sz="1400" i="1" dirty="0" err="1">
                          <a:effectLst/>
                        </a:rPr>
                        <a:t>aClassName</a:t>
                      </a:r>
                      <a:r>
                        <a:rPr lang="en-US" sz="1400" dirty="0">
                          <a:effectLst/>
                        </a:rPr>
                        <a:t>)</a:t>
                      </a: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zh-CN" altLang="en-US" sz="1400" dirty="0" smtClean="0">
                          <a:effectLst/>
                        </a:rPr>
                        <a:t>通过类名获取元素列表</a:t>
                      </a:r>
                      <a:endParaRPr lang="en-US" sz="1400" dirty="0">
                        <a:effectLst/>
                      </a:endParaRP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dirty="0">
                          <a:effectLst/>
                        </a:rPr>
                        <a:t>&lt;input type="text" class="bar</a:t>
                      </a:r>
                      <a:r>
                        <a:rPr lang="en-US" sz="1400" dirty="0" smtClean="0">
                          <a:effectLst/>
                        </a:rPr>
                        <a:t>"&gt;</a:t>
                      </a:r>
                    </a:p>
                    <a:p>
                      <a:pPr fontAlgn="t"/>
                      <a:r>
                        <a:rPr lang="en-US" sz="1400" dirty="0" smtClean="0">
                          <a:effectLst/>
                        </a:rPr>
                        <a:t> </a:t>
                      </a:r>
                      <a:r>
                        <a:rPr lang="en-US" sz="1400" dirty="0" err="1">
                          <a:effectLst/>
                        </a:rPr>
                        <a:t>var</a:t>
                      </a:r>
                      <a:r>
                        <a:rPr lang="en-US" sz="1400" dirty="0">
                          <a:effectLst/>
                        </a:rPr>
                        <a:t> elms = </a:t>
                      </a:r>
                      <a:r>
                        <a:rPr lang="en-US" sz="1400" dirty="0" err="1">
                          <a:effectLst/>
                        </a:rPr>
                        <a:t>document.getElementByClassName</a:t>
                      </a:r>
                      <a:r>
                        <a:rPr lang="en-US" sz="1400" dirty="0">
                          <a:effectLst/>
                        </a:rPr>
                        <a:t>("bar"); </a:t>
                      </a:r>
                      <a:endParaRPr lang="en-US" sz="1400" dirty="0" smtClean="0">
                        <a:effectLst/>
                      </a:endParaRPr>
                    </a:p>
                    <a:p>
                      <a:pPr fontAlgn="t"/>
                      <a:r>
                        <a:rPr lang="en-US" sz="1400" dirty="0" err="1" smtClean="0">
                          <a:effectLst/>
                        </a:rPr>
                        <a:t>var</a:t>
                      </a:r>
                      <a:r>
                        <a:rPr lang="en-US" sz="1400" dirty="0" smtClean="0">
                          <a:effectLst/>
                        </a:rPr>
                        <a:t> </a:t>
                      </a:r>
                      <a:r>
                        <a:rPr lang="en-US" sz="1400" dirty="0">
                          <a:effectLst/>
                        </a:rPr>
                        <a:t>input = elms[0].value;</a:t>
                      </a: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r h="1479913">
                <a:tc>
                  <a:txBody>
                    <a:bodyPr/>
                    <a:lstStyle/>
                    <a:p>
                      <a:pPr fontAlgn="t"/>
                      <a:r>
                        <a:rPr lang="en-US" sz="1400" dirty="0" err="1">
                          <a:effectLst/>
                        </a:rPr>
                        <a:t>document.getElementsByName</a:t>
                      </a:r>
                      <a:r>
                        <a:rPr lang="en-US" sz="1400" dirty="0">
                          <a:effectLst/>
                        </a:rPr>
                        <a:t>(</a:t>
                      </a:r>
                      <a:r>
                        <a:rPr lang="en-US" sz="1400" i="1" dirty="0" err="1">
                          <a:effectLst/>
                        </a:rPr>
                        <a:t>aName</a:t>
                      </a:r>
                      <a:r>
                        <a:rPr lang="en-US" sz="1400" dirty="0">
                          <a:effectLst/>
                        </a:rPr>
                        <a:t>)</a:t>
                      </a: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zh-CN" altLang="en-US" sz="1400" dirty="0" smtClean="0">
                          <a:effectLst/>
                        </a:rPr>
                        <a:t>通过属性名称获取元素列表</a:t>
                      </a:r>
                      <a:endParaRPr lang="en-US" sz="1400" dirty="0">
                        <a:effectLst/>
                      </a:endParaRP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dirty="0">
                          <a:effectLst/>
                        </a:rPr>
                        <a:t>&lt;input type="checkbox" name="gender" value="m"&gt;Male &lt;input type="checkbox" name="gender" value="f"&gt;Female </a:t>
                      </a:r>
                      <a:endParaRPr lang="en-US" sz="1400" dirty="0" smtClean="0">
                        <a:effectLst/>
                      </a:endParaRPr>
                    </a:p>
                    <a:p>
                      <a:pPr fontAlgn="t"/>
                      <a:endParaRPr lang="en-US" sz="1400" dirty="0" smtClean="0">
                        <a:effectLst/>
                      </a:endParaRPr>
                    </a:p>
                    <a:p>
                      <a:pPr fontAlgn="t"/>
                      <a:r>
                        <a:rPr lang="en-US" sz="1400" dirty="0" err="1" smtClean="0">
                          <a:effectLst/>
                        </a:rPr>
                        <a:t>var</a:t>
                      </a:r>
                      <a:r>
                        <a:rPr lang="en-US" sz="1400" dirty="0" smtClean="0">
                          <a:effectLst/>
                        </a:rPr>
                        <a:t> </a:t>
                      </a:r>
                      <a:r>
                        <a:rPr lang="en-US" sz="1400" dirty="0">
                          <a:effectLst/>
                        </a:rPr>
                        <a:t>x = </a:t>
                      </a:r>
                      <a:r>
                        <a:rPr lang="en-US" sz="1400" dirty="0" err="1">
                          <a:effectLst/>
                        </a:rPr>
                        <a:t>document.getElementsByName</a:t>
                      </a:r>
                      <a:r>
                        <a:rPr lang="en-US" sz="1400" dirty="0">
                          <a:effectLst/>
                        </a:rPr>
                        <a:t>("gender"); </a:t>
                      </a:r>
                      <a:endParaRPr lang="en-US" sz="1400" dirty="0" smtClean="0">
                        <a:effectLst/>
                      </a:endParaRPr>
                    </a:p>
                    <a:p>
                      <a:pPr fontAlgn="t"/>
                      <a:r>
                        <a:rPr lang="en-US" sz="1400" dirty="0" smtClean="0">
                          <a:effectLst/>
                        </a:rPr>
                        <a:t>for </a:t>
                      </a:r>
                      <a:r>
                        <a:rPr lang="en-US" sz="1400" dirty="0">
                          <a:effectLst/>
                        </a:rPr>
                        <a:t>(</a:t>
                      </a:r>
                      <a:r>
                        <a:rPr lang="en-US" sz="1400" dirty="0" err="1">
                          <a:effectLst/>
                        </a:rPr>
                        <a:t>var</a:t>
                      </a:r>
                      <a:r>
                        <a:rPr lang="en-US" sz="1400" dirty="0">
                          <a:effectLst/>
                        </a:rPr>
                        <a:t> </a:t>
                      </a:r>
                      <a:r>
                        <a:rPr lang="en-US" sz="1400" dirty="0" err="1">
                          <a:effectLst/>
                        </a:rPr>
                        <a:t>i</a:t>
                      </a:r>
                      <a:r>
                        <a:rPr lang="en-US" sz="1400" dirty="0">
                          <a:effectLst/>
                        </a:rPr>
                        <a:t> = 0; </a:t>
                      </a:r>
                      <a:r>
                        <a:rPr lang="en-US" sz="1400" dirty="0" err="1">
                          <a:effectLst/>
                        </a:rPr>
                        <a:t>i</a:t>
                      </a:r>
                      <a:r>
                        <a:rPr lang="en-US" sz="1400" dirty="0">
                          <a:effectLst/>
                        </a:rPr>
                        <a:t> &lt; </a:t>
                      </a:r>
                      <a:r>
                        <a:rPr lang="en-US" sz="1400" dirty="0" err="1">
                          <a:effectLst/>
                        </a:rPr>
                        <a:t>x.length</a:t>
                      </a:r>
                      <a:r>
                        <a:rPr lang="en-US" sz="1400" dirty="0">
                          <a:effectLst/>
                        </a:rPr>
                        <a:t>; ++</a:t>
                      </a:r>
                      <a:r>
                        <a:rPr lang="en-US" sz="1400" dirty="0" err="1">
                          <a:effectLst/>
                        </a:rPr>
                        <a:t>i</a:t>
                      </a:r>
                      <a:r>
                        <a:rPr lang="en-US" sz="1400" dirty="0">
                          <a:effectLst/>
                        </a:rPr>
                        <a:t>) { </a:t>
                      </a:r>
                      <a:endParaRPr lang="en-US" sz="1400" dirty="0" smtClean="0">
                        <a:effectLst/>
                      </a:endParaRPr>
                    </a:p>
                    <a:p>
                      <a:pPr fontAlgn="t"/>
                      <a:r>
                        <a:rPr lang="en-US" sz="1400" dirty="0" smtClean="0">
                          <a:effectLst/>
                        </a:rPr>
                        <a:t>     if </a:t>
                      </a:r>
                      <a:r>
                        <a:rPr lang="en-US" sz="1400" dirty="0">
                          <a:effectLst/>
                        </a:rPr>
                        <a:t>(x[</a:t>
                      </a:r>
                      <a:r>
                        <a:rPr lang="en-US" sz="1400" dirty="0" err="1">
                          <a:effectLst/>
                        </a:rPr>
                        <a:t>i</a:t>
                      </a:r>
                      <a:r>
                        <a:rPr lang="en-US" sz="1400" dirty="0">
                          <a:effectLst/>
                        </a:rPr>
                        <a:t>].checked) { </a:t>
                      </a:r>
                      <a:endParaRPr lang="en-US" sz="1400" dirty="0" smtClean="0">
                        <a:effectLst/>
                      </a:endParaRPr>
                    </a:p>
                    <a:p>
                      <a:pPr fontAlgn="t"/>
                      <a:r>
                        <a:rPr lang="en-US" sz="1400" dirty="0" smtClean="0">
                          <a:effectLst/>
                        </a:rPr>
                        <a:t>        value </a:t>
                      </a:r>
                      <a:r>
                        <a:rPr lang="en-US" sz="1400" dirty="0">
                          <a:effectLst/>
                        </a:rPr>
                        <a:t>= x[</a:t>
                      </a:r>
                      <a:r>
                        <a:rPr lang="en-US" sz="1400" dirty="0" err="1">
                          <a:effectLst/>
                        </a:rPr>
                        <a:t>i</a:t>
                      </a:r>
                      <a:r>
                        <a:rPr lang="en-US" sz="1400" dirty="0">
                          <a:effectLst/>
                        </a:rPr>
                        <a:t>].value; break; </a:t>
                      </a:r>
                      <a:endParaRPr lang="en-US" sz="1400" dirty="0" smtClean="0">
                        <a:effectLst/>
                      </a:endParaRPr>
                    </a:p>
                    <a:p>
                      <a:pPr fontAlgn="t"/>
                      <a:r>
                        <a:rPr lang="en-US" sz="1400" dirty="0" smtClean="0">
                          <a:effectLst/>
                        </a:rPr>
                        <a:t>     }</a:t>
                      </a:r>
                    </a:p>
                    <a:p>
                      <a:pPr fontAlgn="t"/>
                      <a:r>
                        <a:rPr lang="en-US" sz="1400" dirty="0" smtClean="0">
                          <a:effectLst/>
                        </a:rPr>
                        <a:t>}</a:t>
                      </a:r>
                      <a:endParaRPr lang="en-US" sz="1400" dirty="0">
                        <a:effectLst/>
                      </a:endParaRPr>
                    </a:p>
                  </a:txBody>
                  <a:tcPr marL="65483" marR="65483" marT="32741" marB="3274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bl>
          </a:graphicData>
        </a:graphic>
      </p:graphicFrame>
    </p:spTree>
    <p:extLst>
      <p:ext uri="{BB962C8B-B14F-4D97-AF65-F5344CB8AC3E}">
        <p14:creationId xmlns:p14="http://schemas.microsoft.com/office/powerpoint/2010/main" val="167260086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常用获取元素方法</a:t>
            </a:r>
          </a:p>
        </p:txBody>
      </p:sp>
      <p:graphicFrame>
        <p:nvGraphicFramePr>
          <p:cNvPr id="3" name="表格 2"/>
          <p:cNvGraphicFramePr>
            <a:graphicFrameLocks noGrp="1"/>
          </p:cNvGraphicFramePr>
          <p:nvPr>
            <p:extLst>
              <p:ext uri="{D42A27DB-BD31-4B8C-83A1-F6EECF244321}">
                <p14:modId xmlns:p14="http://schemas.microsoft.com/office/powerpoint/2010/main" val="1945314389"/>
              </p:ext>
            </p:extLst>
          </p:nvPr>
        </p:nvGraphicFramePr>
        <p:xfrm>
          <a:off x="873457" y="2561229"/>
          <a:ext cx="10835184" cy="1407478"/>
        </p:xfrm>
        <a:graphic>
          <a:graphicData uri="http://schemas.openxmlformats.org/drawingml/2006/table">
            <a:tbl>
              <a:tblPr/>
              <a:tblGrid>
                <a:gridCol w="3534770"/>
                <a:gridCol w="3688686"/>
                <a:gridCol w="3611728"/>
              </a:tblGrid>
              <a:tr h="319753">
                <a:tc>
                  <a:txBody>
                    <a:bodyPr/>
                    <a:lstStyle/>
                    <a:p>
                      <a:pPr algn="ctr"/>
                      <a:r>
                        <a:rPr lang="zh-CN" altLang="en-US" sz="1600" dirty="0" smtClean="0">
                          <a:solidFill>
                            <a:srgbClr val="FFFFFF"/>
                          </a:solidFill>
                          <a:effectLst/>
                        </a:rPr>
                        <a:t>函数</a:t>
                      </a:r>
                      <a:endParaRPr lang="en-US" sz="1600" dirty="0">
                        <a:solidFill>
                          <a:srgbClr val="FFFFFF"/>
                        </a:solidFill>
                        <a:effectLst/>
                      </a:endParaRPr>
                    </a:p>
                  </a:txBody>
                  <a:tcPr marL="82411" marR="82411" marT="41205" marB="4120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9DD9"/>
                    </a:solidFill>
                  </a:tcPr>
                </a:tc>
                <a:tc>
                  <a:txBody>
                    <a:bodyPr/>
                    <a:lstStyle/>
                    <a:p>
                      <a:pPr algn="ctr"/>
                      <a:r>
                        <a:rPr lang="zh-CN" altLang="en-US" sz="1600" dirty="0" smtClean="0">
                          <a:solidFill>
                            <a:srgbClr val="FFFFFF"/>
                          </a:solidFill>
                          <a:effectLst/>
                        </a:rPr>
                        <a:t>说明</a:t>
                      </a:r>
                      <a:endParaRPr lang="en-US" sz="1600" dirty="0">
                        <a:solidFill>
                          <a:srgbClr val="FFFFFF"/>
                        </a:solidFill>
                        <a:effectLst/>
                      </a:endParaRPr>
                    </a:p>
                  </a:txBody>
                  <a:tcPr marL="82411" marR="82411" marT="41205" marB="4120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9DD9"/>
                    </a:solidFill>
                  </a:tcPr>
                </a:tc>
                <a:tc>
                  <a:txBody>
                    <a:bodyPr/>
                    <a:lstStyle/>
                    <a:p>
                      <a:pPr algn="ctr"/>
                      <a:r>
                        <a:rPr lang="zh-CN" altLang="en-US" sz="1600" dirty="0" smtClean="0">
                          <a:solidFill>
                            <a:srgbClr val="FFFFFF"/>
                          </a:solidFill>
                          <a:effectLst/>
                        </a:rPr>
                        <a:t>例子</a:t>
                      </a:r>
                      <a:endParaRPr lang="en-US" sz="1600" dirty="0">
                        <a:solidFill>
                          <a:srgbClr val="FFFFFF"/>
                        </a:solidFill>
                        <a:effectLst/>
                      </a:endParaRPr>
                    </a:p>
                  </a:txBody>
                  <a:tcPr marL="82411" marR="82411" marT="41205" marB="4120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9DD9"/>
                    </a:solidFill>
                  </a:tcPr>
                </a:tc>
              </a:tr>
              <a:tr h="540614">
                <a:tc>
                  <a:txBody>
                    <a:bodyPr/>
                    <a:lstStyle/>
                    <a:p>
                      <a:pPr fontAlgn="t"/>
                      <a:r>
                        <a:rPr lang="en-US" sz="1600">
                          <a:effectLst/>
                        </a:rPr>
                        <a:t>document.querySelector(</a:t>
                      </a:r>
                      <a:r>
                        <a:rPr lang="en-US" sz="1600" i="1">
                          <a:effectLst/>
                        </a:rPr>
                        <a:t>aClassName</a:t>
                      </a:r>
                      <a:r>
                        <a:rPr lang="en-US" sz="1600">
                          <a:effectLst/>
                        </a:rPr>
                        <a:t>)</a:t>
                      </a:r>
                    </a:p>
                  </a:txBody>
                  <a:tcPr marL="65929" marR="65929" marT="32964" marB="3296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zh-CN" altLang="en-US" sz="1600" dirty="0" smtClean="0">
                          <a:effectLst/>
                        </a:rPr>
                        <a:t>通过类名返回第一个元素</a:t>
                      </a:r>
                      <a:endParaRPr lang="en-US" sz="1600" dirty="0">
                        <a:effectLst/>
                      </a:endParaRPr>
                    </a:p>
                  </a:txBody>
                  <a:tcPr marL="65929" marR="65929" marT="32964" marB="3296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600">
                          <a:effectLst/>
                        </a:rPr>
                        <a:t>[TODO]</a:t>
                      </a:r>
                    </a:p>
                  </a:txBody>
                  <a:tcPr marL="65929" marR="65929" marT="32964" marB="3296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r h="540614">
                <a:tc>
                  <a:txBody>
                    <a:bodyPr/>
                    <a:lstStyle/>
                    <a:p>
                      <a:pPr fontAlgn="t"/>
                      <a:r>
                        <a:rPr lang="en-US" sz="1600">
                          <a:effectLst/>
                        </a:rPr>
                        <a:t>document.querySelectorAll(</a:t>
                      </a:r>
                      <a:r>
                        <a:rPr lang="en-US" sz="1600" i="1">
                          <a:effectLst/>
                        </a:rPr>
                        <a:t>aClassName</a:t>
                      </a:r>
                      <a:r>
                        <a:rPr lang="en-US" sz="1600">
                          <a:effectLst/>
                        </a:rPr>
                        <a:t>)</a:t>
                      </a:r>
                    </a:p>
                  </a:txBody>
                  <a:tcPr marL="65929" marR="65929" marT="32964" marB="3296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zh-CN" altLang="en-US" sz="1600" dirty="0" smtClean="0">
                          <a:effectLst/>
                        </a:rPr>
                        <a:t>通过类名返回所有元素</a:t>
                      </a:r>
                      <a:endParaRPr lang="en-US" sz="1600" dirty="0">
                        <a:effectLst/>
                      </a:endParaRPr>
                    </a:p>
                  </a:txBody>
                  <a:tcPr marL="65929" marR="65929" marT="32964" marB="3296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600" dirty="0">
                          <a:effectLst/>
                        </a:rPr>
                        <a:t>[TODO]</a:t>
                      </a:r>
                    </a:p>
                  </a:txBody>
                  <a:tcPr marL="65929" marR="65929" marT="32964" marB="3296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bl>
          </a:graphicData>
        </a:graphic>
      </p:graphicFrame>
      <p:sp>
        <p:nvSpPr>
          <p:cNvPr id="4" name="Rectangle 1"/>
          <p:cNvSpPr>
            <a:spLocks noChangeArrowheads="1"/>
          </p:cNvSpPr>
          <p:nvPr/>
        </p:nvSpPr>
        <p:spPr bwMode="auto">
          <a:xfrm>
            <a:off x="822508" y="2238041"/>
            <a:ext cx="125625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a:t/>
            </a:r>
            <a:br>
              <a:rPr lang="zh-CN" altLang="zh-CN"/>
            </a:br>
            <a:endParaRPr lang="zh-CN" altLang="zh-CN"/>
          </a:p>
        </p:txBody>
      </p:sp>
    </p:spTree>
    <p:extLst>
      <p:ext uri="{BB962C8B-B14F-4D97-AF65-F5344CB8AC3E}">
        <p14:creationId xmlns:p14="http://schemas.microsoft.com/office/powerpoint/2010/main" val="289963709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DOM</a:t>
            </a:r>
            <a:r>
              <a:rPr lang="zh-CN" altLang="en-US" dirty="0" smtClean="0"/>
              <a:t>操作</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359718433"/>
              </p:ext>
            </p:extLst>
          </p:nvPr>
        </p:nvGraphicFramePr>
        <p:xfrm>
          <a:off x="1991057" y="2270203"/>
          <a:ext cx="8127999" cy="1849120"/>
        </p:xfrm>
        <a:graphic>
          <a:graphicData uri="http://schemas.openxmlformats.org/drawingml/2006/table">
            <a:tbl>
              <a:tblPr firstRow="1" bandRow="1">
                <a:tableStyleId>{5C22544A-7EE6-4342-B048-85BDC9FD1C3A}</a:tableStyleId>
              </a:tblPr>
              <a:tblGrid>
                <a:gridCol w="1912203"/>
                <a:gridCol w="3506463"/>
                <a:gridCol w="2709333"/>
              </a:tblGrid>
              <a:tr h="0">
                <a:tc>
                  <a:txBody>
                    <a:bodyPr/>
                    <a:lstStyle/>
                    <a:p>
                      <a:r>
                        <a:rPr lang="zh-CN" altLang="en-US" dirty="0" smtClean="0"/>
                        <a:t>说明</a:t>
                      </a:r>
                      <a:endParaRPr lang="zh-CN" altLang="en-US" dirty="0"/>
                    </a:p>
                  </a:txBody>
                  <a:tcPr/>
                </a:tc>
                <a:tc>
                  <a:txBody>
                    <a:bodyPr/>
                    <a:lstStyle/>
                    <a:p>
                      <a:r>
                        <a:rPr lang="zh-CN" altLang="en-US" dirty="0" smtClean="0"/>
                        <a:t>方法</a:t>
                      </a:r>
                      <a:endParaRPr lang="zh-CN" altLang="en-US" dirty="0"/>
                    </a:p>
                  </a:txBody>
                  <a:tcPr/>
                </a:tc>
                <a:tc>
                  <a:txBody>
                    <a:bodyPr/>
                    <a:lstStyle/>
                    <a:p>
                      <a:endParaRPr lang="zh-CN" altLang="en-US"/>
                    </a:p>
                  </a:txBody>
                  <a:tcPr/>
                </a:tc>
              </a:tr>
              <a:tr h="370840">
                <a:tc>
                  <a:txBody>
                    <a:bodyPr/>
                    <a:lstStyle/>
                    <a:p>
                      <a:r>
                        <a:rPr lang="zh-CN" altLang="en-US" dirty="0" smtClean="0"/>
                        <a:t>创建标签</a:t>
                      </a:r>
                      <a:endParaRPr lang="zh-CN" altLang="en-US" dirty="0"/>
                    </a:p>
                  </a:txBody>
                  <a:tcPr/>
                </a:tc>
                <a:tc>
                  <a:txBody>
                    <a:bodyPr/>
                    <a:lstStyle/>
                    <a:p>
                      <a:r>
                        <a:rPr lang="en-US" altLang="zh-CN" dirty="0" err="1" smtClean="0"/>
                        <a:t>document.createElement</a:t>
                      </a:r>
                      <a:r>
                        <a:rPr lang="en-US" altLang="zh-CN" dirty="0" smtClean="0"/>
                        <a:t>(</a:t>
                      </a:r>
                      <a:r>
                        <a:rPr lang="en-US" altLang="zh-CN" dirty="0" err="1" smtClean="0"/>
                        <a:t>tagName</a:t>
                      </a:r>
                      <a:r>
                        <a:rPr lang="en-US" altLang="zh-CN" dirty="0" smtClean="0"/>
                        <a:t>)</a:t>
                      </a:r>
                      <a:endParaRPr lang="zh-CN" altLang="en-US" dirty="0"/>
                    </a:p>
                  </a:txBody>
                  <a:tcPr/>
                </a:tc>
                <a:tc>
                  <a:txBody>
                    <a:bodyPr/>
                    <a:lstStyle/>
                    <a:p>
                      <a:endParaRPr lang="zh-CN" altLang="en-US"/>
                    </a:p>
                  </a:txBody>
                  <a:tcPr/>
                </a:tc>
              </a:tr>
              <a:tr h="370840">
                <a:tc>
                  <a:txBody>
                    <a:bodyPr/>
                    <a:lstStyle/>
                    <a:p>
                      <a:r>
                        <a:rPr lang="zh-CN" altLang="en-US" dirty="0" smtClean="0"/>
                        <a:t>创建文本</a:t>
                      </a:r>
                      <a:endParaRPr lang="zh-CN" altLang="en-US" dirty="0"/>
                    </a:p>
                  </a:txBody>
                  <a:tcPr/>
                </a:tc>
                <a:tc>
                  <a:txBody>
                    <a:bodyPr/>
                    <a:lstStyle/>
                    <a:p>
                      <a:r>
                        <a:rPr lang="en-US" altLang="zh-CN" dirty="0" err="1" smtClean="0"/>
                        <a:t>document.createTextNode</a:t>
                      </a:r>
                      <a:endParaRPr lang="zh-CN" altLang="en-US" dirty="0"/>
                    </a:p>
                  </a:txBody>
                  <a:tcPr/>
                </a:tc>
                <a:tc>
                  <a:txBody>
                    <a:bodyPr/>
                    <a:lstStyle/>
                    <a:p>
                      <a:endParaRPr lang="zh-CN" altLang="en-US" dirty="0"/>
                    </a:p>
                  </a:txBody>
                  <a:tcPr/>
                </a:tc>
              </a:tr>
              <a:tr h="370840">
                <a:tc>
                  <a:txBody>
                    <a:bodyPr/>
                    <a:lstStyle/>
                    <a:p>
                      <a:r>
                        <a:rPr lang="zh-CN" altLang="en-US" dirty="0" smtClean="0"/>
                        <a:t>创建属性</a:t>
                      </a:r>
                      <a:endParaRPr lang="zh-CN" altLang="en-US" dirty="0"/>
                    </a:p>
                  </a:txBody>
                  <a:tcPr/>
                </a:tc>
                <a:tc>
                  <a:txBody>
                    <a:bodyPr/>
                    <a:lstStyle/>
                    <a:p>
                      <a:r>
                        <a:rPr lang="en-US" altLang="zh-CN" dirty="0" err="1" smtClean="0"/>
                        <a:t>document.createAttribute</a:t>
                      </a:r>
                      <a:endParaRPr lang="zh-CN" altLang="en-US" dirty="0"/>
                    </a:p>
                  </a:txBody>
                  <a:tcPr/>
                </a:tc>
                <a:tc>
                  <a:txBody>
                    <a:bodyPr/>
                    <a:lstStyle/>
                    <a:p>
                      <a:endParaRPr lang="zh-CN" altLang="en-US"/>
                    </a:p>
                  </a:txBody>
                  <a:tcPr/>
                </a:tc>
              </a:tr>
              <a:tr h="370840">
                <a:tc>
                  <a:txBody>
                    <a:bodyPr/>
                    <a:lstStyle/>
                    <a:p>
                      <a:r>
                        <a:rPr lang="zh-CN" altLang="en-US" dirty="0" smtClean="0"/>
                        <a:t>创建注释</a:t>
                      </a:r>
                      <a:endParaRPr lang="zh-CN" altLang="en-US" dirty="0"/>
                    </a:p>
                  </a:txBody>
                  <a:tcPr/>
                </a:tc>
                <a:tc>
                  <a:txBody>
                    <a:bodyPr/>
                    <a:lstStyle/>
                    <a:p>
                      <a:r>
                        <a:rPr lang="en-US" altLang="zh-CN" dirty="0" err="1" smtClean="0"/>
                        <a:t>document.createComment</a:t>
                      </a:r>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145668694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Document (root</a:t>
            </a:r>
            <a:r>
              <a:rPr lang="zh-CN" altLang="en-US" dirty="0" smtClean="0"/>
              <a:t>节点</a:t>
            </a:r>
            <a:r>
              <a:rPr lang="en-US" altLang="zh-CN" dirty="0" smtClean="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020197513"/>
              </p:ext>
            </p:extLst>
          </p:nvPr>
        </p:nvGraphicFramePr>
        <p:xfrm>
          <a:off x="1690806" y="1487606"/>
          <a:ext cx="8127999" cy="513588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zh-CN" altLang="en-US" sz="1200" dirty="0" smtClean="0"/>
                        <a:t>属性</a:t>
                      </a:r>
                      <a:endParaRPr lang="zh-CN" altLang="en-US" sz="1200" dirty="0"/>
                    </a:p>
                  </a:txBody>
                  <a:tcPr/>
                </a:tc>
                <a:tc>
                  <a:txBody>
                    <a:bodyPr/>
                    <a:lstStyle/>
                    <a:p>
                      <a:r>
                        <a:rPr lang="zh-CN" altLang="en-US" sz="1200" dirty="0" smtClean="0"/>
                        <a:t>说明</a:t>
                      </a:r>
                      <a:endParaRPr lang="zh-CN" altLang="en-US" sz="1200" dirty="0"/>
                    </a:p>
                  </a:txBody>
                  <a:tcPr/>
                </a:tc>
                <a:tc>
                  <a:txBody>
                    <a:bodyPr/>
                    <a:lstStyle/>
                    <a:p>
                      <a:endParaRPr lang="zh-CN" altLang="en-US" sz="1200"/>
                    </a:p>
                  </a:txBody>
                  <a:tcPr/>
                </a:tc>
              </a:tr>
              <a:tr h="370840">
                <a:tc>
                  <a:txBody>
                    <a:bodyPr/>
                    <a:lstStyle/>
                    <a:p>
                      <a:r>
                        <a:rPr lang="en-US" altLang="zh-CN" sz="1200" dirty="0" err="1" smtClean="0"/>
                        <a:t>document.documentElement</a:t>
                      </a:r>
                      <a:endParaRPr lang="zh-CN" altLang="en-US" sz="1200" dirty="0"/>
                    </a:p>
                  </a:txBody>
                  <a:tcPr/>
                </a:tc>
                <a:tc>
                  <a:txBody>
                    <a:bodyPr/>
                    <a:lstStyle/>
                    <a:p>
                      <a:r>
                        <a:rPr lang="zh-CN" altLang="en-US" sz="1200" b="0" i="0" kern="1200" dirty="0" smtClean="0">
                          <a:solidFill>
                            <a:schemeClr val="dk1"/>
                          </a:solidFill>
                          <a:effectLst/>
                          <a:latin typeface="+mn-lt"/>
                          <a:ea typeface="+mn-ea"/>
                          <a:cs typeface="+mn-cs"/>
                        </a:rPr>
                        <a:t> 是一个只读属性，返回文档对象（</a:t>
                      </a:r>
                      <a:r>
                        <a:rPr lang="en-US" altLang="zh-CN" sz="1200" b="0" i="0" u="none" strike="noStrike" kern="1200" dirty="0" smtClean="0">
                          <a:solidFill>
                            <a:schemeClr val="dk1"/>
                          </a:solidFill>
                          <a:effectLst/>
                          <a:latin typeface="+mn-lt"/>
                          <a:ea typeface="+mn-ea"/>
                          <a:cs typeface="+mn-cs"/>
                        </a:rPr>
                        <a:t>document</a:t>
                      </a:r>
                      <a:r>
                        <a:rPr lang="zh-CN" altLang="en-US" sz="1200" b="0" i="0" kern="1200" dirty="0" smtClean="0">
                          <a:solidFill>
                            <a:schemeClr val="dk1"/>
                          </a:solidFill>
                          <a:effectLst/>
                          <a:latin typeface="+mn-lt"/>
                          <a:ea typeface="+mn-ea"/>
                          <a:cs typeface="+mn-cs"/>
                        </a:rPr>
                        <a:t>）的根元素（例如，</a:t>
                      </a:r>
                      <a:r>
                        <a:rPr lang="en-US" altLang="zh-CN" sz="1200" b="0" i="0" kern="1200" dirty="0" smtClean="0">
                          <a:solidFill>
                            <a:schemeClr val="dk1"/>
                          </a:solidFill>
                          <a:effectLst/>
                          <a:latin typeface="+mn-lt"/>
                          <a:ea typeface="+mn-ea"/>
                          <a:cs typeface="+mn-cs"/>
                        </a:rPr>
                        <a:t>HTML</a:t>
                      </a:r>
                      <a:r>
                        <a:rPr lang="zh-CN" altLang="en-US" sz="1200" b="0" i="0" kern="1200" dirty="0" smtClean="0">
                          <a:solidFill>
                            <a:schemeClr val="dk1"/>
                          </a:solidFill>
                          <a:effectLst/>
                          <a:latin typeface="+mn-lt"/>
                          <a:ea typeface="+mn-ea"/>
                          <a:cs typeface="+mn-cs"/>
                        </a:rPr>
                        <a:t>文档的 </a:t>
                      </a:r>
                      <a:r>
                        <a:rPr lang="en-US" altLang="zh-CN" sz="1200" b="0" i="0" kern="1200" dirty="0" smtClean="0">
                          <a:solidFill>
                            <a:schemeClr val="dk1"/>
                          </a:solidFill>
                          <a:effectLst/>
                          <a:latin typeface="+mn-lt"/>
                          <a:ea typeface="+mn-ea"/>
                          <a:cs typeface="+mn-cs"/>
                        </a:rPr>
                        <a:t>&lt;html&gt; </a:t>
                      </a:r>
                      <a:r>
                        <a:rPr lang="zh-CN" altLang="en-US" sz="1200" b="0" i="0" kern="1200" dirty="0" smtClean="0">
                          <a:solidFill>
                            <a:schemeClr val="dk1"/>
                          </a:solidFill>
                          <a:effectLst/>
                          <a:latin typeface="+mn-lt"/>
                          <a:ea typeface="+mn-ea"/>
                          <a:cs typeface="+mn-cs"/>
                        </a:rPr>
                        <a:t>元素）。</a:t>
                      </a:r>
                      <a:endParaRPr lang="zh-CN" altLang="en-US" sz="1200" dirty="0"/>
                    </a:p>
                  </a:txBody>
                  <a:tcPr/>
                </a:tc>
                <a:tc>
                  <a:txBody>
                    <a:bodyPr/>
                    <a:lstStyle/>
                    <a:p>
                      <a:endParaRPr lang="zh-CN" altLang="en-US" sz="1200"/>
                    </a:p>
                  </a:txBody>
                  <a:tcPr/>
                </a:tc>
              </a:tr>
              <a:tr h="370840">
                <a:tc>
                  <a:txBody>
                    <a:bodyPr/>
                    <a:lstStyle/>
                    <a:p>
                      <a:r>
                        <a:rPr lang="en-US" altLang="zh-CN" sz="1200" dirty="0" err="1" smtClean="0"/>
                        <a:t>Document.body</a:t>
                      </a:r>
                      <a:endParaRPr lang="zh-CN" altLang="en-US" sz="1200" dirty="0"/>
                    </a:p>
                  </a:txBody>
                  <a:tcPr/>
                </a:tc>
                <a:tc>
                  <a:txBody>
                    <a:bodyPr/>
                    <a:lstStyle/>
                    <a:p>
                      <a:r>
                        <a:rPr lang="zh-CN" altLang="en-US" sz="1200" dirty="0" smtClean="0"/>
                        <a:t>返回当前文档中的</a:t>
                      </a:r>
                      <a:r>
                        <a:rPr lang="en-US" altLang="zh-CN" sz="1200" dirty="0" smtClean="0"/>
                        <a:t>&lt;body&gt;</a:t>
                      </a:r>
                      <a:r>
                        <a:rPr lang="zh-CN" altLang="en-US" sz="1200" dirty="0" smtClean="0"/>
                        <a:t>元素或者</a:t>
                      </a:r>
                      <a:r>
                        <a:rPr lang="en-US" altLang="zh-CN" sz="1200" dirty="0" smtClean="0"/>
                        <a:t>&lt;frameset&gt;</a:t>
                      </a:r>
                      <a:r>
                        <a:rPr lang="zh-CN" altLang="en-US" sz="1200" dirty="0" smtClean="0"/>
                        <a:t>元素</a:t>
                      </a:r>
                      <a:endParaRPr lang="zh-CN" altLang="en-US" sz="1200" dirty="0"/>
                    </a:p>
                  </a:txBody>
                  <a:tcPr/>
                </a:tc>
                <a:tc>
                  <a:txBody>
                    <a:bodyPr/>
                    <a:lstStyle/>
                    <a:p>
                      <a:endParaRPr lang="zh-CN" altLang="en-US" sz="1200"/>
                    </a:p>
                  </a:txBody>
                  <a:tcPr/>
                </a:tc>
              </a:tr>
              <a:tr h="370840">
                <a:tc>
                  <a:txBody>
                    <a:bodyPr/>
                    <a:lstStyle/>
                    <a:p>
                      <a:r>
                        <a:rPr lang="en-US" altLang="zh-CN" sz="1200" dirty="0" err="1" smtClean="0"/>
                        <a:t>document.domain</a:t>
                      </a:r>
                      <a:endParaRPr lang="zh-CN" altLang="en-US" sz="1200" dirty="0"/>
                    </a:p>
                  </a:txBody>
                  <a:tcPr/>
                </a:tc>
                <a:tc>
                  <a:txBody>
                    <a:bodyPr/>
                    <a:lstStyle/>
                    <a:p>
                      <a:r>
                        <a:rPr lang="zh-CN" altLang="en-US" sz="1200" b="0" i="0" kern="1200" dirty="0" smtClean="0">
                          <a:solidFill>
                            <a:schemeClr val="dk1"/>
                          </a:solidFill>
                          <a:effectLst/>
                          <a:latin typeface="+mn-lt"/>
                          <a:ea typeface="+mn-ea"/>
                          <a:cs typeface="+mn-cs"/>
                        </a:rPr>
                        <a:t>获取</a:t>
                      </a:r>
                      <a:r>
                        <a:rPr lang="en-US" altLang="zh-CN" sz="1200" b="0" i="0" kern="1200" dirty="0" smtClean="0">
                          <a:solidFill>
                            <a:schemeClr val="dk1"/>
                          </a:solidFill>
                          <a:effectLst/>
                          <a:latin typeface="+mn-lt"/>
                          <a:ea typeface="+mn-ea"/>
                          <a:cs typeface="+mn-cs"/>
                        </a:rPr>
                        <a:t>/</a:t>
                      </a:r>
                      <a:r>
                        <a:rPr lang="zh-CN" altLang="en-US" sz="1200" b="0" i="0" kern="1200" dirty="0" smtClean="0">
                          <a:solidFill>
                            <a:schemeClr val="dk1"/>
                          </a:solidFill>
                          <a:effectLst/>
                          <a:latin typeface="+mn-lt"/>
                          <a:ea typeface="+mn-ea"/>
                          <a:cs typeface="+mn-cs"/>
                        </a:rPr>
                        <a:t>设置当前文档的原始域部分</a:t>
                      </a:r>
                      <a:endParaRPr lang="zh-CN" altLang="en-US" sz="1200" dirty="0"/>
                    </a:p>
                  </a:txBody>
                  <a:tcPr/>
                </a:tc>
                <a:tc>
                  <a:txBody>
                    <a:bodyPr/>
                    <a:lstStyle/>
                    <a:p>
                      <a:endParaRPr lang="zh-CN" altLang="en-US" sz="1200"/>
                    </a:p>
                  </a:txBody>
                  <a:tcPr/>
                </a:tc>
              </a:tr>
              <a:tr h="370840">
                <a:tc>
                  <a:txBody>
                    <a:bodyPr/>
                    <a:lstStyle/>
                    <a:p>
                      <a:r>
                        <a:rPr lang="en-US" altLang="zh-CN" sz="1200" dirty="0" err="1" smtClean="0"/>
                        <a:t>document.documentURI</a:t>
                      </a:r>
                      <a:endParaRPr lang="zh-CN" altLang="en-US" sz="1200" dirty="0"/>
                    </a:p>
                  </a:txBody>
                  <a:tcPr/>
                </a:tc>
                <a:tc>
                  <a:txBody>
                    <a:bodyPr/>
                    <a:lstStyle/>
                    <a:p>
                      <a:r>
                        <a:rPr lang="zh-CN" altLang="en-US" sz="1200" b="0" i="0" kern="1200" dirty="0" smtClean="0">
                          <a:solidFill>
                            <a:schemeClr val="dk1"/>
                          </a:solidFill>
                          <a:effectLst/>
                          <a:latin typeface="+mn-lt"/>
                          <a:ea typeface="+mn-ea"/>
                          <a:cs typeface="+mn-cs"/>
                        </a:rPr>
                        <a:t>返回文档地址字符串，按照 </a:t>
                      </a:r>
                      <a:r>
                        <a:rPr lang="en-US" altLang="zh-CN" sz="1200" b="0" i="0" kern="1200" dirty="0" smtClean="0">
                          <a:solidFill>
                            <a:schemeClr val="dk1"/>
                          </a:solidFill>
                          <a:effectLst/>
                          <a:latin typeface="+mn-lt"/>
                          <a:ea typeface="+mn-ea"/>
                          <a:cs typeface="+mn-cs"/>
                        </a:rPr>
                        <a:t>DOM4 </a:t>
                      </a:r>
                      <a:r>
                        <a:rPr lang="zh-CN" altLang="en-US" sz="1200" b="0" i="0" kern="1200" dirty="0" smtClean="0">
                          <a:solidFill>
                            <a:schemeClr val="dk1"/>
                          </a:solidFill>
                          <a:effectLst/>
                          <a:latin typeface="+mn-lt"/>
                          <a:ea typeface="+mn-ea"/>
                          <a:cs typeface="+mn-cs"/>
                        </a:rPr>
                        <a:t>规范，该属性是只读的</a:t>
                      </a:r>
                      <a:endParaRPr lang="zh-CN" altLang="en-US" sz="1200" dirty="0"/>
                    </a:p>
                  </a:txBody>
                  <a:tcPr/>
                </a:tc>
                <a:tc>
                  <a:txBody>
                    <a:bodyPr/>
                    <a:lstStyle/>
                    <a:p>
                      <a:endParaRPr lang="zh-CN" altLang="en-US" sz="1200"/>
                    </a:p>
                  </a:txBody>
                  <a:tcPr/>
                </a:tc>
              </a:tr>
              <a:tr h="370840">
                <a:tc>
                  <a:txBody>
                    <a:bodyPr/>
                    <a:lstStyle/>
                    <a:p>
                      <a:r>
                        <a:rPr lang="en-US" altLang="zh-CN" sz="1200" dirty="0" err="1" smtClean="0"/>
                        <a:t>document.forms</a:t>
                      </a:r>
                      <a:endParaRPr lang="zh-CN" altLang="en-US" sz="1200" dirty="0"/>
                    </a:p>
                  </a:txBody>
                  <a:tcPr/>
                </a:tc>
                <a:tc>
                  <a:txBody>
                    <a:bodyPr/>
                    <a:lstStyle/>
                    <a:p>
                      <a:r>
                        <a:rPr lang="en-US" altLang="zh-CN" sz="1200" dirty="0" smtClean="0"/>
                        <a:t>forms</a:t>
                      </a:r>
                      <a:r>
                        <a:rPr lang="en-US" altLang="zh-CN" sz="1200" b="0" i="0" kern="1200" dirty="0" smtClean="0">
                          <a:solidFill>
                            <a:schemeClr val="dk1"/>
                          </a:solidFill>
                          <a:effectLst/>
                          <a:latin typeface="+mn-lt"/>
                          <a:ea typeface="+mn-ea"/>
                          <a:cs typeface="+mn-cs"/>
                        </a:rPr>
                        <a:t> </a:t>
                      </a:r>
                      <a:r>
                        <a:rPr lang="zh-CN" altLang="en-US" sz="1200" b="0" i="0" kern="1200" dirty="0" smtClean="0">
                          <a:solidFill>
                            <a:schemeClr val="dk1"/>
                          </a:solidFill>
                          <a:effectLst/>
                          <a:latin typeface="+mn-lt"/>
                          <a:ea typeface="+mn-ea"/>
                          <a:cs typeface="+mn-cs"/>
                        </a:rPr>
                        <a:t>返回一个包含了当前文档中的所有 </a:t>
                      </a:r>
                      <a:r>
                        <a:rPr lang="en-US" altLang="zh-CN" sz="1200" dirty="0" smtClean="0"/>
                        <a:t>form</a:t>
                      </a:r>
                      <a:r>
                        <a:rPr lang="en-US" altLang="zh-CN" sz="1200" b="0" i="0" kern="1200" dirty="0" smtClean="0">
                          <a:solidFill>
                            <a:schemeClr val="dk1"/>
                          </a:solidFill>
                          <a:effectLst/>
                          <a:latin typeface="+mn-lt"/>
                          <a:ea typeface="+mn-ea"/>
                          <a:cs typeface="+mn-cs"/>
                        </a:rPr>
                        <a:t> </a:t>
                      </a:r>
                      <a:r>
                        <a:rPr lang="zh-CN" altLang="en-US" sz="1200" b="0" i="0" kern="1200" dirty="0" smtClean="0">
                          <a:solidFill>
                            <a:schemeClr val="dk1"/>
                          </a:solidFill>
                          <a:effectLst/>
                          <a:latin typeface="+mn-lt"/>
                          <a:ea typeface="+mn-ea"/>
                          <a:cs typeface="+mn-cs"/>
                        </a:rPr>
                        <a:t>元素的集合</a:t>
                      </a:r>
                      <a:endParaRPr lang="zh-CN" altLang="en-US" sz="1200" dirty="0"/>
                    </a:p>
                  </a:txBody>
                  <a:tcPr/>
                </a:tc>
                <a:tc>
                  <a:txBody>
                    <a:bodyPr/>
                    <a:lstStyle/>
                    <a:p>
                      <a:endParaRPr lang="zh-CN" altLang="en-US" sz="1200"/>
                    </a:p>
                  </a:txBody>
                  <a:tcPr/>
                </a:tc>
              </a:tr>
              <a:tr h="370840">
                <a:tc>
                  <a:txBody>
                    <a:bodyPr/>
                    <a:lstStyle/>
                    <a:p>
                      <a:r>
                        <a:rPr lang="en-US" altLang="zh-CN" sz="1200" dirty="0" err="1" smtClean="0"/>
                        <a:t>document.head</a:t>
                      </a:r>
                      <a:endParaRPr lang="zh-CN" altLang="en-US" sz="1200" dirty="0"/>
                    </a:p>
                  </a:txBody>
                  <a:tcPr/>
                </a:tc>
                <a:tc>
                  <a:txBody>
                    <a:bodyPr/>
                    <a:lstStyle/>
                    <a:p>
                      <a:r>
                        <a:rPr lang="zh-CN" altLang="en-US" sz="1200" dirty="0" smtClean="0"/>
                        <a:t>返回当前文档中的 </a:t>
                      </a:r>
                      <a:r>
                        <a:rPr lang="en-US" altLang="zh-CN" sz="1200" dirty="0" smtClean="0"/>
                        <a:t>&lt;head&gt; </a:t>
                      </a:r>
                      <a:r>
                        <a:rPr lang="zh-CN" altLang="en-US" sz="1200" dirty="0" smtClean="0"/>
                        <a:t>元素。如果有多个 </a:t>
                      </a:r>
                      <a:r>
                        <a:rPr lang="en-US" altLang="zh-CN" sz="1200" dirty="0" smtClean="0"/>
                        <a:t>&lt;head&gt; </a:t>
                      </a:r>
                      <a:r>
                        <a:rPr lang="zh-CN" altLang="en-US" sz="1200" dirty="0" smtClean="0"/>
                        <a:t>元素，则返回第一个</a:t>
                      </a:r>
                      <a:endParaRPr lang="zh-CN" altLang="en-US" sz="1200" dirty="0"/>
                    </a:p>
                  </a:txBody>
                  <a:tcPr/>
                </a:tc>
                <a:tc>
                  <a:txBody>
                    <a:bodyPr/>
                    <a:lstStyle/>
                    <a:p>
                      <a:endParaRPr lang="zh-CN" altLang="en-US" sz="1200"/>
                    </a:p>
                  </a:txBody>
                  <a:tcPr/>
                </a:tc>
              </a:tr>
              <a:tr h="370840">
                <a:tc>
                  <a:txBody>
                    <a:bodyPr/>
                    <a:lstStyle/>
                    <a:p>
                      <a:r>
                        <a:rPr lang="en-US" altLang="zh-CN" sz="1200" dirty="0" err="1" smtClean="0"/>
                        <a:t>document.title</a:t>
                      </a:r>
                      <a:endParaRPr lang="zh-CN" altLang="en-US" sz="1200" dirty="0"/>
                    </a:p>
                  </a:txBody>
                  <a:tcPr/>
                </a:tc>
                <a:tc>
                  <a:txBody>
                    <a:bodyPr/>
                    <a:lstStyle/>
                    <a:p>
                      <a:r>
                        <a:rPr lang="zh-CN" altLang="en-US" sz="1200" dirty="0" smtClean="0"/>
                        <a:t>获取或设置文档的标题</a:t>
                      </a:r>
                      <a:endParaRPr lang="zh-CN" altLang="en-US" sz="1200" dirty="0"/>
                    </a:p>
                  </a:txBody>
                  <a:tcPr/>
                </a:tc>
                <a:tc>
                  <a:txBody>
                    <a:bodyPr/>
                    <a:lstStyle/>
                    <a:p>
                      <a:endParaRPr lang="zh-CN" altLang="en-US" sz="1200" dirty="0"/>
                    </a:p>
                  </a:txBody>
                  <a:tcPr/>
                </a:tc>
              </a:tr>
              <a:tr h="370840">
                <a:tc>
                  <a:txBody>
                    <a:bodyPr/>
                    <a:lstStyle/>
                    <a:p>
                      <a:r>
                        <a:rPr lang="en-US" altLang="zh-CN" sz="1200" dirty="0" err="1" smtClean="0"/>
                        <a:t>document.images</a:t>
                      </a:r>
                      <a:endParaRPr lang="zh-CN" altLang="en-US" sz="1200" dirty="0"/>
                    </a:p>
                  </a:txBody>
                  <a:tcPr/>
                </a:tc>
                <a:tc>
                  <a:txBody>
                    <a:bodyPr/>
                    <a:lstStyle/>
                    <a:p>
                      <a:r>
                        <a:rPr lang="zh-CN" altLang="en-US" sz="1200" dirty="0" smtClean="0"/>
                        <a:t>返回当前文档中所有 </a:t>
                      </a:r>
                      <a:r>
                        <a:rPr lang="en-US" altLang="zh-CN" sz="1200" dirty="0" smtClean="0"/>
                        <a:t>image </a:t>
                      </a:r>
                      <a:r>
                        <a:rPr lang="zh-CN" altLang="en-US" sz="1200" dirty="0" smtClean="0"/>
                        <a:t>元素的集合</a:t>
                      </a:r>
                      <a:endParaRPr lang="zh-CN" altLang="en-US" sz="1200" dirty="0"/>
                    </a:p>
                  </a:txBody>
                  <a:tcPr/>
                </a:tc>
                <a:tc>
                  <a:txBody>
                    <a:bodyPr/>
                    <a:lstStyle/>
                    <a:p>
                      <a:endParaRPr lang="zh-CN" altLang="en-US" sz="1200" dirty="0"/>
                    </a:p>
                  </a:txBody>
                  <a:tcPr/>
                </a:tc>
              </a:tr>
              <a:tr h="370840">
                <a:tc>
                  <a:txBody>
                    <a:bodyPr/>
                    <a:lstStyle/>
                    <a:p>
                      <a:r>
                        <a:rPr lang="en-US" altLang="zh-CN" sz="1200" dirty="0" err="1" smtClean="0"/>
                        <a:t>document.links</a:t>
                      </a:r>
                      <a:endParaRPr lang="zh-CN" altLang="en-US" sz="1200" dirty="0"/>
                    </a:p>
                  </a:txBody>
                  <a:tcPr/>
                </a:tc>
                <a:tc>
                  <a:txBody>
                    <a:bodyPr/>
                    <a:lstStyle/>
                    <a:p>
                      <a:r>
                        <a:rPr lang="zh-CN" altLang="en-US" sz="1200" dirty="0" smtClean="0"/>
                        <a:t>属性返回一个包含文档中所有具有 </a:t>
                      </a:r>
                      <a:r>
                        <a:rPr lang="en-US" altLang="zh-CN" sz="1200" dirty="0" err="1" smtClean="0"/>
                        <a:t>href</a:t>
                      </a:r>
                      <a:r>
                        <a:rPr lang="en-US" altLang="zh-CN" sz="1200" dirty="0" smtClean="0"/>
                        <a:t> </a:t>
                      </a:r>
                      <a:r>
                        <a:rPr lang="zh-CN" altLang="en-US" sz="1200" dirty="0" smtClean="0"/>
                        <a:t>属性值的 </a:t>
                      </a:r>
                      <a:r>
                        <a:rPr lang="en-US" altLang="zh-CN" sz="1200" dirty="0" smtClean="0"/>
                        <a:t>&lt;area&gt; </a:t>
                      </a:r>
                      <a:r>
                        <a:rPr lang="zh-CN" altLang="en-US" sz="1200" dirty="0" smtClean="0"/>
                        <a:t>元素 </a:t>
                      </a:r>
                      <a:r>
                        <a:rPr lang="en-US" altLang="zh-CN" sz="1200" dirty="0" smtClean="0"/>
                        <a:t>&lt;a&gt; </a:t>
                      </a:r>
                      <a:r>
                        <a:rPr lang="zh-CN" altLang="en-US" sz="1200" dirty="0" smtClean="0"/>
                        <a:t>元素的集合。</a:t>
                      </a:r>
                      <a:endParaRPr lang="zh-CN" altLang="en-US" sz="1200" dirty="0"/>
                    </a:p>
                  </a:txBody>
                  <a:tcPr/>
                </a:tc>
                <a:tc>
                  <a:txBody>
                    <a:bodyPr/>
                    <a:lstStyle/>
                    <a:p>
                      <a:endParaRPr lang="zh-CN" altLang="en-US" sz="1200" dirty="0"/>
                    </a:p>
                  </a:txBody>
                  <a:tcPr/>
                </a:tc>
              </a:tr>
              <a:tr h="370840">
                <a:tc>
                  <a:txBody>
                    <a:bodyPr/>
                    <a:lstStyle/>
                    <a:p>
                      <a:r>
                        <a:rPr lang="en-US" altLang="zh-CN" sz="1200" dirty="0" err="1" smtClean="0"/>
                        <a:t>document.scripts</a:t>
                      </a:r>
                      <a:endParaRPr lang="zh-CN" altLang="en-US" sz="1200" dirty="0"/>
                    </a:p>
                  </a:txBody>
                  <a:tcPr/>
                </a:tc>
                <a:tc>
                  <a:txBody>
                    <a:bodyPr/>
                    <a:lstStyle/>
                    <a:p>
                      <a:r>
                        <a:rPr lang="zh-CN" altLang="en-US" sz="1200" dirty="0" smtClean="0"/>
                        <a:t>返回一个</a:t>
                      </a:r>
                      <a:r>
                        <a:rPr lang="en-US" altLang="zh-CN" sz="1200" dirty="0" err="1" smtClean="0"/>
                        <a:t>HTMLCollection</a:t>
                      </a:r>
                      <a:r>
                        <a:rPr lang="zh-CN" altLang="en-US" sz="1200" dirty="0" smtClean="0"/>
                        <a:t>对象</a:t>
                      </a:r>
                      <a:r>
                        <a:rPr lang="en-US" altLang="zh-CN" sz="1200" dirty="0" smtClean="0"/>
                        <a:t>,</a:t>
                      </a:r>
                      <a:r>
                        <a:rPr lang="zh-CN" altLang="en-US" sz="1200" dirty="0" smtClean="0"/>
                        <a:t>包含了当前文档中所有</a:t>
                      </a:r>
                      <a:r>
                        <a:rPr lang="en-US" altLang="zh-CN" sz="1200" dirty="0" smtClean="0"/>
                        <a:t>&lt;script&gt;</a:t>
                      </a:r>
                      <a:r>
                        <a:rPr lang="zh-CN" altLang="en-US" sz="1200" dirty="0" smtClean="0"/>
                        <a:t>元素的集合</a:t>
                      </a:r>
                      <a:endParaRPr lang="zh-CN" altLang="en-US" sz="1200" dirty="0"/>
                    </a:p>
                  </a:txBody>
                  <a:tcPr/>
                </a:tc>
                <a:tc>
                  <a:txBody>
                    <a:bodyPr/>
                    <a:lstStyle/>
                    <a:p>
                      <a:endParaRPr lang="zh-CN" altLang="en-US" sz="1200" dirty="0"/>
                    </a:p>
                  </a:txBody>
                  <a:tcPr/>
                </a:tc>
              </a:tr>
            </a:tbl>
          </a:graphicData>
        </a:graphic>
      </p:graphicFrame>
    </p:spTree>
    <p:extLst>
      <p:ext uri="{BB962C8B-B14F-4D97-AF65-F5344CB8AC3E}">
        <p14:creationId xmlns:p14="http://schemas.microsoft.com/office/powerpoint/2010/main" val="265320363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Document</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4049177382"/>
              </p:ext>
            </p:extLst>
          </p:nvPr>
        </p:nvGraphicFramePr>
        <p:xfrm>
          <a:off x="1608920" y="1825135"/>
          <a:ext cx="8127999" cy="432816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zh-CN" altLang="en-US" dirty="0" smtClean="0"/>
                        <a:t>属性</a:t>
                      </a:r>
                      <a:endParaRPr lang="zh-CN" altLang="en-US" dirty="0"/>
                    </a:p>
                  </a:txBody>
                  <a:tcPr/>
                </a:tc>
                <a:tc>
                  <a:txBody>
                    <a:bodyPr/>
                    <a:lstStyle/>
                    <a:p>
                      <a:r>
                        <a:rPr lang="zh-CN" altLang="en-US" dirty="0" smtClean="0"/>
                        <a:t>说明</a:t>
                      </a:r>
                      <a:endParaRPr lang="zh-CN" altLang="en-US" dirty="0"/>
                    </a:p>
                  </a:txBody>
                  <a:tcPr/>
                </a:tc>
                <a:tc>
                  <a:txBody>
                    <a:bodyPr/>
                    <a:lstStyle/>
                    <a:p>
                      <a:endParaRPr lang="zh-CN" altLang="en-US"/>
                    </a:p>
                  </a:txBody>
                  <a:tcPr/>
                </a:tc>
              </a:tr>
              <a:tr h="370840">
                <a:tc>
                  <a:txBody>
                    <a:bodyPr/>
                    <a:lstStyle/>
                    <a:p>
                      <a:r>
                        <a:rPr lang="en-US" altLang="zh-CN" dirty="0" err="1" smtClean="0"/>
                        <a:t>document.referrer</a:t>
                      </a:r>
                      <a:endParaRPr lang="zh-CN" altLang="en-US" dirty="0"/>
                    </a:p>
                  </a:txBody>
                  <a:tcPr/>
                </a:tc>
                <a:tc>
                  <a:txBody>
                    <a:bodyPr/>
                    <a:lstStyle/>
                    <a:p>
                      <a:r>
                        <a:rPr lang="zh-CN" altLang="en-US" dirty="0" smtClean="0"/>
                        <a:t>返回跳转或打开到当前页面的那个页面的</a:t>
                      </a:r>
                      <a:r>
                        <a:rPr lang="en-US" altLang="zh-CN" dirty="0" smtClean="0"/>
                        <a:t>URI</a:t>
                      </a:r>
                      <a:r>
                        <a:rPr lang="zh-CN" altLang="en-US" dirty="0" smtClean="0"/>
                        <a:t>。</a:t>
                      </a:r>
                      <a:endParaRPr lang="zh-CN" altLang="en-US" dirty="0"/>
                    </a:p>
                  </a:txBody>
                  <a:tcPr/>
                </a:tc>
                <a:tc>
                  <a:txBody>
                    <a:bodyPr/>
                    <a:lstStyle/>
                    <a:p>
                      <a:endParaRPr lang="zh-CN" altLang="en-US"/>
                    </a:p>
                  </a:txBody>
                  <a:tcPr/>
                </a:tc>
              </a:tr>
              <a:tr h="370840">
                <a:tc>
                  <a:txBody>
                    <a:bodyPr/>
                    <a:lstStyle/>
                    <a:p>
                      <a:r>
                        <a:rPr lang="en-US" altLang="zh-CN" dirty="0" err="1" smtClean="0"/>
                        <a:t>document.styleSheets</a:t>
                      </a:r>
                      <a:endParaRPr lang="zh-CN" altLang="en-US" dirty="0"/>
                    </a:p>
                  </a:txBody>
                  <a:tcPr/>
                </a:tc>
                <a:tc>
                  <a:txBody>
                    <a:bodyPr/>
                    <a:lstStyle/>
                    <a:p>
                      <a:r>
                        <a:rPr lang="zh-CN" altLang="en-US" dirty="0" smtClean="0"/>
                        <a:t>是一个只读属性，返回一个由 </a:t>
                      </a:r>
                      <a:r>
                        <a:rPr lang="en-US" altLang="zh-CN" dirty="0" err="1" smtClean="0"/>
                        <a:t>StyleSheet</a:t>
                      </a:r>
                      <a:r>
                        <a:rPr lang="en-US" altLang="zh-CN" dirty="0" smtClean="0"/>
                        <a:t> </a:t>
                      </a:r>
                      <a:r>
                        <a:rPr lang="zh-CN" altLang="en-US" dirty="0" smtClean="0"/>
                        <a:t>对象组成的 </a:t>
                      </a:r>
                      <a:r>
                        <a:rPr lang="en-US" altLang="zh-CN" dirty="0" err="1" smtClean="0"/>
                        <a:t>StyleSheetList</a:t>
                      </a:r>
                      <a:r>
                        <a:rPr lang="zh-CN" altLang="en-US" dirty="0" smtClean="0"/>
                        <a:t>，每个 </a:t>
                      </a:r>
                      <a:r>
                        <a:rPr lang="en-US" altLang="zh-CN" dirty="0" err="1" smtClean="0"/>
                        <a:t>StyleSheet</a:t>
                      </a:r>
                      <a:r>
                        <a:rPr lang="en-US" altLang="zh-CN" dirty="0" smtClean="0"/>
                        <a:t> </a:t>
                      </a:r>
                      <a:r>
                        <a:rPr lang="zh-CN" altLang="en-US" dirty="0" smtClean="0"/>
                        <a:t>对象都是文档中链接或嵌入的样式表</a:t>
                      </a:r>
                      <a:endParaRPr lang="zh-CN" altLang="en-US" dirty="0"/>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137469011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标签元素</a:t>
            </a:r>
            <a:r>
              <a:rPr lang="en-US" altLang="zh-CN" dirty="0" smtClean="0"/>
              <a:t>(Element)</a:t>
            </a:r>
            <a:endParaRPr lang="zh-CN" altLang="en-US" dirty="0"/>
          </a:p>
        </p:txBody>
      </p:sp>
      <p:sp>
        <p:nvSpPr>
          <p:cNvPr id="7" name="矩形 6"/>
          <p:cNvSpPr/>
          <p:nvPr/>
        </p:nvSpPr>
        <p:spPr>
          <a:xfrm>
            <a:off x="556844" y="2105505"/>
            <a:ext cx="11084695" cy="646331"/>
          </a:xfrm>
          <a:prstGeom prst="rect">
            <a:avLst/>
          </a:prstGeom>
        </p:spPr>
        <p:txBody>
          <a:bodyPr wrap="square">
            <a:spAutoFit/>
          </a:bodyPr>
          <a:lstStyle/>
          <a:p>
            <a:r>
              <a:rPr lang="zh-CN" altLang="en-US" dirty="0"/>
              <a:t>Element（元素）接口是 Document的一个对象. 这个接口描述了所有相同种类的元素所普遍具有的方法和属性。 这些继承自Element并且增加了一些额外功能的接口描述了具体的行为</a:t>
            </a:r>
          </a:p>
        </p:txBody>
      </p:sp>
      <p:sp>
        <p:nvSpPr>
          <p:cNvPr id="8" name="矩形 7"/>
          <p:cNvSpPr/>
          <p:nvPr/>
        </p:nvSpPr>
        <p:spPr>
          <a:xfrm>
            <a:off x="2494586" y="3567835"/>
            <a:ext cx="7209209"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所有属性继承至它的祖先 Node, 和父元素, EventTarget, 并且具备以下属性ParentNode, ChildNode, NonDocumentTypeChildNode, 和Animatable.</a:t>
            </a:r>
          </a:p>
        </p:txBody>
      </p:sp>
    </p:spTree>
    <p:extLst>
      <p:ext uri="{BB962C8B-B14F-4D97-AF65-F5344CB8AC3E}">
        <p14:creationId xmlns:p14="http://schemas.microsoft.com/office/powerpoint/2010/main" val="335127437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标签属性</a:t>
            </a:r>
            <a:endParaRPr lang="zh-CN" altLang="en-US" dirty="0"/>
          </a:p>
        </p:txBody>
      </p:sp>
      <p:sp>
        <p:nvSpPr>
          <p:cNvPr id="5" name="矩形 4"/>
          <p:cNvSpPr/>
          <p:nvPr/>
        </p:nvSpPr>
        <p:spPr>
          <a:xfrm>
            <a:off x="3188090" y="1752685"/>
            <a:ext cx="6096000" cy="3693319"/>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zh-CN" altLang="en-US" dirty="0"/>
              <a:t>Element.accessKey</a:t>
            </a:r>
          </a:p>
          <a:p>
            <a:r>
              <a:rPr lang="zh-CN" altLang="en-US" dirty="0"/>
              <a:t>Element.attributes</a:t>
            </a:r>
          </a:p>
          <a:p>
            <a:r>
              <a:rPr lang="zh-CN" altLang="en-US" dirty="0"/>
              <a:t>ParentNode.childElementCount</a:t>
            </a:r>
          </a:p>
          <a:p>
            <a:r>
              <a:rPr lang="zh-CN" altLang="en-US" dirty="0"/>
              <a:t>ParentNode.children</a:t>
            </a:r>
          </a:p>
          <a:p>
            <a:r>
              <a:rPr lang="zh-CN" altLang="en-US" dirty="0"/>
              <a:t>Element.classList</a:t>
            </a:r>
          </a:p>
          <a:p>
            <a:r>
              <a:rPr lang="zh-CN" altLang="en-US" dirty="0"/>
              <a:t>Element.className</a:t>
            </a:r>
          </a:p>
          <a:p>
            <a:r>
              <a:rPr lang="zh-CN" altLang="en-US" dirty="0"/>
              <a:t>Element.clientHeight</a:t>
            </a:r>
          </a:p>
          <a:p>
            <a:r>
              <a:rPr lang="zh-CN" altLang="en-US" dirty="0"/>
              <a:t>Element.clientLeft</a:t>
            </a:r>
          </a:p>
          <a:p>
            <a:r>
              <a:rPr lang="zh-CN" altLang="en-US" dirty="0"/>
              <a:t>Element.clientTop</a:t>
            </a:r>
          </a:p>
          <a:p>
            <a:r>
              <a:rPr lang="zh-CN" altLang="en-US" dirty="0"/>
              <a:t>Element.clientWidth</a:t>
            </a:r>
          </a:p>
          <a:p>
            <a:r>
              <a:rPr lang="zh-CN" altLang="en-US" dirty="0"/>
              <a:t>Element.currentStyle</a:t>
            </a:r>
          </a:p>
          <a:p>
            <a:r>
              <a:rPr lang="zh-CN" altLang="en-US" dirty="0"/>
              <a:t>ParentNode.firstElementChild</a:t>
            </a:r>
          </a:p>
          <a:p>
            <a:r>
              <a:rPr lang="zh-CN" altLang="en-US" dirty="0"/>
              <a:t>Element.</a:t>
            </a:r>
            <a:r>
              <a:rPr lang="zh-CN" altLang="en-US" dirty="0" smtClean="0"/>
              <a:t>id</a:t>
            </a:r>
            <a:endParaRPr lang="zh-CN" altLang="en-US" dirty="0"/>
          </a:p>
        </p:txBody>
      </p:sp>
    </p:spTree>
    <p:extLst>
      <p:ext uri="{BB962C8B-B14F-4D97-AF65-F5344CB8AC3E}">
        <p14:creationId xmlns:p14="http://schemas.microsoft.com/office/powerpoint/2010/main" val="95139427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标签属性</a:t>
            </a:r>
            <a:endParaRPr lang="zh-CN" altLang="en-US" dirty="0"/>
          </a:p>
        </p:txBody>
      </p:sp>
      <p:sp>
        <p:nvSpPr>
          <p:cNvPr id="3" name="矩形 2"/>
          <p:cNvSpPr/>
          <p:nvPr/>
        </p:nvSpPr>
        <p:spPr>
          <a:xfrm>
            <a:off x="1616323" y="1506014"/>
            <a:ext cx="9239534" cy="480131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Element.</a:t>
            </a:r>
            <a:r>
              <a:rPr lang="zh-CN" altLang="en-US" dirty="0" smtClean="0"/>
              <a:t>innerHTML  内部</a:t>
            </a:r>
            <a:r>
              <a:rPr lang="en-US" altLang="zh-CN" dirty="0" smtClean="0"/>
              <a:t>html</a:t>
            </a:r>
            <a:endParaRPr lang="zh-CN" altLang="en-US" dirty="0"/>
          </a:p>
          <a:p>
            <a:r>
              <a:rPr lang="zh-CN" altLang="en-US" dirty="0"/>
              <a:t>ParentNode.lastElementChild</a:t>
            </a:r>
          </a:p>
          <a:p>
            <a:r>
              <a:rPr lang="zh-CN" altLang="en-US" dirty="0"/>
              <a:t>Element.name</a:t>
            </a:r>
          </a:p>
          <a:p>
            <a:r>
              <a:rPr lang="zh-CN" altLang="en-US" dirty="0"/>
              <a:t>NonDocumentTypeChildNode.nextElementSibling</a:t>
            </a:r>
          </a:p>
          <a:p>
            <a:r>
              <a:rPr lang="zh-CN" altLang="en-US" dirty="0"/>
              <a:t>Element.ongotpointercapture</a:t>
            </a:r>
          </a:p>
          <a:p>
            <a:r>
              <a:rPr lang="zh-CN" altLang="en-US" dirty="0"/>
              <a:t>Element.onlostpointercapture</a:t>
            </a:r>
          </a:p>
          <a:p>
            <a:r>
              <a:rPr lang="zh-CN" altLang="en-US" dirty="0"/>
              <a:t>Element.onwheel</a:t>
            </a:r>
          </a:p>
          <a:p>
            <a:r>
              <a:rPr lang="zh-CN" altLang="en-US" dirty="0"/>
              <a:t>Element.</a:t>
            </a:r>
            <a:r>
              <a:rPr lang="zh-CN" altLang="en-US" dirty="0" smtClean="0"/>
              <a:t>outerHTML  包含自己的</a:t>
            </a:r>
            <a:r>
              <a:rPr lang="en-US" altLang="zh-CN" dirty="0" smtClean="0"/>
              <a:t>html</a:t>
            </a:r>
            <a:endParaRPr lang="zh-CN" altLang="en-US" dirty="0"/>
          </a:p>
          <a:p>
            <a:r>
              <a:rPr lang="zh-CN" altLang="en-US" dirty="0"/>
              <a:t>NonDocumentTypeChildNode.previousElementSibling</a:t>
            </a:r>
          </a:p>
          <a:p>
            <a:r>
              <a:rPr lang="zh-CN" altLang="en-US" dirty="0"/>
              <a:t>Element.scrollHeight</a:t>
            </a:r>
          </a:p>
          <a:p>
            <a:r>
              <a:rPr lang="zh-CN" altLang="en-US" dirty="0"/>
              <a:t>Element.scrollLeft</a:t>
            </a:r>
          </a:p>
          <a:p>
            <a:r>
              <a:rPr lang="zh-CN" altLang="en-US" dirty="0"/>
              <a:t>Element.scrollLeftMax</a:t>
            </a:r>
          </a:p>
          <a:p>
            <a:r>
              <a:rPr lang="zh-CN" altLang="en-US" dirty="0"/>
              <a:t>Element.scrollTop</a:t>
            </a:r>
          </a:p>
          <a:p>
            <a:r>
              <a:rPr lang="zh-CN" altLang="en-US" dirty="0"/>
              <a:t>Element.scrollTopMax</a:t>
            </a:r>
          </a:p>
          <a:p>
            <a:r>
              <a:rPr lang="zh-CN" altLang="en-US" dirty="0"/>
              <a:t>Element.scrollWidth</a:t>
            </a:r>
          </a:p>
          <a:p>
            <a:r>
              <a:rPr lang="zh-CN" altLang="en-US" dirty="0"/>
              <a:t>Element.tabStop</a:t>
            </a:r>
          </a:p>
          <a:p>
            <a:r>
              <a:rPr lang="zh-CN" altLang="en-US" dirty="0"/>
              <a:t>Element.tagName</a:t>
            </a:r>
          </a:p>
        </p:txBody>
      </p:sp>
    </p:spTree>
    <p:extLst>
      <p:ext uri="{BB962C8B-B14F-4D97-AF65-F5344CB8AC3E}">
        <p14:creationId xmlns:p14="http://schemas.microsoft.com/office/powerpoint/2010/main" val="15850381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标签元素方法</a:t>
            </a:r>
            <a:endParaRPr lang="zh-CN" altLang="en-US" dirty="0"/>
          </a:p>
        </p:txBody>
      </p:sp>
      <p:sp>
        <p:nvSpPr>
          <p:cNvPr id="4" name="矩形 3"/>
          <p:cNvSpPr/>
          <p:nvPr/>
        </p:nvSpPr>
        <p:spPr>
          <a:xfrm>
            <a:off x="3188090" y="1627834"/>
            <a:ext cx="6096000" cy="3970318"/>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zh-CN" altLang="en-US" dirty="0"/>
              <a:t>Element.getAttribute</a:t>
            </a:r>
            <a:r>
              <a:rPr lang="zh-CN" altLang="en-US" dirty="0" smtClean="0"/>
              <a:t>()      获取属性</a:t>
            </a:r>
            <a:endParaRPr lang="zh-CN" altLang="en-US" dirty="0"/>
          </a:p>
          <a:p>
            <a:r>
              <a:rPr lang="zh-CN" altLang="en-US" dirty="0"/>
              <a:t>Element.getAttributeNode()</a:t>
            </a:r>
          </a:p>
          <a:p>
            <a:r>
              <a:rPr lang="zh-CN" altLang="en-US" dirty="0"/>
              <a:t>Element.getAttributeNodeNS()</a:t>
            </a:r>
          </a:p>
          <a:p>
            <a:r>
              <a:rPr lang="zh-CN" altLang="en-US" dirty="0"/>
              <a:t>Element.getAttributeNS()</a:t>
            </a:r>
          </a:p>
          <a:p>
            <a:r>
              <a:rPr lang="zh-CN" altLang="en-US" dirty="0"/>
              <a:t>Element.getBoundingClientRect()</a:t>
            </a:r>
          </a:p>
          <a:p>
            <a:r>
              <a:rPr lang="zh-CN" altLang="en-US" dirty="0"/>
              <a:t>Element.getClientRects()</a:t>
            </a:r>
          </a:p>
          <a:p>
            <a:r>
              <a:rPr lang="zh-CN" altLang="en-US" dirty="0"/>
              <a:t>Element.getElementsByClassName()</a:t>
            </a:r>
          </a:p>
          <a:p>
            <a:r>
              <a:rPr lang="zh-CN" altLang="en-US" dirty="0"/>
              <a:t>Element.getElementsByTagName()</a:t>
            </a:r>
          </a:p>
          <a:p>
            <a:r>
              <a:rPr lang="zh-CN" altLang="en-US" dirty="0"/>
              <a:t>Element.getElementsByTagNameNS()</a:t>
            </a:r>
          </a:p>
          <a:p>
            <a:r>
              <a:rPr lang="zh-CN" altLang="en-US" dirty="0"/>
              <a:t>Element.hasAttribute</a:t>
            </a:r>
            <a:r>
              <a:rPr lang="zh-CN" altLang="en-US" dirty="0" smtClean="0"/>
              <a:t>()    是否有这个属性</a:t>
            </a:r>
            <a:endParaRPr lang="zh-CN" altLang="en-US" dirty="0"/>
          </a:p>
          <a:p>
            <a:r>
              <a:rPr lang="zh-CN" altLang="en-US" dirty="0"/>
              <a:t>Element.hasAttributeNS()</a:t>
            </a:r>
          </a:p>
          <a:p>
            <a:r>
              <a:rPr lang="zh-CN" altLang="en-US" dirty="0"/>
              <a:t>Element.hasAttributes()</a:t>
            </a:r>
          </a:p>
          <a:p>
            <a:r>
              <a:rPr lang="zh-CN" altLang="en-US" dirty="0"/>
              <a:t>Element.insertAdjacentHTML()</a:t>
            </a:r>
          </a:p>
          <a:p>
            <a:r>
              <a:rPr lang="zh-CN" altLang="en-US" dirty="0"/>
              <a:t>Element.matches</a:t>
            </a:r>
            <a:r>
              <a:rPr lang="zh-CN" altLang="en-US" dirty="0" smtClean="0"/>
              <a:t>()</a:t>
            </a:r>
            <a:endParaRPr lang="zh-CN" altLang="en-US" dirty="0"/>
          </a:p>
        </p:txBody>
      </p:sp>
    </p:spTree>
    <p:extLst>
      <p:ext uri="{BB962C8B-B14F-4D97-AF65-F5344CB8AC3E}">
        <p14:creationId xmlns:p14="http://schemas.microsoft.com/office/powerpoint/2010/main" val="22598786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标签元素方法</a:t>
            </a:r>
          </a:p>
        </p:txBody>
      </p:sp>
      <p:sp>
        <p:nvSpPr>
          <p:cNvPr id="3" name="矩形 2"/>
          <p:cNvSpPr/>
          <p:nvPr/>
        </p:nvSpPr>
        <p:spPr>
          <a:xfrm>
            <a:off x="1512608" y="1533309"/>
            <a:ext cx="9446964" cy="480131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Element.querySelector()</a:t>
            </a:r>
          </a:p>
          <a:p>
            <a:r>
              <a:rPr lang="zh-CN" altLang="en-US" dirty="0"/>
              <a:t>Element.querySelectorAll()</a:t>
            </a:r>
          </a:p>
          <a:p>
            <a:r>
              <a:rPr lang="zh-CN" altLang="en-US" dirty="0"/>
              <a:t>Element.releasePointerCapture()</a:t>
            </a:r>
          </a:p>
          <a:p>
            <a:r>
              <a:rPr lang="zh-CN" altLang="en-US" dirty="0"/>
              <a:t>ChildNode.remove()</a:t>
            </a:r>
          </a:p>
          <a:p>
            <a:r>
              <a:rPr lang="zh-CN" altLang="en-US" dirty="0"/>
              <a:t>Element.removeAttribute</a:t>
            </a:r>
            <a:r>
              <a:rPr lang="zh-CN" altLang="en-US" dirty="0" smtClean="0"/>
              <a:t>()    移除属性</a:t>
            </a:r>
            <a:endParaRPr lang="zh-CN" altLang="en-US" dirty="0"/>
          </a:p>
          <a:p>
            <a:r>
              <a:rPr lang="zh-CN" altLang="en-US" dirty="0"/>
              <a:t>Element.removeAttributeNode()</a:t>
            </a:r>
          </a:p>
          <a:p>
            <a:r>
              <a:rPr lang="zh-CN" altLang="en-US" dirty="0"/>
              <a:t>Element.removeAttributeNS()</a:t>
            </a:r>
          </a:p>
          <a:p>
            <a:r>
              <a:rPr lang="zh-CN" altLang="en-US" dirty="0"/>
              <a:t>Element.requestFullscreen()</a:t>
            </a:r>
          </a:p>
          <a:p>
            <a:r>
              <a:rPr lang="zh-CN" altLang="en-US" dirty="0"/>
              <a:t>Element.requestPointerLock()</a:t>
            </a:r>
          </a:p>
          <a:p>
            <a:r>
              <a:rPr lang="zh-CN" altLang="en-US" dirty="0"/>
              <a:t>Element.scrollIntoView()</a:t>
            </a:r>
          </a:p>
          <a:p>
            <a:r>
              <a:rPr lang="zh-CN" altLang="en-US" dirty="0"/>
              <a:t>Element.scrollIntoViewIfNeeded()</a:t>
            </a:r>
          </a:p>
          <a:p>
            <a:r>
              <a:rPr lang="zh-CN" altLang="en-US" dirty="0"/>
              <a:t>Element.setAttribute</a:t>
            </a:r>
            <a:r>
              <a:rPr lang="zh-CN" altLang="en-US" dirty="0" smtClean="0"/>
              <a:t>()   设置属性</a:t>
            </a:r>
            <a:endParaRPr lang="zh-CN" altLang="en-US" dirty="0"/>
          </a:p>
          <a:p>
            <a:r>
              <a:rPr lang="zh-CN" altLang="en-US" dirty="0"/>
              <a:t>Element.setAttributeNode()</a:t>
            </a:r>
          </a:p>
          <a:p>
            <a:r>
              <a:rPr lang="zh-CN" altLang="en-US" dirty="0"/>
              <a:t>Element.setAttributeNodeNS()</a:t>
            </a:r>
          </a:p>
          <a:p>
            <a:r>
              <a:rPr lang="zh-CN" altLang="en-US" dirty="0"/>
              <a:t>Element.setAttributeNS()</a:t>
            </a:r>
          </a:p>
          <a:p>
            <a:r>
              <a:rPr lang="zh-CN" altLang="en-US" dirty="0"/>
              <a:t>Element.setCapture()</a:t>
            </a:r>
          </a:p>
          <a:p>
            <a:r>
              <a:rPr lang="zh-CN" altLang="en-US" dirty="0"/>
              <a:t>Element.setPointerCapture()</a:t>
            </a:r>
          </a:p>
        </p:txBody>
      </p:sp>
    </p:spTree>
    <p:extLst>
      <p:ext uri="{BB962C8B-B14F-4D97-AF65-F5344CB8AC3E}">
        <p14:creationId xmlns:p14="http://schemas.microsoft.com/office/powerpoint/2010/main" val="4294245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类型识别</a:t>
            </a:r>
            <a:r>
              <a:rPr lang="en-US" altLang="zh-CN" dirty="0" smtClean="0"/>
              <a:t>:</a:t>
            </a:r>
            <a:r>
              <a:rPr lang="zh-CN" altLang="en-US" dirty="0" smtClean="0"/>
              <a:t>数字</a:t>
            </a:r>
            <a:endParaRPr lang="zh-CN" altLang="en-US" dirty="0"/>
          </a:p>
        </p:txBody>
      </p:sp>
      <p:sp>
        <p:nvSpPr>
          <p:cNvPr id="3" name="文本框 2"/>
          <p:cNvSpPr txBox="1"/>
          <p:nvPr/>
        </p:nvSpPr>
        <p:spPr>
          <a:xfrm>
            <a:off x="1869743" y="2997525"/>
            <a:ext cx="2262158" cy="369332"/>
          </a:xfrm>
          <a:prstGeom prst="rect">
            <a:avLst/>
          </a:prstGeom>
          <a:noFill/>
        </p:spPr>
        <p:txBody>
          <a:bodyPr wrap="none" rtlCol="0">
            <a:spAutoFit/>
          </a:bodyPr>
          <a:lstStyle/>
          <a:p>
            <a:r>
              <a:rPr lang="zh-CN" altLang="en-US" dirty="0" smtClean="0"/>
              <a:t>数字分整数和浮点数</a:t>
            </a:r>
            <a:endParaRPr lang="zh-CN" altLang="en-US" dirty="0"/>
          </a:p>
        </p:txBody>
      </p:sp>
      <p:sp>
        <p:nvSpPr>
          <p:cNvPr id="4" name="文本框 3"/>
          <p:cNvSpPr txBox="1"/>
          <p:nvPr/>
        </p:nvSpPr>
        <p:spPr>
          <a:xfrm>
            <a:off x="6196083" y="1981862"/>
            <a:ext cx="4203511"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a:t>字面</a:t>
            </a:r>
            <a:r>
              <a:rPr lang="zh-CN" altLang="en-US" dirty="0" smtClean="0"/>
              <a:t>量</a:t>
            </a:r>
            <a:r>
              <a:rPr lang="en-US" altLang="zh-CN" dirty="0" smtClean="0"/>
              <a:t>:</a:t>
            </a:r>
          </a:p>
          <a:p>
            <a:endParaRPr lang="en-US" altLang="zh-CN" dirty="0" smtClean="0"/>
          </a:p>
          <a:p>
            <a:r>
              <a:rPr lang="en-US" altLang="zh-CN" dirty="0"/>
              <a:t> </a:t>
            </a:r>
            <a:r>
              <a:rPr lang="en-US" altLang="zh-CN" dirty="0" smtClean="0"/>
              <a:t>  100 // </a:t>
            </a:r>
            <a:r>
              <a:rPr lang="zh-CN" altLang="en-US" dirty="0" smtClean="0"/>
              <a:t>整数</a:t>
            </a:r>
            <a:endParaRPr lang="en-US" altLang="zh-CN" dirty="0" smtClean="0"/>
          </a:p>
          <a:p>
            <a:r>
              <a:rPr lang="en-US" altLang="zh-CN" dirty="0"/>
              <a:t> </a:t>
            </a:r>
            <a:r>
              <a:rPr lang="en-US" altLang="zh-CN" dirty="0" smtClean="0"/>
              <a:t> 1.22 // </a:t>
            </a:r>
            <a:r>
              <a:rPr lang="zh-CN" altLang="en-US" dirty="0" smtClean="0"/>
              <a:t>浮点数</a:t>
            </a:r>
            <a:endParaRPr lang="zh-CN" altLang="en-US" dirty="0"/>
          </a:p>
        </p:txBody>
      </p:sp>
      <p:sp>
        <p:nvSpPr>
          <p:cNvPr id="5" name="文本框 4"/>
          <p:cNvSpPr txBox="1"/>
          <p:nvPr/>
        </p:nvSpPr>
        <p:spPr>
          <a:xfrm>
            <a:off x="6196084" y="3534770"/>
            <a:ext cx="4203510"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dirty="0" smtClean="0"/>
              <a:t>构造函数</a:t>
            </a:r>
            <a:r>
              <a:rPr lang="en-US" altLang="zh-CN" dirty="0" smtClean="0"/>
              <a:t>:</a:t>
            </a:r>
          </a:p>
          <a:p>
            <a:r>
              <a:rPr lang="en-US" altLang="zh-CN" dirty="0"/>
              <a:t> </a:t>
            </a:r>
            <a:r>
              <a:rPr lang="en-US" altLang="zh-CN" dirty="0" smtClean="0"/>
              <a:t> </a:t>
            </a:r>
          </a:p>
          <a:p>
            <a:r>
              <a:rPr lang="en-US" altLang="zh-CN" dirty="0"/>
              <a:t> </a:t>
            </a:r>
            <a:r>
              <a:rPr lang="en-US" altLang="zh-CN" dirty="0" smtClean="0"/>
              <a:t>new Number(“1”) //</a:t>
            </a:r>
            <a:r>
              <a:rPr lang="zh-CN" altLang="en-US" dirty="0" smtClean="0"/>
              <a:t>整数</a:t>
            </a:r>
            <a:endParaRPr lang="en-US" altLang="zh-CN" dirty="0" smtClean="0"/>
          </a:p>
          <a:p>
            <a:r>
              <a:rPr lang="en-US" altLang="zh-CN" dirty="0"/>
              <a:t> </a:t>
            </a:r>
            <a:r>
              <a:rPr lang="en-US" altLang="zh-CN" dirty="0" smtClean="0"/>
              <a:t>new Number(“1.20”) // </a:t>
            </a:r>
            <a:r>
              <a:rPr lang="zh-CN" altLang="en-US" dirty="0" smtClean="0"/>
              <a:t>浮点数</a:t>
            </a:r>
            <a:endParaRPr lang="zh-CN" altLang="en-US" dirty="0"/>
          </a:p>
        </p:txBody>
      </p:sp>
    </p:spTree>
    <p:extLst>
      <p:ext uri="{BB962C8B-B14F-4D97-AF65-F5344CB8AC3E}">
        <p14:creationId xmlns:p14="http://schemas.microsoft.com/office/powerpoint/2010/main" val="169394249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文本节点</a:t>
            </a:r>
            <a:r>
              <a:rPr lang="en-US" altLang="zh-CN" dirty="0" smtClean="0"/>
              <a:t>(</a:t>
            </a:r>
            <a:r>
              <a:rPr lang="en-US" altLang="zh-CN" dirty="0" err="1" smtClean="0"/>
              <a:t>TextNode</a:t>
            </a:r>
            <a:r>
              <a:rPr lang="en-US" altLang="zh-CN" dirty="0" smtClean="0"/>
              <a:t>)</a:t>
            </a:r>
            <a:endParaRPr lang="zh-CN" altLang="en-US" dirty="0"/>
          </a:p>
        </p:txBody>
      </p:sp>
      <p:sp>
        <p:nvSpPr>
          <p:cNvPr id="3" name="文本框 2"/>
          <p:cNvSpPr txBox="1"/>
          <p:nvPr/>
        </p:nvSpPr>
        <p:spPr>
          <a:xfrm>
            <a:off x="2688610" y="3652040"/>
            <a:ext cx="1142429" cy="369332"/>
          </a:xfrm>
          <a:prstGeom prst="rect">
            <a:avLst/>
          </a:prstGeom>
          <a:noFill/>
        </p:spPr>
        <p:txBody>
          <a:bodyPr wrap="none" rtlCol="0">
            <a:spAutoFit/>
          </a:bodyPr>
          <a:lstStyle/>
          <a:p>
            <a:r>
              <a:rPr lang="en-US" altLang="zh-CN" dirty="0" err="1"/>
              <a:t>wholeText</a:t>
            </a:r>
            <a:endParaRPr lang="zh-CN" altLang="en-US" dirty="0"/>
          </a:p>
        </p:txBody>
      </p:sp>
      <p:sp>
        <p:nvSpPr>
          <p:cNvPr id="4" name="矩形 3"/>
          <p:cNvSpPr/>
          <p:nvPr/>
        </p:nvSpPr>
        <p:spPr>
          <a:xfrm>
            <a:off x="8011237" y="3542016"/>
            <a:ext cx="1873590" cy="369332"/>
          </a:xfrm>
          <a:prstGeom prst="rect">
            <a:avLst/>
          </a:prstGeom>
        </p:spPr>
        <p:txBody>
          <a:bodyPr wrap="none">
            <a:spAutoFit/>
          </a:bodyPr>
          <a:lstStyle/>
          <a:p>
            <a:r>
              <a:rPr lang="en-US" altLang="zh-CN" dirty="0" err="1"/>
              <a:t>replaceWholeText</a:t>
            </a:r>
            <a:endParaRPr lang="zh-CN" altLang="en-US" dirty="0"/>
          </a:p>
        </p:txBody>
      </p:sp>
      <p:sp>
        <p:nvSpPr>
          <p:cNvPr id="5" name="文本框 4"/>
          <p:cNvSpPr txBox="1"/>
          <p:nvPr/>
        </p:nvSpPr>
        <p:spPr>
          <a:xfrm>
            <a:off x="2688610" y="3098042"/>
            <a:ext cx="708848" cy="369332"/>
          </a:xfrm>
          <a:prstGeom prst="rect">
            <a:avLst/>
          </a:prstGeom>
          <a:noFill/>
        </p:spPr>
        <p:txBody>
          <a:bodyPr wrap="none" rtlCol="0">
            <a:spAutoFit/>
          </a:bodyPr>
          <a:lstStyle/>
          <a:p>
            <a:r>
              <a:rPr lang="zh-CN" altLang="en-US" dirty="0" smtClean="0"/>
              <a:t>属性</a:t>
            </a:r>
            <a:r>
              <a:rPr lang="en-US" altLang="zh-CN" dirty="0" smtClean="0"/>
              <a:t>:</a:t>
            </a:r>
            <a:endParaRPr lang="zh-CN" altLang="en-US" dirty="0"/>
          </a:p>
        </p:txBody>
      </p:sp>
      <p:sp>
        <p:nvSpPr>
          <p:cNvPr id="6" name="文本框 5"/>
          <p:cNvSpPr txBox="1"/>
          <p:nvPr/>
        </p:nvSpPr>
        <p:spPr>
          <a:xfrm>
            <a:off x="8011237" y="3126180"/>
            <a:ext cx="708848" cy="369332"/>
          </a:xfrm>
          <a:prstGeom prst="rect">
            <a:avLst/>
          </a:prstGeom>
          <a:noFill/>
        </p:spPr>
        <p:txBody>
          <a:bodyPr wrap="none" rtlCol="0">
            <a:spAutoFit/>
          </a:bodyPr>
          <a:lstStyle/>
          <a:p>
            <a:r>
              <a:rPr lang="zh-CN" altLang="en-US" dirty="0" smtClean="0"/>
              <a:t>方法</a:t>
            </a:r>
            <a:r>
              <a:rPr lang="en-US" altLang="zh-CN" dirty="0" smtClean="0"/>
              <a:t>:</a:t>
            </a:r>
            <a:endParaRPr lang="zh-CN" altLang="en-US" dirty="0"/>
          </a:p>
        </p:txBody>
      </p:sp>
    </p:spTree>
    <p:extLst>
      <p:ext uri="{BB962C8B-B14F-4D97-AF65-F5344CB8AC3E}">
        <p14:creationId xmlns:p14="http://schemas.microsoft.com/office/powerpoint/2010/main" val="183083220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属性操作</a:t>
            </a:r>
            <a:endParaRPr lang="zh-CN" altLang="en-US" dirty="0"/>
          </a:p>
        </p:txBody>
      </p:sp>
      <p:sp>
        <p:nvSpPr>
          <p:cNvPr id="4" name="矩形 3"/>
          <p:cNvSpPr/>
          <p:nvPr/>
        </p:nvSpPr>
        <p:spPr>
          <a:xfrm>
            <a:off x="5090615" y="272956"/>
            <a:ext cx="7101385" cy="59093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zh-CN" altLang="en-US" dirty="0"/>
              <a:t>&lt;!DOCTYPE html&gt;</a:t>
            </a:r>
          </a:p>
          <a:p>
            <a:r>
              <a:rPr lang="zh-CN" altLang="en-US" dirty="0"/>
              <a:t>&lt;html&gt;</a:t>
            </a:r>
          </a:p>
          <a:p>
            <a:r>
              <a:rPr lang="zh-CN" altLang="en-US" dirty="0"/>
              <a:t>&lt;head&gt;</a:t>
            </a:r>
          </a:p>
          <a:p>
            <a:r>
              <a:rPr lang="zh-CN" altLang="en-US" dirty="0"/>
              <a:t>  &lt;meta charset="utf-8"&gt;</a:t>
            </a:r>
          </a:p>
          <a:p>
            <a:r>
              <a:rPr lang="zh-CN" altLang="en-US" dirty="0"/>
              <a:t>  &lt;title&gt;Test Attributes&lt;/title&gt;</a:t>
            </a:r>
          </a:p>
          <a:p>
            <a:r>
              <a:rPr lang="zh-CN" altLang="en-US" dirty="0"/>
              <a:t>&lt;/head&gt;</a:t>
            </a:r>
          </a:p>
          <a:p>
            <a:r>
              <a:rPr lang="zh-CN" altLang="en-US" dirty="0"/>
              <a:t>&lt;body&gt;</a:t>
            </a:r>
          </a:p>
          <a:p>
            <a:r>
              <a:rPr lang="zh-CN" altLang="en-US" dirty="0"/>
              <a:t>  &lt;p id="magic1" align="left"&gt;Hello&lt;/p&gt;</a:t>
            </a:r>
          </a:p>
          <a:p>
            <a:r>
              <a:rPr lang="zh-CN" altLang="en-US" dirty="0"/>
              <a:t>  &lt;p id="magic2" align="center"&gt;Hello, again.&lt;/p&gt;</a:t>
            </a:r>
          </a:p>
          <a:p>
            <a:r>
              <a:rPr lang="zh-CN" altLang="en-US" dirty="0"/>
              <a:t>  </a:t>
            </a:r>
          </a:p>
          <a:p>
            <a:r>
              <a:rPr lang="zh-CN" altLang="en-US" dirty="0"/>
              <a:t>  &lt;script type=text/javascript&gt;</a:t>
            </a:r>
          </a:p>
          <a:p>
            <a:r>
              <a:rPr lang="zh-CN" altLang="en-US" dirty="0"/>
              <a:t>    var node = document.getElementById("magic1");</a:t>
            </a:r>
          </a:p>
          <a:p>
            <a:r>
              <a:rPr lang="zh-CN" altLang="en-US" dirty="0"/>
              <a:t>    document.writeln(node.align);   // Get attribute "align"</a:t>
            </a:r>
          </a:p>
          <a:p>
            <a:r>
              <a:rPr lang="zh-CN" altLang="en-US" dirty="0"/>
              <a:t>    node.align = "center";   </a:t>
            </a:r>
            <a:r>
              <a:rPr lang="zh-CN" altLang="en-US" dirty="0" smtClean="0"/>
              <a:t>// </a:t>
            </a:r>
            <a:r>
              <a:rPr lang="zh-CN" altLang="en-US" dirty="0"/>
              <a:t>Set attribute "align" to a new </a:t>
            </a:r>
            <a:r>
              <a:rPr lang="en-US" altLang="zh-CN" dirty="0"/>
              <a:t>v</a:t>
            </a:r>
            <a:r>
              <a:rPr lang="zh-CN" altLang="en-US" dirty="0" smtClean="0"/>
              <a:t>alue</a:t>
            </a:r>
            <a:endParaRPr lang="zh-CN" altLang="en-US" dirty="0"/>
          </a:p>
          <a:p>
            <a:r>
              <a:rPr lang="zh-CN" altLang="en-US" dirty="0"/>
              <a:t>  </a:t>
            </a:r>
          </a:p>
          <a:p>
            <a:r>
              <a:rPr lang="zh-CN" altLang="en-US" dirty="0"/>
              <a:t>    node = document.getElementById("magic2");</a:t>
            </a:r>
          </a:p>
          <a:p>
            <a:r>
              <a:rPr lang="zh-CN" altLang="en-US" dirty="0"/>
              <a:t>    document.writeln(node.getAttribute("align"));  // Read attribute "align"</a:t>
            </a:r>
          </a:p>
          <a:p>
            <a:r>
              <a:rPr lang="zh-CN" altLang="en-US" dirty="0"/>
              <a:t>    node.setAttribute("align", "right");           // Write attribute "align"</a:t>
            </a:r>
          </a:p>
          <a:p>
            <a:r>
              <a:rPr lang="zh-CN" altLang="en-US" dirty="0"/>
              <a:t>  &lt;/script&gt;</a:t>
            </a:r>
          </a:p>
          <a:p>
            <a:r>
              <a:rPr lang="zh-CN" altLang="en-US" dirty="0"/>
              <a:t>&lt;/body&gt;</a:t>
            </a:r>
          </a:p>
          <a:p>
            <a:r>
              <a:rPr lang="zh-CN" altLang="en-US" dirty="0"/>
              <a:t>&lt;/html&gt;</a:t>
            </a:r>
          </a:p>
        </p:txBody>
      </p:sp>
      <p:sp>
        <p:nvSpPr>
          <p:cNvPr id="5" name="Rectangle 2"/>
          <p:cNvSpPr>
            <a:spLocks noChangeArrowheads="1"/>
          </p:cNvSpPr>
          <p:nvPr/>
        </p:nvSpPr>
        <p:spPr bwMode="auto">
          <a:xfrm>
            <a:off x="556845" y="2604363"/>
            <a:ext cx="4013984" cy="12464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zh-CN" altLang="en-US" dirty="0" smtClean="0"/>
              <a:t>属性</a:t>
            </a:r>
            <a:r>
              <a:rPr lang="zh-CN" altLang="zh-CN" dirty="0"/>
              <a:t> elementName.</a:t>
            </a:r>
            <a:r>
              <a:rPr lang="zh-CN" altLang="zh-CN" dirty="0" smtClean="0"/>
              <a:t>attributeName</a:t>
            </a:r>
            <a:r>
              <a:rPr lang="en-US" altLang="zh-CN" dirty="0" smtClean="0"/>
              <a:t> </a:t>
            </a:r>
            <a:r>
              <a:rPr lang="zh-CN" altLang="en-US" dirty="0" smtClean="0"/>
              <a:t>或者</a:t>
            </a:r>
            <a:endParaRPr lang="zh-CN" altLang="zh-CN" dirty="0"/>
          </a:p>
          <a:p>
            <a:pPr marL="0" marR="0" lvl="0" indent="0" algn="l" defTabSz="914400" rtl="0" eaLnBrk="0" fontAlgn="base" latinLnBrk="0" hangingPunct="0">
              <a:lnSpc>
                <a:spcPct val="150000"/>
              </a:lnSpc>
              <a:spcBef>
                <a:spcPct val="0"/>
              </a:spcBef>
              <a:spcAft>
                <a:spcPct val="0"/>
              </a:spcAft>
              <a:buClrTx/>
              <a:buSzTx/>
              <a:buFontTx/>
              <a:buChar char="•"/>
              <a:tabLst/>
            </a:pPr>
            <a:r>
              <a:rPr lang="zh-CN" altLang="en-US" dirty="0" smtClean="0"/>
              <a:t>方法</a:t>
            </a:r>
            <a:r>
              <a:rPr lang="en-US" altLang="zh-CN" dirty="0" smtClean="0"/>
              <a:t>: </a:t>
            </a:r>
            <a:r>
              <a:rPr lang="zh-CN" altLang="zh-CN" dirty="0"/>
              <a:t> elementName.getAttribute(name) </a:t>
            </a:r>
            <a:endParaRPr lang="en-US" altLang="zh-CN" dirty="0" smtClean="0"/>
          </a:p>
          <a:p>
            <a:pPr marL="0" marR="0" lvl="0" indent="0" algn="l" defTabSz="914400" rtl="0" eaLnBrk="0" fontAlgn="base" latinLnBrk="0" hangingPunct="0">
              <a:lnSpc>
                <a:spcPct val="150000"/>
              </a:lnSpc>
              <a:spcBef>
                <a:spcPct val="0"/>
              </a:spcBef>
              <a:spcAft>
                <a:spcPct val="0"/>
              </a:spcAft>
              <a:buClrTx/>
              <a:buSzTx/>
              <a:buFontTx/>
              <a:buChar char="•"/>
              <a:tabLst/>
            </a:pPr>
            <a:r>
              <a:rPr lang="zh-CN" altLang="zh-CN" dirty="0"/>
              <a:t> elementName.setAttribute(name, value</a:t>
            </a:r>
            <a:r>
              <a:rPr lang="zh-CN" altLang="zh-CN" dirty="0" smtClean="0"/>
              <a:t>)</a:t>
            </a:r>
            <a:endParaRPr lang="zh-CN" altLang="zh-CN" dirty="0"/>
          </a:p>
        </p:txBody>
      </p:sp>
    </p:spTree>
    <p:extLst>
      <p:ext uri="{BB962C8B-B14F-4D97-AF65-F5344CB8AC3E}">
        <p14:creationId xmlns:p14="http://schemas.microsoft.com/office/powerpoint/2010/main" val="7667477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Style</a:t>
            </a:r>
            <a:r>
              <a:rPr lang="zh-CN" altLang="en-US" dirty="0" smtClean="0"/>
              <a:t>属性</a:t>
            </a:r>
            <a:endParaRPr lang="zh-CN" altLang="en-US" dirty="0"/>
          </a:p>
        </p:txBody>
      </p:sp>
      <p:sp>
        <p:nvSpPr>
          <p:cNvPr id="3" name="文本框 2"/>
          <p:cNvSpPr txBox="1"/>
          <p:nvPr/>
        </p:nvSpPr>
        <p:spPr>
          <a:xfrm>
            <a:off x="2142698" y="3098042"/>
            <a:ext cx="7883890"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sz="2800" dirty="0" err="1" smtClean="0"/>
              <a:t>Document.body.style</a:t>
            </a:r>
            <a:r>
              <a:rPr lang="en-US" altLang="zh-CN" sz="2800" dirty="0" smtClean="0"/>
              <a:t> = “background-color: #ff6600;”</a:t>
            </a:r>
            <a:endParaRPr lang="zh-CN" altLang="en-US" sz="2800" dirty="0"/>
          </a:p>
        </p:txBody>
      </p:sp>
    </p:spTree>
    <p:extLst>
      <p:ext uri="{BB962C8B-B14F-4D97-AF65-F5344CB8AC3E}">
        <p14:creationId xmlns:p14="http://schemas.microsoft.com/office/powerpoint/2010/main" val="170855554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DOM</a:t>
            </a:r>
            <a:r>
              <a:rPr lang="zh-CN" altLang="en-US" dirty="0" smtClean="0"/>
              <a:t>事件</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073415456"/>
              </p:ext>
            </p:extLst>
          </p:nvPr>
        </p:nvGraphicFramePr>
        <p:xfrm>
          <a:off x="556845" y="1719617"/>
          <a:ext cx="11286696" cy="3601467"/>
        </p:xfrm>
        <a:graphic>
          <a:graphicData uri="http://schemas.openxmlformats.org/drawingml/2006/table">
            <a:tbl>
              <a:tblPr/>
              <a:tblGrid>
                <a:gridCol w="1927048"/>
                <a:gridCol w="1733265"/>
                <a:gridCol w="4804709"/>
                <a:gridCol w="2821674"/>
              </a:tblGrid>
              <a:tr h="327547">
                <a:tc>
                  <a:txBody>
                    <a:bodyPr/>
                    <a:lstStyle/>
                    <a:p>
                      <a:pPr algn="ctr"/>
                      <a:r>
                        <a:rPr lang="en-US" sz="1400" dirty="0">
                          <a:solidFill>
                            <a:srgbClr val="FFFFFF"/>
                          </a:solidFill>
                          <a:effectLst/>
                        </a:rPr>
                        <a:t>Event Name</a:t>
                      </a:r>
                    </a:p>
                  </a:txBody>
                  <a:tcPr marL="32599" marR="32599" marT="16300" marB="163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9DD9"/>
                    </a:solidFill>
                  </a:tcPr>
                </a:tc>
                <a:tc>
                  <a:txBody>
                    <a:bodyPr/>
                    <a:lstStyle/>
                    <a:p>
                      <a:pPr algn="ctr"/>
                      <a:r>
                        <a:rPr lang="en-US" sz="1400">
                          <a:solidFill>
                            <a:srgbClr val="FFFFFF"/>
                          </a:solidFill>
                          <a:effectLst/>
                        </a:rPr>
                        <a:t>Event Handler</a:t>
                      </a:r>
                    </a:p>
                  </a:txBody>
                  <a:tcPr marL="32599" marR="32599" marT="16300" marB="163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9DD9"/>
                    </a:solidFill>
                  </a:tcPr>
                </a:tc>
                <a:tc>
                  <a:txBody>
                    <a:bodyPr/>
                    <a:lstStyle/>
                    <a:p>
                      <a:pPr algn="ctr"/>
                      <a:r>
                        <a:rPr lang="en-US" sz="1400">
                          <a:solidFill>
                            <a:srgbClr val="FFFFFF"/>
                          </a:solidFill>
                          <a:effectLst/>
                        </a:rPr>
                        <a:t>Description</a:t>
                      </a:r>
                    </a:p>
                  </a:txBody>
                  <a:tcPr marL="32599" marR="32599" marT="16300" marB="163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9DD9"/>
                    </a:solidFill>
                  </a:tcPr>
                </a:tc>
                <a:tc>
                  <a:txBody>
                    <a:bodyPr/>
                    <a:lstStyle/>
                    <a:p>
                      <a:pPr algn="ctr"/>
                      <a:r>
                        <a:rPr lang="en-US" sz="1400">
                          <a:solidFill>
                            <a:srgbClr val="FFFFFF"/>
                          </a:solidFill>
                          <a:effectLst/>
                        </a:rPr>
                        <a:t>HTML Element</a:t>
                      </a:r>
                    </a:p>
                  </a:txBody>
                  <a:tcPr marL="32599" marR="32599" marT="16300" marB="163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9DD9"/>
                    </a:solidFill>
                  </a:tcPr>
                </a:tc>
              </a:tr>
              <a:tr h="133799">
                <a:tc>
                  <a:txBody>
                    <a:bodyPr/>
                    <a:lstStyle/>
                    <a:p>
                      <a:pPr fontAlgn="t"/>
                      <a:r>
                        <a:rPr lang="en-US" sz="1400">
                          <a:effectLst/>
                          <a:latin typeface="Menlo"/>
                        </a:rPr>
                        <a:t>click</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dirty="0" err="1">
                          <a:effectLst/>
                          <a:latin typeface="Menlo"/>
                        </a:rPr>
                        <a:t>onclick</a:t>
                      </a:r>
                      <a:endParaRPr lang="en-US" sz="1400" dirty="0">
                        <a:effectLst/>
                        <a:latin typeface="Menlo"/>
                      </a:endParaRP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dirty="0">
                          <a:effectLst/>
                        </a:rPr>
                        <a:t>User clicks on the component.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zh-CN" altLang="en-US" sz="1400">
                          <a:effectLst/>
                          <a:latin typeface="Menlo"/>
                        </a:rPr>
                        <a:t> </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r h="238512">
                <a:tc>
                  <a:txBody>
                    <a:bodyPr/>
                    <a:lstStyle/>
                    <a:p>
                      <a:pPr fontAlgn="t"/>
                      <a:r>
                        <a:rPr lang="en-US" sz="1400">
                          <a:effectLst/>
                          <a:latin typeface="Menlo"/>
                        </a:rPr>
                        <a:t>submit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dirty="0" err="1">
                          <a:effectLst/>
                          <a:latin typeface="Menlo"/>
                        </a:rPr>
                        <a:t>onsubmit</a:t>
                      </a:r>
                      <a:endParaRPr lang="en-US" sz="1400" dirty="0">
                        <a:effectLst/>
                        <a:latin typeface="Menlo"/>
                      </a:endParaRP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dirty="0">
                          <a:effectLst/>
                        </a:rPr>
                        <a:t>User clicks the "submit" button.</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dirty="0">
                          <a:effectLst/>
                          <a:latin typeface="Menlo"/>
                        </a:rPr>
                        <a:t>&lt;form&gt;, &lt;input type="submit"&gt;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r h="238512">
                <a:tc>
                  <a:txBody>
                    <a:bodyPr/>
                    <a:lstStyle/>
                    <a:p>
                      <a:pPr fontAlgn="t"/>
                      <a:r>
                        <a:rPr lang="en-US" sz="1400">
                          <a:effectLst/>
                          <a:latin typeface="Menlo"/>
                        </a:rPr>
                        <a:t>reset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latin typeface="Menlo"/>
                        </a:rPr>
                        <a:t>onreset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dirty="0">
                          <a:effectLst/>
                        </a:rPr>
                        <a:t>User clicks the "reset" button.</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latin typeface="Menlo"/>
                        </a:rPr>
                        <a:t>&lt;form&gt;, &lt;input type="reset"&gt;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r h="238512">
                <a:tc>
                  <a:txBody>
                    <a:bodyPr/>
                    <a:lstStyle/>
                    <a:p>
                      <a:pPr fontAlgn="t"/>
                      <a:r>
                        <a:rPr lang="en-US" sz="1400">
                          <a:effectLst/>
                          <a:latin typeface="Menlo"/>
                        </a:rPr>
                        <a:t>select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latin typeface="Menlo"/>
                        </a:rPr>
                        <a:t>onselect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rPr>
                        <a:t>User selects text in a text box or text area.</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latin typeface="Menlo"/>
                        </a:rPr>
                        <a:t>&lt;textarea&gt;, &lt;input type="text"&gt;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r h="238512">
                <a:tc>
                  <a:txBody>
                    <a:bodyPr/>
                    <a:lstStyle/>
                    <a:p>
                      <a:pPr fontAlgn="t"/>
                      <a:r>
                        <a:rPr lang="en-US" sz="1400">
                          <a:effectLst/>
                          <a:latin typeface="Menlo"/>
                        </a:rPr>
                        <a:t>keypress</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dirty="0" err="1" smtClean="0">
                          <a:effectLst/>
                          <a:latin typeface="Menlo"/>
                        </a:rPr>
                        <a:t>onkeypress</a:t>
                      </a:r>
                      <a:endParaRPr lang="en-US" sz="1400" dirty="0">
                        <a:effectLst/>
                        <a:latin typeface="Menlo"/>
                      </a:endParaRP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rPr>
                        <a:t>User holds down a key.</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latin typeface="Menlo"/>
                        </a:rPr>
                        <a:t>document, image, link, textarea</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r h="238512">
                <a:tc>
                  <a:txBody>
                    <a:bodyPr/>
                    <a:lstStyle/>
                    <a:p>
                      <a:pPr fontAlgn="t"/>
                      <a:r>
                        <a:rPr lang="en-US" sz="1400">
                          <a:effectLst/>
                          <a:latin typeface="Menlo"/>
                        </a:rPr>
                        <a:t>keydown</a:t>
                      </a:r>
                      <a:br>
                        <a:rPr lang="en-US" sz="1400">
                          <a:effectLst/>
                          <a:latin typeface="Menlo"/>
                        </a:rPr>
                      </a:br>
                      <a:r>
                        <a:rPr lang="en-US" sz="1400">
                          <a:effectLst/>
                          <a:latin typeface="Menlo"/>
                        </a:rPr>
                        <a:t>keyup</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dirty="0" err="1">
                          <a:effectLst/>
                          <a:latin typeface="Menlo"/>
                        </a:rPr>
                        <a:t>onkeydown</a:t>
                      </a:r>
                      <a:r>
                        <a:rPr lang="en-US" sz="1400" dirty="0">
                          <a:effectLst/>
                          <a:latin typeface="Menlo"/>
                        </a:rPr>
                        <a:t/>
                      </a:r>
                      <a:br>
                        <a:rPr lang="en-US" sz="1400" dirty="0">
                          <a:effectLst/>
                          <a:latin typeface="Menlo"/>
                        </a:rPr>
                      </a:br>
                      <a:r>
                        <a:rPr lang="en-US" sz="1400" dirty="0" err="1">
                          <a:effectLst/>
                          <a:latin typeface="Menlo"/>
                        </a:rPr>
                        <a:t>onkeyup</a:t>
                      </a:r>
                      <a:endParaRPr lang="en-US" sz="1400" dirty="0">
                        <a:effectLst/>
                        <a:latin typeface="Menlo"/>
                      </a:endParaRP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rPr>
                        <a:t>User presses/releases a key.</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zh-CN" altLang="en-US" sz="1400">
                          <a:effectLst/>
                          <a:latin typeface="Menlo"/>
                        </a:rPr>
                        <a:t> </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r h="238512">
                <a:tc>
                  <a:txBody>
                    <a:bodyPr/>
                    <a:lstStyle/>
                    <a:p>
                      <a:pPr fontAlgn="t"/>
                      <a:r>
                        <a:rPr lang="en-US" sz="1400">
                          <a:effectLst/>
                          <a:latin typeface="Menlo"/>
                        </a:rPr>
                        <a:t>mousedown</a:t>
                      </a:r>
                      <a:br>
                        <a:rPr lang="en-US" sz="1400">
                          <a:effectLst/>
                          <a:latin typeface="Menlo"/>
                        </a:rPr>
                      </a:br>
                      <a:r>
                        <a:rPr lang="en-US" sz="1400">
                          <a:effectLst/>
                          <a:latin typeface="Menlo"/>
                        </a:rPr>
                        <a:t>mouseup</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dirty="0" err="1">
                          <a:effectLst/>
                          <a:latin typeface="Menlo"/>
                        </a:rPr>
                        <a:t>onmousedown</a:t>
                      </a:r>
                      <a:r>
                        <a:rPr lang="en-US" sz="1400" dirty="0">
                          <a:effectLst/>
                          <a:latin typeface="Menlo"/>
                        </a:rPr>
                        <a:t/>
                      </a:r>
                      <a:br>
                        <a:rPr lang="en-US" sz="1400" dirty="0">
                          <a:effectLst/>
                          <a:latin typeface="Menlo"/>
                        </a:rPr>
                      </a:br>
                      <a:r>
                        <a:rPr lang="en-US" sz="1400" dirty="0" err="1">
                          <a:effectLst/>
                          <a:latin typeface="Menlo"/>
                        </a:rPr>
                        <a:t>onmouseup</a:t>
                      </a:r>
                      <a:endParaRPr lang="en-US" sz="1400" dirty="0">
                        <a:effectLst/>
                        <a:latin typeface="Menlo"/>
                      </a:endParaRP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rPr>
                        <a:t>User presses/releases a mouse button.</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latin typeface="Menlo"/>
                        </a:rPr>
                        <a:t>button, document, link</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r h="343224">
                <a:tc>
                  <a:txBody>
                    <a:bodyPr/>
                    <a:lstStyle/>
                    <a:p>
                      <a:pPr fontAlgn="t"/>
                      <a:r>
                        <a:rPr lang="en-US" sz="1400">
                          <a:effectLst/>
                          <a:latin typeface="Menlo"/>
                        </a:rPr>
                        <a:t>mouseover</a:t>
                      </a:r>
                      <a:br>
                        <a:rPr lang="en-US" sz="1400">
                          <a:effectLst/>
                          <a:latin typeface="Menlo"/>
                        </a:rPr>
                      </a:br>
                      <a:r>
                        <a:rPr lang="en-US" sz="1400">
                          <a:effectLst/>
                          <a:latin typeface="Menlo"/>
                        </a:rPr>
                        <a:t>mouseout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dirty="0" err="1">
                          <a:effectLst/>
                          <a:latin typeface="Menlo"/>
                        </a:rPr>
                        <a:t>onmouseover</a:t>
                      </a:r>
                      <a:r>
                        <a:rPr lang="en-US" sz="1400" dirty="0">
                          <a:effectLst/>
                          <a:latin typeface="Menlo"/>
                        </a:rPr>
                        <a:t/>
                      </a:r>
                      <a:br>
                        <a:rPr lang="en-US" sz="1400" dirty="0">
                          <a:effectLst/>
                          <a:latin typeface="Menlo"/>
                        </a:rPr>
                      </a:br>
                      <a:r>
                        <a:rPr lang="en-US" sz="1400" dirty="0" err="1">
                          <a:effectLst/>
                          <a:latin typeface="Menlo"/>
                        </a:rPr>
                        <a:t>onmouseout</a:t>
                      </a:r>
                      <a:endParaRPr lang="en-US" sz="1400" dirty="0">
                        <a:effectLst/>
                        <a:latin typeface="Menlo"/>
                      </a:endParaRP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rPr>
                        <a:t>User moves the mouse pointer at/away from a link or hot spot.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zh-CN" altLang="en-US" sz="1400">
                          <a:effectLst/>
                          <a:latin typeface="Menlo"/>
                        </a:rPr>
                        <a:t> </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r h="133799">
                <a:tc>
                  <a:txBody>
                    <a:bodyPr/>
                    <a:lstStyle/>
                    <a:p>
                      <a:pPr fontAlgn="t"/>
                      <a:r>
                        <a:rPr lang="en-US" sz="1400">
                          <a:effectLst/>
                          <a:latin typeface="Menlo"/>
                        </a:rPr>
                        <a:t>mousemove</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latin typeface="Menlo"/>
                        </a:rPr>
                        <a:t>onmousemove</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rPr>
                        <a:t>User moves the mouse pointer</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zh-CN" altLang="en-US" sz="1400">
                          <a:effectLst/>
                          <a:latin typeface="Menlo"/>
                        </a:rPr>
                        <a:t> </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r h="238512">
                <a:tc>
                  <a:txBody>
                    <a:bodyPr/>
                    <a:lstStyle/>
                    <a:p>
                      <a:pPr fontAlgn="t"/>
                      <a:r>
                        <a:rPr lang="en-US" sz="1400">
                          <a:effectLst/>
                          <a:latin typeface="Menlo"/>
                        </a:rPr>
                        <a:t>load</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dirty="0" err="1">
                          <a:effectLst/>
                          <a:latin typeface="Menlo"/>
                        </a:rPr>
                        <a:t>onload</a:t>
                      </a:r>
                      <a:endParaRPr lang="en-US" sz="1400" dirty="0">
                        <a:effectLst/>
                        <a:latin typeface="Menlo"/>
                      </a:endParaRP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rPr>
                        <a:t>When the page is loaded into the window.</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latin typeface="Menlo"/>
                        </a:rPr>
                        <a:t>&lt;body&gt;, &lt;frameset&gt;, &lt;img&gt;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r h="238512">
                <a:tc>
                  <a:txBody>
                    <a:bodyPr/>
                    <a:lstStyle/>
                    <a:p>
                      <a:pPr fontAlgn="t"/>
                      <a:r>
                        <a:rPr lang="en-US" sz="1400">
                          <a:effectLst/>
                          <a:latin typeface="Menlo"/>
                        </a:rPr>
                        <a:t>unload</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dirty="0" err="1">
                          <a:effectLst/>
                          <a:latin typeface="Menlo"/>
                        </a:rPr>
                        <a:t>onunload</a:t>
                      </a:r>
                      <a:endParaRPr lang="en-US" sz="1400" dirty="0">
                        <a:effectLst/>
                        <a:latin typeface="Menlo"/>
                      </a:endParaRP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rPr>
                        <a:t>When another page is about to be loaded.</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dirty="0">
                          <a:effectLst/>
                          <a:latin typeface="Menlo"/>
                        </a:rPr>
                        <a:t>&lt;body&gt;, &lt;frameset&gt;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bl>
          </a:graphicData>
        </a:graphic>
      </p:graphicFrame>
    </p:spTree>
    <p:extLst>
      <p:ext uri="{BB962C8B-B14F-4D97-AF65-F5344CB8AC3E}">
        <p14:creationId xmlns:p14="http://schemas.microsoft.com/office/powerpoint/2010/main" val="91321021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DOM</a:t>
            </a:r>
            <a:r>
              <a:rPr lang="zh-CN" altLang="en-US" dirty="0"/>
              <a:t>事件</a:t>
            </a:r>
          </a:p>
        </p:txBody>
      </p:sp>
      <p:graphicFrame>
        <p:nvGraphicFramePr>
          <p:cNvPr id="3" name="表格 2"/>
          <p:cNvGraphicFramePr>
            <a:graphicFrameLocks noGrp="1"/>
          </p:cNvGraphicFramePr>
          <p:nvPr>
            <p:extLst>
              <p:ext uri="{D42A27DB-BD31-4B8C-83A1-F6EECF244321}">
                <p14:modId xmlns:p14="http://schemas.microsoft.com/office/powerpoint/2010/main" val="551049962"/>
              </p:ext>
            </p:extLst>
          </p:nvPr>
        </p:nvGraphicFramePr>
        <p:xfrm>
          <a:off x="674427" y="2480718"/>
          <a:ext cx="11077136" cy="2410216"/>
        </p:xfrm>
        <a:graphic>
          <a:graphicData uri="http://schemas.openxmlformats.org/drawingml/2006/table">
            <a:tbl>
              <a:tblPr/>
              <a:tblGrid>
                <a:gridCol w="1031543"/>
                <a:gridCol w="1146412"/>
                <a:gridCol w="6129897"/>
                <a:gridCol w="2769284"/>
              </a:tblGrid>
              <a:tr h="552648">
                <a:tc>
                  <a:txBody>
                    <a:bodyPr/>
                    <a:lstStyle/>
                    <a:p>
                      <a:pPr fontAlgn="t"/>
                      <a:r>
                        <a:rPr lang="en-US" sz="1400">
                          <a:effectLst/>
                          <a:latin typeface="Menlo"/>
                        </a:rPr>
                        <a:t>blur</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latin typeface="Menlo"/>
                        </a:rPr>
                        <a:t>onblur</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rPr>
                        <a:t>When a particular form element losses focus.</a:t>
                      </a:r>
                      <a:br>
                        <a:rPr lang="en-US" sz="1400">
                          <a:effectLst/>
                        </a:rPr>
                      </a:br>
                      <a:r>
                        <a:rPr lang="en-US" sz="1400">
                          <a:effectLst/>
                        </a:rPr>
                        <a:t>E.g., after the element is selected, and the user clicks somewhere or hit the tag key.</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zh-CN" altLang="en-US" sz="1400">
                          <a:effectLst/>
                          <a:latin typeface="Menlo"/>
                        </a:rPr>
                        <a:t> </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r h="238512">
                <a:tc>
                  <a:txBody>
                    <a:bodyPr/>
                    <a:lstStyle/>
                    <a:p>
                      <a:pPr fontAlgn="t"/>
                      <a:r>
                        <a:rPr lang="en-US" sz="1400">
                          <a:effectLst/>
                          <a:latin typeface="Menlo"/>
                        </a:rPr>
                        <a:t>change</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latin typeface="Menlo"/>
                        </a:rPr>
                        <a:t>onchange</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rPr>
                        <a:t>Same as onblur, but the elements must be changed.</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zh-CN" altLang="en-US" sz="1400">
                          <a:effectLst/>
                          <a:latin typeface="Menlo"/>
                        </a:rPr>
                        <a:t> </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r h="238512">
                <a:tc>
                  <a:txBody>
                    <a:bodyPr/>
                    <a:lstStyle/>
                    <a:p>
                      <a:pPr fontAlgn="t"/>
                      <a:r>
                        <a:rPr lang="en-US" sz="1400">
                          <a:effectLst/>
                          <a:latin typeface="Menlo"/>
                        </a:rPr>
                        <a:t>focus</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latin typeface="Menlo"/>
                        </a:rPr>
                        <a:t>onfocus</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rPr>
                        <a:t>Same as onblur, but the element gains focus.</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zh-CN" altLang="en-US" sz="1400">
                          <a:effectLst/>
                          <a:latin typeface="Menlo"/>
                        </a:rPr>
                        <a:t> </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r h="343224">
                <a:tc>
                  <a:txBody>
                    <a:bodyPr/>
                    <a:lstStyle/>
                    <a:p>
                      <a:pPr fontAlgn="t"/>
                      <a:r>
                        <a:rPr lang="en-US" sz="1400">
                          <a:effectLst/>
                          <a:latin typeface="Menlo"/>
                        </a:rPr>
                        <a:t>drapdrop</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latin typeface="Menlo"/>
                        </a:rPr>
                        <a:t>ondrapdrop</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rPr>
                        <a:t>User drags and drops something (e.g., a file) onto the navigator window.</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latin typeface="Menlo"/>
                        </a:rPr>
                        <a:t>window</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r h="238512">
                <a:tc>
                  <a:txBody>
                    <a:bodyPr/>
                    <a:lstStyle/>
                    <a:p>
                      <a:pPr fontAlgn="t"/>
                      <a:r>
                        <a:rPr lang="en-US" sz="1400" dirty="0">
                          <a:effectLst/>
                          <a:latin typeface="Menlo"/>
                        </a:rPr>
                        <a:t>move</a:t>
                      </a:r>
                      <a:br>
                        <a:rPr lang="en-US" sz="1400" dirty="0">
                          <a:effectLst/>
                          <a:latin typeface="Menlo"/>
                        </a:rPr>
                      </a:br>
                      <a:r>
                        <a:rPr lang="en-US" sz="1400" dirty="0">
                          <a:effectLst/>
                          <a:latin typeface="Menlo"/>
                        </a:rPr>
                        <a:t>resize</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latin typeface="Menlo"/>
                        </a:rPr>
                        <a:t>onmove</a:t>
                      </a:r>
                      <a:br>
                        <a:rPr lang="en-US" sz="1400">
                          <a:effectLst/>
                          <a:latin typeface="Menlo"/>
                        </a:rPr>
                      </a:br>
                      <a:r>
                        <a:rPr lang="en-US" sz="1400">
                          <a:effectLst/>
                          <a:latin typeface="Menlo"/>
                        </a:rPr>
                        <a:t>onresize</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rPr>
                        <a:t>User moves/resizes the window</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latin typeface="Menlo"/>
                        </a:rPr>
                        <a:t>window, frame</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r h="238512">
                <a:tc>
                  <a:txBody>
                    <a:bodyPr/>
                    <a:lstStyle/>
                    <a:p>
                      <a:pPr fontAlgn="t"/>
                      <a:r>
                        <a:rPr lang="en-US" sz="1400">
                          <a:effectLst/>
                          <a:latin typeface="Menlo"/>
                        </a:rPr>
                        <a:t>abort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latin typeface="Menlo"/>
                        </a:rPr>
                        <a:t>onabort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rPr>
                        <a:t>Users stops or aborts an image from loading.</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c>
                  <a:txBody>
                    <a:bodyPr/>
                    <a:lstStyle/>
                    <a:p>
                      <a:pPr fontAlgn="t"/>
                      <a:r>
                        <a:rPr lang="en-US" sz="1400">
                          <a:effectLst/>
                          <a:latin typeface="Menlo"/>
                        </a:rPr>
                        <a:t>&lt;img&gt;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0F8"/>
                    </a:solidFill>
                  </a:tcPr>
                </a:tc>
              </a:tr>
              <a:tr h="343224">
                <a:tc>
                  <a:txBody>
                    <a:bodyPr/>
                    <a:lstStyle/>
                    <a:p>
                      <a:pPr fontAlgn="t"/>
                      <a:r>
                        <a:rPr lang="en-US" sz="1400">
                          <a:effectLst/>
                          <a:latin typeface="Menlo"/>
                        </a:rPr>
                        <a:t>error</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latin typeface="Menlo"/>
                        </a:rPr>
                        <a:t>onerror</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a:effectLst/>
                        </a:rPr>
                        <a:t>When a JavaScript or image error occurs while loading a document or an image.</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c>
                  <a:txBody>
                    <a:bodyPr/>
                    <a:lstStyle/>
                    <a:p>
                      <a:pPr fontAlgn="t"/>
                      <a:r>
                        <a:rPr lang="en-US" sz="1400" dirty="0">
                          <a:effectLst/>
                          <a:latin typeface="Menlo"/>
                        </a:rPr>
                        <a:t>&lt;</a:t>
                      </a:r>
                      <a:r>
                        <a:rPr lang="en-US" sz="1400" dirty="0" err="1">
                          <a:effectLst/>
                          <a:latin typeface="Menlo"/>
                        </a:rPr>
                        <a:t>img</a:t>
                      </a:r>
                      <a:r>
                        <a:rPr lang="en-US" sz="1400" dirty="0">
                          <a:effectLst/>
                          <a:latin typeface="Menlo"/>
                        </a:rPr>
                        <a:t>&gt;</a:t>
                      </a:r>
                    </a:p>
                  </a:txBody>
                  <a:tcPr marL="26079" marR="26079" marT="13040" marB="130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DFF1"/>
                    </a:solidFill>
                  </a:tcPr>
                </a:tc>
              </a:tr>
            </a:tbl>
          </a:graphicData>
        </a:graphic>
      </p:graphicFrame>
    </p:spTree>
    <p:extLst>
      <p:ext uri="{BB962C8B-B14F-4D97-AF65-F5344CB8AC3E}">
        <p14:creationId xmlns:p14="http://schemas.microsoft.com/office/powerpoint/2010/main" val="229201416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a:t>
            </a:r>
            <a:r>
              <a:rPr lang="en-US" altLang="zh-CN" dirty="0" err="1" smtClean="0"/>
              <a:t>EventTarget</a:t>
            </a:r>
            <a:r>
              <a:rPr lang="zh-CN" altLang="en-US" dirty="0" smtClean="0"/>
              <a:t>的事件</a:t>
            </a:r>
            <a:endParaRPr lang="zh-CN" altLang="en-US" dirty="0"/>
          </a:p>
        </p:txBody>
      </p:sp>
      <p:sp>
        <p:nvSpPr>
          <p:cNvPr id="4" name="矩形 3"/>
          <p:cNvSpPr/>
          <p:nvPr/>
        </p:nvSpPr>
        <p:spPr>
          <a:xfrm>
            <a:off x="3188090" y="2844506"/>
            <a:ext cx="609600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zh-CN" altLang="en-US" dirty="0"/>
              <a:t>EventTarget.addEventListener()</a:t>
            </a:r>
          </a:p>
          <a:p>
            <a:r>
              <a:rPr lang="zh-CN" altLang="en-US" dirty="0"/>
              <a:t>EventTarget.dispatchEvent()</a:t>
            </a:r>
          </a:p>
          <a:p>
            <a:r>
              <a:rPr lang="zh-CN" altLang="en-US" dirty="0"/>
              <a:t>EventTarget.removeEventListener()</a:t>
            </a:r>
          </a:p>
        </p:txBody>
      </p:sp>
    </p:spTree>
    <p:extLst>
      <p:ext uri="{BB962C8B-B14F-4D97-AF65-F5344CB8AC3E}">
        <p14:creationId xmlns:p14="http://schemas.microsoft.com/office/powerpoint/2010/main" val="149109757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history</a:t>
            </a:r>
            <a:endParaRPr lang="zh-CN" altLang="en-US" dirty="0"/>
          </a:p>
        </p:txBody>
      </p:sp>
      <p:sp>
        <p:nvSpPr>
          <p:cNvPr id="3" name="文本框 2"/>
          <p:cNvSpPr txBox="1"/>
          <p:nvPr/>
        </p:nvSpPr>
        <p:spPr>
          <a:xfrm>
            <a:off x="1594711" y="2926568"/>
            <a:ext cx="2401363"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smtClean="0"/>
              <a:t>属性</a:t>
            </a:r>
            <a:r>
              <a:rPr lang="en-US" altLang="zh-CN" dirty="0" smtClean="0"/>
              <a:t>:</a:t>
            </a:r>
          </a:p>
          <a:p>
            <a:endParaRPr lang="en-US" altLang="zh-CN" dirty="0"/>
          </a:p>
          <a:p>
            <a:r>
              <a:rPr lang="en-US" altLang="zh-CN" dirty="0" smtClean="0"/>
              <a:t>Length        </a:t>
            </a:r>
            <a:r>
              <a:rPr lang="zh-CN" altLang="en-US" dirty="0" smtClean="0"/>
              <a:t>存储的大小</a:t>
            </a:r>
            <a:endParaRPr lang="zh-CN" altLang="en-US" dirty="0"/>
          </a:p>
        </p:txBody>
      </p:sp>
      <p:sp>
        <p:nvSpPr>
          <p:cNvPr id="4" name="文本框 3"/>
          <p:cNvSpPr txBox="1"/>
          <p:nvPr/>
        </p:nvSpPr>
        <p:spPr>
          <a:xfrm>
            <a:off x="7393823" y="2372571"/>
            <a:ext cx="2972673" cy="2031325"/>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smtClean="0"/>
              <a:t>方法</a:t>
            </a:r>
            <a:r>
              <a:rPr lang="en-US" altLang="zh-CN" dirty="0" smtClean="0"/>
              <a:t>:</a:t>
            </a:r>
          </a:p>
          <a:p>
            <a:endParaRPr lang="en-US" altLang="zh-CN" dirty="0"/>
          </a:p>
          <a:p>
            <a:r>
              <a:rPr lang="en-US" altLang="zh-CN" dirty="0" smtClean="0"/>
              <a:t>Back()   </a:t>
            </a:r>
            <a:r>
              <a:rPr lang="zh-CN" altLang="en-US" dirty="0" smtClean="0"/>
              <a:t>向后跳转 </a:t>
            </a:r>
            <a:r>
              <a:rPr lang="en-US" altLang="zh-CN" dirty="0" smtClean="0"/>
              <a:t>– go(-1)</a:t>
            </a:r>
          </a:p>
          <a:p>
            <a:r>
              <a:rPr lang="en-US" altLang="zh-CN" dirty="0" smtClean="0"/>
              <a:t>Forward()  </a:t>
            </a:r>
            <a:r>
              <a:rPr lang="zh-CN" altLang="en-US" dirty="0" smtClean="0"/>
              <a:t>向前跳转  </a:t>
            </a:r>
            <a:r>
              <a:rPr lang="en-US" altLang="zh-CN" dirty="0" smtClean="0"/>
              <a:t>--  go(1)</a:t>
            </a:r>
          </a:p>
          <a:p>
            <a:r>
              <a:rPr lang="en-US" altLang="zh-CN" dirty="0" smtClean="0"/>
              <a:t>Go()    </a:t>
            </a:r>
            <a:r>
              <a:rPr lang="zh-CN" altLang="en-US" dirty="0" smtClean="0"/>
              <a:t>跳转指定的某个</a:t>
            </a:r>
            <a:endParaRPr lang="en-US" altLang="zh-CN" dirty="0" smtClean="0"/>
          </a:p>
          <a:p>
            <a:r>
              <a:rPr lang="en-US" altLang="zh-CN" dirty="0" err="1"/>
              <a:t>pushState</a:t>
            </a:r>
            <a:r>
              <a:rPr lang="en-US" altLang="zh-CN" dirty="0" smtClean="0"/>
              <a:t>()</a:t>
            </a:r>
          </a:p>
          <a:p>
            <a:r>
              <a:rPr lang="en-US" altLang="zh-CN" dirty="0" err="1"/>
              <a:t>replaceState</a:t>
            </a:r>
            <a:r>
              <a:rPr lang="en-US" altLang="zh-CN" dirty="0"/>
              <a:t>()</a:t>
            </a:r>
            <a:endParaRPr lang="zh-CN" altLang="en-US" dirty="0"/>
          </a:p>
        </p:txBody>
      </p:sp>
    </p:spTree>
    <p:extLst>
      <p:ext uri="{BB962C8B-B14F-4D97-AF65-F5344CB8AC3E}">
        <p14:creationId xmlns:p14="http://schemas.microsoft.com/office/powerpoint/2010/main" val="425471391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location</a:t>
            </a:r>
            <a:endParaRPr lang="zh-CN" altLang="en-US" dirty="0"/>
          </a:p>
        </p:txBody>
      </p:sp>
      <p:sp>
        <p:nvSpPr>
          <p:cNvPr id="3" name="矩形 2"/>
          <p:cNvSpPr/>
          <p:nvPr/>
        </p:nvSpPr>
        <p:spPr>
          <a:xfrm>
            <a:off x="700585" y="1966500"/>
            <a:ext cx="6096000" cy="3416320"/>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zh-CN" altLang="en-US" dirty="0"/>
              <a:t>URLUtils.hash</a:t>
            </a:r>
          </a:p>
          <a:p>
            <a:r>
              <a:rPr lang="zh-CN" altLang="en-US" dirty="0"/>
              <a:t>URLUtils.host</a:t>
            </a:r>
          </a:p>
          <a:p>
            <a:r>
              <a:rPr lang="zh-CN" altLang="en-US" dirty="0"/>
              <a:t>URLUtils.hostname</a:t>
            </a:r>
          </a:p>
          <a:p>
            <a:r>
              <a:rPr lang="zh-CN" altLang="en-US" dirty="0"/>
              <a:t>URLUtils.href</a:t>
            </a:r>
          </a:p>
          <a:p>
            <a:r>
              <a:rPr lang="zh-CN" altLang="en-US" dirty="0"/>
              <a:t>URLUtils.origin</a:t>
            </a:r>
          </a:p>
          <a:p>
            <a:r>
              <a:rPr lang="zh-CN" altLang="en-US" dirty="0"/>
              <a:t>URLUtils.password</a:t>
            </a:r>
          </a:p>
          <a:p>
            <a:r>
              <a:rPr lang="zh-CN" altLang="en-US" dirty="0"/>
              <a:t>URLUtils.pathname</a:t>
            </a:r>
          </a:p>
          <a:p>
            <a:r>
              <a:rPr lang="zh-CN" altLang="en-US" dirty="0"/>
              <a:t>URLUtils.port</a:t>
            </a:r>
          </a:p>
          <a:p>
            <a:r>
              <a:rPr lang="zh-CN" altLang="en-US" dirty="0"/>
              <a:t>URLUtils.protocol</a:t>
            </a:r>
          </a:p>
          <a:p>
            <a:r>
              <a:rPr lang="zh-CN" altLang="en-US" dirty="0"/>
              <a:t>URLUtils.search</a:t>
            </a:r>
          </a:p>
          <a:p>
            <a:r>
              <a:rPr lang="zh-CN" altLang="en-US" dirty="0"/>
              <a:t>URLUtils.searchParams</a:t>
            </a:r>
          </a:p>
          <a:p>
            <a:r>
              <a:rPr lang="zh-CN" altLang="en-US" dirty="0"/>
              <a:t>URLUtils.username</a:t>
            </a:r>
          </a:p>
        </p:txBody>
      </p:sp>
      <p:sp>
        <p:nvSpPr>
          <p:cNvPr id="4" name="文本框 3"/>
          <p:cNvSpPr txBox="1"/>
          <p:nvPr/>
        </p:nvSpPr>
        <p:spPr>
          <a:xfrm>
            <a:off x="8816454" y="2634018"/>
            <a:ext cx="1906997"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dirty="0" err="1"/>
              <a:t>Location.assign</a:t>
            </a:r>
            <a:r>
              <a:rPr lang="en-US" altLang="zh-CN" dirty="0"/>
              <a:t>()</a:t>
            </a:r>
          </a:p>
          <a:p>
            <a:r>
              <a:rPr lang="en-US" altLang="zh-CN" dirty="0" err="1"/>
              <a:t>Location.reload</a:t>
            </a:r>
            <a:r>
              <a:rPr lang="en-US" altLang="zh-CN" dirty="0"/>
              <a:t>()</a:t>
            </a:r>
          </a:p>
          <a:p>
            <a:r>
              <a:rPr lang="en-US" altLang="zh-CN" dirty="0" err="1"/>
              <a:t>Location.replace</a:t>
            </a:r>
            <a:r>
              <a:rPr lang="en-US" altLang="zh-CN" dirty="0"/>
              <a:t>()</a:t>
            </a:r>
          </a:p>
          <a:p>
            <a:r>
              <a:rPr lang="en-US" altLang="zh-CN" dirty="0" err="1"/>
              <a:t>URLUtils.toString</a:t>
            </a:r>
            <a:r>
              <a:rPr lang="en-US" altLang="zh-CN" dirty="0"/>
              <a:t>()</a:t>
            </a:r>
            <a:endParaRPr lang="zh-CN" altLang="en-US" dirty="0"/>
          </a:p>
        </p:txBody>
      </p:sp>
      <p:sp>
        <p:nvSpPr>
          <p:cNvPr id="5" name="文本框 4"/>
          <p:cNvSpPr txBox="1"/>
          <p:nvPr/>
        </p:nvSpPr>
        <p:spPr>
          <a:xfrm>
            <a:off x="700585" y="1531486"/>
            <a:ext cx="761747" cy="369332"/>
          </a:xfrm>
          <a:prstGeom prst="rect">
            <a:avLst/>
          </a:prstGeom>
          <a:noFill/>
        </p:spPr>
        <p:txBody>
          <a:bodyPr wrap="none" rtlCol="0">
            <a:spAutoFit/>
          </a:bodyPr>
          <a:lstStyle/>
          <a:p>
            <a:r>
              <a:rPr lang="zh-CN" altLang="en-US" dirty="0" smtClean="0"/>
              <a:t>属性</a:t>
            </a:r>
            <a:r>
              <a:rPr lang="en-US" altLang="zh-CN" dirty="0" smtClean="0"/>
              <a:t>: </a:t>
            </a:r>
            <a:endParaRPr lang="zh-CN" altLang="en-US" dirty="0"/>
          </a:p>
        </p:txBody>
      </p:sp>
      <p:sp>
        <p:nvSpPr>
          <p:cNvPr id="6" name="文本框 5"/>
          <p:cNvSpPr txBox="1"/>
          <p:nvPr/>
        </p:nvSpPr>
        <p:spPr>
          <a:xfrm>
            <a:off x="8816454" y="2264686"/>
            <a:ext cx="708848" cy="369332"/>
          </a:xfrm>
          <a:prstGeom prst="rect">
            <a:avLst/>
          </a:prstGeom>
          <a:noFill/>
        </p:spPr>
        <p:txBody>
          <a:bodyPr wrap="none" rtlCol="0">
            <a:spAutoFit/>
          </a:bodyPr>
          <a:lstStyle/>
          <a:p>
            <a:r>
              <a:rPr lang="zh-CN" altLang="en-US" dirty="0" smtClean="0"/>
              <a:t>方法</a:t>
            </a:r>
            <a:r>
              <a:rPr lang="en-US" altLang="zh-CN" dirty="0" smtClean="0"/>
              <a:t>:</a:t>
            </a:r>
            <a:endParaRPr lang="zh-CN" altLang="en-US" dirty="0"/>
          </a:p>
        </p:txBody>
      </p:sp>
    </p:spTree>
    <p:extLst>
      <p:ext uri="{BB962C8B-B14F-4D97-AF65-F5344CB8AC3E}">
        <p14:creationId xmlns:p14="http://schemas.microsoft.com/office/powerpoint/2010/main" val="2085657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类型识别</a:t>
            </a:r>
            <a:r>
              <a:rPr lang="en-US" altLang="zh-CN" dirty="0" smtClean="0"/>
              <a:t>:</a:t>
            </a:r>
            <a:r>
              <a:rPr lang="zh-CN" altLang="en-US" dirty="0" smtClean="0"/>
              <a:t>字符串</a:t>
            </a:r>
            <a:endParaRPr lang="zh-CN" altLang="en-US" dirty="0"/>
          </a:p>
        </p:txBody>
      </p:sp>
      <p:sp>
        <p:nvSpPr>
          <p:cNvPr id="3" name="文本框 2"/>
          <p:cNvSpPr txBox="1"/>
          <p:nvPr/>
        </p:nvSpPr>
        <p:spPr>
          <a:xfrm>
            <a:off x="1282890" y="3153138"/>
            <a:ext cx="3087705"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a:t>字面</a:t>
            </a:r>
            <a:r>
              <a:rPr lang="zh-CN" altLang="en-US" dirty="0" smtClean="0"/>
              <a:t>量</a:t>
            </a:r>
            <a:r>
              <a:rPr lang="en-US" altLang="zh-CN" dirty="0" smtClean="0"/>
              <a:t>:</a:t>
            </a:r>
          </a:p>
          <a:p>
            <a:endParaRPr lang="en-US" altLang="zh-CN" dirty="0"/>
          </a:p>
          <a:p>
            <a:r>
              <a:rPr lang="en-US" altLang="zh-CN" dirty="0" smtClean="0"/>
              <a:t>“</a:t>
            </a:r>
            <a:r>
              <a:rPr lang="zh-CN" altLang="en-US" dirty="0" smtClean="0"/>
              <a:t>字符串</a:t>
            </a:r>
            <a:r>
              <a:rPr lang="en-US" altLang="zh-CN" dirty="0" smtClean="0"/>
              <a:t>1” // </a:t>
            </a:r>
            <a:r>
              <a:rPr lang="zh-CN" altLang="en-US" dirty="0" smtClean="0"/>
              <a:t>用双引号括起来</a:t>
            </a:r>
            <a:endParaRPr lang="en-US" altLang="zh-CN" dirty="0" smtClean="0"/>
          </a:p>
          <a:p>
            <a:r>
              <a:rPr lang="en-US" altLang="zh-CN" dirty="0" smtClean="0"/>
              <a:t>‘</a:t>
            </a:r>
            <a:r>
              <a:rPr lang="zh-CN" altLang="en-US" dirty="0" smtClean="0"/>
              <a:t>字符串</a:t>
            </a:r>
            <a:r>
              <a:rPr lang="en-US" altLang="zh-CN" dirty="0" smtClean="0"/>
              <a:t>2’ // </a:t>
            </a:r>
            <a:r>
              <a:rPr lang="zh-CN" altLang="en-US" dirty="0" smtClean="0"/>
              <a:t>用单引号括起来</a:t>
            </a:r>
            <a:endParaRPr lang="zh-CN" altLang="en-US" dirty="0"/>
          </a:p>
        </p:txBody>
      </p:sp>
      <p:sp>
        <p:nvSpPr>
          <p:cNvPr id="4" name="文本框 3"/>
          <p:cNvSpPr txBox="1"/>
          <p:nvPr/>
        </p:nvSpPr>
        <p:spPr>
          <a:xfrm>
            <a:off x="6236090" y="3291637"/>
            <a:ext cx="4088427"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smtClean="0"/>
              <a:t>构造函数创建</a:t>
            </a:r>
            <a:r>
              <a:rPr lang="en-US" altLang="zh-CN" dirty="0" smtClean="0"/>
              <a:t>:</a:t>
            </a:r>
          </a:p>
          <a:p>
            <a:endParaRPr lang="en-US" altLang="zh-CN" dirty="0"/>
          </a:p>
          <a:p>
            <a:r>
              <a:rPr lang="en-US" altLang="zh-CN" dirty="0" smtClean="0"/>
              <a:t>New String(“</a:t>
            </a:r>
            <a:r>
              <a:rPr lang="zh-CN" altLang="en-US" dirty="0" smtClean="0"/>
              <a:t>字符串</a:t>
            </a:r>
            <a:r>
              <a:rPr lang="en-US" altLang="zh-CN" dirty="0"/>
              <a:t>3</a:t>
            </a:r>
            <a:r>
              <a:rPr lang="en-US" altLang="zh-CN" dirty="0" smtClean="0"/>
              <a:t>”); // </a:t>
            </a:r>
            <a:r>
              <a:rPr lang="zh-CN" altLang="en-US" dirty="0" smtClean="0"/>
              <a:t>通过构造函数</a:t>
            </a:r>
            <a:endParaRPr lang="zh-CN" altLang="en-US" dirty="0"/>
          </a:p>
        </p:txBody>
      </p:sp>
    </p:spTree>
    <p:extLst>
      <p:ext uri="{BB962C8B-B14F-4D97-AF65-F5344CB8AC3E}">
        <p14:creationId xmlns:p14="http://schemas.microsoft.com/office/powerpoint/2010/main" val="12049711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7937</TotalTime>
  <Words>6085</Words>
  <Application>Microsoft Macintosh PowerPoint</Application>
  <PresentationFormat>宽屏</PresentationFormat>
  <Paragraphs>1148</Paragraphs>
  <Slides>87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87</vt:i4>
      </vt:variant>
    </vt:vector>
  </HeadingPairs>
  <TitlesOfParts>
    <vt:vector size="95" baseType="lpstr">
      <vt:lpstr>Calibri</vt:lpstr>
      <vt:lpstr>Menlo</vt:lpstr>
      <vt:lpstr>Times New Roman</vt:lpstr>
      <vt:lpstr>Wingdings</vt:lpstr>
      <vt:lpstr>宋体</vt:lpstr>
      <vt:lpstr>微软雅黑</vt:lpstr>
      <vt:lpstr>Arial</vt:lpstr>
      <vt:lpstr>Office 主题</vt:lpstr>
      <vt:lpstr>面向对象的Javascript</vt:lpstr>
      <vt:lpstr>PowerPoint 演示文稿</vt:lpstr>
      <vt:lpstr>Javascript是什么?</vt:lpstr>
      <vt:lpstr>Javascript引入</vt:lpstr>
      <vt:lpstr>Javascript注解</vt:lpstr>
      <vt:lpstr>变量,变量声明</vt:lpstr>
      <vt:lpstr>Javascript类型</vt:lpstr>
      <vt:lpstr>类型识别:数字</vt:lpstr>
      <vt:lpstr>类型识别:字符串</vt:lpstr>
      <vt:lpstr>类型识别:数组</vt:lpstr>
      <vt:lpstr>类型识别:对象</vt:lpstr>
      <vt:lpstr>变量基本操作</vt:lpstr>
      <vt:lpstr>变量作用域</vt:lpstr>
      <vt:lpstr>算术运算符</vt:lpstr>
      <vt:lpstr>逻辑运算符</vt:lpstr>
      <vt:lpstr>逻辑运算符</vt:lpstr>
      <vt:lpstr>If – else if - else</vt:lpstr>
      <vt:lpstr>switch</vt:lpstr>
      <vt:lpstr>For循环</vt:lpstr>
      <vt:lpstr>for … in</vt:lpstr>
      <vt:lpstr>for...of</vt:lpstr>
      <vt:lpstr>while</vt:lpstr>
      <vt:lpstr>do…while</vt:lpstr>
      <vt:lpstr>label</vt:lpstr>
      <vt:lpstr>break</vt:lpstr>
      <vt:lpstr>continue</vt:lpstr>
      <vt:lpstr>函数</vt:lpstr>
      <vt:lpstr>函数常用方法</vt:lpstr>
      <vt:lpstr>匿名函数</vt:lpstr>
      <vt:lpstr>闭包</vt:lpstr>
      <vt:lpstr>类型: Number</vt:lpstr>
      <vt:lpstr>Number常用方法</vt:lpstr>
      <vt:lpstr>类型: 布尔</vt:lpstr>
      <vt:lpstr>布尔常用方法</vt:lpstr>
      <vt:lpstr>类型:字符串</vt:lpstr>
      <vt:lpstr>模板字符串</vt:lpstr>
      <vt:lpstr>特殊字符</vt:lpstr>
      <vt:lpstr>长字符</vt:lpstr>
      <vt:lpstr>常用方法</vt:lpstr>
      <vt:lpstr>字符串常用方法</vt:lpstr>
      <vt:lpstr>类型: 类型转换</vt:lpstr>
      <vt:lpstr>类型: 数组</vt:lpstr>
      <vt:lpstr>数组常用方法</vt:lpstr>
      <vt:lpstr>数组常用方法</vt:lpstr>
      <vt:lpstr>类型: 对象</vt:lpstr>
      <vt:lpstr>常用方法</vt:lpstr>
      <vt:lpstr>日期</vt:lpstr>
      <vt:lpstr>日期常见属性</vt:lpstr>
      <vt:lpstr>日期常见方法</vt:lpstr>
      <vt:lpstr>日期常见方法</vt:lpstr>
      <vt:lpstr>正则表达式</vt:lpstr>
      <vt:lpstr>正则表达式</vt:lpstr>
      <vt:lpstr>面向对象</vt:lpstr>
      <vt:lpstr>对象的表现形式</vt:lpstr>
      <vt:lpstr>面向对象的特性</vt:lpstr>
      <vt:lpstr>类 --- 封装</vt:lpstr>
      <vt:lpstr>封装—原型模式</vt:lpstr>
      <vt:lpstr>封装—私有变量,私有函数</vt:lpstr>
      <vt:lpstr>继承</vt:lpstr>
      <vt:lpstr>继承– 基于原型</vt:lpstr>
      <vt:lpstr>继承—call,apply</vt:lpstr>
      <vt:lpstr>多态—重载</vt:lpstr>
      <vt:lpstr>多态—覆写</vt:lpstr>
      <vt:lpstr>DOM介绍</vt:lpstr>
      <vt:lpstr>Document对象</vt:lpstr>
      <vt:lpstr>Dom tree - Nodes</vt:lpstr>
      <vt:lpstr>Node</vt:lpstr>
      <vt:lpstr>Node属性</vt:lpstr>
      <vt:lpstr>Node方法</vt:lpstr>
      <vt:lpstr>常用获取元素方法</vt:lpstr>
      <vt:lpstr>常用获取元素方法</vt:lpstr>
      <vt:lpstr>DOM操作</vt:lpstr>
      <vt:lpstr>Document (root节点)</vt:lpstr>
      <vt:lpstr>Document</vt:lpstr>
      <vt:lpstr>标签元素(Element)</vt:lpstr>
      <vt:lpstr>标签属性</vt:lpstr>
      <vt:lpstr>标签属性</vt:lpstr>
      <vt:lpstr>标签元素方法</vt:lpstr>
      <vt:lpstr>标签元素方法</vt:lpstr>
      <vt:lpstr>文本节点(TextNode)</vt:lpstr>
      <vt:lpstr>属性操作</vt:lpstr>
      <vt:lpstr>Style属性</vt:lpstr>
      <vt:lpstr>DOM事件</vt:lpstr>
      <vt:lpstr>DOM事件</vt:lpstr>
      <vt:lpstr>继承EventTarget的事件</vt:lpstr>
      <vt:lpstr>history</vt:lpstr>
      <vt:lpstr>location</vt:lpstr>
    </vt:vector>
  </TitlesOfParts>
  <Company>china</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Toway Wu</dc:creator>
  <cp:lastModifiedBy>Microsoft Office 用户</cp:lastModifiedBy>
  <cp:revision>489</cp:revision>
  <dcterms:created xsi:type="dcterms:W3CDTF">2015-12-19T02:16:25Z</dcterms:created>
  <dcterms:modified xsi:type="dcterms:W3CDTF">2018-11-25T02:21:47Z</dcterms:modified>
</cp:coreProperties>
</file>