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4"/>
  </p:sldMasterIdLst>
  <p:notesMasterIdLst>
    <p:notesMasterId r:id="rId16"/>
  </p:notesMasterIdLst>
  <p:handoutMasterIdLst>
    <p:handoutMasterId r:id="rId17"/>
  </p:handoutMasterIdLst>
  <p:sldIdLst>
    <p:sldId id="256" r:id="rId5"/>
    <p:sldId id="352" r:id="rId6"/>
    <p:sldId id="358" r:id="rId7"/>
    <p:sldId id="354" r:id="rId8"/>
    <p:sldId id="348" r:id="rId9"/>
    <p:sldId id="355" r:id="rId10"/>
    <p:sldId id="356" r:id="rId11"/>
    <p:sldId id="357" r:id="rId12"/>
    <p:sldId id="353" r:id="rId13"/>
    <p:sldId id="344" r:id="rId14"/>
    <p:sldId id="3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E88F4-B4AC-484C-AB09-013E4A1AA8B7}" v="872" dt="2022-05-10T17:38:5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042" autoAdjust="0"/>
    <p:restoredTop sz="83681" autoAdjust="0"/>
  </p:normalViewPr>
  <p:slideViewPr>
    <p:cSldViewPr snapToGrid="0">
      <p:cViewPr varScale="1">
        <p:scale>
          <a:sx n="66" d="100"/>
          <a:sy n="66" d="100"/>
        </p:scale>
        <p:origin x="840"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Davis" userId="0f03dab94d8afeef" providerId="LiveId" clId="{E16E88F4-B4AC-484C-AB09-013E4A1AA8B7}"/>
    <pc:docChg chg="undo custSel modSld">
      <pc:chgData name="Will Davis" userId="0f03dab94d8afeef" providerId="LiveId" clId="{E16E88F4-B4AC-484C-AB09-013E4A1AA8B7}" dt="2022-05-10T17:54:32.527" v="1871" actId="20577"/>
      <pc:docMkLst>
        <pc:docMk/>
      </pc:docMkLst>
      <pc:sldChg chg="modSp mod">
        <pc:chgData name="Will Davis" userId="0f03dab94d8afeef" providerId="LiveId" clId="{E16E88F4-B4AC-484C-AB09-013E4A1AA8B7}" dt="2022-05-10T17:20:01.423" v="218" actId="27636"/>
        <pc:sldMkLst>
          <pc:docMk/>
          <pc:sldMk cId="703580386" sldId="256"/>
        </pc:sldMkLst>
        <pc:spChg chg="mod">
          <ac:chgData name="Will Davis" userId="0f03dab94d8afeef" providerId="LiveId" clId="{E16E88F4-B4AC-484C-AB09-013E4A1AA8B7}" dt="2022-05-10T17:07:34.521" v="164" actId="553"/>
          <ac:spMkLst>
            <pc:docMk/>
            <pc:sldMk cId="703580386" sldId="256"/>
            <ac:spMk id="4" creationId="{2E9A7C78-91FD-4B88-953D-5A4363761BD1}"/>
          </ac:spMkLst>
        </pc:spChg>
        <pc:spChg chg="mod">
          <ac:chgData name="Will Davis" userId="0f03dab94d8afeef" providerId="LiveId" clId="{E16E88F4-B4AC-484C-AB09-013E4A1AA8B7}" dt="2022-05-10T17:20:01.423" v="218" actId="27636"/>
          <ac:spMkLst>
            <pc:docMk/>
            <pc:sldMk cId="703580386" sldId="256"/>
            <ac:spMk id="5" creationId="{AD04BED3-CF2E-4CAD-8CE8-ED3ED12AEBD6}"/>
          </ac:spMkLst>
        </pc:spChg>
      </pc:sldChg>
      <pc:sldChg chg="delSp modSp mod">
        <pc:chgData name="Will Davis" userId="0f03dab94d8afeef" providerId="LiveId" clId="{E16E88F4-B4AC-484C-AB09-013E4A1AA8B7}" dt="2022-05-10T17:47:53.815" v="1403" actId="20577"/>
        <pc:sldMkLst>
          <pc:docMk/>
          <pc:sldMk cId="2780995799" sldId="344"/>
        </pc:sldMkLst>
        <pc:spChg chg="mod">
          <ac:chgData name="Will Davis" userId="0f03dab94d8afeef" providerId="LiveId" clId="{E16E88F4-B4AC-484C-AB09-013E4A1AA8B7}" dt="2022-05-10T17:47:53.815" v="1403" actId="20577"/>
          <ac:spMkLst>
            <pc:docMk/>
            <pc:sldMk cId="2780995799" sldId="344"/>
            <ac:spMk id="3" creationId="{712720F4-47C7-4AF4-924D-404D294EDCF9}"/>
          </ac:spMkLst>
        </pc:spChg>
        <pc:spChg chg="del">
          <ac:chgData name="Will Davis" userId="0f03dab94d8afeef" providerId="LiveId" clId="{E16E88F4-B4AC-484C-AB09-013E4A1AA8B7}" dt="2022-05-10T17:10:56.384" v="186" actId="478"/>
          <ac:spMkLst>
            <pc:docMk/>
            <pc:sldMk cId="2780995799" sldId="344"/>
            <ac:spMk id="4" creationId="{009D971B-70D3-4F15-AFC0-A7930D9F2073}"/>
          </ac:spMkLst>
        </pc:spChg>
        <pc:spChg chg="del">
          <ac:chgData name="Will Davis" userId="0f03dab94d8afeef" providerId="LiveId" clId="{E16E88F4-B4AC-484C-AB09-013E4A1AA8B7}" dt="2022-05-10T17:10:53.505" v="185" actId="478"/>
          <ac:spMkLst>
            <pc:docMk/>
            <pc:sldMk cId="2780995799" sldId="344"/>
            <ac:spMk id="5" creationId="{F8DDBF95-3D59-42D2-BC1E-AA5A17620614}"/>
          </ac:spMkLst>
        </pc:spChg>
      </pc:sldChg>
      <pc:sldChg chg="delSp mod">
        <pc:chgData name="Will Davis" userId="0f03dab94d8afeef" providerId="LiveId" clId="{E16E88F4-B4AC-484C-AB09-013E4A1AA8B7}" dt="2022-05-10T17:10:26.876" v="178" actId="478"/>
        <pc:sldMkLst>
          <pc:docMk/>
          <pc:sldMk cId="2210101163" sldId="348"/>
        </pc:sldMkLst>
        <pc:spChg chg="del">
          <ac:chgData name="Will Davis" userId="0f03dab94d8afeef" providerId="LiveId" clId="{E16E88F4-B4AC-484C-AB09-013E4A1AA8B7}" dt="2022-05-10T17:10:26.876" v="178" actId="478"/>
          <ac:spMkLst>
            <pc:docMk/>
            <pc:sldMk cId="2210101163" sldId="348"/>
            <ac:spMk id="4" creationId="{DE93F8E5-2C0B-430D-B4CB-BA1869BE93DA}"/>
          </ac:spMkLst>
        </pc:spChg>
        <pc:spChg chg="del">
          <ac:chgData name="Will Davis" userId="0f03dab94d8afeef" providerId="LiveId" clId="{E16E88F4-B4AC-484C-AB09-013E4A1AA8B7}" dt="2022-05-10T17:10:23.874" v="177" actId="478"/>
          <ac:spMkLst>
            <pc:docMk/>
            <pc:sldMk cId="2210101163" sldId="348"/>
            <ac:spMk id="5" creationId="{240DB407-D0E6-469A-AE33-F36FB32AB335}"/>
          </ac:spMkLst>
        </pc:spChg>
      </pc:sldChg>
      <pc:sldChg chg="delSp mod modNotesTx">
        <pc:chgData name="Will Davis" userId="0f03dab94d8afeef" providerId="LiveId" clId="{E16E88F4-B4AC-484C-AB09-013E4A1AA8B7}" dt="2022-05-10T17:54:32.527" v="1871" actId="20577"/>
        <pc:sldMkLst>
          <pc:docMk/>
          <pc:sldMk cId="981098728" sldId="352"/>
        </pc:sldMkLst>
        <pc:spChg chg="del">
          <ac:chgData name="Will Davis" userId="0f03dab94d8afeef" providerId="LiveId" clId="{E16E88F4-B4AC-484C-AB09-013E4A1AA8B7}" dt="2022-05-10T17:10:02.481" v="173" actId="478"/>
          <ac:spMkLst>
            <pc:docMk/>
            <pc:sldMk cId="981098728" sldId="352"/>
            <ac:spMk id="4" creationId="{0D266062-79D5-F216-C99D-A11352D774FF}"/>
          </ac:spMkLst>
        </pc:spChg>
        <pc:spChg chg="del">
          <ac:chgData name="Will Davis" userId="0f03dab94d8afeef" providerId="LiveId" clId="{E16E88F4-B4AC-484C-AB09-013E4A1AA8B7}" dt="2022-05-10T17:09:59.666" v="172" actId="478"/>
          <ac:spMkLst>
            <pc:docMk/>
            <pc:sldMk cId="981098728" sldId="352"/>
            <ac:spMk id="5" creationId="{CB5D3AB1-8D23-D894-E449-F33EA7314CE1}"/>
          </ac:spMkLst>
        </pc:spChg>
      </pc:sldChg>
      <pc:sldChg chg="delSp modSp mod">
        <pc:chgData name="Will Davis" userId="0f03dab94d8afeef" providerId="LiveId" clId="{E16E88F4-B4AC-484C-AB09-013E4A1AA8B7}" dt="2022-05-10T17:48:58.213" v="1420" actId="404"/>
        <pc:sldMkLst>
          <pc:docMk/>
          <pc:sldMk cId="522429540" sldId="353"/>
        </pc:sldMkLst>
        <pc:spChg chg="del">
          <ac:chgData name="Will Davis" userId="0f03dab94d8afeef" providerId="LiveId" clId="{E16E88F4-B4AC-484C-AB09-013E4A1AA8B7}" dt="2022-05-10T17:10:49.848" v="184" actId="478"/>
          <ac:spMkLst>
            <pc:docMk/>
            <pc:sldMk cId="522429540" sldId="353"/>
            <ac:spMk id="4" creationId="{CF152C39-7B5A-0A52-E8F9-1AE07BB2D6C3}"/>
          </ac:spMkLst>
        </pc:spChg>
        <pc:spChg chg="del">
          <ac:chgData name="Will Davis" userId="0f03dab94d8afeef" providerId="LiveId" clId="{E16E88F4-B4AC-484C-AB09-013E4A1AA8B7}" dt="2022-05-10T17:10:47.180" v="183" actId="478"/>
          <ac:spMkLst>
            <pc:docMk/>
            <pc:sldMk cId="522429540" sldId="353"/>
            <ac:spMk id="5" creationId="{6DF07EFB-94CA-7167-AC46-4844319352F9}"/>
          </ac:spMkLst>
        </pc:spChg>
        <pc:spChg chg="mod">
          <ac:chgData name="Will Davis" userId="0f03dab94d8afeef" providerId="LiveId" clId="{E16E88F4-B4AC-484C-AB09-013E4A1AA8B7}" dt="2022-05-10T17:48:58.213" v="1420" actId="404"/>
          <ac:spMkLst>
            <pc:docMk/>
            <pc:sldMk cId="522429540" sldId="353"/>
            <ac:spMk id="16" creationId="{C2EB7721-D4D3-B2D4-60DF-393FA1FBAAC1}"/>
          </ac:spMkLst>
        </pc:spChg>
      </pc:sldChg>
      <pc:sldChg chg="delSp mod">
        <pc:chgData name="Will Davis" userId="0f03dab94d8afeef" providerId="LiveId" clId="{E16E88F4-B4AC-484C-AB09-013E4A1AA8B7}" dt="2022-05-10T17:10:18.218" v="176" actId="478"/>
        <pc:sldMkLst>
          <pc:docMk/>
          <pc:sldMk cId="2108407142" sldId="354"/>
        </pc:sldMkLst>
        <pc:spChg chg="del">
          <ac:chgData name="Will Davis" userId="0f03dab94d8afeef" providerId="LiveId" clId="{E16E88F4-B4AC-484C-AB09-013E4A1AA8B7}" dt="2022-05-10T17:10:18.218" v="176" actId="478"/>
          <ac:spMkLst>
            <pc:docMk/>
            <pc:sldMk cId="2108407142" sldId="354"/>
            <ac:spMk id="4" creationId="{1838BD74-5439-E22E-5498-0A3614CB8EA9}"/>
          </ac:spMkLst>
        </pc:spChg>
        <pc:spChg chg="del">
          <ac:chgData name="Will Davis" userId="0f03dab94d8afeef" providerId="LiveId" clId="{E16E88F4-B4AC-484C-AB09-013E4A1AA8B7}" dt="2022-05-10T17:10:15.513" v="175" actId="478"/>
          <ac:spMkLst>
            <pc:docMk/>
            <pc:sldMk cId="2108407142" sldId="354"/>
            <ac:spMk id="5" creationId="{90728F1B-3D51-5F08-5D65-DB1D6DA2F66B}"/>
          </ac:spMkLst>
        </pc:spChg>
      </pc:sldChg>
      <pc:sldChg chg="delSp modSp mod">
        <pc:chgData name="Will Davis" userId="0f03dab94d8afeef" providerId="LiveId" clId="{E16E88F4-B4AC-484C-AB09-013E4A1AA8B7}" dt="2022-05-10T17:26:08.216" v="418" actId="20577"/>
        <pc:sldMkLst>
          <pc:docMk/>
          <pc:sldMk cId="1018621491" sldId="355"/>
        </pc:sldMkLst>
        <pc:spChg chg="mod">
          <ac:chgData name="Will Davis" userId="0f03dab94d8afeef" providerId="LiveId" clId="{E16E88F4-B4AC-484C-AB09-013E4A1AA8B7}" dt="2022-05-10T17:26:08.216" v="418" actId="20577"/>
          <ac:spMkLst>
            <pc:docMk/>
            <pc:sldMk cId="1018621491" sldId="355"/>
            <ac:spMk id="2" creationId="{2B3911A2-8318-D632-F119-450BAFD66E3B}"/>
          </ac:spMkLst>
        </pc:spChg>
        <pc:spChg chg="del">
          <ac:chgData name="Will Davis" userId="0f03dab94d8afeef" providerId="LiveId" clId="{E16E88F4-B4AC-484C-AB09-013E4A1AA8B7}" dt="2022-05-10T17:10:30.567" v="179" actId="478"/>
          <ac:spMkLst>
            <pc:docMk/>
            <pc:sldMk cId="1018621491" sldId="355"/>
            <ac:spMk id="4" creationId="{B8E2145F-9063-41F6-0072-67C92F944F6F}"/>
          </ac:spMkLst>
        </pc:spChg>
        <pc:spChg chg="del">
          <ac:chgData name="Will Davis" userId="0f03dab94d8afeef" providerId="LiveId" clId="{E16E88F4-B4AC-484C-AB09-013E4A1AA8B7}" dt="2022-05-10T17:10:33.134" v="180" actId="478"/>
          <ac:spMkLst>
            <pc:docMk/>
            <pc:sldMk cId="1018621491" sldId="355"/>
            <ac:spMk id="5" creationId="{BE5E4D16-B54C-1AA2-8BD1-E14ECCFBF79C}"/>
          </ac:spMkLst>
        </pc:spChg>
      </pc:sldChg>
      <pc:sldChg chg="delSp modSp mod">
        <pc:chgData name="Will Davis" userId="0f03dab94d8afeef" providerId="LiveId" clId="{E16E88F4-B4AC-484C-AB09-013E4A1AA8B7}" dt="2022-05-10T17:26:13.499" v="428" actId="20577"/>
        <pc:sldMkLst>
          <pc:docMk/>
          <pc:sldMk cId="3127268649" sldId="356"/>
        </pc:sldMkLst>
        <pc:spChg chg="mod">
          <ac:chgData name="Will Davis" userId="0f03dab94d8afeef" providerId="LiveId" clId="{E16E88F4-B4AC-484C-AB09-013E4A1AA8B7}" dt="2022-05-10T17:26:13.499" v="428" actId="20577"/>
          <ac:spMkLst>
            <pc:docMk/>
            <pc:sldMk cId="3127268649" sldId="356"/>
            <ac:spMk id="2" creationId="{E828521B-96A5-4A70-B106-218306231A74}"/>
          </ac:spMkLst>
        </pc:spChg>
        <pc:spChg chg="del">
          <ac:chgData name="Will Davis" userId="0f03dab94d8afeef" providerId="LiveId" clId="{E16E88F4-B4AC-484C-AB09-013E4A1AA8B7}" dt="2022-05-10T17:10:38.659" v="181" actId="478"/>
          <ac:spMkLst>
            <pc:docMk/>
            <pc:sldMk cId="3127268649" sldId="356"/>
            <ac:spMk id="4" creationId="{00E13FC3-2D8A-E7E8-85D7-645033939F34}"/>
          </ac:spMkLst>
        </pc:spChg>
        <pc:spChg chg="del">
          <ac:chgData name="Will Davis" userId="0f03dab94d8afeef" providerId="LiveId" clId="{E16E88F4-B4AC-484C-AB09-013E4A1AA8B7}" dt="2022-05-10T17:10:41.396" v="182" actId="478"/>
          <ac:spMkLst>
            <pc:docMk/>
            <pc:sldMk cId="3127268649" sldId="356"/>
            <ac:spMk id="5" creationId="{9A68D8BD-F345-946A-DC44-AED03967E492}"/>
          </ac:spMkLst>
        </pc:spChg>
      </pc:sldChg>
      <pc:sldChg chg="modSp mod">
        <pc:chgData name="Will Davis" userId="0f03dab94d8afeef" providerId="LiveId" clId="{E16E88F4-B4AC-484C-AB09-013E4A1AA8B7}" dt="2022-05-10T17:26:18.172" v="438" actId="20577"/>
        <pc:sldMkLst>
          <pc:docMk/>
          <pc:sldMk cId="3583637857" sldId="357"/>
        </pc:sldMkLst>
        <pc:spChg chg="mod">
          <ac:chgData name="Will Davis" userId="0f03dab94d8afeef" providerId="LiveId" clId="{E16E88F4-B4AC-484C-AB09-013E4A1AA8B7}" dt="2022-05-10T17:26:18.172" v="438" actId="20577"/>
          <ac:spMkLst>
            <pc:docMk/>
            <pc:sldMk cId="3583637857" sldId="357"/>
            <ac:spMk id="2" creationId="{728DEBD3-01B1-B5FA-109C-9E12993DD442}"/>
          </ac:spMkLst>
        </pc:spChg>
      </pc:sldChg>
      <pc:sldChg chg="delSp modSp mod">
        <pc:chgData name="Will Davis" userId="0f03dab94d8afeef" providerId="LiveId" clId="{E16E88F4-B4AC-484C-AB09-013E4A1AA8B7}" dt="2022-05-10T17:38:52.506" v="1299" actId="20577"/>
        <pc:sldMkLst>
          <pc:docMk/>
          <pc:sldMk cId="3194687745" sldId="358"/>
        </pc:sldMkLst>
        <pc:spChg chg="del">
          <ac:chgData name="Will Davis" userId="0f03dab94d8afeef" providerId="LiveId" clId="{E16E88F4-B4AC-484C-AB09-013E4A1AA8B7}" dt="2022-05-10T17:10:08.729" v="174" actId="478"/>
          <ac:spMkLst>
            <pc:docMk/>
            <pc:sldMk cId="3194687745" sldId="358"/>
            <ac:spMk id="4" creationId="{7C9E94C1-D100-67A2-23AD-D8054711B86D}"/>
          </ac:spMkLst>
        </pc:spChg>
        <pc:graphicFrameChg chg="mod">
          <ac:chgData name="Will Davis" userId="0f03dab94d8afeef" providerId="LiveId" clId="{E16E88F4-B4AC-484C-AB09-013E4A1AA8B7}" dt="2022-05-10T17:38:52.506" v="1299" actId="20577"/>
          <ac:graphicFrameMkLst>
            <pc:docMk/>
            <pc:sldMk cId="3194687745" sldId="358"/>
            <ac:graphicFrameMk id="8" creationId="{3E0416E8-B7E0-1FAC-B55B-7CA590F2C67C}"/>
          </ac:graphicFrameMkLst>
        </pc:graphicFrameChg>
      </pc:sldChg>
      <pc:sldChg chg="delSp modSp mod">
        <pc:chgData name="Will Davis" userId="0f03dab94d8afeef" providerId="LiveId" clId="{E16E88F4-B4AC-484C-AB09-013E4A1AA8B7}" dt="2022-05-10T17:48:18.580" v="1408" actId="3626"/>
        <pc:sldMkLst>
          <pc:docMk/>
          <pc:sldMk cId="566770326" sldId="359"/>
        </pc:sldMkLst>
        <pc:spChg chg="mod">
          <ac:chgData name="Will Davis" userId="0f03dab94d8afeef" providerId="LiveId" clId="{E16E88F4-B4AC-484C-AB09-013E4A1AA8B7}" dt="2022-05-10T17:48:18.580" v="1408" actId="3626"/>
          <ac:spMkLst>
            <pc:docMk/>
            <pc:sldMk cId="566770326" sldId="359"/>
            <ac:spMk id="3" creationId="{C0477DCD-23B7-EB08-B3B9-45306521CCD3}"/>
          </ac:spMkLst>
        </pc:spChg>
        <pc:spChg chg="del">
          <ac:chgData name="Will Davis" userId="0f03dab94d8afeef" providerId="LiveId" clId="{E16E88F4-B4AC-484C-AB09-013E4A1AA8B7}" dt="2022-05-10T17:11:00.581" v="187" actId="478"/>
          <ac:spMkLst>
            <pc:docMk/>
            <pc:sldMk cId="566770326" sldId="359"/>
            <ac:spMk id="4" creationId="{D5EEA52F-E407-3071-0D5C-882AFBD585F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A9145-FB3D-48E7-B347-DF1D63CD304A}"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99D0E7A3-63E0-4007-9797-DA185D1793C9}">
      <dgm:prSet/>
      <dgm:spPr/>
      <dgm:t>
        <a:bodyPr/>
        <a:lstStyle/>
        <a:p>
          <a:r>
            <a:rPr lang="en-US"/>
            <a:t>Goal:</a:t>
          </a:r>
        </a:p>
      </dgm:t>
    </dgm:pt>
    <dgm:pt modelId="{7CEC2750-113C-4D85-A32D-7D3749DD147E}" type="parTrans" cxnId="{50AE481A-A30B-4167-9278-978C1F59A342}">
      <dgm:prSet/>
      <dgm:spPr/>
      <dgm:t>
        <a:bodyPr/>
        <a:lstStyle/>
        <a:p>
          <a:endParaRPr lang="en-US"/>
        </a:p>
      </dgm:t>
    </dgm:pt>
    <dgm:pt modelId="{8416691E-E682-4935-95EF-AA242697F52F}" type="sibTrans" cxnId="{50AE481A-A30B-4167-9278-978C1F59A342}">
      <dgm:prSet/>
      <dgm:spPr/>
      <dgm:t>
        <a:bodyPr/>
        <a:lstStyle/>
        <a:p>
          <a:endParaRPr lang="en-US"/>
        </a:p>
      </dgm:t>
    </dgm:pt>
    <dgm:pt modelId="{D932BF3B-3D37-4C44-AA74-D0A4A9BA590D}">
      <dgm:prSet/>
      <dgm:spPr/>
      <dgm:t>
        <a:bodyPr/>
        <a:lstStyle/>
        <a:p>
          <a:r>
            <a:rPr lang="en-US"/>
            <a:t>Compare industry data ranging from 1992 to 2021 based on different statistical measures</a:t>
          </a:r>
        </a:p>
      </dgm:t>
    </dgm:pt>
    <dgm:pt modelId="{FF9D31BD-4041-413E-A778-C08AE0846189}" type="parTrans" cxnId="{B78CFB3D-3E9B-43E5-984A-7799D531B588}">
      <dgm:prSet/>
      <dgm:spPr/>
      <dgm:t>
        <a:bodyPr/>
        <a:lstStyle/>
        <a:p>
          <a:endParaRPr lang="en-US"/>
        </a:p>
      </dgm:t>
    </dgm:pt>
    <dgm:pt modelId="{CFE653BF-212E-4736-8687-FEB298563205}" type="sibTrans" cxnId="{B78CFB3D-3E9B-43E5-984A-7799D531B588}">
      <dgm:prSet/>
      <dgm:spPr/>
      <dgm:t>
        <a:bodyPr/>
        <a:lstStyle/>
        <a:p>
          <a:endParaRPr lang="en-US"/>
        </a:p>
      </dgm:t>
    </dgm:pt>
    <dgm:pt modelId="{037E7B4A-7D57-4972-AD91-D325EF52C956}">
      <dgm:prSet/>
      <dgm:spPr/>
      <dgm:t>
        <a:bodyPr/>
        <a:lstStyle/>
        <a:p>
          <a:r>
            <a:rPr lang="en-US"/>
            <a:t>Extracted from United States Census Bureau archives</a:t>
          </a:r>
        </a:p>
      </dgm:t>
    </dgm:pt>
    <dgm:pt modelId="{4B68D19A-686D-4232-B912-BF309F68225D}" type="parTrans" cxnId="{C90AAFAA-7FA0-4A25-820C-B9D6AF5F6BA6}">
      <dgm:prSet/>
      <dgm:spPr/>
      <dgm:t>
        <a:bodyPr/>
        <a:lstStyle/>
        <a:p>
          <a:endParaRPr lang="en-US"/>
        </a:p>
      </dgm:t>
    </dgm:pt>
    <dgm:pt modelId="{50322B03-D41E-40BE-994B-857880D3E95E}" type="sibTrans" cxnId="{C90AAFAA-7FA0-4A25-820C-B9D6AF5F6BA6}">
      <dgm:prSet/>
      <dgm:spPr/>
      <dgm:t>
        <a:bodyPr/>
        <a:lstStyle/>
        <a:p>
          <a:endParaRPr lang="en-US"/>
        </a:p>
      </dgm:t>
    </dgm:pt>
    <dgm:pt modelId="{6C53DFB2-BA98-4A8C-AA58-DE6DE696CD35}">
      <dgm:prSet/>
      <dgm:spPr/>
      <dgm:t>
        <a:bodyPr/>
        <a:lstStyle/>
        <a:p>
          <a:r>
            <a:rPr lang="en-US"/>
            <a:t>Attempt to discern potential correlations among multiple industries </a:t>
          </a:r>
        </a:p>
      </dgm:t>
    </dgm:pt>
    <dgm:pt modelId="{029F4C9F-5056-4594-90E0-3BC59560368D}" type="parTrans" cxnId="{0A6637FB-6988-4B7B-A2BD-B48C83F62CC6}">
      <dgm:prSet/>
      <dgm:spPr/>
      <dgm:t>
        <a:bodyPr/>
        <a:lstStyle/>
        <a:p>
          <a:endParaRPr lang="en-US"/>
        </a:p>
      </dgm:t>
    </dgm:pt>
    <dgm:pt modelId="{24BBDD44-DEDA-4BFE-8AE8-F704A8ACCA51}" type="sibTrans" cxnId="{0A6637FB-6988-4B7B-A2BD-B48C83F62CC6}">
      <dgm:prSet/>
      <dgm:spPr/>
      <dgm:t>
        <a:bodyPr/>
        <a:lstStyle/>
        <a:p>
          <a:endParaRPr lang="en-US"/>
        </a:p>
      </dgm:t>
    </dgm:pt>
    <dgm:pt modelId="{941E623C-9EC3-4165-801F-8259FEF211E2}">
      <dgm:prSet/>
      <dgm:spPr/>
      <dgm:t>
        <a:bodyPr/>
        <a:lstStyle/>
        <a:p>
          <a:r>
            <a:rPr lang="en-US"/>
            <a:t>Importance:	</a:t>
          </a:r>
        </a:p>
      </dgm:t>
    </dgm:pt>
    <dgm:pt modelId="{722C79C1-3D92-47A2-9801-0745D948A888}" type="parTrans" cxnId="{20CC7FAD-87D6-4D41-970C-30C4A201A72E}">
      <dgm:prSet/>
      <dgm:spPr/>
      <dgm:t>
        <a:bodyPr/>
        <a:lstStyle/>
        <a:p>
          <a:endParaRPr lang="en-US"/>
        </a:p>
      </dgm:t>
    </dgm:pt>
    <dgm:pt modelId="{14CD1EE4-F740-48C9-96B7-2FAA9FF425B7}" type="sibTrans" cxnId="{20CC7FAD-87D6-4D41-970C-30C4A201A72E}">
      <dgm:prSet/>
      <dgm:spPr/>
      <dgm:t>
        <a:bodyPr/>
        <a:lstStyle/>
        <a:p>
          <a:endParaRPr lang="en-US"/>
        </a:p>
      </dgm:t>
    </dgm:pt>
    <dgm:pt modelId="{3B9A9120-AC58-4E5D-AF9C-C54DD78F2336}">
      <dgm:prSet/>
      <dgm:spPr/>
      <dgm:t>
        <a:bodyPr/>
        <a:lstStyle/>
        <a:p>
          <a:r>
            <a:rPr lang="en-US"/>
            <a:t>Businesses are being made with more emphasis on insights from data</a:t>
          </a:r>
        </a:p>
      </dgm:t>
    </dgm:pt>
    <dgm:pt modelId="{BD4B5D27-185A-4423-AB29-CA73F58447DF}" type="parTrans" cxnId="{998E954E-4937-4EDD-AC9D-4B6CA5F8863D}">
      <dgm:prSet/>
      <dgm:spPr/>
      <dgm:t>
        <a:bodyPr/>
        <a:lstStyle/>
        <a:p>
          <a:endParaRPr lang="en-US"/>
        </a:p>
      </dgm:t>
    </dgm:pt>
    <dgm:pt modelId="{63C7279E-F04F-4579-816E-39C5429E2B36}" type="sibTrans" cxnId="{998E954E-4937-4EDD-AC9D-4B6CA5F8863D}">
      <dgm:prSet/>
      <dgm:spPr/>
      <dgm:t>
        <a:bodyPr/>
        <a:lstStyle/>
        <a:p>
          <a:endParaRPr lang="en-US"/>
        </a:p>
      </dgm:t>
    </dgm:pt>
    <dgm:pt modelId="{2D40A383-A472-46CD-AA43-92F445812D8C}">
      <dgm:prSet/>
      <dgm:spPr/>
      <dgm:t>
        <a:bodyPr/>
        <a:lstStyle/>
        <a:p>
          <a:r>
            <a:rPr lang="en-US"/>
            <a:t>Analyze industry datasets through the use of clustering data and time series graphs</a:t>
          </a:r>
        </a:p>
      </dgm:t>
    </dgm:pt>
    <dgm:pt modelId="{51D26F0C-F143-463E-B0A9-66D2B914873B}" type="parTrans" cxnId="{DAEDBD6B-E691-47B9-9B21-DD2DB8B2E0C9}">
      <dgm:prSet/>
      <dgm:spPr/>
      <dgm:t>
        <a:bodyPr/>
        <a:lstStyle/>
        <a:p>
          <a:endParaRPr lang="en-US"/>
        </a:p>
      </dgm:t>
    </dgm:pt>
    <dgm:pt modelId="{D3B40013-4AA0-4666-9FAC-657B9694BEF3}" type="sibTrans" cxnId="{DAEDBD6B-E691-47B9-9B21-DD2DB8B2E0C9}">
      <dgm:prSet/>
      <dgm:spPr/>
      <dgm:t>
        <a:bodyPr/>
        <a:lstStyle/>
        <a:p>
          <a:endParaRPr lang="en-US"/>
        </a:p>
      </dgm:t>
    </dgm:pt>
    <dgm:pt modelId="{F499A765-6EC3-654A-8CEE-0F6004F3CBF1}" type="pres">
      <dgm:prSet presAssocID="{6DDA9145-FB3D-48E7-B347-DF1D63CD304A}" presName="linear" presStyleCnt="0">
        <dgm:presLayoutVars>
          <dgm:dir/>
          <dgm:animLvl val="lvl"/>
          <dgm:resizeHandles val="exact"/>
        </dgm:presLayoutVars>
      </dgm:prSet>
      <dgm:spPr/>
    </dgm:pt>
    <dgm:pt modelId="{820BD4FE-5A38-A04A-A6D6-1E731EA58650}" type="pres">
      <dgm:prSet presAssocID="{99D0E7A3-63E0-4007-9797-DA185D1793C9}" presName="parentLin" presStyleCnt="0"/>
      <dgm:spPr/>
    </dgm:pt>
    <dgm:pt modelId="{A4EAE367-7021-BC42-B3A6-A0AA20036FFC}" type="pres">
      <dgm:prSet presAssocID="{99D0E7A3-63E0-4007-9797-DA185D1793C9}" presName="parentLeftMargin" presStyleLbl="node1" presStyleIdx="0" presStyleCnt="2"/>
      <dgm:spPr/>
    </dgm:pt>
    <dgm:pt modelId="{8F4EAE91-FA87-0147-BEC0-B8088173B431}" type="pres">
      <dgm:prSet presAssocID="{99D0E7A3-63E0-4007-9797-DA185D1793C9}" presName="parentText" presStyleLbl="node1" presStyleIdx="0" presStyleCnt="2">
        <dgm:presLayoutVars>
          <dgm:chMax val="0"/>
          <dgm:bulletEnabled val="1"/>
        </dgm:presLayoutVars>
      </dgm:prSet>
      <dgm:spPr/>
    </dgm:pt>
    <dgm:pt modelId="{525B1038-5E4F-5349-8CC6-76119B4EAFEF}" type="pres">
      <dgm:prSet presAssocID="{99D0E7A3-63E0-4007-9797-DA185D1793C9}" presName="negativeSpace" presStyleCnt="0"/>
      <dgm:spPr/>
    </dgm:pt>
    <dgm:pt modelId="{470B1AA7-BA97-964B-A245-59381CFDE9D3}" type="pres">
      <dgm:prSet presAssocID="{99D0E7A3-63E0-4007-9797-DA185D1793C9}" presName="childText" presStyleLbl="conFgAcc1" presStyleIdx="0" presStyleCnt="2">
        <dgm:presLayoutVars>
          <dgm:bulletEnabled val="1"/>
        </dgm:presLayoutVars>
      </dgm:prSet>
      <dgm:spPr/>
    </dgm:pt>
    <dgm:pt modelId="{F8A050D6-83E4-A34A-BCAA-1E75051CD423}" type="pres">
      <dgm:prSet presAssocID="{8416691E-E682-4935-95EF-AA242697F52F}" presName="spaceBetweenRectangles" presStyleCnt="0"/>
      <dgm:spPr/>
    </dgm:pt>
    <dgm:pt modelId="{56AC6BEB-B416-E649-95BC-2341F51AAA19}" type="pres">
      <dgm:prSet presAssocID="{941E623C-9EC3-4165-801F-8259FEF211E2}" presName="parentLin" presStyleCnt="0"/>
      <dgm:spPr/>
    </dgm:pt>
    <dgm:pt modelId="{93577FC5-0130-574E-B716-55C0C5D9F71A}" type="pres">
      <dgm:prSet presAssocID="{941E623C-9EC3-4165-801F-8259FEF211E2}" presName="parentLeftMargin" presStyleLbl="node1" presStyleIdx="0" presStyleCnt="2"/>
      <dgm:spPr/>
    </dgm:pt>
    <dgm:pt modelId="{CDE283B3-D45C-B74E-A841-9F4DB317EE79}" type="pres">
      <dgm:prSet presAssocID="{941E623C-9EC3-4165-801F-8259FEF211E2}" presName="parentText" presStyleLbl="node1" presStyleIdx="1" presStyleCnt="2">
        <dgm:presLayoutVars>
          <dgm:chMax val="0"/>
          <dgm:bulletEnabled val="1"/>
        </dgm:presLayoutVars>
      </dgm:prSet>
      <dgm:spPr/>
    </dgm:pt>
    <dgm:pt modelId="{849AF0A5-B92E-7945-9E30-DC6608DF019C}" type="pres">
      <dgm:prSet presAssocID="{941E623C-9EC3-4165-801F-8259FEF211E2}" presName="negativeSpace" presStyleCnt="0"/>
      <dgm:spPr/>
    </dgm:pt>
    <dgm:pt modelId="{2BD6476C-ECBF-E94A-B8A8-5651020535EE}" type="pres">
      <dgm:prSet presAssocID="{941E623C-9EC3-4165-801F-8259FEF211E2}" presName="childText" presStyleLbl="conFgAcc1" presStyleIdx="1" presStyleCnt="2">
        <dgm:presLayoutVars>
          <dgm:bulletEnabled val="1"/>
        </dgm:presLayoutVars>
      </dgm:prSet>
      <dgm:spPr/>
    </dgm:pt>
  </dgm:ptLst>
  <dgm:cxnLst>
    <dgm:cxn modelId="{6F963700-B143-9642-AE88-C08E9A4E2DAC}" type="presOf" srcId="{6C53DFB2-BA98-4A8C-AA58-DE6DE696CD35}" destId="{470B1AA7-BA97-964B-A245-59381CFDE9D3}" srcOrd="0" destOrd="2" presId="urn:microsoft.com/office/officeart/2005/8/layout/list1"/>
    <dgm:cxn modelId="{9ECFC30A-A571-6F42-A561-9DF5F43635E8}" type="presOf" srcId="{99D0E7A3-63E0-4007-9797-DA185D1793C9}" destId="{A4EAE367-7021-BC42-B3A6-A0AA20036FFC}" srcOrd="0" destOrd="0" presId="urn:microsoft.com/office/officeart/2005/8/layout/list1"/>
    <dgm:cxn modelId="{50AE481A-A30B-4167-9278-978C1F59A342}" srcId="{6DDA9145-FB3D-48E7-B347-DF1D63CD304A}" destId="{99D0E7A3-63E0-4007-9797-DA185D1793C9}" srcOrd="0" destOrd="0" parTransId="{7CEC2750-113C-4D85-A32D-7D3749DD147E}" sibTransId="{8416691E-E682-4935-95EF-AA242697F52F}"/>
    <dgm:cxn modelId="{3A85A526-4BFA-6543-97DA-8400E9F7720E}" type="presOf" srcId="{99D0E7A3-63E0-4007-9797-DA185D1793C9}" destId="{8F4EAE91-FA87-0147-BEC0-B8088173B431}" srcOrd="1" destOrd="0" presId="urn:microsoft.com/office/officeart/2005/8/layout/list1"/>
    <dgm:cxn modelId="{161FBD33-3083-D043-AA6B-3A60D8979157}" type="presOf" srcId="{D932BF3B-3D37-4C44-AA74-D0A4A9BA590D}" destId="{470B1AA7-BA97-964B-A245-59381CFDE9D3}" srcOrd="0" destOrd="0" presId="urn:microsoft.com/office/officeart/2005/8/layout/list1"/>
    <dgm:cxn modelId="{B78CFB3D-3E9B-43E5-984A-7799D531B588}" srcId="{99D0E7A3-63E0-4007-9797-DA185D1793C9}" destId="{D932BF3B-3D37-4C44-AA74-D0A4A9BA590D}" srcOrd="0" destOrd="0" parTransId="{FF9D31BD-4041-413E-A778-C08AE0846189}" sibTransId="{CFE653BF-212E-4736-8687-FEB298563205}"/>
    <dgm:cxn modelId="{D4F02069-4544-1C46-84F9-5F421F0A3B35}" type="presOf" srcId="{3B9A9120-AC58-4E5D-AF9C-C54DD78F2336}" destId="{2BD6476C-ECBF-E94A-B8A8-5651020535EE}" srcOrd="0" destOrd="0" presId="urn:microsoft.com/office/officeart/2005/8/layout/list1"/>
    <dgm:cxn modelId="{DAEDBD6B-E691-47B9-9B21-DD2DB8B2E0C9}" srcId="{941E623C-9EC3-4165-801F-8259FEF211E2}" destId="{2D40A383-A472-46CD-AA43-92F445812D8C}" srcOrd="1" destOrd="0" parTransId="{51D26F0C-F143-463E-B0A9-66D2B914873B}" sibTransId="{D3B40013-4AA0-4666-9FAC-657B9694BEF3}"/>
    <dgm:cxn modelId="{998E954E-4937-4EDD-AC9D-4B6CA5F8863D}" srcId="{941E623C-9EC3-4165-801F-8259FEF211E2}" destId="{3B9A9120-AC58-4E5D-AF9C-C54DD78F2336}" srcOrd="0" destOrd="0" parTransId="{BD4B5D27-185A-4423-AB29-CA73F58447DF}" sibTransId="{63C7279E-F04F-4579-816E-39C5429E2B36}"/>
    <dgm:cxn modelId="{0B35DF8A-5A95-ED48-8698-FD6DEDA3A42F}" type="presOf" srcId="{941E623C-9EC3-4165-801F-8259FEF211E2}" destId="{CDE283B3-D45C-B74E-A841-9F4DB317EE79}" srcOrd="1" destOrd="0" presId="urn:microsoft.com/office/officeart/2005/8/layout/list1"/>
    <dgm:cxn modelId="{C90AAFAA-7FA0-4A25-820C-B9D6AF5F6BA6}" srcId="{D932BF3B-3D37-4C44-AA74-D0A4A9BA590D}" destId="{037E7B4A-7D57-4972-AD91-D325EF52C956}" srcOrd="0" destOrd="0" parTransId="{4B68D19A-686D-4232-B912-BF309F68225D}" sibTransId="{50322B03-D41E-40BE-994B-857880D3E95E}"/>
    <dgm:cxn modelId="{20CC7FAD-87D6-4D41-970C-30C4A201A72E}" srcId="{6DDA9145-FB3D-48E7-B347-DF1D63CD304A}" destId="{941E623C-9EC3-4165-801F-8259FEF211E2}" srcOrd="1" destOrd="0" parTransId="{722C79C1-3D92-47A2-9801-0745D948A888}" sibTransId="{14CD1EE4-F740-48C9-96B7-2FAA9FF425B7}"/>
    <dgm:cxn modelId="{E6520FB3-EADA-2249-AFD7-40A8300DC13F}" type="presOf" srcId="{037E7B4A-7D57-4972-AD91-D325EF52C956}" destId="{470B1AA7-BA97-964B-A245-59381CFDE9D3}" srcOrd="0" destOrd="1" presId="urn:microsoft.com/office/officeart/2005/8/layout/list1"/>
    <dgm:cxn modelId="{39C9A4E1-4638-AC4E-BBC2-6F474DCE7F3E}" type="presOf" srcId="{6DDA9145-FB3D-48E7-B347-DF1D63CD304A}" destId="{F499A765-6EC3-654A-8CEE-0F6004F3CBF1}" srcOrd="0" destOrd="0" presId="urn:microsoft.com/office/officeart/2005/8/layout/list1"/>
    <dgm:cxn modelId="{CC175BF3-0EB7-2945-BA42-C9B62B7CC682}" type="presOf" srcId="{2D40A383-A472-46CD-AA43-92F445812D8C}" destId="{2BD6476C-ECBF-E94A-B8A8-5651020535EE}" srcOrd="0" destOrd="1" presId="urn:microsoft.com/office/officeart/2005/8/layout/list1"/>
    <dgm:cxn modelId="{0A6637FB-6988-4B7B-A2BD-B48C83F62CC6}" srcId="{99D0E7A3-63E0-4007-9797-DA185D1793C9}" destId="{6C53DFB2-BA98-4A8C-AA58-DE6DE696CD35}" srcOrd="1" destOrd="0" parTransId="{029F4C9F-5056-4594-90E0-3BC59560368D}" sibTransId="{24BBDD44-DEDA-4BFE-8AE8-F704A8ACCA51}"/>
    <dgm:cxn modelId="{B8147BFC-9347-D14C-9607-5A0A60F98B67}" type="presOf" srcId="{941E623C-9EC3-4165-801F-8259FEF211E2}" destId="{93577FC5-0130-574E-B716-55C0C5D9F71A}" srcOrd="0" destOrd="0" presId="urn:microsoft.com/office/officeart/2005/8/layout/list1"/>
    <dgm:cxn modelId="{806D2036-12A9-EA43-AA53-365395CF32FD}" type="presParOf" srcId="{F499A765-6EC3-654A-8CEE-0F6004F3CBF1}" destId="{820BD4FE-5A38-A04A-A6D6-1E731EA58650}" srcOrd="0" destOrd="0" presId="urn:microsoft.com/office/officeart/2005/8/layout/list1"/>
    <dgm:cxn modelId="{A72CEE90-0B5B-D24E-B227-CDD2A77BA7E7}" type="presParOf" srcId="{820BD4FE-5A38-A04A-A6D6-1E731EA58650}" destId="{A4EAE367-7021-BC42-B3A6-A0AA20036FFC}" srcOrd="0" destOrd="0" presId="urn:microsoft.com/office/officeart/2005/8/layout/list1"/>
    <dgm:cxn modelId="{5E83609A-9E8A-A042-AB5D-D35B23E1C468}" type="presParOf" srcId="{820BD4FE-5A38-A04A-A6D6-1E731EA58650}" destId="{8F4EAE91-FA87-0147-BEC0-B8088173B431}" srcOrd="1" destOrd="0" presId="urn:microsoft.com/office/officeart/2005/8/layout/list1"/>
    <dgm:cxn modelId="{61260A75-4B0B-0343-AC19-7B1ACBC1A1F3}" type="presParOf" srcId="{F499A765-6EC3-654A-8CEE-0F6004F3CBF1}" destId="{525B1038-5E4F-5349-8CC6-76119B4EAFEF}" srcOrd="1" destOrd="0" presId="urn:microsoft.com/office/officeart/2005/8/layout/list1"/>
    <dgm:cxn modelId="{8EEA45B4-3AE3-3C41-B17F-F08E4260AB58}" type="presParOf" srcId="{F499A765-6EC3-654A-8CEE-0F6004F3CBF1}" destId="{470B1AA7-BA97-964B-A245-59381CFDE9D3}" srcOrd="2" destOrd="0" presId="urn:microsoft.com/office/officeart/2005/8/layout/list1"/>
    <dgm:cxn modelId="{1BA9ACF7-77D1-554C-A2FA-8192DDB46DCB}" type="presParOf" srcId="{F499A765-6EC3-654A-8CEE-0F6004F3CBF1}" destId="{F8A050D6-83E4-A34A-BCAA-1E75051CD423}" srcOrd="3" destOrd="0" presId="urn:microsoft.com/office/officeart/2005/8/layout/list1"/>
    <dgm:cxn modelId="{4240E85A-D641-5046-8592-2ECF0121D5CD}" type="presParOf" srcId="{F499A765-6EC3-654A-8CEE-0F6004F3CBF1}" destId="{56AC6BEB-B416-E649-95BC-2341F51AAA19}" srcOrd="4" destOrd="0" presId="urn:microsoft.com/office/officeart/2005/8/layout/list1"/>
    <dgm:cxn modelId="{1004495E-5E14-404A-B642-933898619610}" type="presParOf" srcId="{56AC6BEB-B416-E649-95BC-2341F51AAA19}" destId="{93577FC5-0130-574E-B716-55C0C5D9F71A}" srcOrd="0" destOrd="0" presId="urn:microsoft.com/office/officeart/2005/8/layout/list1"/>
    <dgm:cxn modelId="{DB9A15B2-7710-CC49-998E-A35A621A8752}" type="presParOf" srcId="{56AC6BEB-B416-E649-95BC-2341F51AAA19}" destId="{CDE283B3-D45C-B74E-A841-9F4DB317EE79}" srcOrd="1" destOrd="0" presId="urn:microsoft.com/office/officeart/2005/8/layout/list1"/>
    <dgm:cxn modelId="{AD7920CB-9034-1044-9B98-A64C2E6F3AEC}" type="presParOf" srcId="{F499A765-6EC3-654A-8CEE-0F6004F3CBF1}" destId="{849AF0A5-B92E-7945-9E30-DC6608DF019C}" srcOrd="5" destOrd="0" presId="urn:microsoft.com/office/officeart/2005/8/layout/list1"/>
    <dgm:cxn modelId="{8D7BA630-A057-0D4E-9F1B-479A87A10548}" type="presParOf" srcId="{F499A765-6EC3-654A-8CEE-0F6004F3CBF1}" destId="{2BD6476C-ECBF-E94A-B8A8-5651020535E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603D29-9071-4CC8-812D-9D7DBC3568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AB65CDC-AA85-4056-91F2-FD69333A9CC7}">
      <dgm:prSet/>
      <dgm:spPr/>
      <dgm:t>
        <a:bodyPr/>
        <a:lstStyle/>
        <a:p>
          <a:r>
            <a:rPr lang="en-US" dirty="0"/>
            <a:t>2,136 time series clusters – ½ adjusted and ½ unadjusted data </a:t>
          </a:r>
        </a:p>
      </dgm:t>
    </dgm:pt>
    <dgm:pt modelId="{1E3E98C0-7EE2-4258-BEB7-2F03387CF09D}" type="parTrans" cxnId="{39E22ADB-61BE-4A72-8A65-28033FD83182}">
      <dgm:prSet/>
      <dgm:spPr/>
      <dgm:t>
        <a:bodyPr/>
        <a:lstStyle/>
        <a:p>
          <a:endParaRPr lang="en-US"/>
        </a:p>
      </dgm:t>
    </dgm:pt>
    <dgm:pt modelId="{13BE9020-9D90-4755-8F5A-225E9CFE6368}" type="sibTrans" cxnId="{39E22ADB-61BE-4A72-8A65-28033FD83182}">
      <dgm:prSet/>
      <dgm:spPr/>
      <dgm:t>
        <a:bodyPr/>
        <a:lstStyle/>
        <a:p>
          <a:endParaRPr lang="en-US"/>
        </a:p>
      </dgm:t>
    </dgm:pt>
    <dgm:pt modelId="{B359C1F8-F121-44D7-B2B6-952B272195CB}">
      <dgm:prSet/>
      <dgm:spPr/>
      <dgm:t>
        <a:bodyPr/>
        <a:lstStyle/>
        <a:p>
          <a:r>
            <a:rPr lang="en-US" dirty="0"/>
            <a:t>Many clusters exhibited a similar overall shape, indicating similar economic trends</a:t>
          </a:r>
        </a:p>
      </dgm:t>
    </dgm:pt>
    <dgm:pt modelId="{560D973C-E0D1-4A0E-9030-B6E854027F14}" type="parTrans" cxnId="{3538FE6B-A681-464A-BF16-48C67412C38D}">
      <dgm:prSet/>
      <dgm:spPr/>
      <dgm:t>
        <a:bodyPr/>
        <a:lstStyle/>
        <a:p>
          <a:endParaRPr lang="en-US"/>
        </a:p>
      </dgm:t>
    </dgm:pt>
    <dgm:pt modelId="{FC99729C-8DD6-4084-8F4C-DE5CB681EA10}" type="sibTrans" cxnId="{3538FE6B-A681-464A-BF16-48C67412C38D}">
      <dgm:prSet/>
      <dgm:spPr/>
      <dgm:t>
        <a:bodyPr/>
        <a:lstStyle/>
        <a:p>
          <a:endParaRPr lang="en-US"/>
        </a:p>
      </dgm:t>
    </dgm:pt>
    <dgm:pt modelId="{FCFDA113-0649-4A60-A5E8-80DB7D997791}">
      <dgm:prSet/>
      <dgm:spPr/>
      <dgm:t>
        <a:bodyPr/>
        <a:lstStyle/>
        <a:p>
          <a:r>
            <a:rPr lang="en-US" dirty="0"/>
            <a:t>Clusters with larger means, medians, and standard deviations displayed a strong correlation</a:t>
          </a:r>
        </a:p>
      </dgm:t>
    </dgm:pt>
    <dgm:pt modelId="{BE13C951-40F1-48B7-813D-055827B93B4A}" type="parTrans" cxnId="{6ADA34B9-2F6B-4F0F-A262-7F625BC0CE9B}">
      <dgm:prSet/>
      <dgm:spPr/>
      <dgm:t>
        <a:bodyPr/>
        <a:lstStyle/>
        <a:p>
          <a:endParaRPr lang="en-US"/>
        </a:p>
      </dgm:t>
    </dgm:pt>
    <dgm:pt modelId="{B57B2DFD-1340-46E9-A9E7-1DBE2BBC255A}" type="sibTrans" cxnId="{6ADA34B9-2F6B-4F0F-A262-7F625BC0CE9B}">
      <dgm:prSet/>
      <dgm:spPr/>
      <dgm:t>
        <a:bodyPr/>
        <a:lstStyle/>
        <a:p>
          <a:endParaRPr lang="en-US"/>
        </a:p>
      </dgm:t>
    </dgm:pt>
    <dgm:pt modelId="{8F85C6F5-D62D-49C6-AA72-D6C2E37E70C6}">
      <dgm:prSet/>
      <dgm:spPr/>
      <dgm:t>
        <a:bodyPr/>
        <a:lstStyle/>
        <a:p>
          <a:r>
            <a:rPr lang="en-US" dirty="0"/>
            <a:t>Determined that each data set includes multiple industries that were really measures of the same industry</a:t>
          </a:r>
        </a:p>
      </dgm:t>
    </dgm:pt>
    <dgm:pt modelId="{2B9C2CAC-9B38-4EC8-9D3F-A7A20A976229}" type="parTrans" cxnId="{6C9836D0-7FB0-40DE-83D4-5148E7611922}">
      <dgm:prSet/>
      <dgm:spPr/>
      <dgm:t>
        <a:bodyPr/>
        <a:lstStyle/>
        <a:p>
          <a:endParaRPr lang="en-US"/>
        </a:p>
      </dgm:t>
    </dgm:pt>
    <dgm:pt modelId="{63715339-C553-4BD5-BEC4-9ABB97C56D2A}" type="sibTrans" cxnId="{6C9836D0-7FB0-40DE-83D4-5148E7611922}">
      <dgm:prSet/>
      <dgm:spPr/>
      <dgm:t>
        <a:bodyPr/>
        <a:lstStyle/>
        <a:p>
          <a:endParaRPr lang="en-US"/>
        </a:p>
      </dgm:t>
    </dgm:pt>
    <dgm:pt modelId="{47AEFE07-6269-4196-B3FA-8C886A9F9E28}">
      <dgm:prSet/>
      <dgm:spPr/>
      <dgm:t>
        <a:bodyPr/>
        <a:lstStyle/>
        <a:p>
          <a:r>
            <a:rPr lang="en-US" dirty="0"/>
            <a:t>Clustering determined by mean, median, or standard deviation of industry values from 1992-2021</a:t>
          </a:r>
        </a:p>
      </dgm:t>
    </dgm:pt>
    <dgm:pt modelId="{6FADBEA6-62CC-45AB-BD62-DD421761F229}" type="sibTrans" cxnId="{ED40CEE0-A07E-4B86-A99F-7A78AC433F76}">
      <dgm:prSet/>
      <dgm:spPr/>
      <dgm:t>
        <a:bodyPr/>
        <a:lstStyle/>
        <a:p>
          <a:endParaRPr lang="en-US"/>
        </a:p>
      </dgm:t>
    </dgm:pt>
    <dgm:pt modelId="{4BE9D90B-3779-44C5-8249-157F8C9350A5}" type="parTrans" cxnId="{ED40CEE0-A07E-4B86-A99F-7A78AC433F76}">
      <dgm:prSet/>
      <dgm:spPr/>
      <dgm:t>
        <a:bodyPr/>
        <a:lstStyle/>
        <a:p>
          <a:endParaRPr lang="en-US"/>
        </a:p>
      </dgm:t>
    </dgm:pt>
    <dgm:pt modelId="{4DA466B0-E7B5-E744-95A6-446C82EA1552}" type="pres">
      <dgm:prSet presAssocID="{A0603D29-9071-4CC8-812D-9D7DBC35688D}" presName="diagram" presStyleCnt="0">
        <dgm:presLayoutVars>
          <dgm:dir/>
          <dgm:resizeHandles val="exact"/>
        </dgm:presLayoutVars>
      </dgm:prSet>
      <dgm:spPr/>
    </dgm:pt>
    <dgm:pt modelId="{0FF80535-CC39-F94E-B2B3-9FB2C9BA84B9}" type="pres">
      <dgm:prSet presAssocID="{1AB65CDC-AA85-4056-91F2-FD69333A9CC7}" presName="node" presStyleLbl="node1" presStyleIdx="0" presStyleCnt="5">
        <dgm:presLayoutVars>
          <dgm:bulletEnabled val="1"/>
        </dgm:presLayoutVars>
      </dgm:prSet>
      <dgm:spPr/>
    </dgm:pt>
    <dgm:pt modelId="{924285FA-60E0-F645-98AB-74FBFAA8FFB5}" type="pres">
      <dgm:prSet presAssocID="{13BE9020-9D90-4755-8F5A-225E9CFE6368}" presName="sibTrans" presStyleCnt="0"/>
      <dgm:spPr/>
    </dgm:pt>
    <dgm:pt modelId="{B53CF1F4-3922-8844-B73B-A8C23EEDAD67}" type="pres">
      <dgm:prSet presAssocID="{47AEFE07-6269-4196-B3FA-8C886A9F9E28}" presName="node" presStyleLbl="node1" presStyleIdx="1" presStyleCnt="5">
        <dgm:presLayoutVars>
          <dgm:bulletEnabled val="1"/>
        </dgm:presLayoutVars>
      </dgm:prSet>
      <dgm:spPr/>
    </dgm:pt>
    <dgm:pt modelId="{54E7C5BC-285F-1E40-BFEB-F6CD31AFE746}" type="pres">
      <dgm:prSet presAssocID="{6FADBEA6-62CC-45AB-BD62-DD421761F229}" presName="sibTrans" presStyleCnt="0"/>
      <dgm:spPr/>
    </dgm:pt>
    <dgm:pt modelId="{FF3F9961-1AAE-E64F-B8D3-98F3E017172D}" type="pres">
      <dgm:prSet presAssocID="{B359C1F8-F121-44D7-B2B6-952B272195CB}" presName="node" presStyleLbl="node1" presStyleIdx="2" presStyleCnt="5">
        <dgm:presLayoutVars>
          <dgm:bulletEnabled val="1"/>
        </dgm:presLayoutVars>
      </dgm:prSet>
      <dgm:spPr/>
    </dgm:pt>
    <dgm:pt modelId="{696ECDE7-A818-3949-88C3-C18B4B0CAE44}" type="pres">
      <dgm:prSet presAssocID="{FC99729C-8DD6-4084-8F4C-DE5CB681EA10}" presName="sibTrans" presStyleCnt="0"/>
      <dgm:spPr/>
    </dgm:pt>
    <dgm:pt modelId="{A39139FB-C55C-5F4C-9A28-A913D5E2F01D}" type="pres">
      <dgm:prSet presAssocID="{FCFDA113-0649-4A60-A5E8-80DB7D997791}" presName="node" presStyleLbl="node1" presStyleIdx="3" presStyleCnt="5">
        <dgm:presLayoutVars>
          <dgm:bulletEnabled val="1"/>
        </dgm:presLayoutVars>
      </dgm:prSet>
      <dgm:spPr/>
    </dgm:pt>
    <dgm:pt modelId="{1D9AA1C4-B2E6-914B-83AF-B4D69283250A}" type="pres">
      <dgm:prSet presAssocID="{B57B2DFD-1340-46E9-A9E7-1DBE2BBC255A}" presName="sibTrans" presStyleCnt="0"/>
      <dgm:spPr/>
    </dgm:pt>
    <dgm:pt modelId="{CCBA85AA-D729-FA4A-BA0E-FA6153653071}" type="pres">
      <dgm:prSet presAssocID="{8F85C6F5-D62D-49C6-AA72-D6C2E37E70C6}" presName="node" presStyleLbl="node1" presStyleIdx="4" presStyleCnt="5">
        <dgm:presLayoutVars>
          <dgm:bulletEnabled val="1"/>
        </dgm:presLayoutVars>
      </dgm:prSet>
      <dgm:spPr/>
    </dgm:pt>
  </dgm:ptLst>
  <dgm:cxnLst>
    <dgm:cxn modelId="{3DAC4E10-6880-9348-A086-1781FD305E03}" type="presOf" srcId="{A0603D29-9071-4CC8-812D-9D7DBC35688D}" destId="{4DA466B0-E7B5-E744-95A6-446C82EA1552}" srcOrd="0" destOrd="0" presId="urn:microsoft.com/office/officeart/2005/8/layout/default"/>
    <dgm:cxn modelId="{D2DA8525-AADF-FA46-80F9-A6A00183DFBB}" type="presOf" srcId="{1AB65CDC-AA85-4056-91F2-FD69333A9CC7}" destId="{0FF80535-CC39-F94E-B2B3-9FB2C9BA84B9}" srcOrd="0" destOrd="0" presId="urn:microsoft.com/office/officeart/2005/8/layout/default"/>
    <dgm:cxn modelId="{EDAC3760-CAD4-4C48-AA62-E0E4C741FABE}" type="presOf" srcId="{FCFDA113-0649-4A60-A5E8-80DB7D997791}" destId="{A39139FB-C55C-5F4C-9A28-A913D5E2F01D}" srcOrd="0" destOrd="0" presId="urn:microsoft.com/office/officeart/2005/8/layout/default"/>
    <dgm:cxn modelId="{43682264-9357-4E42-84A8-D3871F014001}" type="presOf" srcId="{B359C1F8-F121-44D7-B2B6-952B272195CB}" destId="{FF3F9961-1AAE-E64F-B8D3-98F3E017172D}" srcOrd="0" destOrd="0" presId="urn:microsoft.com/office/officeart/2005/8/layout/default"/>
    <dgm:cxn modelId="{3538FE6B-A681-464A-BF16-48C67412C38D}" srcId="{A0603D29-9071-4CC8-812D-9D7DBC35688D}" destId="{B359C1F8-F121-44D7-B2B6-952B272195CB}" srcOrd="2" destOrd="0" parTransId="{560D973C-E0D1-4A0E-9030-B6E854027F14}" sibTransId="{FC99729C-8DD6-4084-8F4C-DE5CB681EA10}"/>
    <dgm:cxn modelId="{44F59A56-36C5-FC4D-BD12-E407A43DC652}" type="presOf" srcId="{8F85C6F5-D62D-49C6-AA72-D6C2E37E70C6}" destId="{CCBA85AA-D729-FA4A-BA0E-FA6153653071}" srcOrd="0" destOrd="0" presId="urn:microsoft.com/office/officeart/2005/8/layout/default"/>
    <dgm:cxn modelId="{70B04189-7235-8447-A089-CE3A864B1B92}" type="presOf" srcId="{47AEFE07-6269-4196-B3FA-8C886A9F9E28}" destId="{B53CF1F4-3922-8844-B73B-A8C23EEDAD67}" srcOrd="0" destOrd="0" presId="urn:microsoft.com/office/officeart/2005/8/layout/default"/>
    <dgm:cxn modelId="{6ADA34B9-2F6B-4F0F-A262-7F625BC0CE9B}" srcId="{A0603D29-9071-4CC8-812D-9D7DBC35688D}" destId="{FCFDA113-0649-4A60-A5E8-80DB7D997791}" srcOrd="3" destOrd="0" parTransId="{BE13C951-40F1-48B7-813D-055827B93B4A}" sibTransId="{B57B2DFD-1340-46E9-A9E7-1DBE2BBC255A}"/>
    <dgm:cxn modelId="{6C9836D0-7FB0-40DE-83D4-5148E7611922}" srcId="{A0603D29-9071-4CC8-812D-9D7DBC35688D}" destId="{8F85C6F5-D62D-49C6-AA72-D6C2E37E70C6}" srcOrd="4" destOrd="0" parTransId="{2B9C2CAC-9B38-4EC8-9D3F-A7A20A976229}" sibTransId="{63715339-C553-4BD5-BEC4-9ABB97C56D2A}"/>
    <dgm:cxn modelId="{39E22ADB-61BE-4A72-8A65-28033FD83182}" srcId="{A0603D29-9071-4CC8-812D-9D7DBC35688D}" destId="{1AB65CDC-AA85-4056-91F2-FD69333A9CC7}" srcOrd="0" destOrd="0" parTransId="{1E3E98C0-7EE2-4258-BEB7-2F03387CF09D}" sibTransId="{13BE9020-9D90-4755-8F5A-225E9CFE6368}"/>
    <dgm:cxn modelId="{ED40CEE0-A07E-4B86-A99F-7A78AC433F76}" srcId="{A0603D29-9071-4CC8-812D-9D7DBC35688D}" destId="{47AEFE07-6269-4196-B3FA-8C886A9F9E28}" srcOrd="1" destOrd="0" parTransId="{4BE9D90B-3779-44C5-8249-157F8C9350A5}" sibTransId="{6FADBEA6-62CC-45AB-BD62-DD421761F229}"/>
    <dgm:cxn modelId="{226F42E1-E839-0545-8045-3F5D1CCB21BB}" type="presParOf" srcId="{4DA466B0-E7B5-E744-95A6-446C82EA1552}" destId="{0FF80535-CC39-F94E-B2B3-9FB2C9BA84B9}" srcOrd="0" destOrd="0" presId="urn:microsoft.com/office/officeart/2005/8/layout/default"/>
    <dgm:cxn modelId="{FBE4A848-1C97-C445-8E26-61E2007776C8}" type="presParOf" srcId="{4DA466B0-E7B5-E744-95A6-446C82EA1552}" destId="{924285FA-60E0-F645-98AB-74FBFAA8FFB5}" srcOrd="1" destOrd="0" presId="urn:microsoft.com/office/officeart/2005/8/layout/default"/>
    <dgm:cxn modelId="{6C8A9CCA-5D4C-B442-9D15-68826411977C}" type="presParOf" srcId="{4DA466B0-E7B5-E744-95A6-446C82EA1552}" destId="{B53CF1F4-3922-8844-B73B-A8C23EEDAD67}" srcOrd="2" destOrd="0" presId="urn:microsoft.com/office/officeart/2005/8/layout/default"/>
    <dgm:cxn modelId="{94B133EF-73CB-E540-967E-251F3C70C8D5}" type="presParOf" srcId="{4DA466B0-E7B5-E744-95A6-446C82EA1552}" destId="{54E7C5BC-285F-1E40-BFEB-F6CD31AFE746}" srcOrd="3" destOrd="0" presId="urn:microsoft.com/office/officeart/2005/8/layout/default"/>
    <dgm:cxn modelId="{41DAF938-8CCB-D242-B284-EB1B3D21276A}" type="presParOf" srcId="{4DA466B0-E7B5-E744-95A6-446C82EA1552}" destId="{FF3F9961-1AAE-E64F-B8D3-98F3E017172D}" srcOrd="4" destOrd="0" presId="urn:microsoft.com/office/officeart/2005/8/layout/default"/>
    <dgm:cxn modelId="{91ECC16F-D61E-7045-B2D5-7A1EFF210DF0}" type="presParOf" srcId="{4DA466B0-E7B5-E744-95A6-446C82EA1552}" destId="{696ECDE7-A818-3949-88C3-C18B4B0CAE44}" srcOrd="5" destOrd="0" presId="urn:microsoft.com/office/officeart/2005/8/layout/default"/>
    <dgm:cxn modelId="{12352191-1154-F44F-A4BA-63D247FE924F}" type="presParOf" srcId="{4DA466B0-E7B5-E744-95A6-446C82EA1552}" destId="{A39139FB-C55C-5F4C-9A28-A913D5E2F01D}" srcOrd="6" destOrd="0" presId="urn:microsoft.com/office/officeart/2005/8/layout/default"/>
    <dgm:cxn modelId="{6CA60788-2E27-4248-8948-E86198E296A9}" type="presParOf" srcId="{4DA466B0-E7B5-E744-95A6-446C82EA1552}" destId="{1D9AA1C4-B2E6-914B-83AF-B4D69283250A}" srcOrd="7" destOrd="0" presId="urn:microsoft.com/office/officeart/2005/8/layout/default"/>
    <dgm:cxn modelId="{B2FD2D30-FE74-8544-8DC5-DAEA52CDE380}" type="presParOf" srcId="{4DA466B0-E7B5-E744-95A6-446C82EA1552}" destId="{CCBA85AA-D729-FA4A-BA0E-FA615365307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B1AA7-BA97-964B-A245-59381CFDE9D3}">
      <dsp:nvSpPr>
        <dsp:cNvPr id="0" name=""/>
        <dsp:cNvSpPr/>
      </dsp:nvSpPr>
      <dsp:spPr>
        <a:xfrm>
          <a:off x="0" y="417741"/>
          <a:ext cx="9618133" cy="17325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16560" rIns="74647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Compare industry data ranging from 1992 to 2021 based on different statistical measures</a:t>
          </a:r>
        </a:p>
        <a:p>
          <a:pPr marL="457200" lvl="2" indent="-228600" algn="l" defTabSz="889000">
            <a:lnSpc>
              <a:spcPct val="90000"/>
            </a:lnSpc>
            <a:spcBef>
              <a:spcPct val="0"/>
            </a:spcBef>
            <a:spcAft>
              <a:spcPct val="15000"/>
            </a:spcAft>
            <a:buChar char="•"/>
          </a:pPr>
          <a:r>
            <a:rPr lang="en-US" sz="2000" kern="1200"/>
            <a:t>Extracted from United States Census Bureau archives</a:t>
          </a:r>
        </a:p>
        <a:p>
          <a:pPr marL="228600" lvl="1" indent="-228600" algn="l" defTabSz="889000">
            <a:lnSpc>
              <a:spcPct val="90000"/>
            </a:lnSpc>
            <a:spcBef>
              <a:spcPct val="0"/>
            </a:spcBef>
            <a:spcAft>
              <a:spcPct val="15000"/>
            </a:spcAft>
            <a:buChar char="•"/>
          </a:pPr>
          <a:r>
            <a:rPr lang="en-US" sz="2000" kern="1200"/>
            <a:t>Attempt to discern potential correlations among multiple industries </a:t>
          </a:r>
        </a:p>
      </dsp:txBody>
      <dsp:txXfrm>
        <a:off x="0" y="417741"/>
        <a:ext cx="9618133" cy="1732500"/>
      </dsp:txXfrm>
    </dsp:sp>
    <dsp:sp modelId="{8F4EAE91-FA87-0147-BEC0-B8088173B431}">
      <dsp:nvSpPr>
        <dsp:cNvPr id="0" name=""/>
        <dsp:cNvSpPr/>
      </dsp:nvSpPr>
      <dsp:spPr>
        <a:xfrm>
          <a:off x="480906" y="122541"/>
          <a:ext cx="6732693" cy="5904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89000">
            <a:lnSpc>
              <a:spcPct val="90000"/>
            </a:lnSpc>
            <a:spcBef>
              <a:spcPct val="0"/>
            </a:spcBef>
            <a:spcAft>
              <a:spcPct val="35000"/>
            </a:spcAft>
            <a:buNone/>
          </a:pPr>
          <a:r>
            <a:rPr lang="en-US" sz="2000" kern="1200"/>
            <a:t>Goal:</a:t>
          </a:r>
        </a:p>
      </dsp:txBody>
      <dsp:txXfrm>
        <a:off x="509727" y="151362"/>
        <a:ext cx="6675051" cy="532758"/>
      </dsp:txXfrm>
    </dsp:sp>
    <dsp:sp modelId="{2BD6476C-ECBF-E94A-B8A8-5651020535EE}">
      <dsp:nvSpPr>
        <dsp:cNvPr id="0" name=""/>
        <dsp:cNvSpPr/>
      </dsp:nvSpPr>
      <dsp:spPr>
        <a:xfrm>
          <a:off x="0" y="2553441"/>
          <a:ext cx="9618133" cy="14175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474" tIns="416560" rIns="74647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Businesses are being made with more emphasis on insights from data</a:t>
          </a:r>
        </a:p>
        <a:p>
          <a:pPr marL="228600" lvl="1" indent="-228600" algn="l" defTabSz="889000">
            <a:lnSpc>
              <a:spcPct val="90000"/>
            </a:lnSpc>
            <a:spcBef>
              <a:spcPct val="0"/>
            </a:spcBef>
            <a:spcAft>
              <a:spcPct val="15000"/>
            </a:spcAft>
            <a:buChar char="•"/>
          </a:pPr>
          <a:r>
            <a:rPr lang="en-US" sz="2000" kern="1200"/>
            <a:t>Analyze industry datasets through the use of clustering data and time series graphs</a:t>
          </a:r>
        </a:p>
      </dsp:txBody>
      <dsp:txXfrm>
        <a:off x="0" y="2553441"/>
        <a:ext cx="9618133" cy="1417500"/>
      </dsp:txXfrm>
    </dsp:sp>
    <dsp:sp modelId="{CDE283B3-D45C-B74E-A841-9F4DB317EE79}">
      <dsp:nvSpPr>
        <dsp:cNvPr id="0" name=""/>
        <dsp:cNvSpPr/>
      </dsp:nvSpPr>
      <dsp:spPr>
        <a:xfrm>
          <a:off x="480906" y="2258241"/>
          <a:ext cx="6732693" cy="5904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480" tIns="0" rIns="254480" bIns="0" numCol="1" spcCol="1270" anchor="ctr" anchorCtr="0">
          <a:noAutofit/>
        </a:bodyPr>
        <a:lstStyle/>
        <a:p>
          <a:pPr marL="0" lvl="0" indent="0" algn="l" defTabSz="889000">
            <a:lnSpc>
              <a:spcPct val="90000"/>
            </a:lnSpc>
            <a:spcBef>
              <a:spcPct val="0"/>
            </a:spcBef>
            <a:spcAft>
              <a:spcPct val="35000"/>
            </a:spcAft>
            <a:buNone/>
          </a:pPr>
          <a:r>
            <a:rPr lang="en-US" sz="2000" kern="1200"/>
            <a:t>Importance:	</a:t>
          </a:r>
        </a:p>
      </dsp:txBody>
      <dsp:txXfrm>
        <a:off x="509727" y="2287062"/>
        <a:ext cx="6675051"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80535-CC39-F94E-B2B3-9FB2C9BA84B9}">
      <dsp:nvSpPr>
        <dsp:cNvPr id="0" name=""/>
        <dsp:cNvSpPr/>
      </dsp:nvSpPr>
      <dsp:spPr>
        <a:xfrm>
          <a:off x="0" y="617865"/>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2,136 time series clusters – ½ adjusted and ½ unadjusted data </a:t>
          </a:r>
        </a:p>
      </dsp:txBody>
      <dsp:txXfrm>
        <a:off x="0" y="617865"/>
        <a:ext cx="2686458" cy="1611875"/>
      </dsp:txXfrm>
    </dsp:sp>
    <dsp:sp modelId="{B53CF1F4-3922-8844-B73B-A8C23EEDAD67}">
      <dsp:nvSpPr>
        <dsp:cNvPr id="0" name=""/>
        <dsp:cNvSpPr/>
      </dsp:nvSpPr>
      <dsp:spPr>
        <a:xfrm>
          <a:off x="2955104" y="617865"/>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Clustering determined by mean, median, or standard deviation of industry values from 1992-2021</a:t>
          </a:r>
        </a:p>
      </dsp:txBody>
      <dsp:txXfrm>
        <a:off x="2955104" y="617865"/>
        <a:ext cx="2686458" cy="1611875"/>
      </dsp:txXfrm>
    </dsp:sp>
    <dsp:sp modelId="{FF3F9961-1AAE-E64F-B8D3-98F3E017172D}">
      <dsp:nvSpPr>
        <dsp:cNvPr id="0" name=""/>
        <dsp:cNvSpPr/>
      </dsp:nvSpPr>
      <dsp:spPr>
        <a:xfrm>
          <a:off x="5910209" y="617865"/>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Many clusters exhibited a similar overall shape, indicating similar economic trends</a:t>
          </a:r>
        </a:p>
      </dsp:txBody>
      <dsp:txXfrm>
        <a:off x="5910209" y="617865"/>
        <a:ext cx="2686458" cy="1611875"/>
      </dsp:txXfrm>
    </dsp:sp>
    <dsp:sp modelId="{A39139FB-C55C-5F4C-9A28-A913D5E2F01D}">
      <dsp:nvSpPr>
        <dsp:cNvPr id="0" name=""/>
        <dsp:cNvSpPr/>
      </dsp:nvSpPr>
      <dsp:spPr>
        <a:xfrm>
          <a:off x="1477552" y="2498386"/>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Clusters with larger means, medians, and standard deviations displayed a strong correlation</a:t>
          </a:r>
        </a:p>
      </dsp:txBody>
      <dsp:txXfrm>
        <a:off x="1477552" y="2498386"/>
        <a:ext cx="2686458" cy="1611875"/>
      </dsp:txXfrm>
    </dsp:sp>
    <dsp:sp modelId="{CCBA85AA-D729-FA4A-BA0E-FA6153653071}">
      <dsp:nvSpPr>
        <dsp:cNvPr id="0" name=""/>
        <dsp:cNvSpPr/>
      </dsp:nvSpPr>
      <dsp:spPr>
        <a:xfrm>
          <a:off x="4432656" y="2498386"/>
          <a:ext cx="2686458" cy="161187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Determined that each data set includes multiple industries that were really measures of the same industry</a:t>
          </a:r>
        </a:p>
      </dsp:txBody>
      <dsp:txXfrm>
        <a:off x="4432656" y="2498386"/>
        <a:ext cx="2686458" cy="161187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5/10/2022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5/10/2022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latin typeface="Segoe UI Variable Text Semibold" pitchFamily="2" charset="0"/>
              </a:rPr>
              <a:t>The </a:t>
            </a:r>
            <a:r>
              <a:rPr lang="en-US" sz="1200" dirty="0">
                <a:solidFill>
                  <a:schemeClr val="bg1"/>
                </a:solidFill>
                <a:latin typeface="Segoe UI Variable Text Semibold" pitchFamily="2" charset="0"/>
              </a:rPr>
              <a:t>data used in this project comes from the United States Census Bureau archives, specifically historical data on US industries. There are 6 different sets of data for over 150 industries, each with a different economic measure. These measurement categories are as follows: Shipments, New Orders, Unfilled Orders, Total Inventories, Inventories to Shipments, and Unfilled Orders to Shipments. Our task is to compare industry data from 1992 to 2021 based upon different statistical measures, and then attempt to discern any potential correlations among multiple industries.</a:t>
            </a:r>
          </a:p>
          <a:p>
            <a:endParaRPr lang="en-US" dirty="0"/>
          </a:p>
        </p:txBody>
      </p:sp>
      <p:sp>
        <p:nvSpPr>
          <p:cNvPr id="4" name="Slide Number Placeholder 3"/>
          <p:cNvSpPr>
            <a:spLocks noGrp="1"/>
          </p:cNvSpPr>
          <p:nvPr>
            <p:ph type="sldNum" sz="quarter" idx="5"/>
          </p:nvPr>
        </p:nvSpPr>
        <p:spPr/>
        <p:txBody>
          <a:bodyPr/>
          <a:lstStyle/>
          <a:p>
            <a:fld id="{E2780FBB-F712-42E7-8C2F-226D98798B3F}" type="slidenum">
              <a:rPr lang="en-US" smtClean="0"/>
              <a:t>2</a:t>
            </a:fld>
            <a:endParaRPr lang="en-US"/>
          </a:p>
        </p:txBody>
      </p:sp>
    </p:spTree>
    <p:extLst>
      <p:ext uri="{BB962C8B-B14F-4D97-AF65-F5344CB8AC3E}">
        <p14:creationId xmlns:p14="http://schemas.microsoft.com/office/powerpoint/2010/main" val="83514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3/1/20XX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2236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5769931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665378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74334291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087316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01326468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6738660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980320690"/>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317991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3/1/20XX</a:t>
            </a:r>
            <a:endParaRPr lang="en-US" dirty="0"/>
          </a:p>
        </p:txBody>
      </p:sp>
      <p:sp>
        <p:nvSpPr>
          <p:cNvPr id="5" name="Footer Placeholder 4"/>
          <p:cNvSpPr>
            <a:spLocks noGrp="1"/>
          </p:cNvSpPr>
          <p:nvPr>
            <p:ph type="ftr" sz="quarter" idx="11"/>
          </p:nvPr>
        </p:nvSpPr>
        <p:spPr/>
        <p:txBody>
          <a:bodyPr/>
          <a:lstStyle/>
          <a:p>
            <a:r>
              <a:rPr lang="en-US">
                <a:solidFill>
                  <a:srgbClr val="FFFFFF"/>
                </a:solidFill>
              </a:rPr>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422005030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3/1/20XX</a:t>
            </a:r>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1922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1100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3/1/20XX</a:t>
            </a:r>
            <a:endParaRPr lang="en-US" dirty="0"/>
          </a:p>
        </p:txBody>
      </p:sp>
      <p:sp>
        <p:nvSpPr>
          <p:cNvPr id="8" name="Footer Placeholder 7"/>
          <p:cNvSpPr>
            <a:spLocks noGrp="1"/>
          </p:cNvSpPr>
          <p:nvPr>
            <p:ph type="ftr" sz="quarter" idx="11"/>
          </p:nvPr>
        </p:nvSpPr>
        <p:spPr/>
        <p:txBody>
          <a:bodyPr/>
          <a:lstStyle/>
          <a:p>
            <a:r>
              <a:rPr lang="en-US">
                <a:solidFill>
                  <a:srgbClr val="FFFFFF"/>
                </a:solidFill>
              </a:rPr>
              <a:t>SAMPLE FOOTER TEXT</a:t>
            </a: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9847612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3/1/20XX</a:t>
            </a:r>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3529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3/1/20XX</a:t>
            </a:r>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94865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3/1/20XX</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6832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
        <p:nvSpPr>
          <p:cNvPr id="5" name="Date Placeholder 4"/>
          <p:cNvSpPr>
            <a:spLocks noGrp="1"/>
          </p:cNvSpPr>
          <p:nvPr>
            <p:ph type="dt" sz="half" idx="10"/>
          </p:nvPr>
        </p:nvSpPr>
        <p:spPr/>
        <p:txBody>
          <a:bodyPr/>
          <a:lstStyle/>
          <a:p>
            <a:r>
              <a:rPr lang="en-US"/>
              <a:t>3/1/20XX</a:t>
            </a:r>
          </a:p>
        </p:txBody>
      </p:sp>
    </p:spTree>
    <p:extLst>
      <p:ext uri="{BB962C8B-B14F-4D97-AF65-F5344CB8AC3E}">
        <p14:creationId xmlns:p14="http://schemas.microsoft.com/office/powerpoint/2010/main" val="262977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3/1/20XX</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solidFill>
                  <a:srgbClr val="FFFFFF"/>
                </a:solidFill>
              </a:rPr>
              <a:t>SAMPLE FOOTER TEXT</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29632393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6687613" y="590550"/>
            <a:ext cx="5007099" cy="2246780"/>
          </a:xfrm>
        </p:spPr>
        <p:txBody>
          <a:bodyPr vert="horz" lIns="91440" tIns="45720" rIns="91440" bIns="45720" rtlCol="0" anchor="ctr" anchorCtr="0">
            <a:normAutofit/>
          </a:bodyPr>
          <a:lstStyle/>
          <a:p>
            <a:pPr>
              <a:lnSpc>
                <a:spcPct val="90000"/>
              </a:lnSpc>
            </a:pPr>
            <a:r>
              <a:rPr lang="en-US" dirty="0">
                <a:solidFill>
                  <a:srgbClr val="FFFFFF"/>
                </a:solidFill>
              </a:rPr>
              <a:t>Time Series Clustering Using US Industries</a:t>
            </a:r>
          </a:p>
        </p:txBody>
      </p:sp>
      <p:pic>
        <p:nvPicPr>
          <p:cNvPr id="7" name="Picture 6" descr="A picture containing text, outdoor, sign, picture frame&#10;&#10;Description automatically generated">
            <a:extLst>
              <a:ext uri="{FF2B5EF4-FFF2-40B4-BE49-F238E27FC236}">
                <a16:creationId xmlns:a16="http://schemas.microsoft.com/office/drawing/2014/main" id="{7FAADFFF-CB0D-47D6-83F4-45E9AC9335DF}"/>
              </a:ext>
            </a:extLst>
          </p:cNvPr>
          <p:cNvPicPr>
            <a:picLocks noChangeAspect="1"/>
          </p:cNvPicPr>
          <p:nvPr/>
        </p:nvPicPr>
        <p:blipFill>
          <a:blip r:embed="rId2"/>
          <a:stretch>
            <a:fillRect/>
          </a:stretch>
        </p:blipFill>
        <p:spPr>
          <a:xfrm>
            <a:off x="948357" y="2195142"/>
            <a:ext cx="2985813" cy="2972542"/>
          </a:xfrm>
          <a:prstGeom prst="rect">
            <a:avLst/>
          </a:prstGeom>
        </p:spPr>
      </p:pic>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7258692" y="2837330"/>
            <a:ext cx="4436020" cy="3669303"/>
          </a:xfrm>
        </p:spPr>
        <p:txBody>
          <a:bodyPr vert="horz" lIns="91440" tIns="45720" rIns="91440" bIns="45720" rtlCol="0" anchor="t">
            <a:normAutofit/>
          </a:bodyPr>
          <a:lstStyle/>
          <a:p>
            <a:r>
              <a:rPr lang="en-US" sz="2000" dirty="0">
                <a:solidFill>
                  <a:srgbClr val="FFFFFF"/>
                </a:solidFill>
              </a:rPr>
              <a:t>By Will Davis, Tricia Dudley, Olivia Sylvester,</a:t>
            </a:r>
          </a:p>
          <a:p>
            <a:pPr>
              <a:buFont typeface="Wingdings 3" charset="2"/>
              <a:buChar char=""/>
            </a:pPr>
            <a:r>
              <a:rPr lang="en-US" sz="2000" dirty="0">
                <a:solidFill>
                  <a:srgbClr val="FFFFFF"/>
                </a:solidFill>
              </a:rPr>
              <a:t>Department of Mathematical Sciences</a:t>
            </a:r>
          </a:p>
          <a:p>
            <a:pPr>
              <a:buFont typeface="Wingdings 3" charset="2"/>
              <a:buChar char=""/>
            </a:pPr>
            <a:endParaRPr lang="en-US" sz="2000" dirty="0">
              <a:solidFill>
                <a:srgbClr val="FFFFFF"/>
              </a:solidFill>
            </a:endParaRPr>
          </a:p>
          <a:p>
            <a:r>
              <a:rPr lang="en-US" sz="2000" dirty="0">
                <a:solidFill>
                  <a:srgbClr val="FFFFFF"/>
                </a:solidFill>
              </a:rPr>
              <a:t>Mentored By</a:t>
            </a:r>
          </a:p>
          <a:p>
            <a:r>
              <a:rPr lang="en-US" sz="2000" dirty="0">
                <a:solidFill>
                  <a:srgbClr val="FFFFFF"/>
                </a:solidFill>
              </a:rPr>
              <a:t>Dr. Jim Livsey, U.S. Census Bureau</a:t>
            </a:r>
          </a:p>
          <a:p>
            <a:r>
              <a:rPr lang="en-US" sz="2000" dirty="0">
                <a:solidFill>
                  <a:srgbClr val="FFFFFF"/>
                </a:solidFill>
              </a:rPr>
              <a:t>Dr. Lan Cheng, SUNY Fredonia</a:t>
            </a:r>
          </a:p>
          <a:p>
            <a:endParaRPr lang="en-US" sz="2400" dirty="0">
              <a:solidFill>
                <a:srgbClr val="FFFFFF"/>
              </a:solidFill>
            </a:endParaRPr>
          </a:p>
        </p:txBody>
      </p:sp>
      <p:pic>
        <p:nvPicPr>
          <p:cNvPr id="8" name="Picture 7">
            <a:extLst>
              <a:ext uri="{FF2B5EF4-FFF2-40B4-BE49-F238E27FC236}">
                <a16:creationId xmlns:a16="http://schemas.microsoft.com/office/drawing/2014/main" id="{45000D68-8256-42BE-B4BD-9358AF99CD66}"/>
              </a:ext>
            </a:extLst>
          </p:cNvPr>
          <p:cNvPicPr>
            <a:picLocks noChangeAspect="1"/>
          </p:cNvPicPr>
          <p:nvPr/>
        </p:nvPicPr>
        <p:blipFill>
          <a:blip r:embed="rId3"/>
          <a:stretch>
            <a:fillRect/>
          </a:stretch>
        </p:blipFill>
        <p:spPr>
          <a:xfrm>
            <a:off x="873222" y="693861"/>
            <a:ext cx="3136081" cy="822221"/>
          </a:xfrm>
          <a:prstGeom prst="rect">
            <a:avLst/>
          </a:prstGeom>
        </p:spPr>
      </p:pic>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B5733-3C45-4058-983E-B202A00AA31C}"/>
              </a:ext>
            </a:extLst>
          </p:cNvPr>
          <p:cNvSpPr>
            <a:spLocks noGrp="1"/>
          </p:cNvSpPr>
          <p:nvPr>
            <p:ph type="title"/>
          </p:nvPr>
        </p:nvSpPr>
        <p:spPr>
          <a:xfrm>
            <a:off x="1333502" y="609600"/>
            <a:ext cx="8596668" cy="1320800"/>
          </a:xfrm>
        </p:spPr>
        <p:txBody>
          <a:bodyPr>
            <a:normAutofit/>
          </a:bodyPr>
          <a:lstStyle/>
          <a:p>
            <a:r>
              <a:rPr lang="en-US" dirty="0"/>
              <a:t>Acknowledgements</a:t>
            </a:r>
          </a:p>
        </p:txBody>
      </p:sp>
      <p:sp>
        <p:nvSpPr>
          <p:cNvPr id="30" name="Isosceles Triangle 2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4" name="Straight Connector 3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12720F4-47C7-4AF4-924D-404D294EDCF9}"/>
              </a:ext>
            </a:extLst>
          </p:cNvPr>
          <p:cNvSpPr>
            <a:spLocks noGrp="1"/>
          </p:cNvSpPr>
          <p:nvPr>
            <p:ph idx="1"/>
          </p:nvPr>
        </p:nvSpPr>
        <p:spPr>
          <a:xfrm>
            <a:off x="1333502" y="1498060"/>
            <a:ext cx="8470898" cy="4113753"/>
          </a:xfrm>
        </p:spPr>
        <p:txBody>
          <a:bodyPr>
            <a:normAutofit lnSpcReduction="10000"/>
          </a:bodyPr>
          <a:lstStyle/>
          <a:p>
            <a:r>
              <a:rPr lang="en-US" sz="2400" dirty="0"/>
              <a:t>“PIC Math is a program of the Mathematical Association of America (MAA) and the Society for Industrial and Applied Mathematics (SIAM).  Support is provided by the National Science Foundation (NSF grant DMS-1722275).”</a:t>
            </a:r>
          </a:p>
          <a:p>
            <a:r>
              <a:rPr lang="en-US" sz="2400" dirty="0"/>
              <a:t>In individual collaboration with Dr. Jim Livsey from the US Census Bureau</a:t>
            </a:r>
          </a:p>
          <a:p>
            <a:r>
              <a:rPr lang="en-US" sz="2400" dirty="0"/>
              <a:t>Mentored by Dr. Lan Cheng (SUNY Fredonia)</a:t>
            </a:r>
          </a:p>
          <a:p>
            <a:r>
              <a:rPr lang="en-US" sz="2400" i="1" dirty="0"/>
              <a:t>Disclaimer: This report is released to inform interested parties of research and to encourage discussion. The views expressed on statistical issues are those of the authors and not those of the US Census Bureau</a:t>
            </a:r>
          </a:p>
          <a:p>
            <a:endParaRPr lang="en-US" dirty="0"/>
          </a:p>
        </p:txBody>
      </p:sp>
      <p:sp>
        <p:nvSpPr>
          <p:cNvPr id="3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A7628A20-D810-4F9F-9A35-FC6C8F075000}"/>
              </a:ext>
            </a:extLst>
          </p:cNvPr>
          <p:cNvSpPr>
            <a:spLocks noGrp="1"/>
          </p:cNvSpPr>
          <p:nvPr>
            <p:ph type="sldNum" sz="quarter" idx="12"/>
          </p:nvPr>
        </p:nvSpPr>
        <p:spPr>
          <a:xfrm>
            <a:off x="10656530" y="6041362"/>
            <a:ext cx="683339" cy="365125"/>
          </a:xfrm>
        </p:spPr>
        <p:txBody>
          <a:bodyPr>
            <a:normAutofit/>
          </a:bodyPr>
          <a:lstStyle/>
          <a:p>
            <a:pPr>
              <a:spcAft>
                <a:spcPts val="600"/>
              </a:spcAft>
            </a:pPr>
            <a:fld id="{28844951-7827-47D4-8276-7DDE1FA7D85A}"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278099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DE8E-FC90-308F-4E91-BEB015C5A3B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0477DCD-23B7-EB08-B3B9-45306521CCD3}"/>
              </a:ext>
            </a:extLst>
          </p:cNvPr>
          <p:cNvSpPr>
            <a:spLocks noGrp="1"/>
          </p:cNvSpPr>
          <p:nvPr>
            <p:ph idx="1"/>
          </p:nvPr>
        </p:nvSpPr>
        <p:spPr>
          <a:xfrm>
            <a:off x="677334" y="1478605"/>
            <a:ext cx="8596668" cy="4562758"/>
          </a:xfrm>
        </p:spPr>
        <p:txBody>
          <a:bodyPr>
            <a:normAutofit/>
          </a:bodyPr>
          <a:lstStyle/>
          <a:p>
            <a:r>
              <a:rPr lang="en-US" sz="2000" dirty="0"/>
              <a:t>“US Census Bureau: Adriana </a:t>
            </a:r>
            <a:r>
              <a:rPr lang="en-US" sz="2000" dirty="0" err="1"/>
              <a:t>Stoica</a:t>
            </a:r>
            <a:r>
              <a:rPr lang="en-US" sz="2000" dirty="0"/>
              <a:t> (M3 Section Chief). (2009, September 30). US Census Bureau Manufacturer’ shipments, inventories, and orders main page. United States Census Bureau. Retrieved March 29, 2022, from https://www.census.gov/manufacturing/m3/historical_data/index.html”</a:t>
            </a:r>
          </a:p>
          <a:p>
            <a:r>
              <a:rPr lang="en-US" sz="2000" dirty="0"/>
              <a:t>“Data Wrangling: What it is &amp; why it’s important. Business Insights Blog. (2021, January 19). Retrieved March 29, 2022, from https://onlinehbs.edu/blog/post/data-wrangling”</a:t>
            </a:r>
          </a:p>
          <a:p>
            <a:r>
              <a:rPr lang="en-US" sz="2000" dirty="0"/>
              <a:t>“What is clustering? NVIDIA Data Science Glossary. (n.d.). Retrieved March 31, 2022, from https://www.nvidia.com/en-us/glossary/data-science/clustering/” </a:t>
            </a:r>
          </a:p>
        </p:txBody>
      </p:sp>
      <p:sp>
        <p:nvSpPr>
          <p:cNvPr id="5" name="Footer Placeholder 4">
            <a:extLst>
              <a:ext uri="{FF2B5EF4-FFF2-40B4-BE49-F238E27FC236}">
                <a16:creationId xmlns:a16="http://schemas.microsoft.com/office/drawing/2014/main" id="{07E3B0E3-5BA3-D951-2072-AA587CED59A2}"/>
              </a:ext>
            </a:extLst>
          </p:cNvPr>
          <p:cNvSpPr>
            <a:spLocks noGrp="1"/>
          </p:cNvSpPr>
          <p:nvPr>
            <p:ph type="ftr" sz="quarter" idx="11"/>
          </p:nvPr>
        </p:nvSpPr>
        <p:spPr/>
        <p:txBody>
          <a:body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FCB8B5F1-67BF-1CE7-F5C3-854C136B0AE6}"/>
              </a:ext>
            </a:extLst>
          </p:cNvPr>
          <p:cNvSpPr>
            <a:spLocks noGrp="1"/>
          </p:cNvSpPr>
          <p:nvPr>
            <p:ph type="sldNum" sz="quarter" idx="12"/>
          </p:nvPr>
        </p:nvSpPr>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56677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78CD0-553F-66F0-4A71-DDC4ADF31540}"/>
              </a:ext>
            </a:extLst>
          </p:cNvPr>
          <p:cNvSpPr>
            <a:spLocks noGrp="1"/>
          </p:cNvSpPr>
          <p:nvPr>
            <p:ph type="title"/>
          </p:nvPr>
        </p:nvSpPr>
        <p:spPr>
          <a:xfrm>
            <a:off x="1286933" y="609600"/>
            <a:ext cx="10197494" cy="1099457"/>
          </a:xfrm>
        </p:spPr>
        <p:txBody>
          <a:bodyPr>
            <a:normAutofit/>
          </a:bodyPr>
          <a:lstStyle/>
          <a:p>
            <a:r>
              <a:rPr lang="en-US" dirty="0"/>
              <a:t>Project Goal and Importance</a:t>
            </a:r>
          </a:p>
        </p:txBody>
      </p:sp>
      <p:sp>
        <p:nvSpPr>
          <p:cNvPr id="14" name="Isosceles Triangle 13">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21A7DE83-59BE-2DF2-D07E-3D37D5873207}"/>
              </a:ext>
            </a:extLst>
          </p:cNvPr>
          <p:cNvSpPr>
            <a:spLocks noGrp="1"/>
          </p:cNvSpPr>
          <p:nvPr>
            <p:ph type="sldNum" sz="quarter" idx="12"/>
          </p:nvPr>
        </p:nvSpPr>
        <p:spPr>
          <a:xfrm>
            <a:off x="9894532" y="6182876"/>
            <a:ext cx="683339" cy="365125"/>
          </a:xfrm>
        </p:spPr>
        <p:txBody>
          <a:bodyPr>
            <a:normAutofit/>
          </a:bodyPr>
          <a:lstStyle/>
          <a:p>
            <a:pPr>
              <a:spcAft>
                <a:spcPts val="600"/>
              </a:spcAft>
            </a:pPr>
            <a:fld id="{28844951-7827-47D4-8276-7DDE1FA7D85A}" type="slidenum">
              <a:rPr lang="en-US" smtClean="0"/>
              <a:pPr>
                <a:spcAft>
                  <a:spcPts val="600"/>
                </a:spcAft>
              </a:pPr>
              <a:t>2</a:t>
            </a:fld>
            <a:endParaRPr lang="en-US"/>
          </a:p>
        </p:txBody>
      </p:sp>
      <p:sp>
        <p:nvSpPr>
          <p:cNvPr id="16" name="Isosceles Triangle 15">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BF2AC32A-6177-E61D-141C-4B9D2A7CC8F6}"/>
              </a:ext>
            </a:extLst>
          </p:cNvPr>
          <p:cNvGraphicFramePr>
            <a:graphicFrameLocks noGrp="1"/>
          </p:cNvGraphicFramePr>
          <p:nvPr>
            <p:ph idx="1"/>
            <p:extLst>
              <p:ext uri="{D42A27DB-BD31-4B8C-83A1-F6EECF244321}">
                <p14:modId xmlns:p14="http://schemas.microsoft.com/office/powerpoint/2010/main" val="327662903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109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B8A5-CD65-8B40-8DE7-707C50D5DC8F}"/>
              </a:ext>
            </a:extLst>
          </p:cNvPr>
          <p:cNvSpPr>
            <a:spLocks noGrp="1"/>
          </p:cNvSpPr>
          <p:nvPr>
            <p:ph type="title"/>
          </p:nvPr>
        </p:nvSpPr>
        <p:spPr/>
        <p:txBody>
          <a:bodyPr/>
          <a:lstStyle/>
          <a:p>
            <a:r>
              <a:rPr lang="en-US" dirty="0"/>
              <a:t>Results</a:t>
            </a:r>
          </a:p>
        </p:txBody>
      </p:sp>
      <p:graphicFrame>
        <p:nvGraphicFramePr>
          <p:cNvPr id="8" name="Content Placeholder 2">
            <a:extLst>
              <a:ext uri="{FF2B5EF4-FFF2-40B4-BE49-F238E27FC236}">
                <a16:creationId xmlns:a16="http://schemas.microsoft.com/office/drawing/2014/main" id="{3E0416E8-B7E0-1FAC-B55B-7CA590F2C67C}"/>
              </a:ext>
            </a:extLst>
          </p:cNvPr>
          <p:cNvGraphicFramePr>
            <a:graphicFrameLocks noGrp="1"/>
          </p:cNvGraphicFramePr>
          <p:nvPr>
            <p:ph idx="1"/>
            <p:extLst>
              <p:ext uri="{D42A27DB-BD31-4B8C-83A1-F6EECF244321}">
                <p14:modId xmlns:p14="http://schemas.microsoft.com/office/powerpoint/2010/main" val="282531647"/>
              </p:ext>
            </p:extLst>
          </p:nvPr>
        </p:nvGraphicFramePr>
        <p:xfrm>
          <a:off x="677334" y="1313235"/>
          <a:ext cx="8596668" cy="4728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0CC01D2C-C0F8-D969-A795-47A333FDC162}"/>
              </a:ext>
            </a:extLst>
          </p:cNvPr>
          <p:cNvSpPr>
            <a:spLocks noGrp="1"/>
          </p:cNvSpPr>
          <p:nvPr>
            <p:ph type="ftr" sz="quarter" idx="11"/>
          </p:nvPr>
        </p:nvSpPr>
        <p:spPr/>
        <p:txBody>
          <a:body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852BCD45-04C1-FC25-005F-B24CAF6FA799}"/>
              </a:ext>
            </a:extLst>
          </p:cNvPr>
          <p:cNvSpPr>
            <a:spLocks noGrp="1"/>
          </p:cNvSpPr>
          <p:nvPr>
            <p:ph type="sldNum" sz="quarter" idx="12"/>
          </p:nvPr>
        </p:nvSpPr>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3194687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BF1883-CE29-2380-7DEE-4F274AF89977}"/>
              </a:ext>
            </a:extLst>
          </p:cNvPr>
          <p:cNvSpPr>
            <a:spLocks noGrp="1"/>
          </p:cNvSpPr>
          <p:nvPr>
            <p:ph type="title"/>
          </p:nvPr>
        </p:nvSpPr>
        <p:spPr>
          <a:xfrm>
            <a:off x="1043950" y="1179151"/>
            <a:ext cx="3300646" cy="4463889"/>
          </a:xfrm>
        </p:spPr>
        <p:txBody>
          <a:bodyPr anchor="ctr">
            <a:normAutofit/>
          </a:bodyPr>
          <a:lstStyle/>
          <a:p>
            <a:r>
              <a:rPr lang="en-US"/>
              <a:t>Approach - Data Wrangling</a:t>
            </a:r>
            <a:endParaRPr lang="en-US" dirty="0"/>
          </a:p>
        </p:txBody>
      </p:sp>
      <p:sp>
        <p:nvSpPr>
          <p:cNvPr id="33" name="Isosceles Triangle 1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4" name="Straight Connector 1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B82FDD7-C4C7-5112-04F6-BB83BE74D857}"/>
              </a:ext>
            </a:extLst>
          </p:cNvPr>
          <p:cNvSpPr>
            <a:spLocks noGrp="1"/>
          </p:cNvSpPr>
          <p:nvPr>
            <p:ph idx="1"/>
          </p:nvPr>
        </p:nvSpPr>
        <p:spPr>
          <a:xfrm>
            <a:off x="5253827" y="1802587"/>
            <a:ext cx="6341016" cy="4603900"/>
          </a:xfrm>
        </p:spPr>
        <p:txBody>
          <a:bodyPr anchor="ctr">
            <a:normAutofit/>
          </a:bodyPr>
          <a:lstStyle/>
          <a:p>
            <a:r>
              <a:rPr lang="en-US" dirty="0"/>
              <a:t>Necessary to analyze and work with the data - </a:t>
            </a:r>
          </a:p>
          <a:p>
            <a:pPr lvl="1"/>
            <a:r>
              <a:rPr lang="en-US" dirty="0"/>
              <a:t>Format data to be easily manipulated in </a:t>
            </a:r>
            <a:r>
              <a:rPr lang="en-US" dirty="0" err="1"/>
              <a:t>Rstudio</a:t>
            </a:r>
            <a:endParaRPr lang="en-US" dirty="0"/>
          </a:p>
          <a:p>
            <a:r>
              <a:rPr lang="en-US" dirty="0"/>
              <a:t>Steps</a:t>
            </a:r>
          </a:p>
          <a:p>
            <a:pPr lvl="1"/>
            <a:r>
              <a:rPr lang="en-US" dirty="0"/>
              <a:t>1. Download excel sheets</a:t>
            </a:r>
          </a:p>
          <a:p>
            <a:pPr lvl="1"/>
            <a:r>
              <a:rPr lang="en-US" dirty="0"/>
              <a:t>2. Create an array that stores each industry code ID code as an element</a:t>
            </a:r>
          </a:p>
          <a:p>
            <a:pPr lvl="1"/>
            <a:r>
              <a:rPr lang="en-US" dirty="0"/>
              <a:t>3. Use the array to filter data specific to each industry</a:t>
            </a:r>
          </a:p>
          <a:p>
            <a:pPr lvl="1"/>
            <a:r>
              <a:rPr lang="en-US" dirty="0"/>
              <a:t>4. Store filtered data with each industry as a column</a:t>
            </a:r>
          </a:p>
          <a:p>
            <a:pPr lvl="1"/>
            <a:r>
              <a:rPr lang="en-US" dirty="0"/>
              <a:t>5. Add final column to include dates for each data entry</a:t>
            </a:r>
          </a:p>
          <a:p>
            <a:pPr lvl="1"/>
            <a:endParaRPr lang="en-US" dirty="0"/>
          </a:p>
          <a:p>
            <a:pPr lvl="1"/>
            <a:endParaRPr lang="en-US" dirty="0"/>
          </a:p>
          <a:p>
            <a:pPr marL="0" indent="0">
              <a:buNone/>
            </a:pPr>
            <a:endParaRPr lang="en-US" dirty="0"/>
          </a:p>
          <a:p>
            <a:endParaRPr lang="en-US" dirty="0"/>
          </a:p>
        </p:txBody>
      </p:sp>
      <p:sp>
        <p:nvSpPr>
          <p:cNvPr id="36" name="Isosceles Triangle 1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0CAFC9F8-88EE-8729-8B62-A522F120B753}"/>
              </a:ext>
            </a:extLst>
          </p:cNvPr>
          <p:cNvSpPr>
            <a:spLocks noGrp="1"/>
          </p:cNvSpPr>
          <p:nvPr>
            <p:ph type="sldNum" sz="quarter" idx="12"/>
          </p:nvPr>
        </p:nvSpPr>
        <p:spPr>
          <a:xfrm>
            <a:off x="8590663" y="6041362"/>
            <a:ext cx="683339" cy="365125"/>
          </a:xfrm>
        </p:spPr>
        <p:txBody>
          <a:bodyPr>
            <a:normAutofit/>
          </a:bodyPr>
          <a:lstStyle/>
          <a:p>
            <a:pPr>
              <a:spcAft>
                <a:spcPts val="600"/>
              </a:spcAft>
            </a:pPr>
            <a:fld id="{28844951-7827-47D4-8276-7DDE1FA7D85A}" type="slidenum">
              <a:rPr lang="en-US" smtClean="0"/>
              <a:pPr>
                <a:spcAft>
                  <a:spcPts val="600"/>
                </a:spcAft>
              </a:pPr>
              <a:t>4</a:t>
            </a:fld>
            <a:endParaRPr lang="en-US"/>
          </a:p>
        </p:txBody>
      </p:sp>
    </p:spTree>
    <p:extLst>
      <p:ext uri="{BB962C8B-B14F-4D97-AF65-F5344CB8AC3E}">
        <p14:creationId xmlns:p14="http://schemas.microsoft.com/office/powerpoint/2010/main" val="210840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9FDC-88DA-4F15-A9F5-B2B0C4D16375}"/>
              </a:ext>
            </a:extLst>
          </p:cNvPr>
          <p:cNvSpPr>
            <a:spLocks noGrp="1"/>
          </p:cNvSpPr>
          <p:nvPr>
            <p:ph type="title"/>
          </p:nvPr>
        </p:nvSpPr>
        <p:spPr>
          <a:xfrm>
            <a:off x="677334" y="609600"/>
            <a:ext cx="8596668" cy="1320800"/>
          </a:xfrm>
        </p:spPr>
        <p:txBody>
          <a:bodyPr anchor="t">
            <a:normAutofit/>
          </a:bodyPr>
          <a:lstStyle/>
          <a:p>
            <a:r>
              <a:rPr lang="en-US" dirty="0"/>
              <a:t>Approach - Clustering</a:t>
            </a:r>
          </a:p>
        </p:txBody>
      </p:sp>
      <p:pic>
        <p:nvPicPr>
          <p:cNvPr id="10" name="Graphic 9" descr="Statistics">
            <a:extLst>
              <a:ext uri="{FF2B5EF4-FFF2-40B4-BE49-F238E27FC236}">
                <a16:creationId xmlns:a16="http://schemas.microsoft.com/office/drawing/2014/main" id="{6C480A53-D5B2-D598-FDBD-EB2DDC501D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474" y="2159331"/>
            <a:ext cx="2915973" cy="2915973"/>
          </a:xfrm>
          <a:prstGeom prst="rect">
            <a:avLst/>
          </a:prstGeom>
        </p:spPr>
      </p:pic>
      <p:sp>
        <p:nvSpPr>
          <p:cNvPr id="3" name="Content Placeholder 2">
            <a:extLst>
              <a:ext uri="{FF2B5EF4-FFF2-40B4-BE49-F238E27FC236}">
                <a16:creationId xmlns:a16="http://schemas.microsoft.com/office/drawing/2014/main" id="{FBB12C0A-A2B3-4555-9D85-3ED3696C4F4B}"/>
              </a:ext>
            </a:extLst>
          </p:cNvPr>
          <p:cNvSpPr>
            <a:spLocks noGrp="1"/>
          </p:cNvSpPr>
          <p:nvPr>
            <p:ph idx="1"/>
          </p:nvPr>
        </p:nvSpPr>
        <p:spPr>
          <a:xfrm>
            <a:off x="4063160" y="1727201"/>
            <a:ext cx="5436440" cy="4314162"/>
          </a:xfrm>
        </p:spPr>
        <p:txBody>
          <a:bodyPr>
            <a:normAutofit/>
          </a:bodyPr>
          <a:lstStyle/>
          <a:p>
            <a:pPr>
              <a:lnSpc>
                <a:spcPct val="90000"/>
              </a:lnSpc>
            </a:pPr>
            <a:r>
              <a:rPr lang="en-US" sz="1400" dirty="0"/>
              <a:t>Grouping similar sets of data based on similarities of their mean, median, and standard deviation</a:t>
            </a:r>
          </a:p>
          <a:p>
            <a:pPr lvl="1">
              <a:lnSpc>
                <a:spcPct val="90000"/>
              </a:lnSpc>
            </a:pPr>
            <a:r>
              <a:rPr lang="en-US" sz="1400" dirty="0"/>
              <a:t>Use of </a:t>
            </a:r>
            <a:r>
              <a:rPr lang="en-US" sz="1400" dirty="0" err="1"/>
              <a:t>matrixStats</a:t>
            </a:r>
            <a:r>
              <a:rPr lang="en-US" sz="1400" dirty="0"/>
              <a:t> – </a:t>
            </a:r>
            <a:r>
              <a:rPr lang="en-US" sz="1400" dirty="0" err="1"/>
              <a:t>colMeans</a:t>
            </a:r>
            <a:r>
              <a:rPr lang="en-US" sz="1400" dirty="0"/>
              <a:t>, </a:t>
            </a:r>
            <a:r>
              <a:rPr lang="en-US" sz="1400" dirty="0" err="1"/>
              <a:t>colMedians</a:t>
            </a:r>
            <a:r>
              <a:rPr lang="en-US" sz="1400" dirty="0"/>
              <a:t>, and </a:t>
            </a:r>
            <a:r>
              <a:rPr lang="en-US" sz="1400" dirty="0" err="1"/>
              <a:t>colSds</a:t>
            </a:r>
            <a:endParaRPr lang="en-US" sz="1400" dirty="0"/>
          </a:p>
          <a:p>
            <a:pPr>
              <a:lnSpc>
                <a:spcPct val="90000"/>
              </a:lnSpc>
            </a:pPr>
            <a:r>
              <a:rPr lang="en-US" sz="1400" dirty="0"/>
              <a:t>Steps </a:t>
            </a:r>
          </a:p>
          <a:p>
            <a:pPr lvl="1">
              <a:lnSpc>
                <a:spcPct val="90000"/>
              </a:lnSpc>
            </a:pPr>
            <a:r>
              <a:rPr lang="en-US" sz="1400" dirty="0"/>
              <a:t>1. Insert data into </a:t>
            </a:r>
            <a:r>
              <a:rPr lang="en-US" sz="1400" dirty="0" err="1"/>
              <a:t>matrixStats</a:t>
            </a:r>
            <a:r>
              <a:rPr lang="en-US" sz="1400" dirty="0"/>
              <a:t> to get mean</a:t>
            </a:r>
          </a:p>
          <a:p>
            <a:pPr lvl="1">
              <a:lnSpc>
                <a:spcPct val="90000"/>
              </a:lnSpc>
            </a:pPr>
            <a:r>
              <a:rPr lang="en-US" sz="1400" dirty="0"/>
              <a:t>2. Convert mean data into lists and arrange in ascending order </a:t>
            </a:r>
          </a:p>
          <a:p>
            <a:pPr lvl="1">
              <a:lnSpc>
                <a:spcPct val="90000"/>
              </a:lnSpc>
            </a:pPr>
            <a:r>
              <a:rPr lang="en-US" sz="1400" dirty="0"/>
              <a:t>Separate data into “adjusted” and “unadjusted” classifications </a:t>
            </a:r>
          </a:p>
          <a:p>
            <a:pPr lvl="1">
              <a:lnSpc>
                <a:spcPct val="90000"/>
              </a:lnSpc>
            </a:pPr>
            <a:r>
              <a:rPr lang="en-US" sz="1400" dirty="0"/>
              <a:t>Use written function to plot each column as a time series and then cluster these time series into groups of five</a:t>
            </a:r>
          </a:p>
          <a:p>
            <a:pPr marL="457200" lvl="1" indent="0">
              <a:lnSpc>
                <a:spcPct val="90000"/>
              </a:lnSpc>
              <a:buNone/>
            </a:pPr>
            <a:r>
              <a:rPr lang="en-US" sz="1400" dirty="0"/>
              <a:t>*Cluster the median and standard deviation using the same methodology*</a:t>
            </a:r>
          </a:p>
          <a:p>
            <a:pPr marL="457200" lvl="1" indent="0">
              <a:lnSpc>
                <a:spcPct val="90000"/>
              </a:lnSpc>
              <a:buNone/>
            </a:pPr>
            <a:endParaRPr lang="en-US" sz="1400" dirty="0"/>
          </a:p>
          <a:p>
            <a:pPr lvl="1">
              <a:lnSpc>
                <a:spcPct val="90000"/>
              </a:lnSpc>
            </a:pPr>
            <a:endParaRPr lang="en-US" sz="1400" dirty="0"/>
          </a:p>
          <a:p>
            <a:pPr marL="457200" lvl="1" indent="0">
              <a:lnSpc>
                <a:spcPct val="90000"/>
              </a:lnSpc>
              <a:buNone/>
            </a:pPr>
            <a:endParaRPr lang="en-US" sz="1400" dirty="0"/>
          </a:p>
          <a:p>
            <a:pPr lvl="1">
              <a:lnSpc>
                <a:spcPct val="90000"/>
              </a:lnSpc>
            </a:pPr>
            <a:endParaRPr lang="en-US" sz="1400" dirty="0"/>
          </a:p>
        </p:txBody>
      </p:sp>
      <p:sp>
        <p:nvSpPr>
          <p:cNvPr id="6" name="Slide Number Placeholder 5">
            <a:extLst>
              <a:ext uri="{FF2B5EF4-FFF2-40B4-BE49-F238E27FC236}">
                <a16:creationId xmlns:a16="http://schemas.microsoft.com/office/drawing/2014/main" id="{36A94E00-6E4E-457E-A23C-72251C25D7A3}"/>
              </a:ext>
            </a:extLst>
          </p:cNvPr>
          <p:cNvSpPr>
            <a:spLocks noGrp="1"/>
          </p:cNvSpPr>
          <p:nvPr>
            <p:ph type="sldNum" sz="quarter" idx="12"/>
          </p:nvPr>
        </p:nvSpPr>
        <p:spPr>
          <a:xfrm>
            <a:off x="8590663" y="6041362"/>
            <a:ext cx="683339" cy="365125"/>
          </a:xfrm>
        </p:spPr>
        <p:txBody>
          <a:bodyPr>
            <a:normAutofit/>
          </a:bodyPr>
          <a:lstStyle/>
          <a:p>
            <a:pPr>
              <a:spcAft>
                <a:spcPts val="600"/>
              </a:spcAft>
            </a:pPr>
            <a:fld id="{28844951-7827-47D4-8276-7DDE1FA7D85A}" type="slidenum">
              <a:rPr lang="en-US" smtClean="0"/>
              <a:pPr>
                <a:spcAft>
                  <a:spcPts val="600"/>
                </a:spcAft>
              </a:pPr>
              <a:t>5</a:t>
            </a:fld>
            <a:endParaRPr lang="en-US"/>
          </a:p>
        </p:txBody>
      </p:sp>
    </p:spTree>
    <p:extLst>
      <p:ext uri="{BB962C8B-B14F-4D97-AF65-F5344CB8AC3E}">
        <p14:creationId xmlns:p14="http://schemas.microsoft.com/office/powerpoint/2010/main" val="221010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B3911A2-8318-D632-F119-450BAFD66E3B}"/>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Clustering by Mean</a:t>
            </a:r>
          </a:p>
        </p:txBody>
      </p:sp>
      <p:sp>
        <p:nvSpPr>
          <p:cNvPr id="9" name="Content Placeholder 8">
            <a:extLst>
              <a:ext uri="{FF2B5EF4-FFF2-40B4-BE49-F238E27FC236}">
                <a16:creationId xmlns:a16="http://schemas.microsoft.com/office/drawing/2014/main" id="{24C96DB1-4F97-3A20-FCF5-8062080DDF81}"/>
              </a:ext>
            </a:extLst>
          </p:cNvPr>
          <p:cNvSpPr>
            <a:spLocks noGrp="1"/>
          </p:cNvSpPr>
          <p:nvPr>
            <p:ph idx="1"/>
          </p:nvPr>
        </p:nvSpPr>
        <p:spPr>
          <a:xfrm>
            <a:off x="673754" y="2160590"/>
            <a:ext cx="3973943" cy="3440110"/>
          </a:xfrm>
        </p:spPr>
        <p:txBody>
          <a:bodyPr>
            <a:normAutofit/>
          </a:bodyPr>
          <a:lstStyle/>
          <a:p>
            <a:r>
              <a:rPr lang="en-US">
                <a:solidFill>
                  <a:schemeClr val="bg1"/>
                </a:solidFill>
              </a:rPr>
              <a:t>1). Iron and steel Mills and Ferroalloy and Steel Product Manufacturing from Purchased Steel</a:t>
            </a:r>
          </a:p>
          <a:p>
            <a:r>
              <a:rPr lang="en-US">
                <a:solidFill>
                  <a:schemeClr val="bg1"/>
                </a:solidFill>
              </a:rPr>
              <a:t>2). Defense Capital Goods</a:t>
            </a:r>
          </a:p>
          <a:p>
            <a:r>
              <a:rPr lang="en-US">
                <a:solidFill>
                  <a:schemeClr val="bg1"/>
                </a:solidFill>
              </a:rPr>
              <a:t>3). Nondefense Aircraft and Parts</a:t>
            </a:r>
          </a:p>
          <a:p>
            <a:r>
              <a:rPr lang="en-US">
                <a:solidFill>
                  <a:schemeClr val="bg1"/>
                </a:solidFill>
              </a:rPr>
              <a:t>4). Electrical Equipment, Appliances, and Components</a:t>
            </a:r>
          </a:p>
          <a:p>
            <a:r>
              <a:rPr lang="en-US">
                <a:solidFill>
                  <a:schemeClr val="bg1"/>
                </a:solidFill>
              </a:rPr>
              <a:t>5). Primary Metals</a:t>
            </a:r>
          </a:p>
          <a:p>
            <a:pPr marL="0" indent="0">
              <a:buNone/>
            </a:pPr>
            <a:endParaRPr lang="en-US">
              <a:solidFill>
                <a:schemeClr val="bg1"/>
              </a:solidFill>
            </a:endParaRPr>
          </a:p>
        </p:txBody>
      </p:sp>
      <p:pic>
        <p:nvPicPr>
          <p:cNvPr id="10" name="Content Placeholder 39" descr="Chart, histogram&#10;&#10;Description automatically generated">
            <a:extLst>
              <a:ext uri="{FF2B5EF4-FFF2-40B4-BE49-F238E27FC236}">
                <a16:creationId xmlns:a16="http://schemas.microsoft.com/office/drawing/2014/main" id="{24572BDF-0123-E06E-FA43-691810E6BEAA}"/>
              </a:ext>
            </a:extLst>
          </p:cNvPr>
          <p:cNvPicPr>
            <a:picLocks noChangeAspect="1"/>
          </p:cNvPicPr>
          <p:nvPr/>
        </p:nvPicPr>
        <p:blipFill>
          <a:blip r:embed="rId2"/>
          <a:stretch>
            <a:fillRect/>
          </a:stretch>
        </p:blipFill>
        <p:spPr>
          <a:xfrm>
            <a:off x="5474957" y="1507067"/>
            <a:ext cx="6497412" cy="3898444"/>
          </a:xfrm>
          <a:prstGeom prst="rect">
            <a:avLst/>
          </a:prstGeom>
        </p:spPr>
      </p:pic>
      <p:sp>
        <p:nvSpPr>
          <p:cNvPr id="6" name="Slide Number Placeholder 5">
            <a:extLst>
              <a:ext uri="{FF2B5EF4-FFF2-40B4-BE49-F238E27FC236}">
                <a16:creationId xmlns:a16="http://schemas.microsoft.com/office/drawing/2014/main" id="{88DB82C5-6B85-4380-D567-8DD12CA45B8A}"/>
              </a:ext>
            </a:extLst>
          </p:cNvPr>
          <p:cNvSpPr>
            <a:spLocks noGrp="1"/>
          </p:cNvSpPr>
          <p:nvPr>
            <p:ph type="sldNum" sz="quarter" idx="12"/>
          </p:nvPr>
        </p:nvSpPr>
        <p:spPr>
          <a:xfrm>
            <a:off x="10556161" y="6182876"/>
            <a:ext cx="683339" cy="365125"/>
          </a:xfrm>
        </p:spPr>
        <p:txBody>
          <a:bodyPr>
            <a:normAutofit/>
          </a:bodyPr>
          <a:lstStyle/>
          <a:p>
            <a:pPr>
              <a:spcAft>
                <a:spcPts val="600"/>
              </a:spcAft>
            </a:pPr>
            <a:fld id="{28844951-7827-47D4-8276-7DDE1FA7D85A}" type="slidenum">
              <a:rPr lang="en-US">
                <a:solidFill>
                  <a:schemeClr val="tx1">
                    <a:lumMod val="65000"/>
                    <a:lumOff val="35000"/>
                  </a:schemeClr>
                </a:solidFill>
              </a:rPr>
              <a:pPr>
                <a:spcAft>
                  <a:spcPts val="600"/>
                </a:spcAft>
              </a:pPr>
              <a:t>6</a:t>
            </a:fld>
            <a:endParaRPr lang="en-US">
              <a:solidFill>
                <a:schemeClr val="tx1">
                  <a:lumMod val="65000"/>
                  <a:lumOff val="35000"/>
                </a:schemeClr>
              </a:solidFill>
            </a:endParaRPr>
          </a:p>
        </p:txBody>
      </p:sp>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1862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828521B-96A5-4A70-B106-218306231A74}"/>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Clustering by Median </a:t>
            </a:r>
          </a:p>
        </p:txBody>
      </p:sp>
      <p:sp>
        <p:nvSpPr>
          <p:cNvPr id="3" name="Content Placeholder 2">
            <a:extLst>
              <a:ext uri="{FF2B5EF4-FFF2-40B4-BE49-F238E27FC236}">
                <a16:creationId xmlns:a16="http://schemas.microsoft.com/office/drawing/2014/main" id="{55BD6DB7-AF5C-FAE3-A2D8-B42CB6ABD5F2}"/>
              </a:ext>
            </a:extLst>
          </p:cNvPr>
          <p:cNvSpPr>
            <a:spLocks noGrp="1"/>
          </p:cNvSpPr>
          <p:nvPr>
            <p:ph idx="1"/>
          </p:nvPr>
        </p:nvSpPr>
        <p:spPr>
          <a:xfrm>
            <a:off x="673754" y="2160590"/>
            <a:ext cx="3973943" cy="3440110"/>
          </a:xfrm>
        </p:spPr>
        <p:txBody>
          <a:bodyPr>
            <a:normAutofit/>
          </a:bodyPr>
          <a:lstStyle/>
          <a:p>
            <a:r>
              <a:rPr lang="en-US">
                <a:solidFill>
                  <a:schemeClr val="bg1"/>
                </a:solidFill>
              </a:rPr>
              <a:t>1). Motor Vehicle Bodies, Trailers, and Parts</a:t>
            </a:r>
          </a:p>
          <a:p>
            <a:r>
              <a:rPr lang="en-US">
                <a:solidFill>
                  <a:schemeClr val="bg1"/>
                </a:solidFill>
              </a:rPr>
              <a:t>2). Information Technology industries</a:t>
            </a:r>
          </a:p>
          <a:p>
            <a:r>
              <a:rPr lang="en-US">
                <a:solidFill>
                  <a:schemeClr val="bg1"/>
                </a:solidFill>
              </a:rPr>
              <a:t>3). Fabricated Metal Products</a:t>
            </a:r>
          </a:p>
          <a:p>
            <a:r>
              <a:rPr lang="en-US">
                <a:solidFill>
                  <a:schemeClr val="bg1"/>
                </a:solidFill>
              </a:rPr>
              <a:t>4). Machinery</a:t>
            </a:r>
          </a:p>
          <a:p>
            <a:r>
              <a:rPr lang="en-US">
                <a:solidFill>
                  <a:schemeClr val="bg1"/>
                </a:solidFill>
              </a:rPr>
              <a:t>5). Computer and Electronics Products</a:t>
            </a:r>
          </a:p>
          <a:p>
            <a:endParaRPr lang="en-US">
              <a:solidFill>
                <a:schemeClr val="bg1"/>
              </a:solidFill>
            </a:endParaRPr>
          </a:p>
          <a:p>
            <a:endParaRPr lang="en-US">
              <a:solidFill>
                <a:schemeClr val="bg1"/>
              </a:solidFill>
            </a:endParaRPr>
          </a:p>
        </p:txBody>
      </p:sp>
      <p:pic>
        <p:nvPicPr>
          <p:cNvPr id="8" name="Picture 7" descr="Chart, histogram&#10;&#10;Description automatically generated">
            <a:extLst>
              <a:ext uri="{FF2B5EF4-FFF2-40B4-BE49-F238E27FC236}">
                <a16:creationId xmlns:a16="http://schemas.microsoft.com/office/drawing/2014/main" id="{A8A8C447-3205-33BA-F0D8-56E44D5ABE42}"/>
              </a:ext>
            </a:extLst>
          </p:cNvPr>
          <p:cNvPicPr>
            <a:picLocks noChangeAspect="1"/>
          </p:cNvPicPr>
          <p:nvPr/>
        </p:nvPicPr>
        <p:blipFill rotWithShape="1">
          <a:blip r:embed="rId2"/>
          <a:srcRect l="-1" r="3678" b="10801"/>
          <a:stretch/>
        </p:blipFill>
        <p:spPr>
          <a:xfrm>
            <a:off x="5473224" y="1625600"/>
            <a:ext cx="6499145" cy="3656219"/>
          </a:xfrm>
          <a:prstGeom prst="rect">
            <a:avLst/>
          </a:prstGeom>
        </p:spPr>
      </p:pic>
      <p:sp>
        <p:nvSpPr>
          <p:cNvPr id="6" name="Slide Number Placeholder 5">
            <a:extLst>
              <a:ext uri="{FF2B5EF4-FFF2-40B4-BE49-F238E27FC236}">
                <a16:creationId xmlns:a16="http://schemas.microsoft.com/office/drawing/2014/main" id="{0B55AACC-1324-C7FB-333E-955DB5F17399}"/>
              </a:ext>
            </a:extLst>
          </p:cNvPr>
          <p:cNvSpPr>
            <a:spLocks noGrp="1"/>
          </p:cNvSpPr>
          <p:nvPr>
            <p:ph type="sldNum" sz="quarter" idx="12"/>
          </p:nvPr>
        </p:nvSpPr>
        <p:spPr>
          <a:xfrm>
            <a:off x="10556161" y="6182876"/>
            <a:ext cx="683339" cy="365125"/>
          </a:xfrm>
        </p:spPr>
        <p:txBody>
          <a:bodyPr>
            <a:normAutofit/>
          </a:bodyPr>
          <a:lstStyle/>
          <a:p>
            <a:pPr>
              <a:spcAft>
                <a:spcPts val="600"/>
              </a:spcAft>
            </a:pPr>
            <a:fld id="{28844951-7827-47D4-8276-7DDE1FA7D85A}" type="slidenum">
              <a:rPr lang="en-US">
                <a:solidFill>
                  <a:schemeClr val="tx1">
                    <a:lumMod val="65000"/>
                    <a:lumOff val="35000"/>
                  </a:schemeClr>
                </a:solidFill>
              </a:rPr>
              <a:pPr>
                <a:spcAft>
                  <a:spcPts val="600"/>
                </a:spcAft>
              </a:pPr>
              <a:t>7</a:t>
            </a:fld>
            <a:endParaRPr lang="en-US">
              <a:solidFill>
                <a:schemeClr val="tx1">
                  <a:lumMod val="65000"/>
                  <a:lumOff val="35000"/>
                </a:schemeClr>
              </a:solidFill>
            </a:endParaRPr>
          </a:p>
        </p:txBody>
      </p:sp>
      <p:sp>
        <p:nvSpPr>
          <p:cNvPr id="42" name="Isosceles Triangle 4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2726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28DEBD3-01B1-B5FA-109C-9E12993DD442}"/>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Clustering by Standard Deviation </a:t>
            </a:r>
          </a:p>
        </p:txBody>
      </p:sp>
      <p:sp>
        <p:nvSpPr>
          <p:cNvPr id="3" name="Content Placeholder 2">
            <a:extLst>
              <a:ext uri="{FF2B5EF4-FFF2-40B4-BE49-F238E27FC236}">
                <a16:creationId xmlns:a16="http://schemas.microsoft.com/office/drawing/2014/main" id="{BA694400-F1DA-95DB-3593-037BC98D59D2}"/>
              </a:ext>
            </a:extLst>
          </p:cNvPr>
          <p:cNvSpPr>
            <a:spLocks noGrp="1"/>
          </p:cNvSpPr>
          <p:nvPr>
            <p:ph idx="1"/>
          </p:nvPr>
        </p:nvSpPr>
        <p:spPr>
          <a:xfrm>
            <a:off x="673754" y="2160590"/>
            <a:ext cx="3973943" cy="3440110"/>
          </a:xfrm>
        </p:spPr>
        <p:txBody>
          <a:bodyPr>
            <a:normAutofit/>
          </a:bodyPr>
          <a:lstStyle/>
          <a:p>
            <a:r>
              <a:rPr lang="en-US">
                <a:solidFill>
                  <a:schemeClr val="bg1"/>
                </a:solidFill>
              </a:rPr>
              <a:t>1). Nonmetallic Mineral Products</a:t>
            </a:r>
          </a:p>
          <a:p>
            <a:r>
              <a:rPr lang="en-US">
                <a:solidFill>
                  <a:schemeClr val="bg1"/>
                </a:solidFill>
              </a:rPr>
              <a:t>2). Turbines, Generators, and Other Power Transmission Equipment</a:t>
            </a:r>
          </a:p>
          <a:p>
            <a:r>
              <a:rPr lang="en-US">
                <a:solidFill>
                  <a:schemeClr val="bg1"/>
                </a:solidFill>
              </a:rPr>
              <a:t>3). Plastic and Rubber Products</a:t>
            </a:r>
          </a:p>
          <a:p>
            <a:r>
              <a:rPr lang="en-US">
                <a:solidFill>
                  <a:schemeClr val="bg1"/>
                </a:solidFill>
              </a:rPr>
              <a:t>4). Electrical Equipment, Appliances, and Components</a:t>
            </a:r>
          </a:p>
          <a:p>
            <a:r>
              <a:rPr lang="en-US">
                <a:solidFill>
                  <a:schemeClr val="bg1"/>
                </a:solidFill>
              </a:rPr>
              <a:t>5). Mining and Oil and Gas Field Machinery Manufacturing </a:t>
            </a:r>
          </a:p>
        </p:txBody>
      </p:sp>
      <p:pic>
        <p:nvPicPr>
          <p:cNvPr id="8" name="Picture 7" descr="Chart, line chart, histogram&#10;&#10;Description automatically generated">
            <a:extLst>
              <a:ext uri="{FF2B5EF4-FFF2-40B4-BE49-F238E27FC236}">
                <a16:creationId xmlns:a16="http://schemas.microsoft.com/office/drawing/2014/main" id="{A544730E-A859-C6C8-C30B-BF44545411A7}"/>
              </a:ext>
            </a:extLst>
          </p:cNvPr>
          <p:cNvPicPr>
            <a:picLocks noChangeAspect="1"/>
          </p:cNvPicPr>
          <p:nvPr/>
        </p:nvPicPr>
        <p:blipFill>
          <a:blip r:embed="rId2"/>
          <a:stretch>
            <a:fillRect/>
          </a:stretch>
        </p:blipFill>
        <p:spPr>
          <a:xfrm>
            <a:off x="5512469" y="1490134"/>
            <a:ext cx="6459900" cy="3956688"/>
          </a:xfrm>
          <a:prstGeom prst="rect">
            <a:avLst/>
          </a:prstGeom>
        </p:spPr>
      </p:pic>
      <p:sp>
        <p:nvSpPr>
          <p:cNvPr id="4" name="Date Placeholder 3">
            <a:extLst>
              <a:ext uri="{FF2B5EF4-FFF2-40B4-BE49-F238E27FC236}">
                <a16:creationId xmlns:a16="http://schemas.microsoft.com/office/drawing/2014/main" id="{855989AB-2DA4-1F35-73C5-98CB465E1949}"/>
              </a:ext>
            </a:extLst>
          </p:cNvPr>
          <p:cNvSpPr>
            <a:spLocks noGrp="1"/>
          </p:cNvSpPr>
          <p:nvPr>
            <p:ph type="dt" sz="half" idx="10"/>
          </p:nvPr>
        </p:nvSpPr>
        <p:spPr>
          <a:xfrm>
            <a:off x="673755" y="6182876"/>
            <a:ext cx="3350598" cy="365125"/>
          </a:xfrm>
        </p:spPr>
        <p:txBody>
          <a:bodyPr>
            <a:normAutofit/>
          </a:bodyPr>
          <a:lstStyle/>
          <a:p>
            <a:pPr algn="l">
              <a:spcAft>
                <a:spcPts val="600"/>
              </a:spcAft>
            </a:pPr>
            <a:r>
              <a:rPr lang="en-US">
                <a:solidFill>
                  <a:schemeClr val="bg1"/>
                </a:solidFill>
              </a:rPr>
              <a:t>3/1/20XX</a:t>
            </a:r>
          </a:p>
        </p:txBody>
      </p:sp>
      <p:sp>
        <p:nvSpPr>
          <p:cNvPr id="5" name="Footer Placeholder 4">
            <a:extLst>
              <a:ext uri="{FF2B5EF4-FFF2-40B4-BE49-F238E27FC236}">
                <a16:creationId xmlns:a16="http://schemas.microsoft.com/office/drawing/2014/main" id="{C5212A10-D28F-751E-9FE5-C788D718E56E}"/>
              </a:ext>
            </a:extLst>
          </p:cNvPr>
          <p:cNvSpPr>
            <a:spLocks noGrp="1"/>
          </p:cNvSpPr>
          <p:nvPr>
            <p:ph type="ftr" sz="quarter" idx="11"/>
          </p:nvPr>
        </p:nvSpPr>
        <p:spPr>
          <a:xfrm>
            <a:off x="5295899" y="6182876"/>
            <a:ext cx="4598633" cy="365125"/>
          </a:xfrm>
        </p:spPr>
        <p:txBody>
          <a:bodyPr>
            <a:normAutofit/>
          </a:bodyPr>
          <a:lstStyle/>
          <a:p>
            <a:pPr>
              <a:spcAft>
                <a:spcPts val="600"/>
              </a:spcAft>
            </a:pPr>
            <a:r>
              <a:rPr lang="en-US">
                <a:solidFill>
                  <a:schemeClr val="tx1">
                    <a:lumMod val="65000"/>
                    <a:lumOff val="35000"/>
                  </a:schemeClr>
                </a:solidFill>
              </a:rPr>
              <a:t>SAMPLE FOOTER TEXT</a:t>
            </a:r>
          </a:p>
        </p:txBody>
      </p:sp>
      <p:sp>
        <p:nvSpPr>
          <p:cNvPr id="6" name="Slide Number Placeholder 5">
            <a:extLst>
              <a:ext uri="{FF2B5EF4-FFF2-40B4-BE49-F238E27FC236}">
                <a16:creationId xmlns:a16="http://schemas.microsoft.com/office/drawing/2014/main" id="{7609C15E-288E-0C4B-7F10-9BD6CA497118}"/>
              </a:ext>
            </a:extLst>
          </p:cNvPr>
          <p:cNvSpPr>
            <a:spLocks noGrp="1"/>
          </p:cNvSpPr>
          <p:nvPr>
            <p:ph type="sldNum" sz="quarter" idx="12"/>
          </p:nvPr>
        </p:nvSpPr>
        <p:spPr>
          <a:xfrm>
            <a:off x="10556161" y="6182876"/>
            <a:ext cx="683339" cy="365125"/>
          </a:xfrm>
        </p:spPr>
        <p:txBody>
          <a:bodyPr>
            <a:normAutofit/>
          </a:bodyPr>
          <a:lstStyle/>
          <a:p>
            <a:pPr>
              <a:spcAft>
                <a:spcPts val="600"/>
              </a:spcAft>
            </a:pPr>
            <a:fld id="{28844951-7827-47D4-8276-7DDE1FA7D85A}" type="slidenum">
              <a:rPr lang="en-US">
                <a:solidFill>
                  <a:schemeClr val="tx1">
                    <a:lumMod val="65000"/>
                    <a:lumOff val="35000"/>
                  </a:schemeClr>
                </a:solidFill>
              </a:rPr>
              <a:pPr>
                <a:spcAft>
                  <a:spcPts val="600"/>
                </a:spcAft>
              </a:pPr>
              <a:t>8</a:t>
            </a:fld>
            <a:endParaRPr lang="en-US">
              <a:solidFill>
                <a:schemeClr val="tx1">
                  <a:lumMod val="65000"/>
                  <a:lumOff val="35000"/>
                </a:schemeClr>
              </a:solidFill>
            </a:endParaRPr>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83637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86FC2-F621-CFD8-1E9C-B99D96C79147}"/>
              </a:ext>
            </a:extLst>
          </p:cNvPr>
          <p:cNvSpPr>
            <a:spLocks noGrp="1"/>
          </p:cNvSpPr>
          <p:nvPr>
            <p:ph type="title"/>
          </p:nvPr>
        </p:nvSpPr>
        <p:spPr>
          <a:xfrm>
            <a:off x="1043950" y="1179151"/>
            <a:ext cx="3300646" cy="4463889"/>
          </a:xfrm>
        </p:spPr>
        <p:txBody>
          <a:bodyPr anchor="ctr">
            <a:normAutofit/>
          </a:bodyPr>
          <a:lstStyle/>
          <a:p>
            <a:r>
              <a:rPr lang="en-US" dirty="0"/>
              <a:t>Future Work </a:t>
            </a:r>
          </a:p>
        </p:txBody>
      </p:sp>
      <p:sp>
        <p:nvSpPr>
          <p:cNvPr id="13" name="Isosceles Triangle 1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5" name="Straight Connector 1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C2EB7721-D4D3-B2D4-60DF-393FA1FBAAC1}"/>
              </a:ext>
            </a:extLst>
          </p:cNvPr>
          <p:cNvSpPr>
            <a:spLocks noGrp="1"/>
          </p:cNvSpPr>
          <p:nvPr>
            <p:ph idx="1"/>
          </p:nvPr>
        </p:nvSpPr>
        <p:spPr>
          <a:xfrm>
            <a:off x="5023123" y="627530"/>
            <a:ext cx="6341016" cy="5567130"/>
          </a:xfrm>
        </p:spPr>
        <p:txBody>
          <a:bodyPr anchor="ctr">
            <a:normAutofit/>
          </a:bodyPr>
          <a:lstStyle/>
          <a:p>
            <a:r>
              <a:rPr lang="en-US" sz="2000" dirty="0"/>
              <a:t>To expedite the clustering process, we will create an algorithm to automate the selection of the “best” clusters</a:t>
            </a:r>
          </a:p>
          <a:p>
            <a:r>
              <a:rPr lang="en-US" sz="2000" dirty="0"/>
              <a:t>Fit a linear regression to each cluster in order to evaluate the models against one another </a:t>
            </a:r>
          </a:p>
          <a:p>
            <a:r>
              <a:rPr lang="en-US" sz="2000" dirty="0"/>
              <a:t>Determine usefulness of a given model	</a:t>
            </a:r>
          </a:p>
          <a:p>
            <a:pPr lvl="1"/>
            <a:r>
              <a:rPr lang="en-US" sz="1800" dirty="0"/>
              <a:t>Calculate and compare R-Squared values for all models </a:t>
            </a:r>
          </a:p>
          <a:p>
            <a:r>
              <a:rPr lang="en-US" sz="2000" dirty="0"/>
              <a:t>Seek more powerful statistical measurements</a:t>
            </a:r>
          </a:p>
          <a:p>
            <a:r>
              <a:rPr lang="en-US" sz="2000" dirty="0"/>
              <a:t>Experiment with cluster size</a:t>
            </a:r>
            <a:endParaRPr lang="en-US" sz="1600" dirty="0"/>
          </a:p>
        </p:txBody>
      </p:sp>
      <p:sp>
        <p:nvSpPr>
          <p:cNvPr id="17" name="Isosceles Triangle 1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472E50C5-4C6D-9EA2-99CB-57CE67773207}"/>
              </a:ext>
            </a:extLst>
          </p:cNvPr>
          <p:cNvSpPr>
            <a:spLocks noGrp="1"/>
          </p:cNvSpPr>
          <p:nvPr>
            <p:ph type="sldNum" sz="quarter" idx="12"/>
          </p:nvPr>
        </p:nvSpPr>
        <p:spPr>
          <a:xfrm>
            <a:off x="8590663" y="6041362"/>
            <a:ext cx="683339" cy="365125"/>
          </a:xfrm>
        </p:spPr>
        <p:txBody>
          <a:bodyPr>
            <a:normAutofit/>
          </a:bodyPr>
          <a:lstStyle/>
          <a:p>
            <a:pPr>
              <a:spcAft>
                <a:spcPts val="600"/>
              </a:spcAft>
            </a:pPr>
            <a:fld id="{28844951-7827-47D4-8276-7DDE1FA7D85A}" type="slidenum">
              <a:rPr lang="en-US" smtClean="0"/>
              <a:pPr>
                <a:spcAft>
                  <a:spcPts val="600"/>
                </a:spcAft>
              </a:pPr>
              <a:t>9</a:t>
            </a:fld>
            <a:endParaRPr lang="en-US"/>
          </a:p>
        </p:txBody>
      </p:sp>
    </p:spTree>
    <p:extLst>
      <p:ext uri="{BB962C8B-B14F-4D97-AF65-F5344CB8AC3E}">
        <p14:creationId xmlns:p14="http://schemas.microsoft.com/office/powerpoint/2010/main" val="522429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FE2A1-77F8-441E-9B9F-DD61C354F4FE}">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6052644-F409-493B-8E91-969D43897F2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CF4B188-9E41-4609-81DC-EA2587D009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12981</TotalTime>
  <Words>887</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 Variable Text Semibold</vt:lpstr>
      <vt:lpstr>Trebuchet MS</vt:lpstr>
      <vt:lpstr>Wingdings 3</vt:lpstr>
      <vt:lpstr>Facet</vt:lpstr>
      <vt:lpstr>Time Series Clustering Using US Industries</vt:lpstr>
      <vt:lpstr>Project Goal and Importance</vt:lpstr>
      <vt:lpstr>Results</vt:lpstr>
      <vt:lpstr>Approach - Data Wrangling</vt:lpstr>
      <vt:lpstr>Approach - Clustering</vt:lpstr>
      <vt:lpstr>Clustering by Mean</vt:lpstr>
      <vt:lpstr>Clustering by Median </vt:lpstr>
      <vt:lpstr>Clustering by Standard Deviation </vt:lpstr>
      <vt:lpstr>Future Work </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Time Series Analysis of US Industries from 1992 - 2021</dc:title>
  <dc:creator>Olivia Sylvester</dc:creator>
  <cp:lastModifiedBy>Will Davis</cp:lastModifiedBy>
  <cp:revision>30</cp:revision>
  <dcterms:created xsi:type="dcterms:W3CDTF">2022-04-26T17:44:35Z</dcterms:created>
  <dcterms:modified xsi:type="dcterms:W3CDTF">2022-05-10T17:54:39Z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