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32a9f90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32a9f90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32a9f90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32a9f90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732a9f90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732a9f90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32a9f9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32a9f9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732a9f90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732a9f90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732a9f90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732a9f90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32a9f90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32a9f90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732a9f90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732a9f90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732a9f90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732a9f9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732a9f90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732a9f90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32a9f9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32a9f9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732a9f90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732a9f9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32a9f90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32a9f90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732a9f90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732a9f90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732a9f90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732a9f90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32a9f90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32a9f90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732a9f9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732a9f9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32a9f9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32a9f9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32a9f90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32a9f90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32a9f90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32a9f90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732a9f90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732a9f90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32a9f9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32a9f9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Community Preference Aggregation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Marcus Echols</a:t>
            </a:r>
            <a:endParaRPr/>
          </a:p>
          <a:p>
            <a:pPr indent="0" lvl="0" marL="0" rtl="0" algn="ctr">
              <a:spcBef>
                <a:spcPts val="0"/>
              </a:spcBef>
              <a:spcAft>
                <a:spcPts val="0"/>
              </a:spcAft>
              <a:buNone/>
            </a:pPr>
            <a:r>
              <a:rPr lang="en"/>
              <a:t>Will Doucet</a:t>
            </a:r>
            <a:endParaRPr/>
          </a:p>
          <a:p>
            <a:pPr indent="0" lvl="0" marL="0" rtl="0" algn="ctr">
              <a:spcBef>
                <a:spcPts val="0"/>
              </a:spcBef>
              <a:spcAft>
                <a:spcPts val="0"/>
              </a:spcAft>
              <a:buNone/>
            </a:pPr>
            <a:r>
              <a:rPr lang="en"/>
              <a:t>Chetan Balachandra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2" name="Google Shape;142;p22"/>
          <p:cNvPicPr preferRelativeResize="0"/>
          <p:nvPr/>
        </p:nvPicPr>
        <p:blipFill>
          <a:blip r:embed="rId3">
            <a:alphaModFix/>
          </a:blip>
          <a:stretch>
            <a:fillRect/>
          </a:stretch>
        </p:blipFill>
        <p:spPr>
          <a:xfrm>
            <a:off x="796350" y="1183375"/>
            <a:ext cx="7104899" cy="3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9" name="Google Shape;149;p23"/>
          <p:cNvPicPr preferRelativeResize="0"/>
          <p:nvPr/>
        </p:nvPicPr>
        <p:blipFill>
          <a:blip r:embed="rId3">
            <a:alphaModFix/>
          </a:blip>
          <a:stretch>
            <a:fillRect/>
          </a:stretch>
        </p:blipFill>
        <p:spPr>
          <a:xfrm>
            <a:off x="809675" y="1131625"/>
            <a:ext cx="6984850" cy="349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56" name="Google Shape;156;p24"/>
          <p:cNvPicPr preferRelativeResize="0"/>
          <p:nvPr/>
        </p:nvPicPr>
        <p:blipFill>
          <a:blip r:embed="rId3">
            <a:alphaModFix/>
          </a:blip>
          <a:stretch>
            <a:fillRect/>
          </a:stretch>
        </p:blipFill>
        <p:spPr>
          <a:xfrm>
            <a:off x="767750" y="1127525"/>
            <a:ext cx="7062975" cy="353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63" name="Google Shape;163;p25"/>
          <p:cNvPicPr preferRelativeResize="0"/>
          <p:nvPr/>
        </p:nvPicPr>
        <p:blipFill>
          <a:blip r:embed="rId3">
            <a:alphaModFix/>
          </a:blip>
          <a:stretch>
            <a:fillRect/>
          </a:stretch>
        </p:blipFill>
        <p:spPr>
          <a:xfrm>
            <a:off x="729450" y="1172900"/>
            <a:ext cx="7125849" cy="356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70" name="Google Shape;170;p26"/>
          <p:cNvPicPr preferRelativeResize="0"/>
          <p:nvPr/>
        </p:nvPicPr>
        <p:blipFill>
          <a:blip r:embed="rId3">
            <a:alphaModFix/>
          </a:blip>
          <a:stretch>
            <a:fillRect/>
          </a:stretch>
        </p:blipFill>
        <p:spPr>
          <a:xfrm>
            <a:off x="729450" y="1162475"/>
            <a:ext cx="7380700" cy="369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152400" y="152400"/>
            <a:ext cx="847695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52400" y="152400"/>
            <a:ext cx="8839202" cy="412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2505625" y="152400"/>
            <a:ext cx="385357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Preference Aggregation Explanation</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Under the time constraint of the project, we used income and education level information, but set up the algorithm to make it easy to add more factors later.</a:t>
            </a:r>
            <a:endParaRPr/>
          </a:p>
          <a:p>
            <a:pPr indent="-311150" lvl="0" marL="457200" rtl="0" algn="l">
              <a:spcBef>
                <a:spcPts val="0"/>
              </a:spcBef>
              <a:spcAft>
                <a:spcPts val="0"/>
              </a:spcAft>
              <a:buSzPts val="1300"/>
              <a:buChar char="●"/>
            </a:pPr>
            <a:r>
              <a:rPr lang="en"/>
              <a:t>Definitions Used:  </a:t>
            </a:r>
            <a:r>
              <a:rPr b="1" lang="en"/>
              <a:t>“Rich” = $200k/yr income</a:t>
            </a:r>
            <a:r>
              <a:rPr lang="en"/>
              <a:t>. </a:t>
            </a:r>
            <a:r>
              <a:rPr b="1" lang="en"/>
              <a:t>“Educated” = BA or higher.</a:t>
            </a:r>
            <a:endParaRPr b="1"/>
          </a:p>
          <a:p>
            <a:pPr indent="0" lvl="0" marL="0" rtl="0" algn="l">
              <a:spcBef>
                <a:spcPts val="1600"/>
              </a:spcBef>
              <a:spcAft>
                <a:spcPts val="0"/>
              </a:spcAft>
              <a:buNone/>
            </a:pPr>
            <a:r>
              <a:rPr b="1" lang="en"/>
              <a:t>Mathematical/Logical </a:t>
            </a:r>
            <a:r>
              <a:rPr b="1" lang="en"/>
              <a:t>Considerations:</a:t>
            </a:r>
            <a:endParaRPr/>
          </a:p>
          <a:p>
            <a:pPr indent="-311150" lvl="0" marL="457200" rtl="0" algn="l">
              <a:spcBef>
                <a:spcPts val="1600"/>
              </a:spcBef>
              <a:spcAft>
                <a:spcPts val="0"/>
              </a:spcAft>
              <a:buSzPts val="1300"/>
              <a:buChar char="●"/>
            </a:pPr>
            <a:r>
              <a:rPr b="1" lang="en"/>
              <a:t>Convert Rank to Score</a:t>
            </a:r>
            <a:r>
              <a:rPr lang="en"/>
              <a:t>: </a:t>
            </a:r>
            <a:r>
              <a:rPr b="1" lang="en"/>
              <a:t>score = len(data)-rank</a:t>
            </a:r>
            <a:endParaRPr b="1"/>
          </a:p>
          <a:p>
            <a:pPr indent="-311150" lvl="0" marL="457200" rtl="0" algn="l">
              <a:spcBef>
                <a:spcPts val="0"/>
              </a:spcBef>
              <a:spcAft>
                <a:spcPts val="0"/>
              </a:spcAft>
              <a:buSzPts val="1300"/>
              <a:buChar char="●"/>
            </a:pPr>
            <a:r>
              <a:rPr b="1" lang="en"/>
              <a:t>Types of Opinion: Comparative (A is </a:t>
            </a:r>
            <a:r>
              <a:rPr b="1" i="1" lang="en"/>
              <a:t>better than </a:t>
            </a:r>
            <a:r>
              <a:rPr b="1" lang="en"/>
              <a:t>B), Intensity (how (adjective) on a scale of 1-10?)</a:t>
            </a:r>
            <a:endParaRPr b="1"/>
          </a:p>
          <a:p>
            <a:pPr indent="-311150" lvl="0" marL="457200" rtl="0" algn="l">
              <a:spcBef>
                <a:spcPts val="0"/>
              </a:spcBef>
              <a:spcAft>
                <a:spcPts val="0"/>
              </a:spcAft>
              <a:buSzPts val="1300"/>
              <a:buChar char="●"/>
            </a:pPr>
            <a:r>
              <a:rPr b="1" lang="en"/>
              <a:t>Relationship of Variables: Independent or Associated, i.e. sum or product.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Preference Aggregation Final Formula</a:t>
            </a:r>
            <a:endParaRPr/>
          </a:p>
        </p:txBody>
      </p:sp>
      <p:sp>
        <p:nvSpPr>
          <p:cNvPr id="197" name="Google Shape;19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a:p>
            <a:pPr indent="-311150" lvl="0" marL="457200" rtl="0" algn="l">
              <a:spcBef>
                <a:spcPts val="1600"/>
              </a:spcBef>
              <a:spcAft>
                <a:spcPts val="0"/>
              </a:spcAft>
              <a:buSzPts val="1300"/>
              <a:buChar char="●"/>
            </a:pPr>
            <a:r>
              <a:rPr lang="en"/>
              <a:t>Education Score </a:t>
            </a:r>
            <a:r>
              <a:rPr lang="en"/>
              <a:t>(of city)</a:t>
            </a:r>
            <a:r>
              <a:rPr lang="en"/>
              <a:t> (E), Wealth Score </a:t>
            </a:r>
            <a:r>
              <a:rPr lang="en"/>
              <a:t>(of city)</a:t>
            </a:r>
            <a:r>
              <a:rPr lang="en"/>
              <a:t> (W) ⇒ Independent</a:t>
            </a:r>
            <a:endParaRPr/>
          </a:p>
          <a:p>
            <a:pPr indent="-311150" lvl="0" marL="457200" rtl="0" algn="l">
              <a:spcBef>
                <a:spcPts val="0"/>
              </a:spcBef>
              <a:spcAft>
                <a:spcPts val="0"/>
              </a:spcAft>
              <a:buSzPts val="1300"/>
              <a:buChar char="●"/>
            </a:pPr>
            <a:r>
              <a:rPr lang="en"/>
              <a:t>Education Importance (e), Wealth Importance (w) ⇒ Independent</a:t>
            </a:r>
            <a:endParaRPr/>
          </a:p>
          <a:p>
            <a:pPr indent="-311150" lvl="0" marL="457200" rtl="0" algn="l">
              <a:spcBef>
                <a:spcPts val="0"/>
              </a:spcBef>
              <a:spcAft>
                <a:spcPts val="0"/>
              </a:spcAft>
              <a:buSzPts val="1300"/>
              <a:buChar char="●"/>
            </a:pPr>
            <a:r>
              <a:rPr lang="en"/>
              <a:t>But… Education Score &amp; Education Importance ⇒ Dependent</a:t>
            </a:r>
            <a:endParaRPr/>
          </a:p>
          <a:p>
            <a:pPr indent="-311150" lvl="0" marL="457200" rtl="0" algn="l">
              <a:spcBef>
                <a:spcPts val="0"/>
              </a:spcBef>
              <a:spcAft>
                <a:spcPts val="0"/>
              </a:spcAft>
              <a:buSzPts val="1300"/>
              <a:buChar char="●"/>
            </a:pPr>
            <a:r>
              <a:rPr lang="en"/>
              <a:t>“        ” Wealth Score &amp; Wealth Importance ⇒ Dependent</a:t>
            </a:r>
            <a:endParaRPr/>
          </a:p>
          <a:p>
            <a:pPr indent="0" lvl="0" marL="0" rtl="0" algn="l">
              <a:spcBef>
                <a:spcPts val="1600"/>
              </a:spcBef>
              <a:spcAft>
                <a:spcPts val="1600"/>
              </a:spcAft>
              <a:buNone/>
            </a:pPr>
            <a:r>
              <a:rPr lang="en"/>
              <a:t>Final City Score = Ee + Ww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and visualize data on factors people consider when looking for a place to live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-Aggregate various preferences to suggest ideal counties to live 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Preference Aggregation Problems / Future Hopes</a:t>
            </a:r>
            <a:endParaRPr sz="2400"/>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Mapping Psychology to Mathematics:</a:t>
            </a:r>
            <a:r>
              <a:rPr lang="en"/>
              <a:t> choices of scales (more options than 1-10), compatibility of measurement approaches, varying extent of quantifiability of mental states.</a:t>
            </a:r>
            <a:endParaRPr/>
          </a:p>
          <a:p>
            <a:pPr indent="-311150" lvl="0" marL="457200" rtl="0" algn="l">
              <a:spcBef>
                <a:spcPts val="0"/>
              </a:spcBef>
              <a:spcAft>
                <a:spcPts val="0"/>
              </a:spcAft>
              <a:buSzPts val="1300"/>
              <a:buChar char="●"/>
            </a:pPr>
            <a:r>
              <a:rPr lang="en"/>
              <a:t>In order to address the variety of concerns for users choosing a county to live in, we would need to be able to accommodate a larger variety of real life preferences represented by different data types (give examples).</a:t>
            </a:r>
            <a:endParaRPr/>
          </a:p>
          <a:p>
            <a:pPr indent="-311150" lvl="0" marL="457200" rtl="0" algn="l">
              <a:spcBef>
                <a:spcPts val="0"/>
              </a:spcBef>
              <a:spcAft>
                <a:spcPts val="0"/>
              </a:spcAft>
              <a:buSzPts val="1300"/>
              <a:buChar char="●"/>
            </a:pPr>
            <a:r>
              <a:rPr lang="en"/>
              <a:t>Illogical responses, e.g. higher rank with lower importance. (should add try/catch block)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152400" y="152400"/>
            <a:ext cx="8839198" cy="4438941"/>
          </a:xfrm>
          <a:prstGeom prst="rect">
            <a:avLst/>
          </a:prstGeom>
          <a:noFill/>
          <a:ln>
            <a:noFill/>
          </a:ln>
        </p:spPr>
      </p:pic>
      <p:sp>
        <p:nvSpPr>
          <p:cNvPr id="209" name="Google Shape;209;p33"/>
          <p:cNvSpPr txBox="1"/>
          <p:nvPr/>
        </p:nvSpPr>
        <p:spPr>
          <a:xfrm>
            <a:off x="4471150" y="439270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5" name="Google Shape;215;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Wealth, Income, Education all tend to be highest in the big cities or the areas around them</a:t>
            </a:r>
            <a:endParaRPr/>
          </a:p>
          <a:p>
            <a:pPr indent="-311150" lvl="0" marL="457200" rtl="0" algn="l">
              <a:spcBef>
                <a:spcPts val="0"/>
              </a:spcBef>
              <a:spcAft>
                <a:spcPts val="0"/>
              </a:spcAft>
              <a:buSzPts val="1300"/>
              <a:buChar char="●"/>
            </a:pPr>
            <a:r>
              <a:rPr lang="en"/>
              <a:t>Home prices tend to be highest in coastal california</a:t>
            </a:r>
            <a:endParaRPr/>
          </a:p>
          <a:p>
            <a:pPr indent="-311150" lvl="0" marL="457200" rtl="0" algn="l">
              <a:spcBef>
                <a:spcPts val="0"/>
              </a:spcBef>
              <a:spcAft>
                <a:spcPts val="0"/>
              </a:spcAft>
              <a:buSzPts val="1300"/>
              <a:buChar char="●"/>
            </a:pPr>
            <a:r>
              <a:rPr lang="en"/>
              <a:t>Education and Wealth are usually strongly correlated, but there are some exceptions in more rural counties with high home values.</a:t>
            </a:r>
            <a:endParaRPr/>
          </a:p>
          <a:p>
            <a:pPr indent="-311150" lvl="0" marL="457200" rtl="0" algn="l">
              <a:spcBef>
                <a:spcPts val="0"/>
              </a:spcBef>
              <a:spcAft>
                <a:spcPts val="0"/>
              </a:spcAft>
              <a:buSzPts val="1300"/>
              <a:buChar char="●"/>
            </a:pPr>
            <a:r>
              <a:rPr lang="en"/>
              <a:t>Exploration of the data through user input can yield a variety of personally relevant conclusions.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221" name="Google Shape;22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of historical data to visualize trends over time</a:t>
            </a:r>
            <a:endParaRPr/>
          </a:p>
          <a:p>
            <a:pPr indent="-311150" lvl="0" marL="457200" rtl="0" algn="l">
              <a:spcBef>
                <a:spcPts val="0"/>
              </a:spcBef>
              <a:spcAft>
                <a:spcPts val="0"/>
              </a:spcAft>
              <a:buSzPts val="1300"/>
              <a:buChar char="●"/>
            </a:pPr>
            <a:r>
              <a:rPr lang="en"/>
              <a:t>Better data would provide a more detailed understanding of what we’re trying to show</a:t>
            </a:r>
            <a:endParaRPr/>
          </a:p>
          <a:p>
            <a:pPr indent="-298450" lvl="1" marL="914400" rtl="0" algn="l">
              <a:spcBef>
                <a:spcPts val="0"/>
              </a:spcBef>
              <a:spcAft>
                <a:spcPts val="0"/>
              </a:spcAft>
              <a:buSzPts val="1100"/>
              <a:buChar char="○"/>
            </a:pPr>
            <a:r>
              <a:rPr lang="en"/>
              <a:t>For a county with a median commute time of 30-35 minutes how much of that is caused by traffic</a:t>
            </a:r>
            <a:endParaRPr/>
          </a:p>
          <a:p>
            <a:pPr indent="-298450" lvl="1" marL="914400" rtl="0" algn="l">
              <a:spcBef>
                <a:spcPts val="0"/>
              </a:spcBef>
              <a:spcAft>
                <a:spcPts val="0"/>
              </a:spcAft>
              <a:buSzPts val="1100"/>
              <a:buChar char="○"/>
            </a:pPr>
            <a:r>
              <a:rPr lang="en"/>
              <a:t>When looking at mortgage payment relative to value of the house, info on the time the houses were built and if the original homebuyer was still living there would better explain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 Census (American Community Survey):</a:t>
            </a:r>
            <a:endParaRPr/>
          </a:p>
          <a:p>
            <a:pPr indent="-298450" lvl="1" marL="914400" rtl="0" algn="l">
              <a:spcBef>
                <a:spcPts val="0"/>
              </a:spcBef>
              <a:spcAft>
                <a:spcPts val="0"/>
              </a:spcAft>
              <a:buSzPts val="1100"/>
              <a:buChar char="○"/>
            </a:pPr>
            <a:r>
              <a:rPr lang="en"/>
              <a:t>-Income,  Commute Time, Mortgage Payment, Rent Payment</a:t>
            </a:r>
            <a:endParaRPr/>
          </a:p>
          <a:p>
            <a:pPr indent="-311150" lvl="0" marL="457200" rtl="0" algn="l">
              <a:spcBef>
                <a:spcPts val="1600"/>
              </a:spcBef>
              <a:spcAft>
                <a:spcPts val="0"/>
              </a:spcAft>
              <a:buSzPts val="1300"/>
              <a:buChar char="●"/>
            </a:pPr>
            <a:r>
              <a:rPr lang="en"/>
              <a:t>Zillow:</a:t>
            </a:r>
            <a:endParaRPr/>
          </a:p>
          <a:p>
            <a:pPr indent="-298450" lvl="1" marL="914400" rtl="0" algn="l">
              <a:spcBef>
                <a:spcPts val="1600"/>
              </a:spcBef>
              <a:spcAft>
                <a:spcPts val="1600"/>
              </a:spcAft>
              <a:buSzPts val="1100"/>
              <a:buChar char="○"/>
            </a:pPr>
            <a:r>
              <a:rPr lang="en"/>
              <a:t>Median Home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Collection</a:t>
            </a:r>
            <a:endParaRPr b="1" sz="1800"/>
          </a:p>
          <a:p>
            <a:pPr indent="-311150" lvl="0" marL="457200" rtl="0" algn="l">
              <a:spcBef>
                <a:spcPts val="1600"/>
              </a:spcBef>
              <a:spcAft>
                <a:spcPts val="0"/>
              </a:spcAft>
              <a:buSzPts val="1300"/>
              <a:buChar char="●"/>
            </a:pPr>
            <a:r>
              <a:rPr lang="en"/>
              <a:t>Determining what data is available</a:t>
            </a:r>
            <a:endParaRPr/>
          </a:p>
          <a:p>
            <a:pPr indent="-311150" lvl="0" marL="457200" rtl="0" algn="l">
              <a:spcBef>
                <a:spcPts val="0"/>
              </a:spcBef>
              <a:spcAft>
                <a:spcPts val="0"/>
              </a:spcAft>
              <a:buSzPts val="1300"/>
              <a:buChar char="●"/>
            </a:pPr>
            <a:r>
              <a:rPr lang="en"/>
              <a:t>Learning how to build api queries and configure wrappers</a:t>
            </a:r>
            <a:endParaRPr/>
          </a:p>
          <a:p>
            <a:pPr indent="-311150" lvl="0" marL="457200" rtl="0" algn="l">
              <a:spcBef>
                <a:spcPts val="0"/>
              </a:spcBef>
              <a:spcAft>
                <a:spcPts val="0"/>
              </a:spcAft>
              <a:buSzPts val="1300"/>
              <a:buChar char="●"/>
            </a:pPr>
            <a:r>
              <a:rPr lang="en"/>
              <a:t>Changing scope or direction of project as data is acquired, organized, and visualized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1" name="Google Shape;111;p17"/>
          <p:cNvSpPr txBox="1"/>
          <p:nvPr>
            <p:ph idx="1" type="body"/>
          </p:nvPr>
        </p:nvSpPr>
        <p:spPr>
          <a:xfrm>
            <a:off x="729450" y="15899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t>Preference Aggregation/Analysis</a:t>
            </a:r>
            <a:endParaRPr b="1" sz="1800"/>
          </a:p>
          <a:p>
            <a:pPr indent="-311150" lvl="0" marL="457200" rtl="0" algn="l">
              <a:spcBef>
                <a:spcPts val="1600"/>
              </a:spcBef>
              <a:spcAft>
                <a:spcPts val="0"/>
              </a:spcAft>
              <a:buSzPts val="1300"/>
              <a:buChar char="●"/>
            </a:pPr>
            <a:r>
              <a:rPr lang="en"/>
              <a:t>Different Types of Data: continuous vs. discrete, ranks vs. scores, categorical vs. ordinal…</a:t>
            </a:r>
            <a:endParaRPr/>
          </a:p>
          <a:p>
            <a:pPr indent="-311150" lvl="0" marL="457200" rtl="0" algn="l">
              <a:spcBef>
                <a:spcPts val="0"/>
              </a:spcBef>
              <a:spcAft>
                <a:spcPts val="0"/>
              </a:spcAft>
              <a:buSzPts val="1300"/>
              <a:buChar char="●"/>
            </a:pPr>
            <a:r>
              <a:rPr lang="en"/>
              <a:t>Had to manipulate raw data with various equations and categorization procedures so that it could be aggregated and ranked.</a:t>
            </a:r>
            <a:endParaRPr/>
          </a:p>
          <a:p>
            <a:pPr indent="-311150" lvl="0" marL="457200" rtl="0" algn="l">
              <a:spcBef>
                <a:spcPts val="0"/>
              </a:spcBef>
              <a:spcAft>
                <a:spcPts val="0"/>
              </a:spcAft>
              <a:buSzPts val="1300"/>
              <a:buChar char="●"/>
            </a:pPr>
            <a:r>
              <a:rPr lang="en"/>
              <a:t>Difficult Examples:  mortgage / monthly rent (custom range), crime/age distribution (low score vs. high score preferable), highly individualized preferences (school size, community amenities,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582650" y="841525"/>
            <a:ext cx="7978700" cy="346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4294967295"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2" name="Google Shape;122;p19"/>
          <p:cNvSpPr txBox="1"/>
          <p:nvPr>
            <p:ph idx="4294967295"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23" name="Google Shape;123;p19"/>
          <p:cNvPicPr preferRelativeResize="0"/>
          <p:nvPr/>
        </p:nvPicPr>
        <p:blipFill>
          <a:blip r:embed="rId3">
            <a:alphaModFix/>
          </a:blip>
          <a:stretch>
            <a:fillRect/>
          </a:stretch>
        </p:blipFill>
        <p:spPr>
          <a:xfrm>
            <a:off x="2091625" y="1238050"/>
            <a:ext cx="4789075" cy="319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2461738" y="432100"/>
            <a:ext cx="4220524" cy="427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35" name="Google Shape;135;p21"/>
          <p:cNvPicPr preferRelativeResize="0"/>
          <p:nvPr/>
        </p:nvPicPr>
        <p:blipFill>
          <a:blip r:embed="rId3">
            <a:alphaModFix/>
          </a:blip>
          <a:stretch>
            <a:fillRect/>
          </a:stretch>
        </p:blipFill>
        <p:spPr>
          <a:xfrm>
            <a:off x="820275" y="1162300"/>
            <a:ext cx="6752000" cy="337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