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229" autoAdjust="0"/>
  </p:normalViewPr>
  <p:slideViewPr>
    <p:cSldViewPr snapToGrid="0">
      <p:cViewPr varScale="1">
        <p:scale>
          <a:sx n="54" d="100"/>
          <a:sy n="54" d="100"/>
        </p:scale>
        <p:origin x="1810"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D26C0B-9E33-4A4B-8F64-A9EB7938BCA6}" type="datetimeFigureOut">
              <a:rPr lang="en-CA" smtClean="0"/>
              <a:t>2023-12-05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8AA5FC-17C6-4E9E-871A-1E09588D874A}" type="slidenum">
              <a:rPr lang="en-CA" smtClean="0"/>
              <a:t>‹#›</a:t>
            </a:fld>
            <a:endParaRPr lang="en-CA"/>
          </a:p>
        </p:txBody>
      </p:sp>
    </p:spTree>
    <p:extLst>
      <p:ext uri="{BB962C8B-B14F-4D97-AF65-F5344CB8AC3E}">
        <p14:creationId xmlns:p14="http://schemas.microsoft.com/office/powerpoint/2010/main" val="279958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Obviously, reducing crime in our communities is a way to increase quality of life. Reduction of crime creates safe communities with increased health and economic output.</a:t>
            </a:r>
          </a:p>
          <a:p>
            <a:endParaRPr lang="en-CA" dirty="0"/>
          </a:p>
          <a:p>
            <a:r>
              <a:rPr lang="en-CA" dirty="0"/>
              <a:t>It is well known that factors like education and income affect crime rates, but communities have limited resources to allocate to crime prevention, so understanding the most statistically significant factors is vital.</a:t>
            </a:r>
          </a:p>
          <a:p>
            <a:endParaRPr lang="en-CA" dirty="0"/>
          </a:p>
          <a:p>
            <a:r>
              <a:rPr lang="en-CA" dirty="0"/>
              <a:t>For this project, I used a dataset containing demographic and environmental data for over 2000 communities, and their associated violent and non-violent crime rates</a:t>
            </a:r>
          </a:p>
          <a:p>
            <a:endParaRPr lang="en-CA" dirty="0"/>
          </a:p>
          <a:p>
            <a:r>
              <a:rPr lang="en-CA" dirty="0"/>
              <a:t>Using this dataset, there are two research questions I’d like to answer.</a:t>
            </a:r>
          </a:p>
          <a:p>
            <a:endParaRPr lang="en-CA" dirty="0"/>
          </a:p>
          <a:p>
            <a:r>
              <a:rPr lang="en-CA" dirty="0"/>
              <a:t>First, I investigated what the most statistically significant predictors of crime for each crime type, and whether these differ.</a:t>
            </a:r>
          </a:p>
          <a:p>
            <a:endParaRPr lang="en-CA" dirty="0"/>
          </a:p>
          <a:p>
            <a:r>
              <a:rPr lang="en-CA" dirty="0"/>
              <a:t>Secondly, of course populations and demographics evolve over time. So, it would be useful to build a predictive model which generalizes well to unseen data. Then, as demographics shift, we can adapt our crime rate projections to effectively adapt reduction strategies. In this analysis I compare the predictive power of traditional statistical methods with tree-based machine learning algorithms.</a:t>
            </a:r>
          </a:p>
        </p:txBody>
      </p:sp>
      <p:sp>
        <p:nvSpPr>
          <p:cNvPr id="4" name="Slide Number Placeholder 3"/>
          <p:cNvSpPr>
            <a:spLocks noGrp="1"/>
          </p:cNvSpPr>
          <p:nvPr>
            <p:ph type="sldNum" sz="quarter" idx="5"/>
          </p:nvPr>
        </p:nvSpPr>
        <p:spPr/>
        <p:txBody>
          <a:bodyPr/>
          <a:lstStyle/>
          <a:p>
            <a:fld id="{8E8AA5FC-17C6-4E9E-871A-1E09588D874A}" type="slidenum">
              <a:rPr lang="en-CA" smtClean="0"/>
              <a:t>2</a:t>
            </a:fld>
            <a:endParaRPr lang="en-CA"/>
          </a:p>
        </p:txBody>
      </p:sp>
    </p:spTree>
    <p:extLst>
      <p:ext uri="{BB962C8B-B14F-4D97-AF65-F5344CB8AC3E}">
        <p14:creationId xmlns:p14="http://schemas.microsoft.com/office/powerpoint/2010/main" val="3184671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first method I used to estimate feature importance was using t-statistics when fitting a linear model to the data. Note that all data was standardized so that these statistics could be compared.</a:t>
            </a:r>
          </a:p>
          <a:p>
            <a:endParaRPr lang="en-CA" dirty="0"/>
          </a:p>
          <a:p>
            <a:r>
              <a:rPr lang="en-CA" dirty="0"/>
              <a:t>When experimenting with the data, the first thing I noticed is that when fitting a linear model on different samples of the dataset, the coefficient estimates varied widely. To enhance the stability of results so that better comparisons could be made, I used non-parametric bootstrapping when computing feature significance statistics. </a:t>
            </a:r>
          </a:p>
          <a:p>
            <a:endParaRPr lang="en-CA" dirty="0"/>
          </a:p>
          <a:p>
            <a:r>
              <a:rPr lang="en-CA" dirty="0"/>
              <a:t>I originally computed the t-statistics when fitting all 45 features to the response variables. However, with so many features it was likely there was a lot of co-linearity and redundancy in this data, so I simplified the model to improve inference and also prediction potential.</a:t>
            </a:r>
          </a:p>
          <a:p>
            <a:endParaRPr lang="en-CA" dirty="0"/>
          </a:p>
          <a:p>
            <a:r>
              <a:rPr lang="en-CA" dirty="0"/>
              <a:t>This model selection was done using a mix of criterion methods, LASSO regression and an analysis of the correlation matrix. To compare the resulting feature set from these methods, I used ANOVA to compare the F-score between models. Ultimately, I simplified the model to consider 19 covariates with minimal information loss, as given by a very low F-statistic. This was repeated for both violent, and non-violent crime.</a:t>
            </a:r>
          </a:p>
          <a:p>
            <a:endParaRPr lang="en-CA" dirty="0"/>
          </a:p>
          <a:p>
            <a:r>
              <a:rPr lang="en-CA" dirty="0"/>
              <a:t>Once the refined model was built, the feature importance was re-computed. To ensure that the most significant features are stable, I compared the most significant features in the original model and simplified model, and found that they were identical, showing these results are stable. The top five most significant features are shown on screen. </a:t>
            </a:r>
          </a:p>
          <a:p>
            <a:endParaRPr lang="en-CA" dirty="0"/>
          </a:p>
          <a:p>
            <a:endParaRPr lang="en-CA" dirty="0"/>
          </a:p>
        </p:txBody>
      </p:sp>
      <p:sp>
        <p:nvSpPr>
          <p:cNvPr id="4" name="Slide Number Placeholder 3"/>
          <p:cNvSpPr>
            <a:spLocks noGrp="1"/>
          </p:cNvSpPr>
          <p:nvPr>
            <p:ph type="sldNum" sz="quarter" idx="5"/>
          </p:nvPr>
        </p:nvSpPr>
        <p:spPr/>
        <p:txBody>
          <a:bodyPr/>
          <a:lstStyle/>
          <a:p>
            <a:fld id="{8E8AA5FC-17C6-4E9E-871A-1E09588D874A}" type="slidenum">
              <a:rPr lang="en-CA" smtClean="0"/>
              <a:t>3</a:t>
            </a:fld>
            <a:endParaRPr lang="en-CA"/>
          </a:p>
        </p:txBody>
      </p:sp>
    </p:spTree>
    <p:extLst>
      <p:ext uri="{BB962C8B-B14F-4D97-AF65-F5344CB8AC3E}">
        <p14:creationId xmlns:p14="http://schemas.microsoft.com/office/powerpoint/2010/main" val="4024552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confidence intervals for the 5 most statistically significant features for both violent and non-violent crime are shown here, and we can see that none of the confidence intervals include zero.</a:t>
            </a:r>
          </a:p>
          <a:p>
            <a:endParaRPr lang="en-CA" dirty="0"/>
          </a:p>
          <a:p>
            <a:r>
              <a:rPr lang="en-CA" dirty="0"/>
              <a:t>Between these graphs, we see that the most significant covariates for violent and non-violent crime are different. While both crime types correlate with family structure variables like divorce rate, we see low education correlates with non-violent crime (on the right), and urban centers with high housing density and population correlates with violent crime (on the left).</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8E8AA5FC-17C6-4E9E-871A-1E09588D874A}" type="slidenum">
              <a:rPr lang="en-CA" smtClean="0"/>
              <a:t>4</a:t>
            </a:fld>
            <a:endParaRPr lang="en-CA"/>
          </a:p>
        </p:txBody>
      </p:sp>
    </p:spTree>
    <p:extLst>
      <p:ext uri="{BB962C8B-B14F-4D97-AF65-F5344CB8AC3E}">
        <p14:creationId xmlns:p14="http://schemas.microsoft.com/office/powerpoint/2010/main" val="3397041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Since, the aforementioned methods all assume a linear relationship between the covariates and response, I was curious to see if the statistically significant predictors remained the same when we removed this </a:t>
            </a:r>
            <a:r>
              <a:rPr lang="en-CA" dirty="0" err="1"/>
              <a:t>asusumption</a:t>
            </a:r>
            <a:r>
              <a:rPr lang="en-CA" dirty="0"/>
              <a:t> and used Random Forest to generate feature importance. While there was some overlap, using a different model type did result in some different features which ranked as most significant. This shows that the most significant features in the dataset depends on model choice. </a:t>
            </a:r>
          </a:p>
        </p:txBody>
      </p:sp>
      <p:sp>
        <p:nvSpPr>
          <p:cNvPr id="4" name="Slide Number Placeholder 3"/>
          <p:cNvSpPr>
            <a:spLocks noGrp="1"/>
          </p:cNvSpPr>
          <p:nvPr>
            <p:ph type="sldNum" sz="quarter" idx="5"/>
          </p:nvPr>
        </p:nvSpPr>
        <p:spPr/>
        <p:txBody>
          <a:bodyPr/>
          <a:lstStyle/>
          <a:p>
            <a:fld id="{8E8AA5FC-17C6-4E9E-871A-1E09588D874A}" type="slidenum">
              <a:rPr lang="en-CA" smtClean="0"/>
              <a:t>5</a:t>
            </a:fld>
            <a:endParaRPr lang="en-CA"/>
          </a:p>
        </p:txBody>
      </p:sp>
    </p:spTree>
    <p:extLst>
      <p:ext uri="{BB962C8B-B14F-4D97-AF65-F5344CB8AC3E}">
        <p14:creationId xmlns:p14="http://schemas.microsoft.com/office/powerpoint/2010/main" val="66656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Moving on to the prediction aspect of the project, I compared the results of traditional methods, such as LASSO, Ridge Regression and </a:t>
            </a:r>
            <a:r>
              <a:rPr lang="en-CA" dirty="0" err="1"/>
              <a:t>ElasticNet</a:t>
            </a:r>
            <a:r>
              <a:rPr lang="en-CA" dirty="0"/>
              <a:t> regression to tree-based fine-tuned machine learning algorithms, like random forest, </a:t>
            </a:r>
            <a:r>
              <a:rPr lang="en-CA" dirty="0" err="1"/>
              <a:t>LightGBM</a:t>
            </a:r>
            <a:r>
              <a:rPr lang="en-CA" dirty="0"/>
              <a:t> and </a:t>
            </a:r>
            <a:r>
              <a:rPr lang="en-CA" dirty="0" err="1"/>
              <a:t>XGBoost</a:t>
            </a:r>
            <a:r>
              <a:rPr lang="en-CA" dirty="0"/>
              <a:t>. In all prediction, 10-fold cross validation was used, since it was found that prediction error varied greatly based on the training data split.</a:t>
            </a:r>
          </a:p>
          <a:p>
            <a:endParaRPr lang="en-CA" dirty="0"/>
          </a:p>
          <a:p>
            <a:r>
              <a:rPr lang="en-CA" dirty="0"/>
              <a:t>The results are shown on the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When using traditional linear statistical methods, we benefitted from using the simplified dataset, and penalized regression, as it enabled better generalization to unseen data.</a:t>
            </a:r>
          </a:p>
          <a:p>
            <a:r>
              <a:rPr lang="en-CA" dirty="0"/>
              <a:t>- The best predictive performance in both cases was with Light-GBM. Since this method uses extra mechanisms to prevent overfitting and improve performance, such as boosting, the additional data in the raw model did not cause overfitting and instead helped predictive accuracy. This allows us to conclude that with this dataset, feature selection is more important when using linear regression techniques.</a:t>
            </a:r>
          </a:p>
        </p:txBody>
      </p:sp>
      <p:sp>
        <p:nvSpPr>
          <p:cNvPr id="4" name="Slide Number Placeholder 3"/>
          <p:cNvSpPr>
            <a:spLocks noGrp="1"/>
          </p:cNvSpPr>
          <p:nvPr>
            <p:ph type="sldNum" sz="quarter" idx="5"/>
          </p:nvPr>
        </p:nvSpPr>
        <p:spPr/>
        <p:txBody>
          <a:bodyPr/>
          <a:lstStyle/>
          <a:p>
            <a:fld id="{8E8AA5FC-17C6-4E9E-871A-1E09588D874A}" type="slidenum">
              <a:rPr lang="en-CA" smtClean="0"/>
              <a:t>6</a:t>
            </a:fld>
            <a:endParaRPr lang="en-CA"/>
          </a:p>
        </p:txBody>
      </p:sp>
    </p:spTree>
    <p:extLst>
      <p:ext uri="{BB962C8B-B14F-4D97-AF65-F5344CB8AC3E}">
        <p14:creationId xmlns:p14="http://schemas.microsoft.com/office/powerpoint/2010/main" val="1208440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12/5/2023</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486450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12/5/2023</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37845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12/5/2023</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767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12/5/2023</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91366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12/5/2023</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132748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12/5/2023</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646961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12/5/2023</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818953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12/5/2023</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47102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12/5/2023</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34932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12/5/2023</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045334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12/5/2023</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83676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12/5/2023</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25772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54A2A-DF49-4800-82E7-3AF9353F8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125ED7-F0CF-40D9-8C60-51E188053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gnifying glass showing decling performance">
            <a:extLst>
              <a:ext uri="{FF2B5EF4-FFF2-40B4-BE49-F238E27FC236}">
                <a16:creationId xmlns:a16="http://schemas.microsoft.com/office/drawing/2014/main" id="{4A8A9A11-3411-1E89-B9B9-4F9761E8D3C0}"/>
              </a:ext>
            </a:extLst>
          </p:cNvPr>
          <p:cNvPicPr>
            <a:picLocks noChangeAspect="1"/>
          </p:cNvPicPr>
          <p:nvPr/>
        </p:nvPicPr>
        <p:blipFill rotWithShape="1">
          <a:blip r:embed="rId2">
            <a:alphaModFix amt="60000"/>
          </a:blip>
          <a:srcRect t="1220" b="14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F80F3229-E80B-69D7-590A-7640F686869F}"/>
              </a:ext>
            </a:extLst>
          </p:cNvPr>
          <p:cNvSpPr>
            <a:spLocks noGrp="1"/>
          </p:cNvSpPr>
          <p:nvPr>
            <p:ph type="ctrTitle"/>
          </p:nvPr>
        </p:nvSpPr>
        <p:spPr>
          <a:xfrm>
            <a:off x="1052146" y="1077626"/>
            <a:ext cx="9958754" cy="3317443"/>
          </a:xfrm>
        </p:spPr>
        <p:txBody>
          <a:bodyPr anchor="t">
            <a:normAutofit/>
          </a:bodyPr>
          <a:lstStyle/>
          <a:p>
            <a:r>
              <a:rPr lang="en-CA" sz="8000" dirty="0">
                <a:solidFill>
                  <a:srgbClr val="FFFFFF"/>
                </a:solidFill>
              </a:rPr>
              <a:t>Crime Rate Analysis and Prediction</a:t>
            </a:r>
          </a:p>
        </p:txBody>
      </p:sp>
      <p:sp>
        <p:nvSpPr>
          <p:cNvPr id="3" name="Subtitle 2">
            <a:extLst>
              <a:ext uri="{FF2B5EF4-FFF2-40B4-BE49-F238E27FC236}">
                <a16:creationId xmlns:a16="http://schemas.microsoft.com/office/drawing/2014/main" id="{2EC40120-05B3-079E-5EE1-50229591A06F}"/>
              </a:ext>
            </a:extLst>
          </p:cNvPr>
          <p:cNvSpPr>
            <a:spLocks noGrp="1"/>
          </p:cNvSpPr>
          <p:nvPr>
            <p:ph type="subTitle" idx="1"/>
          </p:nvPr>
        </p:nvSpPr>
        <p:spPr>
          <a:xfrm>
            <a:off x="1097280" y="4572000"/>
            <a:ext cx="9257512" cy="1263047"/>
          </a:xfrm>
        </p:spPr>
        <p:txBody>
          <a:bodyPr anchor="b">
            <a:normAutofit/>
          </a:bodyPr>
          <a:lstStyle/>
          <a:p>
            <a:r>
              <a:rPr lang="en-CA" dirty="0">
                <a:solidFill>
                  <a:srgbClr val="FFFFFF"/>
                </a:solidFill>
              </a:rPr>
              <a:t>Willem Atack</a:t>
            </a:r>
          </a:p>
          <a:p>
            <a:r>
              <a:rPr lang="en-CA" dirty="0">
                <a:solidFill>
                  <a:srgbClr val="FFFFFF"/>
                </a:solidFill>
              </a:rPr>
              <a:t>STA2101</a:t>
            </a:r>
          </a:p>
        </p:txBody>
      </p:sp>
      <p:cxnSp>
        <p:nvCxnSpPr>
          <p:cNvPr id="13" name="Straight Connector 12">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6934"/>
            <a:ext cx="804195" cy="0"/>
          </a:xfrm>
          <a:prstGeom prst="line">
            <a:avLst/>
          </a:prstGeom>
          <a:ln w="1238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47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7D95-A36F-43DE-EE8F-79F146414827}"/>
              </a:ext>
            </a:extLst>
          </p:cNvPr>
          <p:cNvSpPr>
            <a:spLocks noGrp="1"/>
          </p:cNvSpPr>
          <p:nvPr>
            <p:ph type="title"/>
          </p:nvPr>
        </p:nvSpPr>
        <p:spPr>
          <a:xfrm>
            <a:off x="1088136" y="1090245"/>
            <a:ext cx="9922764" cy="721302"/>
          </a:xfrm>
        </p:spPr>
        <p:txBody>
          <a:bodyPr/>
          <a:lstStyle/>
          <a:p>
            <a:r>
              <a:rPr lang="en-CA" dirty="0"/>
              <a:t>Problem Introduction</a:t>
            </a:r>
          </a:p>
        </p:txBody>
      </p:sp>
      <p:sp>
        <p:nvSpPr>
          <p:cNvPr id="3" name="Content Placeholder 2">
            <a:extLst>
              <a:ext uri="{FF2B5EF4-FFF2-40B4-BE49-F238E27FC236}">
                <a16:creationId xmlns:a16="http://schemas.microsoft.com/office/drawing/2014/main" id="{6D1C9577-F8A6-8CFD-B9A4-2B8F2D45E7AD}"/>
              </a:ext>
            </a:extLst>
          </p:cNvPr>
          <p:cNvSpPr>
            <a:spLocks noGrp="1"/>
          </p:cNvSpPr>
          <p:nvPr>
            <p:ph idx="1"/>
          </p:nvPr>
        </p:nvSpPr>
        <p:spPr>
          <a:xfrm>
            <a:off x="1088136" y="2106402"/>
            <a:ext cx="9922764" cy="3838722"/>
          </a:xfrm>
        </p:spPr>
        <p:txBody>
          <a:bodyPr/>
          <a:lstStyle/>
          <a:p>
            <a:r>
              <a:rPr lang="en-CA" dirty="0"/>
              <a:t>Reduction of crime equates to safe communities with increased well-being, health and economic output</a:t>
            </a:r>
          </a:p>
          <a:p>
            <a:pPr marL="0" indent="0">
              <a:buNone/>
            </a:pPr>
            <a:r>
              <a:rPr lang="en-CA" dirty="0"/>
              <a:t>Research Questions:</a:t>
            </a:r>
          </a:p>
          <a:p>
            <a:pPr marL="342900" indent="-342900">
              <a:buAutoNum type="arabicPeriod"/>
            </a:pPr>
            <a:r>
              <a:rPr lang="en-CA" dirty="0"/>
              <a:t>What are the most statistically significant predictors of crime, and do these differ for violent and non-violent crime?</a:t>
            </a:r>
          </a:p>
          <a:p>
            <a:pPr marL="342900" indent="-342900">
              <a:buAutoNum type="arabicPeriod"/>
            </a:pPr>
            <a:r>
              <a:rPr lang="en-CA" dirty="0"/>
              <a:t>How can we optimize crime prediction? Compare traditional regression techniques with tree-based machine learning algorithms.</a:t>
            </a:r>
          </a:p>
          <a:p>
            <a:pPr marL="342900" indent="-342900">
              <a:buAutoNum type="arabicPeriod"/>
            </a:pPr>
            <a:endParaRPr lang="en-CA" dirty="0"/>
          </a:p>
          <a:p>
            <a:pPr marL="342900" indent="-342900">
              <a:buAutoNum type="arabicPeriod"/>
            </a:pPr>
            <a:endParaRPr lang="en-CA" dirty="0"/>
          </a:p>
          <a:p>
            <a:endParaRPr lang="en-CA" dirty="0"/>
          </a:p>
        </p:txBody>
      </p:sp>
    </p:spTree>
    <p:extLst>
      <p:ext uri="{BB962C8B-B14F-4D97-AF65-F5344CB8AC3E}">
        <p14:creationId xmlns:p14="http://schemas.microsoft.com/office/powerpoint/2010/main" val="117431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34CC-73A9-C470-2231-2C7ACE43AA60}"/>
              </a:ext>
            </a:extLst>
          </p:cNvPr>
          <p:cNvSpPr>
            <a:spLocks noGrp="1"/>
          </p:cNvSpPr>
          <p:nvPr>
            <p:ph type="title"/>
          </p:nvPr>
        </p:nvSpPr>
        <p:spPr>
          <a:xfrm>
            <a:off x="1088136" y="1090245"/>
            <a:ext cx="9922764" cy="823899"/>
          </a:xfrm>
        </p:spPr>
        <p:txBody>
          <a:bodyPr>
            <a:noAutofit/>
          </a:bodyPr>
          <a:lstStyle/>
          <a:p>
            <a:r>
              <a:rPr lang="en-CA" sz="3000" dirty="0"/>
              <a:t>Estimating Feature Importance – Linear Models</a:t>
            </a:r>
          </a:p>
        </p:txBody>
      </p:sp>
      <p:sp>
        <p:nvSpPr>
          <p:cNvPr id="3" name="Content Placeholder 2">
            <a:extLst>
              <a:ext uri="{FF2B5EF4-FFF2-40B4-BE49-F238E27FC236}">
                <a16:creationId xmlns:a16="http://schemas.microsoft.com/office/drawing/2014/main" id="{567705CC-1815-66C0-626B-352DA437D1E6}"/>
              </a:ext>
            </a:extLst>
          </p:cNvPr>
          <p:cNvSpPr>
            <a:spLocks noGrp="1"/>
          </p:cNvSpPr>
          <p:nvPr>
            <p:ph idx="1"/>
          </p:nvPr>
        </p:nvSpPr>
        <p:spPr>
          <a:xfrm>
            <a:off x="1088136" y="1575346"/>
            <a:ext cx="9922764" cy="3838722"/>
          </a:xfrm>
        </p:spPr>
        <p:txBody>
          <a:bodyPr/>
          <a:lstStyle/>
          <a:p>
            <a:pPr marL="0" indent="0">
              <a:buNone/>
            </a:pPr>
            <a:r>
              <a:rPr lang="en-CA" b="1" dirty="0"/>
              <a:t>Methods Used:</a:t>
            </a:r>
          </a:p>
          <a:p>
            <a:pPr marL="0" indent="0">
              <a:buNone/>
            </a:pPr>
            <a:r>
              <a:rPr lang="en-CA" b="1" dirty="0"/>
              <a:t>- Bootstrapping to estimate covariate t-statistics.</a:t>
            </a:r>
          </a:p>
          <a:p>
            <a:pPr marL="0" indent="0">
              <a:buNone/>
            </a:pPr>
            <a:r>
              <a:rPr lang="en-CA" b="1" dirty="0"/>
              <a:t>- AIC, BIC, LASSO, correlation matrix to select feature set in reduced model</a:t>
            </a:r>
          </a:p>
        </p:txBody>
      </p:sp>
      <p:pic>
        <p:nvPicPr>
          <p:cNvPr id="13" name="Picture 12">
            <a:extLst>
              <a:ext uri="{FF2B5EF4-FFF2-40B4-BE49-F238E27FC236}">
                <a16:creationId xmlns:a16="http://schemas.microsoft.com/office/drawing/2014/main" id="{EEF0CA62-2D57-1975-D50E-92497758395F}"/>
              </a:ext>
            </a:extLst>
          </p:cNvPr>
          <p:cNvPicPr>
            <a:picLocks noChangeAspect="1"/>
          </p:cNvPicPr>
          <p:nvPr/>
        </p:nvPicPr>
        <p:blipFill>
          <a:blip r:embed="rId3"/>
          <a:stretch>
            <a:fillRect/>
          </a:stretch>
        </p:blipFill>
        <p:spPr>
          <a:xfrm>
            <a:off x="6061947" y="3019277"/>
            <a:ext cx="6153145" cy="3838723"/>
          </a:xfrm>
          <a:prstGeom prst="rect">
            <a:avLst/>
          </a:prstGeom>
        </p:spPr>
      </p:pic>
      <p:pic>
        <p:nvPicPr>
          <p:cNvPr id="14" name="Picture 13">
            <a:extLst>
              <a:ext uri="{FF2B5EF4-FFF2-40B4-BE49-F238E27FC236}">
                <a16:creationId xmlns:a16="http://schemas.microsoft.com/office/drawing/2014/main" id="{D3F9DC85-CE4C-3A8C-17FB-7C4AFF1DBFA4}"/>
              </a:ext>
            </a:extLst>
          </p:cNvPr>
          <p:cNvPicPr>
            <a:picLocks noChangeAspect="1"/>
          </p:cNvPicPr>
          <p:nvPr/>
        </p:nvPicPr>
        <p:blipFill>
          <a:blip r:embed="rId4"/>
          <a:stretch>
            <a:fillRect/>
          </a:stretch>
        </p:blipFill>
        <p:spPr>
          <a:xfrm>
            <a:off x="1" y="3019277"/>
            <a:ext cx="6127996" cy="3838722"/>
          </a:xfrm>
          <a:prstGeom prst="rect">
            <a:avLst/>
          </a:prstGeom>
        </p:spPr>
      </p:pic>
    </p:spTree>
    <p:extLst>
      <p:ext uri="{BB962C8B-B14F-4D97-AF65-F5344CB8AC3E}">
        <p14:creationId xmlns:p14="http://schemas.microsoft.com/office/powerpoint/2010/main" val="3269954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E524919-D27A-D69D-3A4A-A1B50C54BA71}"/>
              </a:ext>
            </a:extLst>
          </p:cNvPr>
          <p:cNvPicPr>
            <a:picLocks noChangeAspect="1"/>
          </p:cNvPicPr>
          <p:nvPr/>
        </p:nvPicPr>
        <p:blipFill rotWithShape="1">
          <a:blip r:embed="rId3"/>
          <a:srcRect r="8427"/>
          <a:stretch/>
        </p:blipFill>
        <p:spPr>
          <a:xfrm>
            <a:off x="6294784" y="2819767"/>
            <a:ext cx="5897215" cy="3908437"/>
          </a:xfrm>
          <a:prstGeom prst="rect">
            <a:avLst/>
          </a:prstGeom>
        </p:spPr>
      </p:pic>
      <p:pic>
        <p:nvPicPr>
          <p:cNvPr id="12" name="Picture 11">
            <a:extLst>
              <a:ext uri="{FF2B5EF4-FFF2-40B4-BE49-F238E27FC236}">
                <a16:creationId xmlns:a16="http://schemas.microsoft.com/office/drawing/2014/main" id="{03EC542E-1FE4-9CAD-090A-49D252E038F0}"/>
              </a:ext>
            </a:extLst>
          </p:cNvPr>
          <p:cNvPicPr>
            <a:picLocks noChangeAspect="1"/>
          </p:cNvPicPr>
          <p:nvPr/>
        </p:nvPicPr>
        <p:blipFill rotWithShape="1">
          <a:blip r:embed="rId4"/>
          <a:srcRect r="7539"/>
          <a:stretch/>
        </p:blipFill>
        <p:spPr>
          <a:xfrm>
            <a:off x="1" y="2862471"/>
            <a:ext cx="6087077" cy="3995528"/>
          </a:xfrm>
          <a:prstGeom prst="rect">
            <a:avLst/>
          </a:prstGeom>
        </p:spPr>
      </p:pic>
      <p:sp>
        <p:nvSpPr>
          <p:cNvPr id="2" name="Title 1">
            <a:extLst>
              <a:ext uri="{FF2B5EF4-FFF2-40B4-BE49-F238E27FC236}">
                <a16:creationId xmlns:a16="http://schemas.microsoft.com/office/drawing/2014/main" id="{C8C07DC8-5ED9-2CDE-4837-9A4B51D8FF54}"/>
              </a:ext>
            </a:extLst>
          </p:cNvPr>
          <p:cNvSpPr>
            <a:spLocks noGrp="1"/>
          </p:cNvSpPr>
          <p:nvPr>
            <p:ph type="title"/>
          </p:nvPr>
        </p:nvSpPr>
        <p:spPr>
          <a:xfrm>
            <a:off x="862452" y="920091"/>
            <a:ext cx="9922764" cy="1294228"/>
          </a:xfrm>
        </p:spPr>
        <p:txBody>
          <a:bodyPr/>
          <a:lstStyle/>
          <a:p>
            <a:r>
              <a:rPr lang="en-CA" dirty="0"/>
              <a:t>Confidence Intervals</a:t>
            </a:r>
          </a:p>
        </p:txBody>
      </p:sp>
      <p:cxnSp>
        <p:nvCxnSpPr>
          <p:cNvPr id="11" name="Straight Connector 10">
            <a:extLst>
              <a:ext uri="{FF2B5EF4-FFF2-40B4-BE49-F238E27FC236}">
                <a16:creationId xmlns:a16="http://schemas.microsoft.com/office/drawing/2014/main" id="{416B14A2-9DF7-9411-7738-BB2CAD398D90}"/>
              </a:ext>
            </a:extLst>
          </p:cNvPr>
          <p:cNvCxnSpPr>
            <a:cxnSpLocks/>
          </p:cNvCxnSpPr>
          <p:nvPr/>
        </p:nvCxnSpPr>
        <p:spPr>
          <a:xfrm>
            <a:off x="862452" y="5695254"/>
            <a:ext cx="51275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596A5CD-EED8-74A0-786E-B2E5D7C5066F}"/>
              </a:ext>
            </a:extLst>
          </p:cNvPr>
          <p:cNvCxnSpPr>
            <a:cxnSpLocks/>
          </p:cNvCxnSpPr>
          <p:nvPr/>
        </p:nvCxnSpPr>
        <p:spPr>
          <a:xfrm>
            <a:off x="6718853" y="4404381"/>
            <a:ext cx="54731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6F9B4F2-5094-3592-2CFF-518DFC01F0A5}"/>
              </a:ext>
            </a:extLst>
          </p:cNvPr>
          <p:cNvCxnSpPr>
            <a:cxnSpLocks/>
          </p:cNvCxnSpPr>
          <p:nvPr/>
        </p:nvCxnSpPr>
        <p:spPr>
          <a:xfrm>
            <a:off x="6096000" y="2716696"/>
            <a:ext cx="0" cy="414130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2543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C196-8325-8CBB-D307-8C1D83DC6463}"/>
              </a:ext>
            </a:extLst>
          </p:cNvPr>
          <p:cNvSpPr>
            <a:spLocks noGrp="1"/>
          </p:cNvSpPr>
          <p:nvPr>
            <p:ph type="title"/>
          </p:nvPr>
        </p:nvSpPr>
        <p:spPr/>
        <p:txBody>
          <a:bodyPr/>
          <a:lstStyle/>
          <a:p>
            <a:r>
              <a:rPr lang="en-CA" dirty="0"/>
              <a:t>Feature Importance – Random Forest Models</a:t>
            </a:r>
          </a:p>
        </p:txBody>
      </p:sp>
      <p:graphicFrame>
        <p:nvGraphicFramePr>
          <p:cNvPr id="5" name="Table 4">
            <a:extLst>
              <a:ext uri="{FF2B5EF4-FFF2-40B4-BE49-F238E27FC236}">
                <a16:creationId xmlns:a16="http://schemas.microsoft.com/office/drawing/2014/main" id="{489BE3EB-5EE1-2919-BBF7-AC0922B41CD9}"/>
              </a:ext>
            </a:extLst>
          </p:cNvPr>
          <p:cNvGraphicFramePr>
            <a:graphicFrameLocks noGrp="1"/>
          </p:cNvGraphicFramePr>
          <p:nvPr>
            <p:extLst>
              <p:ext uri="{D42A27DB-BD31-4B8C-83A1-F6EECF244321}">
                <p14:modId xmlns:p14="http://schemas.microsoft.com/office/powerpoint/2010/main" val="4054796888"/>
              </p:ext>
            </p:extLst>
          </p:nvPr>
        </p:nvGraphicFramePr>
        <p:xfrm>
          <a:off x="165766" y="2497758"/>
          <a:ext cx="5271866" cy="3951540"/>
        </p:xfrm>
        <a:graphic>
          <a:graphicData uri="http://schemas.openxmlformats.org/drawingml/2006/table">
            <a:tbl>
              <a:tblPr/>
              <a:tblGrid>
                <a:gridCol w="2635933">
                  <a:extLst>
                    <a:ext uri="{9D8B030D-6E8A-4147-A177-3AD203B41FA5}">
                      <a16:colId xmlns:a16="http://schemas.microsoft.com/office/drawing/2014/main" val="414675837"/>
                    </a:ext>
                  </a:extLst>
                </a:gridCol>
                <a:gridCol w="2635933">
                  <a:extLst>
                    <a:ext uri="{9D8B030D-6E8A-4147-A177-3AD203B41FA5}">
                      <a16:colId xmlns:a16="http://schemas.microsoft.com/office/drawing/2014/main" val="1644873328"/>
                    </a:ext>
                  </a:extLst>
                </a:gridCol>
              </a:tblGrid>
              <a:tr h="444010">
                <a:tc gridSpan="2">
                  <a:txBody>
                    <a:bodyPr/>
                    <a:lstStyle/>
                    <a:p>
                      <a:pPr algn="ctr"/>
                      <a:r>
                        <a:rPr lang="en-CA" dirty="0">
                          <a:effectLst/>
                        </a:rPr>
                        <a:t>Violent Crime Feature Importance (GINI scores)</a:t>
                      </a:r>
                    </a:p>
                  </a:txBody>
                  <a:tcPr marL="38100" marR="38100" marT="30480" marB="30480" anchor="ctr">
                    <a:lnL>
                      <a:noFill/>
                    </a:lnL>
                    <a:lnR w="7620" cap="flat" cmpd="sng" algn="ctr">
                      <a:solidFill>
                        <a:srgbClr val="D6DADC"/>
                      </a:solidFill>
                      <a:prstDash val="solid"/>
                      <a:round/>
                      <a:headEnd type="none" w="med" len="med"/>
                      <a:tailEnd type="none" w="med" len="med"/>
                    </a:lnR>
                    <a:lnT>
                      <a:noFill/>
                    </a:lnT>
                    <a:lnB w="7620" cap="flat" cmpd="sng" algn="ctr">
                      <a:solidFill>
                        <a:srgbClr val="D6DADC"/>
                      </a:solidFill>
                      <a:prstDash val="solid"/>
                      <a:round/>
                      <a:headEnd type="none" w="med" len="med"/>
                      <a:tailEnd type="none" w="med" len="med"/>
                    </a:lnB>
                    <a:solidFill>
                      <a:srgbClr val="F4F8F9"/>
                    </a:solidFill>
                  </a:tcPr>
                </a:tc>
                <a:tc hMerge="1">
                  <a:txBody>
                    <a:bodyPr/>
                    <a:lstStyle/>
                    <a:p>
                      <a:pPr algn="r"/>
                      <a:r>
                        <a:rPr lang="en-CA" dirty="0">
                          <a:effectLst/>
                        </a:rPr>
                        <a:t>189349398</a:t>
                      </a:r>
                    </a:p>
                  </a:txBody>
                  <a:tcPr marL="38100" marR="38100" marT="30480" marB="30480" anchor="ctr">
                    <a:lnL w="7620" cap="flat" cmpd="sng" algn="ctr">
                      <a:solidFill>
                        <a:srgbClr val="D6DADC"/>
                      </a:solidFill>
                      <a:prstDash val="solid"/>
                      <a:round/>
                      <a:headEnd type="none" w="med" len="med"/>
                      <a:tailEnd type="none" w="med" len="med"/>
                    </a:lnL>
                    <a:lnR w="7620" cap="flat" cmpd="sng" algn="ctr">
                      <a:solidFill>
                        <a:srgbClr val="D6DADC"/>
                      </a:solidFill>
                      <a:prstDash val="solid"/>
                      <a:round/>
                      <a:headEnd type="none" w="med" len="med"/>
                      <a:tailEnd type="none" w="med" len="med"/>
                    </a:lnR>
                    <a:lnT>
                      <a:noFill/>
                    </a:lnT>
                    <a:lnB w="7620"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3599531814"/>
                  </a:ext>
                </a:extLst>
              </a:tr>
              <a:tr h="695498">
                <a:tc>
                  <a:txBody>
                    <a:bodyPr/>
                    <a:lstStyle/>
                    <a:p>
                      <a:pPr algn="r"/>
                      <a:r>
                        <a:rPr lang="en-CA" b="1" dirty="0">
                          <a:solidFill>
                            <a:srgbClr val="000000"/>
                          </a:solidFill>
                          <a:effectLst/>
                        </a:rPr>
                        <a:t>% Kids Born Never Married Parents</a:t>
                      </a:r>
                    </a:p>
                  </a:txBody>
                  <a:tcPr marL="38100" marR="38100" marT="30480" marB="30480" anchor="ctr">
                    <a:lnL>
                      <a:noFill/>
                    </a:lnL>
                    <a:lnR w="7620" cap="flat" cmpd="sng" algn="ctr">
                      <a:solidFill>
                        <a:srgbClr val="D6DADC"/>
                      </a:solidFill>
                      <a:prstDash val="solid"/>
                      <a:round/>
                      <a:headEnd type="none" w="med" len="med"/>
                      <a:tailEnd type="none" w="med" len="med"/>
                    </a:lnR>
                    <a:lnT w="7620" cap="flat" cmpd="sng" algn="ctr">
                      <a:solidFill>
                        <a:srgbClr val="D6DADC"/>
                      </a:solidFill>
                      <a:prstDash val="solid"/>
                      <a:round/>
                      <a:headEnd type="none" w="med" len="med"/>
                      <a:tailEnd type="none" w="med" len="med"/>
                    </a:lnT>
                    <a:lnB w="7620" cap="flat" cmpd="sng" algn="ctr">
                      <a:solidFill>
                        <a:srgbClr val="D6DADC"/>
                      </a:solidFill>
                      <a:prstDash val="solid"/>
                      <a:round/>
                      <a:headEnd type="none" w="med" len="med"/>
                      <a:tailEnd type="none" w="med" len="med"/>
                    </a:lnB>
                    <a:solidFill>
                      <a:srgbClr val="F4F8F9"/>
                    </a:solidFill>
                  </a:tcPr>
                </a:tc>
                <a:tc>
                  <a:txBody>
                    <a:bodyPr/>
                    <a:lstStyle/>
                    <a:p>
                      <a:pPr algn="r"/>
                      <a:r>
                        <a:rPr lang="en-CA" dirty="0">
                          <a:effectLst/>
                        </a:rPr>
                        <a:t>189349398</a:t>
                      </a:r>
                    </a:p>
                  </a:txBody>
                  <a:tcPr marL="38100" marR="38100" marT="30480" marB="30480" anchor="ctr">
                    <a:lnL w="7620" cap="flat" cmpd="sng" algn="ctr">
                      <a:solidFill>
                        <a:srgbClr val="D6DADC"/>
                      </a:solidFill>
                      <a:prstDash val="solid"/>
                      <a:round/>
                      <a:headEnd type="none" w="med" len="med"/>
                      <a:tailEnd type="none" w="med" len="med"/>
                    </a:lnL>
                    <a:lnR w="7620" cap="flat" cmpd="sng" algn="ctr">
                      <a:solidFill>
                        <a:srgbClr val="D6DADC"/>
                      </a:solidFill>
                      <a:prstDash val="solid"/>
                      <a:round/>
                      <a:headEnd type="none" w="med" len="med"/>
                      <a:tailEnd type="none" w="med" len="med"/>
                    </a:lnR>
                    <a:lnT w="7620" cap="flat" cmpd="sng" algn="ctr">
                      <a:solidFill>
                        <a:srgbClr val="D6DADC"/>
                      </a:solidFill>
                      <a:prstDash val="solid"/>
                      <a:round/>
                      <a:headEnd type="none" w="med" len="med"/>
                      <a:tailEnd type="none" w="med" len="med"/>
                    </a:lnT>
                    <a:lnB w="7620"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1288510253"/>
                  </a:ext>
                </a:extLst>
              </a:tr>
              <a:tr h="612428">
                <a:tc>
                  <a:txBody>
                    <a:bodyPr/>
                    <a:lstStyle/>
                    <a:p>
                      <a:pPr algn="r"/>
                      <a:r>
                        <a:rPr lang="en-CA" b="1" dirty="0">
                          <a:solidFill>
                            <a:srgbClr val="000000"/>
                          </a:solidFill>
                          <a:effectLst/>
                        </a:rPr>
                        <a:t>% Kids with 2 Parents</a:t>
                      </a:r>
                    </a:p>
                  </a:txBody>
                  <a:tcPr marL="38100" marR="38100" marT="30480" marB="30480" anchor="ctr">
                    <a:lnL>
                      <a:noFill/>
                    </a:lnL>
                    <a:lnR w="7620" cap="flat" cmpd="sng" algn="ctr">
                      <a:solidFill>
                        <a:srgbClr val="D6DADC"/>
                      </a:solidFill>
                      <a:prstDash val="solid"/>
                      <a:round/>
                      <a:headEnd type="none" w="med" len="med"/>
                      <a:tailEnd type="none" w="med" len="med"/>
                    </a:lnR>
                    <a:lnT w="7620" cap="flat" cmpd="sng" algn="ctr">
                      <a:solidFill>
                        <a:srgbClr val="D6DADC"/>
                      </a:solidFill>
                      <a:prstDash val="solid"/>
                      <a:round/>
                      <a:headEnd type="none" w="med" len="med"/>
                      <a:tailEnd type="none" w="med" len="med"/>
                    </a:lnT>
                    <a:lnB w="7620" cap="flat" cmpd="sng" algn="ctr">
                      <a:solidFill>
                        <a:srgbClr val="D6DADC"/>
                      </a:solidFill>
                      <a:prstDash val="solid"/>
                      <a:round/>
                      <a:headEnd type="none" w="med" len="med"/>
                      <a:tailEnd type="none" w="med" len="med"/>
                    </a:lnB>
                    <a:solidFill>
                      <a:srgbClr val="F4F8F9"/>
                    </a:solidFill>
                  </a:tcPr>
                </a:tc>
                <a:tc>
                  <a:txBody>
                    <a:bodyPr/>
                    <a:lstStyle/>
                    <a:p>
                      <a:pPr algn="r"/>
                      <a:r>
                        <a:rPr lang="en-CA" dirty="0">
                          <a:effectLst/>
                        </a:rPr>
                        <a:t>170680512</a:t>
                      </a:r>
                    </a:p>
                  </a:txBody>
                  <a:tcPr marL="38100" marR="38100" marT="30480" marB="30480" anchor="ctr">
                    <a:lnL w="7620" cap="flat" cmpd="sng" algn="ctr">
                      <a:solidFill>
                        <a:srgbClr val="D6DADC"/>
                      </a:solidFill>
                      <a:prstDash val="solid"/>
                      <a:round/>
                      <a:headEnd type="none" w="med" len="med"/>
                      <a:tailEnd type="none" w="med" len="med"/>
                    </a:lnL>
                    <a:lnR w="7620" cap="flat" cmpd="sng" algn="ctr">
                      <a:solidFill>
                        <a:srgbClr val="D6DADC"/>
                      </a:solidFill>
                      <a:prstDash val="solid"/>
                      <a:round/>
                      <a:headEnd type="none" w="med" len="med"/>
                      <a:tailEnd type="none" w="med" len="med"/>
                    </a:lnR>
                    <a:lnT w="7620" cap="flat" cmpd="sng" algn="ctr">
                      <a:solidFill>
                        <a:srgbClr val="D6DADC"/>
                      </a:solidFill>
                      <a:prstDash val="solid"/>
                      <a:round/>
                      <a:headEnd type="none" w="med" len="med"/>
                      <a:tailEnd type="none" w="med" len="med"/>
                    </a:lnT>
                    <a:lnB w="7620"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4191620132"/>
                  </a:ext>
                </a:extLst>
              </a:tr>
              <a:tr h="612428">
                <a:tc>
                  <a:txBody>
                    <a:bodyPr/>
                    <a:lstStyle/>
                    <a:p>
                      <a:pPr algn="r"/>
                      <a:r>
                        <a:rPr lang="en-CA" b="1" dirty="0">
                          <a:solidFill>
                            <a:srgbClr val="000000"/>
                          </a:solidFill>
                          <a:effectLst/>
                        </a:rPr>
                        <a:t>Divorce Rate</a:t>
                      </a:r>
                    </a:p>
                  </a:txBody>
                  <a:tcPr marL="38100" marR="38100" marT="30480" marB="30480" anchor="ctr">
                    <a:lnL>
                      <a:noFill/>
                    </a:lnL>
                    <a:lnR w="7620" cap="flat" cmpd="sng" algn="ctr">
                      <a:solidFill>
                        <a:srgbClr val="D6DADC"/>
                      </a:solidFill>
                      <a:prstDash val="solid"/>
                      <a:round/>
                      <a:headEnd type="none" w="med" len="med"/>
                      <a:tailEnd type="none" w="med" len="med"/>
                    </a:lnR>
                    <a:lnT w="7620" cap="flat" cmpd="sng" algn="ctr">
                      <a:solidFill>
                        <a:srgbClr val="D6DADC"/>
                      </a:solidFill>
                      <a:prstDash val="solid"/>
                      <a:round/>
                      <a:headEnd type="none" w="med" len="med"/>
                      <a:tailEnd type="none" w="med" len="med"/>
                    </a:lnT>
                    <a:lnB w="7620" cap="flat" cmpd="sng" algn="ctr">
                      <a:solidFill>
                        <a:srgbClr val="D6DADC"/>
                      </a:solidFill>
                      <a:prstDash val="solid"/>
                      <a:round/>
                      <a:headEnd type="none" w="med" len="med"/>
                      <a:tailEnd type="none" w="med" len="med"/>
                    </a:lnB>
                    <a:solidFill>
                      <a:srgbClr val="F4F8F9"/>
                    </a:solidFill>
                  </a:tcPr>
                </a:tc>
                <a:tc>
                  <a:txBody>
                    <a:bodyPr/>
                    <a:lstStyle/>
                    <a:p>
                      <a:pPr algn="r"/>
                      <a:r>
                        <a:rPr lang="en-CA">
                          <a:effectLst/>
                        </a:rPr>
                        <a:t>85377234</a:t>
                      </a:r>
                    </a:p>
                  </a:txBody>
                  <a:tcPr marL="38100" marR="38100" marT="30480" marB="30480" anchor="ctr">
                    <a:lnL w="7620" cap="flat" cmpd="sng" algn="ctr">
                      <a:solidFill>
                        <a:srgbClr val="D6DADC"/>
                      </a:solidFill>
                      <a:prstDash val="solid"/>
                      <a:round/>
                      <a:headEnd type="none" w="med" len="med"/>
                      <a:tailEnd type="none" w="med" len="med"/>
                    </a:lnL>
                    <a:lnR w="7620" cap="flat" cmpd="sng" algn="ctr">
                      <a:solidFill>
                        <a:srgbClr val="D6DADC"/>
                      </a:solidFill>
                      <a:prstDash val="solid"/>
                      <a:round/>
                      <a:headEnd type="none" w="med" len="med"/>
                      <a:tailEnd type="none" w="med" len="med"/>
                    </a:lnR>
                    <a:lnT w="7620" cap="flat" cmpd="sng" algn="ctr">
                      <a:solidFill>
                        <a:srgbClr val="D6DADC"/>
                      </a:solidFill>
                      <a:prstDash val="solid"/>
                      <a:round/>
                      <a:headEnd type="none" w="med" len="med"/>
                      <a:tailEnd type="none" w="med" len="med"/>
                    </a:lnT>
                    <a:lnB w="7620"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720330693"/>
                  </a:ext>
                </a:extLst>
              </a:tr>
              <a:tr h="699155">
                <a:tc>
                  <a:txBody>
                    <a:bodyPr/>
                    <a:lstStyle/>
                    <a:p>
                      <a:pPr algn="r"/>
                      <a:r>
                        <a:rPr lang="en-CA" b="1" dirty="0">
                          <a:solidFill>
                            <a:srgbClr val="000000"/>
                          </a:solidFill>
                          <a:effectLst/>
                        </a:rPr>
                        <a:t>% with Investment Income</a:t>
                      </a:r>
                    </a:p>
                  </a:txBody>
                  <a:tcPr marL="38100" marR="38100" marT="30480" marB="30480" anchor="ctr">
                    <a:lnL>
                      <a:noFill/>
                    </a:lnL>
                    <a:lnR w="7620" cap="flat" cmpd="sng" algn="ctr">
                      <a:solidFill>
                        <a:srgbClr val="D6DADC"/>
                      </a:solidFill>
                      <a:prstDash val="solid"/>
                      <a:round/>
                      <a:headEnd type="none" w="med" len="med"/>
                      <a:tailEnd type="none" w="med" len="med"/>
                    </a:lnR>
                    <a:lnT w="7620" cap="flat" cmpd="sng" algn="ctr">
                      <a:solidFill>
                        <a:srgbClr val="D6DADC"/>
                      </a:solidFill>
                      <a:prstDash val="solid"/>
                      <a:round/>
                      <a:headEnd type="none" w="med" len="med"/>
                      <a:tailEnd type="none" w="med" len="med"/>
                    </a:lnT>
                    <a:lnB w="7620" cap="flat" cmpd="sng" algn="ctr">
                      <a:solidFill>
                        <a:srgbClr val="D6DADC"/>
                      </a:solidFill>
                      <a:prstDash val="solid"/>
                      <a:round/>
                      <a:headEnd type="none" w="med" len="med"/>
                      <a:tailEnd type="none" w="med" len="med"/>
                    </a:lnB>
                    <a:solidFill>
                      <a:srgbClr val="F4F8F9"/>
                    </a:solidFill>
                  </a:tcPr>
                </a:tc>
                <a:tc>
                  <a:txBody>
                    <a:bodyPr/>
                    <a:lstStyle/>
                    <a:p>
                      <a:pPr algn="r"/>
                      <a:r>
                        <a:rPr lang="en-CA">
                          <a:effectLst/>
                        </a:rPr>
                        <a:t>54694298</a:t>
                      </a:r>
                    </a:p>
                  </a:txBody>
                  <a:tcPr marL="38100" marR="38100" marT="30480" marB="30480" anchor="ctr">
                    <a:lnL w="7620" cap="flat" cmpd="sng" algn="ctr">
                      <a:solidFill>
                        <a:srgbClr val="D6DADC"/>
                      </a:solidFill>
                      <a:prstDash val="solid"/>
                      <a:round/>
                      <a:headEnd type="none" w="med" len="med"/>
                      <a:tailEnd type="none" w="med" len="med"/>
                    </a:lnL>
                    <a:lnR w="7620" cap="flat" cmpd="sng" algn="ctr">
                      <a:solidFill>
                        <a:srgbClr val="D6DADC"/>
                      </a:solidFill>
                      <a:prstDash val="solid"/>
                      <a:round/>
                      <a:headEnd type="none" w="med" len="med"/>
                      <a:tailEnd type="none" w="med" len="med"/>
                    </a:lnR>
                    <a:lnT w="7620" cap="flat" cmpd="sng" algn="ctr">
                      <a:solidFill>
                        <a:srgbClr val="D6DADC"/>
                      </a:solidFill>
                      <a:prstDash val="solid"/>
                      <a:round/>
                      <a:headEnd type="none" w="med" len="med"/>
                      <a:tailEnd type="none" w="med" len="med"/>
                    </a:lnT>
                    <a:lnB w="7620"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3659064414"/>
                  </a:ext>
                </a:extLst>
              </a:tr>
              <a:tr h="888021">
                <a:tc>
                  <a:txBody>
                    <a:bodyPr/>
                    <a:lstStyle/>
                    <a:p>
                      <a:pPr algn="r"/>
                      <a:r>
                        <a:rPr lang="en-CA" b="1" dirty="0">
                          <a:solidFill>
                            <a:srgbClr val="000000"/>
                          </a:solidFill>
                          <a:effectLst/>
                        </a:rPr>
                        <a:t>% Living in Dense Housing</a:t>
                      </a:r>
                    </a:p>
                  </a:txBody>
                  <a:tcPr marL="38100" marR="38100" marT="30480" marB="30480" anchor="ctr">
                    <a:lnL>
                      <a:noFill/>
                    </a:lnL>
                    <a:lnR w="7620" cap="flat" cmpd="sng" algn="ctr">
                      <a:solidFill>
                        <a:srgbClr val="D6DADC"/>
                      </a:solidFill>
                      <a:prstDash val="solid"/>
                      <a:round/>
                      <a:headEnd type="none" w="med" len="med"/>
                      <a:tailEnd type="none" w="med" len="med"/>
                    </a:lnR>
                    <a:lnT w="7620" cap="flat" cmpd="sng" algn="ctr">
                      <a:solidFill>
                        <a:srgbClr val="D6DADC"/>
                      </a:solidFill>
                      <a:prstDash val="solid"/>
                      <a:round/>
                      <a:headEnd type="none" w="med" len="med"/>
                      <a:tailEnd type="none" w="med" len="med"/>
                    </a:lnT>
                    <a:lnB w="7620" cap="flat" cmpd="sng" algn="ctr">
                      <a:solidFill>
                        <a:srgbClr val="D6DADC"/>
                      </a:solidFill>
                      <a:prstDash val="solid"/>
                      <a:round/>
                      <a:headEnd type="none" w="med" len="med"/>
                      <a:tailEnd type="none" w="med" len="med"/>
                    </a:lnB>
                    <a:solidFill>
                      <a:srgbClr val="F4F8F9"/>
                    </a:solidFill>
                  </a:tcPr>
                </a:tc>
                <a:tc>
                  <a:txBody>
                    <a:bodyPr/>
                    <a:lstStyle/>
                    <a:p>
                      <a:pPr algn="r"/>
                      <a:r>
                        <a:rPr lang="en-CA" dirty="0">
                          <a:effectLst/>
                        </a:rPr>
                        <a:t>45682006</a:t>
                      </a:r>
                    </a:p>
                  </a:txBody>
                  <a:tcPr marL="38100" marR="38100" marT="30480" marB="30480" anchor="ctr">
                    <a:lnL w="7620" cap="flat" cmpd="sng" algn="ctr">
                      <a:solidFill>
                        <a:srgbClr val="D6DADC"/>
                      </a:solidFill>
                      <a:prstDash val="solid"/>
                      <a:round/>
                      <a:headEnd type="none" w="med" len="med"/>
                      <a:tailEnd type="none" w="med" len="med"/>
                    </a:lnL>
                    <a:lnR w="7620" cap="flat" cmpd="sng" algn="ctr">
                      <a:solidFill>
                        <a:srgbClr val="D6DADC"/>
                      </a:solidFill>
                      <a:prstDash val="solid"/>
                      <a:round/>
                      <a:headEnd type="none" w="med" len="med"/>
                      <a:tailEnd type="none" w="med" len="med"/>
                    </a:lnR>
                    <a:lnT w="7620" cap="flat" cmpd="sng" algn="ctr">
                      <a:solidFill>
                        <a:srgbClr val="D6DADC"/>
                      </a:solidFill>
                      <a:prstDash val="solid"/>
                      <a:round/>
                      <a:headEnd type="none" w="med" len="med"/>
                      <a:tailEnd type="none" w="med" len="med"/>
                    </a:lnT>
                    <a:lnB w="7620"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2562225812"/>
                  </a:ext>
                </a:extLst>
              </a:tr>
            </a:tbl>
          </a:graphicData>
        </a:graphic>
      </p:graphicFrame>
      <p:graphicFrame>
        <p:nvGraphicFramePr>
          <p:cNvPr id="9" name="Table 8">
            <a:extLst>
              <a:ext uri="{FF2B5EF4-FFF2-40B4-BE49-F238E27FC236}">
                <a16:creationId xmlns:a16="http://schemas.microsoft.com/office/drawing/2014/main" id="{225249A8-64FC-724A-81ED-14497B03C903}"/>
              </a:ext>
            </a:extLst>
          </p:cNvPr>
          <p:cNvGraphicFramePr>
            <a:graphicFrameLocks noGrp="1"/>
          </p:cNvGraphicFramePr>
          <p:nvPr>
            <p:extLst>
              <p:ext uri="{D42A27DB-BD31-4B8C-83A1-F6EECF244321}">
                <p14:modId xmlns:p14="http://schemas.microsoft.com/office/powerpoint/2010/main" val="1619769165"/>
              </p:ext>
            </p:extLst>
          </p:nvPr>
        </p:nvGraphicFramePr>
        <p:xfrm>
          <a:off x="6010656" y="2497758"/>
          <a:ext cx="5698586" cy="3890850"/>
        </p:xfrm>
        <a:graphic>
          <a:graphicData uri="http://schemas.openxmlformats.org/drawingml/2006/table">
            <a:tbl>
              <a:tblPr/>
              <a:tblGrid>
                <a:gridCol w="2849293">
                  <a:extLst>
                    <a:ext uri="{9D8B030D-6E8A-4147-A177-3AD203B41FA5}">
                      <a16:colId xmlns:a16="http://schemas.microsoft.com/office/drawing/2014/main" val="3309205266"/>
                    </a:ext>
                  </a:extLst>
                </a:gridCol>
                <a:gridCol w="2849293">
                  <a:extLst>
                    <a:ext uri="{9D8B030D-6E8A-4147-A177-3AD203B41FA5}">
                      <a16:colId xmlns:a16="http://schemas.microsoft.com/office/drawing/2014/main" val="3213786050"/>
                    </a:ext>
                  </a:extLst>
                </a:gridCol>
              </a:tblGrid>
              <a:tr h="474330">
                <a:tc gridSpan="2">
                  <a:txBody>
                    <a:bodyPr/>
                    <a:lstStyle/>
                    <a:p>
                      <a:pPr algn="r"/>
                      <a:r>
                        <a:rPr lang="en-CA" b="0" dirty="0">
                          <a:solidFill>
                            <a:srgbClr val="000000"/>
                          </a:solidFill>
                          <a:effectLst/>
                        </a:rPr>
                        <a:t>Non-Violent Crime Feature Importance (GINI scores)</a:t>
                      </a:r>
                      <a:endParaRPr lang="en-CA" b="0" dirty="0">
                        <a:effectLst/>
                      </a:endParaRPr>
                    </a:p>
                  </a:txBody>
                  <a:tcPr marL="38100" marR="38100" marT="30480" marB="30480" anchor="ctr">
                    <a:lnL>
                      <a:noFill/>
                    </a:lnL>
                    <a:lnR w="7620" cap="flat" cmpd="sng" algn="ctr">
                      <a:solidFill>
                        <a:srgbClr val="D6DADC"/>
                      </a:solidFill>
                      <a:prstDash val="solid"/>
                      <a:round/>
                      <a:headEnd type="none" w="med" len="med"/>
                      <a:tailEnd type="none" w="med" len="med"/>
                    </a:lnR>
                    <a:lnT>
                      <a:noFill/>
                    </a:lnT>
                    <a:lnB w="7620" cap="flat" cmpd="sng" algn="ctr">
                      <a:solidFill>
                        <a:srgbClr val="D6DADC"/>
                      </a:solidFill>
                      <a:prstDash val="solid"/>
                      <a:round/>
                      <a:headEnd type="none" w="med" len="med"/>
                      <a:tailEnd type="none" w="med" len="med"/>
                    </a:lnB>
                    <a:solidFill>
                      <a:srgbClr val="F4F8F9"/>
                    </a:solidFill>
                  </a:tcPr>
                </a:tc>
                <a:tc hMerge="1">
                  <a:txBody>
                    <a:bodyPr/>
                    <a:lstStyle/>
                    <a:p>
                      <a:pPr algn="r"/>
                      <a:r>
                        <a:rPr lang="en-CA" dirty="0">
                          <a:effectLst/>
                        </a:rPr>
                        <a:t>4.290619</a:t>
                      </a:r>
                    </a:p>
                  </a:txBody>
                  <a:tcPr marL="38100" marR="38100" marT="30480" marB="30480" anchor="ctr">
                    <a:lnL w="7620" cap="flat" cmpd="sng" algn="ctr">
                      <a:solidFill>
                        <a:srgbClr val="D6DADC"/>
                      </a:solidFill>
                      <a:prstDash val="solid"/>
                      <a:round/>
                      <a:headEnd type="none" w="med" len="med"/>
                      <a:tailEnd type="none" w="med" len="med"/>
                    </a:lnL>
                    <a:lnR w="7620" cap="flat" cmpd="sng" algn="ctr">
                      <a:solidFill>
                        <a:srgbClr val="D6DADC"/>
                      </a:solidFill>
                      <a:prstDash val="solid"/>
                      <a:round/>
                      <a:headEnd type="none" w="med" len="med"/>
                      <a:tailEnd type="none" w="med" len="med"/>
                    </a:lnR>
                    <a:lnT>
                      <a:noFill/>
                    </a:lnT>
                    <a:lnB w="7620"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4103017204"/>
                  </a:ext>
                </a:extLst>
              </a:tr>
              <a:tr h="634261">
                <a:tc>
                  <a:txBody>
                    <a:bodyPr/>
                    <a:lstStyle/>
                    <a:p>
                      <a:pPr algn="r"/>
                      <a:r>
                        <a:rPr lang="en-CA" b="1" dirty="0">
                          <a:solidFill>
                            <a:srgbClr val="000000"/>
                          </a:solidFill>
                          <a:effectLst/>
                        </a:rPr>
                        <a:t>% Kids with 2 parents</a:t>
                      </a:r>
                    </a:p>
                  </a:txBody>
                  <a:tcPr marL="38100" marR="38100" marT="30480" marB="30480" anchor="ctr">
                    <a:lnL>
                      <a:noFill/>
                    </a:lnL>
                    <a:lnR w="7620" cap="flat" cmpd="sng" algn="ctr">
                      <a:solidFill>
                        <a:srgbClr val="D6DADC"/>
                      </a:solidFill>
                      <a:prstDash val="solid"/>
                      <a:round/>
                      <a:headEnd type="none" w="med" len="med"/>
                      <a:tailEnd type="none" w="med" len="med"/>
                    </a:lnR>
                    <a:lnT w="7620" cap="flat" cmpd="sng" algn="ctr">
                      <a:solidFill>
                        <a:srgbClr val="D6DADC"/>
                      </a:solidFill>
                      <a:prstDash val="solid"/>
                      <a:round/>
                      <a:headEnd type="none" w="med" len="med"/>
                      <a:tailEnd type="none" w="med" len="med"/>
                    </a:lnT>
                    <a:lnB w="7620" cap="flat" cmpd="sng" algn="ctr">
                      <a:solidFill>
                        <a:srgbClr val="D6DADC"/>
                      </a:solidFill>
                      <a:prstDash val="solid"/>
                      <a:round/>
                      <a:headEnd type="none" w="med" len="med"/>
                      <a:tailEnd type="none" w="med" len="med"/>
                    </a:lnB>
                    <a:solidFill>
                      <a:srgbClr val="F4F8F9"/>
                    </a:solidFill>
                  </a:tcPr>
                </a:tc>
                <a:tc>
                  <a:txBody>
                    <a:bodyPr/>
                    <a:lstStyle/>
                    <a:p>
                      <a:pPr algn="r"/>
                      <a:r>
                        <a:rPr lang="en-CA" dirty="0">
                          <a:effectLst/>
                        </a:rPr>
                        <a:t>3043941318</a:t>
                      </a:r>
                    </a:p>
                  </a:txBody>
                  <a:tcPr marL="38100" marR="38100" marT="30480" marB="30480" anchor="ctr">
                    <a:lnL w="7620" cap="flat" cmpd="sng" algn="ctr">
                      <a:solidFill>
                        <a:srgbClr val="D6DADC"/>
                      </a:solidFill>
                      <a:prstDash val="solid"/>
                      <a:round/>
                      <a:headEnd type="none" w="med" len="med"/>
                      <a:tailEnd type="none" w="med" len="med"/>
                    </a:lnL>
                    <a:lnR w="7620" cap="flat" cmpd="sng" algn="ctr">
                      <a:solidFill>
                        <a:srgbClr val="D6DADC"/>
                      </a:solidFill>
                      <a:prstDash val="solid"/>
                      <a:round/>
                      <a:headEnd type="none" w="med" len="med"/>
                      <a:tailEnd type="none" w="med" len="med"/>
                    </a:lnR>
                    <a:lnT w="7620" cap="flat" cmpd="sng" algn="ctr">
                      <a:solidFill>
                        <a:srgbClr val="D6DADC"/>
                      </a:solidFill>
                      <a:prstDash val="solid"/>
                      <a:round/>
                      <a:headEnd type="none" w="med" len="med"/>
                      <a:tailEnd type="none" w="med" len="med"/>
                    </a:lnT>
                    <a:lnB w="7620"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4059058373"/>
                  </a:ext>
                </a:extLst>
              </a:tr>
              <a:tr h="641210">
                <a:tc>
                  <a:txBody>
                    <a:bodyPr/>
                    <a:lstStyle/>
                    <a:p>
                      <a:pPr algn="r"/>
                      <a:r>
                        <a:rPr lang="en-CA" b="1" dirty="0">
                          <a:solidFill>
                            <a:srgbClr val="000000"/>
                          </a:solidFill>
                          <a:effectLst/>
                        </a:rPr>
                        <a:t>Median Income</a:t>
                      </a:r>
                    </a:p>
                  </a:txBody>
                  <a:tcPr marL="38100" marR="38100" marT="30480" marB="30480" anchor="ctr">
                    <a:lnL>
                      <a:noFill/>
                    </a:lnL>
                    <a:lnR w="7620" cap="flat" cmpd="sng" algn="ctr">
                      <a:solidFill>
                        <a:srgbClr val="D6DADC"/>
                      </a:solidFill>
                      <a:prstDash val="solid"/>
                      <a:round/>
                      <a:headEnd type="none" w="med" len="med"/>
                      <a:tailEnd type="none" w="med" len="med"/>
                    </a:lnR>
                    <a:lnT w="7620" cap="flat" cmpd="sng" algn="ctr">
                      <a:solidFill>
                        <a:srgbClr val="D6DADC"/>
                      </a:solidFill>
                      <a:prstDash val="solid"/>
                      <a:round/>
                      <a:headEnd type="none" w="med" len="med"/>
                      <a:tailEnd type="none" w="med" len="med"/>
                    </a:lnT>
                    <a:lnB w="7620" cap="flat" cmpd="sng" algn="ctr">
                      <a:solidFill>
                        <a:srgbClr val="D6DADC"/>
                      </a:solidFill>
                      <a:prstDash val="solid"/>
                      <a:round/>
                      <a:headEnd type="none" w="med" len="med"/>
                      <a:tailEnd type="none" w="med" len="med"/>
                    </a:lnB>
                    <a:solidFill>
                      <a:srgbClr val="F4F8F9"/>
                    </a:solidFill>
                  </a:tcPr>
                </a:tc>
                <a:tc>
                  <a:txBody>
                    <a:bodyPr/>
                    <a:lstStyle/>
                    <a:p>
                      <a:pPr algn="r"/>
                      <a:r>
                        <a:rPr lang="en-CA" dirty="0">
                          <a:effectLst/>
                        </a:rPr>
                        <a:t>2438294055</a:t>
                      </a:r>
                    </a:p>
                  </a:txBody>
                  <a:tcPr marL="38100" marR="38100" marT="30480" marB="30480" anchor="ctr">
                    <a:lnL w="7620" cap="flat" cmpd="sng" algn="ctr">
                      <a:solidFill>
                        <a:srgbClr val="D6DADC"/>
                      </a:solidFill>
                      <a:prstDash val="solid"/>
                      <a:round/>
                      <a:headEnd type="none" w="med" len="med"/>
                      <a:tailEnd type="none" w="med" len="med"/>
                    </a:lnL>
                    <a:lnR w="7620" cap="flat" cmpd="sng" algn="ctr">
                      <a:solidFill>
                        <a:srgbClr val="D6DADC"/>
                      </a:solidFill>
                      <a:prstDash val="solid"/>
                      <a:round/>
                      <a:headEnd type="none" w="med" len="med"/>
                      <a:tailEnd type="none" w="med" len="med"/>
                    </a:lnR>
                    <a:lnT w="7620" cap="flat" cmpd="sng" algn="ctr">
                      <a:solidFill>
                        <a:srgbClr val="D6DADC"/>
                      </a:solidFill>
                      <a:prstDash val="solid"/>
                      <a:round/>
                      <a:headEnd type="none" w="med" len="med"/>
                      <a:tailEnd type="none" w="med" len="med"/>
                    </a:lnT>
                    <a:lnB w="7620"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1246973744"/>
                  </a:ext>
                </a:extLst>
              </a:tr>
              <a:tr h="641210">
                <a:tc>
                  <a:txBody>
                    <a:bodyPr/>
                    <a:lstStyle/>
                    <a:p>
                      <a:pPr algn="r"/>
                      <a:r>
                        <a:rPr lang="en-CA" b="1" dirty="0">
                          <a:solidFill>
                            <a:srgbClr val="000000"/>
                          </a:solidFill>
                          <a:effectLst/>
                        </a:rPr>
                        <a:t>Divorce Rate</a:t>
                      </a:r>
                    </a:p>
                  </a:txBody>
                  <a:tcPr marL="38100" marR="38100" marT="30480" marB="30480" anchor="ctr">
                    <a:lnL>
                      <a:noFill/>
                    </a:lnL>
                    <a:lnR w="7620" cap="flat" cmpd="sng" algn="ctr">
                      <a:solidFill>
                        <a:srgbClr val="D6DADC"/>
                      </a:solidFill>
                      <a:prstDash val="solid"/>
                      <a:round/>
                      <a:headEnd type="none" w="med" len="med"/>
                      <a:tailEnd type="none" w="med" len="med"/>
                    </a:lnR>
                    <a:lnT w="7620" cap="flat" cmpd="sng" algn="ctr">
                      <a:solidFill>
                        <a:srgbClr val="D6DADC"/>
                      </a:solidFill>
                      <a:prstDash val="solid"/>
                      <a:round/>
                      <a:headEnd type="none" w="med" len="med"/>
                      <a:tailEnd type="none" w="med" len="med"/>
                    </a:lnT>
                    <a:lnB w="7620" cap="flat" cmpd="sng" algn="ctr">
                      <a:solidFill>
                        <a:srgbClr val="D6DADC"/>
                      </a:solidFill>
                      <a:prstDash val="solid"/>
                      <a:round/>
                      <a:headEnd type="none" w="med" len="med"/>
                      <a:tailEnd type="none" w="med" len="med"/>
                    </a:lnB>
                    <a:solidFill>
                      <a:srgbClr val="F4F8F9"/>
                    </a:solidFill>
                  </a:tcPr>
                </a:tc>
                <a:tc>
                  <a:txBody>
                    <a:bodyPr/>
                    <a:lstStyle/>
                    <a:p>
                      <a:pPr algn="r"/>
                      <a:r>
                        <a:rPr lang="en-CA" dirty="0">
                          <a:effectLst/>
                        </a:rPr>
                        <a:t>1962141442</a:t>
                      </a:r>
                    </a:p>
                  </a:txBody>
                  <a:tcPr marL="38100" marR="38100" marT="30480" marB="30480" anchor="ctr">
                    <a:lnL w="7620" cap="flat" cmpd="sng" algn="ctr">
                      <a:solidFill>
                        <a:srgbClr val="D6DADC"/>
                      </a:solidFill>
                      <a:prstDash val="solid"/>
                      <a:round/>
                      <a:headEnd type="none" w="med" len="med"/>
                      <a:tailEnd type="none" w="med" len="med"/>
                    </a:lnL>
                    <a:lnR w="7620" cap="flat" cmpd="sng" algn="ctr">
                      <a:solidFill>
                        <a:srgbClr val="D6DADC"/>
                      </a:solidFill>
                      <a:prstDash val="solid"/>
                      <a:round/>
                      <a:headEnd type="none" w="med" len="med"/>
                      <a:tailEnd type="none" w="med" len="med"/>
                    </a:lnR>
                    <a:lnT w="7620" cap="flat" cmpd="sng" algn="ctr">
                      <a:solidFill>
                        <a:srgbClr val="D6DADC"/>
                      </a:solidFill>
                      <a:prstDash val="solid"/>
                      <a:round/>
                      <a:headEnd type="none" w="med" len="med"/>
                      <a:tailEnd type="none" w="med" len="med"/>
                    </a:lnT>
                    <a:lnB w="7620"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4235065587"/>
                  </a:ext>
                </a:extLst>
              </a:tr>
              <a:tr h="92975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CA" b="1" dirty="0">
                          <a:solidFill>
                            <a:srgbClr val="000000"/>
                          </a:solidFill>
                          <a:effectLst/>
                        </a:rPr>
                        <a:t>% Kids Born Never Married Parents</a:t>
                      </a:r>
                    </a:p>
                    <a:p>
                      <a:pPr algn="r"/>
                      <a:endParaRPr lang="en-CA" b="1" dirty="0">
                        <a:solidFill>
                          <a:srgbClr val="000000"/>
                        </a:solidFill>
                        <a:effectLst/>
                      </a:endParaRPr>
                    </a:p>
                  </a:txBody>
                  <a:tcPr marL="38100" marR="38100" marT="30480" marB="30480" anchor="ctr">
                    <a:lnL>
                      <a:noFill/>
                    </a:lnL>
                    <a:lnR w="7620" cap="flat" cmpd="sng" algn="ctr">
                      <a:solidFill>
                        <a:srgbClr val="D6DADC"/>
                      </a:solidFill>
                      <a:prstDash val="solid"/>
                      <a:round/>
                      <a:headEnd type="none" w="med" len="med"/>
                      <a:tailEnd type="none" w="med" len="med"/>
                    </a:lnR>
                    <a:lnT w="7620" cap="flat" cmpd="sng" algn="ctr">
                      <a:solidFill>
                        <a:srgbClr val="D6DADC"/>
                      </a:solidFill>
                      <a:prstDash val="solid"/>
                      <a:round/>
                      <a:headEnd type="none" w="med" len="med"/>
                      <a:tailEnd type="none" w="med" len="med"/>
                    </a:lnT>
                    <a:lnB w="7620" cap="flat" cmpd="sng" algn="ctr">
                      <a:solidFill>
                        <a:srgbClr val="D6DADC"/>
                      </a:solidFill>
                      <a:prstDash val="solid"/>
                      <a:round/>
                      <a:headEnd type="none" w="med" len="med"/>
                      <a:tailEnd type="none" w="med" len="med"/>
                    </a:lnB>
                    <a:solidFill>
                      <a:srgbClr val="F4F8F9"/>
                    </a:solidFill>
                  </a:tcPr>
                </a:tc>
                <a:tc>
                  <a:txBody>
                    <a:bodyPr/>
                    <a:lstStyle/>
                    <a:p>
                      <a:pPr algn="r"/>
                      <a:r>
                        <a:rPr lang="en-CA" dirty="0">
                          <a:effectLst/>
                        </a:rPr>
                        <a:t>1112921798</a:t>
                      </a:r>
                    </a:p>
                  </a:txBody>
                  <a:tcPr marL="38100" marR="38100" marT="30480" marB="30480" anchor="ctr">
                    <a:lnL w="7620" cap="flat" cmpd="sng" algn="ctr">
                      <a:solidFill>
                        <a:srgbClr val="D6DADC"/>
                      </a:solidFill>
                      <a:prstDash val="solid"/>
                      <a:round/>
                      <a:headEnd type="none" w="med" len="med"/>
                      <a:tailEnd type="none" w="med" len="med"/>
                    </a:lnL>
                    <a:lnR w="7620" cap="flat" cmpd="sng" algn="ctr">
                      <a:solidFill>
                        <a:srgbClr val="D6DADC"/>
                      </a:solidFill>
                      <a:prstDash val="solid"/>
                      <a:round/>
                      <a:headEnd type="none" w="med" len="med"/>
                      <a:tailEnd type="none" w="med" len="med"/>
                    </a:lnR>
                    <a:lnT w="7620" cap="flat" cmpd="sng" algn="ctr">
                      <a:solidFill>
                        <a:srgbClr val="D6DADC"/>
                      </a:solidFill>
                      <a:prstDash val="solid"/>
                      <a:round/>
                      <a:headEnd type="none" w="med" len="med"/>
                      <a:tailEnd type="none" w="med" len="med"/>
                    </a:lnT>
                    <a:lnB w="7620"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1024268488"/>
                  </a:ext>
                </a:extLst>
              </a:tr>
              <a:tr h="570084">
                <a:tc>
                  <a:txBody>
                    <a:bodyPr/>
                    <a:lstStyle/>
                    <a:p>
                      <a:pPr algn="r"/>
                      <a:r>
                        <a:rPr lang="en-CA" b="1" dirty="0">
                          <a:solidFill>
                            <a:srgbClr val="000000"/>
                          </a:solidFill>
                          <a:effectLst/>
                        </a:rPr>
                        <a:t>Poverty Rate</a:t>
                      </a:r>
                    </a:p>
                  </a:txBody>
                  <a:tcPr marL="38100" marR="38100" marT="30480" marB="30480" anchor="ctr">
                    <a:lnL>
                      <a:noFill/>
                    </a:lnL>
                    <a:lnR w="7620" cap="flat" cmpd="sng" algn="ctr">
                      <a:solidFill>
                        <a:srgbClr val="D6DADC"/>
                      </a:solidFill>
                      <a:prstDash val="solid"/>
                      <a:round/>
                      <a:headEnd type="none" w="med" len="med"/>
                      <a:tailEnd type="none" w="med" len="med"/>
                    </a:lnR>
                    <a:lnT w="7620" cap="flat" cmpd="sng" algn="ctr">
                      <a:solidFill>
                        <a:srgbClr val="D6DADC"/>
                      </a:solidFill>
                      <a:prstDash val="solid"/>
                      <a:round/>
                      <a:headEnd type="none" w="med" len="med"/>
                      <a:tailEnd type="none" w="med" len="med"/>
                    </a:lnT>
                    <a:lnB w="7620" cap="flat" cmpd="sng" algn="ctr">
                      <a:solidFill>
                        <a:srgbClr val="D6DADC"/>
                      </a:solidFill>
                      <a:prstDash val="solid"/>
                      <a:round/>
                      <a:headEnd type="none" w="med" len="med"/>
                      <a:tailEnd type="none" w="med" len="med"/>
                    </a:lnB>
                    <a:solidFill>
                      <a:srgbClr val="F4F8F9"/>
                    </a:solidFill>
                  </a:tcPr>
                </a:tc>
                <a:tc>
                  <a:txBody>
                    <a:bodyPr/>
                    <a:lstStyle/>
                    <a:p>
                      <a:pPr algn="r"/>
                      <a:r>
                        <a:rPr lang="en-CA" dirty="0">
                          <a:effectLst/>
                        </a:rPr>
                        <a:t>995314716</a:t>
                      </a:r>
                    </a:p>
                  </a:txBody>
                  <a:tcPr marL="38100" marR="38100" marT="30480" marB="30480" anchor="ctr">
                    <a:lnL w="7620" cap="flat" cmpd="sng" algn="ctr">
                      <a:solidFill>
                        <a:srgbClr val="D6DADC"/>
                      </a:solidFill>
                      <a:prstDash val="solid"/>
                      <a:round/>
                      <a:headEnd type="none" w="med" len="med"/>
                      <a:tailEnd type="none" w="med" len="med"/>
                    </a:lnL>
                    <a:lnR w="7620" cap="flat" cmpd="sng" algn="ctr">
                      <a:solidFill>
                        <a:srgbClr val="D6DADC"/>
                      </a:solidFill>
                      <a:prstDash val="solid"/>
                      <a:round/>
                      <a:headEnd type="none" w="med" len="med"/>
                      <a:tailEnd type="none" w="med" len="med"/>
                    </a:lnR>
                    <a:lnT w="7620" cap="flat" cmpd="sng" algn="ctr">
                      <a:solidFill>
                        <a:srgbClr val="D6DADC"/>
                      </a:solidFill>
                      <a:prstDash val="solid"/>
                      <a:round/>
                      <a:headEnd type="none" w="med" len="med"/>
                      <a:tailEnd type="none" w="med" len="med"/>
                    </a:lnT>
                    <a:lnB w="7620"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4160140469"/>
                  </a:ext>
                </a:extLst>
              </a:tr>
            </a:tbl>
          </a:graphicData>
        </a:graphic>
      </p:graphicFrame>
    </p:spTree>
    <p:extLst>
      <p:ext uri="{BB962C8B-B14F-4D97-AF65-F5344CB8AC3E}">
        <p14:creationId xmlns:p14="http://schemas.microsoft.com/office/powerpoint/2010/main" val="213527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792C7-7FF1-6C48-B77E-E01B3D8F2B3D}"/>
              </a:ext>
            </a:extLst>
          </p:cNvPr>
          <p:cNvSpPr>
            <a:spLocks noGrp="1"/>
          </p:cNvSpPr>
          <p:nvPr>
            <p:ph type="title"/>
          </p:nvPr>
        </p:nvSpPr>
        <p:spPr>
          <a:xfrm>
            <a:off x="1088136" y="571500"/>
            <a:ext cx="9922764" cy="1294228"/>
          </a:xfrm>
        </p:spPr>
        <p:txBody>
          <a:bodyPr/>
          <a:lstStyle/>
          <a:p>
            <a:r>
              <a:rPr lang="en-CA" dirty="0"/>
              <a:t>Prediction</a:t>
            </a:r>
          </a:p>
        </p:txBody>
      </p:sp>
      <p:sp>
        <p:nvSpPr>
          <p:cNvPr id="3" name="Content Placeholder 2">
            <a:extLst>
              <a:ext uri="{FF2B5EF4-FFF2-40B4-BE49-F238E27FC236}">
                <a16:creationId xmlns:a16="http://schemas.microsoft.com/office/drawing/2014/main" id="{B4606FD8-8C2D-D79A-3736-E97C59E6D5B7}"/>
              </a:ext>
            </a:extLst>
          </p:cNvPr>
          <p:cNvSpPr>
            <a:spLocks noGrp="1"/>
          </p:cNvSpPr>
          <p:nvPr>
            <p:ph idx="1"/>
          </p:nvPr>
        </p:nvSpPr>
        <p:spPr>
          <a:xfrm>
            <a:off x="1134618" y="3806307"/>
            <a:ext cx="9922764" cy="3838722"/>
          </a:xfrm>
        </p:spPr>
        <p:txBody>
          <a:bodyPr/>
          <a:lstStyle/>
          <a:p>
            <a:r>
              <a:rPr lang="en-CA" dirty="0"/>
              <a:t>MSE values represent about 30% error from mean values</a:t>
            </a:r>
          </a:p>
          <a:p>
            <a:r>
              <a:rPr lang="en-CA" dirty="0"/>
              <a:t>When using traditional linear statistical methods, we benefitted from using the simplified dataset, and penalized regression, as it enabled better generalization to unseen data.</a:t>
            </a:r>
          </a:p>
          <a:p>
            <a:r>
              <a:rPr lang="en-CA" dirty="0"/>
              <a:t>We got the best predictive performance when using tree-based methods on the full dataset, namely with Light-GBM, which uses boosting. </a:t>
            </a:r>
          </a:p>
        </p:txBody>
      </p:sp>
      <p:pic>
        <p:nvPicPr>
          <p:cNvPr id="6" name="Picture 5">
            <a:extLst>
              <a:ext uri="{FF2B5EF4-FFF2-40B4-BE49-F238E27FC236}">
                <a16:creationId xmlns:a16="http://schemas.microsoft.com/office/drawing/2014/main" id="{9B3BFAC4-5E56-29D8-6BD5-FB7D6889FA21}"/>
              </a:ext>
            </a:extLst>
          </p:cNvPr>
          <p:cNvPicPr>
            <a:picLocks noChangeAspect="1"/>
          </p:cNvPicPr>
          <p:nvPr/>
        </p:nvPicPr>
        <p:blipFill>
          <a:blip r:embed="rId3"/>
          <a:stretch>
            <a:fillRect/>
          </a:stretch>
        </p:blipFill>
        <p:spPr>
          <a:xfrm>
            <a:off x="298323" y="1471212"/>
            <a:ext cx="11595354" cy="1957788"/>
          </a:xfrm>
          <a:prstGeom prst="rect">
            <a:avLst/>
          </a:prstGeom>
        </p:spPr>
      </p:pic>
    </p:spTree>
    <p:extLst>
      <p:ext uri="{BB962C8B-B14F-4D97-AF65-F5344CB8AC3E}">
        <p14:creationId xmlns:p14="http://schemas.microsoft.com/office/powerpoint/2010/main" val="1431168715"/>
      </p:ext>
    </p:extLst>
  </p:cSld>
  <p:clrMapOvr>
    <a:masterClrMapping/>
  </p:clrMapOvr>
</p:sld>
</file>

<file path=ppt/theme/theme1.xml><?xml version="1.0" encoding="utf-8"?>
<a:theme xmlns:a="http://schemas.openxmlformats.org/drawingml/2006/main" name="BjornVTI">
  <a:themeElements>
    <a:clrScheme name="AnalogousFromDarkSeedLeftStep">
      <a:dk1>
        <a:srgbClr val="000000"/>
      </a:dk1>
      <a:lt1>
        <a:srgbClr val="FFFFFF"/>
      </a:lt1>
      <a:dk2>
        <a:srgbClr val="201B38"/>
      </a:dk2>
      <a:lt2>
        <a:srgbClr val="E4E8E2"/>
      </a:lt2>
      <a:accent1>
        <a:srgbClr val="944DC3"/>
      </a:accent1>
      <a:accent2>
        <a:srgbClr val="503BB1"/>
      </a:accent2>
      <a:accent3>
        <a:srgbClr val="4D68C3"/>
      </a:accent3>
      <a:accent4>
        <a:srgbClr val="3B88B1"/>
      </a:accent4>
      <a:accent5>
        <a:srgbClr val="46B3AB"/>
      </a:accent5>
      <a:accent6>
        <a:srgbClr val="3BB178"/>
      </a:accent6>
      <a:hlink>
        <a:srgbClr val="338F9A"/>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1313</TotalTime>
  <Words>1054</Words>
  <Application>Microsoft Office PowerPoint</Application>
  <PresentationFormat>Widescreen</PresentationFormat>
  <Paragraphs>77</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Neue Haas Grotesk Text Pro</vt:lpstr>
      <vt:lpstr>BjornVTI</vt:lpstr>
      <vt:lpstr>Crime Rate Analysis and Prediction</vt:lpstr>
      <vt:lpstr>Problem Introduction</vt:lpstr>
      <vt:lpstr>Estimating Feature Importance – Linear Models</vt:lpstr>
      <vt:lpstr>Confidence Intervals</vt:lpstr>
      <vt:lpstr>Feature Importance – Random Forest Models</vt:lpstr>
      <vt:lpstr>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Rate Analysis and Prediction</dc:title>
  <dc:creator>Willem Atack</dc:creator>
  <cp:lastModifiedBy>Willem Atack</cp:lastModifiedBy>
  <cp:revision>3</cp:revision>
  <dcterms:created xsi:type="dcterms:W3CDTF">2023-12-05T16:28:53Z</dcterms:created>
  <dcterms:modified xsi:type="dcterms:W3CDTF">2023-12-06T16:43:04Z</dcterms:modified>
</cp:coreProperties>
</file>