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3"/>
  </p:notesMasterIdLst>
  <p:sldIdLst>
    <p:sldId id="256" r:id="rId2"/>
    <p:sldId id="257" r:id="rId3"/>
    <p:sldId id="258" r:id="rId4"/>
    <p:sldId id="259" r:id="rId5"/>
    <p:sldId id="261" r:id="rId6"/>
    <p:sldId id="266" r:id="rId7"/>
    <p:sldId id="262" r:id="rId8"/>
    <p:sldId id="263" r:id="rId9"/>
    <p:sldId id="264" r:id="rId10"/>
    <p:sldId id="26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D5504-19B4-4A25-ACA8-92F18085608A}" type="datetimeFigureOut">
              <a:rPr lang="en-US" smtClean="0"/>
              <a:t>11/30/2020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D3CD1-E9F1-4AE2-A97B-C3638ED2D5B8}" type="slidenum">
              <a:rPr lang="en-US" smtClean="0"/>
              <a:t>‹#›</a:t>
            </a:fld>
            <a:endParaRPr lang="en-US"/>
          </a:p>
        </p:txBody>
      </p:sp>
    </p:spTree>
    <p:extLst>
      <p:ext uri="{BB962C8B-B14F-4D97-AF65-F5344CB8AC3E}">
        <p14:creationId xmlns:p14="http://schemas.microsoft.com/office/powerpoint/2010/main" val="335260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products I summed up what they were with two names. BCI and Bionics because the said technology is piggybacking on BCI and bionic research. Nanobots were simple enough as they are small robots that can either be used to detect, diagnose, and medicate patients. </a:t>
            </a:r>
          </a:p>
        </p:txBody>
      </p:sp>
      <p:sp>
        <p:nvSpPr>
          <p:cNvPr id="4" name="Slide Number Placeholder 3"/>
          <p:cNvSpPr>
            <a:spLocks noGrp="1"/>
          </p:cNvSpPr>
          <p:nvPr>
            <p:ph type="sldNum" sz="quarter" idx="5"/>
          </p:nvPr>
        </p:nvSpPr>
        <p:spPr/>
        <p:txBody>
          <a:bodyPr/>
          <a:lstStyle/>
          <a:p>
            <a:fld id="{92ED3CD1-E9F1-4AE2-A97B-C3638ED2D5B8}" type="slidenum">
              <a:rPr lang="en-US" smtClean="0"/>
              <a:t>2</a:t>
            </a:fld>
            <a:endParaRPr lang="en-US"/>
          </a:p>
        </p:txBody>
      </p:sp>
    </p:spTree>
    <p:extLst>
      <p:ext uri="{BB962C8B-B14F-4D97-AF65-F5344CB8AC3E}">
        <p14:creationId xmlns:p14="http://schemas.microsoft.com/office/powerpoint/2010/main" val="167098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first bullet the user </a:t>
            </a:r>
            <a:r>
              <a:rPr lang="en-US" sz="1200" dirty="0">
                <a:effectLst/>
              </a:rPr>
              <a:t>was able to sense an egg and prevent the robotic arm from squeezing too hard. This is the next step in human and technology integration because we can now receive input like the skin on our hands from technology.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For the second bullet I wanted to add, </a:t>
            </a:r>
            <a:r>
              <a:rPr lang="en-US" dirty="0"/>
              <a:t>In other words this means the person affected by this never feels pain. This can be a problem for them because self-mutilation is very common, and this is a problem for anyone with nerve damage because if you can’t feel pain how are you going to stay healthy and get away from danger. </a:t>
            </a:r>
          </a:p>
        </p:txBody>
      </p:sp>
      <p:sp>
        <p:nvSpPr>
          <p:cNvPr id="4" name="Slide Number Placeholder 3"/>
          <p:cNvSpPr>
            <a:spLocks noGrp="1"/>
          </p:cNvSpPr>
          <p:nvPr>
            <p:ph type="sldNum" sz="quarter" idx="5"/>
          </p:nvPr>
        </p:nvSpPr>
        <p:spPr/>
        <p:txBody>
          <a:bodyPr/>
          <a:lstStyle/>
          <a:p>
            <a:fld id="{92ED3CD1-E9F1-4AE2-A97B-C3638ED2D5B8}" type="slidenum">
              <a:rPr lang="en-US" smtClean="0"/>
              <a:t>3</a:t>
            </a:fld>
            <a:endParaRPr lang="en-US"/>
          </a:p>
        </p:txBody>
      </p:sp>
    </p:spTree>
    <p:extLst>
      <p:ext uri="{BB962C8B-B14F-4D97-AF65-F5344CB8AC3E}">
        <p14:creationId xmlns:p14="http://schemas.microsoft.com/office/powerpoint/2010/main" val="333108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this technology will have is great because people will no longer needs skin graphs because they might be able to get a form of the silicon skin with sensors in it in place.</a:t>
            </a:r>
          </a:p>
        </p:txBody>
      </p:sp>
      <p:sp>
        <p:nvSpPr>
          <p:cNvPr id="4" name="Slide Number Placeholder 3"/>
          <p:cNvSpPr>
            <a:spLocks noGrp="1"/>
          </p:cNvSpPr>
          <p:nvPr>
            <p:ph type="sldNum" sz="quarter" idx="5"/>
          </p:nvPr>
        </p:nvSpPr>
        <p:spPr/>
        <p:txBody>
          <a:bodyPr/>
          <a:lstStyle/>
          <a:p>
            <a:fld id="{92ED3CD1-E9F1-4AE2-A97B-C3638ED2D5B8}" type="slidenum">
              <a:rPr lang="en-US" smtClean="0"/>
              <a:t>6</a:t>
            </a:fld>
            <a:endParaRPr lang="en-US"/>
          </a:p>
        </p:txBody>
      </p:sp>
    </p:spTree>
    <p:extLst>
      <p:ext uri="{BB962C8B-B14F-4D97-AF65-F5344CB8AC3E}">
        <p14:creationId xmlns:p14="http://schemas.microsoft.com/office/powerpoint/2010/main" val="23808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rPr>
              <a:t>I think this technology can be the next step in creating more sustainable lives and helping prolong human life expectanc</a:t>
            </a:r>
            <a:r>
              <a:rPr lang="en-US" dirty="0"/>
              <a:t>y by being able to detect diseases and ailments before they become too big of an issue. Types of pills that have been theorized are a smart pill that can dose track, vibrate, and detect.</a:t>
            </a:r>
          </a:p>
        </p:txBody>
      </p:sp>
      <p:sp>
        <p:nvSpPr>
          <p:cNvPr id="4" name="Slide Number Placeholder 3"/>
          <p:cNvSpPr>
            <a:spLocks noGrp="1"/>
          </p:cNvSpPr>
          <p:nvPr>
            <p:ph type="sldNum" sz="quarter" idx="5"/>
          </p:nvPr>
        </p:nvSpPr>
        <p:spPr/>
        <p:txBody>
          <a:bodyPr/>
          <a:lstStyle/>
          <a:p>
            <a:fld id="{92ED3CD1-E9F1-4AE2-A97B-C3638ED2D5B8}" type="slidenum">
              <a:rPr lang="en-US" smtClean="0"/>
              <a:t>7</a:t>
            </a:fld>
            <a:endParaRPr lang="en-US"/>
          </a:p>
        </p:txBody>
      </p:sp>
    </p:spTree>
    <p:extLst>
      <p:ext uri="{BB962C8B-B14F-4D97-AF65-F5344CB8AC3E}">
        <p14:creationId xmlns:p14="http://schemas.microsoft.com/office/powerpoint/2010/main" val="37100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Nanobots provide a lot of insight on what might be affecting someone. People might use these as quick ways to check up on themselves instead of a primary physician as they can use sensors to detect anomalies in your health.</a:t>
            </a:r>
          </a:p>
        </p:txBody>
      </p:sp>
      <p:sp>
        <p:nvSpPr>
          <p:cNvPr id="4" name="Slide Number Placeholder 3"/>
          <p:cNvSpPr>
            <a:spLocks noGrp="1"/>
          </p:cNvSpPr>
          <p:nvPr>
            <p:ph type="sldNum" sz="quarter" idx="5"/>
          </p:nvPr>
        </p:nvSpPr>
        <p:spPr/>
        <p:txBody>
          <a:bodyPr/>
          <a:lstStyle/>
          <a:p>
            <a:fld id="{92ED3CD1-E9F1-4AE2-A97B-C3638ED2D5B8}" type="slidenum">
              <a:rPr lang="en-US" smtClean="0"/>
              <a:t>10</a:t>
            </a:fld>
            <a:endParaRPr lang="en-US"/>
          </a:p>
        </p:txBody>
      </p:sp>
    </p:spTree>
    <p:extLst>
      <p:ext uri="{BB962C8B-B14F-4D97-AF65-F5344CB8AC3E}">
        <p14:creationId xmlns:p14="http://schemas.microsoft.com/office/powerpoint/2010/main" val="101986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November 30,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4845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November 30,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7445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November 30,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3468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November 30,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1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November 30,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755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November 30,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3609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November 30,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6394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November 30,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252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November 30,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231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November 30,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46648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November 30,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0987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November 30,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09475135"/>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77" r:id="rId6"/>
    <p:sldLayoutId id="2147483782"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3DC42-8E6F-4D2E-A05F-170D4ABA72A0}"/>
              </a:ext>
            </a:extLst>
          </p:cNvPr>
          <p:cNvSpPr>
            <a:spLocks noGrp="1"/>
          </p:cNvSpPr>
          <p:nvPr>
            <p:ph type="ctrTitle"/>
          </p:nvPr>
        </p:nvSpPr>
        <p:spPr>
          <a:xfrm>
            <a:off x="550863" y="549275"/>
            <a:ext cx="5437187" cy="2986234"/>
          </a:xfrm>
        </p:spPr>
        <p:txBody>
          <a:bodyPr anchor="b">
            <a:normAutofit/>
          </a:bodyPr>
          <a:lstStyle/>
          <a:p>
            <a:r>
              <a:rPr lang="en-US" dirty="0"/>
              <a:t>Health and technology</a:t>
            </a:r>
          </a:p>
        </p:txBody>
      </p:sp>
      <p:sp>
        <p:nvSpPr>
          <p:cNvPr id="20" name="Oval 19">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BAE258C3-8C67-4407-AF8D-0C3F1213072C}"/>
              </a:ext>
            </a:extLst>
          </p:cNvPr>
          <p:cNvSpPr>
            <a:spLocks noGrp="1"/>
          </p:cNvSpPr>
          <p:nvPr>
            <p:ph type="subTitle" idx="1"/>
          </p:nvPr>
        </p:nvSpPr>
        <p:spPr>
          <a:xfrm>
            <a:off x="550863" y="3827610"/>
            <a:ext cx="5437187" cy="2265216"/>
          </a:xfrm>
        </p:spPr>
        <p:txBody>
          <a:bodyPr>
            <a:normAutofit/>
          </a:bodyPr>
          <a:lstStyle/>
          <a:p>
            <a:r>
              <a:rPr lang="en-US" dirty="0">
                <a:solidFill>
                  <a:schemeClr val="tx1">
                    <a:alpha val="60000"/>
                  </a:schemeClr>
                </a:solidFill>
              </a:rPr>
              <a:t>BCI, Bionics, and Nanobots </a:t>
            </a:r>
          </a:p>
          <a:p>
            <a:r>
              <a:rPr lang="en-US" dirty="0">
                <a:solidFill>
                  <a:schemeClr val="tx1">
                    <a:alpha val="60000"/>
                  </a:schemeClr>
                </a:solidFill>
              </a:rPr>
              <a:t>By: William Howell</a:t>
            </a:r>
          </a:p>
        </p:txBody>
      </p:sp>
      <p:pic>
        <p:nvPicPr>
          <p:cNvPr id="5" name="Picture 4">
            <a:extLst>
              <a:ext uri="{FF2B5EF4-FFF2-40B4-BE49-F238E27FC236}">
                <a16:creationId xmlns:a16="http://schemas.microsoft.com/office/drawing/2014/main" id="{AA22128A-9090-4A6F-B4DF-32357E54BF52}"/>
              </a:ext>
            </a:extLst>
          </p:cNvPr>
          <p:cNvPicPr>
            <a:picLocks noChangeAspect="1"/>
          </p:cNvPicPr>
          <p:nvPr/>
        </p:nvPicPr>
        <p:blipFill>
          <a:blip r:embed="rId2"/>
          <a:stretch>
            <a:fillRect/>
          </a:stretch>
        </p:blipFill>
        <p:spPr>
          <a:xfrm>
            <a:off x="5388172" y="887832"/>
            <a:ext cx="6603869" cy="4072386"/>
          </a:xfrm>
          <a:prstGeom prst="rect">
            <a:avLst/>
          </a:prstGeom>
        </p:spPr>
      </p:pic>
    </p:spTree>
    <p:extLst>
      <p:ext uri="{BB962C8B-B14F-4D97-AF65-F5344CB8AC3E}">
        <p14:creationId xmlns:p14="http://schemas.microsoft.com/office/powerpoint/2010/main" val="3412322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646-2401-4140-B3A6-DCEC72F807B9}"/>
              </a:ext>
            </a:extLst>
          </p:cNvPr>
          <p:cNvSpPr>
            <a:spLocks noGrp="1"/>
          </p:cNvSpPr>
          <p:nvPr>
            <p:ph type="title"/>
          </p:nvPr>
        </p:nvSpPr>
        <p:spPr/>
        <p:txBody>
          <a:bodyPr/>
          <a:lstStyle/>
          <a:p>
            <a:r>
              <a:rPr lang="en-US" dirty="0"/>
              <a:t>Nanobots - Impact</a:t>
            </a:r>
          </a:p>
        </p:txBody>
      </p:sp>
      <p:sp>
        <p:nvSpPr>
          <p:cNvPr id="3" name="Content Placeholder 2">
            <a:extLst>
              <a:ext uri="{FF2B5EF4-FFF2-40B4-BE49-F238E27FC236}">
                <a16:creationId xmlns:a16="http://schemas.microsoft.com/office/drawing/2014/main" id="{094FFB68-08BA-43D1-9FE0-08FB19D56F1A}"/>
              </a:ext>
            </a:extLst>
          </p:cNvPr>
          <p:cNvSpPr>
            <a:spLocks noGrp="1"/>
          </p:cNvSpPr>
          <p:nvPr>
            <p:ph idx="1"/>
          </p:nvPr>
        </p:nvSpPr>
        <p:spPr/>
        <p:txBody>
          <a:bodyPr>
            <a:normAutofit fontScale="92500" lnSpcReduction="20000"/>
          </a:bodyPr>
          <a:lstStyle/>
          <a:p>
            <a:r>
              <a:rPr lang="en-US" dirty="0"/>
              <a:t>Nanobots have a lot of value in todays society as it was something considered sci-fi and cool years ago. People looking at them now are in awe and although some people may prefer the leave life to nature others would like to see what applications are possible with nanobots which might go against someone’s culture. </a:t>
            </a:r>
          </a:p>
          <a:p>
            <a:r>
              <a:rPr lang="en-US" dirty="0"/>
              <a:t>Big impacts that I see happening soon are the cancer fighting cells coming out to help patients who have cancer to remove it possibly without chemotherapy which will bring a lot of good reputation to the community of science in the medical field because cancer is probably one of the most popular ailments that people know about and to cure with nanobots would be a feat. This could possibly boost economy and bring a lot of big figures in the picture as they might want to endorse the product.</a:t>
            </a:r>
          </a:p>
          <a:p>
            <a:r>
              <a:rPr lang="en-US" dirty="0"/>
              <a:t>Another perspective on nanobots might also be that some people don’t like them. As brought up in </a:t>
            </a:r>
            <a:r>
              <a:rPr lang="en-US" sz="2000" dirty="0">
                <a:effectLst/>
              </a:rPr>
              <a:t>“Nanobots promise to change the future of medical treatment”, people with schizophreni</a:t>
            </a:r>
            <a:r>
              <a:rPr lang="en-US" dirty="0"/>
              <a:t>a might be hesitant because of their paranoia and hesitant to allow someone monitor and be inside them. With or without fear of this some people are uncomfortable with the thought of someone monitoring them and this was brought up.</a:t>
            </a:r>
          </a:p>
        </p:txBody>
      </p:sp>
    </p:spTree>
    <p:extLst>
      <p:ext uri="{BB962C8B-B14F-4D97-AF65-F5344CB8AC3E}">
        <p14:creationId xmlns:p14="http://schemas.microsoft.com/office/powerpoint/2010/main" val="13289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C725-C939-495C-9610-127F9F8F761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BD9EC6A-D707-4475-A3B0-DE9FD53D3D3D}"/>
              </a:ext>
            </a:extLst>
          </p:cNvPr>
          <p:cNvSpPr>
            <a:spLocks noGrp="1"/>
          </p:cNvSpPr>
          <p:nvPr>
            <p:ph idx="1"/>
          </p:nvPr>
        </p:nvSpPr>
        <p:spPr/>
        <p:txBody>
          <a:bodyPr>
            <a:normAutofit/>
          </a:bodyPr>
          <a:lstStyle/>
          <a:p>
            <a:r>
              <a:rPr lang="en-US" sz="1300" dirty="0">
                <a:effectLst/>
              </a:rPr>
              <a:t>“Open-Source Tools for Neuroscience,” </a:t>
            </a:r>
            <a:r>
              <a:rPr lang="en-US" sz="1300" i="1" dirty="0" err="1">
                <a:effectLst/>
              </a:rPr>
              <a:t>OpenBCI</a:t>
            </a:r>
            <a:r>
              <a:rPr lang="en-US" sz="1300" dirty="0">
                <a:effectLst/>
              </a:rPr>
              <a:t>, 27-Aug-2020. [Online]. Available: https://openbci.com/?utm_source=google. [Accessed: 30-Nov-2020]. </a:t>
            </a:r>
          </a:p>
          <a:p>
            <a:r>
              <a:rPr lang="en-US" sz="1300" dirty="0">
                <a:effectLst/>
              </a:rPr>
              <a:t>J. J. Shih, D. J. </a:t>
            </a:r>
            <a:r>
              <a:rPr lang="en-US" sz="1300" dirty="0" err="1">
                <a:effectLst/>
              </a:rPr>
              <a:t>Krusienski</a:t>
            </a:r>
            <a:r>
              <a:rPr lang="en-US" sz="1300" dirty="0">
                <a:effectLst/>
              </a:rPr>
              <a:t>, and J. R. </a:t>
            </a:r>
            <a:r>
              <a:rPr lang="en-US" sz="1300" dirty="0" err="1">
                <a:effectLst/>
              </a:rPr>
              <a:t>Wolpaw</a:t>
            </a:r>
            <a:r>
              <a:rPr lang="en-US" sz="1300" dirty="0">
                <a:effectLst/>
              </a:rPr>
              <a:t>, “Brain-computer interfaces in medicine,” </a:t>
            </a:r>
            <a:r>
              <a:rPr lang="en-US" sz="1300" i="1" dirty="0">
                <a:effectLst/>
              </a:rPr>
              <a:t>Mayo Clinic proceedings</a:t>
            </a:r>
            <a:r>
              <a:rPr lang="en-US" sz="1300" dirty="0">
                <a:effectLst/>
              </a:rPr>
              <a:t>, Mar-2012. [Online]. Available: https://www.ncbi.nlm.nih.gov/pmc/articles/PMC3497935/. [Accessed: 30-Nov-2020]. </a:t>
            </a:r>
          </a:p>
          <a:p>
            <a:r>
              <a:rPr lang="en-US" sz="1300" dirty="0">
                <a:effectLst/>
              </a:rPr>
              <a:t>sciencedaily.com/releases/2019/07/190724144150.htmY. Saadeh and D. Vyas, “Nanorobotic Applications in Medicine: Current Proposals and Designs,” </a:t>
            </a:r>
            <a:r>
              <a:rPr lang="en-US" sz="1300" i="1" dirty="0">
                <a:effectLst/>
              </a:rPr>
              <a:t>American journal of robotic surgery</a:t>
            </a:r>
            <a:r>
              <a:rPr lang="en-US" sz="1300" dirty="0">
                <a:effectLst/>
              </a:rPr>
              <a:t>, Jun-2014. [Online]. Available: https://www.ncbi.nlm.nih.gov/pmc/articles/PMC4562685/. [Accessed: 30-Nov-2020]. </a:t>
            </a:r>
          </a:p>
          <a:p>
            <a:r>
              <a:rPr lang="en-US" sz="1200" dirty="0">
                <a:effectLst/>
              </a:rPr>
              <a:t>T. R. R. Staff, T. R. R. Staff, S. H. I. R. L. E. Y. M. B. U. C. H. A. N. A. N. says, S. M. Buchanan, D. F. says, and </a:t>
            </a:r>
            <a:r>
              <a:rPr lang="en-US" sz="1200" dirty="0" err="1">
                <a:effectLst/>
              </a:rPr>
              <a:t>DbotFitz</a:t>
            </a:r>
            <a:r>
              <a:rPr lang="en-US" sz="1200" dirty="0">
                <a:effectLst/>
              </a:rPr>
              <a:t>, “Nanobots promise to change the future of medical treatment,” </a:t>
            </a:r>
            <a:r>
              <a:rPr lang="en-US" sz="1200" i="1" dirty="0">
                <a:effectLst/>
              </a:rPr>
              <a:t>The Robot Report</a:t>
            </a:r>
            <a:r>
              <a:rPr lang="en-US" sz="1200" dirty="0">
                <a:effectLst/>
              </a:rPr>
              <a:t>, 11-Oct-2019. [Online]. Available: https://www.therobotreport.com/nanobots-promise-change-medical-treatment/. [Accessed: 30-Nov-2020]. </a:t>
            </a:r>
          </a:p>
          <a:p>
            <a:pPr marL="0" indent="0">
              <a:buNone/>
            </a:pPr>
            <a:endParaRPr lang="en-US" dirty="0">
              <a:effectLst/>
            </a:endParaRPr>
          </a:p>
        </p:txBody>
      </p:sp>
    </p:spTree>
    <p:extLst>
      <p:ext uri="{BB962C8B-B14F-4D97-AF65-F5344CB8AC3E}">
        <p14:creationId xmlns:p14="http://schemas.microsoft.com/office/powerpoint/2010/main" val="195420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F901-4C95-4EAA-BFF1-179714D3B70A}"/>
              </a:ext>
            </a:extLst>
          </p:cNvPr>
          <p:cNvSpPr>
            <a:spLocks noGrp="1"/>
          </p:cNvSpPr>
          <p:nvPr>
            <p:ph type="title"/>
          </p:nvPr>
        </p:nvSpPr>
        <p:spPr/>
        <p:txBody>
          <a:bodyPr>
            <a:normAutofit fontScale="90000"/>
          </a:bodyPr>
          <a:lstStyle/>
          <a:p>
            <a:r>
              <a:rPr lang="en-US" dirty="0"/>
              <a:t>Examples of current work within the health theme and my interest.</a:t>
            </a:r>
          </a:p>
        </p:txBody>
      </p:sp>
      <p:sp>
        <p:nvSpPr>
          <p:cNvPr id="3" name="Content Placeholder 2">
            <a:extLst>
              <a:ext uri="{FF2B5EF4-FFF2-40B4-BE49-F238E27FC236}">
                <a16:creationId xmlns:a16="http://schemas.microsoft.com/office/drawing/2014/main" id="{57EF2F46-D980-447B-8953-596B78ECFD72}"/>
              </a:ext>
            </a:extLst>
          </p:cNvPr>
          <p:cNvSpPr>
            <a:spLocks noGrp="1"/>
          </p:cNvSpPr>
          <p:nvPr>
            <p:ph idx="1"/>
          </p:nvPr>
        </p:nvSpPr>
        <p:spPr/>
        <p:txBody>
          <a:bodyPr>
            <a:normAutofit/>
          </a:bodyPr>
          <a:lstStyle/>
          <a:p>
            <a:r>
              <a:rPr lang="en-US" sz="3000" dirty="0"/>
              <a:t>BCI and bionics – prosthetic arms that give the sense of touch back to the user. Allows people to sense their environment using a system that sends signals back to the brain.</a:t>
            </a:r>
          </a:p>
          <a:p>
            <a:r>
              <a:rPr lang="en-US" sz="3000" dirty="0"/>
              <a:t>Nanobots – pill bots that can detect and help people with ailments. These capsules can be used to detect and treat ailments by being extremely invasive yet safe.  </a:t>
            </a:r>
            <a:endParaRPr lang="en-US" dirty="0"/>
          </a:p>
        </p:txBody>
      </p:sp>
    </p:spTree>
    <p:extLst>
      <p:ext uri="{BB962C8B-B14F-4D97-AF65-F5344CB8AC3E}">
        <p14:creationId xmlns:p14="http://schemas.microsoft.com/office/powerpoint/2010/main" val="367417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8010-61FA-44CE-8ED5-CBF3E4CD3EC8}"/>
              </a:ext>
            </a:extLst>
          </p:cNvPr>
          <p:cNvSpPr>
            <a:spLocks noGrp="1"/>
          </p:cNvSpPr>
          <p:nvPr>
            <p:ph type="title"/>
          </p:nvPr>
        </p:nvSpPr>
        <p:spPr/>
        <p:txBody>
          <a:bodyPr/>
          <a:lstStyle/>
          <a:p>
            <a:r>
              <a:rPr lang="en-US" dirty="0"/>
              <a:t>BCI and Bionics – How will it help?</a:t>
            </a:r>
          </a:p>
        </p:txBody>
      </p:sp>
      <p:sp>
        <p:nvSpPr>
          <p:cNvPr id="3" name="Content Placeholder 2">
            <a:extLst>
              <a:ext uri="{FF2B5EF4-FFF2-40B4-BE49-F238E27FC236}">
                <a16:creationId xmlns:a16="http://schemas.microsoft.com/office/drawing/2014/main" id="{D9CA4AE6-5192-4FE0-91C0-A6F708FE9C6E}"/>
              </a:ext>
            </a:extLst>
          </p:cNvPr>
          <p:cNvSpPr>
            <a:spLocks noGrp="1"/>
          </p:cNvSpPr>
          <p:nvPr>
            <p:ph idx="1"/>
          </p:nvPr>
        </p:nvSpPr>
        <p:spPr/>
        <p:txBody>
          <a:bodyPr/>
          <a:lstStyle/>
          <a:p>
            <a:r>
              <a:rPr lang="en-US" dirty="0"/>
              <a:t>In </a:t>
            </a:r>
            <a:r>
              <a:rPr lang="en-US" sz="2000" dirty="0">
                <a:effectLst/>
              </a:rPr>
              <a:t>“Nanorobotic Applications in Medicine: Current Proposals and Designs”  they talk about a prosthetic that gave the sense of touch back as well as the ability to use their arm.</a:t>
            </a:r>
          </a:p>
          <a:p>
            <a:r>
              <a:rPr lang="en-US" dirty="0"/>
              <a:t>This project will allow people with damaged nerves may be able to feel again. This is something that becomes an issue especially for people who might have “Congenital insensitivity to pain.”.</a:t>
            </a:r>
          </a:p>
        </p:txBody>
      </p:sp>
      <p:pic>
        <p:nvPicPr>
          <p:cNvPr id="4" name="Picture 3">
            <a:extLst>
              <a:ext uri="{FF2B5EF4-FFF2-40B4-BE49-F238E27FC236}">
                <a16:creationId xmlns:a16="http://schemas.microsoft.com/office/drawing/2014/main" id="{8C7CE80A-318C-41BF-BF47-57B3D83BDE4E}"/>
              </a:ext>
            </a:extLst>
          </p:cNvPr>
          <p:cNvPicPr>
            <a:picLocks noChangeAspect="1"/>
          </p:cNvPicPr>
          <p:nvPr/>
        </p:nvPicPr>
        <p:blipFill>
          <a:blip r:embed="rId3"/>
          <a:stretch>
            <a:fillRect/>
          </a:stretch>
        </p:blipFill>
        <p:spPr>
          <a:xfrm>
            <a:off x="700217" y="3951635"/>
            <a:ext cx="5395783" cy="2617116"/>
          </a:xfrm>
          <a:prstGeom prst="rect">
            <a:avLst/>
          </a:prstGeom>
        </p:spPr>
      </p:pic>
    </p:spTree>
    <p:extLst>
      <p:ext uri="{BB962C8B-B14F-4D97-AF65-F5344CB8AC3E}">
        <p14:creationId xmlns:p14="http://schemas.microsoft.com/office/powerpoint/2010/main" val="205260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ED02-5AF3-46D2-B912-B5C25123F143}"/>
              </a:ext>
            </a:extLst>
          </p:cNvPr>
          <p:cNvSpPr>
            <a:spLocks noGrp="1"/>
          </p:cNvSpPr>
          <p:nvPr>
            <p:ph type="title"/>
          </p:nvPr>
        </p:nvSpPr>
        <p:spPr/>
        <p:txBody>
          <a:bodyPr/>
          <a:lstStyle/>
          <a:p>
            <a:r>
              <a:rPr lang="en-US" dirty="0"/>
              <a:t>BCI and Bionics – Technical Details</a:t>
            </a:r>
          </a:p>
        </p:txBody>
      </p:sp>
      <p:sp>
        <p:nvSpPr>
          <p:cNvPr id="3" name="Content Placeholder 2">
            <a:extLst>
              <a:ext uri="{FF2B5EF4-FFF2-40B4-BE49-F238E27FC236}">
                <a16:creationId xmlns:a16="http://schemas.microsoft.com/office/drawing/2014/main" id="{F5143646-3323-4809-98CE-42E3CEB3CCAA}"/>
              </a:ext>
            </a:extLst>
          </p:cNvPr>
          <p:cNvSpPr>
            <a:spLocks noGrp="1"/>
          </p:cNvSpPr>
          <p:nvPr>
            <p:ph idx="1"/>
          </p:nvPr>
        </p:nvSpPr>
        <p:spPr/>
        <p:txBody>
          <a:bodyPr/>
          <a:lstStyle/>
          <a:p>
            <a:r>
              <a:rPr lang="en-US" dirty="0"/>
              <a:t>This product is called the LUKE arm developed by DEKA Research &amp; Development Corp. and the arm is made from metal motor parts with silicon “skin” over the hand. This is then wired to a battery and computer.</a:t>
            </a:r>
          </a:p>
          <a:p>
            <a:r>
              <a:rPr lang="en-US" dirty="0"/>
              <a:t>It works sensors built into the hand that send signals through your nerves. To imitate the grabbing sensation a burst signal will be sent, and it will then taper off to imitate how a signal is received like how we feel it biologically.</a:t>
            </a:r>
          </a:p>
        </p:txBody>
      </p:sp>
    </p:spTree>
    <p:extLst>
      <p:ext uri="{BB962C8B-B14F-4D97-AF65-F5344CB8AC3E}">
        <p14:creationId xmlns:p14="http://schemas.microsoft.com/office/powerpoint/2010/main" val="99823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7FF6-9E2A-4F1E-AFF8-4B5B295FD08D}"/>
              </a:ext>
            </a:extLst>
          </p:cNvPr>
          <p:cNvSpPr>
            <a:spLocks noGrp="1"/>
          </p:cNvSpPr>
          <p:nvPr>
            <p:ph type="title"/>
          </p:nvPr>
        </p:nvSpPr>
        <p:spPr/>
        <p:txBody>
          <a:bodyPr/>
          <a:lstStyle/>
          <a:p>
            <a:r>
              <a:rPr lang="en-US" dirty="0"/>
              <a:t>BCI and Bionics - Outcomes</a:t>
            </a:r>
          </a:p>
        </p:txBody>
      </p:sp>
      <p:sp>
        <p:nvSpPr>
          <p:cNvPr id="3" name="Content Placeholder 2">
            <a:extLst>
              <a:ext uri="{FF2B5EF4-FFF2-40B4-BE49-F238E27FC236}">
                <a16:creationId xmlns:a16="http://schemas.microsoft.com/office/drawing/2014/main" id="{64A4EBA2-D890-44C1-8A39-89A771E78F4F}"/>
              </a:ext>
            </a:extLst>
          </p:cNvPr>
          <p:cNvSpPr>
            <a:spLocks noGrp="1"/>
          </p:cNvSpPr>
          <p:nvPr>
            <p:ph idx="1"/>
          </p:nvPr>
        </p:nvSpPr>
        <p:spPr/>
        <p:txBody>
          <a:bodyPr/>
          <a:lstStyle/>
          <a:p>
            <a:r>
              <a:rPr lang="en-US" dirty="0"/>
              <a:t>After 15 years of development the product was successful and gave the sense of touch back. According to the user it was an emotional time to be able to use two arms to put his wedding ring on once again. </a:t>
            </a:r>
          </a:p>
          <a:p>
            <a:r>
              <a:rPr lang="en-US" dirty="0"/>
              <a:t>This technology was meant to give people back what they lost in their life. It’s something that has many applications and leads us further into what technology can do for us because the sense of touch has been recreated digitally in a false arm and can probably be implemented into skin.</a:t>
            </a:r>
          </a:p>
          <a:p>
            <a:r>
              <a:rPr lang="en-US" dirty="0"/>
              <a:t>Other applications of this I would like to see might be on burn patients who lost feeling in parts of their body from burns. Another would be on people afflicted with disease that might alter their sense of touch. This can be a very big quality of life improvement.</a:t>
            </a:r>
          </a:p>
        </p:txBody>
      </p:sp>
    </p:spTree>
    <p:extLst>
      <p:ext uri="{BB962C8B-B14F-4D97-AF65-F5344CB8AC3E}">
        <p14:creationId xmlns:p14="http://schemas.microsoft.com/office/powerpoint/2010/main" val="250711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598B-48C2-4010-ADB1-26AF55EB836A}"/>
              </a:ext>
            </a:extLst>
          </p:cNvPr>
          <p:cNvSpPr>
            <a:spLocks noGrp="1"/>
          </p:cNvSpPr>
          <p:nvPr>
            <p:ph type="title"/>
          </p:nvPr>
        </p:nvSpPr>
        <p:spPr/>
        <p:txBody>
          <a:bodyPr/>
          <a:lstStyle/>
          <a:p>
            <a:r>
              <a:rPr lang="en-US" dirty="0"/>
              <a:t>BCI and Bionics - Impact</a:t>
            </a:r>
          </a:p>
        </p:txBody>
      </p:sp>
      <p:sp>
        <p:nvSpPr>
          <p:cNvPr id="3" name="Content Placeholder 2">
            <a:extLst>
              <a:ext uri="{FF2B5EF4-FFF2-40B4-BE49-F238E27FC236}">
                <a16:creationId xmlns:a16="http://schemas.microsoft.com/office/drawing/2014/main" id="{7E648F3D-6F20-4FE8-A2DE-001B3EA2921D}"/>
              </a:ext>
            </a:extLst>
          </p:cNvPr>
          <p:cNvSpPr>
            <a:spLocks noGrp="1"/>
          </p:cNvSpPr>
          <p:nvPr>
            <p:ph idx="1"/>
          </p:nvPr>
        </p:nvSpPr>
        <p:spPr/>
        <p:txBody>
          <a:bodyPr/>
          <a:lstStyle/>
          <a:p>
            <a:r>
              <a:rPr lang="en-US" dirty="0"/>
              <a:t>The impact of this technology is very critical in creating a world like how we see in the movies. This can be an economic boost for employment and brings a lot of light to bionics as people who might require two arms and a sense of touch for work might require. This will make it easy for them to go back without too much worry about disability because they have a perfectly capable arm now.</a:t>
            </a:r>
          </a:p>
          <a:p>
            <a:r>
              <a:rPr lang="en-US" dirty="0"/>
              <a:t>Another impact might be that people will reject the fact that we have recreated a body part and it might be against what they believe to use the product because their culture refutes the idea of using it.</a:t>
            </a:r>
          </a:p>
          <a:p>
            <a:r>
              <a:rPr lang="en-US" dirty="0"/>
              <a:t>A third impact and perspective on this might be that it will be good for peoples well being. Some people feel secure and whole when they have something in place of a limb they lost and to have something that feels real might be really comforting. </a:t>
            </a:r>
          </a:p>
        </p:txBody>
      </p:sp>
    </p:spTree>
    <p:extLst>
      <p:ext uri="{BB962C8B-B14F-4D97-AF65-F5344CB8AC3E}">
        <p14:creationId xmlns:p14="http://schemas.microsoft.com/office/powerpoint/2010/main" val="2171795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28EA76-73D5-404C-8FB2-3D9C6453C82D}"/>
              </a:ext>
            </a:extLst>
          </p:cNvPr>
          <p:cNvPicPr>
            <a:picLocks noChangeAspect="1"/>
          </p:cNvPicPr>
          <p:nvPr/>
        </p:nvPicPr>
        <p:blipFill>
          <a:blip r:embed="rId3"/>
          <a:stretch>
            <a:fillRect/>
          </a:stretch>
        </p:blipFill>
        <p:spPr>
          <a:xfrm>
            <a:off x="0" y="4038600"/>
            <a:ext cx="12192000" cy="2819399"/>
          </a:xfrm>
          <a:prstGeom prst="rect">
            <a:avLst/>
          </a:prstGeom>
        </p:spPr>
      </p:pic>
      <p:sp>
        <p:nvSpPr>
          <p:cNvPr id="2" name="Title 1">
            <a:extLst>
              <a:ext uri="{FF2B5EF4-FFF2-40B4-BE49-F238E27FC236}">
                <a16:creationId xmlns:a16="http://schemas.microsoft.com/office/drawing/2014/main" id="{7307B75F-272B-4497-8A1B-F24D8C489FE4}"/>
              </a:ext>
            </a:extLst>
          </p:cNvPr>
          <p:cNvSpPr>
            <a:spLocks noGrp="1"/>
          </p:cNvSpPr>
          <p:nvPr>
            <p:ph type="title"/>
          </p:nvPr>
        </p:nvSpPr>
        <p:spPr/>
        <p:txBody>
          <a:bodyPr/>
          <a:lstStyle/>
          <a:p>
            <a:r>
              <a:rPr lang="en-US" dirty="0"/>
              <a:t>Nanobots – How will it help?</a:t>
            </a:r>
          </a:p>
        </p:txBody>
      </p:sp>
      <p:sp>
        <p:nvSpPr>
          <p:cNvPr id="3" name="Content Placeholder 2">
            <a:extLst>
              <a:ext uri="{FF2B5EF4-FFF2-40B4-BE49-F238E27FC236}">
                <a16:creationId xmlns:a16="http://schemas.microsoft.com/office/drawing/2014/main" id="{70486A6A-BF55-4534-9690-B577EC349E86}"/>
              </a:ext>
            </a:extLst>
          </p:cNvPr>
          <p:cNvSpPr>
            <a:spLocks noGrp="1"/>
          </p:cNvSpPr>
          <p:nvPr>
            <p:ph idx="1"/>
          </p:nvPr>
        </p:nvSpPr>
        <p:spPr/>
        <p:txBody>
          <a:bodyPr/>
          <a:lstStyle/>
          <a:p>
            <a:r>
              <a:rPr lang="en-US" dirty="0"/>
              <a:t>In “</a:t>
            </a:r>
            <a:r>
              <a:rPr lang="en-US" sz="2000" dirty="0">
                <a:effectLst/>
              </a:rPr>
              <a:t>Nanobots promise to change the future of medical treatment” we learn about technology that will change how we treat and diagnose patients. This product is in pill form and can be used to help people monitor their personal health. </a:t>
            </a:r>
            <a:endParaRPr lang="en-US" dirty="0"/>
          </a:p>
          <a:p>
            <a:r>
              <a:rPr lang="en-US" dirty="0"/>
              <a:t>A few groups working on Nanobots include MIT, researchers at Arizona State University, and the Chinese Academy of Sciences’ National Center for Nanoscience and Technology.</a:t>
            </a:r>
          </a:p>
        </p:txBody>
      </p:sp>
    </p:spTree>
    <p:extLst>
      <p:ext uri="{BB962C8B-B14F-4D97-AF65-F5344CB8AC3E}">
        <p14:creationId xmlns:p14="http://schemas.microsoft.com/office/powerpoint/2010/main" val="118455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7037-BA89-4D86-89B7-6C9470BAED5E}"/>
              </a:ext>
            </a:extLst>
          </p:cNvPr>
          <p:cNvSpPr>
            <a:spLocks noGrp="1"/>
          </p:cNvSpPr>
          <p:nvPr>
            <p:ph type="title"/>
          </p:nvPr>
        </p:nvSpPr>
        <p:spPr/>
        <p:txBody>
          <a:bodyPr/>
          <a:lstStyle/>
          <a:p>
            <a:r>
              <a:rPr lang="en-US" dirty="0"/>
              <a:t>Nanobots – Technical details</a:t>
            </a:r>
          </a:p>
        </p:txBody>
      </p:sp>
      <p:sp>
        <p:nvSpPr>
          <p:cNvPr id="3" name="Content Placeholder 2">
            <a:extLst>
              <a:ext uri="{FF2B5EF4-FFF2-40B4-BE49-F238E27FC236}">
                <a16:creationId xmlns:a16="http://schemas.microsoft.com/office/drawing/2014/main" id="{F6701C96-4630-4218-98D4-CB83B9E6F526}"/>
              </a:ext>
            </a:extLst>
          </p:cNvPr>
          <p:cNvSpPr>
            <a:spLocks noGrp="1"/>
          </p:cNvSpPr>
          <p:nvPr>
            <p:ph idx="1"/>
          </p:nvPr>
        </p:nvSpPr>
        <p:spPr/>
        <p:txBody>
          <a:bodyPr/>
          <a:lstStyle/>
          <a:p>
            <a:r>
              <a:rPr lang="en-US" dirty="0"/>
              <a:t>Leaving off from last slide. Dose tracking capsules will help people by releasing dosages of medication as prescribed to the patient without having to worry about taking a pill at 10:00. The Vibrating capsule will help people with digestive issues and help treat constipation. The pill that detects is a smart sensor capsule that will track vitals and can also be used to release medications.</a:t>
            </a:r>
          </a:p>
          <a:p>
            <a:r>
              <a:rPr lang="en-US" dirty="0"/>
              <a:t>These are all ideas that are being theorized and researched. They work through the user digesting the capsule and depending on the type it will act different. They are used in different cases, but all are effective for the use of  monitoring and treating patients.</a:t>
            </a:r>
          </a:p>
        </p:txBody>
      </p:sp>
    </p:spTree>
    <p:extLst>
      <p:ext uri="{BB962C8B-B14F-4D97-AF65-F5344CB8AC3E}">
        <p14:creationId xmlns:p14="http://schemas.microsoft.com/office/powerpoint/2010/main" val="216535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DAAB-C326-4420-AB0E-7CE417CECEB1}"/>
              </a:ext>
            </a:extLst>
          </p:cNvPr>
          <p:cNvSpPr>
            <a:spLocks noGrp="1"/>
          </p:cNvSpPr>
          <p:nvPr>
            <p:ph type="title"/>
          </p:nvPr>
        </p:nvSpPr>
        <p:spPr/>
        <p:txBody>
          <a:bodyPr/>
          <a:lstStyle/>
          <a:p>
            <a:r>
              <a:rPr lang="en-US" dirty="0"/>
              <a:t>Nanobots – Outcomes</a:t>
            </a:r>
          </a:p>
        </p:txBody>
      </p:sp>
      <p:sp>
        <p:nvSpPr>
          <p:cNvPr id="3" name="Content Placeholder 2">
            <a:extLst>
              <a:ext uri="{FF2B5EF4-FFF2-40B4-BE49-F238E27FC236}">
                <a16:creationId xmlns:a16="http://schemas.microsoft.com/office/drawing/2014/main" id="{EEB7F51C-8A35-4662-AB1C-A59B6A4E7CEC}"/>
              </a:ext>
            </a:extLst>
          </p:cNvPr>
          <p:cNvSpPr>
            <a:spLocks noGrp="1"/>
          </p:cNvSpPr>
          <p:nvPr>
            <p:ph idx="1"/>
          </p:nvPr>
        </p:nvSpPr>
        <p:spPr/>
        <p:txBody>
          <a:bodyPr/>
          <a:lstStyle/>
          <a:p>
            <a:r>
              <a:rPr lang="en-US" dirty="0"/>
              <a:t>The first product produced by the company was a pill cam that has already been used many times. Other capsules brought up were some that release medication or sense for ailments. </a:t>
            </a:r>
          </a:p>
          <a:p>
            <a:r>
              <a:rPr lang="en-US" dirty="0"/>
              <a:t>Some draw backs that were listed included that products had to be either listed as a drug or device by law which obstructed production. </a:t>
            </a:r>
          </a:p>
          <a:p>
            <a:r>
              <a:rPr lang="en-US" dirty="0"/>
              <a:t>Other things that were researched and stemmed from this included cancer fighting robots that can help remove cancerous tissue without harming healthy tissue. This can be a big step in fighting cancer and can lead to many other applications that remove harmful materials from your body. </a:t>
            </a:r>
          </a:p>
        </p:txBody>
      </p:sp>
    </p:spTree>
    <p:extLst>
      <p:ext uri="{BB962C8B-B14F-4D97-AF65-F5344CB8AC3E}">
        <p14:creationId xmlns:p14="http://schemas.microsoft.com/office/powerpoint/2010/main" val="81832203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1679</Words>
  <Application>Microsoft Office PowerPoint</Application>
  <PresentationFormat>Widescreen</PresentationFormat>
  <Paragraphs>50</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Sitka Heading</vt:lpstr>
      <vt:lpstr>Source Sans Pro</vt:lpstr>
      <vt:lpstr>3DFloatVTI</vt:lpstr>
      <vt:lpstr>Health and technology</vt:lpstr>
      <vt:lpstr>Examples of current work within the health theme and my interest.</vt:lpstr>
      <vt:lpstr>BCI and Bionics – How will it help?</vt:lpstr>
      <vt:lpstr>BCI and Bionics – Technical Details</vt:lpstr>
      <vt:lpstr>BCI and Bionics - Outcomes</vt:lpstr>
      <vt:lpstr>BCI and Bionics - Impact</vt:lpstr>
      <vt:lpstr>Nanobots – How will it help?</vt:lpstr>
      <vt:lpstr>Nanobots – Technical details</vt:lpstr>
      <vt:lpstr>Nanobots – Outcomes</vt:lpstr>
      <vt:lpstr>Nanobots - Impact</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dc:title>
  <dc:creator> </dc:creator>
  <cp:lastModifiedBy> </cp:lastModifiedBy>
  <cp:revision>16</cp:revision>
  <dcterms:created xsi:type="dcterms:W3CDTF">2020-11-30T05:47:43Z</dcterms:created>
  <dcterms:modified xsi:type="dcterms:W3CDTF">2020-11-30T08:05:52Z</dcterms:modified>
</cp:coreProperties>
</file>