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5" r:id="rId3"/>
    <p:sldId id="296" r:id="rId4"/>
    <p:sldId id="313" r:id="rId5"/>
    <p:sldId id="298" r:id="rId6"/>
    <p:sldId id="297" r:id="rId7"/>
    <p:sldId id="299" r:id="rId8"/>
    <p:sldId id="300" r:id="rId9"/>
    <p:sldId id="308" r:id="rId10"/>
    <p:sldId id="309" r:id="rId11"/>
    <p:sldId id="301" r:id="rId12"/>
    <p:sldId id="302" r:id="rId13"/>
    <p:sldId id="303" r:id="rId14"/>
    <p:sldId id="304" r:id="rId15"/>
    <p:sldId id="305" r:id="rId16"/>
    <p:sldId id="306" r:id="rId17"/>
    <p:sldId id="307" r:id="rId18"/>
    <p:sldId id="310" r:id="rId19"/>
    <p:sldId id="312" r:id="rId20"/>
    <p:sldId id="291" r:id="rId21"/>
    <p:sldId id="311"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F4D90D78-C262-4885-BB69-BDE7A8A2EB8C}">
          <p14:sldIdLst>
            <p14:sldId id="256"/>
          </p14:sldIdLst>
        </p14:section>
        <p14:section name="Background" id="{141115AE-F858-42B5-A620-F4CA820ABC8A}">
          <p14:sldIdLst>
            <p14:sldId id="295"/>
            <p14:sldId id="296"/>
            <p14:sldId id="313"/>
          </p14:sldIdLst>
        </p14:section>
        <p14:section name="Methods" id="{BD4713DF-8EB9-4074-B0FE-FFD0D7C57DAD}">
          <p14:sldIdLst>
            <p14:sldId id="298"/>
            <p14:sldId id="297"/>
            <p14:sldId id="299"/>
            <p14:sldId id="300"/>
            <p14:sldId id="308"/>
            <p14:sldId id="309"/>
            <p14:sldId id="301"/>
          </p14:sldIdLst>
        </p14:section>
        <p14:section name="Results" id="{3FEA0B0A-BF2B-4B83-A7F1-275A69FD0F4C}">
          <p14:sldIdLst>
            <p14:sldId id="302"/>
            <p14:sldId id="303"/>
            <p14:sldId id="304"/>
            <p14:sldId id="305"/>
            <p14:sldId id="306"/>
          </p14:sldIdLst>
        </p14:section>
        <p14:section name="Discussion" id="{FAF8C2B7-96BB-4FD0-85E3-0439323AA465}">
          <p14:sldIdLst>
            <p14:sldId id="307"/>
            <p14:sldId id="310"/>
          </p14:sldIdLst>
        </p14:section>
        <p14:section name="Acknowledgements" id="{E9DF2787-0278-441F-989B-29BFC19913F2}">
          <p14:sldIdLst>
            <p14:sldId id="312"/>
          </p14:sldIdLst>
        </p14:section>
        <p14:section name="Graveyard" id="{41DD3695-792A-4F38-9168-C27BBAF0B10D}">
          <p14:sldIdLst>
            <p14:sldId id="291"/>
            <p14:sldId id="311"/>
          </p14:sldIdLst>
        </p14:section>
      </p14:sectionLst>
    </p:ext>
    <p:ext uri="{EFAFB233-063F-42B5-8137-9DF3F51BA10A}">
      <p15:sldGuideLst xmlns:p15="http://schemas.microsoft.com/office/powerpoint/2012/main">
        <p15:guide id="2" orient="horz" pos="3838"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4472C4"/>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436" autoAdjust="0"/>
  </p:normalViewPr>
  <p:slideViewPr>
    <p:cSldViewPr snapToGrid="0" showGuides="1">
      <p:cViewPr varScale="1">
        <p:scale>
          <a:sx n="90" d="100"/>
          <a:sy n="90" d="100"/>
        </p:scale>
        <p:origin x="1218" y="66"/>
      </p:cViewPr>
      <p:guideLst>
        <p:guide orient="horz" pos="38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F8E894-2A3E-4174-8DFE-8C784061C2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2498F783-4694-43C3-8D96-110E8D67739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117F2C9-D6A2-4D7C-9A8F-AA33F46026EC}" type="datetimeFigureOut">
              <a:rPr lang="en-GB"/>
              <a:pPr>
                <a:defRPr/>
              </a:pPr>
              <a:t>10/05/2021</a:t>
            </a:fld>
            <a:endParaRPr lang="en-GB"/>
          </a:p>
        </p:txBody>
      </p:sp>
      <p:sp>
        <p:nvSpPr>
          <p:cNvPr id="4" name="Slide Image Placeholder 3">
            <a:extLst>
              <a:ext uri="{FF2B5EF4-FFF2-40B4-BE49-F238E27FC236}">
                <a16:creationId xmlns:a16="http://schemas.microsoft.com/office/drawing/2014/main" id="{AC52C7F6-5A7B-4562-9580-7652FFA1599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06053A9-AEDC-4905-9A53-2EC0B40D57D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907EA7A9-448D-41D0-BF8C-1F6FCEB4447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EB0AC980-47F8-48AB-9EBE-DFE4D26A3AF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AB50FC6-6FD8-40EF-8FED-888037D6C21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1</a:t>
            </a:fld>
            <a:endParaRPr lang="en-GB" altLang="en-US"/>
          </a:p>
        </p:txBody>
      </p:sp>
    </p:spTree>
    <p:extLst>
      <p:ext uri="{BB962C8B-B14F-4D97-AF65-F5344CB8AC3E}">
        <p14:creationId xmlns:p14="http://schemas.microsoft.com/office/powerpoint/2010/main" val="3163441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work we apply the multi-type process using </a:t>
            </a:r>
            <a:r>
              <a:rPr lang="en-US" dirty="0" err="1"/>
              <a:t>EpiEstim</a:t>
            </a:r>
            <a:endParaRPr lang="en-US" dirty="0"/>
          </a:p>
          <a:p>
            <a:r>
              <a:rPr lang="en-US" dirty="0"/>
              <a:t>This assumes a Poisson distributed offspring distribution, which </a:t>
            </a:r>
            <a:r>
              <a:rPr lang="en-US" dirty="0" err="1"/>
              <a:t>convientily</a:t>
            </a:r>
            <a:r>
              <a:rPr lang="en-US" dirty="0"/>
              <a:t> allows plotting of confidence intervals</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11</a:t>
            </a:fld>
            <a:endParaRPr lang="en-GB" altLang="en-US"/>
          </a:p>
        </p:txBody>
      </p:sp>
    </p:spTree>
    <p:extLst>
      <p:ext uri="{BB962C8B-B14F-4D97-AF65-F5344CB8AC3E}">
        <p14:creationId xmlns:p14="http://schemas.microsoft.com/office/powerpoint/2010/main" val="195408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Vaccination likely reduces both peak viral load and clearance time</a:t>
            </a:r>
          </a:p>
          <a:p>
            <a:r>
              <a:rPr lang="en-US" dirty="0"/>
              <a:t>We model this with a shrinking of the distribution in the y=x direction</a:t>
            </a:r>
          </a:p>
          <a:p>
            <a:r>
              <a:rPr lang="en-US" dirty="0"/>
              <a:t>Assume a fixed affect of </a:t>
            </a:r>
            <a:r>
              <a:rPr lang="en-US" dirty="0" err="1"/>
              <a:t>susceptibilty</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14</a:t>
            </a:fld>
            <a:endParaRPr lang="en-GB" altLang="en-US"/>
          </a:p>
        </p:txBody>
      </p:sp>
    </p:spTree>
    <p:extLst>
      <p:ext uri="{BB962C8B-B14F-4D97-AF65-F5344CB8AC3E}">
        <p14:creationId xmlns:p14="http://schemas.microsoft.com/office/powerpoint/2010/main" val="3622996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Commonly used method to infer the reproduction number is the renewal equation (which you can see here)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The renewal links the incidence at time t to the historic infection incidence, the generation time distribution and the instantaneous reproduction number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The integral is essentially the infectiousness of the population weighted on the time of infection, normalized by how many infections we expect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Homogeneous approach: assumes all infected individuals have the same reproduction number and infectious profile over time</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2</a:t>
            </a:fld>
            <a:endParaRPr lang="en-GB" altLang="en-US"/>
          </a:p>
        </p:txBody>
      </p:sp>
    </p:spTree>
    <p:extLst>
      <p:ext uri="{BB962C8B-B14F-4D97-AF65-F5344CB8AC3E}">
        <p14:creationId xmlns:p14="http://schemas.microsoft.com/office/powerpoint/2010/main" val="280414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Can think about what underlies the generation time distribution</a:t>
            </a:r>
          </a:p>
          <a:p>
            <a:pPr marL="171450" indent="-171450">
              <a:buFont typeface="Arial" panose="020B0604020202020204" pitchFamily="34" charset="0"/>
              <a:buChar char="•"/>
            </a:pPr>
            <a:r>
              <a:rPr lang="en-US" dirty="0"/>
              <a:t>There are various sources of heterogeneity missed by the generation time distribution, including…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heterogeneity is missed when measuring the generation time distribution</a:t>
            </a:r>
          </a:p>
          <a:p>
            <a:pPr marL="171450" indent="-171450">
              <a:buFont typeface="Arial" panose="020B0604020202020204" pitchFamily="34" charset="0"/>
              <a:buChar char="•"/>
            </a:pPr>
            <a:r>
              <a:rPr lang="en-US" dirty="0"/>
              <a:t>GT </a:t>
            </a:r>
            <a:r>
              <a:rPr lang="en-US" dirty="0" err="1"/>
              <a:t>dist</a:t>
            </a:r>
            <a:r>
              <a:rPr lang="en-US" dirty="0"/>
              <a:t> is often found from measuring onset of symptoms </a:t>
            </a:r>
          </a:p>
          <a:p>
            <a:pPr marL="628650" lvl="1" indent="-171450">
              <a:buFont typeface="Arial" panose="020B0604020202020204" pitchFamily="34" charset="0"/>
              <a:buChar char="•"/>
            </a:pPr>
            <a:r>
              <a:rPr lang="en-US" dirty="0"/>
              <a:t>typical of symptomatic -&gt; symptomatic transmission only; </a:t>
            </a:r>
          </a:p>
          <a:p>
            <a:pPr marL="628650" lvl="1" indent="-171450">
              <a:buFont typeface="Arial" panose="020B0604020202020204" pitchFamily="34" charset="0"/>
              <a:buChar char="•"/>
            </a:pPr>
            <a:r>
              <a:rPr lang="en-US" dirty="0"/>
              <a:t>early in the outbreak self-isolation may not be common and no vaccines</a:t>
            </a:r>
          </a:p>
          <a:p>
            <a:pPr marL="171450" indent="-171450">
              <a:buFont typeface="Arial" panose="020B0604020202020204" pitchFamily="34" charset="0"/>
              <a:buChar char="•"/>
            </a:pPr>
            <a:r>
              <a:rPr lang="en-US" dirty="0"/>
              <a:t>We derive a multi-type equivalent of the renewal equation which accounts for heterogeneity in infectious profiles, and explore how much the R differs from a “naïve” R derived from a single-type branching process</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3</a:t>
            </a:fld>
            <a:endParaRPr lang="en-GB" altLang="en-US"/>
          </a:p>
        </p:txBody>
      </p:sp>
    </p:spTree>
    <p:extLst>
      <p:ext uri="{BB962C8B-B14F-4D97-AF65-F5344CB8AC3E}">
        <p14:creationId xmlns:p14="http://schemas.microsoft.com/office/powerpoint/2010/main" val="93254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done either by assuming the generation time distribution and serial interval distribution are equivalent, or by convolution with the incubation period distribution (the time from infection to onset of symptoms). The optimal approach will depend upon the joint relationship of the infectious distribution and the incubation period (9).  </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approaches are only applicable to symptomatic individuals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4</a:t>
            </a:fld>
            <a:endParaRPr lang="en-GB" altLang="en-US"/>
          </a:p>
        </p:txBody>
      </p:sp>
    </p:spTree>
    <p:extLst>
      <p:ext uri="{BB962C8B-B14F-4D97-AF65-F5344CB8AC3E}">
        <p14:creationId xmlns:p14="http://schemas.microsoft.com/office/powerpoint/2010/main" val="221232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equation</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5</a:t>
            </a:fld>
            <a:endParaRPr lang="en-GB" altLang="en-US"/>
          </a:p>
        </p:txBody>
      </p:sp>
    </p:spTree>
    <p:extLst>
      <p:ext uri="{BB962C8B-B14F-4D97-AF65-F5344CB8AC3E}">
        <p14:creationId xmlns:p14="http://schemas.microsoft.com/office/powerpoint/2010/main" val="393943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will be exponential. Making this substitution and subsuming the integral into the matrix yields an eigenvalue equation</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6</a:t>
            </a:fld>
            <a:endParaRPr lang="en-GB" altLang="en-US"/>
          </a:p>
        </p:txBody>
      </p:sp>
    </p:spTree>
    <p:extLst>
      <p:ext uri="{BB962C8B-B14F-4D97-AF65-F5344CB8AC3E}">
        <p14:creationId xmlns:p14="http://schemas.microsoft.com/office/powerpoint/2010/main" val="54048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reproduction number will be the dominant eigen value of the R matrix. Given eigenvalues scale linearly when multiplied by a scalar, we can </a:t>
            </a:r>
            <a:r>
              <a:rPr lang="en-US" dirty="0" err="1"/>
              <a:t>factorise</a:t>
            </a:r>
            <a:r>
              <a:rPr lang="en-US" dirty="0"/>
              <a:t> the reproduction number out, leaving a ‘relative risk matrix’ M (normalized such that it’s eigenvalue is 1)</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7</a:t>
            </a:fld>
            <a:endParaRPr lang="en-GB" altLang="en-US"/>
          </a:p>
        </p:txBody>
      </p:sp>
    </p:spTree>
    <p:extLst>
      <p:ext uri="{BB962C8B-B14F-4D97-AF65-F5344CB8AC3E}">
        <p14:creationId xmlns:p14="http://schemas.microsoft.com/office/powerpoint/2010/main" val="101037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Recognising</a:t>
            </a:r>
            <a:r>
              <a:rPr lang="en-US" dirty="0"/>
              <a:t> the former as an eigenvalue equation, we can rewrite R for a multi-type branching process as </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8</a:t>
            </a:fld>
            <a:endParaRPr lang="en-GB" altLang="en-US"/>
          </a:p>
        </p:txBody>
      </p:sp>
    </p:spTree>
    <p:extLst>
      <p:ext uri="{BB962C8B-B14F-4D97-AF65-F5344CB8AC3E}">
        <p14:creationId xmlns:p14="http://schemas.microsoft.com/office/powerpoint/2010/main" val="1260371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 risk depends upon relative infectiousness and relative susceptibility</a:t>
            </a:r>
          </a:p>
          <a:p>
            <a:r>
              <a:rPr lang="en-US" dirty="0"/>
              <a:t>Rho is a vector of each group’s infectiousness, Eta is a vector of each groups susceptibility </a:t>
            </a:r>
          </a:p>
          <a:p>
            <a:r>
              <a:rPr lang="en-US" dirty="0"/>
              <a:t>A is the assortativity matrix – what proportion of each groups contacts are with each other group</a:t>
            </a:r>
          </a:p>
          <a:p>
            <a:r>
              <a:rPr lang="en-US" dirty="0"/>
              <a:t>Assortativity was parameterized using an approach previously used to model HIV transmission within and between groups. At the extremes </a:t>
            </a:r>
            <a:r>
              <a:rPr lang="en-US" dirty="0" err="1"/>
              <a:t>thereall</a:t>
            </a:r>
            <a:r>
              <a:rPr lang="en-US" dirty="0"/>
              <a:t> mixing is within group (totally assortative) or all of the smaller group’s mixing is with the larger group</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9</a:t>
            </a:fld>
            <a:endParaRPr lang="en-GB" altLang="en-US"/>
          </a:p>
        </p:txBody>
      </p:sp>
    </p:spTree>
    <p:extLst>
      <p:ext uri="{BB962C8B-B14F-4D97-AF65-F5344CB8AC3E}">
        <p14:creationId xmlns:p14="http://schemas.microsoft.com/office/powerpoint/2010/main" val="77948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D45F0E7-4771-4781-B885-2D558D6F6B30}"/>
              </a:ext>
            </a:extLst>
          </p:cNvPr>
          <p:cNvSpPr>
            <a:spLocks noGrp="1"/>
          </p:cNvSpPr>
          <p:nvPr>
            <p:ph type="dt" sz="half" idx="10"/>
          </p:nvPr>
        </p:nvSpPr>
        <p:spPr/>
        <p:txBody>
          <a:bodyPr/>
          <a:lstStyle>
            <a:lvl1pPr>
              <a:defRPr/>
            </a:lvl1pPr>
          </a:lstStyle>
          <a:p>
            <a:pPr>
              <a:defRPr/>
            </a:pPr>
            <a:fld id="{CF916BA1-66E2-49B8-B4E2-2F638B17DD92}" type="datetimeFigureOut">
              <a:rPr lang="en-GB"/>
              <a:pPr>
                <a:defRPr/>
              </a:pPr>
              <a:t>10/05/2021</a:t>
            </a:fld>
            <a:endParaRPr lang="en-GB"/>
          </a:p>
        </p:txBody>
      </p:sp>
      <p:sp>
        <p:nvSpPr>
          <p:cNvPr id="5" name="Footer Placeholder 4">
            <a:extLst>
              <a:ext uri="{FF2B5EF4-FFF2-40B4-BE49-F238E27FC236}">
                <a16:creationId xmlns:a16="http://schemas.microsoft.com/office/drawing/2014/main" id="{43C06E2F-7608-4C98-8B08-631C122E431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0700882D-E591-4BFB-84CB-53B698088A3C}"/>
              </a:ext>
            </a:extLst>
          </p:cNvPr>
          <p:cNvSpPr>
            <a:spLocks noGrp="1"/>
          </p:cNvSpPr>
          <p:nvPr>
            <p:ph type="sldNum" sz="quarter" idx="12"/>
          </p:nvPr>
        </p:nvSpPr>
        <p:spPr/>
        <p:txBody>
          <a:bodyPr/>
          <a:lstStyle>
            <a:lvl1pPr>
              <a:defRPr/>
            </a:lvl1pPr>
          </a:lstStyle>
          <a:p>
            <a:pPr>
              <a:defRPr/>
            </a:pPr>
            <a:fld id="{306E0408-76C6-4098-937E-2A59E976625A}" type="slidenum">
              <a:rPr lang="en-GB" altLang="en-US"/>
              <a:pPr>
                <a:defRPr/>
              </a:pPr>
              <a:t>‹#›</a:t>
            </a:fld>
            <a:endParaRPr lang="en-GB" altLang="en-US"/>
          </a:p>
        </p:txBody>
      </p:sp>
    </p:spTree>
    <p:extLst>
      <p:ext uri="{BB962C8B-B14F-4D97-AF65-F5344CB8AC3E}">
        <p14:creationId xmlns:p14="http://schemas.microsoft.com/office/powerpoint/2010/main" val="283137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1E8704-DAF4-42B8-B958-26D91E1D1EA3}"/>
              </a:ext>
            </a:extLst>
          </p:cNvPr>
          <p:cNvSpPr>
            <a:spLocks noGrp="1"/>
          </p:cNvSpPr>
          <p:nvPr>
            <p:ph type="dt" sz="half" idx="10"/>
          </p:nvPr>
        </p:nvSpPr>
        <p:spPr/>
        <p:txBody>
          <a:bodyPr/>
          <a:lstStyle>
            <a:lvl1pPr>
              <a:defRPr/>
            </a:lvl1pPr>
          </a:lstStyle>
          <a:p>
            <a:pPr>
              <a:defRPr/>
            </a:pPr>
            <a:fld id="{2C359B6B-A48B-443B-993C-489B5640A3E7}" type="datetimeFigureOut">
              <a:rPr lang="en-GB"/>
              <a:pPr>
                <a:defRPr/>
              </a:pPr>
              <a:t>10/05/2021</a:t>
            </a:fld>
            <a:endParaRPr lang="en-GB"/>
          </a:p>
        </p:txBody>
      </p:sp>
      <p:sp>
        <p:nvSpPr>
          <p:cNvPr id="5" name="Footer Placeholder 4">
            <a:extLst>
              <a:ext uri="{FF2B5EF4-FFF2-40B4-BE49-F238E27FC236}">
                <a16:creationId xmlns:a16="http://schemas.microsoft.com/office/drawing/2014/main" id="{846E025C-A473-4106-A188-3A93918C8DD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074228D-7403-488C-A520-D9D1FE024E3B}"/>
              </a:ext>
            </a:extLst>
          </p:cNvPr>
          <p:cNvSpPr>
            <a:spLocks noGrp="1"/>
          </p:cNvSpPr>
          <p:nvPr>
            <p:ph type="sldNum" sz="quarter" idx="12"/>
          </p:nvPr>
        </p:nvSpPr>
        <p:spPr/>
        <p:txBody>
          <a:bodyPr/>
          <a:lstStyle>
            <a:lvl1pPr>
              <a:defRPr/>
            </a:lvl1pPr>
          </a:lstStyle>
          <a:p>
            <a:pPr>
              <a:defRPr/>
            </a:pPr>
            <a:fld id="{6B16CE05-0DF4-4335-B2F9-F7DD790E2ABC}" type="slidenum">
              <a:rPr lang="en-GB" altLang="en-US"/>
              <a:pPr>
                <a:defRPr/>
              </a:pPr>
              <a:t>‹#›</a:t>
            </a:fld>
            <a:endParaRPr lang="en-GB" altLang="en-US"/>
          </a:p>
        </p:txBody>
      </p:sp>
    </p:spTree>
    <p:extLst>
      <p:ext uri="{BB962C8B-B14F-4D97-AF65-F5344CB8AC3E}">
        <p14:creationId xmlns:p14="http://schemas.microsoft.com/office/powerpoint/2010/main" val="79123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872874-7213-4B75-BF21-BF815BB6C9FE}"/>
              </a:ext>
            </a:extLst>
          </p:cNvPr>
          <p:cNvSpPr>
            <a:spLocks noGrp="1"/>
          </p:cNvSpPr>
          <p:nvPr>
            <p:ph type="dt" sz="half" idx="10"/>
          </p:nvPr>
        </p:nvSpPr>
        <p:spPr/>
        <p:txBody>
          <a:bodyPr/>
          <a:lstStyle>
            <a:lvl1pPr>
              <a:defRPr/>
            </a:lvl1pPr>
          </a:lstStyle>
          <a:p>
            <a:pPr>
              <a:defRPr/>
            </a:pPr>
            <a:fld id="{5423C4D5-9BDD-4306-B749-8A9C32A29F81}" type="datetimeFigureOut">
              <a:rPr lang="en-GB"/>
              <a:pPr>
                <a:defRPr/>
              </a:pPr>
              <a:t>10/05/2021</a:t>
            </a:fld>
            <a:endParaRPr lang="en-GB"/>
          </a:p>
        </p:txBody>
      </p:sp>
      <p:sp>
        <p:nvSpPr>
          <p:cNvPr id="5" name="Footer Placeholder 4">
            <a:extLst>
              <a:ext uri="{FF2B5EF4-FFF2-40B4-BE49-F238E27FC236}">
                <a16:creationId xmlns:a16="http://schemas.microsoft.com/office/drawing/2014/main" id="{967A26CE-9785-4025-9E3B-8868384622A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21C9F03-ECC4-4D7B-8AE0-3A80C8B4EA0D}"/>
              </a:ext>
            </a:extLst>
          </p:cNvPr>
          <p:cNvSpPr>
            <a:spLocks noGrp="1"/>
          </p:cNvSpPr>
          <p:nvPr>
            <p:ph type="sldNum" sz="quarter" idx="12"/>
          </p:nvPr>
        </p:nvSpPr>
        <p:spPr/>
        <p:txBody>
          <a:bodyPr/>
          <a:lstStyle>
            <a:lvl1pPr>
              <a:defRPr/>
            </a:lvl1pPr>
          </a:lstStyle>
          <a:p>
            <a:pPr>
              <a:defRPr/>
            </a:pPr>
            <a:fld id="{B38F8813-F264-453A-AE7A-59C0B5DB5C28}" type="slidenum">
              <a:rPr lang="en-GB" altLang="en-US"/>
              <a:pPr>
                <a:defRPr/>
              </a:pPr>
              <a:t>‹#›</a:t>
            </a:fld>
            <a:endParaRPr lang="en-GB" altLang="en-US"/>
          </a:p>
        </p:txBody>
      </p:sp>
    </p:spTree>
    <p:extLst>
      <p:ext uri="{BB962C8B-B14F-4D97-AF65-F5344CB8AC3E}">
        <p14:creationId xmlns:p14="http://schemas.microsoft.com/office/powerpoint/2010/main" val="232820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5D7280-388F-4C8D-9CED-3C4BBA87C697}"/>
              </a:ext>
            </a:extLst>
          </p:cNvPr>
          <p:cNvSpPr>
            <a:spLocks noGrp="1"/>
          </p:cNvSpPr>
          <p:nvPr>
            <p:ph type="dt" sz="half" idx="10"/>
          </p:nvPr>
        </p:nvSpPr>
        <p:spPr/>
        <p:txBody>
          <a:bodyPr/>
          <a:lstStyle>
            <a:lvl1pPr>
              <a:defRPr/>
            </a:lvl1pPr>
          </a:lstStyle>
          <a:p>
            <a:pPr>
              <a:defRPr/>
            </a:pPr>
            <a:fld id="{5B064550-03F6-4D18-85BD-B2EA332024D5}" type="datetimeFigureOut">
              <a:rPr lang="en-GB"/>
              <a:pPr>
                <a:defRPr/>
              </a:pPr>
              <a:t>10/05/2021</a:t>
            </a:fld>
            <a:endParaRPr lang="en-GB"/>
          </a:p>
        </p:txBody>
      </p:sp>
      <p:sp>
        <p:nvSpPr>
          <p:cNvPr id="5" name="Footer Placeholder 4">
            <a:extLst>
              <a:ext uri="{FF2B5EF4-FFF2-40B4-BE49-F238E27FC236}">
                <a16:creationId xmlns:a16="http://schemas.microsoft.com/office/drawing/2014/main" id="{DB5BFA0F-333C-4C7F-AF1D-BE328430B70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8688631-405E-4E4D-80C2-5A4A86319394}"/>
              </a:ext>
            </a:extLst>
          </p:cNvPr>
          <p:cNvSpPr>
            <a:spLocks noGrp="1"/>
          </p:cNvSpPr>
          <p:nvPr>
            <p:ph type="sldNum" sz="quarter" idx="12"/>
          </p:nvPr>
        </p:nvSpPr>
        <p:spPr/>
        <p:txBody>
          <a:bodyPr/>
          <a:lstStyle>
            <a:lvl1pPr>
              <a:defRPr/>
            </a:lvl1pPr>
          </a:lstStyle>
          <a:p>
            <a:pPr>
              <a:defRPr/>
            </a:pPr>
            <a:fld id="{8B72726C-0B22-4B0C-9EFA-A84F615201BD}" type="slidenum">
              <a:rPr lang="en-GB" altLang="en-US"/>
              <a:pPr>
                <a:defRPr/>
              </a:pPr>
              <a:t>‹#›</a:t>
            </a:fld>
            <a:endParaRPr lang="en-GB" altLang="en-US"/>
          </a:p>
        </p:txBody>
      </p:sp>
    </p:spTree>
    <p:extLst>
      <p:ext uri="{BB962C8B-B14F-4D97-AF65-F5344CB8AC3E}">
        <p14:creationId xmlns:p14="http://schemas.microsoft.com/office/powerpoint/2010/main" val="366960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B5F6E-783D-45B7-A728-4D4FBBB99DBD}"/>
              </a:ext>
            </a:extLst>
          </p:cNvPr>
          <p:cNvSpPr>
            <a:spLocks noGrp="1"/>
          </p:cNvSpPr>
          <p:nvPr>
            <p:ph type="dt" sz="half" idx="10"/>
          </p:nvPr>
        </p:nvSpPr>
        <p:spPr/>
        <p:txBody>
          <a:bodyPr/>
          <a:lstStyle>
            <a:lvl1pPr>
              <a:defRPr/>
            </a:lvl1pPr>
          </a:lstStyle>
          <a:p>
            <a:pPr>
              <a:defRPr/>
            </a:pPr>
            <a:fld id="{D2902CC1-119E-4EF8-B9F8-4C261C6023A4}" type="datetimeFigureOut">
              <a:rPr lang="en-GB"/>
              <a:pPr>
                <a:defRPr/>
              </a:pPr>
              <a:t>10/05/2021</a:t>
            </a:fld>
            <a:endParaRPr lang="en-GB"/>
          </a:p>
        </p:txBody>
      </p:sp>
      <p:sp>
        <p:nvSpPr>
          <p:cNvPr id="5" name="Footer Placeholder 4">
            <a:extLst>
              <a:ext uri="{FF2B5EF4-FFF2-40B4-BE49-F238E27FC236}">
                <a16:creationId xmlns:a16="http://schemas.microsoft.com/office/drawing/2014/main" id="{3638CFB3-EA22-46EB-AC82-453336B3695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C3DF86A-BA03-487C-8854-7BD37F811DE1}"/>
              </a:ext>
            </a:extLst>
          </p:cNvPr>
          <p:cNvSpPr>
            <a:spLocks noGrp="1"/>
          </p:cNvSpPr>
          <p:nvPr>
            <p:ph type="sldNum" sz="quarter" idx="12"/>
          </p:nvPr>
        </p:nvSpPr>
        <p:spPr/>
        <p:txBody>
          <a:bodyPr/>
          <a:lstStyle>
            <a:lvl1pPr>
              <a:defRPr/>
            </a:lvl1pPr>
          </a:lstStyle>
          <a:p>
            <a:pPr>
              <a:defRPr/>
            </a:pPr>
            <a:fld id="{C30D663C-04DC-460B-B60D-260FD2965108}" type="slidenum">
              <a:rPr lang="en-GB" altLang="en-US"/>
              <a:pPr>
                <a:defRPr/>
              </a:pPr>
              <a:t>‹#›</a:t>
            </a:fld>
            <a:endParaRPr lang="en-GB" altLang="en-US"/>
          </a:p>
        </p:txBody>
      </p:sp>
    </p:spTree>
    <p:extLst>
      <p:ext uri="{BB962C8B-B14F-4D97-AF65-F5344CB8AC3E}">
        <p14:creationId xmlns:p14="http://schemas.microsoft.com/office/powerpoint/2010/main" val="185697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3A5C16F0-1B0E-4072-B7F5-B1F10EDEF707}"/>
              </a:ext>
            </a:extLst>
          </p:cNvPr>
          <p:cNvSpPr>
            <a:spLocks noGrp="1"/>
          </p:cNvSpPr>
          <p:nvPr>
            <p:ph type="dt" sz="half" idx="10"/>
          </p:nvPr>
        </p:nvSpPr>
        <p:spPr/>
        <p:txBody>
          <a:bodyPr/>
          <a:lstStyle>
            <a:lvl1pPr>
              <a:defRPr/>
            </a:lvl1pPr>
          </a:lstStyle>
          <a:p>
            <a:pPr>
              <a:defRPr/>
            </a:pPr>
            <a:fld id="{D4829794-DA63-4661-AE19-5AD985CBE73A}" type="datetimeFigureOut">
              <a:rPr lang="en-GB"/>
              <a:pPr>
                <a:defRPr/>
              </a:pPr>
              <a:t>10/05/2021</a:t>
            </a:fld>
            <a:endParaRPr lang="en-GB"/>
          </a:p>
        </p:txBody>
      </p:sp>
      <p:sp>
        <p:nvSpPr>
          <p:cNvPr id="6" name="Footer Placeholder 4">
            <a:extLst>
              <a:ext uri="{FF2B5EF4-FFF2-40B4-BE49-F238E27FC236}">
                <a16:creationId xmlns:a16="http://schemas.microsoft.com/office/drawing/2014/main" id="{D982336C-60C1-40D1-AFBA-976967F0ACCC}"/>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C0FFD79-303F-4EF7-AD04-3C2FDD230A36}"/>
              </a:ext>
            </a:extLst>
          </p:cNvPr>
          <p:cNvSpPr>
            <a:spLocks noGrp="1"/>
          </p:cNvSpPr>
          <p:nvPr>
            <p:ph type="sldNum" sz="quarter" idx="12"/>
          </p:nvPr>
        </p:nvSpPr>
        <p:spPr/>
        <p:txBody>
          <a:bodyPr/>
          <a:lstStyle>
            <a:lvl1pPr>
              <a:defRPr/>
            </a:lvl1pPr>
          </a:lstStyle>
          <a:p>
            <a:pPr>
              <a:defRPr/>
            </a:pPr>
            <a:fld id="{C78A4218-5169-4D88-BFF3-0D543275E465}" type="slidenum">
              <a:rPr lang="en-GB" altLang="en-US"/>
              <a:pPr>
                <a:defRPr/>
              </a:pPr>
              <a:t>‹#›</a:t>
            </a:fld>
            <a:endParaRPr lang="en-GB" altLang="en-US"/>
          </a:p>
        </p:txBody>
      </p:sp>
    </p:spTree>
    <p:extLst>
      <p:ext uri="{BB962C8B-B14F-4D97-AF65-F5344CB8AC3E}">
        <p14:creationId xmlns:p14="http://schemas.microsoft.com/office/powerpoint/2010/main" val="187126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FA7DCCCC-0472-418C-80D6-85E9FAC8BDF3}"/>
              </a:ext>
            </a:extLst>
          </p:cNvPr>
          <p:cNvSpPr>
            <a:spLocks noGrp="1"/>
          </p:cNvSpPr>
          <p:nvPr>
            <p:ph type="dt" sz="half" idx="10"/>
          </p:nvPr>
        </p:nvSpPr>
        <p:spPr/>
        <p:txBody>
          <a:bodyPr/>
          <a:lstStyle>
            <a:lvl1pPr>
              <a:defRPr/>
            </a:lvl1pPr>
          </a:lstStyle>
          <a:p>
            <a:pPr>
              <a:defRPr/>
            </a:pPr>
            <a:fld id="{6EC3026D-F605-4CD5-B3F6-2B066521D420}" type="datetimeFigureOut">
              <a:rPr lang="en-GB"/>
              <a:pPr>
                <a:defRPr/>
              </a:pPr>
              <a:t>10/05/2021</a:t>
            </a:fld>
            <a:endParaRPr lang="en-GB"/>
          </a:p>
        </p:txBody>
      </p:sp>
      <p:sp>
        <p:nvSpPr>
          <p:cNvPr id="8" name="Footer Placeholder 4">
            <a:extLst>
              <a:ext uri="{FF2B5EF4-FFF2-40B4-BE49-F238E27FC236}">
                <a16:creationId xmlns:a16="http://schemas.microsoft.com/office/drawing/2014/main" id="{6BC87CF9-27E2-4E1B-90F5-EB82BDFDDC9D}"/>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3D9062AB-1222-41BA-A869-34CC9772D626}"/>
              </a:ext>
            </a:extLst>
          </p:cNvPr>
          <p:cNvSpPr>
            <a:spLocks noGrp="1"/>
          </p:cNvSpPr>
          <p:nvPr>
            <p:ph type="sldNum" sz="quarter" idx="12"/>
          </p:nvPr>
        </p:nvSpPr>
        <p:spPr/>
        <p:txBody>
          <a:bodyPr/>
          <a:lstStyle>
            <a:lvl1pPr>
              <a:defRPr/>
            </a:lvl1pPr>
          </a:lstStyle>
          <a:p>
            <a:pPr>
              <a:defRPr/>
            </a:pPr>
            <a:fld id="{7369B9A6-E4DD-4761-A0E7-4B99DEC96CB7}" type="slidenum">
              <a:rPr lang="en-GB" altLang="en-US"/>
              <a:pPr>
                <a:defRPr/>
              </a:pPr>
              <a:t>‹#›</a:t>
            </a:fld>
            <a:endParaRPr lang="en-GB" altLang="en-US"/>
          </a:p>
        </p:txBody>
      </p:sp>
    </p:spTree>
    <p:extLst>
      <p:ext uri="{BB962C8B-B14F-4D97-AF65-F5344CB8AC3E}">
        <p14:creationId xmlns:p14="http://schemas.microsoft.com/office/powerpoint/2010/main" val="127990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94CC05AF-3EE8-4EEF-A516-77A85C45C708}"/>
              </a:ext>
            </a:extLst>
          </p:cNvPr>
          <p:cNvSpPr>
            <a:spLocks noGrp="1"/>
          </p:cNvSpPr>
          <p:nvPr>
            <p:ph type="dt" sz="half" idx="10"/>
          </p:nvPr>
        </p:nvSpPr>
        <p:spPr/>
        <p:txBody>
          <a:bodyPr/>
          <a:lstStyle>
            <a:lvl1pPr>
              <a:defRPr/>
            </a:lvl1pPr>
          </a:lstStyle>
          <a:p>
            <a:pPr>
              <a:defRPr/>
            </a:pPr>
            <a:fld id="{C895017A-69E2-41DB-896A-4672DF88A693}" type="datetimeFigureOut">
              <a:rPr lang="en-GB"/>
              <a:pPr>
                <a:defRPr/>
              </a:pPr>
              <a:t>10/05/2021</a:t>
            </a:fld>
            <a:endParaRPr lang="en-GB"/>
          </a:p>
        </p:txBody>
      </p:sp>
      <p:sp>
        <p:nvSpPr>
          <p:cNvPr id="4" name="Footer Placeholder 4">
            <a:extLst>
              <a:ext uri="{FF2B5EF4-FFF2-40B4-BE49-F238E27FC236}">
                <a16:creationId xmlns:a16="http://schemas.microsoft.com/office/drawing/2014/main" id="{5A014FE2-0642-4565-A89F-1199459D60F7}"/>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67D3D0EA-6C06-4652-AA77-3EAC606E650D}"/>
              </a:ext>
            </a:extLst>
          </p:cNvPr>
          <p:cNvSpPr>
            <a:spLocks noGrp="1"/>
          </p:cNvSpPr>
          <p:nvPr>
            <p:ph type="sldNum" sz="quarter" idx="12"/>
          </p:nvPr>
        </p:nvSpPr>
        <p:spPr/>
        <p:txBody>
          <a:bodyPr/>
          <a:lstStyle>
            <a:lvl1pPr>
              <a:defRPr/>
            </a:lvl1pPr>
          </a:lstStyle>
          <a:p>
            <a:pPr>
              <a:defRPr/>
            </a:pPr>
            <a:fld id="{54F884BC-E7FF-4D5B-80DE-3606A609EE2F}" type="slidenum">
              <a:rPr lang="en-GB" altLang="en-US"/>
              <a:pPr>
                <a:defRPr/>
              </a:pPr>
              <a:t>‹#›</a:t>
            </a:fld>
            <a:endParaRPr lang="en-GB" altLang="en-US"/>
          </a:p>
        </p:txBody>
      </p:sp>
    </p:spTree>
    <p:extLst>
      <p:ext uri="{BB962C8B-B14F-4D97-AF65-F5344CB8AC3E}">
        <p14:creationId xmlns:p14="http://schemas.microsoft.com/office/powerpoint/2010/main" val="119213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99B357D-B945-45AF-99DD-A866D2332122}"/>
              </a:ext>
            </a:extLst>
          </p:cNvPr>
          <p:cNvSpPr>
            <a:spLocks noGrp="1"/>
          </p:cNvSpPr>
          <p:nvPr>
            <p:ph type="dt" sz="half" idx="10"/>
          </p:nvPr>
        </p:nvSpPr>
        <p:spPr/>
        <p:txBody>
          <a:bodyPr/>
          <a:lstStyle>
            <a:lvl1pPr>
              <a:defRPr/>
            </a:lvl1pPr>
          </a:lstStyle>
          <a:p>
            <a:pPr>
              <a:defRPr/>
            </a:pPr>
            <a:fld id="{607D4734-DE1D-41B0-8AA7-FF3201C3AC54}" type="datetimeFigureOut">
              <a:rPr lang="en-GB"/>
              <a:pPr>
                <a:defRPr/>
              </a:pPr>
              <a:t>10/05/2021</a:t>
            </a:fld>
            <a:endParaRPr lang="en-GB"/>
          </a:p>
        </p:txBody>
      </p:sp>
      <p:sp>
        <p:nvSpPr>
          <p:cNvPr id="3" name="Footer Placeholder 4">
            <a:extLst>
              <a:ext uri="{FF2B5EF4-FFF2-40B4-BE49-F238E27FC236}">
                <a16:creationId xmlns:a16="http://schemas.microsoft.com/office/drawing/2014/main" id="{986C6DA3-7634-43E0-970C-EBDCE10A973F}"/>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E9028C6A-A2BA-42DA-862D-D4CAA92F7A48}"/>
              </a:ext>
            </a:extLst>
          </p:cNvPr>
          <p:cNvSpPr>
            <a:spLocks noGrp="1"/>
          </p:cNvSpPr>
          <p:nvPr>
            <p:ph type="sldNum" sz="quarter" idx="12"/>
          </p:nvPr>
        </p:nvSpPr>
        <p:spPr/>
        <p:txBody>
          <a:bodyPr/>
          <a:lstStyle>
            <a:lvl1pPr>
              <a:defRPr/>
            </a:lvl1pPr>
          </a:lstStyle>
          <a:p>
            <a:pPr>
              <a:defRPr/>
            </a:pPr>
            <a:fld id="{38EFACCC-861E-4E44-994A-44D0388A703C}" type="slidenum">
              <a:rPr lang="en-GB" altLang="en-US"/>
              <a:pPr>
                <a:defRPr/>
              </a:pPr>
              <a:t>‹#›</a:t>
            </a:fld>
            <a:endParaRPr lang="en-GB" altLang="en-US"/>
          </a:p>
        </p:txBody>
      </p:sp>
    </p:spTree>
    <p:extLst>
      <p:ext uri="{BB962C8B-B14F-4D97-AF65-F5344CB8AC3E}">
        <p14:creationId xmlns:p14="http://schemas.microsoft.com/office/powerpoint/2010/main" val="285015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DAB77AF-8CD1-4625-802F-962FE9731525}"/>
              </a:ext>
            </a:extLst>
          </p:cNvPr>
          <p:cNvSpPr>
            <a:spLocks noGrp="1"/>
          </p:cNvSpPr>
          <p:nvPr>
            <p:ph type="dt" sz="half" idx="10"/>
          </p:nvPr>
        </p:nvSpPr>
        <p:spPr/>
        <p:txBody>
          <a:bodyPr/>
          <a:lstStyle>
            <a:lvl1pPr>
              <a:defRPr/>
            </a:lvl1pPr>
          </a:lstStyle>
          <a:p>
            <a:pPr>
              <a:defRPr/>
            </a:pPr>
            <a:fld id="{D2A3E0EF-B3F6-4498-A931-2E0EAA8B5311}" type="datetimeFigureOut">
              <a:rPr lang="en-GB"/>
              <a:pPr>
                <a:defRPr/>
              </a:pPr>
              <a:t>10/05/2021</a:t>
            </a:fld>
            <a:endParaRPr lang="en-GB"/>
          </a:p>
        </p:txBody>
      </p:sp>
      <p:sp>
        <p:nvSpPr>
          <p:cNvPr id="6" name="Footer Placeholder 4">
            <a:extLst>
              <a:ext uri="{FF2B5EF4-FFF2-40B4-BE49-F238E27FC236}">
                <a16:creationId xmlns:a16="http://schemas.microsoft.com/office/drawing/2014/main" id="{4D25FD4B-EFD6-4FEA-B63D-811AC53CC5F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2770E8E1-1BF4-4285-8803-62B7F3CF07FC}"/>
              </a:ext>
            </a:extLst>
          </p:cNvPr>
          <p:cNvSpPr>
            <a:spLocks noGrp="1"/>
          </p:cNvSpPr>
          <p:nvPr>
            <p:ph type="sldNum" sz="quarter" idx="12"/>
          </p:nvPr>
        </p:nvSpPr>
        <p:spPr/>
        <p:txBody>
          <a:bodyPr/>
          <a:lstStyle>
            <a:lvl1pPr>
              <a:defRPr/>
            </a:lvl1pPr>
          </a:lstStyle>
          <a:p>
            <a:pPr>
              <a:defRPr/>
            </a:pPr>
            <a:fld id="{5A4AA0ED-3669-425E-ABB3-9B3BEE33B2A4}" type="slidenum">
              <a:rPr lang="en-GB" altLang="en-US"/>
              <a:pPr>
                <a:defRPr/>
              </a:pPr>
              <a:t>‹#›</a:t>
            </a:fld>
            <a:endParaRPr lang="en-GB" altLang="en-US"/>
          </a:p>
        </p:txBody>
      </p:sp>
    </p:spTree>
    <p:extLst>
      <p:ext uri="{BB962C8B-B14F-4D97-AF65-F5344CB8AC3E}">
        <p14:creationId xmlns:p14="http://schemas.microsoft.com/office/powerpoint/2010/main" val="401055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9EF525EB-03B5-4D5D-B69D-59FE9D84F9D4}"/>
              </a:ext>
            </a:extLst>
          </p:cNvPr>
          <p:cNvSpPr>
            <a:spLocks noGrp="1"/>
          </p:cNvSpPr>
          <p:nvPr>
            <p:ph type="dt" sz="half" idx="10"/>
          </p:nvPr>
        </p:nvSpPr>
        <p:spPr/>
        <p:txBody>
          <a:bodyPr/>
          <a:lstStyle>
            <a:lvl1pPr>
              <a:defRPr/>
            </a:lvl1pPr>
          </a:lstStyle>
          <a:p>
            <a:pPr>
              <a:defRPr/>
            </a:pPr>
            <a:fld id="{8B106019-7CEA-4A3D-8ABD-EF474AD1615B}" type="datetimeFigureOut">
              <a:rPr lang="en-GB"/>
              <a:pPr>
                <a:defRPr/>
              </a:pPr>
              <a:t>10/05/2021</a:t>
            </a:fld>
            <a:endParaRPr lang="en-GB"/>
          </a:p>
        </p:txBody>
      </p:sp>
      <p:sp>
        <p:nvSpPr>
          <p:cNvPr id="6" name="Footer Placeholder 4">
            <a:extLst>
              <a:ext uri="{FF2B5EF4-FFF2-40B4-BE49-F238E27FC236}">
                <a16:creationId xmlns:a16="http://schemas.microsoft.com/office/drawing/2014/main" id="{D818FA08-82BB-47FA-9790-F4C3420EA03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84820B1-C338-473F-87B3-4F8EC3BDDB00}"/>
              </a:ext>
            </a:extLst>
          </p:cNvPr>
          <p:cNvSpPr>
            <a:spLocks noGrp="1"/>
          </p:cNvSpPr>
          <p:nvPr>
            <p:ph type="sldNum" sz="quarter" idx="12"/>
          </p:nvPr>
        </p:nvSpPr>
        <p:spPr/>
        <p:txBody>
          <a:bodyPr/>
          <a:lstStyle>
            <a:lvl1pPr>
              <a:defRPr/>
            </a:lvl1pPr>
          </a:lstStyle>
          <a:p>
            <a:pPr>
              <a:defRPr/>
            </a:pPr>
            <a:fld id="{F9FEB0A2-4FF0-491C-9D63-5F0C0151DB0D}" type="slidenum">
              <a:rPr lang="en-GB" altLang="en-US"/>
              <a:pPr>
                <a:defRPr/>
              </a:pPr>
              <a:t>‹#›</a:t>
            </a:fld>
            <a:endParaRPr lang="en-GB" altLang="en-US"/>
          </a:p>
        </p:txBody>
      </p:sp>
    </p:spTree>
    <p:extLst>
      <p:ext uri="{BB962C8B-B14F-4D97-AF65-F5344CB8AC3E}">
        <p14:creationId xmlns:p14="http://schemas.microsoft.com/office/powerpoint/2010/main" val="146446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B28F56-ED38-4B10-86C9-9C232C44A77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500E4EC-71F0-4B7B-AB72-EB207FBB4E1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300C1BC7-C281-4957-A9EF-8542A56934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CD20A63-D831-4C03-B9B5-1D57C640953E}" type="datetimeFigureOut">
              <a:rPr lang="en-GB"/>
              <a:pPr>
                <a:defRPr/>
              </a:pPr>
              <a:t>10/05/2021</a:t>
            </a:fld>
            <a:endParaRPr lang="en-GB"/>
          </a:p>
        </p:txBody>
      </p:sp>
      <p:sp>
        <p:nvSpPr>
          <p:cNvPr id="5" name="Footer Placeholder 4">
            <a:extLst>
              <a:ext uri="{FF2B5EF4-FFF2-40B4-BE49-F238E27FC236}">
                <a16:creationId xmlns:a16="http://schemas.microsoft.com/office/drawing/2014/main" id="{ED7F55C4-BC74-4D56-AE0F-4B80875DD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47514E47-F134-4022-99C9-1EE70951991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C5943D2D-425C-4102-AFB7-847A59372A77}"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isualization of the coronavirus causing COVID-19">
            <a:extLst>
              <a:ext uri="{FF2B5EF4-FFF2-40B4-BE49-F238E27FC236}">
                <a16:creationId xmlns:a16="http://schemas.microsoft.com/office/drawing/2014/main" id="{6337D1BB-F487-4CDB-B4F6-5C6ED6F19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78B74A57-5462-4330-BDBC-6AAA41C5518B}"/>
              </a:ext>
            </a:extLst>
          </p:cNvPr>
          <p:cNvSpPr txBox="1">
            <a:spLocks/>
          </p:cNvSpPr>
          <p:nvPr/>
        </p:nvSpPr>
        <p:spPr bwMode="auto">
          <a:xfrm>
            <a:off x="116959" y="4199859"/>
            <a:ext cx="5259572" cy="2551814"/>
          </a:xfrm>
          <a:prstGeom prst="rect">
            <a:avLst/>
          </a:prstGeom>
          <a:noFill/>
          <a:ln>
            <a:noFill/>
          </a:ln>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a:r>
              <a:rPr lang="en-US" b="1" dirty="0">
                <a:highlight>
                  <a:srgbClr val="DAE3F3"/>
                </a:highlight>
              </a:rPr>
              <a:t>Inference of R in heterogeneous epidemics  </a:t>
            </a:r>
            <a:r>
              <a:rPr lang="en-US" b="1" dirty="0">
                <a:solidFill>
                  <a:srgbClr val="DAE3F3"/>
                </a:solidFill>
                <a:highlight>
                  <a:srgbClr val="DAE3F3"/>
                </a:highlight>
              </a:rPr>
              <a:t>.</a:t>
            </a:r>
            <a:r>
              <a:rPr lang="en-US" b="1" dirty="0">
                <a:highlight>
                  <a:srgbClr val="DAE3F3"/>
                </a:highlight>
              </a:rPr>
              <a:t> </a:t>
            </a:r>
            <a:endParaRPr lang="en-GB" b="1" dirty="0">
              <a:highlight>
                <a:srgbClr val="DAE3F3"/>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6499-500C-4A6D-949D-1E9300918B32}"/>
              </a:ext>
            </a:extLst>
          </p:cNvPr>
          <p:cNvSpPr>
            <a:spLocks noGrp="1"/>
          </p:cNvSpPr>
          <p:nvPr>
            <p:ph type="title"/>
          </p:nvPr>
        </p:nvSpPr>
        <p:spPr/>
        <p:txBody>
          <a:bodyPr/>
          <a:lstStyle/>
          <a:p>
            <a:r>
              <a:rPr lang="en-US" dirty="0"/>
              <a:t>We explore variation in four variables</a:t>
            </a:r>
            <a:endParaRPr lang="en-GB" dirty="0"/>
          </a:p>
        </p:txBody>
      </p:sp>
      <p:sp>
        <p:nvSpPr>
          <p:cNvPr id="4" name="Content Placeholder 3">
            <a:extLst>
              <a:ext uri="{FF2B5EF4-FFF2-40B4-BE49-F238E27FC236}">
                <a16:creationId xmlns:a16="http://schemas.microsoft.com/office/drawing/2014/main" id="{328E9A9F-7D94-451B-B922-424FEBAE8F98}"/>
              </a:ext>
            </a:extLst>
          </p:cNvPr>
          <p:cNvSpPr txBox="1">
            <a:spLocks noGrp="1"/>
          </p:cNvSpPr>
          <p:nvPr>
            <p:ph idx="1"/>
          </p:nvPr>
        </p:nvSpPr>
        <p:spPr>
          <a:xfrm>
            <a:off x="5438774" y="1672926"/>
            <a:ext cx="5915026" cy="2932085"/>
          </a:xfrm>
          <a:prstGeom prst="rect">
            <a:avLst/>
          </a:prstGeom>
          <a:noFill/>
        </p:spPr>
        <p:txBody>
          <a:bodyPr wrap="square" rtlCol="0">
            <a:spAutoFit/>
          </a:bodyPr>
          <a:lstStyle/>
          <a:p>
            <a:pPr marL="0" indent="0">
              <a:buNone/>
            </a:pPr>
            <a:r>
              <a:rPr lang="en-US" sz="2400" dirty="0"/>
              <a:t>We compare the inferred R from the multi-type process differs from the inferred R in the single-type process as we change the:</a:t>
            </a:r>
          </a:p>
          <a:p>
            <a:pPr marL="342900" indent="-342900">
              <a:buFont typeface="Arial" panose="020B0604020202020204" pitchFamily="34" charset="0"/>
              <a:buChar char="•"/>
            </a:pPr>
            <a:r>
              <a:rPr lang="en-US" sz="2400" dirty="0"/>
              <a:t>Epidemic growth rate (r)</a:t>
            </a:r>
          </a:p>
          <a:p>
            <a:pPr marL="342900" indent="-342900">
              <a:buFont typeface="Arial" panose="020B0604020202020204" pitchFamily="34" charset="0"/>
              <a:buChar char="•"/>
            </a:pPr>
            <a:r>
              <a:rPr lang="en-US" sz="2400" dirty="0"/>
              <a:t>Relative infectiousness of each group (</a:t>
            </a:r>
            <a:r>
              <a:rPr lang="el-GR" sz="2400" dirty="0"/>
              <a:t>ρ</a:t>
            </a:r>
            <a:r>
              <a:rPr lang="en-US" sz="2400" dirty="0"/>
              <a:t>)</a:t>
            </a:r>
          </a:p>
          <a:p>
            <a:pPr marL="342900" indent="-342900">
              <a:buFont typeface="Arial" panose="020B0604020202020204" pitchFamily="34" charset="0"/>
              <a:buChar char="•"/>
            </a:pPr>
            <a:r>
              <a:rPr lang="en-US" sz="2400" dirty="0"/>
              <a:t>Generation time distribution (</a:t>
            </a:r>
            <a:r>
              <a:rPr lang="el-GR" sz="2400" dirty="0"/>
              <a:t>ω</a:t>
            </a:r>
            <a:r>
              <a:rPr lang="en-US" sz="2400" dirty="0"/>
              <a:t>)</a:t>
            </a:r>
          </a:p>
          <a:p>
            <a:pPr marL="342900" indent="-342900">
              <a:buFont typeface="Arial" panose="020B0604020202020204" pitchFamily="34" charset="0"/>
              <a:buChar char="•"/>
            </a:pPr>
            <a:r>
              <a:rPr lang="en-US" sz="2400" dirty="0"/>
              <a:t>Assortativity of mixing (</a:t>
            </a:r>
            <a:r>
              <a:rPr lang="el-GR" sz="2400" dirty="0"/>
              <a:t>δ</a:t>
            </a:r>
            <a:r>
              <a:rPr lang="en-US" sz="2400" dirty="0"/>
              <a:t>)</a:t>
            </a:r>
            <a:endParaRPr lang="en-GB" sz="24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E5B95AA-0555-4451-A051-9E2CDF7F34C2}"/>
                  </a:ext>
                </a:extLst>
              </p:cNvPr>
              <p:cNvSpPr txBox="1"/>
              <p:nvPr/>
            </p:nvSpPr>
            <p:spPr>
              <a:xfrm>
                <a:off x="838200" y="3601883"/>
                <a:ext cx="1952625" cy="7621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GB" sz="2000" i="1" smtClean="0">
                          <a:latin typeface="Cambria Math" panose="02040503050406030204" pitchFamily="18" charset="0"/>
                        </a:rPr>
                        <m:t>𝑀</m:t>
                      </m:r>
                      <m:r>
                        <a:rPr lang="en-GB" sz="2000" i="0">
                          <a:latin typeface="Cambria Math" panose="02040503050406030204" pitchFamily="18" charset="0"/>
                        </a:rPr>
                        <m:t>=</m:t>
                      </m:r>
                      <m:f>
                        <m:fPr>
                          <m:ctrlPr>
                            <a:rPr lang="en-GB" sz="2000" i="1">
                              <a:solidFill>
                                <a:srgbClr val="836967"/>
                              </a:solidFill>
                              <a:latin typeface="Cambria Math" panose="02040503050406030204" pitchFamily="18" charset="0"/>
                            </a:rPr>
                          </m:ctrlPr>
                        </m:fPr>
                        <m:num>
                          <m:r>
                            <a:rPr lang="en-GB" sz="2000" b="1" i="0">
                              <a:latin typeface="Cambria Math" panose="02040503050406030204" pitchFamily="18" charset="0"/>
                            </a:rPr>
                            <m:t>𝛒</m:t>
                          </m:r>
                          <m:sSup>
                            <m:sSupPr>
                              <m:ctrlPr>
                                <a:rPr lang="en-GB" sz="2000" i="1">
                                  <a:solidFill>
                                    <a:srgbClr val="836967"/>
                                  </a:solidFill>
                                  <a:latin typeface="Cambria Math" panose="02040503050406030204" pitchFamily="18" charset="0"/>
                                </a:rPr>
                              </m:ctrlPr>
                            </m:sSupPr>
                            <m:e>
                              <m:r>
                                <m:rPr>
                                  <m:sty m:val="p"/>
                                </m:rPr>
                                <a:rPr lang="en-GB" sz="2000" i="0">
                                  <a:latin typeface="Cambria Math" panose="02040503050406030204" pitchFamily="18" charset="0"/>
                                </a:rPr>
                                <m:t>ξ</m:t>
                              </m:r>
                            </m:e>
                            <m:sup>
                              <m:r>
                                <a:rPr lang="en-GB" sz="2000" i="1">
                                  <a:latin typeface="Cambria Math" panose="02040503050406030204" pitchFamily="18" charset="0"/>
                                </a:rPr>
                                <m:t>𝑇</m:t>
                              </m:r>
                            </m:sup>
                          </m:sSup>
                          <m:r>
                            <a:rPr lang="en-GB" sz="2000" i="0">
                              <a:latin typeface="Cambria Math" panose="02040503050406030204" pitchFamily="18" charset="0"/>
                            </a:rPr>
                            <m:t>⊙</m:t>
                          </m:r>
                          <m:r>
                            <a:rPr lang="en-GB" sz="2000" b="1" i="0">
                              <a:latin typeface="Cambria Math" panose="02040503050406030204" pitchFamily="18" charset="0"/>
                            </a:rPr>
                            <m:t>𝐀</m:t>
                          </m:r>
                        </m:num>
                        <m:den>
                          <m:d>
                            <m:dPr>
                              <m:begChr m:val="|"/>
                              <m:endChr m:val="|"/>
                              <m:ctrlPr>
                                <a:rPr lang="en-GB" sz="2000" i="1">
                                  <a:solidFill>
                                    <a:srgbClr val="836967"/>
                                  </a:solidFill>
                                  <a:latin typeface="Cambria Math" panose="02040503050406030204" pitchFamily="18" charset="0"/>
                                </a:rPr>
                              </m:ctrlPr>
                            </m:dPr>
                            <m:e>
                              <m:r>
                                <a:rPr lang="en-GB" sz="2000" b="1" i="0">
                                  <a:latin typeface="Cambria Math" panose="02040503050406030204" pitchFamily="18" charset="0"/>
                                </a:rPr>
                                <m:t>𝛒</m:t>
                              </m:r>
                              <m:sSup>
                                <m:sSupPr>
                                  <m:ctrlPr>
                                    <a:rPr lang="en-GB" sz="2000" i="1">
                                      <a:solidFill>
                                        <a:srgbClr val="836967"/>
                                      </a:solidFill>
                                      <a:latin typeface="Cambria Math" panose="02040503050406030204" pitchFamily="18" charset="0"/>
                                    </a:rPr>
                                  </m:ctrlPr>
                                </m:sSupPr>
                                <m:e>
                                  <m:r>
                                    <m:rPr>
                                      <m:sty m:val="p"/>
                                    </m:rPr>
                                    <a:rPr lang="en-GB" sz="2000" i="0">
                                      <a:latin typeface="Cambria Math" panose="02040503050406030204" pitchFamily="18" charset="0"/>
                                    </a:rPr>
                                    <m:t>ξ</m:t>
                                  </m:r>
                                </m:e>
                                <m:sup>
                                  <m:r>
                                    <a:rPr lang="en-GB" sz="2000" i="1">
                                      <a:latin typeface="Cambria Math" panose="02040503050406030204" pitchFamily="18" charset="0"/>
                                    </a:rPr>
                                    <m:t>𝑇</m:t>
                                  </m:r>
                                </m:sup>
                              </m:sSup>
                              <m:r>
                                <a:rPr lang="en-GB" sz="2000" i="0">
                                  <a:latin typeface="Cambria Math" panose="02040503050406030204" pitchFamily="18" charset="0"/>
                                </a:rPr>
                                <m:t>⊙</m:t>
                              </m:r>
                              <m:r>
                                <a:rPr lang="en-GB" sz="2000" b="1" i="0">
                                  <a:latin typeface="Cambria Math" panose="02040503050406030204" pitchFamily="18" charset="0"/>
                                </a:rPr>
                                <m:t>𝐀</m:t>
                              </m:r>
                            </m:e>
                          </m:d>
                        </m:den>
                      </m:f>
                    </m:oMath>
                  </m:oMathPara>
                </a14:m>
                <a:endParaRPr lang="en-GB" sz="2000" dirty="0"/>
              </a:p>
            </p:txBody>
          </p:sp>
        </mc:Choice>
        <mc:Fallback>
          <p:sp>
            <p:nvSpPr>
              <p:cNvPr id="5" name="TextBox 4">
                <a:extLst>
                  <a:ext uri="{FF2B5EF4-FFF2-40B4-BE49-F238E27FC236}">
                    <a16:creationId xmlns:a16="http://schemas.microsoft.com/office/drawing/2014/main" id="{9E5B95AA-0555-4451-A051-9E2CDF7F34C2}"/>
                  </a:ext>
                </a:extLst>
              </p:cNvPr>
              <p:cNvSpPr txBox="1">
                <a:spLocks noRot="1" noChangeAspect="1" noMove="1" noResize="1" noEditPoints="1" noAdjustHandles="1" noChangeArrowheads="1" noChangeShapeType="1" noTextEdit="1"/>
              </p:cNvSpPr>
              <p:nvPr/>
            </p:nvSpPr>
            <p:spPr>
              <a:xfrm>
                <a:off x="838200" y="3601883"/>
                <a:ext cx="1952625" cy="76219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384D28C-6EE5-4F77-B609-D6BE87F277CE}"/>
                  </a:ext>
                </a:extLst>
              </p:cNvPr>
              <p:cNvSpPr txBox="1"/>
              <p:nvPr/>
            </p:nvSpPr>
            <p:spPr>
              <a:xfrm>
                <a:off x="723900" y="1825625"/>
                <a:ext cx="3933825" cy="12943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000" i="1" smtClean="0">
                          <a:latin typeface="Cambria Math" panose="02040503050406030204" pitchFamily="18" charset="0"/>
                        </a:rPr>
                        <m:t>𝐴</m:t>
                      </m:r>
                      <m:d>
                        <m:dPr>
                          <m:ctrlPr>
                            <a:rPr lang="en-GB" sz="2000" i="1">
                              <a:latin typeface="Cambria Math" panose="02040503050406030204" pitchFamily="18" charset="0"/>
                            </a:rPr>
                          </m:ctrlPr>
                        </m:dPr>
                        <m:e>
                          <m:r>
                            <a:rPr lang="en-GB" sz="2000" i="1">
                              <a:latin typeface="Cambria Math" panose="02040503050406030204" pitchFamily="18" charset="0"/>
                            </a:rPr>
                            <m:t>𝛿</m:t>
                          </m:r>
                        </m:e>
                      </m:d>
                      <m:r>
                        <a:rPr lang="en-GB" sz="2000" i="0">
                          <a:latin typeface="Cambria Math" panose="02040503050406030204" pitchFamily="18" charset="0"/>
                        </a:rPr>
                        <m:t>=</m:t>
                      </m:r>
                      <m:d>
                        <m:dPr>
                          <m:ctrlPr>
                            <a:rPr lang="en-GB" sz="2000" i="1">
                              <a:solidFill>
                                <a:srgbClr val="836967"/>
                              </a:solidFill>
                              <a:latin typeface="Cambria Math" panose="02040503050406030204" pitchFamily="18" charset="0"/>
                            </a:rPr>
                          </m:ctrlPr>
                        </m:dPr>
                        <m:e>
                          <m:m>
                            <m:mPr>
                              <m:plcHide m:val="on"/>
                              <m:mcs>
                                <m:mc>
                                  <m:mcPr>
                                    <m:count m:val="2"/>
                                    <m:mcJc m:val="center"/>
                                  </m:mcPr>
                                </m:mc>
                              </m:mcs>
                              <m:ctrlPr>
                                <a:rPr lang="en-GB" sz="2000" i="1">
                                  <a:solidFill>
                                    <a:srgbClr val="836967"/>
                                  </a:solidFill>
                                  <a:latin typeface="Cambria Math" panose="02040503050406030204" pitchFamily="18" charset="0"/>
                                </a:rPr>
                              </m:ctrlPr>
                            </m:mPr>
                            <m:mr>
                              <m:e>
                                <m:r>
                                  <a:rPr lang="en-GB" sz="2000" b="1" i="1">
                                    <a:latin typeface="Cambria Math" panose="02040503050406030204" pitchFamily="18" charset="0"/>
                                  </a:rPr>
                                  <m:t>𝜹</m:t>
                                </m:r>
                              </m:e>
                              <m:e>
                                <m:d>
                                  <m:dPr>
                                    <m:ctrlPr>
                                      <a:rPr lang="en-GB" sz="2000" i="1">
                                        <a:latin typeface="Cambria Math" panose="02040503050406030204" pitchFamily="18" charset="0"/>
                                      </a:rPr>
                                    </m:ctrlPr>
                                  </m:dPr>
                                  <m:e>
                                    <m:r>
                                      <a:rPr lang="en-GB" sz="2000" i="0">
                                        <a:latin typeface="Cambria Math" panose="02040503050406030204" pitchFamily="18" charset="0"/>
                                      </a:rPr>
                                      <m:t>1−</m:t>
                                    </m:r>
                                    <m:r>
                                      <a:rPr lang="en-GB" sz="2000" b="1" i="1">
                                        <a:latin typeface="Cambria Math" panose="02040503050406030204" pitchFamily="18" charset="0"/>
                                      </a:rPr>
                                      <m:t>𝜹</m:t>
                                    </m:r>
                                  </m:e>
                                </m:d>
                                <m:f>
                                  <m:fPr>
                                    <m:ctrlPr>
                                      <a:rPr lang="en-GB" sz="2000" i="1">
                                        <a:solidFill>
                                          <a:srgbClr val="836967"/>
                                        </a:solidFill>
                                        <a:latin typeface="Cambria Math" panose="02040503050406030204" pitchFamily="18" charset="0"/>
                                      </a:rPr>
                                    </m:ctrlPr>
                                  </m:fPr>
                                  <m:num>
                                    <m:sSub>
                                      <m:sSubPr>
                                        <m:ctrlPr>
                                          <a:rPr lang="en-GB" sz="2000" i="1">
                                            <a:solidFill>
                                              <a:srgbClr val="836967"/>
                                            </a:solidFill>
                                            <a:latin typeface="Cambria Math" panose="02040503050406030204" pitchFamily="18" charset="0"/>
                                          </a:rPr>
                                        </m:ctrlPr>
                                      </m:sSubPr>
                                      <m:e>
                                        <m:r>
                                          <a:rPr lang="en-GB" sz="2000" i="1">
                                            <a:latin typeface="Cambria Math" panose="02040503050406030204" pitchFamily="18" charset="0"/>
                                          </a:rPr>
                                          <m:t>𝑝</m:t>
                                        </m:r>
                                      </m:e>
                                      <m:sub>
                                        <m:r>
                                          <a:rPr lang="en-GB" sz="2000" i="0">
                                            <a:latin typeface="Cambria Math" panose="02040503050406030204" pitchFamily="18" charset="0"/>
                                          </a:rPr>
                                          <m:t>1</m:t>
                                        </m:r>
                                      </m:sub>
                                    </m:sSub>
                                  </m:num>
                                  <m:den>
                                    <m:sSub>
                                      <m:sSubPr>
                                        <m:ctrlPr>
                                          <a:rPr lang="en-GB" sz="2000" i="1">
                                            <a:solidFill>
                                              <a:srgbClr val="836967"/>
                                            </a:solidFill>
                                            <a:latin typeface="Cambria Math" panose="02040503050406030204" pitchFamily="18" charset="0"/>
                                          </a:rPr>
                                        </m:ctrlPr>
                                      </m:sSubPr>
                                      <m:e>
                                        <m:r>
                                          <a:rPr lang="en-GB" sz="2000" i="1">
                                            <a:latin typeface="Cambria Math" panose="02040503050406030204" pitchFamily="18" charset="0"/>
                                          </a:rPr>
                                          <m:t>𝑝</m:t>
                                        </m:r>
                                      </m:e>
                                      <m:sub>
                                        <m:r>
                                          <a:rPr lang="en-GB" sz="2000" i="0">
                                            <a:latin typeface="Cambria Math" panose="02040503050406030204" pitchFamily="18" charset="0"/>
                                          </a:rPr>
                                          <m:t>2</m:t>
                                        </m:r>
                                      </m:sub>
                                    </m:sSub>
                                  </m:den>
                                </m:f>
                              </m:e>
                            </m:mr>
                            <m:mr>
                              <m:e>
                                <m:r>
                                  <a:rPr lang="en-GB" sz="2000" i="0">
                                    <a:latin typeface="Cambria Math" panose="02040503050406030204" pitchFamily="18" charset="0"/>
                                  </a:rPr>
                                  <m:t>1−</m:t>
                                </m:r>
                                <m:r>
                                  <a:rPr lang="en-GB" sz="2000" b="1" i="1">
                                    <a:latin typeface="Cambria Math" panose="02040503050406030204" pitchFamily="18" charset="0"/>
                                  </a:rPr>
                                  <m:t>𝜹</m:t>
                                </m:r>
                              </m:e>
                              <m:e>
                                <m:r>
                                  <a:rPr lang="en-GB" sz="2000" i="0">
                                    <a:latin typeface="Cambria Math" panose="02040503050406030204" pitchFamily="18" charset="0"/>
                                  </a:rPr>
                                  <m:t>1−</m:t>
                                </m:r>
                                <m:d>
                                  <m:dPr>
                                    <m:ctrlPr>
                                      <a:rPr lang="en-GB" sz="2000" i="1">
                                        <a:latin typeface="Cambria Math" panose="02040503050406030204" pitchFamily="18" charset="0"/>
                                      </a:rPr>
                                    </m:ctrlPr>
                                  </m:dPr>
                                  <m:e>
                                    <m:r>
                                      <a:rPr lang="en-GB" sz="2000" i="0">
                                        <a:latin typeface="Cambria Math" panose="02040503050406030204" pitchFamily="18" charset="0"/>
                                      </a:rPr>
                                      <m:t>1−</m:t>
                                    </m:r>
                                    <m:r>
                                      <a:rPr lang="en-GB" sz="2000" b="1" i="1">
                                        <a:latin typeface="Cambria Math" panose="02040503050406030204" pitchFamily="18" charset="0"/>
                                      </a:rPr>
                                      <m:t>𝜹</m:t>
                                    </m:r>
                                  </m:e>
                                </m:d>
                                <m:f>
                                  <m:fPr>
                                    <m:ctrlPr>
                                      <a:rPr lang="en-GB" sz="2000" i="1">
                                        <a:solidFill>
                                          <a:srgbClr val="836967"/>
                                        </a:solidFill>
                                        <a:latin typeface="Cambria Math" panose="02040503050406030204" pitchFamily="18" charset="0"/>
                                      </a:rPr>
                                    </m:ctrlPr>
                                  </m:fPr>
                                  <m:num>
                                    <m:sSub>
                                      <m:sSubPr>
                                        <m:ctrlPr>
                                          <a:rPr lang="en-GB" sz="2000" i="1">
                                            <a:solidFill>
                                              <a:srgbClr val="836967"/>
                                            </a:solidFill>
                                            <a:latin typeface="Cambria Math" panose="02040503050406030204" pitchFamily="18" charset="0"/>
                                          </a:rPr>
                                        </m:ctrlPr>
                                      </m:sSubPr>
                                      <m:e>
                                        <m:r>
                                          <a:rPr lang="en-GB" sz="2000" i="1">
                                            <a:latin typeface="Cambria Math" panose="02040503050406030204" pitchFamily="18" charset="0"/>
                                          </a:rPr>
                                          <m:t>𝑝</m:t>
                                        </m:r>
                                      </m:e>
                                      <m:sub>
                                        <m:r>
                                          <a:rPr lang="en-GB" sz="2000" i="0">
                                            <a:latin typeface="Cambria Math" panose="02040503050406030204" pitchFamily="18" charset="0"/>
                                          </a:rPr>
                                          <m:t>1</m:t>
                                        </m:r>
                                      </m:sub>
                                    </m:sSub>
                                  </m:num>
                                  <m:den>
                                    <m:sSub>
                                      <m:sSubPr>
                                        <m:ctrlPr>
                                          <a:rPr lang="en-GB" sz="2000" i="1">
                                            <a:solidFill>
                                              <a:srgbClr val="836967"/>
                                            </a:solidFill>
                                            <a:latin typeface="Cambria Math" panose="02040503050406030204" pitchFamily="18" charset="0"/>
                                          </a:rPr>
                                        </m:ctrlPr>
                                      </m:sSubPr>
                                      <m:e>
                                        <m:r>
                                          <a:rPr lang="en-GB" sz="2000" i="1">
                                            <a:latin typeface="Cambria Math" panose="02040503050406030204" pitchFamily="18" charset="0"/>
                                          </a:rPr>
                                          <m:t>𝑝</m:t>
                                        </m:r>
                                      </m:e>
                                      <m:sub>
                                        <m:r>
                                          <a:rPr lang="en-GB" sz="2000" i="0">
                                            <a:latin typeface="Cambria Math" panose="02040503050406030204" pitchFamily="18" charset="0"/>
                                          </a:rPr>
                                          <m:t>2</m:t>
                                        </m:r>
                                      </m:sub>
                                    </m:sSub>
                                  </m:den>
                                </m:f>
                              </m:e>
                            </m:mr>
                          </m:m>
                        </m:e>
                      </m:d>
                    </m:oMath>
                  </m:oMathPara>
                </a14:m>
                <a:endParaRPr lang="en-GB" sz="2000" dirty="0"/>
              </a:p>
            </p:txBody>
          </p:sp>
        </mc:Choice>
        <mc:Fallback>
          <p:sp>
            <p:nvSpPr>
              <p:cNvPr id="6" name="TextBox 5">
                <a:extLst>
                  <a:ext uri="{FF2B5EF4-FFF2-40B4-BE49-F238E27FC236}">
                    <a16:creationId xmlns:a16="http://schemas.microsoft.com/office/drawing/2014/main" id="{D384D28C-6EE5-4F77-B609-D6BE87F277CE}"/>
                  </a:ext>
                </a:extLst>
              </p:cNvPr>
              <p:cNvSpPr txBox="1">
                <a:spLocks noRot="1" noChangeAspect="1" noMove="1" noResize="1" noEditPoints="1" noAdjustHandles="1" noChangeArrowheads="1" noChangeShapeType="1" noTextEdit="1"/>
              </p:cNvSpPr>
              <p:nvPr/>
            </p:nvSpPr>
            <p:spPr>
              <a:xfrm>
                <a:off x="723900" y="1825625"/>
                <a:ext cx="3933825" cy="129439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28D2DEB-239F-45C9-AD15-1093D671C569}"/>
                  </a:ext>
                </a:extLst>
              </p:cNvPr>
              <p:cNvSpPr txBox="1"/>
              <p:nvPr/>
            </p:nvSpPr>
            <p:spPr>
              <a:xfrm>
                <a:off x="838200" y="4845944"/>
                <a:ext cx="9048750" cy="15766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m:t>
                      </m:r>
                      <m:d>
                        <m:dPr>
                          <m:ctrlPr>
                            <a:rPr lang="en-GB" sz="2000" i="1">
                              <a:latin typeface="Cambria Math" panose="02040503050406030204" pitchFamily="18" charset="0"/>
                            </a:rPr>
                          </m:ctrlPr>
                        </m:dPr>
                        <m:e>
                          <m:r>
                            <a:rPr lang="en-GB" sz="2000" i="1">
                              <a:latin typeface="Cambria Math" panose="02040503050406030204" pitchFamily="18" charset="0"/>
                            </a:rPr>
                            <m:t>𝑡</m:t>
                          </m:r>
                        </m:e>
                      </m:d>
                      <m:r>
                        <a:rPr lang="en-GB" sz="2000" i="0">
                          <a:latin typeface="Cambria Math" panose="02040503050406030204" pitchFamily="18" charset="0"/>
                        </a:rPr>
                        <m:t>=</m:t>
                      </m:r>
                      <m:f>
                        <m:fPr>
                          <m:ctrlPr>
                            <a:rPr lang="en-GB" sz="2000" i="1">
                              <a:solidFill>
                                <a:srgbClr val="836967"/>
                              </a:solidFill>
                              <a:latin typeface="Cambria Math" panose="02040503050406030204" pitchFamily="18" charset="0"/>
                            </a:rPr>
                          </m:ctrlPr>
                        </m:fPr>
                        <m:num>
                          <m:r>
                            <a:rPr lang="en-GB" sz="2000" i="0">
                              <a:latin typeface="Cambria Math" panose="02040503050406030204" pitchFamily="18" charset="0"/>
                            </a:rPr>
                            <m:t>1</m:t>
                          </m:r>
                        </m:num>
                        <m:den>
                          <m:r>
                            <m:rPr>
                              <m:sty m:val="p"/>
                            </m:rPr>
                            <a:rPr lang="en-GB" sz="2000" i="0">
                              <a:latin typeface="Cambria Math" panose="02040503050406030204" pitchFamily="18" charset="0"/>
                            </a:rPr>
                            <m:t>ma</m:t>
                          </m:r>
                          <m:func>
                            <m:funcPr>
                              <m:ctrlPr>
                                <a:rPr lang="en-GB" sz="2000" i="1">
                                  <a:latin typeface="Cambria Math" panose="02040503050406030204" pitchFamily="18" charset="0"/>
                                </a:rPr>
                              </m:ctrlPr>
                            </m:funcPr>
                            <m:fName>
                              <m:r>
                                <m:rPr>
                                  <m:sty m:val="p"/>
                                </m:rPr>
                                <a:rPr lang="en-GB" sz="2000" i="0">
                                  <a:latin typeface="Cambria Math" panose="02040503050406030204" pitchFamily="18" charset="0"/>
                                </a:rPr>
                                <m:t>x</m:t>
                              </m:r>
                            </m:fName>
                            <m:e>
                              <m:d>
                                <m:dPr>
                                  <m:begChr m:val="{"/>
                                  <m:endChr m:val="}"/>
                                  <m:ctrlPr>
                                    <a:rPr lang="en-GB" sz="2000" i="1">
                                      <a:solidFill>
                                        <a:srgbClr val="836967"/>
                                      </a:solidFill>
                                      <a:latin typeface="Cambria Math" panose="02040503050406030204" pitchFamily="18" charset="0"/>
                                    </a:rPr>
                                  </m:ctrlPr>
                                </m:dPr>
                                <m:e>
                                  <m:r>
                                    <a:rPr lang="en-GB" sz="2000" i="1">
                                      <a:latin typeface="Cambria Math" panose="02040503050406030204" pitchFamily="18" charset="0"/>
                                    </a:rPr>
                                    <m:t>𝑒𝑖𝑔𝑒𝑛</m:t>
                                  </m:r>
                                  <m:d>
                                    <m:dPr>
                                      <m:ctrlPr>
                                        <a:rPr lang="en-GB" sz="2000" i="1">
                                          <a:solidFill>
                                            <a:srgbClr val="836967"/>
                                          </a:solidFill>
                                          <a:latin typeface="Cambria Math" panose="02040503050406030204" pitchFamily="18" charset="0"/>
                                        </a:rPr>
                                      </m:ctrlPr>
                                    </m:dPr>
                                    <m:e>
                                      <m:m>
                                        <m:mPr>
                                          <m:plcHide m:val="on"/>
                                          <m:mcs>
                                            <m:mc>
                                              <m:mcPr>
                                                <m:count m:val="3"/>
                                                <m:mcJc m:val="center"/>
                                              </m:mcPr>
                                            </m:mc>
                                          </m:mcs>
                                          <m:ctrlPr>
                                            <a:rPr lang="en-GB" sz="2000" i="1">
                                              <a:solidFill>
                                                <a:srgbClr val="836967"/>
                                              </a:solidFill>
                                              <a:latin typeface="Cambria Math" panose="02040503050406030204" pitchFamily="18" charset="0"/>
                                            </a:rPr>
                                          </m:ctrlPr>
                                        </m:mPr>
                                        <m:mr>
                                          <m:e>
                                            <m:sSub>
                                              <m:sSubPr>
                                                <m:ctrlPr>
                                                  <a:rPr lang="en-GB" sz="2000" i="1">
                                                    <a:solidFill>
                                                      <a:srgbClr val="836967"/>
                                                    </a:solidFill>
                                                    <a:latin typeface="Cambria Math" panose="02040503050406030204" pitchFamily="18" charset="0"/>
                                                  </a:rPr>
                                                </m:ctrlPr>
                                              </m:sSubPr>
                                              <m:e>
                                                <m:r>
                                                  <a:rPr lang="en-GB" sz="2000" b="1" i="1">
                                                    <a:latin typeface="Cambria Math" panose="02040503050406030204" pitchFamily="18" charset="0"/>
                                                  </a:rPr>
                                                  <m:t>𝑴</m:t>
                                                </m:r>
                                              </m:e>
                                              <m:sub>
                                                <m:r>
                                                  <a:rPr lang="en-GB" sz="2000" i="0">
                                                    <a:latin typeface="Cambria Math" panose="02040503050406030204" pitchFamily="18" charset="0"/>
                                                  </a:rPr>
                                                  <m:t>1→1</m:t>
                                                </m:r>
                                              </m:sub>
                                            </m:sSub>
                                            <m:nary>
                                              <m:naryPr>
                                                <m:limLoc m:val="subSup"/>
                                                <m:ctrlPr>
                                                  <a:rPr lang="en-GB" sz="2000" i="1">
                                                    <a:latin typeface="Cambria Math" panose="02040503050406030204" pitchFamily="18" charset="0"/>
                                                  </a:rPr>
                                                </m:ctrlPr>
                                              </m:naryPr>
                                              <m:sub>
                                                <m:r>
                                                  <a:rPr lang="en-GB" sz="2000" i="0">
                                                    <a:latin typeface="Cambria Math" panose="02040503050406030204" pitchFamily="18" charset="0"/>
                                                  </a:rPr>
                                                  <m:t>0</m:t>
                                                </m:r>
                                              </m:sub>
                                              <m:sup>
                                                <m:r>
                                                  <a:rPr lang="en-GB" sz="2000" i="0">
                                                    <a:latin typeface="Cambria Math" panose="02040503050406030204" pitchFamily="18" charset="0"/>
                                                  </a:rPr>
                                                  <m:t>∞</m:t>
                                                </m:r>
                                              </m:sup>
                                              <m:e>
                                                <m:sSub>
                                                  <m:sSubPr>
                                                    <m:ctrlPr>
                                                      <a:rPr lang="en-GB" sz="2000" i="1">
                                                        <a:solidFill>
                                                          <a:srgbClr val="836967"/>
                                                        </a:solidFill>
                                                        <a:latin typeface="Cambria Math" panose="02040503050406030204" pitchFamily="18" charset="0"/>
                                                      </a:rPr>
                                                    </m:ctrlPr>
                                                  </m:sSubPr>
                                                  <m:e>
                                                    <m:r>
                                                      <a:rPr lang="en-GB" sz="2000" b="1" i="0">
                                                        <a:latin typeface="Cambria Math" panose="02040503050406030204" pitchFamily="18" charset="0"/>
                                                      </a:rPr>
                                                      <m:t>𝛚</m:t>
                                                    </m:r>
                                                  </m:e>
                                                  <m:sub>
                                                    <m:r>
                                                      <a:rPr lang="en-GB" sz="2000" i="0">
                                                        <a:latin typeface="Cambria Math" panose="02040503050406030204" pitchFamily="18" charset="0"/>
                                                      </a:rPr>
                                                      <m:t>1</m:t>
                                                    </m:r>
                                                  </m:sub>
                                                </m:sSub>
                                                <m:d>
                                                  <m:dPr>
                                                    <m:ctrlPr>
                                                      <a:rPr lang="en-GB" sz="2000" i="1">
                                                        <a:solidFill>
                                                          <a:srgbClr val="836967"/>
                                                        </a:solidFill>
                                                        <a:latin typeface="Cambria Math" panose="02040503050406030204" pitchFamily="18" charset="0"/>
                                                      </a:rPr>
                                                    </m:ctrlPr>
                                                  </m:dPr>
                                                  <m:e>
                                                    <m:r>
                                                      <a:rPr lang="en-GB" sz="2000" i="1">
                                                        <a:latin typeface="Cambria Math" panose="02040503050406030204" pitchFamily="18" charset="0"/>
                                                      </a:rPr>
                                                      <m:t>𝜏</m:t>
                                                    </m:r>
                                                  </m:e>
                                                </m:d>
                                                <m:sSup>
                                                  <m:sSupPr>
                                                    <m:ctrlPr>
                                                      <a:rPr lang="en-GB" sz="2000" i="1">
                                                        <a:solidFill>
                                                          <a:srgbClr val="836967"/>
                                                        </a:solidFill>
                                                        <a:latin typeface="Cambria Math" panose="02040503050406030204" pitchFamily="18" charset="0"/>
                                                      </a:rPr>
                                                    </m:ctrlPr>
                                                  </m:sSupPr>
                                                  <m:e>
                                                    <m:r>
                                                      <a:rPr lang="en-GB" sz="2000" i="1">
                                                        <a:latin typeface="Cambria Math" panose="02040503050406030204" pitchFamily="18" charset="0"/>
                                                      </a:rPr>
                                                      <m:t>𝑒</m:t>
                                                    </m:r>
                                                  </m:e>
                                                  <m:sup>
                                                    <m:r>
                                                      <a:rPr lang="en-GB" sz="2000" i="0">
                                                        <a:latin typeface="Cambria Math" panose="02040503050406030204" pitchFamily="18" charset="0"/>
                                                      </a:rPr>
                                                      <m:t>−</m:t>
                                                    </m:r>
                                                    <m:r>
                                                      <a:rPr lang="en-GB" sz="2000" b="1" i="1">
                                                        <a:latin typeface="Cambria Math" panose="02040503050406030204" pitchFamily="18" charset="0"/>
                                                      </a:rPr>
                                                      <m:t>𝒓</m:t>
                                                    </m:r>
                                                    <m:r>
                                                      <a:rPr lang="en-GB" sz="2000" i="1">
                                                        <a:latin typeface="Cambria Math" panose="02040503050406030204" pitchFamily="18" charset="0"/>
                                                      </a:rPr>
                                                      <m:t>𝜏</m:t>
                                                    </m:r>
                                                  </m:sup>
                                                </m:sSup>
                                                <m:r>
                                                  <a:rPr lang="en-GB" sz="2000" i="1">
                                                    <a:latin typeface="Cambria Math" panose="02040503050406030204" pitchFamily="18" charset="0"/>
                                                  </a:rPr>
                                                  <m:t>𝑑</m:t>
                                                </m:r>
                                                <m:r>
                                                  <a:rPr lang="en-GB" sz="2000" i="1">
                                                    <a:latin typeface="Cambria Math" panose="02040503050406030204" pitchFamily="18" charset="0"/>
                                                  </a:rPr>
                                                  <m:t>𝜏</m:t>
                                                </m:r>
                                              </m:e>
                                            </m:nary>
                                          </m:e>
                                          <m:e>
                                            <m:r>
                                              <a:rPr lang="en-GB" sz="2000" i="0">
                                                <a:latin typeface="Cambria Math" panose="02040503050406030204" pitchFamily="18" charset="0"/>
                                              </a:rPr>
                                              <m:t>…</m:t>
                                            </m:r>
                                          </m:e>
                                          <m:e>
                                            <m:sSub>
                                              <m:sSubPr>
                                                <m:ctrlPr>
                                                  <a:rPr lang="en-GB" sz="2000" i="1">
                                                    <a:solidFill>
                                                      <a:srgbClr val="836967"/>
                                                    </a:solidFill>
                                                    <a:latin typeface="Cambria Math" panose="02040503050406030204" pitchFamily="18" charset="0"/>
                                                  </a:rPr>
                                                </m:ctrlPr>
                                              </m:sSubPr>
                                              <m:e>
                                                <m:r>
                                                  <a:rPr lang="en-GB" sz="2000" b="1" i="1">
                                                    <a:latin typeface="Cambria Math" panose="02040503050406030204" pitchFamily="18" charset="0"/>
                                                  </a:rPr>
                                                  <m:t>𝑴</m:t>
                                                </m:r>
                                              </m:e>
                                              <m:sub>
                                                <m:r>
                                                  <a:rPr lang="en-GB" sz="2000" i="1">
                                                    <a:latin typeface="Cambria Math" panose="02040503050406030204" pitchFamily="18" charset="0"/>
                                                  </a:rPr>
                                                  <m:t>𝑛</m:t>
                                                </m:r>
                                                <m:r>
                                                  <a:rPr lang="en-GB" sz="2000" i="0">
                                                    <a:latin typeface="Cambria Math" panose="02040503050406030204" pitchFamily="18" charset="0"/>
                                                  </a:rPr>
                                                  <m:t>→1</m:t>
                                                </m:r>
                                              </m:sub>
                                            </m:sSub>
                                            <m:nary>
                                              <m:naryPr>
                                                <m:limLoc m:val="subSup"/>
                                                <m:ctrlPr>
                                                  <a:rPr lang="en-GB" sz="2000" i="1">
                                                    <a:latin typeface="Cambria Math" panose="02040503050406030204" pitchFamily="18" charset="0"/>
                                                  </a:rPr>
                                                </m:ctrlPr>
                                              </m:naryPr>
                                              <m:sub>
                                                <m:r>
                                                  <a:rPr lang="en-GB" sz="2000" i="0">
                                                    <a:latin typeface="Cambria Math" panose="02040503050406030204" pitchFamily="18" charset="0"/>
                                                  </a:rPr>
                                                  <m:t>0</m:t>
                                                </m:r>
                                              </m:sub>
                                              <m:sup>
                                                <m:r>
                                                  <a:rPr lang="en-GB" sz="2000" i="0">
                                                    <a:latin typeface="Cambria Math" panose="02040503050406030204" pitchFamily="18" charset="0"/>
                                                  </a:rPr>
                                                  <m:t>∞</m:t>
                                                </m:r>
                                              </m:sup>
                                              <m:e>
                                                <m:sSub>
                                                  <m:sSubPr>
                                                    <m:ctrlPr>
                                                      <a:rPr lang="en-GB" sz="2000" i="1">
                                                        <a:solidFill>
                                                          <a:srgbClr val="836967"/>
                                                        </a:solidFill>
                                                        <a:latin typeface="Cambria Math" panose="02040503050406030204" pitchFamily="18" charset="0"/>
                                                      </a:rPr>
                                                    </m:ctrlPr>
                                                  </m:sSubPr>
                                                  <m:e>
                                                    <m:r>
                                                      <a:rPr lang="en-GB" sz="2000" b="1" i="0">
                                                        <a:latin typeface="Cambria Math" panose="02040503050406030204" pitchFamily="18" charset="0"/>
                                                      </a:rPr>
                                                      <m:t>𝛚</m:t>
                                                    </m:r>
                                                  </m:e>
                                                  <m:sub>
                                                    <m:r>
                                                      <a:rPr lang="en-GB" sz="2000" i="1">
                                                        <a:latin typeface="Cambria Math" panose="02040503050406030204" pitchFamily="18" charset="0"/>
                                                      </a:rPr>
                                                      <m:t>𝑛</m:t>
                                                    </m:r>
                                                  </m:sub>
                                                </m:sSub>
                                                <m:d>
                                                  <m:dPr>
                                                    <m:ctrlPr>
                                                      <a:rPr lang="en-GB" sz="2000" i="1">
                                                        <a:latin typeface="Cambria Math" panose="02040503050406030204" pitchFamily="18" charset="0"/>
                                                      </a:rPr>
                                                    </m:ctrlPr>
                                                  </m:dPr>
                                                  <m:e>
                                                    <m:r>
                                                      <a:rPr lang="en-GB" sz="2000" i="1">
                                                        <a:latin typeface="Cambria Math" panose="02040503050406030204" pitchFamily="18" charset="0"/>
                                                      </a:rPr>
                                                      <m:t>𝜏</m:t>
                                                    </m:r>
                                                  </m:e>
                                                </m:d>
                                                <m:sSup>
                                                  <m:sSupPr>
                                                    <m:ctrlPr>
                                                      <a:rPr lang="en-GB" sz="2000" i="1">
                                                        <a:solidFill>
                                                          <a:srgbClr val="836967"/>
                                                        </a:solidFill>
                                                        <a:latin typeface="Cambria Math" panose="02040503050406030204" pitchFamily="18" charset="0"/>
                                                      </a:rPr>
                                                    </m:ctrlPr>
                                                  </m:sSupPr>
                                                  <m:e>
                                                    <m:r>
                                                      <a:rPr lang="en-GB" sz="2000" i="1">
                                                        <a:latin typeface="Cambria Math" panose="02040503050406030204" pitchFamily="18" charset="0"/>
                                                      </a:rPr>
                                                      <m:t>𝑒</m:t>
                                                    </m:r>
                                                  </m:e>
                                                  <m:sup>
                                                    <m:r>
                                                      <a:rPr lang="en-GB" sz="2000" i="0">
                                                        <a:latin typeface="Cambria Math" panose="02040503050406030204" pitchFamily="18" charset="0"/>
                                                      </a:rPr>
                                                      <m:t>−</m:t>
                                                    </m:r>
                                                    <m:r>
                                                      <a:rPr lang="en-GB" sz="2000" b="1" i="1">
                                                        <a:latin typeface="Cambria Math" panose="02040503050406030204" pitchFamily="18" charset="0"/>
                                                      </a:rPr>
                                                      <m:t>𝒓</m:t>
                                                    </m:r>
                                                    <m:r>
                                                      <a:rPr lang="en-GB" sz="2000" i="1">
                                                        <a:latin typeface="Cambria Math" panose="02040503050406030204" pitchFamily="18" charset="0"/>
                                                      </a:rPr>
                                                      <m:t>𝜏</m:t>
                                                    </m:r>
                                                  </m:sup>
                                                </m:sSup>
                                                <m:r>
                                                  <a:rPr lang="en-GB" sz="2000" i="1">
                                                    <a:latin typeface="Cambria Math" panose="02040503050406030204" pitchFamily="18" charset="0"/>
                                                  </a:rPr>
                                                  <m:t>𝑑</m:t>
                                                </m:r>
                                                <m:r>
                                                  <a:rPr lang="en-GB" sz="2000" i="1">
                                                    <a:latin typeface="Cambria Math" panose="02040503050406030204" pitchFamily="18" charset="0"/>
                                                  </a:rPr>
                                                  <m:t>𝜏</m:t>
                                                </m:r>
                                              </m:e>
                                            </m:nary>
                                          </m:e>
                                        </m:mr>
                                        <m:mr>
                                          <m:e>
                                            <m:r>
                                              <a:rPr lang="en-GB" sz="2000" i="0">
                                                <a:latin typeface="Cambria Math" panose="02040503050406030204" pitchFamily="18" charset="0"/>
                                              </a:rPr>
                                              <m:t>⋮</m:t>
                                            </m:r>
                                          </m:e>
                                          <m:e>
                                            <m:r>
                                              <a:rPr lang="en-GB" sz="2000" i="0">
                                                <a:latin typeface="Cambria Math" panose="02040503050406030204" pitchFamily="18" charset="0"/>
                                              </a:rPr>
                                              <m:t>⋱</m:t>
                                            </m:r>
                                          </m:e>
                                          <m:e>
                                            <m:r>
                                              <a:rPr lang="en-GB" sz="2000" i="0">
                                                <a:latin typeface="Cambria Math" panose="02040503050406030204" pitchFamily="18" charset="0"/>
                                              </a:rPr>
                                              <m:t>⋮</m:t>
                                            </m:r>
                                          </m:e>
                                        </m:mr>
                                        <m:mr>
                                          <m:e>
                                            <m:sSub>
                                              <m:sSubPr>
                                                <m:ctrlPr>
                                                  <a:rPr lang="en-GB" sz="2000" i="1">
                                                    <a:solidFill>
                                                      <a:srgbClr val="836967"/>
                                                    </a:solidFill>
                                                    <a:latin typeface="Cambria Math" panose="02040503050406030204" pitchFamily="18" charset="0"/>
                                                  </a:rPr>
                                                </m:ctrlPr>
                                              </m:sSubPr>
                                              <m:e>
                                                <m:r>
                                                  <a:rPr lang="en-GB" sz="2000" b="1" i="1">
                                                    <a:latin typeface="Cambria Math" panose="02040503050406030204" pitchFamily="18" charset="0"/>
                                                  </a:rPr>
                                                  <m:t>𝑴</m:t>
                                                </m:r>
                                              </m:e>
                                              <m:sub>
                                                <m:r>
                                                  <a:rPr lang="en-GB" sz="2000" i="0">
                                                    <a:latin typeface="Cambria Math" panose="02040503050406030204" pitchFamily="18" charset="0"/>
                                                  </a:rPr>
                                                  <m:t>1→</m:t>
                                                </m:r>
                                                <m:r>
                                                  <a:rPr lang="en-GB" sz="2000" i="1">
                                                    <a:latin typeface="Cambria Math" panose="02040503050406030204" pitchFamily="18" charset="0"/>
                                                  </a:rPr>
                                                  <m:t>𝑛</m:t>
                                                </m:r>
                                              </m:sub>
                                            </m:sSub>
                                            <m:nary>
                                              <m:naryPr>
                                                <m:limLoc m:val="subSup"/>
                                                <m:ctrlPr>
                                                  <a:rPr lang="en-GB" sz="2000" i="1">
                                                    <a:latin typeface="Cambria Math" panose="02040503050406030204" pitchFamily="18" charset="0"/>
                                                  </a:rPr>
                                                </m:ctrlPr>
                                              </m:naryPr>
                                              <m:sub>
                                                <m:r>
                                                  <a:rPr lang="en-GB" sz="2000" i="0">
                                                    <a:latin typeface="Cambria Math" panose="02040503050406030204" pitchFamily="18" charset="0"/>
                                                  </a:rPr>
                                                  <m:t>0</m:t>
                                                </m:r>
                                              </m:sub>
                                              <m:sup>
                                                <m:r>
                                                  <a:rPr lang="en-GB" sz="2000" i="0">
                                                    <a:latin typeface="Cambria Math" panose="02040503050406030204" pitchFamily="18" charset="0"/>
                                                  </a:rPr>
                                                  <m:t>∞</m:t>
                                                </m:r>
                                              </m:sup>
                                              <m:e>
                                                <m:sSub>
                                                  <m:sSubPr>
                                                    <m:ctrlPr>
                                                      <a:rPr lang="en-GB" sz="2000" i="1">
                                                        <a:solidFill>
                                                          <a:srgbClr val="836967"/>
                                                        </a:solidFill>
                                                        <a:latin typeface="Cambria Math" panose="02040503050406030204" pitchFamily="18" charset="0"/>
                                                      </a:rPr>
                                                    </m:ctrlPr>
                                                  </m:sSubPr>
                                                  <m:e>
                                                    <m:r>
                                                      <a:rPr lang="en-GB" sz="2000" b="1" i="0">
                                                        <a:latin typeface="Cambria Math" panose="02040503050406030204" pitchFamily="18" charset="0"/>
                                                      </a:rPr>
                                                      <m:t>𝛚</m:t>
                                                    </m:r>
                                                  </m:e>
                                                  <m:sub>
                                                    <m:r>
                                                      <a:rPr lang="en-GB" sz="2000" i="0">
                                                        <a:latin typeface="Cambria Math" panose="02040503050406030204" pitchFamily="18" charset="0"/>
                                                      </a:rPr>
                                                      <m:t>1</m:t>
                                                    </m:r>
                                                  </m:sub>
                                                </m:sSub>
                                                <m:d>
                                                  <m:dPr>
                                                    <m:ctrlPr>
                                                      <a:rPr lang="en-GB" sz="2000" i="1">
                                                        <a:latin typeface="Cambria Math" panose="02040503050406030204" pitchFamily="18" charset="0"/>
                                                      </a:rPr>
                                                    </m:ctrlPr>
                                                  </m:dPr>
                                                  <m:e>
                                                    <m:r>
                                                      <a:rPr lang="en-GB" sz="2000" i="1">
                                                        <a:latin typeface="Cambria Math" panose="02040503050406030204" pitchFamily="18" charset="0"/>
                                                      </a:rPr>
                                                      <m:t>𝜏</m:t>
                                                    </m:r>
                                                  </m:e>
                                                </m:d>
                                                <m:sSup>
                                                  <m:sSupPr>
                                                    <m:ctrlPr>
                                                      <a:rPr lang="en-GB" sz="2000" i="1">
                                                        <a:solidFill>
                                                          <a:srgbClr val="836967"/>
                                                        </a:solidFill>
                                                        <a:latin typeface="Cambria Math" panose="02040503050406030204" pitchFamily="18" charset="0"/>
                                                      </a:rPr>
                                                    </m:ctrlPr>
                                                  </m:sSupPr>
                                                  <m:e>
                                                    <m:r>
                                                      <a:rPr lang="en-GB" sz="2000" i="1">
                                                        <a:latin typeface="Cambria Math" panose="02040503050406030204" pitchFamily="18" charset="0"/>
                                                      </a:rPr>
                                                      <m:t>𝑒</m:t>
                                                    </m:r>
                                                  </m:e>
                                                  <m:sup>
                                                    <m:r>
                                                      <a:rPr lang="en-GB" sz="2000" i="0">
                                                        <a:latin typeface="Cambria Math" panose="02040503050406030204" pitchFamily="18" charset="0"/>
                                                      </a:rPr>
                                                      <m:t>−</m:t>
                                                    </m:r>
                                                    <m:r>
                                                      <a:rPr lang="en-GB" sz="2000" b="1" i="1">
                                                        <a:latin typeface="Cambria Math" panose="02040503050406030204" pitchFamily="18" charset="0"/>
                                                      </a:rPr>
                                                      <m:t>𝒓</m:t>
                                                    </m:r>
                                                    <m:r>
                                                      <a:rPr lang="en-GB" sz="2000" i="1">
                                                        <a:latin typeface="Cambria Math" panose="02040503050406030204" pitchFamily="18" charset="0"/>
                                                      </a:rPr>
                                                      <m:t>𝜏</m:t>
                                                    </m:r>
                                                  </m:sup>
                                                </m:sSup>
                                                <m:r>
                                                  <a:rPr lang="en-GB" sz="2000" i="1">
                                                    <a:latin typeface="Cambria Math" panose="02040503050406030204" pitchFamily="18" charset="0"/>
                                                  </a:rPr>
                                                  <m:t>𝑑</m:t>
                                                </m:r>
                                                <m:r>
                                                  <a:rPr lang="en-GB" sz="2000" i="1">
                                                    <a:latin typeface="Cambria Math" panose="02040503050406030204" pitchFamily="18" charset="0"/>
                                                  </a:rPr>
                                                  <m:t>𝜏</m:t>
                                                </m:r>
                                              </m:e>
                                            </m:nary>
                                          </m:e>
                                          <m:e>
                                            <m:r>
                                              <a:rPr lang="en-GB" sz="2000" i="0">
                                                <a:latin typeface="Cambria Math" panose="02040503050406030204" pitchFamily="18" charset="0"/>
                                              </a:rPr>
                                              <m:t>…</m:t>
                                            </m:r>
                                          </m:e>
                                          <m:e>
                                            <m:sSub>
                                              <m:sSubPr>
                                                <m:ctrlPr>
                                                  <a:rPr lang="en-GB" sz="2000" i="1">
                                                    <a:solidFill>
                                                      <a:srgbClr val="836967"/>
                                                    </a:solidFill>
                                                    <a:latin typeface="Cambria Math" panose="02040503050406030204" pitchFamily="18" charset="0"/>
                                                  </a:rPr>
                                                </m:ctrlPr>
                                              </m:sSubPr>
                                              <m:e>
                                                <m:r>
                                                  <a:rPr lang="en-GB" sz="2000" b="1" i="1">
                                                    <a:latin typeface="Cambria Math" panose="02040503050406030204" pitchFamily="18" charset="0"/>
                                                  </a:rPr>
                                                  <m:t>𝑴</m:t>
                                                </m:r>
                                              </m:e>
                                              <m:sub>
                                                <m:r>
                                                  <a:rPr lang="en-GB" sz="2000" i="1">
                                                    <a:latin typeface="Cambria Math" panose="02040503050406030204" pitchFamily="18" charset="0"/>
                                                  </a:rPr>
                                                  <m:t>𝑛</m:t>
                                                </m:r>
                                                <m:r>
                                                  <a:rPr lang="en-GB" sz="2000" i="0">
                                                    <a:latin typeface="Cambria Math" panose="02040503050406030204" pitchFamily="18" charset="0"/>
                                                  </a:rPr>
                                                  <m:t>→</m:t>
                                                </m:r>
                                                <m:r>
                                                  <a:rPr lang="en-GB" sz="2000" i="1">
                                                    <a:latin typeface="Cambria Math" panose="02040503050406030204" pitchFamily="18" charset="0"/>
                                                  </a:rPr>
                                                  <m:t>𝑛</m:t>
                                                </m:r>
                                              </m:sub>
                                            </m:sSub>
                                            <m:nary>
                                              <m:naryPr>
                                                <m:limLoc m:val="subSup"/>
                                                <m:ctrlPr>
                                                  <a:rPr lang="en-GB" sz="2000" i="1">
                                                    <a:latin typeface="Cambria Math" panose="02040503050406030204" pitchFamily="18" charset="0"/>
                                                  </a:rPr>
                                                </m:ctrlPr>
                                              </m:naryPr>
                                              <m:sub>
                                                <m:r>
                                                  <a:rPr lang="en-GB" sz="2000" i="0">
                                                    <a:latin typeface="Cambria Math" panose="02040503050406030204" pitchFamily="18" charset="0"/>
                                                  </a:rPr>
                                                  <m:t>0</m:t>
                                                </m:r>
                                              </m:sub>
                                              <m:sup>
                                                <m:r>
                                                  <a:rPr lang="en-GB" sz="2000" i="0">
                                                    <a:latin typeface="Cambria Math" panose="02040503050406030204" pitchFamily="18" charset="0"/>
                                                  </a:rPr>
                                                  <m:t>∞</m:t>
                                                </m:r>
                                              </m:sup>
                                              <m:e>
                                                <m:sSub>
                                                  <m:sSubPr>
                                                    <m:ctrlPr>
                                                      <a:rPr lang="en-GB" sz="2000" i="1">
                                                        <a:solidFill>
                                                          <a:srgbClr val="836967"/>
                                                        </a:solidFill>
                                                        <a:latin typeface="Cambria Math" panose="02040503050406030204" pitchFamily="18" charset="0"/>
                                                      </a:rPr>
                                                    </m:ctrlPr>
                                                  </m:sSubPr>
                                                  <m:e>
                                                    <m:r>
                                                      <a:rPr lang="en-GB" sz="2000" b="1" i="0">
                                                        <a:latin typeface="Cambria Math" panose="02040503050406030204" pitchFamily="18" charset="0"/>
                                                      </a:rPr>
                                                      <m:t>𝛚</m:t>
                                                    </m:r>
                                                  </m:e>
                                                  <m:sub>
                                                    <m:r>
                                                      <a:rPr lang="en-GB" sz="2000" i="1">
                                                        <a:latin typeface="Cambria Math" panose="02040503050406030204" pitchFamily="18" charset="0"/>
                                                      </a:rPr>
                                                      <m:t>𝑛</m:t>
                                                    </m:r>
                                                  </m:sub>
                                                </m:sSub>
                                                <m:d>
                                                  <m:dPr>
                                                    <m:ctrlPr>
                                                      <a:rPr lang="en-GB" sz="2000" i="1">
                                                        <a:latin typeface="Cambria Math" panose="02040503050406030204" pitchFamily="18" charset="0"/>
                                                      </a:rPr>
                                                    </m:ctrlPr>
                                                  </m:dPr>
                                                  <m:e>
                                                    <m:r>
                                                      <a:rPr lang="en-GB" sz="2000" i="1">
                                                        <a:latin typeface="Cambria Math" panose="02040503050406030204" pitchFamily="18" charset="0"/>
                                                      </a:rPr>
                                                      <m:t>𝜏</m:t>
                                                    </m:r>
                                                  </m:e>
                                                </m:d>
                                                <m:sSup>
                                                  <m:sSupPr>
                                                    <m:ctrlPr>
                                                      <a:rPr lang="en-GB" sz="2000" i="1">
                                                        <a:solidFill>
                                                          <a:srgbClr val="836967"/>
                                                        </a:solidFill>
                                                        <a:latin typeface="Cambria Math" panose="02040503050406030204" pitchFamily="18" charset="0"/>
                                                      </a:rPr>
                                                    </m:ctrlPr>
                                                  </m:sSupPr>
                                                  <m:e>
                                                    <m:r>
                                                      <a:rPr lang="en-GB" sz="2000" i="1">
                                                        <a:latin typeface="Cambria Math" panose="02040503050406030204" pitchFamily="18" charset="0"/>
                                                      </a:rPr>
                                                      <m:t>𝑒</m:t>
                                                    </m:r>
                                                  </m:e>
                                                  <m:sup>
                                                    <m:r>
                                                      <a:rPr lang="en-GB" sz="2000" i="0">
                                                        <a:latin typeface="Cambria Math" panose="02040503050406030204" pitchFamily="18" charset="0"/>
                                                      </a:rPr>
                                                      <m:t>−</m:t>
                                                    </m:r>
                                                    <m:r>
                                                      <a:rPr lang="en-GB" sz="2000" b="1" i="1">
                                                        <a:latin typeface="Cambria Math" panose="02040503050406030204" pitchFamily="18" charset="0"/>
                                                      </a:rPr>
                                                      <m:t>𝒓</m:t>
                                                    </m:r>
                                                    <m:r>
                                                      <a:rPr lang="en-GB" sz="2000" i="1">
                                                        <a:latin typeface="Cambria Math" panose="02040503050406030204" pitchFamily="18" charset="0"/>
                                                      </a:rPr>
                                                      <m:t>𝜏</m:t>
                                                    </m:r>
                                                  </m:sup>
                                                </m:sSup>
                                                <m:r>
                                                  <a:rPr lang="en-GB" sz="2000" i="1">
                                                    <a:latin typeface="Cambria Math" panose="02040503050406030204" pitchFamily="18" charset="0"/>
                                                  </a:rPr>
                                                  <m:t>𝑑</m:t>
                                                </m:r>
                                                <m:r>
                                                  <a:rPr lang="en-GB" sz="2000" i="1">
                                                    <a:latin typeface="Cambria Math" panose="02040503050406030204" pitchFamily="18" charset="0"/>
                                                  </a:rPr>
                                                  <m:t>𝜏</m:t>
                                                </m:r>
                                              </m:e>
                                            </m:nary>
                                          </m:e>
                                        </m:mr>
                                      </m:m>
                                    </m:e>
                                  </m:d>
                                </m:e>
                              </m:d>
                            </m:e>
                          </m:func>
                        </m:den>
                      </m:f>
                    </m:oMath>
                  </m:oMathPara>
                </a14:m>
                <a:endParaRPr lang="en-GB" sz="2000" dirty="0"/>
              </a:p>
            </p:txBody>
          </p:sp>
        </mc:Choice>
        <mc:Fallback>
          <p:sp>
            <p:nvSpPr>
              <p:cNvPr id="7" name="TextBox 6">
                <a:extLst>
                  <a:ext uri="{FF2B5EF4-FFF2-40B4-BE49-F238E27FC236}">
                    <a16:creationId xmlns:a16="http://schemas.microsoft.com/office/drawing/2014/main" id="{728D2DEB-239F-45C9-AD15-1093D671C569}"/>
                  </a:ext>
                </a:extLst>
              </p:cNvPr>
              <p:cNvSpPr txBox="1">
                <a:spLocks noRot="1" noChangeAspect="1" noMove="1" noResize="1" noEditPoints="1" noAdjustHandles="1" noChangeArrowheads="1" noChangeShapeType="1" noTextEdit="1"/>
              </p:cNvSpPr>
              <p:nvPr/>
            </p:nvSpPr>
            <p:spPr>
              <a:xfrm>
                <a:off x="838200" y="4845944"/>
                <a:ext cx="9048750" cy="1576650"/>
              </a:xfrm>
              <a:prstGeom prst="rect">
                <a:avLst/>
              </a:prstGeom>
              <a:blipFill>
                <a:blip r:embed="rId4"/>
                <a:stretch>
                  <a:fillRect/>
                </a:stretch>
              </a:blipFill>
            </p:spPr>
            <p:txBody>
              <a:bodyPr/>
              <a:lstStyle/>
              <a:p>
                <a:r>
                  <a:rPr lang="en-GB">
                    <a:noFill/>
                  </a:rPr>
                  <a:t> </a:t>
                </a:r>
              </a:p>
            </p:txBody>
          </p:sp>
        </mc:Fallback>
      </mc:AlternateContent>
      <p:cxnSp>
        <p:nvCxnSpPr>
          <p:cNvPr id="11" name="Connector: Elbow 10">
            <a:extLst>
              <a:ext uri="{FF2B5EF4-FFF2-40B4-BE49-F238E27FC236}">
                <a16:creationId xmlns:a16="http://schemas.microsoft.com/office/drawing/2014/main" id="{5B739707-3E7D-43CF-9F8C-180F4A414F65}"/>
              </a:ext>
            </a:extLst>
          </p:cNvPr>
          <p:cNvCxnSpPr>
            <a:stCxn id="6" idx="1"/>
            <a:endCxn id="5" idx="1"/>
          </p:cNvCxnSpPr>
          <p:nvPr/>
        </p:nvCxnSpPr>
        <p:spPr>
          <a:xfrm rot="10800000" flipH="1" flipV="1">
            <a:off x="723900" y="2472821"/>
            <a:ext cx="114300" cy="1510159"/>
          </a:xfrm>
          <a:prstGeom prst="bentConnector3">
            <a:avLst>
              <a:gd name="adj1" fmla="val -200000"/>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24E4BF1-34C2-48E0-B627-878DD6ECBA01}"/>
              </a:ext>
            </a:extLst>
          </p:cNvPr>
          <p:cNvCxnSpPr>
            <a:stCxn id="5" idx="1"/>
            <a:endCxn id="7" idx="1"/>
          </p:cNvCxnSpPr>
          <p:nvPr/>
        </p:nvCxnSpPr>
        <p:spPr>
          <a:xfrm rot="10800000" flipV="1">
            <a:off x="838200" y="3982981"/>
            <a:ext cx="12700" cy="1651288"/>
          </a:xfrm>
          <a:prstGeom prst="bentConnector3">
            <a:avLst>
              <a:gd name="adj1" fmla="val 2775000"/>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01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9618-F267-43B5-8375-157BACDD9580}"/>
              </a:ext>
            </a:extLst>
          </p:cNvPr>
          <p:cNvSpPr>
            <a:spLocks noGrp="1"/>
          </p:cNvSpPr>
          <p:nvPr>
            <p:ph type="title"/>
          </p:nvPr>
        </p:nvSpPr>
        <p:spPr/>
        <p:txBody>
          <a:bodyPr/>
          <a:lstStyle/>
          <a:p>
            <a:r>
              <a:rPr lang="en-US" dirty="0"/>
              <a:t>We can also produce a one-dimensional equivalent for use in </a:t>
            </a:r>
            <a:r>
              <a:rPr lang="en-US" dirty="0" err="1"/>
              <a:t>EpiEstim</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6F525C-D1B4-4598-BE96-F2FB827F05F8}"/>
                  </a:ext>
                </a:extLst>
              </p:cNvPr>
              <p:cNvSpPr txBox="1"/>
              <p:nvPr/>
            </p:nvSpPr>
            <p:spPr>
              <a:xfrm>
                <a:off x="1528588" y="1939051"/>
                <a:ext cx="9134823"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 </m:t>
                      </m:r>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d>
                            <m:dPr>
                              <m:ctrlPr>
                                <a:rPr lang="en-GB" sz="2400" i="1">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
                            </m:e>
                          </m:d>
                        </m:e>
                      </m:nary>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
                        </m:e>
                      </m:d>
                      <m:r>
                        <a:rPr lang="en-GB" sz="2400" i="1">
                          <a:latin typeface="Cambria Math" panose="02040503050406030204" pitchFamily="18" charset="0"/>
                        </a:rPr>
                        <m:t>𝑑</m:t>
                      </m:r>
                      <m:r>
                        <a:rPr lang="en-GB" sz="2400" i="1">
                          <a:latin typeface="Cambria Math" panose="02040503050406030204" pitchFamily="18" charset="0"/>
                        </a:rPr>
                        <m:t>𝜏</m:t>
                      </m:r>
                    </m:oMath>
                  </m:oMathPara>
                </a14:m>
                <a:endParaRPr lang="en-GB" sz="2400" dirty="0"/>
              </a:p>
            </p:txBody>
          </p:sp>
        </mc:Choice>
        <mc:Fallback xmlns="">
          <p:sp>
            <p:nvSpPr>
              <p:cNvPr id="4" name="TextBox 3">
                <a:extLst>
                  <a:ext uri="{FF2B5EF4-FFF2-40B4-BE49-F238E27FC236}">
                    <a16:creationId xmlns:a16="http://schemas.microsoft.com/office/drawing/2014/main" id="{986F525C-D1B4-4598-BE96-F2FB827F05F8}"/>
                  </a:ext>
                </a:extLst>
              </p:cNvPr>
              <p:cNvSpPr txBox="1">
                <a:spLocks noRot="1" noChangeAspect="1" noMove="1" noResize="1" noEditPoints="1" noAdjustHandles="1" noChangeArrowheads="1" noChangeShapeType="1" noTextEdit="1"/>
              </p:cNvSpPr>
              <p:nvPr/>
            </p:nvSpPr>
            <p:spPr>
              <a:xfrm>
                <a:off x="1528588" y="1939051"/>
                <a:ext cx="9134823" cy="1281376"/>
              </a:xfrm>
              <a:prstGeom prst="rect">
                <a:avLst/>
              </a:prstGeom>
              <a:blipFill>
                <a:blip r:embed="rId3"/>
                <a:stretch>
                  <a:fillRect/>
                </a:stretch>
              </a:blipFill>
            </p:spPr>
            <p:txBody>
              <a:bodyPr/>
              <a:lstStyle/>
              <a:p>
                <a:r>
                  <a:rPr lang="en-GB">
                    <a:noFill/>
                  </a:rPr>
                  <a:t> </a:t>
                </a:r>
              </a:p>
            </p:txBody>
          </p:sp>
        </mc:Fallback>
      </mc:AlternateContent>
      <p:sp>
        <p:nvSpPr>
          <p:cNvPr id="5" name="Arrow: Down 4">
            <a:extLst>
              <a:ext uri="{FF2B5EF4-FFF2-40B4-BE49-F238E27FC236}">
                <a16:creationId xmlns:a16="http://schemas.microsoft.com/office/drawing/2014/main" id="{BC751EE4-6060-49BE-963A-59183910A8FA}"/>
              </a:ext>
            </a:extLst>
          </p:cNvPr>
          <p:cNvSpPr/>
          <p:nvPr/>
        </p:nvSpPr>
        <p:spPr>
          <a:xfrm>
            <a:off x="5675084" y="3220427"/>
            <a:ext cx="841829" cy="15616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7885B8-47C0-4293-AAB0-792330E66890}"/>
                  </a:ext>
                </a:extLst>
              </p:cNvPr>
              <p:cNvSpPr txBox="1"/>
              <p:nvPr/>
            </p:nvSpPr>
            <p:spPr>
              <a:xfrm>
                <a:off x="6688422" y="3360579"/>
                <a:ext cx="2861978"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𝑟𝑡</m:t>
                          </m:r>
                        </m:sup>
                      </m:sSup>
                    </m:oMath>
                  </m:oMathPara>
                </a14:m>
                <a:endParaRPr lang="en-GB" sz="2400" dirty="0"/>
              </a:p>
            </p:txBody>
          </p:sp>
        </mc:Choice>
        <mc:Fallback xmlns="">
          <p:sp>
            <p:nvSpPr>
              <p:cNvPr id="6" name="TextBox 5">
                <a:extLst>
                  <a:ext uri="{FF2B5EF4-FFF2-40B4-BE49-F238E27FC236}">
                    <a16:creationId xmlns:a16="http://schemas.microsoft.com/office/drawing/2014/main" id="{707885B8-47C0-4293-AAB0-792330E66890}"/>
                  </a:ext>
                </a:extLst>
              </p:cNvPr>
              <p:cNvSpPr txBox="1">
                <a:spLocks noRot="1" noChangeAspect="1" noMove="1" noResize="1" noEditPoints="1" noAdjustHandles="1" noChangeArrowheads="1" noChangeShapeType="1" noTextEdit="1"/>
              </p:cNvSpPr>
              <p:nvPr/>
            </p:nvSpPr>
            <p:spPr>
              <a:xfrm>
                <a:off x="6688422" y="3360579"/>
                <a:ext cx="2861978" cy="1281376"/>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7D0B3D-1C56-48BA-B333-DEC426B9D840}"/>
                  </a:ext>
                </a:extLst>
              </p:cNvPr>
              <p:cNvSpPr txBox="1"/>
              <p:nvPr/>
            </p:nvSpPr>
            <p:spPr>
              <a:xfrm>
                <a:off x="0" y="4644329"/>
                <a:ext cx="12192000" cy="260084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𝐼</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e>
                          <m:r>
                            <a:rPr lang="en-US" sz="2400" i="1">
                              <a:effectLst/>
                              <a:latin typeface="Cambria Math" panose="02040503050406030204" pitchFamily="18" charset="0"/>
                              <a:ea typeface="Calibri" panose="020F0502020204030204" pitchFamily="34" charset="0"/>
                              <a:cs typeface="Times New Roman" panose="02020603050405020304" pitchFamily="18" charset="0"/>
                            </a:rPr>
                            <m:t>𝑅</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e>
                              <m:nary>
                                <m:naryPr>
                                  <m:chr m:val="∑"/>
                                  <m:limLoc m:val="undOvr"/>
                                  <m:supHide m:val="on"/>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a:effectLst/>
                                          <a:latin typeface="Cambria Math" panose="02040503050406030204" pitchFamily="18" charset="0"/>
                                          <a:ea typeface="Calibri" panose="020F0502020204030204" pitchFamily="34" charset="0"/>
                                          <a:cs typeface="Calibri" panose="020F0502020204030204" pitchFamily="34" charset="0"/>
                                        </a:rPr>
                                        <m:t>ω</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d>
                                  <m:sSup>
                                    <m:sSup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d>
                                        <m:d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d>
                                    </m:sup>
                                  </m:sSup>
                                </m:e>
                              </m:nary>
                            </m:e>
                          </m:nary>
                          <m:r>
                            <a:rPr lang="en-US" sz="2400" i="1">
                              <a:effectLst/>
                              <a:latin typeface="Cambria Math" panose="02040503050406030204" pitchFamily="18" charset="0"/>
                              <a:ea typeface="Calibri" panose="020F0502020204030204" pitchFamily="34" charset="0"/>
                              <a:cs typeface="Times New Roman" panose="02020603050405020304" pitchFamily="18" charset="0"/>
                            </a:rPr>
                            <m:t>𝑑</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nary>
                    </m:oMath>
                  </m:oMathPara>
                </a14:m>
                <a:endParaRPr lang="en-GB" sz="2400" dirty="0">
                  <a:effectLst/>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𝑅</m:t>
                      </m:r>
                      <m:d>
                        <m:dPr>
                          <m:ctrlPr>
                            <a:rPr lang="en-GB"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e>
                      </m:d>
                      <m:nary>
                        <m:naryPr>
                          <m:limLoc m:val="subSup"/>
                          <m:ctrlPr>
                            <a:rPr lang="en-GB"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e>
                          <m:acc>
                            <m:accPr>
                              <m:chr m:val="̃"/>
                              <m:ctrlPr>
                                <a:rPr lang="en-GB" sz="2400" i="1">
                                  <a:effectLst/>
                                  <a:latin typeface="Cambria Math" panose="02040503050406030204" pitchFamily="18" charset="0"/>
                                </a:rPr>
                              </m:ctrlPr>
                            </m:accPr>
                            <m:e>
                              <m:r>
                                <m:rPr>
                                  <m:sty m:val="p"/>
                                </m:rPr>
                                <a:rPr lang="en-US" sz="2400">
                                  <a:effectLst/>
                                  <a:latin typeface="Cambria Math" panose="02040503050406030204" pitchFamily="18" charset="0"/>
                                  <a:ea typeface="Calibri" panose="020F0502020204030204" pitchFamily="34" charset="0"/>
                                  <a:cs typeface="Calibri" panose="020F0502020204030204" pitchFamily="34" charset="0"/>
                                </a:rPr>
                                <m:t>ω</m:t>
                              </m:r>
                            </m:e>
                          </m:acc>
                          <m:d>
                            <m:dPr>
                              <m:ctrlPr>
                                <a:rPr lang="en-GB"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d>
                          <m:sSup>
                            <m:sSupPr>
                              <m:ctrlPr>
                                <a:rPr lang="en-GB" sz="2400" i="1">
                                  <a:effectLst/>
                                  <a:latin typeface="Cambria Math" panose="020405030504060302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d>
                                <m:dPr>
                                  <m:ctrlPr>
                                    <a:rPr lang="en-GB"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d>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𝑑</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nary>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GB" sz="2400" i="1">
                              <a:latin typeface="Cambria Math" panose="02040503050406030204" pitchFamily="18" charset="0"/>
                            </a:rPr>
                          </m:ctrlPr>
                        </m:accPr>
                        <m:e>
                          <m:r>
                            <m:rPr>
                              <m:sty m:val="p"/>
                            </m:rPr>
                            <a:rPr lang="en-US" sz="2400">
                              <a:latin typeface="Cambria Math" panose="02040503050406030204" pitchFamily="18" charset="0"/>
                            </a:rPr>
                            <m:t>ω</m:t>
                          </m:r>
                        </m:e>
                      </m:acc>
                      <m:d>
                        <m:dPr>
                          <m:ctrlPr>
                            <a:rPr lang="en-GB" sz="2400" i="1">
                              <a:latin typeface="Cambria Math" panose="02040503050406030204" pitchFamily="18" charset="0"/>
                            </a:rPr>
                          </m:ctrlPr>
                        </m:dPr>
                        <m:e>
                          <m:r>
                            <a:rPr lang="en-US" sz="2400" i="1">
                              <a:latin typeface="Cambria Math" panose="02040503050406030204" pitchFamily="18" charset="0"/>
                            </a:rPr>
                            <m:t>𝜏</m:t>
                          </m:r>
                        </m:e>
                      </m:d>
                      <m:r>
                        <a:rPr lang="en-US" sz="2400" i="1">
                          <a:latin typeface="Cambria Math" panose="02040503050406030204" pitchFamily="18" charset="0"/>
                        </a:rPr>
                        <m:t>=</m:t>
                      </m:r>
                      <m:nary>
                        <m:naryPr>
                          <m:chr m:val="∑"/>
                          <m:limLoc m:val="undOvr"/>
                          <m:supHide m:val="on"/>
                          <m:ctrlPr>
                            <a:rPr lang="en-GB"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up/>
                        <m:e>
                          <m:sSub>
                            <m:sSubPr>
                              <m:ctrlPr>
                                <a:rPr lang="en-GB" sz="2400" i="1">
                                  <a:latin typeface="Cambria Math" panose="02040503050406030204" pitchFamily="18" charset="0"/>
                                </a:rPr>
                              </m:ctrlPr>
                            </m:sSubPr>
                            <m:e>
                              <m:sSub>
                                <m:sSubPr>
                                  <m:ctrlPr>
                                    <a:rPr lang="en-GB"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𝑗</m:t>
                                  </m:r>
                                </m:sub>
                              </m:sSub>
                              <m:r>
                                <a:rPr lang="en-US" sz="2400" i="1">
                                  <a:latin typeface="Cambria Math" panose="02040503050406030204" pitchFamily="18" charset="0"/>
                                </a:rPr>
                                <m:t>𝑀</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sub>
                          </m:sSub>
                          <m:sSub>
                            <m:sSubPr>
                              <m:ctrlPr>
                                <a:rPr lang="en-GB" sz="2400" i="1">
                                  <a:latin typeface="Cambria Math" panose="02040503050406030204" pitchFamily="18" charset="0"/>
                                </a:rPr>
                              </m:ctrlPr>
                            </m:sSubPr>
                            <m:e>
                              <m:r>
                                <m:rPr>
                                  <m:sty m:val="p"/>
                                </m:rPr>
                                <a:rPr lang="en-US" sz="2400">
                                  <a:latin typeface="Cambria Math" panose="02040503050406030204" pitchFamily="18" charset="0"/>
                                </a:rPr>
                                <m:t>ω</m:t>
                              </m:r>
                            </m:e>
                            <m:sub>
                              <m:r>
                                <a:rPr lang="en-US" sz="2400" i="1">
                                  <a:latin typeface="Cambria Math" panose="02040503050406030204" pitchFamily="18" charset="0"/>
                                </a:rPr>
                                <m:t>𝑗</m:t>
                              </m:r>
                            </m:sub>
                          </m:sSub>
                          <m:d>
                            <m:dPr>
                              <m:ctrlPr>
                                <a:rPr lang="en-GB" sz="2400" i="1">
                                  <a:latin typeface="Cambria Math" panose="02040503050406030204" pitchFamily="18" charset="0"/>
                                </a:rPr>
                              </m:ctrlPr>
                            </m:dPr>
                            <m:e>
                              <m:r>
                                <a:rPr lang="en-US" sz="2400" i="1">
                                  <a:latin typeface="Cambria Math" panose="02040503050406030204" pitchFamily="18" charset="0"/>
                                </a:rPr>
                                <m:t>𝜏</m:t>
                              </m:r>
                            </m:e>
                          </m:d>
                        </m:e>
                      </m:nary>
                      <m:r>
                        <a:rPr lang="en-US" sz="2400" i="1">
                          <a:latin typeface="Cambria Math" panose="02040503050406030204" pitchFamily="18" charset="0"/>
                        </a:rPr>
                        <m:t>=</m:t>
                      </m:r>
                      <m:nary>
                        <m:naryPr>
                          <m:chr m:val="∑"/>
                          <m:limLoc m:val="undOvr"/>
                          <m:supHide m:val="on"/>
                          <m:ctrlPr>
                            <a:rPr lang="en-GB" sz="2400" i="1">
                              <a:latin typeface="Cambria Math" panose="02040503050406030204" pitchFamily="18" charset="0"/>
                            </a:rPr>
                          </m:ctrlPr>
                        </m:naryPr>
                        <m:sub>
                          <m:r>
                            <a:rPr lang="en-US" sz="2400" i="1">
                              <a:latin typeface="Cambria Math" panose="02040503050406030204" pitchFamily="18" charset="0"/>
                            </a:rPr>
                            <m:t>𝑗</m:t>
                          </m:r>
                        </m:sub>
                        <m:sup/>
                        <m:e>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𝑗</m:t>
                                  </m:r>
                                </m:sub>
                              </m:sSub>
                              <m:sSub>
                                <m:sSubPr>
                                  <m:ctrlPr>
                                    <a:rPr lang="en-GB" sz="2400" i="1">
                                      <a:latin typeface="Cambria Math" panose="02040503050406030204" pitchFamily="18" charset="0"/>
                                    </a:rPr>
                                  </m:ctrlPr>
                                </m:sSubPr>
                                <m:e>
                                  <m:r>
                                    <m:rPr>
                                      <m:sty m:val="p"/>
                                    </m:rPr>
                                    <a:rPr lang="en-US" sz="2400">
                                      <a:latin typeface="Cambria Math" panose="02040503050406030204" pitchFamily="18" charset="0"/>
                                    </a:rPr>
                                    <m:t>ω</m:t>
                                  </m:r>
                                </m:e>
                                <m:sub>
                                  <m:r>
                                    <a:rPr lang="en-US" sz="2400" i="1">
                                      <a:latin typeface="Cambria Math" panose="02040503050406030204" pitchFamily="18" charset="0"/>
                                    </a:rPr>
                                    <m:t>𝑗</m:t>
                                  </m:r>
                                </m:sub>
                              </m:sSub>
                              <m:d>
                                <m:dPr>
                                  <m:ctrlPr>
                                    <a:rPr lang="en-GB" sz="2400" i="1">
                                      <a:latin typeface="Cambria Math" panose="02040503050406030204" pitchFamily="18" charset="0"/>
                                    </a:rPr>
                                  </m:ctrlPr>
                                </m:dPr>
                                <m:e>
                                  <m:r>
                                    <a:rPr lang="en-US" sz="2400" i="1">
                                      <a:latin typeface="Cambria Math" panose="02040503050406030204" pitchFamily="18" charset="0"/>
                                    </a:rPr>
                                    <m:t>𝜏</m:t>
                                  </m:r>
                                </m:e>
                              </m:d>
                              <m:nary>
                                <m:naryPr>
                                  <m:chr m:val="∑"/>
                                  <m:limLoc m:val="undOvr"/>
                                  <m:supHide m:val="on"/>
                                  <m:ctrlPr>
                                    <a:rPr lang="en-GB"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GB"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sub>
                                  </m:sSub>
                                </m:e>
                              </m:nary>
                            </m:e>
                          </m:d>
                        </m:e>
                      </m:nary>
                    </m:oMath>
                  </m:oMathPara>
                </a14:m>
                <a:endParaRPr lang="en-GB" sz="2400" dirty="0"/>
              </a:p>
              <a:p>
                <a:endParaRPr lang="en-GB" sz="2400" dirty="0"/>
              </a:p>
            </p:txBody>
          </p:sp>
        </mc:Choice>
        <mc:Fallback xmlns="">
          <p:sp>
            <p:nvSpPr>
              <p:cNvPr id="7" name="TextBox 6">
                <a:extLst>
                  <a:ext uri="{FF2B5EF4-FFF2-40B4-BE49-F238E27FC236}">
                    <a16:creationId xmlns:a16="http://schemas.microsoft.com/office/drawing/2014/main" id="{2F7D0B3D-1C56-48BA-B333-DEC426B9D840}"/>
                  </a:ext>
                </a:extLst>
              </p:cNvPr>
              <p:cNvSpPr txBox="1">
                <a:spLocks noRot="1" noChangeAspect="1" noMove="1" noResize="1" noEditPoints="1" noAdjustHandles="1" noChangeArrowheads="1" noChangeShapeType="1" noTextEdit="1"/>
              </p:cNvSpPr>
              <p:nvPr/>
            </p:nvSpPr>
            <p:spPr>
              <a:xfrm>
                <a:off x="0" y="4644329"/>
                <a:ext cx="12192000" cy="2600840"/>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50789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DCB6-2542-4C3F-AF6A-B1EE47A0210D}"/>
              </a:ext>
            </a:extLst>
          </p:cNvPr>
          <p:cNvSpPr>
            <a:spLocks noGrp="1"/>
          </p:cNvSpPr>
          <p:nvPr>
            <p:ph type="title"/>
          </p:nvPr>
        </p:nvSpPr>
        <p:spPr/>
        <p:txBody>
          <a:bodyPr/>
          <a:lstStyle/>
          <a:p>
            <a:r>
              <a:rPr lang="en-US" dirty="0"/>
              <a:t>Case isolation</a:t>
            </a:r>
            <a:endParaRPr lang="en-GB" dirty="0"/>
          </a:p>
        </p:txBody>
      </p:sp>
      <p:pic>
        <p:nvPicPr>
          <p:cNvPr id="4" name="Picture 3">
            <a:extLst>
              <a:ext uri="{FF2B5EF4-FFF2-40B4-BE49-F238E27FC236}">
                <a16:creationId xmlns:a16="http://schemas.microsoft.com/office/drawing/2014/main" id="{15EB2876-BBBC-4ECA-A7D8-D727C51C72A8}"/>
              </a:ext>
            </a:extLst>
          </p:cNvPr>
          <p:cNvPicPr>
            <a:picLocks noChangeAspect="1"/>
          </p:cNvPicPr>
          <p:nvPr/>
        </p:nvPicPr>
        <p:blipFill>
          <a:blip r:embed="rId2"/>
          <a:stretch>
            <a:fillRect/>
          </a:stretch>
        </p:blipFill>
        <p:spPr>
          <a:xfrm>
            <a:off x="838200" y="1690688"/>
            <a:ext cx="9261954" cy="4630977"/>
          </a:xfrm>
          <a:prstGeom prst="rect">
            <a:avLst/>
          </a:prstGeom>
        </p:spPr>
      </p:pic>
    </p:spTree>
    <p:extLst>
      <p:ext uri="{BB962C8B-B14F-4D97-AF65-F5344CB8AC3E}">
        <p14:creationId xmlns:p14="http://schemas.microsoft.com/office/powerpoint/2010/main" val="308432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557E-D462-4C5D-9993-EB14EBC10784}"/>
              </a:ext>
            </a:extLst>
          </p:cNvPr>
          <p:cNvSpPr>
            <a:spLocks noGrp="1"/>
          </p:cNvSpPr>
          <p:nvPr>
            <p:ph type="title"/>
          </p:nvPr>
        </p:nvSpPr>
        <p:spPr/>
        <p:txBody>
          <a:bodyPr/>
          <a:lstStyle/>
          <a:p>
            <a:r>
              <a:rPr lang="en-US" dirty="0"/>
              <a:t>Asymptomatic transmission</a:t>
            </a:r>
            <a:endParaRPr lang="en-GB" dirty="0"/>
          </a:p>
        </p:txBody>
      </p:sp>
      <p:pic>
        <p:nvPicPr>
          <p:cNvPr id="4" name="Picture 3">
            <a:extLst>
              <a:ext uri="{FF2B5EF4-FFF2-40B4-BE49-F238E27FC236}">
                <a16:creationId xmlns:a16="http://schemas.microsoft.com/office/drawing/2014/main" id="{4CC7591B-3854-452D-BEE8-D4284CE938A9}"/>
              </a:ext>
            </a:extLst>
          </p:cNvPr>
          <p:cNvPicPr>
            <a:picLocks noChangeAspect="1"/>
          </p:cNvPicPr>
          <p:nvPr/>
        </p:nvPicPr>
        <p:blipFill>
          <a:blip r:embed="rId2"/>
          <a:stretch>
            <a:fillRect/>
          </a:stretch>
        </p:blipFill>
        <p:spPr>
          <a:xfrm>
            <a:off x="838200" y="1576672"/>
            <a:ext cx="9950042" cy="4975021"/>
          </a:xfrm>
          <a:prstGeom prst="rect">
            <a:avLst/>
          </a:prstGeom>
        </p:spPr>
      </p:pic>
    </p:spTree>
    <p:extLst>
      <p:ext uri="{BB962C8B-B14F-4D97-AF65-F5344CB8AC3E}">
        <p14:creationId xmlns:p14="http://schemas.microsoft.com/office/powerpoint/2010/main" val="244277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9B50-FFAC-4CE5-B7F8-01D749D1DAF5}"/>
              </a:ext>
            </a:extLst>
          </p:cNvPr>
          <p:cNvSpPr>
            <a:spLocks noGrp="1"/>
          </p:cNvSpPr>
          <p:nvPr>
            <p:ph type="title"/>
          </p:nvPr>
        </p:nvSpPr>
        <p:spPr/>
        <p:txBody>
          <a:bodyPr/>
          <a:lstStyle/>
          <a:p>
            <a:r>
              <a:rPr lang="en-US" dirty="0"/>
              <a:t>Vaccination</a:t>
            </a:r>
            <a:endParaRPr lang="en-GB" dirty="0"/>
          </a:p>
        </p:txBody>
      </p:sp>
      <p:grpSp>
        <p:nvGrpSpPr>
          <p:cNvPr id="7" name="Group 6">
            <a:extLst>
              <a:ext uri="{FF2B5EF4-FFF2-40B4-BE49-F238E27FC236}">
                <a16:creationId xmlns:a16="http://schemas.microsoft.com/office/drawing/2014/main" id="{6ECF2186-6615-454B-B2D1-4B6EF5F5E020}"/>
              </a:ext>
            </a:extLst>
          </p:cNvPr>
          <p:cNvGrpSpPr>
            <a:grpSpLocks noChangeAspect="1"/>
          </p:cNvGrpSpPr>
          <p:nvPr/>
        </p:nvGrpSpPr>
        <p:grpSpPr>
          <a:xfrm>
            <a:off x="945074" y="1690688"/>
            <a:ext cx="7779826" cy="4887063"/>
            <a:chOff x="2234882" y="102553"/>
            <a:chExt cx="5531485" cy="3474720"/>
          </a:xfrm>
        </p:grpSpPr>
        <p:pic>
          <p:nvPicPr>
            <p:cNvPr id="4" name="Picture 3">
              <a:extLst>
                <a:ext uri="{FF2B5EF4-FFF2-40B4-BE49-F238E27FC236}">
                  <a16:creationId xmlns:a16="http://schemas.microsoft.com/office/drawing/2014/main" id="{33D536E1-B1C8-4F17-A2C3-E1328C3379B3}"/>
                </a:ext>
              </a:extLst>
            </p:cNvPr>
            <p:cNvPicPr/>
            <p:nvPr/>
          </p:nvPicPr>
          <p:blipFill rotWithShape="1">
            <a:blip r:embed="rId3" cstate="print">
              <a:extLst>
                <a:ext uri="{28A0092B-C50C-407E-A947-70E740481C1C}">
                  <a14:useLocalDpi xmlns:a14="http://schemas.microsoft.com/office/drawing/2010/main" val="0"/>
                </a:ext>
              </a:extLst>
            </a:blip>
            <a:srcRect b="49890"/>
            <a:stretch/>
          </p:blipFill>
          <p:spPr bwMode="auto">
            <a:xfrm>
              <a:off x="2234882" y="102553"/>
              <a:ext cx="5531485" cy="3326448"/>
            </a:xfrm>
            <a:prstGeom prst="rect">
              <a:avLst/>
            </a:prstGeom>
            <a:noFill/>
            <a:ln>
              <a:noFill/>
            </a:ln>
          </p:spPr>
        </p:pic>
        <p:pic>
          <p:nvPicPr>
            <p:cNvPr id="6" name="Picture 5">
              <a:extLst>
                <a:ext uri="{FF2B5EF4-FFF2-40B4-BE49-F238E27FC236}">
                  <a16:creationId xmlns:a16="http://schemas.microsoft.com/office/drawing/2014/main" id="{0E5BA6DC-66D4-4BB3-859C-5848FB7083A9}"/>
                </a:ext>
              </a:extLst>
            </p:cNvPr>
            <p:cNvPicPr/>
            <p:nvPr/>
          </p:nvPicPr>
          <p:blipFill rotWithShape="1">
            <a:blip r:embed="rId3" cstate="print">
              <a:extLst>
                <a:ext uri="{28A0092B-C50C-407E-A947-70E740481C1C}">
                  <a14:useLocalDpi xmlns:a14="http://schemas.microsoft.com/office/drawing/2010/main" val="0"/>
                </a:ext>
              </a:extLst>
            </a:blip>
            <a:srcRect t="97810" b="-220"/>
            <a:stretch/>
          </p:blipFill>
          <p:spPr bwMode="auto">
            <a:xfrm>
              <a:off x="2234882" y="3417253"/>
              <a:ext cx="5531485" cy="160020"/>
            </a:xfrm>
            <a:prstGeom prst="rect">
              <a:avLst/>
            </a:prstGeom>
            <a:noFill/>
            <a:ln>
              <a:noFill/>
            </a:ln>
          </p:spPr>
        </p:pic>
      </p:grpSp>
    </p:spTree>
    <p:extLst>
      <p:ext uri="{BB962C8B-B14F-4D97-AF65-F5344CB8AC3E}">
        <p14:creationId xmlns:p14="http://schemas.microsoft.com/office/powerpoint/2010/main" val="5610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9F16-E681-4C34-9918-54B14D232C41}"/>
              </a:ext>
            </a:extLst>
          </p:cNvPr>
          <p:cNvSpPr>
            <a:spLocks noGrp="1"/>
          </p:cNvSpPr>
          <p:nvPr>
            <p:ph type="title"/>
          </p:nvPr>
        </p:nvSpPr>
        <p:spPr/>
        <p:txBody>
          <a:bodyPr/>
          <a:lstStyle/>
          <a:p>
            <a:r>
              <a:rPr lang="en-US" dirty="0"/>
              <a:t>Ebola/SARS-CoV-2: Isolation vs non-isolation</a:t>
            </a:r>
            <a:endParaRPr lang="en-GB" dirty="0"/>
          </a:p>
        </p:txBody>
      </p:sp>
      <p:pic>
        <p:nvPicPr>
          <p:cNvPr id="4" name="Picture 3">
            <a:extLst>
              <a:ext uri="{FF2B5EF4-FFF2-40B4-BE49-F238E27FC236}">
                <a16:creationId xmlns:a16="http://schemas.microsoft.com/office/drawing/2014/main" id="{D2A3F400-5B8C-4233-BBB4-D1562037F3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43722"/>
            <a:ext cx="9429750" cy="4714875"/>
          </a:xfrm>
          <a:prstGeom prst="rect">
            <a:avLst/>
          </a:prstGeom>
          <a:noFill/>
          <a:ln>
            <a:noFill/>
          </a:ln>
        </p:spPr>
      </p:pic>
    </p:spTree>
    <p:extLst>
      <p:ext uri="{BB962C8B-B14F-4D97-AF65-F5344CB8AC3E}">
        <p14:creationId xmlns:p14="http://schemas.microsoft.com/office/powerpoint/2010/main" val="159133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E095-C69B-472C-8431-ACC86434110F}"/>
              </a:ext>
            </a:extLst>
          </p:cNvPr>
          <p:cNvSpPr>
            <a:spLocks noGrp="1"/>
          </p:cNvSpPr>
          <p:nvPr>
            <p:ph type="title"/>
          </p:nvPr>
        </p:nvSpPr>
        <p:spPr/>
        <p:txBody>
          <a:bodyPr/>
          <a:lstStyle/>
          <a:p>
            <a:r>
              <a:rPr lang="en-US" dirty="0"/>
              <a:t>SARS-CoV-2: Asymptomatic transmission</a:t>
            </a:r>
            <a:endParaRPr lang="en-GB" dirty="0"/>
          </a:p>
        </p:txBody>
      </p:sp>
      <p:pic>
        <p:nvPicPr>
          <p:cNvPr id="4" name="Picture 3">
            <a:extLst>
              <a:ext uri="{FF2B5EF4-FFF2-40B4-BE49-F238E27FC236}">
                <a16:creationId xmlns:a16="http://schemas.microsoft.com/office/drawing/2014/main" id="{5E4CE6E4-1B9B-427B-8100-82AC6F7693CA}"/>
              </a:ext>
            </a:extLst>
          </p:cNvPr>
          <p:cNvPicPr>
            <a:picLocks noChangeAspect="1"/>
          </p:cNvPicPr>
          <p:nvPr/>
        </p:nvPicPr>
        <p:blipFill>
          <a:blip r:embed="rId2"/>
          <a:stretch>
            <a:fillRect/>
          </a:stretch>
        </p:blipFill>
        <p:spPr>
          <a:xfrm>
            <a:off x="838200" y="1611311"/>
            <a:ext cx="9763125" cy="4881563"/>
          </a:xfrm>
          <a:prstGeom prst="rect">
            <a:avLst/>
          </a:prstGeom>
        </p:spPr>
      </p:pic>
    </p:spTree>
    <p:extLst>
      <p:ext uri="{BB962C8B-B14F-4D97-AF65-F5344CB8AC3E}">
        <p14:creationId xmlns:p14="http://schemas.microsoft.com/office/powerpoint/2010/main" val="271761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5B30-224E-4C02-9F3E-5811C81DDBD0}"/>
              </a:ext>
            </a:extLst>
          </p:cNvPr>
          <p:cNvSpPr>
            <a:spLocks noGrp="1"/>
          </p:cNvSpPr>
          <p:nvPr>
            <p:ph type="title"/>
          </p:nvPr>
        </p:nvSpPr>
        <p:spPr/>
        <p:txBody>
          <a:bodyPr/>
          <a:lstStyle/>
          <a:p>
            <a:r>
              <a:rPr lang="en-US" dirty="0"/>
              <a:t>Conclusions and Limitations</a:t>
            </a:r>
            <a:endParaRPr lang="en-GB" dirty="0"/>
          </a:p>
        </p:txBody>
      </p:sp>
      <p:sp>
        <p:nvSpPr>
          <p:cNvPr id="3" name="Content Placeholder 2">
            <a:extLst>
              <a:ext uri="{FF2B5EF4-FFF2-40B4-BE49-F238E27FC236}">
                <a16:creationId xmlns:a16="http://schemas.microsoft.com/office/drawing/2014/main" id="{8DF930C3-C725-4929-87A7-6C28579CBD71}"/>
              </a:ext>
            </a:extLst>
          </p:cNvPr>
          <p:cNvSpPr>
            <a:spLocks noGrp="1"/>
          </p:cNvSpPr>
          <p:nvPr>
            <p:ph idx="1"/>
          </p:nvPr>
        </p:nvSpPr>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Heterogeneity in the generation time distribution can distort estimates of the reproduction number</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impact is small in the case of heterogeneity caused by symptomatic case isolation, but can be high if asymptomatic or vaccinated individuals have particularly different generation time distributions from the well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charachterised</a:t>
            </a:r>
            <a:r>
              <a:rPr lang="en-US" sz="1800" dirty="0">
                <a:effectLst/>
                <a:latin typeface="Calibri" panose="020F0502020204030204" pitchFamily="34" charset="0"/>
                <a:ea typeface="Calibri" panose="020F0502020204030204" pitchFamily="34" charset="0"/>
                <a:cs typeface="Times New Roman" panose="02020603050405020304" pitchFamily="18" charset="0"/>
              </a:rPr>
              <a:t> group</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using the renewal equation, we assumed the generation time distribution depends only on time since infection, </a:t>
            </a:r>
            <a:r>
              <a:rPr lang="en-US" sz="1800" dirty="0">
                <a:effectLst/>
                <a:latin typeface="Calibri" panose="020F0502020204030204" pitchFamily="34" charset="0"/>
                <a:ea typeface="Calibri" panose="020F0502020204030204" pitchFamily="34" charset="0"/>
                <a:cs typeface="Calibri" panose="020F0502020204030204" pitchFamily="34" charset="0"/>
              </a:rPr>
              <a:t>τ</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is open to challenge: behavior is likely to change as an epidemic progresses, for instance through a reduction in out-of-household contacts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multi-group case, we also assumed that relative infectiousness and susceptibility between groups remained constant through time. However, interventions that reduce susceptibility and infectiousness may have differential uptake between groups (e.g. compliance to isolation on symptom onset may be correlated with compliance of the group to mask-wearing and handwashing)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86009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1063-4189-469D-9B36-C9C859B0342D}"/>
              </a:ext>
            </a:extLst>
          </p:cNvPr>
          <p:cNvSpPr>
            <a:spLocks noGrp="1"/>
          </p:cNvSpPr>
          <p:nvPr>
            <p:ph type="title"/>
          </p:nvPr>
        </p:nvSpPr>
        <p:spPr/>
        <p:txBody>
          <a:bodyPr/>
          <a:lstStyle/>
          <a:p>
            <a:r>
              <a:rPr lang="en-US" dirty="0"/>
              <a:t>Moving forwards…</a:t>
            </a:r>
            <a:endParaRPr lang="en-GB" dirty="0"/>
          </a:p>
        </p:txBody>
      </p:sp>
      <p:sp>
        <p:nvSpPr>
          <p:cNvPr id="3" name="Content Placeholder 2">
            <a:extLst>
              <a:ext uri="{FF2B5EF4-FFF2-40B4-BE49-F238E27FC236}">
                <a16:creationId xmlns:a16="http://schemas.microsoft.com/office/drawing/2014/main" id="{09B93290-D4DC-48CA-A43A-42CA478F88F1}"/>
              </a:ext>
            </a:extLst>
          </p:cNvPr>
          <p:cNvSpPr>
            <a:spLocks noGrp="1"/>
          </p:cNvSpPr>
          <p:nvPr>
            <p:ph idx="1"/>
          </p:nvPr>
        </p:nvSpPr>
        <p:spPr/>
        <p:txBody>
          <a:bodyPr/>
          <a:lstStyle/>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 vaccines against SARS-CoV-2 is rolled out, understanding the impact of the vaccine and of variants on the susceptibility and infectious profile will be increasingly important for an accurate inference of R</a:t>
            </a:r>
          </a:p>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Given the vaccine priority schedule broadly follows an age-based approach, mixing between the vaccinated and unvaccinated groups will be more assortative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Estimating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contemporaneous generation time distribution should be regarded as similarly important to estimation of the reproduction number itself, which currently occupies the work of academic modelling groups worldwide for SARS-CoV-2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estimation of the generation time distribution is necessarily a time-consuming endeavor, testing systems should integrate additional epidemiological information in tandem with their test and trace protocols. Updated estimates of the serial interval could be obtained by requiring test applicants to supply their symptom onset date, with linkage to traced contacts should they also enter the testing system.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p>
        </p:txBody>
      </p:sp>
    </p:spTree>
    <p:extLst>
      <p:ext uri="{BB962C8B-B14F-4D97-AF65-F5344CB8AC3E}">
        <p14:creationId xmlns:p14="http://schemas.microsoft.com/office/powerpoint/2010/main" val="397116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E53E-78C3-4B0F-AD89-1F74AA443D34}"/>
              </a:ext>
            </a:extLst>
          </p:cNvPr>
          <p:cNvSpPr>
            <a:spLocks noGrp="1"/>
          </p:cNvSpPr>
          <p:nvPr>
            <p:ph type="title"/>
          </p:nvPr>
        </p:nvSpPr>
        <p:spPr/>
        <p:txBody>
          <a:bodyPr/>
          <a:lstStyle/>
          <a:p>
            <a:r>
              <a:rPr lang="en-US" dirty="0"/>
              <a:t>Acknowledgements</a:t>
            </a:r>
            <a:endParaRPr lang="en-GB" dirty="0"/>
          </a:p>
        </p:txBody>
      </p:sp>
      <p:sp>
        <p:nvSpPr>
          <p:cNvPr id="3" name="Content Placeholder 2">
            <a:extLst>
              <a:ext uri="{FF2B5EF4-FFF2-40B4-BE49-F238E27FC236}">
                <a16:creationId xmlns:a16="http://schemas.microsoft.com/office/drawing/2014/main" id="{870C2479-2E91-43EA-AB00-F2FDEEB176ED}"/>
              </a:ext>
            </a:extLst>
          </p:cNvPr>
          <p:cNvSpPr>
            <a:spLocks noGrp="1"/>
          </p:cNvSpPr>
          <p:nvPr>
            <p:ph idx="1"/>
          </p:nvPr>
        </p:nvSpPr>
        <p:spPr>
          <a:xfrm>
            <a:off x="6096000" y="1846262"/>
            <a:ext cx="5257800" cy="4351338"/>
          </a:xfrm>
        </p:spPr>
        <p:txBody>
          <a:bodyPr/>
          <a:lstStyle/>
          <a:p>
            <a:pPr marL="0" indent="0">
              <a:buNone/>
            </a:pPr>
            <a:r>
              <a:rPr lang="en-US" b="1" dirty="0"/>
              <a:t>Supervisors</a:t>
            </a:r>
          </a:p>
          <a:p>
            <a:pPr marL="0" indent="0">
              <a:buNone/>
            </a:pPr>
            <a:r>
              <a:rPr lang="en-US" dirty="0"/>
              <a:t>Dr Anne Cori </a:t>
            </a:r>
          </a:p>
          <a:p>
            <a:pPr marL="0" indent="0">
              <a:buNone/>
            </a:pPr>
            <a:r>
              <a:rPr lang="en-US" dirty="0"/>
              <a:t>Professor Neil Ferguson</a:t>
            </a:r>
          </a:p>
          <a:p>
            <a:endParaRPr lang="en-US" dirty="0"/>
          </a:p>
          <a:p>
            <a:endParaRPr lang="en-US" dirty="0"/>
          </a:p>
          <a:p>
            <a:pPr marL="0" indent="0">
              <a:buNone/>
            </a:pPr>
            <a:r>
              <a:rPr lang="en-US" b="1" dirty="0"/>
              <a:t>Funding</a:t>
            </a:r>
          </a:p>
          <a:p>
            <a:pPr marL="0" indent="0">
              <a:buNone/>
            </a:pPr>
            <a:r>
              <a:rPr lang="en-US" dirty="0" err="1"/>
              <a:t>Wellcome</a:t>
            </a:r>
            <a:r>
              <a:rPr lang="en-US" dirty="0"/>
              <a:t> Trust </a:t>
            </a:r>
          </a:p>
          <a:p>
            <a:endParaRPr lang="en-GB" dirty="0"/>
          </a:p>
        </p:txBody>
      </p:sp>
      <p:pic>
        <p:nvPicPr>
          <p:cNvPr id="1026" name="Picture 2" descr="Portrait Picture">
            <a:extLst>
              <a:ext uri="{FF2B5EF4-FFF2-40B4-BE49-F238E27FC236}">
                <a16:creationId xmlns:a16="http://schemas.microsoft.com/office/drawing/2014/main" id="{63C825A5-F30F-43D4-95F3-993ED9F6D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7811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ternate">
            <a:extLst>
              <a:ext uri="{FF2B5EF4-FFF2-40B4-BE49-F238E27FC236}">
                <a16:creationId xmlns:a16="http://schemas.microsoft.com/office/drawing/2014/main" id="{385515EE-93CF-45D8-A2D5-1AB5B0A99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959" y="1825625"/>
            <a:ext cx="1781774"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bs with WELLCOME TRUST | Guardian Jobs">
            <a:extLst>
              <a:ext uri="{FF2B5EF4-FFF2-40B4-BE49-F238E27FC236}">
                <a16:creationId xmlns:a16="http://schemas.microsoft.com/office/drawing/2014/main" id="{B51C64FE-096E-4EED-BCEA-C063B2231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41812"/>
            <a:ext cx="3961533" cy="198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0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B68F-F2E1-4E1D-85DC-5D60B44671A7}"/>
              </a:ext>
            </a:extLst>
          </p:cNvPr>
          <p:cNvSpPr>
            <a:spLocks noGrp="1"/>
          </p:cNvSpPr>
          <p:nvPr>
            <p:ph type="title"/>
          </p:nvPr>
        </p:nvSpPr>
        <p:spPr/>
        <p:txBody>
          <a:bodyPr/>
          <a:lstStyle/>
          <a:p>
            <a:r>
              <a:rPr lang="en-US" dirty="0"/>
              <a:t>A commonly used method to infer the reproduction number is the renewal equation</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F93DEEB-CD59-4215-9C39-9A55E99540D9}"/>
                  </a:ext>
                </a:extLst>
              </p:cNvPr>
              <p:cNvSpPr txBox="1"/>
              <p:nvPr/>
            </p:nvSpPr>
            <p:spPr>
              <a:xfrm>
                <a:off x="3207656" y="1713590"/>
                <a:ext cx="5544457" cy="11578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200" i="1" smtClean="0">
                          <a:latin typeface="Cambria Math" panose="02040503050406030204" pitchFamily="18" charset="0"/>
                        </a:rPr>
                        <m:t>𝐼</m:t>
                      </m:r>
                      <m:d>
                        <m:dPr>
                          <m:ctrlPr>
                            <a:rPr lang="en-GB" sz="3200" i="1">
                              <a:solidFill>
                                <a:srgbClr val="836967"/>
                              </a:solidFill>
                              <a:latin typeface="Cambria Math" panose="02040503050406030204" pitchFamily="18" charset="0"/>
                            </a:rPr>
                          </m:ctrlPr>
                        </m:dPr>
                        <m:e>
                          <m:r>
                            <a:rPr lang="en-GB" sz="3200" i="1">
                              <a:latin typeface="Cambria Math" panose="02040503050406030204" pitchFamily="18" charset="0"/>
                            </a:rPr>
                            <m:t>𝑡</m:t>
                          </m:r>
                        </m:e>
                      </m:d>
                      <m:r>
                        <a:rPr lang="en-GB" sz="3200" i="0">
                          <a:latin typeface="Cambria Math" panose="02040503050406030204" pitchFamily="18" charset="0"/>
                        </a:rPr>
                        <m:t>= </m:t>
                      </m:r>
                      <m:r>
                        <a:rPr lang="en-GB" sz="3200" i="1">
                          <a:latin typeface="Cambria Math" panose="02040503050406030204" pitchFamily="18" charset="0"/>
                        </a:rPr>
                        <m:t>𝑅</m:t>
                      </m:r>
                      <m:d>
                        <m:dPr>
                          <m:ctrlPr>
                            <a:rPr lang="en-GB" sz="3200" i="1">
                              <a:solidFill>
                                <a:srgbClr val="836967"/>
                              </a:solidFill>
                              <a:latin typeface="Cambria Math" panose="02040503050406030204" pitchFamily="18" charset="0"/>
                            </a:rPr>
                          </m:ctrlPr>
                        </m:dPr>
                        <m:e>
                          <m:r>
                            <a:rPr lang="en-GB" sz="3200" i="1">
                              <a:latin typeface="Cambria Math" panose="02040503050406030204" pitchFamily="18" charset="0"/>
                            </a:rPr>
                            <m:t>𝑡</m:t>
                          </m:r>
                        </m:e>
                      </m:d>
                      <m:nary>
                        <m:naryPr>
                          <m:limLoc m:val="subSup"/>
                          <m:ctrlPr>
                            <a:rPr lang="en-GB" sz="3200" i="1">
                              <a:latin typeface="Cambria Math" panose="02040503050406030204" pitchFamily="18" charset="0"/>
                            </a:rPr>
                          </m:ctrlPr>
                        </m:naryPr>
                        <m:sub>
                          <m:r>
                            <a:rPr lang="en-GB" sz="3200" i="0">
                              <a:latin typeface="Cambria Math" panose="02040503050406030204" pitchFamily="18" charset="0"/>
                            </a:rPr>
                            <m:t>0</m:t>
                          </m:r>
                        </m:sub>
                        <m:sup>
                          <m:r>
                            <a:rPr lang="en-GB" sz="3200" i="0">
                              <a:latin typeface="Cambria Math" panose="02040503050406030204" pitchFamily="18" charset="0"/>
                            </a:rPr>
                            <m:t>∞</m:t>
                          </m:r>
                        </m:sup>
                        <m:e>
                          <m:r>
                            <m:rPr>
                              <m:sty m:val="p"/>
                            </m:rPr>
                            <a:rPr lang="en-GB" sz="3200" i="0">
                              <a:latin typeface="Cambria Math" panose="02040503050406030204" pitchFamily="18" charset="0"/>
                            </a:rPr>
                            <m:t>ω</m:t>
                          </m:r>
                          <m:d>
                            <m:dPr>
                              <m:ctrlPr>
                                <a:rPr lang="en-GB" sz="3200" i="1">
                                  <a:solidFill>
                                    <a:srgbClr val="836967"/>
                                  </a:solidFill>
                                  <a:latin typeface="Cambria Math" panose="02040503050406030204" pitchFamily="18" charset="0"/>
                                </a:rPr>
                              </m:ctrlPr>
                            </m:dPr>
                            <m:e>
                              <m:r>
                                <a:rPr lang="en-GB" sz="3200" i="1">
                                  <a:latin typeface="Cambria Math" panose="02040503050406030204" pitchFamily="18" charset="0"/>
                                </a:rPr>
                                <m:t>𝜏</m:t>
                              </m:r>
                            </m:e>
                          </m:d>
                          <m:r>
                            <a:rPr lang="en-GB" sz="3200" i="1">
                              <a:latin typeface="Cambria Math" panose="02040503050406030204" pitchFamily="18" charset="0"/>
                            </a:rPr>
                            <m:t>𝐼</m:t>
                          </m:r>
                          <m:d>
                            <m:dPr>
                              <m:ctrlPr>
                                <a:rPr lang="en-GB" sz="3200" i="1">
                                  <a:solidFill>
                                    <a:srgbClr val="836967"/>
                                  </a:solidFill>
                                  <a:latin typeface="Cambria Math" panose="02040503050406030204" pitchFamily="18" charset="0"/>
                                </a:rPr>
                              </m:ctrlPr>
                            </m:dPr>
                            <m:e>
                              <m:r>
                                <a:rPr lang="en-GB" sz="3200" i="1">
                                  <a:latin typeface="Cambria Math" panose="02040503050406030204" pitchFamily="18" charset="0"/>
                                </a:rPr>
                                <m:t>𝑡</m:t>
                              </m:r>
                              <m:r>
                                <a:rPr lang="en-GB" sz="3200" i="0">
                                  <a:latin typeface="Cambria Math" panose="02040503050406030204" pitchFamily="18" charset="0"/>
                                </a:rPr>
                                <m:t>−</m:t>
                              </m:r>
                              <m:r>
                                <a:rPr lang="en-GB" sz="3200" i="1">
                                  <a:latin typeface="Cambria Math" panose="02040503050406030204" pitchFamily="18" charset="0"/>
                                </a:rPr>
                                <m:t>𝜏</m:t>
                              </m:r>
                            </m:e>
                          </m:d>
                          <m:r>
                            <a:rPr lang="en-GB" sz="3200" i="1">
                              <a:latin typeface="Cambria Math" panose="02040503050406030204" pitchFamily="18" charset="0"/>
                            </a:rPr>
                            <m:t>𝑑</m:t>
                          </m:r>
                          <m:r>
                            <a:rPr lang="en-GB" sz="3200" i="1">
                              <a:latin typeface="Cambria Math" panose="02040503050406030204" pitchFamily="18" charset="0"/>
                            </a:rPr>
                            <m:t>𝜏</m:t>
                          </m:r>
                        </m:e>
                      </m:nary>
                    </m:oMath>
                  </m:oMathPara>
                </a14:m>
                <a:endParaRPr lang="en-GB" sz="3200" dirty="0"/>
              </a:p>
            </p:txBody>
          </p:sp>
        </mc:Choice>
        <mc:Fallback xmlns="">
          <p:sp>
            <p:nvSpPr>
              <p:cNvPr id="4" name="TextBox 3">
                <a:extLst>
                  <a:ext uri="{FF2B5EF4-FFF2-40B4-BE49-F238E27FC236}">
                    <a16:creationId xmlns:a16="http://schemas.microsoft.com/office/drawing/2014/main" id="{2F93DEEB-CD59-4215-9C39-9A55E99540D9}"/>
                  </a:ext>
                </a:extLst>
              </p:cNvPr>
              <p:cNvSpPr txBox="1">
                <a:spLocks noRot="1" noChangeAspect="1" noMove="1" noResize="1" noEditPoints="1" noAdjustHandles="1" noChangeArrowheads="1" noChangeShapeType="1" noTextEdit="1"/>
              </p:cNvSpPr>
              <p:nvPr/>
            </p:nvSpPr>
            <p:spPr>
              <a:xfrm>
                <a:off x="3207656" y="1713590"/>
                <a:ext cx="5544457" cy="1157881"/>
              </a:xfrm>
              <a:prstGeom prst="rect">
                <a:avLst/>
              </a:prstGeom>
              <a:blipFill>
                <a:blip r:embed="rId3"/>
                <a:stretch>
                  <a:fillRect/>
                </a:stretch>
              </a:blipFill>
            </p:spPr>
            <p:txBody>
              <a:bodyPr/>
              <a:lstStyle/>
              <a:p>
                <a:r>
                  <a:rPr lang="en-GB">
                    <a:noFill/>
                  </a:rPr>
                  <a:t> </a:t>
                </a:r>
              </a:p>
            </p:txBody>
          </p:sp>
        </mc:Fallback>
      </mc:AlternateContent>
      <p:grpSp>
        <p:nvGrpSpPr>
          <p:cNvPr id="246" name="Group 245">
            <a:extLst>
              <a:ext uri="{FF2B5EF4-FFF2-40B4-BE49-F238E27FC236}">
                <a16:creationId xmlns:a16="http://schemas.microsoft.com/office/drawing/2014/main" id="{E2628F16-B24F-4BA5-9A62-2680B84AA5C1}"/>
              </a:ext>
            </a:extLst>
          </p:cNvPr>
          <p:cNvGrpSpPr/>
          <p:nvPr/>
        </p:nvGrpSpPr>
        <p:grpSpPr>
          <a:xfrm>
            <a:off x="405796" y="2896752"/>
            <a:ext cx="5482965" cy="3175979"/>
            <a:chOff x="405796" y="3114466"/>
            <a:chExt cx="5482965" cy="3175979"/>
          </a:xfrm>
        </p:grpSpPr>
        <p:grpSp>
          <p:nvGrpSpPr>
            <p:cNvPr id="235" name="Group 234">
              <a:extLst>
                <a:ext uri="{FF2B5EF4-FFF2-40B4-BE49-F238E27FC236}">
                  <a16:creationId xmlns:a16="http://schemas.microsoft.com/office/drawing/2014/main" id="{566378F2-031E-4BB5-858A-4B223F2A623C}"/>
                </a:ext>
              </a:extLst>
            </p:cNvPr>
            <p:cNvGrpSpPr>
              <a:grpSpLocks noChangeAspect="1"/>
            </p:cNvGrpSpPr>
            <p:nvPr/>
          </p:nvGrpSpPr>
          <p:grpSpPr>
            <a:xfrm>
              <a:off x="405796" y="3921875"/>
              <a:ext cx="5482965" cy="2368570"/>
              <a:chOff x="448895" y="3501825"/>
              <a:chExt cx="3851275" cy="1663701"/>
            </a:xfrm>
          </p:grpSpPr>
          <p:pic>
            <p:nvPicPr>
              <p:cNvPr id="153" name="Picture 2">
                <a:extLst>
                  <a:ext uri="{FF2B5EF4-FFF2-40B4-BE49-F238E27FC236}">
                    <a16:creationId xmlns:a16="http://schemas.microsoft.com/office/drawing/2014/main" id="{565EC7E8-8854-4493-A3C8-2B016E9DD0F6}"/>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256031" y="3501825"/>
                <a:ext cx="237003" cy="191001"/>
              </a:xfrm>
              <a:prstGeom prst="rect">
                <a:avLst/>
              </a:prstGeom>
              <a:noFill/>
              <a:ln>
                <a:noFill/>
              </a:ln>
            </p:spPr>
          </p:pic>
          <p:grpSp>
            <p:nvGrpSpPr>
              <p:cNvPr id="154" name="Group 43">
                <a:extLst>
                  <a:ext uri="{FF2B5EF4-FFF2-40B4-BE49-F238E27FC236}">
                    <a16:creationId xmlns:a16="http://schemas.microsoft.com/office/drawing/2014/main" id="{5C30215B-7D5D-42B8-8A97-D79A00C38BBA}"/>
                  </a:ext>
                </a:extLst>
              </p:cNvPr>
              <p:cNvGrpSpPr>
                <a:grpSpLocks noChangeAspect="1"/>
              </p:cNvGrpSpPr>
              <p:nvPr/>
            </p:nvGrpSpPr>
            <p:grpSpPr bwMode="auto">
              <a:xfrm>
                <a:off x="448895" y="4975026"/>
                <a:ext cx="3851275" cy="190500"/>
                <a:chOff x="530663" y="4784925"/>
                <a:chExt cx="5849960" cy="360000"/>
              </a:xfrm>
            </p:grpSpPr>
            <p:pic>
              <p:nvPicPr>
                <p:cNvPr id="155" name="Picture 2">
                  <a:extLst>
                    <a:ext uri="{FF2B5EF4-FFF2-40B4-BE49-F238E27FC236}">
                      <a16:creationId xmlns:a16="http://schemas.microsoft.com/office/drawing/2014/main" id="{0A77DE47-90F1-4BBA-A55D-AC0DC1BB0E93}"/>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741815" y="4784925"/>
                  <a:ext cx="360000" cy="360000"/>
                </a:xfrm>
                <a:prstGeom prst="rect">
                  <a:avLst/>
                </a:prstGeom>
                <a:noFill/>
                <a:ln>
                  <a:noFill/>
                </a:ln>
              </p:spPr>
            </p:pic>
            <p:pic>
              <p:nvPicPr>
                <p:cNvPr id="156" name="Picture 2">
                  <a:extLst>
                    <a:ext uri="{FF2B5EF4-FFF2-40B4-BE49-F238E27FC236}">
                      <a16:creationId xmlns:a16="http://schemas.microsoft.com/office/drawing/2014/main" id="{61147165-1696-4366-A896-B741F56FCDB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797575" y="4784925"/>
                  <a:ext cx="360000" cy="360000"/>
                </a:xfrm>
                <a:prstGeom prst="rect">
                  <a:avLst/>
                </a:prstGeom>
                <a:noFill/>
                <a:ln>
                  <a:noFill/>
                </a:ln>
              </p:spPr>
            </p:pic>
            <p:pic>
              <p:nvPicPr>
                <p:cNvPr id="157" name="Picture 2">
                  <a:extLst>
                    <a:ext uri="{FF2B5EF4-FFF2-40B4-BE49-F238E27FC236}">
                      <a16:creationId xmlns:a16="http://schemas.microsoft.com/office/drawing/2014/main" id="{6AC388F8-8E03-4179-A669-C28FEA53B80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642183" y="4784925"/>
                  <a:ext cx="360000" cy="360000"/>
                </a:xfrm>
                <a:prstGeom prst="rect">
                  <a:avLst/>
                </a:prstGeom>
                <a:noFill/>
                <a:ln>
                  <a:noFill/>
                </a:ln>
              </p:spPr>
            </p:pic>
            <p:pic>
              <p:nvPicPr>
                <p:cNvPr id="158" name="Picture 2">
                  <a:extLst>
                    <a:ext uri="{FF2B5EF4-FFF2-40B4-BE49-F238E27FC236}">
                      <a16:creationId xmlns:a16="http://schemas.microsoft.com/office/drawing/2014/main" id="{9273B0A2-7D19-4FA5-BE1E-49BE8DA1641A}"/>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275639" y="4784925"/>
                  <a:ext cx="360000" cy="360000"/>
                </a:xfrm>
                <a:prstGeom prst="rect">
                  <a:avLst/>
                </a:prstGeom>
                <a:noFill/>
                <a:ln>
                  <a:noFill/>
                </a:ln>
              </p:spPr>
            </p:pic>
            <p:pic>
              <p:nvPicPr>
                <p:cNvPr id="159" name="Picture 2">
                  <a:extLst>
                    <a:ext uri="{FF2B5EF4-FFF2-40B4-BE49-F238E27FC236}">
                      <a16:creationId xmlns:a16="http://schemas.microsoft.com/office/drawing/2014/main" id="{CAD2D4D3-5BEA-43EC-84EF-AA59242F4987}"/>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909095" y="4784925"/>
                  <a:ext cx="360000" cy="360000"/>
                </a:xfrm>
                <a:prstGeom prst="rect">
                  <a:avLst/>
                </a:prstGeom>
                <a:noFill/>
                <a:ln>
                  <a:noFill/>
                </a:ln>
              </p:spPr>
            </p:pic>
            <p:pic>
              <p:nvPicPr>
                <p:cNvPr id="160" name="Picture 2">
                  <a:extLst>
                    <a:ext uri="{FF2B5EF4-FFF2-40B4-BE49-F238E27FC236}">
                      <a16:creationId xmlns:a16="http://schemas.microsoft.com/office/drawing/2014/main" id="{610B0DB3-7B0D-4A13-A232-DDC54D80E1CE}"/>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542551" y="4784925"/>
                  <a:ext cx="360000" cy="360000"/>
                </a:xfrm>
                <a:prstGeom prst="rect">
                  <a:avLst/>
                </a:prstGeom>
                <a:noFill/>
                <a:ln>
                  <a:noFill/>
                </a:ln>
              </p:spPr>
            </p:pic>
            <p:pic>
              <p:nvPicPr>
                <p:cNvPr id="161" name="Picture 2">
                  <a:extLst>
                    <a:ext uri="{FF2B5EF4-FFF2-40B4-BE49-F238E27FC236}">
                      <a16:creationId xmlns:a16="http://schemas.microsoft.com/office/drawing/2014/main" id="{9FA431B3-5460-435B-AE92-9467E9B8F0BA}"/>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176007" y="4784925"/>
                  <a:ext cx="360000" cy="360000"/>
                </a:xfrm>
                <a:prstGeom prst="rect">
                  <a:avLst/>
                </a:prstGeom>
                <a:noFill/>
                <a:ln>
                  <a:noFill/>
                </a:ln>
              </p:spPr>
            </p:pic>
            <p:pic>
              <p:nvPicPr>
                <p:cNvPr id="162" name="Picture 2">
                  <a:extLst>
                    <a:ext uri="{FF2B5EF4-FFF2-40B4-BE49-F238E27FC236}">
                      <a16:creationId xmlns:a16="http://schemas.microsoft.com/office/drawing/2014/main" id="{6491D3BB-2D5C-4BC4-BA2C-30CCAAA79C0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809463" y="4784925"/>
                  <a:ext cx="360000" cy="360000"/>
                </a:xfrm>
                <a:prstGeom prst="rect">
                  <a:avLst/>
                </a:prstGeom>
                <a:noFill/>
                <a:ln>
                  <a:noFill/>
                </a:ln>
              </p:spPr>
            </p:pic>
            <p:pic>
              <p:nvPicPr>
                <p:cNvPr id="163" name="Picture 2">
                  <a:extLst>
                    <a:ext uri="{FF2B5EF4-FFF2-40B4-BE49-F238E27FC236}">
                      <a16:creationId xmlns:a16="http://schemas.microsoft.com/office/drawing/2014/main" id="{EEE2EA22-A983-4A76-992A-909A9B0C8A16}"/>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30663" y="4784925"/>
                  <a:ext cx="360000" cy="360000"/>
                </a:xfrm>
                <a:prstGeom prst="rect">
                  <a:avLst/>
                </a:prstGeom>
                <a:noFill/>
                <a:ln>
                  <a:noFill/>
                </a:ln>
              </p:spPr>
            </p:pic>
            <p:pic>
              <p:nvPicPr>
                <p:cNvPr id="164" name="Picture 2">
                  <a:extLst>
                    <a:ext uri="{FF2B5EF4-FFF2-40B4-BE49-F238E27FC236}">
                      <a16:creationId xmlns:a16="http://schemas.microsoft.com/office/drawing/2014/main" id="{965C6242-426D-460A-BE51-4997DBA6A9B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375271" y="4784925"/>
                  <a:ext cx="360000" cy="360000"/>
                </a:xfrm>
                <a:prstGeom prst="rect">
                  <a:avLst/>
                </a:prstGeom>
                <a:noFill/>
                <a:ln>
                  <a:noFill/>
                </a:ln>
              </p:spPr>
            </p:pic>
            <p:pic>
              <p:nvPicPr>
                <p:cNvPr id="165" name="Picture 2">
                  <a:extLst>
                    <a:ext uri="{FF2B5EF4-FFF2-40B4-BE49-F238E27FC236}">
                      <a16:creationId xmlns:a16="http://schemas.microsoft.com/office/drawing/2014/main" id="{6D6E5692-5E21-4B1F-96F7-5BC7C593147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431031" y="4784925"/>
                  <a:ext cx="360000" cy="360000"/>
                </a:xfrm>
                <a:prstGeom prst="rect">
                  <a:avLst/>
                </a:prstGeom>
                <a:noFill/>
                <a:ln>
                  <a:noFill/>
                </a:ln>
              </p:spPr>
            </p:pic>
            <p:pic>
              <p:nvPicPr>
                <p:cNvPr id="166" name="Picture 2">
                  <a:extLst>
                    <a:ext uri="{FF2B5EF4-FFF2-40B4-BE49-F238E27FC236}">
                      <a16:creationId xmlns:a16="http://schemas.microsoft.com/office/drawing/2014/main" id="{FDA8B12E-FF17-4970-9966-5052019276B6}"/>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064487" y="4784925"/>
                  <a:ext cx="360000" cy="360000"/>
                </a:xfrm>
                <a:prstGeom prst="rect">
                  <a:avLst/>
                </a:prstGeom>
                <a:noFill/>
                <a:ln>
                  <a:noFill/>
                </a:ln>
              </p:spPr>
            </p:pic>
            <p:pic>
              <p:nvPicPr>
                <p:cNvPr id="167" name="Picture 2">
                  <a:extLst>
                    <a:ext uri="{FF2B5EF4-FFF2-40B4-BE49-F238E27FC236}">
                      <a16:creationId xmlns:a16="http://schemas.microsoft.com/office/drawing/2014/main" id="{78011893-BA13-44E9-BF77-89B7F5866FC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697943" y="4784925"/>
                  <a:ext cx="360000" cy="360000"/>
                </a:xfrm>
                <a:prstGeom prst="rect">
                  <a:avLst/>
                </a:prstGeom>
                <a:noFill/>
                <a:ln>
                  <a:noFill/>
                </a:ln>
              </p:spPr>
            </p:pic>
            <p:pic>
              <p:nvPicPr>
                <p:cNvPr id="168" name="Picture 2">
                  <a:extLst>
                    <a:ext uri="{FF2B5EF4-FFF2-40B4-BE49-F238E27FC236}">
                      <a16:creationId xmlns:a16="http://schemas.microsoft.com/office/drawing/2014/main" id="{631A87AC-3671-4FAA-A29F-FEBD7FDEEB0A}"/>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331399" y="4784925"/>
                  <a:ext cx="360000" cy="360000"/>
                </a:xfrm>
                <a:prstGeom prst="rect">
                  <a:avLst/>
                </a:prstGeom>
                <a:noFill/>
                <a:ln>
                  <a:noFill/>
                </a:ln>
              </p:spPr>
            </p:pic>
            <p:pic>
              <p:nvPicPr>
                <p:cNvPr id="169" name="Picture 2">
                  <a:extLst>
                    <a:ext uri="{FF2B5EF4-FFF2-40B4-BE49-F238E27FC236}">
                      <a16:creationId xmlns:a16="http://schemas.microsoft.com/office/drawing/2014/main" id="{FBE79737-CFB0-45FE-8AD0-F5A08AC2CC19}"/>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964855" y="4784925"/>
                  <a:ext cx="360000" cy="360000"/>
                </a:xfrm>
                <a:prstGeom prst="rect">
                  <a:avLst/>
                </a:prstGeom>
                <a:noFill/>
                <a:ln>
                  <a:noFill/>
                </a:ln>
              </p:spPr>
            </p:pic>
            <p:pic>
              <p:nvPicPr>
                <p:cNvPr id="170" name="Picture 2">
                  <a:extLst>
                    <a:ext uri="{FF2B5EF4-FFF2-40B4-BE49-F238E27FC236}">
                      <a16:creationId xmlns:a16="http://schemas.microsoft.com/office/drawing/2014/main" id="{C249254F-C006-4898-B4B4-01A9C5AED6B7}"/>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598311" y="4784925"/>
                  <a:ext cx="360000" cy="360000"/>
                </a:xfrm>
                <a:prstGeom prst="rect">
                  <a:avLst/>
                </a:prstGeom>
                <a:noFill/>
                <a:ln>
                  <a:noFill/>
                </a:ln>
              </p:spPr>
            </p:pic>
            <p:pic>
              <p:nvPicPr>
                <p:cNvPr id="171" name="Picture 2">
                  <a:extLst>
                    <a:ext uri="{FF2B5EF4-FFF2-40B4-BE49-F238E27FC236}">
                      <a16:creationId xmlns:a16="http://schemas.microsoft.com/office/drawing/2014/main" id="{F149102A-36CA-477E-9B71-0C6CD9EC663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952967" y="4784925"/>
                  <a:ext cx="360000" cy="360000"/>
                </a:xfrm>
                <a:prstGeom prst="rect">
                  <a:avLst/>
                </a:prstGeom>
                <a:noFill/>
                <a:ln>
                  <a:noFill/>
                </a:ln>
              </p:spPr>
            </p:pic>
            <p:pic>
              <p:nvPicPr>
                <p:cNvPr id="172" name="Picture 2">
                  <a:extLst>
                    <a:ext uri="{FF2B5EF4-FFF2-40B4-BE49-F238E27FC236}">
                      <a16:creationId xmlns:a16="http://schemas.microsoft.com/office/drawing/2014/main" id="{3368B6C6-B3F0-48F3-87AD-D8EC275E284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219879" y="4784925"/>
                  <a:ext cx="360000" cy="360000"/>
                </a:xfrm>
                <a:prstGeom prst="rect">
                  <a:avLst/>
                </a:prstGeom>
                <a:noFill/>
                <a:ln>
                  <a:noFill/>
                </a:ln>
              </p:spPr>
            </p:pic>
            <p:pic>
              <p:nvPicPr>
                <p:cNvPr id="173" name="Picture 2">
                  <a:extLst>
                    <a:ext uri="{FF2B5EF4-FFF2-40B4-BE49-F238E27FC236}">
                      <a16:creationId xmlns:a16="http://schemas.microsoft.com/office/drawing/2014/main" id="{A32FEB37-D115-468F-9560-331A8AACC2B4}"/>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853335" y="4784925"/>
                  <a:ext cx="360000" cy="360000"/>
                </a:xfrm>
                <a:prstGeom prst="rect">
                  <a:avLst/>
                </a:prstGeom>
                <a:noFill/>
                <a:ln>
                  <a:noFill/>
                </a:ln>
              </p:spPr>
            </p:pic>
            <p:pic>
              <p:nvPicPr>
                <p:cNvPr id="174" name="Picture 2">
                  <a:extLst>
                    <a:ext uri="{FF2B5EF4-FFF2-40B4-BE49-F238E27FC236}">
                      <a16:creationId xmlns:a16="http://schemas.microsoft.com/office/drawing/2014/main" id="{CE936FD3-F9E0-4C03-9EEA-326F1B46B886}"/>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486791" y="4784925"/>
                  <a:ext cx="360000" cy="360000"/>
                </a:xfrm>
                <a:prstGeom prst="rect">
                  <a:avLst/>
                </a:prstGeom>
                <a:noFill/>
                <a:ln>
                  <a:noFill/>
                </a:ln>
              </p:spPr>
            </p:pic>
            <p:pic>
              <p:nvPicPr>
                <p:cNvPr id="175" name="Picture 2">
                  <a:extLst>
                    <a:ext uri="{FF2B5EF4-FFF2-40B4-BE49-F238E27FC236}">
                      <a16:creationId xmlns:a16="http://schemas.microsoft.com/office/drawing/2014/main" id="{090E8ED0-5F8C-4892-B2B8-743CA65B2F32}"/>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120247" y="4784925"/>
                  <a:ext cx="360000" cy="360000"/>
                </a:xfrm>
                <a:prstGeom prst="rect">
                  <a:avLst/>
                </a:prstGeom>
                <a:noFill/>
                <a:ln>
                  <a:noFill/>
                </a:ln>
              </p:spPr>
            </p:pic>
            <p:pic>
              <p:nvPicPr>
                <p:cNvPr id="176" name="Picture 2">
                  <a:extLst>
                    <a:ext uri="{FF2B5EF4-FFF2-40B4-BE49-F238E27FC236}">
                      <a16:creationId xmlns:a16="http://schemas.microsoft.com/office/drawing/2014/main" id="{65FE5D87-1938-401D-B1A6-EACC50F0BA6B}"/>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753703" y="4784925"/>
                  <a:ext cx="360000" cy="360000"/>
                </a:xfrm>
                <a:prstGeom prst="rect">
                  <a:avLst/>
                </a:prstGeom>
                <a:noFill/>
                <a:ln>
                  <a:noFill/>
                </a:ln>
              </p:spPr>
            </p:pic>
            <p:pic>
              <p:nvPicPr>
                <p:cNvPr id="177" name="Picture 2">
                  <a:extLst>
                    <a:ext uri="{FF2B5EF4-FFF2-40B4-BE49-F238E27FC236}">
                      <a16:creationId xmlns:a16="http://schemas.microsoft.com/office/drawing/2014/main" id="{FFF41E4C-66C9-4126-830C-72FB5CD74212}"/>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387159" y="4784925"/>
                  <a:ext cx="360000" cy="360000"/>
                </a:xfrm>
                <a:prstGeom prst="rect">
                  <a:avLst/>
                </a:prstGeom>
                <a:noFill/>
                <a:ln>
                  <a:noFill/>
                </a:ln>
              </p:spPr>
            </p:pic>
            <p:pic>
              <p:nvPicPr>
                <p:cNvPr id="178" name="Picture 2">
                  <a:extLst>
                    <a:ext uri="{FF2B5EF4-FFF2-40B4-BE49-F238E27FC236}">
                      <a16:creationId xmlns:a16="http://schemas.microsoft.com/office/drawing/2014/main" id="{AB8114D9-F049-4081-96FE-3EEA5A1DB788}"/>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6020623" y="4784925"/>
                  <a:ext cx="360000" cy="360000"/>
                </a:xfrm>
                <a:prstGeom prst="rect">
                  <a:avLst/>
                </a:prstGeom>
                <a:noFill/>
                <a:ln>
                  <a:noFill/>
                </a:ln>
              </p:spPr>
            </p:pic>
            <p:pic>
              <p:nvPicPr>
                <p:cNvPr id="179" name="Picture 2">
                  <a:extLst>
                    <a:ext uri="{FF2B5EF4-FFF2-40B4-BE49-F238E27FC236}">
                      <a16:creationId xmlns:a16="http://schemas.microsoft.com/office/drawing/2014/main" id="{6584181C-F0E7-4B70-81ED-70A853AC3110}"/>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164119" y="4784925"/>
                  <a:ext cx="360000" cy="360000"/>
                </a:xfrm>
                <a:prstGeom prst="rect">
                  <a:avLst/>
                </a:prstGeom>
                <a:noFill/>
                <a:ln>
                  <a:noFill/>
                </a:ln>
              </p:spPr>
            </p:pic>
            <p:pic>
              <p:nvPicPr>
                <p:cNvPr id="180" name="Picture 2">
                  <a:extLst>
                    <a:ext uri="{FF2B5EF4-FFF2-40B4-BE49-F238E27FC236}">
                      <a16:creationId xmlns:a16="http://schemas.microsoft.com/office/drawing/2014/main" id="{E02F3A32-5220-49A5-8A36-A621E6D4558F}"/>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008727" y="4784925"/>
                  <a:ext cx="360000" cy="360000"/>
                </a:xfrm>
                <a:prstGeom prst="rect">
                  <a:avLst/>
                </a:prstGeom>
                <a:noFill/>
                <a:ln>
                  <a:noFill/>
                </a:ln>
              </p:spPr>
            </p:pic>
            <p:pic>
              <p:nvPicPr>
                <p:cNvPr id="181" name="Picture 2">
                  <a:extLst>
                    <a:ext uri="{FF2B5EF4-FFF2-40B4-BE49-F238E27FC236}">
                      <a16:creationId xmlns:a16="http://schemas.microsoft.com/office/drawing/2014/main" id="{CD50F267-F204-485F-9744-882BE90000E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586423" y="4784925"/>
                  <a:ext cx="360000" cy="360000"/>
                </a:xfrm>
                <a:prstGeom prst="rect">
                  <a:avLst/>
                </a:prstGeom>
                <a:noFill/>
                <a:ln>
                  <a:noFill/>
                </a:ln>
              </p:spPr>
            </p:pic>
          </p:grpSp>
          <p:grpSp>
            <p:nvGrpSpPr>
              <p:cNvPr id="182" name="Group 71">
                <a:extLst>
                  <a:ext uri="{FF2B5EF4-FFF2-40B4-BE49-F238E27FC236}">
                    <a16:creationId xmlns:a16="http://schemas.microsoft.com/office/drawing/2014/main" id="{98D47B62-8CFD-4DEF-B5D8-407E740DDAF1}"/>
                  </a:ext>
                </a:extLst>
              </p:cNvPr>
              <p:cNvGrpSpPr>
                <a:grpSpLocks noChangeAspect="1"/>
              </p:cNvGrpSpPr>
              <p:nvPr/>
            </p:nvGrpSpPr>
            <p:grpSpPr bwMode="auto">
              <a:xfrm>
                <a:off x="588595" y="4505126"/>
                <a:ext cx="3571875" cy="190500"/>
                <a:chOff x="772975" y="3900671"/>
                <a:chExt cx="5427648" cy="360000"/>
              </a:xfrm>
            </p:grpSpPr>
            <p:pic>
              <p:nvPicPr>
                <p:cNvPr id="183" name="Picture 2">
                  <a:extLst>
                    <a:ext uri="{FF2B5EF4-FFF2-40B4-BE49-F238E27FC236}">
                      <a16:creationId xmlns:a16="http://schemas.microsoft.com/office/drawing/2014/main" id="{140EE313-2B78-4461-A1C7-826000E8F393}"/>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039887" y="3900671"/>
                  <a:ext cx="360000" cy="360000"/>
                </a:xfrm>
                <a:prstGeom prst="rect">
                  <a:avLst/>
                </a:prstGeom>
                <a:noFill/>
                <a:ln>
                  <a:noFill/>
                </a:ln>
              </p:spPr>
            </p:pic>
            <p:pic>
              <p:nvPicPr>
                <p:cNvPr id="184" name="Picture 2">
                  <a:extLst>
                    <a:ext uri="{FF2B5EF4-FFF2-40B4-BE49-F238E27FC236}">
                      <a16:creationId xmlns:a16="http://schemas.microsoft.com/office/drawing/2014/main" id="{FF640128-9631-467B-A34B-9D45A4112AD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772975" y="3900671"/>
                  <a:ext cx="360000" cy="360000"/>
                </a:xfrm>
                <a:prstGeom prst="rect">
                  <a:avLst/>
                </a:prstGeom>
                <a:noFill/>
                <a:ln>
                  <a:noFill/>
                </a:ln>
              </p:spPr>
            </p:pic>
            <p:pic>
              <p:nvPicPr>
                <p:cNvPr id="185" name="Picture 2">
                  <a:extLst>
                    <a:ext uri="{FF2B5EF4-FFF2-40B4-BE49-F238E27FC236}">
                      <a16:creationId xmlns:a16="http://schemas.microsoft.com/office/drawing/2014/main" id="{1B809A7E-F2F2-42D0-8C17-A34C0BED25E8}"/>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673343" y="3900671"/>
                  <a:ext cx="360000" cy="360000"/>
                </a:xfrm>
                <a:prstGeom prst="rect">
                  <a:avLst/>
                </a:prstGeom>
                <a:noFill/>
                <a:ln>
                  <a:noFill/>
                </a:ln>
              </p:spPr>
            </p:pic>
            <p:pic>
              <p:nvPicPr>
                <p:cNvPr id="186" name="Picture 2">
                  <a:extLst>
                    <a:ext uri="{FF2B5EF4-FFF2-40B4-BE49-F238E27FC236}">
                      <a16:creationId xmlns:a16="http://schemas.microsoft.com/office/drawing/2014/main" id="{DE4C104D-2ABE-414C-BA3A-811103790C9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306799" y="3900671"/>
                  <a:ext cx="360000" cy="360000"/>
                </a:xfrm>
                <a:prstGeom prst="rect">
                  <a:avLst/>
                </a:prstGeom>
                <a:noFill/>
                <a:ln>
                  <a:noFill/>
                </a:ln>
              </p:spPr>
            </p:pic>
            <p:pic>
              <p:nvPicPr>
                <p:cNvPr id="187" name="Picture 2">
                  <a:extLst>
                    <a:ext uri="{FF2B5EF4-FFF2-40B4-BE49-F238E27FC236}">
                      <a16:creationId xmlns:a16="http://schemas.microsoft.com/office/drawing/2014/main" id="{972B3594-B50A-418F-B95B-C5DAB4D4F1FB}"/>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940255" y="3900671"/>
                  <a:ext cx="360000" cy="360000"/>
                </a:xfrm>
                <a:prstGeom prst="rect">
                  <a:avLst/>
                </a:prstGeom>
                <a:noFill/>
                <a:ln>
                  <a:noFill/>
                </a:ln>
              </p:spPr>
            </p:pic>
            <p:pic>
              <p:nvPicPr>
                <p:cNvPr id="188" name="Picture 2">
                  <a:extLst>
                    <a:ext uri="{FF2B5EF4-FFF2-40B4-BE49-F238E27FC236}">
                      <a16:creationId xmlns:a16="http://schemas.microsoft.com/office/drawing/2014/main" id="{FB29EEA1-9632-47C8-9649-02AE0E4921C3}"/>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573711" y="3900671"/>
                  <a:ext cx="360000" cy="360000"/>
                </a:xfrm>
                <a:prstGeom prst="rect">
                  <a:avLst/>
                </a:prstGeom>
                <a:noFill/>
                <a:ln>
                  <a:noFill/>
                </a:ln>
              </p:spPr>
            </p:pic>
            <p:pic>
              <p:nvPicPr>
                <p:cNvPr id="189" name="Picture 2">
                  <a:extLst>
                    <a:ext uri="{FF2B5EF4-FFF2-40B4-BE49-F238E27FC236}">
                      <a16:creationId xmlns:a16="http://schemas.microsoft.com/office/drawing/2014/main" id="{6E52E1EF-B3A6-4751-BD1C-F4F65227054E}"/>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207167" y="3900671"/>
                  <a:ext cx="360000" cy="360000"/>
                </a:xfrm>
                <a:prstGeom prst="rect">
                  <a:avLst/>
                </a:prstGeom>
                <a:noFill/>
                <a:ln>
                  <a:noFill/>
                </a:ln>
              </p:spPr>
            </p:pic>
            <p:pic>
              <p:nvPicPr>
                <p:cNvPr id="190" name="Picture 2">
                  <a:extLst>
                    <a:ext uri="{FF2B5EF4-FFF2-40B4-BE49-F238E27FC236}">
                      <a16:creationId xmlns:a16="http://schemas.microsoft.com/office/drawing/2014/main" id="{126A6FCB-FE76-4E67-A93B-CC8CE3DF5EF0}"/>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840623" y="3900671"/>
                  <a:ext cx="360000" cy="360000"/>
                </a:xfrm>
                <a:prstGeom prst="rect">
                  <a:avLst/>
                </a:prstGeom>
                <a:noFill/>
                <a:ln>
                  <a:noFill/>
                </a:ln>
              </p:spPr>
            </p:pic>
            <p:pic>
              <p:nvPicPr>
                <p:cNvPr id="191" name="Picture 2">
                  <a:extLst>
                    <a:ext uri="{FF2B5EF4-FFF2-40B4-BE49-F238E27FC236}">
                      <a16:creationId xmlns:a16="http://schemas.microsoft.com/office/drawing/2014/main" id="{FD5B1227-8F13-4729-A9B8-3D09F2EA2E81}"/>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406431" y="3900671"/>
                  <a:ext cx="360000" cy="360000"/>
                </a:xfrm>
                <a:prstGeom prst="rect">
                  <a:avLst/>
                </a:prstGeom>
                <a:noFill/>
                <a:ln>
                  <a:noFill/>
                </a:ln>
              </p:spPr>
            </p:pic>
          </p:grpSp>
          <p:grpSp>
            <p:nvGrpSpPr>
              <p:cNvPr id="192" name="Group 81">
                <a:extLst>
                  <a:ext uri="{FF2B5EF4-FFF2-40B4-BE49-F238E27FC236}">
                    <a16:creationId xmlns:a16="http://schemas.microsoft.com/office/drawing/2014/main" id="{434D2C79-BE73-4EC9-A221-F1D926110DF4}"/>
                  </a:ext>
                </a:extLst>
              </p:cNvPr>
              <p:cNvGrpSpPr>
                <a:grpSpLocks noChangeAspect="1"/>
              </p:cNvGrpSpPr>
              <p:nvPr/>
            </p:nvGrpSpPr>
            <p:grpSpPr bwMode="auto">
              <a:xfrm>
                <a:off x="1004520" y="3971726"/>
                <a:ext cx="2740025" cy="190500"/>
                <a:chOff x="1375271" y="2893429"/>
                <a:chExt cx="4160736" cy="360000"/>
              </a:xfrm>
            </p:grpSpPr>
            <p:pic>
              <p:nvPicPr>
                <p:cNvPr id="193" name="Picture 2">
                  <a:extLst>
                    <a:ext uri="{FF2B5EF4-FFF2-40B4-BE49-F238E27FC236}">
                      <a16:creationId xmlns:a16="http://schemas.microsoft.com/office/drawing/2014/main" id="{2B7DB1E0-15CE-4C45-A006-07D298C64C30}"/>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375271" y="2893429"/>
                  <a:ext cx="360000" cy="360000"/>
                </a:xfrm>
                <a:prstGeom prst="rect">
                  <a:avLst/>
                </a:prstGeom>
                <a:noFill/>
                <a:ln>
                  <a:noFill/>
                </a:ln>
              </p:spPr>
            </p:pic>
            <p:pic>
              <p:nvPicPr>
                <p:cNvPr id="194" name="Picture 2">
                  <a:extLst>
                    <a:ext uri="{FF2B5EF4-FFF2-40B4-BE49-F238E27FC236}">
                      <a16:creationId xmlns:a16="http://schemas.microsoft.com/office/drawing/2014/main" id="{43B98686-1BA6-4EF9-A4EF-70A7A4CB036F}"/>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275639" y="2893429"/>
                  <a:ext cx="360000" cy="360000"/>
                </a:xfrm>
                <a:prstGeom prst="rect">
                  <a:avLst/>
                </a:prstGeom>
                <a:noFill/>
                <a:ln>
                  <a:noFill/>
                </a:ln>
              </p:spPr>
            </p:pic>
            <p:pic>
              <p:nvPicPr>
                <p:cNvPr id="195" name="Picture 2">
                  <a:extLst>
                    <a:ext uri="{FF2B5EF4-FFF2-40B4-BE49-F238E27FC236}">
                      <a16:creationId xmlns:a16="http://schemas.microsoft.com/office/drawing/2014/main" id="{99912AC9-6651-41CD-A919-75EE4034814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176007" y="2893429"/>
                  <a:ext cx="360000" cy="360000"/>
                </a:xfrm>
                <a:prstGeom prst="rect">
                  <a:avLst/>
                </a:prstGeom>
                <a:noFill/>
                <a:ln>
                  <a:noFill/>
                </a:ln>
              </p:spPr>
            </p:pic>
          </p:grpSp>
          <p:cxnSp>
            <p:nvCxnSpPr>
              <p:cNvPr id="196" name="Straight Arrow Connector 195">
                <a:extLst>
                  <a:ext uri="{FF2B5EF4-FFF2-40B4-BE49-F238E27FC236}">
                    <a16:creationId xmlns:a16="http://schemas.microsoft.com/office/drawing/2014/main" id="{E8F9EBA4-0823-4261-A5F5-F89ED846A2AD}"/>
                  </a:ext>
                </a:extLst>
              </p:cNvPr>
              <p:cNvCxnSpPr>
                <a:cxnSpLocks noChangeAspect="1"/>
                <a:stCxn id="153" idx="2"/>
                <a:endCxn id="193" idx="0"/>
              </p:cNvCxnSpPr>
              <p:nvPr/>
            </p:nvCxnSpPr>
            <p:spPr bwMode="auto">
              <a:xfrm flipH="1">
                <a:off x="1123582" y="3692326"/>
                <a:ext cx="125095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0707C71B-B45B-4E56-B9F2-5520D41FDFDA}"/>
                  </a:ext>
                </a:extLst>
              </p:cNvPr>
              <p:cNvCxnSpPr>
                <a:cxnSpLocks noChangeAspect="1"/>
                <a:stCxn id="153" idx="2"/>
                <a:endCxn id="194" idx="0"/>
              </p:cNvCxnSpPr>
              <p:nvPr/>
            </p:nvCxnSpPr>
            <p:spPr bwMode="auto">
              <a:xfrm>
                <a:off x="2374532" y="36923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204C4F1D-F94F-4F4C-AC5B-8C6472A55D27}"/>
                  </a:ext>
                </a:extLst>
              </p:cNvPr>
              <p:cNvCxnSpPr>
                <a:cxnSpLocks noChangeAspect="1"/>
                <a:stCxn id="153" idx="2"/>
                <a:endCxn id="195" idx="0"/>
              </p:cNvCxnSpPr>
              <p:nvPr/>
            </p:nvCxnSpPr>
            <p:spPr bwMode="auto">
              <a:xfrm>
                <a:off x="2374532" y="3692326"/>
                <a:ext cx="125095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FE76F94-DD7D-4B5F-8319-4AFCD0DCEC7A}"/>
                  </a:ext>
                </a:extLst>
              </p:cNvPr>
              <p:cNvCxnSpPr>
                <a:cxnSpLocks noChangeAspect="1"/>
                <a:stCxn id="193" idx="2"/>
                <a:endCxn id="184" idx="0"/>
              </p:cNvCxnSpPr>
              <p:nvPr/>
            </p:nvCxnSpPr>
            <p:spPr bwMode="auto">
              <a:xfrm flipH="1">
                <a:off x="706070" y="4162226"/>
                <a:ext cx="417512"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8E3732D-9236-4B8E-8DC9-CE383ACDB647}"/>
                  </a:ext>
                </a:extLst>
              </p:cNvPr>
              <p:cNvCxnSpPr>
                <a:cxnSpLocks noChangeAspect="1"/>
                <a:stCxn id="193" idx="2"/>
                <a:endCxn id="191" idx="0"/>
              </p:cNvCxnSpPr>
              <p:nvPr/>
            </p:nvCxnSpPr>
            <p:spPr bwMode="auto">
              <a:xfrm>
                <a:off x="1123582" y="4162226"/>
                <a:ext cx="0"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53F6023-BA24-4D2F-95AA-A5540360204E}"/>
                  </a:ext>
                </a:extLst>
              </p:cNvPr>
              <p:cNvCxnSpPr>
                <a:cxnSpLocks noChangeAspect="1"/>
                <a:stCxn id="193" idx="2"/>
                <a:endCxn id="183" idx="0"/>
              </p:cNvCxnSpPr>
              <p:nvPr/>
            </p:nvCxnSpPr>
            <p:spPr bwMode="auto">
              <a:xfrm>
                <a:off x="1123582" y="4162226"/>
                <a:ext cx="417513"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D36BACF-EA51-4A11-AA59-8BA94945268C}"/>
                  </a:ext>
                </a:extLst>
              </p:cNvPr>
              <p:cNvCxnSpPr>
                <a:cxnSpLocks noChangeAspect="1"/>
              </p:cNvCxnSpPr>
              <p:nvPr/>
            </p:nvCxnSpPr>
            <p:spPr bwMode="auto">
              <a:xfrm flipH="1">
                <a:off x="1964957" y="4162226"/>
                <a:ext cx="417513"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63EBB4C0-218F-496C-A60C-790CD3311E8E}"/>
                  </a:ext>
                </a:extLst>
              </p:cNvPr>
              <p:cNvCxnSpPr>
                <a:cxnSpLocks noChangeAspect="1"/>
              </p:cNvCxnSpPr>
              <p:nvPr/>
            </p:nvCxnSpPr>
            <p:spPr bwMode="auto">
              <a:xfrm>
                <a:off x="2382470" y="4162226"/>
                <a:ext cx="0"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78259B80-639E-4588-9993-5CFEBB45AC66}"/>
                  </a:ext>
                </a:extLst>
              </p:cNvPr>
              <p:cNvCxnSpPr>
                <a:cxnSpLocks noChangeAspect="1"/>
              </p:cNvCxnSpPr>
              <p:nvPr/>
            </p:nvCxnSpPr>
            <p:spPr bwMode="auto">
              <a:xfrm>
                <a:off x="2382470" y="4162226"/>
                <a:ext cx="415925"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F8BE70E3-76A8-4E32-9954-8D2A0270364C}"/>
                  </a:ext>
                </a:extLst>
              </p:cNvPr>
              <p:cNvCxnSpPr>
                <a:cxnSpLocks noChangeAspect="1"/>
              </p:cNvCxnSpPr>
              <p:nvPr/>
            </p:nvCxnSpPr>
            <p:spPr bwMode="auto">
              <a:xfrm flipH="1">
                <a:off x="3204795" y="4162226"/>
                <a:ext cx="417512"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DCBB976-DF25-46E0-A67B-D7F394024090}"/>
                  </a:ext>
                </a:extLst>
              </p:cNvPr>
              <p:cNvCxnSpPr>
                <a:cxnSpLocks noChangeAspect="1"/>
              </p:cNvCxnSpPr>
              <p:nvPr/>
            </p:nvCxnSpPr>
            <p:spPr bwMode="auto">
              <a:xfrm>
                <a:off x="3622307" y="4162226"/>
                <a:ext cx="0"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834E3005-55F8-4E30-9194-D8F3535254B3}"/>
                  </a:ext>
                </a:extLst>
              </p:cNvPr>
              <p:cNvCxnSpPr>
                <a:cxnSpLocks noChangeAspect="1"/>
              </p:cNvCxnSpPr>
              <p:nvPr/>
            </p:nvCxnSpPr>
            <p:spPr bwMode="auto">
              <a:xfrm>
                <a:off x="3622307" y="4162226"/>
                <a:ext cx="417513"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2B6E6A05-379B-45F9-9335-9A1785A75CBA}"/>
                  </a:ext>
                </a:extLst>
              </p:cNvPr>
              <p:cNvCxnSpPr>
                <a:cxnSpLocks noChangeAspect="1"/>
                <a:stCxn id="184" idx="2"/>
                <a:endCxn id="163" idx="0"/>
              </p:cNvCxnSpPr>
              <p:nvPr/>
            </p:nvCxnSpPr>
            <p:spPr bwMode="auto">
              <a:xfrm flipH="1">
                <a:off x="56795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1CDA0DF-A865-4A7B-8132-6F360C89DA10}"/>
                  </a:ext>
                </a:extLst>
              </p:cNvPr>
              <p:cNvCxnSpPr>
                <a:cxnSpLocks noChangeAspect="1"/>
                <a:stCxn id="184" idx="2"/>
                <a:endCxn id="155" idx="0"/>
              </p:cNvCxnSpPr>
              <p:nvPr/>
            </p:nvCxnSpPr>
            <p:spPr bwMode="auto">
              <a:xfrm flipH="1">
                <a:off x="706070"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629E62BD-FE18-4E09-86FA-0C6A02C788AC}"/>
                  </a:ext>
                </a:extLst>
              </p:cNvPr>
              <p:cNvCxnSpPr>
                <a:cxnSpLocks noChangeAspect="1"/>
                <a:stCxn id="184" idx="2"/>
                <a:endCxn id="171" idx="0"/>
              </p:cNvCxnSpPr>
              <p:nvPr/>
            </p:nvCxnSpPr>
            <p:spPr bwMode="auto">
              <a:xfrm>
                <a:off x="70607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1B872405-1E50-4A14-8623-10D32F5B3F3D}"/>
                  </a:ext>
                </a:extLst>
              </p:cNvPr>
              <p:cNvCxnSpPr>
                <a:cxnSpLocks noChangeAspect="1"/>
              </p:cNvCxnSpPr>
              <p:nvPr/>
            </p:nvCxnSpPr>
            <p:spPr bwMode="auto">
              <a:xfrm flipH="1">
                <a:off x="98070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53F84020-14B3-4355-BB6E-E104C5633F47}"/>
                  </a:ext>
                </a:extLst>
              </p:cNvPr>
              <p:cNvCxnSpPr>
                <a:cxnSpLocks noChangeAspect="1"/>
              </p:cNvCxnSpPr>
              <p:nvPr/>
            </p:nvCxnSpPr>
            <p:spPr bwMode="auto">
              <a:xfrm flipH="1">
                <a:off x="1118820"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33411241-5E29-4EFC-8AD5-F52DBEDA4452}"/>
                  </a:ext>
                </a:extLst>
              </p:cNvPr>
              <p:cNvCxnSpPr>
                <a:cxnSpLocks noChangeAspect="1"/>
              </p:cNvCxnSpPr>
              <p:nvPr/>
            </p:nvCxnSpPr>
            <p:spPr bwMode="auto">
              <a:xfrm>
                <a:off x="111882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C8B9437-EBA2-44ED-A398-5E6C77102F23}"/>
                  </a:ext>
                </a:extLst>
              </p:cNvPr>
              <p:cNvCxnSpPr>
                <a:cxnSpLocks noChangeAspect="1"/>
              </p:cNvCxnSpPr>
              <p:nvPr/>
            </p:nvCxnSpPr>
            <p:spPr bwMode="auto">
              <a:xfrm flipH="1">
                <a:off x="1399807"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9D86E585-D615-469A-88DD-CDD650964E05}"/>
                  </a:ext>
                </a:extLst>
              </p:cNvPr>
              <p:cNvCxnSpPr>
                <a:cxnSpLocks noChangeAspect="1"/>
              </p:cNvCxnSpPr>
              <p:nvPr/>
            </p:nvCxnSpPr>
            <p:spPr bwMode="auto">
              <a:xfrm flipH="1">
                <a:off x="1539507"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D6308297-2A1F-4764-BBBD-80254B6448BE}"/>
                  </a:ext>
                </a:extLst>
              </p:cNvPr>
              <p:cNvCxnSpPr>
                <a:cxnSpLocks noChangeAspect="1"/>
              </p:cNvCxnSpPr>
              <p:nvPr/>
            </p:nvCxnSpPr>
            <p:spPr bwMode="auto">
              <a:xfrm>
                <a:off x="153950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8A5D5069-C808-4D6D-9FC3-F3F5DCCA35CF}"/>
                  </a:ext>
                </a:extLst>
              </p:cNvPr>
              <p:cNvCxnSpPr>
                <a:cxnSpLocks noChangeAspect="1"/>
              </p:cNvCxnSpPr>
              <p:nvPr/>
            </p:nvCxnSpPr>
            <p:spPr bwMode="auto">
              <a:xfrm flipH="1">
                <a:off x="1806207"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C4DA6D9-B6A0-4878-BB48-180E6725BFCF}"/>
                  </a:ext>
                </a:extLst>
              </p:cNvPr>
              <p:cNvCxnSpPr>
                <a:cxnSpLocks noChangeAspect="1"/>
              </p:cNvCxnSpPr>
              <p:nvPr/>
            </p:nvCxnSpPr>
            <p:spPr bwMode="auto">
              <a:xfrm flipH="1">
                <a:off x="1945907"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6ECC132A-624E-4341-A19A-7A1F5D50A516}"/>
                  </a:ext>
                </a:extLst>
              </p:cNvPr>
              <p:cNvCxnSpPr>
                <a:cxnSpLocks noChangeAspect="1"/>
              </p:cNvCxnSpPr>
              <p:nvPr/>
            </p:nvCxnSpPr>
            <p:spPr bwMode="auto">
              <a:xfrm>
                <a:off x="194590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F6DD9176-4378-4B69-A0F6-5C395C697E3A}"/>
                  </a:ext>
                </a:extLst>
              </p:cNvPr>
              <p:cNvCxnSpPr>
                <a:cxnSpLocks noChangeAspect="1"/>
              </p:cNvCxnSpPr>
              <p:nvPr/>
            </p:nvCxnSpPr>
            <p:spPr bwMode="auto">
              <a:xfrm flipH="1">
                <a:off x="222372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CF77161B-4714-41D6-8B40-E13CFDC5063B}"/>
                  </a:ext>
                </a:extLst>
              </p:cNvPr>
              <p:cNvCxnSpPr>
                <a:cxnSpLocks noChangeAspect="1"/>
              </p:cNvCxnSpPr>
              <p:nvPr/>
            </p:nvCxnSpPr>
            <p:spPr bwMode="auto">
              <a:xfrm flipH="1">
                <a:off x="2363420"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3179B6F-9E18-4A28-B7B9-CAB00A85D5BC}"/>
                  </a:ext>
                </a:extLst>
              </p:cNvPr>
              <p:cNvCxnSpPr>
                <a:cxnSpLocks noChangeAspect="1"/>
              </p:cNvCxnSpPr>
              <p:nvPr/>
            </p:nvCxnSpPr>
            <p:spPr bwMode="auto">
              <a:xfrm>
                <a:off x="2363420" y="4695626"/>
                <a:ext cx="138112"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CE73D372-4A31-4392-87C2-6AF72C1C03E9}"/>
                  </a:ext>
                </a:extLst>
              </p:cNvPr>
              <p:cNvCxnSpPr>
                <a:cxnSpLocks noChangeAspect="1"/>
              </p:cNvCxnSpPr>
              <p:nvPr/>
            </p:nvCxnSpPr>
            <p:spPr bwMode="auto">
              <a:xfrm flipH="1">
                <a:off x="2657107"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88E3DA67-ACA0-499E-B033-07E3D2F01436}"/>
                  </a:ext>
                </a:extLst>
              </p:cNvPr>
              <p:cNvCxnSpPr>
                <a:cxnSpLocks noChangeAspect="1"/>
              </p:cNvCxnSpPr>
              <p:nvPr/>
            </p:nvCxnSpPr>
            <p:spPr bwMode="auto">
              <a:xfrm flipH="1">
                <a:off x="2796807"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40C57052-31C8-4C0E-A607-7140265DF8B2}"/>
                  </a:ext>
                </a:extLst>
              </p:cNvPr>
              <p:cNvCxnSpPr>
                <a:cxnSpLocks noChangeAspect="1"/>
              </p:cNvCxnSpPr>
              <p:nvPr/>
            </p:nvCxnSpPr>
            <p:spPr bwMode="auto">
              <a:xfrm>
                <a:off x="279680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88C082A-ED8C-4EB9-9AD4-63FB55F48D2E}"/>
                  </a:ext>
                </a:extLst>
              </p:cNvPr>
              <p:cNvCxnSpPr>
                <a:cxnSpLocks noChangeAspect="1"/>
              </p:cNvCxnSpPr>
              <p:nvPr/>
            </p:nvCxnSpPr>
            <p:spPr bwMode="auto">
              <a:xfrm flipH="1">
                <a:off x="3065095"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721C6F86-E1A7-435D-97E2-DAFB5BEB1DF4}"/>
                  </a:ext>
                </a:extLst>
              </p:cNvPr>
              <p:cNvCxnSpPr>
                <a:cxnSpLocks noChangeAspect="1"/>
              </p:cNvCxnSpPr>
              <p:nvPr/>
            </p:nvCxnSpPr>
            <p:spPr bwMode="auto">
              <a:xfrm flipH="1">
                <a:off x="3204795"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5AFDA5C4-3A38-4C20-90D0-8DB0BBE3C26A}"/>
                  </a:ext>
                </a:extLst>
              </p:cNvPr>
              <p:cNvCxnSpPr>
                <a:cxnSpLocks noChangeAspect="1"/>
              </p:cNvCxnSpPr>
              <p:nvPr/>
            </p:nvCxnSpPr>
            <p:spPr bwMode="auto">
              <a:xfrm>
                <a:off x="3204795" y="4695626"/>
                <a:ext cx="138112"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41F4ADF9-C203-4A60-9F39-6807EB80383F}"/>
                  </a:ext>
                </a:extLst>
              </p:cNvPr>
              <p:cNvCxnSpPr>
                <a:cxnSpLocks noChangeAspect="1"/>
              </p:cNvCxnSpPr>
              <p:nvPr/>
            </p:nvCxnSpPr>
            <p:spPr bwMode="auto">
              <a:xfrm flipH="1">
                <a:off x="3485782"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14F6FD4C-01D5-437F-882E-0BECB2EE3676}"/>
                  </a:ext>
                </a:extLst>
              </p:cNvPr>
              <p:cNvCxnSpPr>
                <a:cxnSpLocks noChangeAspect="1"/>
              </p:cNvCxnSpPr>
              <p:nvPr/>
            </p:nvCxnSpPr>
            <p:spPr bwMode="auto">
              <a:xfrm flipH="1">
                <a:off x="3625482"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5D6F425B-F69A-4D0B-91D8-30175E7EB191}"/>
                  </a:ext>
                </a:extLst>
              </p:cNvPr>
              <p:cNvCxnSpPr>
                <a:cxnSpLocks noChangeAspect="1"/>
              </p:cNvCxnSpPr>
              <p:nvPr/>
            </p:nvCxnSpPr>
            <p:spPr bwMode="auto">
              <a:xfrm>
                <a:off x="3625482"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DF6DD04-18CA-42F0-B1D4-687B407B3903}"/>
                  </a:ext>
                </a:extLst>
              </p:cNvPr>
              <p:cNvCxnSpPr>
                <a:cxnSpLocks noChangeAspect="1"/>
              </p:cNvCxnSpPr>
              <p:nvPr/>
            </p:nvCxnSpPr>
            <p:spPr bwMode="auto">
              <a:xfrm flipH="1">
                <a:off x="390647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87F0A9E8-CE60-4D75-ACB6-C04304123032}"/>
                  </a:ext>
                </a:extLst>
              </p:cNvPr>
              <p:cNvCxnSpPr>
                <a:cxnSpLocks noChangeAspect="1"/>
              </p:cNvCxnSpPr>
              <p:nvPr/>
            </p:nvCxnSpPr>
            <p:spPr bwMode="auto">
              <a:xfrm flipH="1">
                <a:off x="4046170"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50229D7B-AE02-471F-AF93-0FBD918FB5C5}"/>
                  </a:ext>
                </a:extLst>
              </p:cNvPr>
              <p:cNvCxnSpPr>
                <a:cxnSpLocks noChangeAspect="1"/>
              </p:cNvCxnSpPr>
              <p:nvPr/>
            </p:nvCxnSpPr>
            <p:spPr bwMode="auto">
              <a:xfrm>
                <a:off x="404617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TextBox 240">
              <a:extLst>
                <a:ext uri="{FF2B5EF4-FFF2-40B4-BE49-F238E27FC236}">
                  <a16:creationId xmlns:a16="http://schemas.microsoft.com/office/drawing/2014/main" id="{8EEE1A46-473B-44C6-BC46-C31C651387A1}"/>
                </a:ext>
              </a:extLst>
            </p:cNvPr>
            <p:cNvSpPr txBox="1"/>
            <p:nvPr/>
          </p:nvSpPr>
          <p:spPr>
            <a:xfrm>
              <a:off x="497064" y="3114466"/>
              <a:ext cx="2907334" cy="461665"/>
            </a:xfrm>
            <a:prstGeom prst="rect">
              <a:avLst/>
            </a:prstGeom>
            <a:noFill/>
          </p:spPr>
          <p:txBody>
            <a:bodyPr wrap="none" rtlCol="0">
              <a:spAutoFit/>
            </a:bodyPr>
            <a:lstStyle/>
            <a:p>
              <a:r>
                <a:rPr lang="en-US" sz="2400" i="1" dirty="0">
                  <a:latin typeface="+mj-lt"/>
                </a:rPr>
                <a:t>Reproduction number</a:t>
              </a:r>
              <a:endParaRPr lang="en-GB" sz="2400" i="1" dirty="0">
                <a:latin typeface="+mj-lt"/>
              </a:endParaRPr>
            </a:p>
          </p:txBody>
        </p:sp>
        <p:cxnSp>
          <p:nvCxnSpPr>
            <p:cNvPr id="244" name="Straight Connector 243">
              <a:extLst>
                <a:ext uri="{FF2B5EF4-FFF2-40B4-BE49-F238E27FC236}">
                  <a16:creationId xmlns:a16="http://schemas.microsoft.com/office/drawing/2014/main" id="{6B2CB003-5003-4E65-9B18-FA6D5C0BB6A7}"/>
                </a:ext>
              </a:extLst>
            </p:cNvPr>
            <p:cNvCxnSpPr/>
            <p:nvPr/>
          </p:nvCxnSpPr>
          <p:spPr>
            <a:xfrm>
              <a:off x="574504" y="3576131"/>
              <a:ext cx="2770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57A54AE7-FE0F-41DB-8D44-D5D76F06AF77}"/>
              </a:ext>
            </a:extLst>
          </p:cNvPr>
          <p:cNvGrpSpPr/>
          <p:nvPr/>
        </p:nvGrpSpPr>
        <p:grpSpPr>
          <a:xfrm>
            <a:off x="6078986" y="2896752"/>
            <a:ext cx="5833080" cy="3743534"/>
            <a:chOff x="6078986" y="3114466"/>
            <a:chExt cx="5833080" cy="3743534"/>
          </a:xfrm>
        </p:grpSpPr>
        <p:grpSp>
          <p:nvGrpSpPr>
            <p:cNvPr id="238" name="Group 237">
              <a:extLst>
                <a:ext uri="{FF2B5EF4-FFF2-40B4-BE49-F238E27FC236}">
                  <a16:creationId xmlns:a16="http://schemas.microsoft.com/office/drawing/2014/main" id="{E2945622-9127-44C9-A015-298636B7B183}"/>
                </a:ext>
              </a:extLst>
            </p:cNvPr>
            <p:cNvGrpSpPr/>
            <p:nvPr/>
          </p:nvGrpSpPr>
          <p:grpSpPr>
            <a:xfrm>
              <a:off x="6445847" y="3626693"/>
              <a:ext cx="5466219" cy="3231307"/>
              <a:chOff x="6447597" y="3218931"/>
              <a:chExt cx="5466219" cy="3231307"/>
            </a:xfrm>
          </p:grpSpPr>
          <p:cxnSp>
            <p:nvCxnSpPr>
              <p:cNvPr id="106" name="Straight Connector 105">
                <a:extLst>
                  <a:ext uri="{FF2B5EF4-FFF2-40B4-BE49-F238E27FC236}">
                    <a16:creationId xmlns:a16="http://schemas.microsoft.com/office/drawing/2014/main" id="{E70EB2F0-F09C-47C9-9381-2BA131804A73}"/>
                  </a:ext>
                </a:extLst>
              </p:cNvPr>
              <p:cNvCxnSpPr>
                <a:cxnSpLocks/>
              </p:cNvCxnSpPr>
              <p:nvPr/>
            </p:nvCxnSpPr>
            <p:spPr>
              <a:xfrm flipV="1">
                <a:off x="8163277" y="4265315"/>
                <a:ext cx="0" cy="1739016"/>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9F627AC2-E4CE-40BF-A363-93BA6E045581}"/>
                  </a:ext>
                </a:extLst>
              </p:cNvPr>
              <p:cNvSpPr/>
              <p:nvPr/>
            </p:nvSpPr>
            <p:spPr>
              <a:xfrm>
                <a:off x="8085728" y="4862338"/>
                <a:ext cx="165722" cy="222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cxnSp>
            <p:nvCxnSpPr>
              <p:cNvPr id="108" name="Straight Connector 107">
                <a:extLst>
                  <a:ext uri="{FF2B5EF4-FFF2-40B4-BE49-F238E27FC236}">
                    <a16:creationId xmlns:a16="http://schemas.microsoft.com/office/drawing/2014/main" id="{5BC3E340-19A5-47E5-A54A-CFA910BD456E}"/>
                  </a:ext>
                </a:extLst>
              </p:cNvPr>
              <p:cNvCxnSpPr>
                <a:cxnSpLocks/>
              </p:cNvCxnSpPr>
              <p:nvPr/>
            </p:nvCxnSpPr>
            <p:spPr>
              <a:xfrm flipV="1">
                <a:off x="8915399" y="4955822"/>
                <a:ext cx="0" cy="1048509"/>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43CE595-A68A-459E-9D56-56ECB131A489}"/>
                  </a:ext>
                </a:extLst>
              </p:cNvPr>
              <p:cNvCxnSpPr>
                <a:cxnSpLocks/>
                <a:endCxn id="124" idx="0"/>
              </p:cNvCxnSpPr>
              <p:nvPr/>
            </p:nvCxnSpPr>
            <p:spPr>
              <a:xfrm flipH="1" flipV="1">
                <a:off x="10335719" y="5648453"/>
                <a:ext cx="0" cy="355877"/>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4B90183-84A5-40F2-8149-CB83A203A820}"/>
                  </a:ext>
                </a:extLst>
              </p:cNvPr>
              <p:cNvCxnSpPr>
                <a:cxnSpLocks/>
              </p:cNvCxnSpPr>
              <p:nvPr/>
            </p:nvCxnSpPr>
            <p:spPr>
              <a:xfrm flipV="1">
                <a:off x="9273400" y="3721407"/>
                <a:ext cx="0" cy="1251411"/>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9F31FF6-8D10-49F9-BF0B-5EE06AB67999}"/>
                  </a:ext>
                </a:extLst>
              </p:cNvPr>
              <p:cNvCxnSpPr>
                <a:cxnSpLocks/>
              </p:cNvCxnSpPr>
              <p:nvPr/>
            </p:nvCxnSpPr>
            <p:spPr>
              <a:xfrm flipV="1">
                <a:off x="7855204" y="3721407"/>
                <a:ext cx="0" cy="543907"/>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pic>
            <p:nvPicPr>
              <p:cNvPr id="112" name="Picture 2">
                <a:extLst>
                  <a:ext uri="{FF2B5EF4-FFF2-40B4-BE49-F238E27FC236}">
                    <a16:creationId xmlns:a16="http://schemas.microsoft.com/office/drawing/2014/main" id="{760CD2DD-8857-4B79-9ECA-7273626E1E9E}"/>
                  </a:ext>
                </a:extLst>
              </p:cNvPr>
              <p:cNvPicPr>
                <a:picLocks noChangeAspect="1" noChangeArrowheads="1"/>
              </p:cNvPicPr>
              <p:nvPr/>
            </p:nvPicPr>
            <p:blipFill>
              <a:blip r:embed="rId5">
                <a:duotone>
                  <a:schemeClr val="accent6">
                    <a:shade val="45000"/>
                    <a:satMod val="135000"/>
                  </a:schemeClr>
                  <a:prstClr val="white"/>
                </a:duotone>
              </a:blip>
              <a:srcRect/>
              <a:stretch>
                <a:fillRect/>
              </a:stretch>
            </p:blipFill>
            <p:spPr bwMode="auto">
              <a:xfrm>
                <a:off x="8892896" y="4041829"/>
                <a:ext cx="372980" cy="446883"/>
              </a:xfrm>
              <a:prstGeom prst="rect">
                <a:avLst/>
              </a:prstGeom>
              <a:noFill/>
            </p:spPr>
          </p:pic>
          <p:pic>
            <p:nvPicPr>
              <p:cNvPr id="113" name="Picture 2">
                <a:extLst>
                  <a:ext uri="{FF2B5EF4-FFF2-40B4-BE49-F238E27FC236}">
                    <a16:creationId xmlns:a16="http://schemas.microsoft.com/office/drawing/2014/main" id="{85ABDB63-7684-4DEB-B865-531A8F1E0DA1}"/>
                  </a:ext>
                </a:extLst>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6447597" y="4041829"/>
                <a:ext cx="372980" cy="446883"/>
              </a:xfrm>
              <a:prstGeom prst="rect">
                <a:avLst/>
              </a:prstGeom>
              <a:noFill/>
            </p:spPr>
          </p:pic>
          <p:cxnSp>
            <p:nvCxnSpPr>
              <p:cNvPr id="114" name="Straight Arrow Connector 113">
                <a:extLst>
                  <a:ext uri="{FF2B5EF4-FFF2-40B4-BE49-F238E27FC236}">
                    <a16:creationId xmlns:a16="http://schemas.microsoft.com/office/drawing/2014/main" id="{F2427952-5230-4448-A5A5-982227A2E0DE}"/>
                  </a:ext>
                </a:extLst>
              </p:cNvPr>
              <p:cNvCxnSpPr>
                <a:cxnSpLocks/>
                <a:endCxn id="112" idx="1"/>
              </p:cNvCxnSpPr>
              <p:nvPr/>
            </p:nvCxnSpPr>
            <p:spPr>
              <a:xfrm>
                <a:off x="6838566" y="4254691"/>
                <a:ext cx="2054525" cy="10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2">
                <a:extLst>
                  <a:ext uri="{FF2B5EF4-FFF2-40B4-BE49-F238E27FC236}">
                    <a16:creationId xmlns:a16="http://schemas.microsoft.com/office/drawing/2014/main" id="{617BB8E2-D0B0-47C8-AFA3-15D42C7445FE}"/>
                  </a:ext>
                </a:extLst>
              </p:cNvPr>
              <p:cNvPicPr>
                <a:picLocks noChangeAspect="1" noChangeArrowheads="1"/>
              </p:cNvPicPr>
              <p:nvPr/>
            </p:nvPicPr>
            <p:blipFill>
              <a:blip r:embed="rId5">
                <a:duotone>
                  <a:schemeClr val="accent6">
                    <a:shade val="45000"/>
                    <a:satMod val="135000"/>
                  </a:schemeClr>
                  <a:prstClr val="white"/>
                </a:duotone>
              </a:blip>
              <a:srcRect/>
              <a:stretch>
                <a:fillRect/>
              </a:stretch>
            </p:blipFill>
            <p:spPr bwMode="auto">
              <a:xfrm>
                <a:off x="9677591" y="4732670"/>
                <a:ext cx="372980" cy="446883"/>
              </a:xfrm>
              <a:prstGeom prst="rect">
                <a:avLst/>
              </a:prstGeom>
              <a:noFill/>
            </p:spPr>
          </p:pic>
          <p:pic>
            <p:nvPicPr>
              <p:cNvPr id="116" name="Picture 2">
                <a:extLst>
                  <a:ext uri="{FF2B5EF4-FFF2-40B4-BE49-F238E27FC236}">
                    <a16:creationId xmlns:a16="http://schemas.microsoft.com/office/drawing/2014/main" id="{82C96597-EEF3-4F5F-BE31-319D8EFBF960}"/>
                  </a:ext>
                </a:extLst>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7500926" y="4732670"/>
                <a:ext cx="372980" cy="446883"/>
              </a:xfrm>
              <a:prstGeom prst="rect">
                <a:avLst/>
              </a:prstGeom>
              <a:noFill/>
            </p:spPr>
          </p:pic>
          <p:cxnSp>
            <p:nvCxnSpPr>
              <p:cNvPr id="117" name="Straight Arrow Connector 116">
                <a:extLst>
                  <a:ext uri="{FF2B5EF4-FFF2-40B4-BE49-F238E27FC236}">
                    <a16:creationId xmlns:a16="http://schemas.microsoft.com/office/drawing/2014/main" id="{8CE1955D-2B4C-4A1D-A23D-ECCC682CA388}"/>
                  </a:ext>
                </a:extLst>
              </p:cNvPr>
              <p:cNvCxnSpPr>
                <a:cxnSpLocks/>
                <a:stCxn id="116" idx="3"/>
              </p:cNvCxnSpPr>
              <p:nvPr/>
            </p:nvCxnSpPr>
            <p:spPr>
              <a:xfrm>
                <a:off x="7874326" y="4955822"/>
                <a:ext cx="17953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6027781-1CBE-4405-9239-066477BDB884}"/>
                  </a:ext>
                </a:extLst>
              </p:cNvPr>
              <p:cNvCxnSpPr/>
              <p:nvPr/>
            </p:nvCxnSpPr>
            <p:spPr>
              <a:xfrm>
                <a:off x="7855204" y="4265315"/>
                <a:ext cx="0" cy="690507"/>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19" name="Isosceles Triangle 118">
                <a:extLst>
                  <a:ext uri="{FF2B5EF4-FFF2-40B4-BE49-F238E27FC236}">
                    <a16:creationId xmlns:a16="http://schemas.microsoft.com/office/drawing/2014/main" id="{6FB2B55B-A335-433B-B4C4-ECF87EB8E088}"/>
                  </a:ext>
                </a:extLst>
              </p:cNvPr>
              <p:cNvSpPr/>
              <p:nvPr/>
            </p:nvSpPr>
            <p:spPr>
              <a:xfrm rot="10800000">
                <a:off x="8139906" y="4183516"/>
                <a:ext cx="64802" cy="8179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120" name="Isosceles Triangle 119">
                <a:extLst>
                  <a:ext uri="{FF2B5EF4-FFF2-40B4-BE49-F238E27FC236}">
                    <a16:creationId xmlns:a16="http://schemas.microsoft.com/office/drawing/2014/main" id="{7CA2233B-9355-479F-A117-28B30FC5E1BB}"/>
                  </a:ext>
                </a:extLst>
              </p:cNvPr>
              <p:cNvSpPr/>
              <p:nvPr/>
            </p:nvSpPr>
            <p:spPr>
              <a:xfrm rot="10800000">
                <a:off x="8887778" y="4876148"/>
                <a:ext cx="64802" cy="8179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pic>
            <p:nvPicPr>
              <p:cNvPr id="121" name="Picture 2">
                <a:extLst>
                  <a:ext uri="{FF2B5EF4-FFF2-40B4-BE49-F238E27FC236}">
                    <a16:creationId xmlns:a16="http://schemas.microsoft.com/office/drawing/2014/main" id="{0D27EE1B-76B4-422A-9605-BE639984B348}"/>
                  </a:ext>
                </a:extLst>
              </p:cNvPr>
              <p:cNvPicPr>
                <a:picLocks noChangeAspect="1" noChangeArrowheads="1"/>
              </p:cNvPicPr>
              <p:nvPr/>
            </p:nvPicPr>
            <p:blipFill>
              <a:blip r:embed="rId5">
                <a:duotone>
                  <a:schemeClr val="accent6">
                    <a:shade val="45000"/>
                    <a:satMod val="135000"/>
                  </a:schemeClr>
                  <a:prstClr val="white"/>
                </a:duotone>
              </a:blip>
              <a:srcRect/>
              <a:stretch>
                <a:fillRect/>
              </a:stretch>
            </p:blipFill>
            <p:spPr bwMode="auto">
              <a:xfrm>
                <a:off x="11093306" y="5423512"/>
                <a:ext cx="372980" cy="446883"/>
              </a:xfrm>
              <a:prstGeom prst="rect">
                <a:avLst/>
              </a:prstGeom>
              <a:noFill/>
            </p:spPr>
          </p:pic>
          <p:pic>
            <p:nvPicPr>
              <p:cNvPr id="122" name="Picture 2">
                <a:extLst>
                  <a:ext uri="{FF2B5EF4-FFF2-40B4-BE49-F238E27FC236}">
                    <a16:creationId xmlns:a16="http://schemas.microsoft.com/office/drawing/2014/main" id="{B15FBE2F-2728-43A7-844E-B21E600F9988}"/>
                  </a:ext>
                </a:extLst>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916641" y="5423512"/>
                <a:ext cx="372980" cy="446883"/>
              </a:xfrm>
              <a:prstGeom prst="rect">
                <a:avLst/>
              </a:prstGeom>
              <a:noFill/>
            </p:spPr>
          </p:pic>
          <p:cxnSp>
            <p:nvCxnSpPr>
              <p:cNvPr id="123" name="Straight Arrow Connector 122">
                <a:extLst>
                  <a:ext uri="{FF2B5EF4-FFF2-40B4-BE49-F238E27FC236}">
                    <a16:creationId xmlns:a16="http://schemas.microsoft.com/office/drawing/2014/main" id="{445BAAA2-2FFB-4C36-A410-B64F85845750}"/>
                  </a:ext>
                </a:extLst>
              </p:cNvPr>
              <p:cNvCxnSpPr>
                <a:cxnSpLocks/>
                <a:stCxn id="122" idx="3"/>
              </p:cNvCxnSpPr>
              <p:nvPr/>
            </p:nvCxnSpPr>
            <p:spPr>
              <a:xfrm>
                <a:off x="9289335" y="5647391"/>
                <a:ext cx="17963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Isosceles Triangle 123">
                <a:extLst>
                  <a:ext uri="{FF2B5EF4-FFF2-40B4-BE49-F238E27FC236}">
                    <a16:creationId xmlns:a16="http://schemas.microsoft.com/office/drawing/2014/main" id="{7133D853-DF7B-4E28-8092-A173166EB750}"/>
                  </a:ext>
                </a:extLst>
              </p:cNvPr>
              <p:cNvSpPr/>
              <p:nvPr/>
            </p:nvSpPr>
            <p:spPr>
              <a:xfrm rot="10800000">
                <a:off x="10303850" y="5567717"/>
                <a:ext cx="64801" cy="8073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125" name="Right Brace 124">
                <a:extLst>
                  <a:ext uri="{FF2B5EF4-FFF2-40B4-BE49-F238E27FC236}">
                    <a16:creationId xmlns:a16="http://schemas.microsoft.com/office/drawing/2014/main" id="{638CEEB0-9ED9-412A-AB01-9216467AF493}"/>
                  </a:ext>
                </a:extLst>
              </p:cNvPr>
              <p:cNvSpPr/>
              <p:nvPr/>
            </p:nvSpPr>
            <p:spPr>
              <a:xfrm rot="5400000">
                <a:off x="8475599" y="5697321"/>
                <a:ext cx="132789" cy="74681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126" name="Right Brace 125">
                <a:extLst>
                  <a:ext uri="{FF2B5EF4-FFF2-40B4-BE49-F238E27FC236}">
                    <a16:creationId xmlns:a16="http://schemas.microsoft.com/office/drawing/2014/main" id="{A2CB91AA-76D6-4362-95A0-E0E9717C8C92}"/>
                  </a:ext>
                </a:extLst>
              </p:cNvPr>
              <p:cNvSpPr/>
              <p:nvPr/>
            </p:nvSpPr>
            <p:spPr>
              <a:xfrm rot="5400000">
                <a:off x="9562351" y="5362690"/>
                <a:ext cx="132789" cy="1416071"/>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127" name="TextBox 7184">
                <a:extLst>
                  <a:ext uri="{FF2B5EF4-FFF2-40B4-BE49-F238E27FC236}">
                    <a16:creationId xmlns:a16="http://schemas.microsoft.com/office/drawing/2014/main" id="{1A5053D6-27A5-44C9-864D-B7A913DAB405}"/>
                  </a:ext>
                </a:extLst>
              </p:cNvPr>
              <p:cNvSpPr txBox="1">
                <a:spLocks noChangeArrowheads="1"/>
              </p:cNvSpPr>
              <p:nvPr/>
            </p:nvSpPr>
            <p:spPr bwMode="auto">
              <a:xfrm>
                <a:off x="8293942" y="6173239"/>
                <a:ext cx="4961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SI</a:t>
                </a:r>
                <a:endParaRPr lang="en-GB" altLang="en-US" sz="1200" i="1" dirty="0"/>
              </a:p>
            </p:txBody>
          </p:sp>
          <p:sp>
            <p:nvSpPr>
              <p:cNvPr id="128" name="TextBox 66">
                <a:extLst>
                  <a:ext uri="{FF2B5EF4-FFF2-40B4-BE49-F238E27FC236}">
                    <a16:creationId xmlns:a16="http://schemas.microsoft.com/office/drawing/2014/main" id="{FD98A98A-91F8-4223-BDAD-5B2B0E02FC83}"/>
                  </a:ext>
                </a:extLst>
              </p:cNvPr>
              <p:cNvSpPr txBox="1">
                <a:spLocks noChangeArrowheads="1"/>
              </p:cNvSpPr>
              <p:nvPr/>
            </p:nvSpPr>
            <p:spPr bwMode="auto">
              <a:xfrm>
                <a:off x="9380694" y="6173239"/>
                <a:ext cx="4961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SI</a:t>
                </a:r>
                <a:endParaRPr lang="en-GB" altLang="en-US" sz="1200" i="1" dirty="0"/>
              </a:p>
            </p:txBody>
          </p:sp>
          <p:cxnSp>
            <p:nvCxnSpPr>
              <p:cNvPr id="129" name="Straight Arrow Connector 128">
                <a:extLst>
                  <a:ext uri="{FF2B5EF4-FFF2-40B4-BE49-F238E27FC236}">
                    <a16:creationId xmlns:a16="http://schemas.microsoft.com/office/drawing/2014/main" id="{6AE2BC70-A073-4EEC-BF9A-39E0BAA8671C}"/>
                  </a:ext>
                </a:extLst>
              </p:cNvPr>
              <p:cNvCxnSpPr/>
              <p:nvPr/>
            </p:nvCxnSpPr>
            <p:spPr>
              <a:xfrm>
                <a:off x="9273400" y="4972819"/>
                <a:ext cx="0" cy="691570"/>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F34BC66-D611-4C6F-92BD-3824BCC70255}"/>
                  </a:ext>
                </a:extLst>
              </p:cNvPr>
              <p:cNvCxnSpPr/>
              <p:nvPr/>
            </p:nvCxnSpPr>
            <p:spPr>
              <a:xfrm>
                <a:off x="6626102" y="3289044"/>
                <a:ext cx="0" cy="691569"/>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32" name="Right Brace 131">
                <a:extLst>
                  <a:ext uri="{FF2B5EF4-FFF2-40B4-BE49-F238E27FC236}">
                    <a16:creationId xmlns:a16="http://schemas.microsoft.com/office/drawing/2014/main" id="{B15C2CCF-4432-4683-BD0D-C38400FCF5F6}"/>
                  </a:ext>
                </a:extLst>
              </p:cNvPr>
              <p:cNvSpPr/>
              <p:nvPr/>
            </p:nvSpPr>
            <p:spPr>
              <a:xfrm rot="16200000">
                <a:off x="7174258" y="3026651"/>
                <a:ext cx="132790" cy="122910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133" name="Right Brace 132">
                <a:extLst>
                  <a:ext uri="{FF2B5EF4-FFF2-40B4-BE49-F238E27FC236}">
                    <a16:creationId xmlns:a16="http://schemas.microsoft.com/office/drawing/2014/main" id="{7774964E-D4BD-4DDB-84AB-540522616C1A}"/>
                  </a:ext>
                </a:extLst>
              </p:cNvPr>
              <p:cNvSpPr/>
              <p:nvPr/>
            </p:nvSpPr>
            <p:spPr>
              <a:xfrm rot="16200000">
                <a:off x="8496845" y="2933167"/>
                <a:ext cx="134915" cy="141819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134" name="TextBox 77">
                <a:extLst>
                  <a:ext uri="{FF2B5EF4-FFF2-40B4-BE49-F238E27FC236}">
                    <a16:creationId xmlns:a16="http://schemas.microsoft.com/office/drawing/2014/main" id="{D9976FC7-3E9E-4785-9CCF-E2A6A13FEC4B}"/>
                  </a:ext>
                </a:extLst>
              </p:cNvPr>
              <p:cNvSpPr txBox="1">
                <a:spLocks noChangeArrowheads="1"/>
              </p:cNvSpPr>
              <p:nvPr/>
            </p:nvSpPr>
            <p:spPr bwMode="auto">
              <a:xfrm>
                <a:off x="6934174" y="3218931"/>
                <a:ext cx="616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GI</a:t>
                </a:r>
                <a:endParaRPr lang="en-GB" altLang="en-US" sz="1200" i="1" dirty="0"/>
              </a:p>
            </p:txBody>
          </p:sp>
          <p:sp>
            <p:nvSpPr>
              <p:cNvPr id="135" name="TextBox 79">
                <a:extLst>
                  <a:ext uri="{FF2B5EF4-FFF2-40B4-BE49-F238E27FC236}">
                    <a16:creationId xmlns:a16="http://schemas.microsoft.com/office/drawing/2014/main" id="{E12EEC53-5FA4-4FDA-91D2-282BDBD95944}"/>
                  </a:ext>
                </a:extLst>
              </p:cNvPr>
              <p:cNvSpPr txBox="1">
                <a:spLocks noChangeArrowheads="1"/>
              </p:cNvSpPr>
              <p:nvPr/>
            </p:nvSpPr>
            <p:spPr bwMode="auto">
              <a:xfrm>
                <a:off x="8258886" y="3218931"/>
                <a:ext cx="617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GI</a:t>
                </a:r>
                <a:endParaRPr lang="en-GB" altLang="en-US" sz="1200" i="1" dirty="0"/>
              </a:p>
            </p:txBody>
          </p:sp>
          <p:grpSp>
            <p:nvGrpSpPr>
              <p:cNvPr id="138" name="Group 2">
                <a:extLst>
                  <a:ext uri="{FF2B5EF4-FFF2-40B4-BE49-F238E27FC236}">
                    <a16:creationId xmlns:a16="http://schemas.microsoft.com/office/drawing/2014/main" id="{9C795ABC-5BD1-4FC2-B997-21FE2D75D9D0}"/>
                  </a:ext>
                </a:extLst>
              </p:cNvPr>
              <p:cNvGrpSpPr>
                <a:grpSpLocks/>
              </p:cNvGrpSpPr>
              <p:nvPr/>
            </p:nvGrpSpPr>
            <p:grpSpPr bwMode="auto">
              <a:xfrm>
                <a:off x="10117436" y="3222685"/>
                <a:ext cx="1796380" cy="1368266"/>
                <a:chOff x="3385206" y="4187825"/>
                <a:chExt cx="1716385" cy="2044700"/>
              </a:xfrm>
            </p:grpSpPr>
            <p:sp>
              <p:nvSpPr>
                <p:cNvPr id="139" name="Rectangle 138">
                  <a:extLst>
                    <a:ext uri="{FF2B5EF4-FFF2-40B4-BE49-F238E27FC236}">
                      <a16:creationId xmlns:a16="http://schemas.microsoft.com/office/drawing/2014/main" id="{B3D95F04-158D-4D81-9A85-50E11DAC9A4B}"/>
                    </a:ext>
                  </a:extLst>
                </p:cNvPr>
                <p:cNvSpPr/>
                <p:nvPr/>
              </p:nvSpPr>
              <p:spPr>
                <a:xfrm>
                  <a:off x="3385206" y="4187825"/>
                  <a:ext cx="1714799" cy="2044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grpSp>
              <p:nvGrpSpPr>
                <p:cNvPr id="140" name="Group 7190">
                  <a:extLst>
                    <a:ext uri="{FF2B5EF4-FFF2-40B4-BE49-F238E27FC236}">
                      <a16:creationId xmlns:a16="http://schemas.microsoft.com/office/drawing/2014/main" id="{C9F55BC2-8382-464C-96DB-DE251B1AEF7A}"/>
                    </a:ext>
                  </a:extLst>
                </p:cNvPr>
                <p:cNvGrpSpPr>
                  <a:grpSpLocks/>
                </p:cNvGrpSpPr>
                <p:nvPr/>
              </p:nvGrpSpPr>
              <p:grpSpPr bwMode="auto">
                <a:xfrm>
                  <a:off x="3536254" y="5807070"/>
                  <a:ext cx="1565337" cy="276999"/>
                  <a:chOff x="9432338" y="2732179"/>
                  <a:chExt cx="2021758" cy="298352"/>
                </a:xfrm>
              </p:grpSpPr>
              <p:sp>
                <p:nvSpPr>
                  <p:cNvPr id="151" name="Isosceles Triangle 150">
                    <a:extLst>
                      <a:ext uri="{FF2B5EF4-FFF2-40B4-BE49-F238E27FC236}">
                        <a16:creationId xmlns:a16="http://schemas.microsoft.com/office/drawing/2014/main" id="{58F7572D-94C3-43E5-976A-30C356C86033}"/>
                      </a:ext>
                    </a:extLst>
                  </p:cNvPr>
                  <p:cNvSpPr/>
                  <p:nvPr/>
                </p:nvSpPr>
                <p:spPr>
                  <a:xfrm rot="10800000">
                    <a:off x="9431888" y="2822808"/>
                    <a:ext cx="124979" cy="13166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152" name="TextBox 89">
                    <a:extLst>
                      <a:ext uri="{FF2B5EF4-FFF2-40B4-BE49-F238E27FC236}">
                        <a16:creationId xmlns:a16="http://schemas.microsoft.com/office/drawing/2014/main" id="{919FDE82-941D-405A-B479-5A790FA81192}"/>
                      </a:ext>
                    </a:extLst>
                  </p:cNvPr>
                  <p:cNvSpPr txBox="1">
                    <a:spLocks noChangeArrowheads="1"/>
                  </p:cNvSpPr>
                  <p:nvPr/>
                </p:nvSpPr>
                <p:spPr bwMode="auto">
                  <a:xfrm>
                    <a:off x="9674871" y="2732179"/>
                    <a:ext cx="1779225" cy="29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a:t>Onset of symptoms</a:t>
                    </a:r>
                    <a:endParaRPr lang="en-GB" altLang="en-US" sz="1200" i="1"/>
                  </a:p>
                </p:txBody>
              </p:sp>
            </p:grpSp>
            <p:grpSp>
              <p:nvGrpSpPr>
                <p:cNvPr id="141" name="Group 7191">
                  <a:extLst>
                    <a:ext uri="{FF2B5EF4-FFF2-40B4-BE49-F238E27FC236}">
                      <a16:creationId xmlns:a16="http://schemas.microsoft.com/office/drawing/2014/main" id="{E70AC048-11C2-47D3-A956-100CD7C3D967}"/>
                    </a:ext>
                  </a:extLst>
                </p:cNvPr>
                <p:cNvGrpSpPr>
                  <a:grpSpLocks/>
                </p:cNvGrpSpPr>
                <p:nvPr/>
              </p:nvGrpSpPr>
              <p:grpSpPr bwMode="auto">
                <a:xfrm>
                  <a:off x="3585279" y="5432423"/>
                  <a:ext cx="1245698" cy="276999"/>
                  <a:chOff x="9494871" y="2340743"/>
                  <a:chExt cx="1608876" cy="300018"/>
                </a:xfrm>
              </p:grpSpPr>
              <p:cxnSp>
                <p:nvCxnSpPr>
                  <p:cNvPr id="149" name="Straight Arrow Connector 148">
                    <a:extLst>
                      <a:ext uri="{FF2B5EF4-FFF2-40B4-BE49-F238E27FC236}">
                        <a16:creationId xmlns:a16="http://schemas.microsoft.com/office/drawing/2014/main" id="{A4886B25-CE1F-48A6-B89A-5E24F28B2867}"/>
                      </a:ext>
                    </a:extLst>
                  </p:cNvPr>
                  <p:cNvCxnSpPr>
                    <a:cxnSpLocks/>
                  </p:cNvCxnSpPr>
                  <p:nvPr/>
                </p:nvCxnSpPr>
                <p:spPr>
                  <a:xfrm>
                    <a:off x="9494615" y="2376854"/>
                    <a:ext cx="0" cy="247597"/>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50" name="TextBox 90">
                    <a:extLst>
                      <a:ext uri="{FF2B5EF4-FFF2-40B4-BE49-F238E27FC236}">
                        <a16:creationId xmlns:a16="http://schemas.microsoft.com/office/drawing/2014/main" id="{CDB5904F-6277-490C-BC8C-F9F4706CA4D5}"/>
                      </a:ext>
                    </a:extLst>
                  </p:cNvPr>
                  <p:cNvSpPr txBox="1">
                    <a:spLocks noChangeArrowheads="1"/>
                  </p:cNvSpPr>
                  <p:nvPr/>
                </p:nvSpPr>
                <p:spPr bwMode="auto">
                  <a:xfrm>
                    <a:off x="9674871" y="2340743"/>
                    <a:ext cx="1428876" cy="30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a:t>Infection event</a:t>
                    </a:r>
                    <a:endParaRPr lang="en-GB" altLang="en-US" sz="1200" i="1"/>
                  </a:p>
                </p:txBody>
              </p:sp>
            </p:grpSp>
            <p:grpSp>
              <p:nvGrpSpPr>
                <p:cNvPr id="142" name="Group 7192">
                  <a:extLst>
                    <a:ext uri="{FF2B5EF4-FFF2-40B4-BE49-F238E27FC236}">
                      <a16:creationId xmlns:a16="http://schemas.microsoft.com/office/drawing/2014/main" id="{AAC635B5-7110-4A78-989E-B81F837E74CC}"/>
                    </a:ext>
                  </a:extLst>
                </p:cNvPr>
                <p:cNvGrpSpPr>
                  <a:grpSpLocks/>
                </p:cNvGrpSpPr>
                <p:nvPr/>
              </p:nvGrpSpPr>
              <p:grpSpPr bwMode="auto">
                <a:xfrm>
                  <a:off x="3446157" y="5006975"/>
                  <a:ext cx="1106184" cy="334963"/>
                  <a:chOff x="9314871" y="1879998"/>
                  <a:chExt cx="1429454" cy="360000"/>
                </a:xfrm>
              </p:grpSpPr>
              <p:pic>
                <p:nvPicPr>
                  <p:cNvPr id="147" name="Picture 2">
                    <a:extLst>
                      <a:ext uri="{FF2B5EF4-FFF2-40B4-BE49-F238E27FC236}">
                        <a16:creationId xmlns:a16="http://schemas.microsoft.com/office/drawing/2014/main" id="{874665A1-C124-487E-9E45-0F168AC4D8E3}"/>
                      </a:ext>
                    </a:extLst>
                  </p:cNvPr>
                  <p:cNvPicPr>
                    <a:picLocks noChangeAspect="1" noChangeArrowheads="1"/>
                  </p:cNvPicPr>
                  <p:nvPr/>
                </p:nvPicPr>
                <p:blipFill>
                  <a:blip r:embed="rId5">
                    <a:duotone>
                      <a:schemeClr val="accent6">
                        <a:shade val="45000"/>
                        <a:satMod val="135000"/>
                      </a:schemeClr>
                      <a:prstClr val="white"/>
                    </a:duotone>
                  </a:blip>
                  <a:srcRect/>
                  <a:stretch>
                    <a:fillRect/>
                  </a:stretch>
                </p:blipFill>
                <p:spPr bwMode="auto">
                  <a:xfrm>
                    <a:off x="9314871" y="1879998"/>
                    <a:ext cx="360000" cy="360000"/>
                  </a:xfrm>
                  <a:prstGeom prst="rect">
                    <a:avLst/>
                  </a:prstGeom>
                  <a:noFill/>
                </p:spPr>
              </p:pic>
              <p:sp>
                <p:nvSpPr>
                  <p:cNvPr id="148" name="TextBox 91">
                    <a:extLst>
                      <a:ext uri="{FF2B5EF4-FFF2-40B4-BE49-F238E27FC236}">
                        <a16:creationId xmlns:a16="http://schemas.microsoft.com/office/drawing/2014/main" id="{EF868230-0D61-49CB-AE80-1ACA75AAF967}"/>
                      </a:ext>
                    </a:extLst>
                  </p:cNvPr>
                  <p:cNvSpPr txBox="1">
                    <a:spLocks noChangeArrowheads="1"/>
                  </p:cNvSpPr>
                  <p:nvPr/>
                </p:nvSpPr>
                <p:spPr bwMode="auto">
                  <a:xfrm>
                    <a:off x="9674870" y="1920802"/>
                    <a:ext cx="1069455" cy="29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dirty="0"/>
                      <a:t>Recovered</a:t>
                    </a:r>
                    <a:endParaRPr lang="en-GB" altLang="en-US" sz="1200" i="1" dirty="0"/>
                  </a:p>
                </p:txBody>
              </p:sp>
            </p:grpSp>
            <p:grpSp>
              <p:nvGrpSpPr>
                <p:cNvPr id="143" name="Group 7193">
                  <a:extLst>
                    <a:ext uri="{FF2B5EF4-FFF2-40B4-BE49-F238E27FC236}">
                      <a16:creationId xmlns:a16="http://schemas.microsoft.com/office/drawing/2014/main" id="{E975BD75-54D5-4010-BADF-B4B96BEF6CC2}"/>
                    </a:ext>
                  </a:extLst>
                </p:cNvPr>
                <p:cNvGrpSpPr>
                  <a:grpSpLocks/>
                </p:cNvGrpSpPr>
                <p:nvPr/>
              </p:nvGrpSpPr>
              <p:grpSpPr bwMode="auto">
                <a:xfrm>
                  <a:off x="3446157" y="4583113"/>
                  <a:ext cx="964173" cy="334962"/>
                  <a:chOff x="9314871" y="1412156"/>
                  <a:chExt cx="1245593" cy="360000"/>
                </a:xfrm>
              </p:grpSpPr>
              <p:pic>
                <p:nvPicPr>
                  <p:cNvPr id="145" name="Picture 2">
                    <a:extLst>
                      <a:ext uri="{FF2B5EF4-FFF2-40B4-BE49-F238E27FC236}">
                        <a16:creationId xmlns:a16="http://schemas.microsoft.com/office/drawing/2014/main" id="{9B347AF1-584A-4B2D-B45F-59B22798CA10}"/>
                      </a:ext>
                    </a:extLst>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9314871" y="1412156"/>
                    <a:ext cx="360000" cy="360000"/>
                  </a:xfrm>
                  <a:prstGeom prst="rect">
                    <a:avLst/>
                  </a:prstGeom>
                  <a:noFill/>
                </p:spPr>
              </p:pic>
              <p:sp>
                <p:nvSpPr>
                  <p:cNvPr id="146" name="TextBox 92">
                    <a:extLst>
                      <a:ext uri="{FF2B5EF4-FFF2-40B4-BE49-F238E27FC236}">
                        <a16:creationId xmlns:a16="http://schemas.microsoft.com/office/drawing/2014/main" id="{730F9DBA-C92C-4EDA-AE33-5F9CA628F992}"/>
                      </a:ext>
                    </a:extLst>
                  </p:cNvPr>
                  <p:cNvSpPr txBox="1">
                    <a:spLocks noChangeArrowheads="1"/>
                  </p:cNvSpPr>
                  <p:nvPr/>
                </p:nvSpPr>
                <p:spPr bwMode="auto">
                  <a:xfrm>
                    <a:off x="9674871" y="1435687"/>
                    <a:ext cx="885593" cy="29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a:t>Infected</a:t>
                    </a:r>
                    <a:endParaRPr lang="en-GB" altLang="en-US" sz="1200" i="1"/>
                  </a:p>
                </p:txBody>
              </p:sp>
            </p:grpSp>
            <p:sp>
              <p:nvSpPr>
                <p:cNvPr id="144" name="TextBox 119">
                  <a:extLst>
                    <a:ext uri="{FF2B5EF4-FFF2-40B4-BE49-F238E27FC236}">
                      <a16:creationId xmlns:a16="http://schemas.microsoft.com/office/drawing/2014/main" id="{2B4C5349-D9BE-499A-8736-31EB86EDA45F}"/>
                    </a:ext>
                  </a:extLst>
                </p:cNvPr>
                <p:cNvSpPr txBox="1">
                  <a:spLocks noChangeArrowheads="1"/>
                </p:cNvSpPr>
                <p:nvPr/>
              </p:nvSpPr>
              <p:spPr bwMode="auto">
                <a:xfrm>
                  <a:off x="3446154" y="4243388"/>
                  <a:ext cx="412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i="1" dirty="0"/>
                    <a:t>Key</a:t>
                  </a:r>
                  <a:endParaRPr lang="en-GB" altLang="en-US" sz="1200" b="1" i="1" dirty="0"/>
                </a:p>
              </p:txBody>
            </p:sp>
          </p:grpSp>
        </p:grpSp>
        <p:sp>
          <p:nvSpPr>
            <p:cNvPr id="242" name="TextBox 241">
              <a:extLst>
                <a:ext uri="{FF2B5EF4-FFF2-40B4-BE49-F238E27FC236}">
                  <a16:creationId xmlns:a16="http://schemas.microsoft.com/office/drawing/2014/main" id="{EEC62FA2-C523-427C-BFDE-F5F340C42DA4}"/>
                </a:ext>
              </a:extLst>
            </p:cNvPr>
            <p:cNvSpPr txBox="1"/>
            <p:nvPr/>
          </p:nvSpPr>
          <p:spPr>
            <a:xfrm>
              <a:off x="6078986" y="3114466"/>
              <a:ext cx="2566215" cy="461665"/>
            </a:xfrm>
            <a:prstGeom prst="rect">
              <a:avLst/>
            </a:prstGeom>
            <a:noFill/>
          </p:spPr>
          <p:txBody>
            <a:bodyPr wrap="none" rtlCol="0">
              <a:spAutoFit/>
            </a:bodyPr>
            <a:lstStyle/>
            <a:p>
              <a:r>
                <a:rPr lang="en-US" sz="2400" i="1" dirty="0">
                  <a:latin typeface="+mj-lt"/>
                </a:rPr>
                <a:t>Generation interval</a:t>
              </a:r>
              <a:endParaRPr lang="en-GB" sz="2400" i="1" dirty="0">
                <a:latin typeface="+mj-lt"/>
              </a:endParaRPr>
            </a:p>
          </p:txBody>
        </p:sp>
        <p:cxnSp>
          <p:nvCxnSpPr>
            <p:cNvPr id="245" name="Straight Connector 244">
              <a:extLst>
                <a:ext uri="{FF2B5EF4-FFF2-40B4-BE49-F238E27FC236}">
                  <a16:creationId xmlns:a16="http://schemas.microsoft.com/office/drawing/2014/main" id="{27653F10-13AD-4958-8201-0E4FADF893D7}"/>
                </a:ext>
              </a:extLst>
            </p:cNvPr>
            <p:cNvCxnSpPr/>
            <p:nvPr/>
          </p:nvCxnSpPr>
          <p:spPr>
            <a:xfrm>
              <a:off x="6163231" y="3576131"/>
              <a:ext cx="2770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877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Effect transition="in" filter="fade">
                                      <p:cBhvr>
                                        <p:cTn id="12" dur="500"/>
                                        <p:tgtEl>
                                          <p:spTgt spid="2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gtEl>
                                        <p:attrNameLst>
                                          <p:attrName>style.visibility</p:attrName>
                                        </p:attrNameLst>
                                      </p:cBhvr>
                                      <p:to>
                                        <p:strVal val="visible"/>
                                      </p:to>
                                    </p:set>
                                    <p:animEffect transition="in" filter="fade">
                                      <p:cBhvr>
                                        <p:cTn id="1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a:extLst>
              <a:ext uri="{FF2B5EF4-FFF2-40B4-BE49-F238E27FC236}">
                <a16:creationId xmlns:a16="http://schemas.microsoft.com/office/drawing/2014/main" id="{D88D6D38-D7CB-4634-B8A9-C5C3697D7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1800225"/>
            <a:ext cx="10655300" cy="36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D377C6A7-C797-411B-B7C3-3374D1E40308}"/>
              </a:ext>
            </a:extLst>
          </p:cNvPr>
          <p:cNvSpPr txBox="1">
            <a:spLocks/>
          </p:cNvSpPr>
          <p:nvPr/>
        </p:nvSpPr>
        <p:spPr>
          <a:xfrm>
            <a:off x="377825" y="365125"/>
            <a:ext cx="10975975" cy="893763"/>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b="1" dirty="0">
                <a:latin typeface="+mn-lt"/>
              </a:rPr>
              <a:t>Viral shedding could be reduced by effective antivirals</a:t>
            </a:r>
            <a:endParaRPr lang="en-GB" sz="3600" b="1"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EBFE-17BA-4F65-BB70-37B83ADFDC1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7A7EB-E6BD-401E-B98F-79C5C0C861F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4433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7E23-0254-4B27-BE68-D31B478E25B7}"/>
              </a:ext>
            </a:extLst>
          </p:cNvPr>
          <p:cNvSpPr>
            <a:spLocks noGrp="1"/>
          </p:cNvSpPr>
          <p:nvPr>
            <p:ph type="title"/>
          </p:nvPr>
        </p:nvSpPr>
        <p:spPr/>
        <p:txBody>
          <a:bodyPr/>
          <a:lstStyle/>
          <a:p>
            <a:r>
              <a:rPr lang="en-US" dirty="0"/>
              <a:t>Heterogeneity in infectious profile may result from biological and behavioral differences</a:t>
            </a:r>
            <a:endParaRPr lang="en-GB" dirty="0"/>
          </a:p>
        </p:txBody>
      </p:sp>
      <p:pic>
        <p:nvPicPr>
          <p:cNvPr id="4" name="Picture 2" descr="fever Icon 3836277">
            <a:extLst>
              <a:ext uri="{FF2B5EF4-FFF2-40B4-BE49-F238E27FC236}">
                <a16:creationId xmlns:a16="http://schemas.microsoft.com/office/drawing/2014/main" id="{39DFFCDD-42C5-4232-B62F-84C8C7C12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576" y="451440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solation Icon 3825001">
            <a:extLst>
              <a:ext uri="{FF2B5EF4-FFF2-40B4-BE49-F238E27FC236}">
                <a16:creationId xmlns:a16="http://schemas.microsoft.com/office/drawing/2014/main" id="{59886A9C-7C94-448B-8CB2-346002D73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678" y="451440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accine Icon 3843517">
            <a:extLst>
              <a:ext uri="{FF2B5EF4-FFF2-40B4-BE49-F238E27FC236}">
                <a16:creationId xmlns:a16="http://schemas.microsoft.com/office/drawing/2014/main" id="{4AEA37CF-D9CE-4D0A-B64E-B7E089963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5780" y="451440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8E80CF-C684-4DA1-952C-24EA6E93ACA5}"/>
              </a:ext>
            </a:extLst>
          </p:cNvPr>
          <p:cNvSpPr txBox="1"/>
          <p:nvPr/>
        </p:nvSpPr>
        <p:spPr>
          <a:xfrm>
            <a:off x="1014714" y="5661878"/>
            <a:ext cx="2217723" cy="830997"/>
          </a:xfrm>
          <a:prstGeom prst="rect">
            <a:avLst/>
          </a:prstGeom>
          <a:noFill/>
        </p:spPr>
        <p:txBody>
          <a:bodyPr wrap="none" rtlCol="0">
            <a:spAutoFit/>
          </a:bodyPr>
          <a:lstStyle/>
          <a:p>
            <a:pPr algn="ctr"/>
            <a:r>
              <a:rPr lang="en-US" sz="2400" dirty="0"/>
              <a:t>Symptomatic vs </a:t>
            </a:r>
          </a:p>
          <a:p>
            <a:pPr algn="ctr"/>
            <a:r>
              <a:rPr lang="en-US" sz="2400" dirty="0"/>
              <a:t>asymptomatic</a:t>
            </a:r>
            <a:endParaRPr lang="en-GB" sz="2400" dirty="0"/>
          </a:p>
        </p:txBody>
      </p:sp>
      <p:sp>
        <p:nvSpPr>
          <p:cNvPr id="8" name="TextBox 7">
            <a:extLst>
              <a:ext uri="{FF2B5EF4-FFF2-40B4-BE49-F238E27FC236}">
                <a16:creationId xmlns:a16="http://schemas.microsoft.com/office/drawing/2014/main" id="{BAE21EDC-EF12-4F8E-AD3F-8A994CFB3C8D}"/>
              </a:ext>
            </a:extLst>
          </p:cNvPr>
          <p:cNvSpPr txBox="1"/>
          <p:nvPr/>
        </p:nvSpPr>
        <p:spPr>
          <a:xfrm>
            <a:off x="5271412" y="5661878"/>
            <a:ext cx="1866537" cy="830997"/>
          </a:xfrm>
          <a:prstGeom prst="rect">
            <a:avLst/>
          </a:prstGeom>
          <a:noFill/>
        </p:spPr>
        <p:txBody>
          <a:bodyPr wrap="none" rtlCol="0">
            <a:spAutoFit/>
          </a:bodyPr>
          <a:lstStyle/>
          <a:p>
            <a:pPr algn="ctr"/>
            <a:r>
              <a:rPr lang="en-US" sz="2400" dirty="0"/>
              <a:t>Isolation vs</a:t>
            </a:r>
          </a:p>
          <a:p>
            <a:pPr algn="ctr"/>
            <a:r>
              <a:rPr lang="en-US" sz="2400" dirty="0"/>
              <a:t>Non-isolation</a:t>
            </a:r>
            <a:endParaRPr lang="en-GB" sz="2400" dirty="0"/>
          </a:p>
        </p:txBody>
      </p:sp>
      <p:sp>
        <p:nvSpPr>
          <p:cNvPr id="9" name="TextBox 8">
            <a:extLst>
              <a:ext uri="{FF2B5EF4-FFF2-40B4-BE49-F238E27FC236}">
                <a16:creationId xmlns:a16="http://schemas.microsoft.com/office/drawing/2014/main" id="{1408154B-6C19-4728-A6E8-E5475B880A3E}"/>
              </a:ext>
            </a:extLst>
          </p:cNvPr>
          <p:cNvSpPr txBox="1"/>
          <p:nvPr/>
        </p:nvSpPr>
        <p:spPr>
          <a:xfrm>
            <a:off x="9217766" y="5661878"/>
            <a:ext cx="2136034" cy="830997"/>
          </a:xfrm>
          <a:prstGeom prst="rect">
            <a:avLst/>
          </a:prstGeom>
          <a:noFill/>
        </p:spPr>
        <p:txBody>
          <a:bodyPr wrap="none" rtlCol="0">
            <a:spAutoFit/>
          </a:bodyPr>
          <a:lstStyle/>
          <a:p>
            <a:pPr algn="ctr"/>
            <a:r>
              <a:rPr lang="en-US" sz="2400" dirty="0"/>
              <a:t>Vaccinated vs</a:t>
            </a:r>
          </a:p>
          <a:p>
            <a:pPr algn="ctr"/>
            <a:r>
              <a:rPr lang="en-US" sz="2400" dirty="0"/>
              <a:t>Non-vaccinated</a:t>
            </a:r>
            <a:endParaRPr lang="en-GB" sz="2400" dirty="0"/>
          </a:p>
        </p:txBody>
      </p:sp>
      <p:grpSp>
        <p:nvGrpSpPr>
          <p:cNvPr id="11" name="Group 10">
            <a:extLst>
              <a:ext uri="{FF2B5EF4-FFF2-40B4-BE49-F238E27FC236}">
                <a16:creationId xmlns:a16="http://schemas.microsoft.com/office/drawing/2014/main" id="{CF484E74-2B4C-4904-B95D-6097B8B441DD}"/>
              </a:ext>
            </a:extLst>
          </p:cNvPr>
          <p:cNvGrpSpPr/>
          <p:nvPr/>
        </p:nvGrpSpPr>
        <p:grpSpPr>
          <a:xfrm>
            <a:off x="1443679" y="2171700"/>
            <a:ext cx="9760018" cy="1596440"/>
            <a:chOff x="1443679" y="2171700"/>
            <a:chExt cx="9760018" cy="1596440"/>
          </a:xfrm>
        </p:grpSpPr>
        <p:pic>
          <p:nvPicPr>
            <p:cNvPr id="2050" name="Picture 2" descr="Eye Dropper Icon 13503">
              <a:extLst>
                <a:ext uri="{FF2B5EF4-FFF2-40B4-BE49-F238E27FC236}">
                  <a16:creationId xmlns:a16="http://schemas.microsoft.com/office/drawing/2014/main" id="{46C69B39-9916-4346-BE58-55D29634D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3576" y="217170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neeze Icon 3924353">
              <a:extLst>
                <a:ext uri="{FF2B5EF4-FFF2-40B4-BE49-F238E27FC236}">
                  <a16:creationId xmlns:a16="http://schemas.microsoft.com/office/drawing/2014/main" id="{7F0CF51B-8FB2-47D9-A673-0E769751A0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4678" y="217170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fection Icon 3456707">
              <a:extLst>
                <a:ext uri="{FF2B5EF4-FFF2-40B4-BE49-F238E27FC236}">
                  <a16:creationId xmlns:a16="http://schemas.microsoft.com/office/drawing/2014/main" id="{D832250E-B069-40E2-BB88-31C1F7131E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5780" y="217170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D158B5D-C1C5-4BC6-A7A8-BA6183D451DE}"/>
                </a:ext>
              </a:extLst>
            </p:cNvPr>
            <p:cNvSpPr txBox="1"/>
            <p:nvPr/>
          </p:nvSpPr>
          <p:spPr>
            <a:xfrm>
              <a:off x="1443679" y="3306475"/>
              <a:ext cx="1359796" cy="461665"/>
            </a:xfrm>
            <a:prstGeom prst="rect">
              <a:avLst/>
            </a:prstGeom>
            <a:noFill/>
          </p:spPr>
          <p:txBody>
            <a:bodyPr wrap="none" rtlCol="0">
              <a:spAutoFit/>
            </a:bodyPr>
            <a:lstStyle/>
            <a:p>
              <a:pPr algn="ctr"/>
              <a:r>
                <a:rPr lang="en-US" sz="2400" dirty="0"/>
                <a:t>Viral load</a:t>
              </a:r>
              <a:endParaRPr lang="en-GB" sz="2400" dirty="0"/>
            </a:p>
          </p:txBody>
        </p:sp>
        <p:sp>
          <p:nvSpPr>
            <p:cNvPr id="15" name="TextBox 14">
              <a:extLst>
                <a:ext uri="{FF2B5EF4-FFF2-40B4-BE49-F238E27FC236}">
                  <a16:creationId xmlns:a16="http://schemas.microsoft.com/office/drawing/2014/main" id="{A3607208-FF9F-428A-976E-58E0839F5473}"/>
                </a:ext>
              </a:extLst>
            </p:cNvPr>
            <p:cNvSpPr txBox="1"/>
            <p:nvPr/>
          </p:nvSpPr>
          <p:spPr>
            <a:xfrm>
              <a:off x="5227430" y="3306475"/>
              <a:ext cx="1954509" cy="461665"/>
            </a:xfrm>
            <a:prstGeom prst="rect">
              <a:avLst/>
            </a:prstGeom>
            <a:noFill/>
          </p:spPr>
          <p:txBody>
            <a:bodyPr wrap="none" rtlCol="0">
              <a:spAutoFit/>
            </a:bodyPr>
            <a:lstStyle/>
            <a:p>
              <a:pPr algn="ctr"/>
              <a:r>
                <a:rPr lang="en-US" sz="2400" dirty="0"/>
                <a:t>Viral shedding</a:t>
              </a:r>
              <a:endParaRPr lang="en-GB" sz="2400" dirty="0"/>
            </a:p>
          </p:txBody>
        </p:sp>
        <p:sp>
          <p:nvSpPr>
            <p:cNvPr id="16" name="TextBox 15">
              <a:extLst>
                <a:ext uri="{FF2B5EF4-FFF2-40B4-BE49-F238E27FC236}">
                  <a16:creationId xmlns:a16="http://schemas.microsoft.com/office/drawing/2014/main" id="{E55D456B-33B6-4B6C-8425-F7A4D636C66C}"/>
                </a:ext>
              </a:extLst>
            </p:cNvPr>
            <p:cNvSpPr txBox="1"/>
            <p:nvPr/>
          </p:nvSpPr>
          <p:spPr>
            <a:xfrm>
              <a:off x="9367873" y="3306475"/>
              <a:ext cx="1835824" cy="461665"/>
            </a:xfrm>
            <a:prstGeom prst="rect">
              <a:avLst/>
            </a:prstGeom>
            <a:noFill/>
          </p:spPr>
          <p:txBody>
            <a:bodyPr wrap="none" rtlCol="0">
              <a:spAutoFit/>
            </a:bodyPr>
            <a:lstStyle/>
            <a:p>
              <a:pPr algn="ctr"/>
              <a:r>
                <a:rPr lang="en-US" sz="2400" dirty="0"/>
                <a:t>Contact rates</a:t>
              </a:r>
              <a:endParaRPr lang="en-GB" sz="2400" dirty="0"/>
            </a:p>
          </p:txBody>
        </p:sp>
      </p:grpSp>
      <p:cxnSp>
        <p:nvCxnSpPr>
          <p:cNvPr id="10" name="Straight Connector 9">
            <a:extLst>
              <a:ext uri="{FF2B5EF4-FFF2-40B4-BE49-F238E27FC236}">
                <a16:creationId xmlns:a16="http://schemas.microsoft.com/office/drawing/2014/main" id="{5CE50716-E6E6-4EAC-9636-23819B6D5276}"/>
              </a:ext>
            </a:extLst>
          </p:cNvPr>
          <p:cNvCxnSpPr/>
          <p:nvPr/>
        </p:nvCxnSpPr>
        <p:spPr>
          <a:xfrm>
            <a:off x="923925" y="4000500"/>
            <a:ext cx="10620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58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3105F6F9-9FAD-4B59-984D-54B716E77601}"/>
              </a:ext>
            </a:extLst>
          </p:cNvPr>
          <p:cNvCxnSpPr>
            <a:cxnSpLocks/>
          </p:cNvCxnSpPr>
          <p:nvPr/>
        </p:nvCxnSpPr>
        <p:spPr>
          <a:xfrm flipV="1">
            <a:off x="2920740" y="3700452"/>
            <a:ext cx="0" cy="1739016"/>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CF659689-9372-47B0-B6EC-3F4DCBE196B0}"/>
              </a:ext>
            </a:extLst>
          </p:cNvPr>
          <p:cNvSpPr/>
          <p:nvPr/>
        </p:nvSpPr>
        <p:spPr>
          <a:xfrm>
            <a:off x="2843191" y="4297475"/>
            <a:ext cx="165722" cy="222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cxnSp>
        <p:nvCxnSpPr>
          <p:cNvPr id="58" name="Straight Connector 57">
            <a:extLst>
              <a:ext uri="{FF2B5EF4-FFF2-40B4-BE49-F238E27FC236}">
                <a16:creationId xmlns:a16="http://schemas.microsoft.com/office/drawing/2014/main" id="{B22C7A4E-7E18-4874-BA6F-253CFD988A85}"/>
              </a:ext>
            </a:extLst>
          </p:cNvPr>
          <p:cNvCxnSpPr>
            <a:cxnSpLocks/>
          </p:cNvCxnSpPr>
          <p:nvPr/>
        </p:nvCxnSpPr>
        <p:spPr>
          <a:xfrm flipV="1">
            <a:off x="3672862" y="4390959"/>
            <a:ext cx="0" cy="1048509"/>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3804B2E-B9FA-4955-B2C0-ECF35EEA6F2E}"/>
              </a:ext>
            </a:extLst>
          </p:cNvPr>
          <p:cNvCxnSpPr>
            <a:cxnSpLocks/>
            <a:endCxn id="74" idx="0"/>
          </p:cNvCxnSpPr>
          <p:nvPr/>
        </p:nvCxnSpPr>
        <p:spPr>
          <a:xfrm flipH="1" flipV="1">
            <a:off x="5093182" y="5083590"/>
            <a:ext cx="0" cy="355877"/>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914710-E688-47E0-A3DA-7AC5CEA2D849}"/>
              </a:ext>
            </a:extLst>
          </p:cNvPr>
          <p:cNvCxnSpPr>
            <a:cxnSpLocks/>
          </p:cNvCxnSpPr>
          <p:nvPr/>
        </p:nvCxnSpPr>
        <p:spPr>
          <a:xfrm flipV="1">
            <a:off x="4030863" y="3156544"/>
            <a:ext cx="0" cy="1251411"/>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1C76E5F-8648-4E8A-8DC4-480D5B9169B1}"/>
              </a:ext>
            </a:extLst>
          </p:cNvPr>
          <p:cNvCxnSpPr>
            <a:cxnSpLocks/>
          </p:cNvCxnSpPr>
          <p:nvPr/>
        </p:nvCxnSpPr>
        <p:spPr>
          <a:xfrm flipV="1">
            <a:off x="2612667" y="3156544"/>
            <a:ext cx="0" cy="543907"/>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pic>
        <p:nvPicPr>
          <p:cNvPr id="62" name="Picture 2">
            <a:extLst>
              <a:ext uri="{FF2B5EF4-FFF2-40B4-BE49-F238E27FC236}">
                <a16:creationId xmlns:a16="http://schemas.microsoft.com/office/drawing/2014/main" id="{CDF872AD-B917-4006-8EA2-C5B746A5B196}"/>
              </a:ext>
            </a:extLst>
          </p:cNvPr>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3650359" y="3476966"/>
            <a:ext cx="372980" cy="446883"/>
          </a:xfrm>
          <a:prstGeom prst="rect">
            <a:avLst/>
          </a:prstGeom>
          <a:noFill/>
        </p:spPr>
      </p:pic>
      <p:pic>
        <p:nvPicPr>
          <p:cNvPr id="63" name="Picture 2">
            <a:extLst>
              <a:ext uri="{FF2B5EF4-FFF2-40B4-BE49-F238E27FC236}">
                <a16:creationId xmlns:a16="http://schemas.microsoft.com/office/drawing/2014/main" id="{DA6B4044-11B6-4815-AEED-398C7CD3B845}"/>
              </a:ext>
            </a:extLst>
          </p:cNvPr>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1205061" y="3476966"/>
            <a:ext cx="372980" cy="446883"/>
          </a:xfrm>
          <a:prstGeom prst="rect">
            <a:avLst/>
          </a:prstGeom>
          <a:noFill/>
        </p:spPr>
      </p:pic>
      <p:cxnSp>
        <p:nvCxnSpPr>
          <p:cNvPr id="64" name="Straight Arrow Connector 63">
            <a:extLst>
              <a:ext uri="{FF2B5EF4-FFF2-40B4-BE49-F238E27FC236}">
                <a16:creationId xmlns:a16="http://schemas.microsoft.com/office/drawing/2014/main" id="{4EB5981C-D74E-421E-A6C0-9253CAB9297C}"/>
              </a:ext>
            </a:extLst>
          </p:cNvPr>
          <p:cNvCxnSpPr>
            <a:cxnSpLocks/>
            <a:endCxn id="62" idx="1"/>
          </p:cNvCxnSpPr>
          <p:nvPr/>
        </p:nvCxnSpPr>
        <p:spPr>
          <a:xfrm>
            <a:off x="1596030" y="3689828"/>
            <a:ext cx="2054524" cy="10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5" name="Picture 2">
            <a:extLst>
              <a:ext uri="{FF2B5EF4-FFF2-40B4-BE49-F238E27FC236}">
                <a16:creationId xmlns:a16="http://schemas.microsoft.com/office/drawing/2014/main" id="{85B21E08-5C1F-4D5D-B717-475C27859008}"/>
              </a:ext>
            </a:extLst>
          </p:cNvPr>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4435054" y="4167807"/>
            <a:ext cx="372980" cy="446883"/>
          </a:xfrm>
          <a:prstGeom prst="rect">
            <a:avLst/>
          </a:prstGeom>
          <a:noFill/>
        </p:spPr>
      </p:pic>
      <p:pic>
        <p:nvPicPr>
          <p:cNvPr id="66" name="Picture 2">
            <a:extLst>
              <a:ext uri="{FF2B5EF4-FFF2-40B4-BE49-F238E27FC236}">
                <a16:creationId xmlns:a16="http://schemas.microsoft.com/office/drawing/2014/main" id="{2998EAF0-B0CF-4ADB-A344-6BA48A19009D}"/>
              </a:ext>
            </a:extLst>
          </p:cNvPr>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2258390" y="4167807"/>
            <a:ext cx="372980" cy="446883"/>
          </a:xfrm>
          <a:prstGeom prst="rect">
            <a:avLst/>
          </a:prstGeom>
          <a:noFill/>
        </p:spPr>
      </p:pic>
      <p:cxnSp>
        <p:nvCxnSpPr>
          <p:cNvPr id="67" name="Straight Arrow Connector 66">
            <a:extLst>
              <a:ext uri="{FF2B5EF4-FFF2-40B4-BE49-F238E27FC236}">
                <a16:creationId xmlns:a16="http://schemas.microsoft.com/office/drawing/2014/main" id="{141DAE47-A6FE-4A04-B6F6-85824E9B9013}"/>
              </a:ext>
            </a:extLst>
          </p:cNvPr>
          <p:cNvCxnSpPr>
            <a:cxnSpLocks/>
            <a:stCxn id="66" idx="3"/>
          </p:cNvCxnSpPr>
          <p:nvPr/>
        </p:nvCxnSpPr>
        <p:spPr>
          <a:xfrm>
            <a:off x="2631789" y="4390959"/>
            <a:ext cx="17953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18492B6-BA4E-4831-9B52-94DFF0BE31C7}"/>
              </a:ext>
            </a:extLst>
          </p:cNvPr>
          <p:cNvCxnSpPr/>
          <p:nvPr/>
        </p:nvCxnSpPr>
        <p:spPr>
          <a:xfrm>
            <a:off x="2612667" y="3700452"/>
            <a:ext cx="0" cy="690507"/>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9" name="Isosceles Triangle 68">
            <a:extLst>
              <a:ext uri="{FF2B5EF4-FFF2-40B4-BE49-F238E27FC236}">
                <a16:creationId xmlns:a16="http://schemas.microsoft.com/office/drawing/2014/main" id="{DE66A797-BE92-4A72-9ACC-064833611569}"/>
              </a:ext>
            </a:extLst>
          </p:cNvPr>
          <p:cNvSpPr/>
          <p:nvPr/>
        </p:nvSpPr>
        <p:spPr>
          <a:xfrm rot="10800000">
            <a:off x="2897369" y="3618653"/>
            <a:ext cx="64802" cy="8179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70" name="Isosceles Triangle 69">
            <a:extLst>
              <a:ext uri="{FF2B5EF4-FFF2-40B4-BE49-F238E27FC236}">
                <a16:creationId xmlns:a16="http://schemas.microsoft.com/office/drawing/2014/main" id="{3BF0287C-05DE-47A3-8641-2EE63AAB69B8}"/>
              </a:ext>
            </a:extLst>
          </p:cNvPr>
          <p:cNvSpPr/>
          <p:nvPr/>
        </p:nvSpPr>
        <p:spPr>
          <a:xfrm rot="10800000">
            <a:off x="3645241" y="4311285"/>
            <a:ext cx="64802" cy="8179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pic>
        <p:nvPicPr>
          <p:cNvPr id="71" name="Picture 2">
            <a:extLst>
              <a:ext uri="{FF2B5EF4-FFF2-40B4-BE49-F238E27FC236}">
                <a16:creationId xmlns:a16="http://schemas.microsoft.com/office/drawing/2014/main" id="{52F50952-970D-4A2A-A3EA-7465F26EFC08}"/>
              </a:ext>
            </a:extLst>
          </p:cNvPr>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5850768" y="4858649"/>
            <a:ext cx="372980" cy="446883"/>
          </a:xfrm>
          <a:prstGeom prst="rect">
            <a:avLst/>
          </a:prstGeom>
          <a:noFill/>
        </p:spPr>
      </p:pic>
      <p:pic>
        <p:nvPicPr>
          <p:cNvPr id="72" name="Picture 2">
            <a:extLst>
              <a:ext uri="{FF2B5EF4-FFF2-40B4-BE49-F238E27FC236}">
                <a16:creationId xmlns:a16="http://schemas.microsoft.com/office/drawing/2014/main" id="{C82BEBB1-6368-4634-82BB-EBEF51163A99}"/>
              </a:ext>
            </a:extLst>
          </p:cNvPr>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3674104" y="4858649"/>
            <a:ext cx="372980" cy="446883"/>
          </a:xfrm>
          <a:prstGeom prst="rect">
            <a:avLst/>
          </a:prstGeom>
          <a:noFill/>
        </p:spPr>
      </p:pic>
      <p:cxnSp>
        <p:nvCxnSpPr>
          <p:cNvPr id="73" name="Straight Arrow Connector 72">
            <a:extLst>
              <a:ext uri="{FF2B5EF4-FFF2-40B4-BE49-F238E27FC236}">
                <a16:creationId xmlns:a16="http://schemas.microsoft.com/office/drawing/2014/main" id="{35071F53-C322-4E24-8950-51B02BA10B77}"/>
              </a:ext>
            </a:extLst>
          </p:cNvPr>
          <p:cNvCxnSpPr>
            <a:cxnSpLocks/>
            <a:stCxn id="72" idx="3"/>
          </p:cNvCxnSpPr>
          <p:nvPr/>
        </p:nvCxnSpPr>
        <p:spPr>
          <a:xfrm>
            <a:off x="4046798" y="5082528"/>
            <a:ext cx="17963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Isosceles Triangle 73">
            <a:extLst>
              <a:ext uri="{FF2B5EF4-FFF2-40B4-BE49-F238E27FC236}">
                <a16:creationId xmlns:a16="http://schemas.microsoft.com/office/drawing/2014/main" id="{7540C67A-3A20-4BE4-BA46-5769AB8F637F}"/>
              </a:ext>
            </a:extLst>
          </p:cNvPr>
          <p:cNvSpPr/>
          <p:nvPr/>
        </p:nvSpPr>
        <p:spPr>
          <a:xfrm rot="10800000">
            <a:off x="5061313" y="5002854"/>
            <a:ext cx="64801" cy="8073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75" name="Right Brace 74">
            <a:extLst>
              <a:ext uri="{FF2B5EF4-FFF2-40B4-BE49-F238E27FC236}">
                <a16:creationId xmlns:a16="http://schemas.microsoft.com/office/drawing/2014/main" id="{35AD125E-EC1B-4DE0-9940-B2551BECA411}"/>
              </a:ext>
            </a:extLst>
          </p:cNvPr>
          <p:cNvSpPr/>
          <p:nvPr/>
        </p:nvSpPr>
        <p:spPr>
          <a:xfrm rot="5400000">
            <a:off x="3233062" y="5132458"/>
            <a:ext cx="132789" cy="74681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76" name="Right Brace 75">
            <a:extLst>
              <a:ext uri="{FF2B5EF4-FFF2-40B4-BE49-F238E27FC236}">
                <a16:creationId xmlns:a16="http://schemas.microsoft.com/office/drawing/2014/main" id="{40768F2B-92A9-44F6-8B9B-7A2FEDE3642E}"/>
              </a:ext>
            </a:extLst>
          </p:cNvPr>
          <p:cNvSpPr/>
          <p:nvPr/>
        </p:nvSpPr>
        <p:spPr>
          <a:xfrm rot="5400000">
            <a:off x="4319814" y="4797827"/>
            <a:ext cx="132789" cy="141607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77" name="TextBox 7184">
            <a:extLst>
              <a:ext uri="{FF2B5EF4-FFF2-40B4-BE49-F238E27FC236}">
                <a16:creationId xmlns:a16="http://schemas.microsoft.com/office/drawing/2014/main" id="{3C606C7F-79C3-49B1-B749-EEE1DA74BCE3}"/>
              </a:ext>
            </a:extLst>
          </p:cNvPr>
          <p:cNvSpPr txBox="1">
            <a:spLocks noChangeArrowheads="1"/>
          </p:cNvSpPr>
          <p:nvPr/>
        </p:nvSpPr>
        <p:spPr bwMode="auto">
          <a:xfrm>
            <a:off x="3051405" y="5608376"/>
            <a:ext cx="4961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SI</a:t>
            </a:r>
            <a:endParaRPr lang="en-GB" altLang="en-US" sz="1200" i="1" dirty="0"/>
          </a:p>
        </p:txBody>
      </p:sp>
      <p:sp>
        <p:nvSpPr>
          <p:cNvPr id="78" name="TextBox 66">
            <a:extLst>
              <a:ext uri="{FF2B5EF4-FFF2-40B4-BE49-F238E27FC236}">
                <a16:creationId xmlns:a16="http://schemas.microsoft.com/office/drawing/2014/main" id="{8462CE79-5F92-4565-904E-6E77055C9F72}"/>
              </a:ext>
            </a:extLst>
          </p:cNvPr>
          <p:cNvSpPr txBox="1">
            <a:spLocks noChangeArrowheads="1"/>
          </p:cNvSpPr>
          <p:nvPr/>
        </p:nvSpPr>
        <p:spPr bwMode="auto">
          <a:xfrm>
            <a:off x="4138157" y="5608376"/>
            <a:ext cx="4961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SI</a:t>
            </a:r>
            <a:endParaRPr lang="en-GB" altLang="en-US" sz="1200" i="1" dirty="0"/>
          </a:p>
        </p:txBody>
      </p:sp>
      <p:cxnSp>
        <p:nvCxnSpPr>
          <p:cNvPr id="79" name="Straight Arrow Connector 78">
            <a:extLst>
              <a:ext uri="{FF2B5EF4-FFF2-40B4-BE49-F238E27FC236}">
                <a16:creationId xmlns:a16="http://schemas.microsoft.com/office/drawing/2014/main" id="{F56EEB0E-0AA6-4615-BFD5-932C01EBD394}"/>
              </a:ext>
            </a:extLst>
          </p:cNvPr>
          <p:cNvCxnSpPr/>
          <p:nvPr/>
        </p:nvCxnSpPr>
        <p:spPr>
          <a:xfrm>
            <a:off x="4030863" y="4407956"/>
            <a:ext cx="0" cy="691570"/>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3D8B5BD-9F99-45B7-8200-F90F550E748A}"/>
              </a:ext>
            </a:extLst>
          </p:cNvPr>
          <p:cNvCxnSpPr/>
          <p:nvPr/>
        </p:nvCxnSpPr>
        <p:spPr>
          <a:xfrm>
            <a:off x="1383566" y="2724181"/>
            <a:ext cx="0" cy="691569"/>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81" name="Right Brace 80">
            <a:extLst>
              <a:ext uri="{FF2B5EF4-FFF2-40B4-BE49-F238E27FC236}">
                <a16:creationId xmlns:a16="http://schemas.microsoft.com/office/drawing/2014/main" id="{46988EC4-886C-4046-9410-C695C09B0967}"/>
              </a:ext>
            </a:extLst>
          </p:cNvPr>
          <p:cNvSpPr/>
          <p:nvPr/>
        </p:nvSpPr>
        <p:spPr>
          <a:xfrm rot="16200000">
            <a:off x="1931722" y="2461788"/>
            <a:ext cx="132790" cy="122910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82" name="Right Brace 81">
            <a:extLst>
              <a:ext uri="{FF2B5EF4-FFF2-40B4-BE49-F238E27FC236}">
                <a16:creationId xmlns:a16="http://schemas.microsoft.com/office/drawing/2014/main" id="{16C17C95-A1F2-4C5F-8DB2-7D2F716EBD57}"/>
              </a:ext>
            </a:extLst>
          </p:cNvPr>
          <p:cNvSpPr/>
          <p:nvPr/>
        </p:nvSpPr>
        <p:spPr>
          <a:xfrm rot="16200000">
            <a:off x="3254308" y="2368304"/>
            <a:ext cx="134915" cy="141819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83" name="TextBox 77">
            <a:extLst>
              <a:ext uri="{FF2B5EF4-FFF2-40B4-BE49-F238E27FC236}">
                <a16:creationId xmlns:a16="http://schemas.microsoft.com/office/drawing/2014/main" id="{FFA78ADD-590D-4FE9-837E-6E226ACDFDFC}"/>
              </a:ext>
            </a:extLst>
          </p:cNvPr>
          <p:cNvSpPr txBox="1">
            <a:spLocks noChangeArrowheads="1"/>
          </p:cNvSpPr>
          <p:nvPr/>
        </p:nvSpPr>
        <p:spPr bwMode="auto">
          <a:xfrm>
            <a:off x="1691638" y="2654068"/>
            <a:ext cx="616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GI</a:t>
            </a:r>
            <a:endParaRPr lang="en-GB" altLang="en-US" sz="1200" i="1" dirty="0"/>
          </a:p>
        </p:txBody>
      </p:sp>
      <p:sp>
        <p:nvSpPr>
          <p:cNvPr id="84" name="TextBox 79">
            <a:extLst>
              <a:ext uri="{FF2B5EF4-FFF2-40B4-BE49-F238E27FC236}">
                <a16:creationId xmlns:a16="http://schemas.microsoft.com/office/drawing/2014/main" id="{B58FB721-22E8-4723-B70E-063CA3627732}"/>
              </a:ext>
            </a:extLst>
          </p:cNvPr>
          <p:cNvSpPr txBox="1">
            <a:spLocks noChangeArrowheads="1"/>
          </p:cNvSpPr>
          <p:nvPr/>
        </p:nvSpPr>
        <p:spPr bwMode="auto">
          <a:xfrm>
            <a:off x="3016349" y="2654068"/>
            <a:ext cx="617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GI</a:t>
            </a:r>
            <a:endParaRPr lang="en-GB" altLang="en-US" sz="1200" i="1" dirty="0"/>
          </a:p>
        </p:txBody>
      </p:sp>
      <p:grpSp>
        <p:nvGrpSpPr>
          <p:cNvPr id="85" name="Group 2">
            <a:extLst>
              <a:ext uri="{FF2B5EF4-FFF2-40B4-BE49-F238E27FC236}">
                <a16:creationId xmlns:a16="http://schemas.microsoft.com/office/drawing/2014/main" id="{0363F802-9DFF-46F5-9092-E15FF7098D00}"/>
              </a:ext>
            </a:extLst>
          </p:cNvPr>
          <p:cNvGrpSpPr>
            <a:grpSpLocks/>
          </p:cNvGrpSpPr>
          <p:nvPr/>
        </p:nvGrpSpPr>
        <p:grpSpPr bwMode="auto">
          <a:xfrm>
            <a:off x="4420732" y="2541956"/>
            <a:ext cx="1796383" cy="1368266"/>
            <a:chOff x="3385205" y="4187826"/>
            <a:chExt cx="1716389" cy="2044700"/>
          </a:xfrm>
        </p:grpSpPr>
        <p:sp>
          <p:nvSpPr>
            <p:cNvPr id="86" name="Rectangle 85">
              <a:extLst>
                <a:ext uri="{FF2B5EF4-FFF2-40B4-BE49-F238E27FC236}">
                  <a16:creationId xmlns:a16="http://schemas.microsoft.com/office/drawing/2014/main" id="{F32C7858-567C-4834-AD85-CEA28AD36B64}"/>
                </a:ext>
              </a:extLst>
            </p:cNvPr>
            <p:cNvSpPr/>
            <p:nvPr/>
          </p:nvSpPr>
          <p:spPr>
            <a:xfrm>
              <a:off x="3385205" y="4187826"/>
              <a:ext cx="1714799" cy="2044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grpSp>
          <p:nvGrpSpPr>
            <p:cNvPr id="87" name="Group 7190">
              <a:extLst>
                <a:ext uri="{FF2B5EF4-FFF2-40B4-BE49-F238E27FC236}">
                  <a16:creationId xmlns:a16="http://schemas.microsoft.com/office/drawing/2014/main" id="{B8C4C6C4-BA3B-4CBE-B2B0-F3AF12D3A49B}"/>
                </a:ext>
              </a:extLst>
            </p:cNvPr>
            <p:cNvGrpSpPr>
              <a:grpSpLocks/>
            </p:cNvGrpSpPr>
            <p:nvPr/>
          </p:nvGrpSpPr>
          <p:grpSpPr bwMode="auto">
            <a:xfrm>
              <a:off x="3535908" y="5807071"/>
              <a:ext cx="1565686" cy="276999"/>
              <a:chOff x="9431888" y="2732181"/>
              <a:chExt cx="2022208" cy="298352"/>
            </a:xfrm>
          </p:grpSpPr>
          <p:sp>
            <p:nvSpPr>
              <p:cNvPr id="98" name="Isosceles Triangle 97">
                <a:extLst>
                  <a:ext uri="{FF2B5EF4-FFF2-40B4-BE49-F238E27FC236}">
                    <a16:creationId xmlns:a16="http://schemas.microsoft.com/office/drawing/2014/main" id="{C8A2B8D1-A135-4299-BA41-844A42987C84}"/>
                  </a:ext>
                </a:extLst>
              </p:cNvPr>
              <p:cNvSpPr/>
              <p:nvPr/>
            </p:nvSpPr>
            <p:spPr>
              <a:xfrm rot="10800000">
                <a:off x="9431888" y="2822808"/>
                <a:ext cx="124979" cy="13166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99" name="TextBox 89">
                <a:extLst>
                  <a:ext uri="{FF2B5EF4-FFF2-40B4-BE49-F238E27FC236}">
                    <a16:creationId xmlns:a16="http://schemas.microsoft.com/office/drawing/2014/main" id="{FBAFC8F3-61F5-47D6-BFA8-E202D25A3276}"/>
                  </a:ext>
                </a:extLst>
              </p:cNvPr>
              <p:cNvSpPr txBox="1">
                <a:spLocks noChangeArrowheads="1"/>
              </p:cNvSpPr>
              <p:nvPr/>
            </p:nvSpPr>
            <p:spPr bwMode="auto">
              <a:xfrm>
                <a:off x="9674871" y="2732181"/>
                <a:ext cx="1779225" cy="29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dirty="0"/>
                  <a:t>Onset of symptoms</a:t>
                </a:r>
                <a:endParaRPr lang="en-GB" altLang="en-US" sz="1200" i="1" dirty="0"/>
              </a:p>
            </p:txBody>
          </p:sp>
        </p:grpSp>
        <p:grpSp>
          <p:nvGrpSpPr>
            <p:cNvPr id="88" name="Group 7191">
              <a:extLst>
                <a:ext uri="{FF2B5EF4-FFF2-40B4-BE49-F238E27FC236}">
                  <a16:creationId xmlns:a16="http://schemas.microsoft.com/office/drawing/2014/main" id="{D946B9A6-6194-4F05-8804-E8537F31B317}"/>
                </a:ext>
              </a:extLst>
            </p:cNvPr>
            <p:cNvGrpSpPr>
              <a:grpSpLocks/>
            </p:cNvGrpSpPr>
            <p:nvPr/>
          </p:nvGrpSpPr>
          <p:grpSpPr bwMode="auto">
            <a:xfrm>
              <a:off x="3585081" y="5432423"/>
              <a:ext cx="1245897" cy="276999"/>
              <a:chOff x="9494615" y="2340743"/>
              <a:chExt cx="1609133" cy="300018"/>
            </a:xfrm>
          </p:grpSpPr>
          <p:cxnSp>
            <p:nvCxnSpPr>
              <p:cNvPr id="96" name="Straight Arrow Connector 95">
                <a:extLst>
                  <a:ext uri="{FF2B5EF4-FFF2-40B4-BE49-F238E27FC236}">
                    <a16:creationId xmlns:a16="http://schemas.microsoft.com/office/drawing/2014/main" id="{446DF13B-8893-4A03-B93B-ED5EA28B019B}"/>
                  </a:ext>
                </a:extLst>
              </p:cNvPr>
              <p:cNvCxnSpPr>
                <a:cxnSpLocks/>
              </p:cNvCxnSpPr>
              <p:nvPr/>
            </p:nvCxnSpPr>
            <p:spPr>
              <a:xfrm>
                <a:off x="9494615" y="2376855"/>
                <a:ext cx="0" cy="247598"/>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97" name="TextBox 90">
                <a:extLst>
                  <a:ext uri="{FF2B5EF4-FFF2-40B4-BE49-F238E27FC236}">
                    <a16:creationId xmlns:a16="http://schemas.microsoft.com/office/drawing/2014/main" id="{7A62A84C-8BBC-4F41-AF3A-22C93B10946F}"/>
                  </a:ext>
                </a:extLst>
              </p:cNvPr>
              <p:cNvSpPr txBox="1">
                <a:spLocks noChangeArrowheads="1"/>
              </p:cNvSpPr>
              <p:nvPr/>
            </p:nvSpPr>
            <p:spPr bwMode="auto">
              <a:xfrm>
                <a:off x="9674872" y="2340743"/>
                <a:ext cx="1428876" cy="30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a:t>Infection event</a:t>
                </a:r>
                <a:endParaRPr lang="en-GB" altLang="en-US" sz="1200" i="1"/>
              </a:p>
            </p:txBody>
          </p:sp>
        </p:grpSp>
        <p:grpSp>
          <p:nvGrpSpPr>
            <p:cNvPr id="89" name="Group 7192">
              <a:extLst>
                <a:ext uri="{FF2B5EF4-FFF2-40B4-BE49-F238E27FC236}">
                  <a16:creationId xmlns:a16="http://schemas.microsoft.com/office/drawing/2014/main" id="{3B8336F8-2D89-49CD-8961-5A5AB10EABFC}"/>
                </a:ext>
              </a:extLst>
            </p:cNvPr>
            <p:cNvGrpSpPr>
              <a:grpSpLocks/>
            </p:cNvGrpSpPr>
            <p:nvPr/>
          </p:nvGrpSpPr>
          <p:grpSpPr bwMode="auto">
            <a:xfrm>
              <a:off x="3446162" y="5006975"/>
              <a:ext cx="1106180" cy="334963"/>
              <a:chOff x="9314871" y="1879998"/>
              <a:chExt cx="1429448" cy="360000"/>
            </a:xfrm>
          </p:grpSpPr>
          <p:pic>
            <p:nvPicPr>
              <p:cNvPr id="94" name="Picture 2">
                <a:extLst>
                  <a:ext uri="{FF2B5EF4-FFF2-40B4-BE49-F238E27FC236}">
                    <a16:creationId xmlns:a16="http://schemas.microsoft.com/office/drawing/2014/main" id="{26AB2664-230A-46AA-B88A-40C5695CD8E6}"/>
                  </a:ext>
                </a:extLst>
              </p:cNvPr>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9314871" y="1879998"/>
                <a:ext cx="360000" cy="360000"/>
              </a:xfrm>
              <a:prstGeom prst="rect">
                <a:avLst/>
              </a:prstGeom>
              <a:noFill/>
            </p:spPr>
          </p:pic>
          <p:sp>
            <p:nvSpPr>
              <p:cNvPr id="95" name="TextBox 91">
                <a:extLst>
                  <a:ext uri="{FF2B5EF4-FFF2-40B4-BE49-F238E27FC236}">
                    <a16:creationId xmlns:a16="http://schemas.microsoft.com/office/drawing/2014/main" id="{08DC504B-369E-4CD0-B392-AB5A8B0F804A}"/>
                  </a:ext>
                </a:extLst>
              </p:cNvPr>
              <p:cNvSpPr txBox="1">
                <a:spLocks noChangeArrowheads="1"/>
              </p:cNvSpPr>
              <p:nvPr/>
            </p:nvSpPr>
            <p:spPr bwMode="auto">
              <a:xfrm>
                <a:off x="9674864" y="1920802"/>
                <a:ext cx="1069455" cy="29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dirty="0"/>
                  <a:t>Recovered</a:t>
                </a:r>
                <a:endParaRPr lang="en-GB" altLang="en-US" sz="1200" i="1" dirty="0"/>
              </a:p>
            </p:txBody>
          </p:sp>
        </p:grpSp>
        <p:grpSp>
          <p:nvGrpSpPr>
            <p:cNvPr id="90" name="Group 7193">
              <a:extLst>
                <a:ext uri="{FF2B5EF4-FFF2-40B4-BE49-F238E27FC236}">
                  <a16:creationId xmlns:a16="http://schemas.microsoft.com/office/drawing/2014/main" id="{FC4CB219-52E0-4095-ADA8-D5C8AAC12C4B}"/>
                </a:ext>
              </a:extLst>
            </p:cNvPr>
            <p:cNvGrpSpPr>
              <a:grpSpLocks/>
            </p:cNvGrpSpPr>
            <p:nvPr/>
          </p:nvGrpSpPr>
          <p:grpSpPr bwMode="auto">
            <a:xfrm>
              <a:off x="3446161" y="4583113"/>
              <a:ext cx="964167" cy="334962"/>
              <a:chOff x="9314875" y="1412156"/>
              <a:chExt cx="1245585" cy="360000"/>
            </a:xfrm>
          </p:grpSpPr>
          <p:pic>
            <p:nvPicPr>
              <p:cNvPr id="92" name="Picture 2">
                <a:extLst>
                  <a:ext uri="{FF2B5EF4-FFF2-40B4-BE49-F238E27FC236}">
                    <a16:creationId xmlns:a16="http://schemas.microsoft.com/office/drawing/2014/main" id="{9BA7C70B-F3F5-4C9B-85ED-6C9FA96EA43A}"/>
                  </a:ext>
                </a:extLst>
              </p:cNvPr>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9314875" y="1412156"/>
                <a:ext cx="360000" cy="360000"/>
              </a:xfrm>
              <a:prstGeom prst="rect">
                <a:avLst/>
              </a:prstGeom>
              <a:noFill/>
            </p:spPr>
          </p:pic>
          <p:sp>
            <p:nvSpPr>
              <p:cNvPr id="93" name="TextBox 92">
                <a:extLst>
                  <a:ext uri="{FF2B5EF4-FFF2-40B4-BE49-F238E27FC236}">
                    <a16:creationId xmlns:a16="http://schemas.microsoft.com/office/drawing/2014/main" id="{00DB7C25-C080-41D3-B945-588770C16737}"/>
                  </a:ext>
                </a:extLst>
              </p:cNvPr>
              <p:cNvSpPr txBox="1">
                <a:spLocks noChangeArrowheads="1"/>
              </p:cNvSpPr>
              <p:nvPr/>
            </p:nvSpPr>
            <p:spPr bwMode="auto">
              <a:xfrm>
                <a:off x="9674867" y="1435687"/>
                <a:ext cx="885593" cy="29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dirty="0"/>
                  <a:t>Infected</a:t>
                </a:r>
                <a:endParaRPr lang="en-GB" altLang="en-US" sz="1200" i="1" dirty="0"/>
              </a:p>
            </p:txBody>
          </p:sp>
        </p:grpSp>
        <p:sp>
          <p:nvSpPr>
            <p:cNvPr id="91" name="TextBox 119">
              <a:extLst>
                <a:ext uri="{FF2B5EF4-FFF2-40B4-BE49-F238E27FC236}">
                  <a16:creationId xmlns:a16="http://schemas.microsoft.com/office/drawing/2014/main" id="{0E26CA9F-0105-42EC-A5C3-40090087C51A}"/>
                </a:ext>
              </a:extLst>
            </p:cNvPr>
            <p:cNvSpPr txBox="1">
              <a:spLocks noChangeArrowheads="1"/>
            </p:cNvSpPr>
            <p:nvPr/>
          </p:nvSpPr>
          <p:spPr bwMode="auto">
            <a:xfrm>
              <a:off x="3446155" y="4243388"/>
              <a:ext cx="412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i="1" dirty="0"/>
                <a:t>Key</a:t>
              </a:r>
              <a:endParaRPr lang="en-GB" altLang="en-US" sz="1200" b="1" i="1" dirty="0"/>
            </a:p>
          </p:txBody>
        </p:sp>
      </p:grpSp>
      <p:sp>
        <p:nvSpPr>
          <p:cNvPr id="54" name="TextBox 53">
            <a:extLst>
              <a:ext uri="{FF2B5EF4-FFF2-40B4-BE49-F238E27FC236}">
                <a16:creationId xmlns:a16="http://schemas.microsoft.com/office/drawing/2014/main" id="{151D6C96-F636-4D14-BC4D-8BBB304303FF}"/>
              </a:ext>
            </a:extLst>
          </p:cNvPr>
          <p:cNvSpPr txBox="1"/>
          <p:nvPr/>
        </p:nvSpPr>
        <p:spPr>
          <a:xfrm>
            <a:off x="838200" y="2141841"/>
            <a:ext cx="2566215" cy="461665"/>
          </a:xfrm>
          <a:prstGeom prst="rect">
            <a:avLst/>
          </a:prstGeom>
          <a:noFill/>
        </p:spPr>
        <p:txBody>
          <a:bodyPr wrap="none" rtlCol="0">
            <a:spAutoFit/>
          </a:bodyPr>
          <a:lstStyle/>
          <a:p>
            <a:r>
              <a:rPr lang="en-US" sz="2400" i="1" dirty="0">
                <a:latin typeface="+mj-lt"/>
              </a:rPr>
              <a:t>Generation interval</a:t>
            </a:r>
            <a:endParaRPr lang="en-GB" sz="2400" i="1" dirty="0">
              <a:latin typeface="+mj-lt"/>
            </a:endParaRPr>
          </a:p>
        </p:txBody>
      </p:sp>
      <p:cxnSp>
        <p:nvCxnSpPr>
          <p:cNvPr id="55" name="Straight Connector 54">
            <a:extLst>
              <a:ext uri="{FF2B5EF4-FFF2-40B4-BE49-F238E27FC236}">
                <a16:creationId xmlns:a16="http://schemas.microsoft.com/office/drawing/2014/main" id="{B0810598-8255-431E-B542-F6BEF6E5E114}"/>
              </a:ext>
            </a:extLst>
          </p:cNvPr>
          <p:cNvCxnSpPr/>
          <p:nvPr/>
        </p:nvCxnSpPr>
        <p:spPr>
          <a:xfrm>
            <a:off x="922445" y="2603506"/>
            <a:ext cx="2770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A5A4375-5660-4C07-A77B-85DAF04D13D1}"/>
              </a:ext>
            </a:extLst>
          </p:cNvPr>
          <p:cNvSpPr>
            <a:spLocks noGrp="1"/>
          </p:cNvSpPr>
          <p:nvPr>
            <p:ph type="title"/>
          </p:nvPr>
        </p:nvSpPr>
        <p:spPr/>
        <p:txBody>
          <a:bodyPr/>
          <a:lstStyle/>
          <a:p>
            <a:r>
              <a:rPr lang="en-US" dirty="0"/>
              <a:t>The generation time distribution we have misses this heterogeneity</a:t>
            </a:r>
            <a:endParaRPr lang="en-GB" dirty="0"/>
          </a:p>
        </p:txBody>
      </p:sp>
      <p:sp>
        <p:nvSpPr>
          <p:cNvPr id="100" name="TextBox 99">
            <a:extLst>
              <a:ext uri="{FF2B5EF4-FFF2-40B4-BE49-F238E27FC236}">
                <a16:creationId xmlns:a16="http://schemas.microsoft.com/office/drawing/2014/main" id="{AF0E6DA8-E0F9-4C30-ABAF-A52DFFE349ED}"/>
              </a:ext>
            </a:extLst>
          </p:cNvPr>
          <p:cNvSpPr txBox="1"/>
          <p:nvPr/>
        </p:nvSpPr>
        <p:spPr>
          <a:xfrm>
            <a:off x="6311073" y="2119483"/>
            <a:ext cx="4958483" cy="4129144"/>
          </a:xfrm>
          <a:prstGeom prst="rect">
            <a:avLst/>
          </a:prstGeom>
          <a:noFill/>
        </p:spPr>
        <p:txBody>
          <a:bodyPr wrap="square" rtlCol="0">
            <a:spAutoFit/>
          </a:bodyPr>
          <a:lstStyle/>
          <a:p>
            <a:pPr marL="342900" lvl="0" indent="-342900" algn="just">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Fitting a generation time distribution to infector-</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infectee</a:t>
            </a:r>
            <a:r>
              <a:rPr lang="en-US" sz="2400" dirty="0">
                <a:effectLst/>
                <a:latin typeface="Calibri" panose="020F0502020204030204" pitchFamily="34" charset="0"/>
                <a:ea typeface="Calibri" panose="020F0502020204030204" pitchFamily="34" charset="0"/>
                <a:cs typeface="Times New Roman" panose="02020603050405020304" pitchFamily="18" charset="0"/>
              </a:rPr>
              <a:t> relationships where the time of infection of the index case and infection of the secondary case are unambiguously known</a:t>
            </a:r>
          </a:p>
          <a:p>
            <a:pPr marL="342900" lvl="0" indent="-342900" algn="just">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Estimating via the serial interval distribution (the time between symptom onset in a case and symptom onset of their infector)</a:t>
            </a:r>
            <a:endParaRPr lang="en-GB" sz="2400" dirty="0"/>
          </a:p>
        </p:txBody>
      </p:sp>
    </p:spTree>
    <p:extLst>
      <p:ext uri="{BB962C8B-B14F-4D97-AF65-F5344CB8AC3E}">
        <p14:creationId xmlns:p14="http://schemas.microsoft.com/office/powerpoint/2010/main" val="61746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F480-D3D2-4146-9509-F86B4767304B}"/>
              </a:ext>
            </a:extLst>
          </p:cNvPr>
          <p:cNvSpPr>
            <a:spLocks noGrp="1"/>
          </p:cNvSpPr>
          <p:nvPr>
            <p:ph type="title"/>
          </p:nvPr>
        </p:nvSpPr>
        <p:spPr/>
        <p:txBody>
          <a:bodyPr/>
          <a:lstStyle/>
          <a:p>
            <a:r>
              <a:rPr lang="en-US" dirty="0"/>
              <a:t>We can consider a multi-dimensional equivalent to the renewal equation</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A90603-2D7C-49F0-8C39-FA9B234FC770}"/>
                  </a:ext>
                </a:extLst>
              </p:cNvPr>
              <p:cNvSpPr txBox="1"/>
              <p:nvPr/>
            </p:nvSpPr>
            <p:spPr>
              <a:xfrm>
                <a:off x="3932822" y="1953922"/>
                <a:ext cx="4326355" cy="8914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𝐼</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e>
                      </m:d>
                      <m:r>
                        <a:rPr lang="en-GB" sz="2400" i="0">
                          <a:latin typeface="Cambria Math" panose="02040503050406030204" pitchFamily="18" charset="0"/>
                        </a:rPr>
                        <m:t>= </m:t>
                      </m:r>
                      <m:r>
                        <a:rPr lang="en-GB" sz="2400" i="1">
                          <a:latin typeface="Cambria Math" panose="02040503050406030204" pitchFamily="18" charset="0"/>
                        </a:rPr>
                        <m:t>𝑅</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r>
                            <m:rPr>
                              <m:sty m:val="p"/>
                            </m:rPr>
                            <a:rPr lang="en-GB" sz="2400" i="0">
                              <a:latin typeface="Cambria Math" panose="02040503050406030204" pitchFamily="18" charset="0"/>
                            </a:rPr>
                            <m:t>ω</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r>
                            <a:rPr lang="en-GB" sz="2400" i="1">
                              <a:latin typeface="Cambria Math" panose="02040503050406030204" pitchFamily="18" charset="0"/>
                            </a:rPr>
                            <m:t>𝐼</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r>
                            <a:rPr lang="en-GB" sz="2400" i="1">
                              <a:latin typeface="Cambria Math" panose="02040503050406030204" pitchFamily="18" charset="0"/>
                            </a:rPr>
                            <m:t>𝑑</m:t>
                          </m:r>
                          <m:r>
                            <a:rPr lang="en-GB" sz="2400" i="1">
                              <a:latin typeface="Cambria Math" panose="02040503050406030204" pitchFamily="18" charset="0"/>
                            </a:rPr>
                            <m:t>𝜏</m:t>
                          </m:r>
                        </m:e>
                      </m:nary>
                    </m:oMath>
                  </m:oMathPara>
                </a14:m>
                <a:endParaRPr lang="en-GB" sz="2400" dirty="0"/>
              </a:p>
            </p:txBody>
          </p:sp>
        </mc:Choice>
        <mc:Fallback xmlns="">
          <p:sp>
            <p:nvSpPr>
              <p:cNvPr id="4" name="TextBox 3">
                <a:extLst>
                  <a:ext uri="{FF2B5EF4-FFF2-40B4-BE49-F238E27FC236}">
                    <a16:creationId xmlns:a16="http://schemas.microsoft.com/office/drawing/2014/main" id="{5CA90603-2D7C-49F0-8C39-FA9B234FC770}"/>
                  </a:ext>
                </a:extLst>
              </p:cNvPr>
              <p:cNvSpPr txBox="1">
                <a:spLocks noRot="1" noChangeAspect="1" noMove="1" noResize="1" noEditPoints="1" noAdjustHandles="1" noChangeArrowheads="1" noChangeShapeType="1" noTextEdit="1"/>
              </p:cNvSpPr>
              <p:nvPr/>
            </p:nvSpPr>
            <p:spPr>
              <a:xfrm>
                <a:off x="3932822" y="1953922"/>
                <a:ext cx="4326355" cy="89146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C91452-C55B-496C-ADF9-A083C14F901B}"/>
                  </a:ext>
                </a:extLst>
              </p:cNvPr>
              <p:cNvSpPr txBox="1"/>
              <p:nvPr/>
            </p:nvSpPr>
            <p:spPr>
              <a:xfrm>
                <a:off x="1528588" y="4624194"/>
                <a:ext cx="9134823"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 </m:t>
                      </m:r>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d>
                            <m:dPr>
                              <m:ctrlPr>
                                <a:rPr lang="en-GB" sz="2400" i="1">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
                            </m:e>
                          </m:d>
                        </m:e>
                      </m:nary>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
                        </m:e>
                      </m:d>
                      <m:r>
                        <a:rPr lang="en-GB" sz="2400" i="1">
                          <a:latin typeface="Cambria Math" panose="02040503050406030204" pitchFamily="18" charset="0"/>
                        </a:rPr>
                        <m:t>𝑑</m:t>
                      </m:r>
                      <m:r>
                        <a:rPr lang="en-GB" sz="2400" i="1">
                          <a:latin typeface="Cambria Math" panose="02040503050406030204" pitchFamily="18" charset="0"/>
                        </a:rPr>
                        <m:t>𝜏</m:t>
                      </m:r>
                    </m:oMath>
                  </m:oMathPara>
                </a14:m>
                <a:endParaRPr lang="en-GB" sz="2400" dirty="0"/>
              </a:p>
            </p:txBody>
          </p:sp>
        </mc:Choice>
        <mc:Fallback xmlns="">
          <p:sp>
            <p:nvSpPr>
              <p:cNvPr id="5" name="TextBox 4">
                <a:extLst>
                  <a:ext uri="{FF2B5EF4-FFF2-40B4-BE49-F238E27FC236}">
                    <a16:creationId xmlns:a16="http://schemas.microsoft.com/office/drawing/2014/main" id="{CDC91452-C55B-496C-ADF9-A083C14F901B}"/>
                  </a:ext>
                </a:extLst>
              </p:cNvPr>
              <p:cNvSpPr txBox="1">
                <a:spLocks noRot="1" noChangeAspect="1" noMove="1" noResize="1" noEditPoints="1" noAdjustHandles="1" noChangeArrowheads="1" noChangeShapeType="1" noTextEdit="1"/>
              </p:cNvSpPr>
              <p:nvPr/>
            </p:nvSpPr>
            <p:spPr>
              <a:xfrm>
                <a:off x="1528588" y="4624194"/>
                <a:ext cx="9134823" cy="1281376"/>
              </a:xfrm>
              <a:prstGeom prst="rect">
                <a:avLst/>
              </a:prstGeom>
              <a:blipFill>
                <a:blip r:embed="rId4"/>
                <a:stretch>
                  <a:fillRect/>
                </a:stretch>
              </a:blipFill>
            </p:spPr>
            <p:txBody>
              <a:bodyPr/>
              <a:lstStyle/>
              <a:p>
                <a:r>
                  <a:rPr lang="en-GB">
                    <a:noFill/>
                  </a:rPr>
                  <a:t> </a:t>
                </a:r>
              </a:p>
            </p:txBody>
          </p:sp>
        </mc:Fallback>
      </mc:AlternateContent>
      <p:sp>
        <p:nvSpPr>
          <p:cNvPr id="6" name="Arrow: Down 5">
            <a:extLst>
              <a:ext uri="{FF2B5EF4-FFF2-40B4-BE49-F238E27FC236}">
                <a16:creationId xmlns:a16="http://schemas.microsoft.com/office/drawing/2014/main" id="{A5C86BF1-2A47-4D28-8F4D-B97489388ED1}"/>
              </a:ext>
            </a:extLst>
          </p:cNvPr>
          <p:cNvSpPr/>
          <p:nvPr/>
        </p:nvSpPr>
        <p:spPr>
          <a:xfrm>
            <a:off x="5675084" y="2953949"/>
            <a:ext cx="841829" cy="15616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455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2C63-3200-48E7-97E2-1C49543BD8E6}"/>
              </a:ext>
            </a:extLst>
          </p:cNvPr>
          <p:cNvSpPr>
            <a:spLocks noGrp="1"/>
          </p:cNvSpPr>
          <p:nvPr>
            <p:ph type="title"/>
          </p:nvPr>
        </p:nvSpPr>
        <p:spPr/>
        <p:txBody>
          <a:bodyPr/>
          <a:lstStyle/>
          <a:p>
            <a:r>
              <a:rPr lang="en-US" dirty="0"/>
              <a:t>The solution is exponential, yielding an eigenvalue equation</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A3F958B-CB4D-44C5-9D75-2B920213047C}"/>
                  </a:ext>
                </a:extLst>
              </p:cNvPr>
              <p:cNvSpPr txBox="1"/>
              <p:nvPr/>
            </p:nvSpPr>
            <p:spPr>
              <a:xfrm>
                <a:off x="1528588" y="1939051"/>
                <a:ext cx="9134823"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 </m:t>
                      </m:r>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d>
                            <m:dPr>
                              <m:ctrlPr>
                                <a:rPr lang="en-GB" sz="2400" i="1">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
                            </m:e>
                          </m:d>
                        </m:e>
                      </m:nary>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
                        </m:e>
                      </m:d>
                      <m:r>
                        <a:rPr lang="en-GB" sz="2400" i="1">
                          <a:latin typeface="Cambria Math" panose="02040503050406030204" pitchFamily="18" charset="0"/>
                        </a:rPr>
                        <m:t>𝑑</m:t>
                      </m:r>
                      <m:r>
                        <a:rPr lang="en-GB" sz="2400" i="1">
                          <a:latin typeface="Cambria Math" panose="02040503050406030204" pitchFamily="18" charset="0"/>
                        </a:rPr>
                        <m:t>𝜏</m:t>
                      </m:r>
                    </m:oMath>
                  </m:oMathPara>
                </a14:m>
                <a:endParaRPr lang="en-GB" sz="2400" dirty="0"/>
              </a:p>
            </p:txBody>
          </p:sp>
        </mc:Choice>
        <mc:Fallback xmlns="">
          <p:sp>
            <p:nvSpPr>
              <p:cNvPr id="4" name="TextBox 3">
                <a:extLst>
                  <a:ext uri="{FF2B5EF4-FFF2-40B4-BE49-F238E27FC236}">
                    <a16:creationId xmlns:a16="http://schemas.microsoft.com/office/drawing/2014/main" id="{0A3F958B-CB4D-44C5-9D75-2B920213047C}"/>
                  </a:ext>
                </a:extLst>
              </p:cNvPr>
              <p:cNvSpPr txBox="1">
                <a:spLocks noRot="1" noChangeAspect="1" noMove="1" noResize="1" noEditPoints="1" noAdjustHandles="1" noChangeArrowheads="1" noChangeShapeType="1" noTextEdit="1"/>
              </p:cNvSpPr>
              <p:nvPr/>
            </p:nvSpPr>
            <p:spPr>
              <a:xfrm>
                <a:off x="1528588" y="1939051"/>
                <a:ext cx="9134823" cy="1281376"/>
              </a:xfrm>
              <a:prstGeom prst="rect">
                <a:avLst/>
              </a:prstGeom>
              <a:blipFill>
                <a:blip r:embed="rId3"/>
                <a:stretch>
                  <a:fillRect/>
                </a:stretch>
              </a:blipFill>
            </p:spPr>
            <p:txBody>
              <a:bodyPr/>
              <a:lstStyle/>
              <a:p>
                <a:r>
                  <a:rPr lang="en-GB">
                    <a:noFill/>
                  </a:rPr>
                  <a:t> </a:t>
                </a:r>
              </a:p>
            </p:txBody>
          </p:sp>
        </mc:Fallback>
      </mc:AlternateContent>
      <p:sp>
        <p:nvSpPr>
          <p:cNvPr id="5" name="Arrow: Down 4">
            <a:extLst>
              <a:ext uri="{FF2B5EF4-FFF2-40B4-BE49-F238E27FC236}">
                <a16:creationId xmlns:a16="http://schemas.microsoft.com/office/drawing/2014/main" id="{E19B8544-25DE-48F1-A590-7B2615A615BF}"/>
              </a:ext>
            </a:extLst>
          </p:cNvPr>
          <p:cNvSpPr/>
          <p:nvPr/>
        </p:nvSpPr>
        <p:spPr>
          <a:xfrm>
            <a:off x="5675084" y="3220427"/>
            <a:ext cx="841829" cy="15616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2576A19-7136-4E39-819B-DF8337682348}"/>
                  </a:ext>
                </a:extLst>
              </p:cNvPr>
              <p:cNvSpPr txBox="1"/>
              <p:nvPr/>
            </p:nvSpPr>
            <p:spPr>
              <a:xfrm>
                <a:off x="708300" y="4782107"/>
                <a:ext cx="10775400" cy="2040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
                        </m:e>
                      </m:d>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oMath>
                  </m:oMathPara>
                </a14:m>
                <a:endParaRPr lang="en-GB" sz="2400" dirty="0"/>
              </a:p>
            </p:txBody>
          </p:sp>
        </mc:Choice>
        <mc:Fallback>
          <p:sp>
            <p:nvSpPr>
              <p:cNvPr id="6" name="TextBox 5">
                <a:extLst>
                  <a:ext uri="{FF2B5EF4-FFF2-40B4-BE49-F238E27FC236}">
                    <a16:creationId xmlns:a16="http://schemas.microsoft.com/office/drawing/2014/main" id="{12576A19-7136-4E39-819B-DF8337682348}"/>
                  </a:ext>
                </a:extLst>
              </p:cNvPr>
              <p:cNvSpPr txBox="1">
                <a:spLocks noRot="1" noChangeAspect="1" noMove="1" noResize="1" noEditPoints="1" noAdjustHandles="1" noChangeArrowheads="1" noChangeShapeType="1" noTextEdit="1"/>
              </p:cNvSpPr>
              <p:nvPr/>
            </p:nvSpPr>
            <p:spPr>
              <a:xfrm>
                <a:off x="708300" y="4782107"/>
                <a:ext cx="10775400" cy="204036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59831E-646C-45B1-99FB-E83BC8B0A64F}"/>
                  </a:ext>
                </a:extLst>
              </p:cNvPr>
              <p:cNvSpPr txBox="1"/>
              <p:nvPr/>
            </p:nvSpPr>
            <p:spPr>
              <a:xfrm>
                <a:off x="6688422" y="3360579"/>
                <a:ext cx="2861978"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𝑟𝑡</m:t>
                          </m:r>
                        </m:sup>
                      </m:sSup>
                    </m:oMath>
                  </m:oMathPara>
                </a14:m>
                <a:endParaRPr lang="en-GB" sz="2400" dirty="0"/>
              </a:p>
            </p:txBody>
          </p:sp>
        </mc:Choice>
        <mc:Fallback xmlns="">
          <p:sp>
            <p:nvSpPr>
              <p:cNvPr id="7" name="TextBox 6">
                <a:extLst>
                  <a:ext uri="{FF2B5EF4-FFF2-40B4-BE49-F238E27FC236}">
                    <a16:creationId xmlns:a16="http://schemas.microsoft.com/office/drawing/2014/main" id="{D859831E-646C-45B1-99FB-E83BC8B0A64F}"/>
                  </a:ext>
                </a:extLst>
              </p:cNvPr>
              <p:cNvSpPr txBox="1">
                <a:spLocks noRot="1" noChangeAspect="1" noMove="1" noResize="1" noEditPoints="1" noAdjustHandles="1" noChangeArrowheads="1" noChangeShapeType="1" noTextEdit="1"/>
              </p:cNvSpPr>
              <p:nvPr/>
            </p:nvSpPr>
            <p:spPr>
              <a:xfrm>
                <a:off x="6688422" y="3360579"/>
                <a:ext cx="2861978" cy="1281376"/>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7956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E5BE-59C8-479F-9286-87CC31BD7CFA}"/>
              </a:ext>
            </a:extLst>
          </p:cNvPr>
          <p:cNvSpPr>
            <a:spLocks noGrp="1"/>
          </p:cNvSpPr>
          <p:nvPr>
            <p:ph type="title"/>
          </p:nvPr>
        </p:nvSpPr>
        <p:spPr/>
        <p:txBody>
          <a:bodyPr/>
          <a:lstStyle/>
          <a:p>
            <a:r>
              <a:rPr lang="en-US" dirty="0"/>
              <a:t>We can </a:t>
            </a:r>
            <a:r>
              <a:rPr lang="en-US" dirty="0" err="1"/>
              <a:t>factorise</a:t>
            </a:r>
            <a:r>
              <a:rPr lang="en-US" dirty="0"/>
              <a:t> out the reproduction number R leaving a relative risk matrix M</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703116-6505-4CCD-8BED-5AB3D02DA977}"/>
                  </a:ext>
                </a:extLst>
              </p:cNvPr>
              <p:cNvSpPr txBox="1"/>
              <p:nvPr/>
            </p:nvSpPr>
            <p:spPr>
              <a:xfrm>
                <a:off x="838200" y="1882508"/>
                <a:ext cx="10515600" cy="2040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
                        </m:e>
                      </m:d>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oMath>
                  </m:oMathPara>
                </a14:m>
                <a:endParaRPr lang="en-GB" sz="2400" dirty="0"/>
              </a:p>
            </p:txBody>
          </p:sp>
        </mc:Choice>
        <mc:Fallback xmlns="">
          <p:sp>
            <p:nvSpPr>
              <p:cNvPr id="4" name="TextBox 3">
                <a:extLst>
                  <a:ext uri="{FF2B5EF4-FFF2-40B4-BE49-F238E27FC236}">
                    <a16:creationId xmlns:a16="http://schemas.microsoft.com/office/drawing/2014/main" id="{45703116-6505-4CCD-8BED-5AB3D02DA977}"/>
                  </a:ext>
                </a:extLst>
              </p:cNvPr>
              <p:cNvSpPr txBox="1">
                <a:spLocks noRot="1" noChangeAspect="1" noMove="1" noResize="1" noEditPoints="1" noAdjustHandles="1" noChangeArrowheads="1" noChangeShapeType="1" noTextEdit="1"/>
              </p:cNvSpPr>
              <p:nvPr/>
            </p:nvSpPr>
            <p:spPr>
              <a:xfrm>
                <a:off x="838200" y="1882508"/>
                <a:ext cx="10515600" cy="204036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01610B-3A84-450E-B67F-FB13C8174C3D}"/>
                  </a:ext>
                </a:extLst>
              </p:cNvPr>
              <p:cNvSpPr txBox="1"/>
              <p:nvPr/>
            </p:nvSpPr>
            <p:spPr>
              <a:xfrm>
                <a:off x="498928" y="4698279"/>
                <a:ext cx="11194143" cy="2040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836967"/>
                          </a:solidFill>
                          <a:latin typeface="Cambria Math" panose="02040503050406030204" pitchFamily="18" charset="0"/>
                        </a:rPr>
                        <m:t>𝑅</m:t>
                      </m:r>
                      <m:d>
                        <m:dPr>
                          <m:ctrlPr>
                            <a:rPr lang="en-GB" sz="2400" i="1" smtClean="0">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𝑀</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𝑀</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𝑀</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𝑀</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
                        </m:e>
                      </m:d>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oMath>
                  </m:oMathPara>
                </a14:m>
                <a:endParaRPr lang="en-GB" sz="2400" dirty="0"/>
              </a:p>
            </p:txBody>
          </p:sp>
        </mc:Choice>
        <mc:Fallback xmlns="">
          <p:sp>
            <p:nvSpPr>
              <p:cNvPr id="6" name="TextBox 5">
                <a:extLst>
                  <a:ext uri="{FF2B5EF4-FFF2-40B4-BE49-F238E27FC236}">
                    <a16:creationId xmlns:a16="http://schemas.microsoft.com/office/drawing/2014/main" id="{8A01610B-3A84-450E-B67F-FB13C8174C3D}"/>
                  </a:ext>
                </a:extLst>
              </p:cNvPr>
              <p:cNvSpPr txBox="1">
                <a:spLocks noRot="1" noChangeAspect="1" noMove="1" noResize="1" noEditPoints="1" noAdjustHandles="1" noChangeArrowheads="1" noChangeShapeType="1" noTextEdit="1"/>
              </p:cNvSpPr>
              <p:nvPr/>
            </p:nvSpPr>
            <p:spPr>
              <a:xfrm>
                <a:off x="498928" y="4698279"/>
                <a:ext cx="11194143" cy="2040367"/>
              </a:xfrm>
              <a:prstGeom prst="rect">
                <a:avLst/>
              </a:prstGeom>
              <a:blipFill>
                <a:blip r:embed="rId4"/>
                <a:stretch>
                  <a:fillRect/>
                </a:stretch>
              </a:blipFill>
            </p:spPr>
            <p:txBody>
              <a:bodyPr/>
              <a:lstStyle/>
              <a:p>
                <a:r>
                  <a:rPr lang="en-GB">
                    <a:noFill/>
                  </a:rPr>
                  <a:t> </a:t>
                </a:r>
              </a:p>
            </p:txBody>
          </p:sp>
        </mc:Fallback>
      </mc:AlternateContent>
      <p:sp>
        <p:nvSpPr>
          <p:cNvPr id="7" name="Arrow: Down 6">
            <a:extLst>
              <a:ext uri="{FF2B5EF4-FFF2-40B4-BE49-F238E27FC236}">
                <a16:creationId xmlns:a16="http://schemas.microsoft.com/office/drawing/2014/main" id="{8C5CDAC5-B3F3-411D-9B50-19C346B29CC9}"/>
              </a:ext>
            </a:extLst>
          </p:cNvPr>
          <p:cNvSpPr/>
          <p:nvPr/>
        </p:nvSpPr>
        <p:spPr>
          <a:xfrm>
            <a:off x="5675084" y="3922875"/>
            <a:ext cx="841829" cy="979364"/>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162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B65C-0FC3-4BF5-81E0-5472C2A05D3A}"/>
              </a:ext>
            </a:extLst>
          </p:cNvPr>
          <p:cNvSpPr>
            <a:spLocks noGrp="1"/>
          </p:cNvSpPr>
          <p:nvPr>
            <p:ph type="title"/>
          </p:nvPr>
        </p:nvSpPr>
        <p:spPr/>
        <p:txBody>
          <a:bodyPr/>
          <a:lstStyle/>
          <a:p>
            <a:r>
              <a:rPr lang="en-US" dirty="0"/>
              <a:t>This leaves us with a multi-dimensional equation for R</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FCCD73-516F-4C0B-8608-A7770464F940}"/>
                  </a:ext>
                </a:extLst>
              </p:cNvPr>
              <p:cNvSpPr txBox="1"/>
              <p:nvPr/>
            </p:nvSpPr>
            <p:spPr>
              <a:xfrm>
                <a:off x="838199" y="2451677"/>
                <a:ext cx="10515600" cy="17251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𝑅</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0">
                          <a:latin typeface="Cambria Math" panose="02040503050406030204" pitchFamily="18" charset="0"/>
                        </a:rPr>
                        <m:t>=</m:t>
                      </m:r>
                      <m:f>
                        <m:fPr>
                          <m:ctrlPr>
                            <a:rPr lang="en-GB" sz="2200" i="1">
                              <a:solidFill>
                                <a:srgbClr val="836967"/>
                              </a:solidFill>
                              <a:latin typeface="Cambria Math" panose="02040503050406030204" pitchFamily="18" charset="0"/>
                            </a:rPr>
                          </m:ctrlPr>
                        </m:fPr>
                        <m:num>
                          <m:r>
                            <a:rPr lang="en-GB" sz="2200" i="0">
                              <a:latin typeface="Cambria Math" panose="02040503050406030204" pitchFamily="18" charset="0"/>
                            </a:rPr>
                            <m:t>1</m:t>
                          </m:r>
                        </m:num>
                        <m:den>
                          <m:r>
                            <m:rPr>
                              <m:sty m:val="p"/>
                            </m:rPr>
                            <a:rPr lang="en-GB" sz="2200" i="0">
                              <a:latin typeface="Cambria Math" panose="02040503050406030204" pitchFamily="18" charset="0"/>
                            </a:rPr>
                            <m:t>ma</m:t>
                          </m:r>
                          <m:func>
                            <m:funcPr>
                              <m:ctrlPr>
                                <a:rPr lang="en-GB" sz="2200" i="1">
                                  <a:latin typeface="Cambria Math" panose="02040503050406030204" pitchFamily="18" charset="0"/>
                                </a:rPr>
                              </m:ctrlPr>
                            </m:funcPr>
                            <m:fName>
                              <m:r>
                                <m:rPr>
                                  <m:sty m:val="p"/>
                                </m:rPr>
                                <a:rPr lang="en-GB" sz="2200" i="0">
                                  <a:latin typeface="Cambria Math" panose="02040503050406030204" pitchFamily="18" charset="0"/>
                                </a:rPr>
                                <m:t>x</m:t>
                              </m:r>
                            </m:fName>
                            <m:e>
                              <m:d>
                                <m:dPr>
                                  <m:begChr m:val="{"/>
                                  <m:endChr m:val="}"/>
                                  <m:ctrlPr>
                                    <a:rPr lang="en-GB" sz="2200" i="1">
                                      <a:solidFill>
                                        <a:srgbClr val="836967"/>
                                      </a:solidFill>
                                      <a:latin typeface="Cambria Math" panose="02040503050406030204" pitchFamily="18" charset="0"/>
                                    </a:rPr>
                                  </m:ctrlPr>
                                </m:dPr>
                                <m:e>
                                  <m:r>
                                    <a:rPr lang="en-GB" sz="2200" i="1">
                                      <a:latin typeface="Cambria Math" panose="02040503050406030204" pitchFamily="18" charset="0"/>
                                    </a:rPr>
                                    <m:t>𝑒𝑖𝑔𝑒𝑛</m:t>
                                  </m:r>
                                  <m:d>
                                    <m:dPr>
                                      <m:ctrlPr>
                                        <a:rPr lang="en-GB" sz="2200" i="1">
                                          <a:solidFill>
                                            <a:srgbClr val="836967"/>
                                          </a:solidFill>
                                          <a:latin typeface="Cambria Math" panose="02040503050406030204" pitchFamily="18" charset="0"/>
                                        </a:rPr>
                                      </m:ctrlPr>
                                    </m:dPr>
                                    <m:e>
                                      <m:m>
                                        <m:mPr>
                                          <m:plcHide m:val="on"/>
                                          <m:mcs>
                                            <m:mc>
                                              <m:mcPr>
                                                <m:count m:val="3"/>
                                                <m:mcJc m:val="center"/>
                                              </m:mcPr>
                                            </m:mc>
                                          </m:mcs>
                                          <m:ctrlPr>
                                            <a:rPr lang="en-GB" sz="2200" i="1">
                                              <a:solidFill>
                                                <a:srgbClr val="836967"/>
                                              </a:solidFill>
                                              <a:latin typeface="Cambria Math" panose="02040503050406030204" pitchFamily="18" charset="0"/>
                                            </a:rPr>
                                          </m:ctrlPr>
                                        </m:mPr>
                                        <m:mr>
                                          <m:e>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𝑀</m:t>
                                                </m:r>
                                              </m:e>
                                              <m:sub>
                                                <m:r>
                                                  <a:rPr lang="en-GB" sz="2200" i="0">
                                                    <a:latin typeface="Cambria Math" panose="02040503050406030204" pitchFamily="18" charset="0"/>
                                                  </a:rPr>
                                                  <m:t>1→1</m:t>
                                                </m:r>
                                              </m:sub>
                                            </m:sSub>
                                            <m:nary>
                                              <m:naryPr>
                                                <m:limLoc m:val="subSup"/>
                                                <m:ctrlPr>
                                                  <a:rPr lang="en-GB" sz="2200" i="1">
                                                    <a:latin typeface="Cambria Math" panose="02040503050406030204" pitchFamily="18" charset="0"/>
                                                  </a:rPr>
                                                </m:ctrlPr>
                                              </m:naryPr>
                                              <m:sub>
                                                <m:r>
                                                  <a:rPr lang="en-GB" sz="2200" i="0">
                                                    <a:latin typeface="Cambria Math" panose="02040503050406030204" pitchFamily="18" charset="0"/>
                                                  </a:rPr>
                                                  <m:t>0</m:t>
                                                </m:r>
                                              </m:sub>
                                              <m:sup>
                                                <m:r>
                                                  <a:rPr lang="en-GB" sz="2200" i="0">
                                                    <a:latin typeface="Cambria Math" panose="02040503050406030204" pitchFamily="18" charset="0"/>
                                                  </a:rPr>
                                                  <m:t>∞</m:t>
                                                </m:r>
                                              </m:sup>
                                              <m:e>
                                                <m:sSub>
                                                  <m:sSubPr>
                                                    <m:ctrlPr>
                                                      <a:rPr lang="en-GB" sz="2200" i="1">
                                                        <a:solidFill>
                                                          <a:srgbClr val="836967"/>
                                                        </a:solidFill>
                                                        <a:latin typeface="Cambria Math" panose="02040503050406030204" pitchFamily="18" charset="0"/>
                                                      </a:rPr>
                                                    </m:ctrlPr>
                                                  </m:sSubPr>
                                                  <m:e>
                                                    <m:r>
                                                      <m:rPr>
                                                        <m:sty m:val="p"/>
                                                      </m:rPr>
                                                      <a:rPr lang="en-GB" sz="2200" i="0">
                                                        <a:latin typeface="Cambria Math" panose="02040503050406030204" pitchFamily="18" charset="0"/>
                                                      </a:rPr>
                                                      <m:t>ω</m:t>
                                                    </m:r>
                                                  </m:e>
                                                  <m:sub>
                                                    <m:r>
                                                      <a:rPr lang="en-GB" sz="2200" i="0">
                                                        <a:latin typeface="Cambria Math" panose="02040503050406030204" pitchFamily="18" charset="0"/>
                                                      </a:rPr>
                                                      <m:t>1</m:t>
                                                    </m:r>
                                                  </m:sub>
                                                </m:sSub>
                                                <m:d>
                                                  <m:dPr>
                                                    <m:ctrlPr>
                                                      <a:rPr lang="en-GB" sz="2200" i="1">
                                                        <a:solidFill>
                                                          <a:srgbClr val="836967"/>
                                                        </a:solidFill>
                                                        <a:latin typeface="Cambria Math" panose="02040503050406030204" pitchFamily="18" charset="0"/>
                                                      </a:rPr>
                                                    </m:ctrlPr>
                                                  </m:dPr>
                                                  <m:e>
                                                    <m:r>
                                                      <a:rPr lang="en-GB" sz="2200" i="1">
                                                        <a:latin typeface="Cambria Math" panose="02040503050406030204" pitchFamily="18" charset="0"/>
                                                      </a:rPr>
                                                      <m:t>𝜏</m:t>
                                                    </m:r>
                                                  </m:e>
                                                </m:d>
                                                <m:sSup>
                                                  <m:sSupPr>
                                                    <m:ctrlPr>
                                                      <a:rPr lang="en-GB" sz="2200" i="1">
                                                        <a:solidFill>
                                                          <a:srgbClr val="836967"/>
                                                        </a:solidFill>
                                                        <a:latin typeface="Cambria Math" panose="02040503050406030204" pitchFamily="18" charset="0"/>
                                                      </a:rPr>
                                                    </m:ctrlPr>
                                                  </m:sSupPr>
                                                  <m:e>
                                                    <m:r>
                                                      <a:rPr lang="en-GB" sz="2200" i="1">
                                                        <a:latin typeface="Cambria Math" panose="02040503050406030204" pitchFamily="18" charset="0"/>
                                                      </a:rPr>
                                                      <m:t>𝑒</m:t>
                                                    </m:r>
                                                  </m:e>
                                                  <m:sup>
                                                    <m:r>
                                                      <a:rPr lang="en-GB" sz="2200" i="0">
                                                        <a:latin typeface="Cambria Math" panose="02040503050406030204" pitchFamily="18" charset="0"/>
                                                      </a:rPr>
                                                      <m:t>−</m:t>
                                                    </m:r>
                                                    <m:r>
                                                      <a:rPr lang="en-GB" sz="2200" i="1">
                                                        <a:latin typeface="Cambria Math" panose="02040503050406030204" pitchFamily="18" charset="0"/>
                                                      </a:rPr>
                                                      <m:t>𝑟</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𝜏</m:t>
                                                    </m:r>
                                                  </m:sup>
                                                </m:sSup>
                                                <m:r>
                                                  <a:rPr lang="en-GB" sz="2200" i="1">
                                                    <a:latin typeface="Cambria Math" panose="02040503050406030204" pitchFamily="18" charset="0"/>
                                                  </a:rPr>
                                                  <m:t>𝑑</m:t>
                                                </m:r>
                                                <m:r>
                                                  <a:rPr lang="en-GB" sz="2200" i="1">
                                                    <a:latin typeface="Cambria Math" panose="02040503050406030204" pitchFamily="18" charset="0"/>
                                                  </a:rPr>
                                                  <m:t>𝜏</m:t>
                                                </m:r>
                                              </m:e>
                                            </m:nary>
                                          </m:e>
                                          <m:e>
                                            <m:r>
                                              <a:rPr lang="en-GB" sz="2200" i="0">
                                                <a:latin typeface="Cambria Math" panose="02040503050406030204" pitchFamily="18" charset="0"/>
                                              </a:rPr>
                                              <m:t>…</m:t>
                                            </m:r>
                                          </m:e>
                                          <m:e>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𝑀</m:t>
                                                </m:r>
                                              </m:e>
                                              <m:sub>
                                                <m:r>
                                                  <a:rPr lang="en-GB" sz="2200" i="1">
                                                    <a:latin typeface="Cambria Math" panose="02040503050406030204" pitchFamily="18" charset="0"/>
                                                  </a:rPr>
                                                  <m:t>𝑛</m:t>
                                                </m:r>
                                                <m:r>
                                                  <a:rPr lang="en-GB" sz="2200" i="0">
                                                    <a:latin typeface="Cambria Math" panose="02040503050406030204" pitchFamily="18" charset="0"/>
                                                  </a:rPr>
                                                  <m:t>→1</m:t>
                                                </m:r>
                                              </m:sub>
                                            </m:sSub>
                                            <m:nary>
                                              <m:naryPr>
                                                <m:limLoc m:val="subSup"/>
                                                <m:ctrlPr>
                                                  <a:rPr lang="en-GB" sz="2200" i="1">
                                                    <a:latin typeface="Cambria Math" panose="02040503050406030204" pitchFamily="18" charset="0"/>
                                                  </a:rPr>
                                                </m:ctrlPr>
                                              </m:naryPr>
                                              <m:sub>
                                                <m:r>
                                                  <a:rPr lang="en-GB" sz="2200" i="0">
                                                    <a:latin typeface="Cambria Math" panose="02040503050406030204" pitchFamily="18" charset="0"/>
                                                  </a:rPr>
                                                  <m:t>0</m:t>
                                                </m:r>
                                              </m:sub>
                                              <m:sup>
                                                <m:r>
                                                  <a:rPr lang="en-GB" sz="2200" i="0">
                                                    <a:latin typeface="Cambria Math" panose="02040503050406030204" pitchFamily="18" charset="0"/>
                                                  </a:rPr>
                                                  <m:t>∞</m:t>
                                                </m:r>
                                              </m:sup>
                                              <m:e>
                                                <m:sSub>
                                                  <m:sSubPr>
                                                    <m:ctrlPr>
                                                      <a:rPr lang="en-GB" sz="2200" i="1">
                                                        <a:solidFill>
                                                          <a:srgbClr val="836967"/>
                                                        </a:solidFill>
                                                        <a:latin typeface="Cambria Math" panose="02040503050406030204" pitchFamily="18" charset="0"/>
                                                      </a:rPr>
                                                    </m:ctrlPr>
                                                  </m:sSubPr>
                                                  <m:e>
                                                    <m:r>
                                                      <m:rPr>
                                                        <m:sty m:val="p"/>
                                                      </m:rPr>
                                                      <a:rPr lang="en-GB" sz="2200" i="0">
                                                        <a:latin typeface="Cambria Math" panose="02040503050406030204" pitchFamily="18" charset="0"/>
                                                      </a:rPr>
                                                      <m:t>ω</m:t>
                                                    </m:r>
                                                  </m:e>
                                                  <m:sub>
                                                    <m:r>
                                                      <a:rPr lang="en-GB" sz="2200" i="1">
                                                        <a:latin typeface="Cambria Math" panose="02040503050406030204" pitchFamily="18" charset="0"/>
                                                      </a:rPr>
                                                      <m:t>𝑛</m:t>
                                                    </m:r>
                                                  </m:sub>
                                                </m:sSub>
                                                <m:d>
                                                  <m:dPr>
                                                    <m:ctrlPr>
                                                      <a:rPr lang="en-GB" sz="2200" i="1">
                                                        <a:latin typeface="Cambria Math" panose="02040503050406030204" pitchFamily="18" charset="0"/>
                                                      </a:rPr>
                                                    </m:ctrlPr>
                                                  </m:dPr>
                                                  <m:e>
                                                    <m:r>
                                                      <a:rPr lang="en-GB" sz="2200" i="1">
                                                        <a:latin typeface="Cambria Math" panose="02040503050406030204" pitchFamily="18" charset="0"/>
                                                      </a:rPr>
                                                      <m:t>𝜏</m:t>
                                                    </m:r>
                                                  </m:e>
                                                </m:d>
                                                <m:sSup>
                                                  <m:sSupPr>
                                                    <m:ctrlPr>
                                                      <a:rPr lang="en-GB" sz="2200" i="1">
                                                        <a:solidFill>
                                                          <a:srgbClr val="836967"/>
                                                        </a:solidFill>
                                                        <a:latin typeface="Cambria Math" panose="02040503050406030204" pitchFamily="18" charset="0"/>
                                                      </a:rPr>
                                                    </m:ctrlPr>
                                                  </m:sSupPr>
                                                  <m:e>
                                                    <m:r>
                                                      <a:rPr lang="en-GB" sz="2200" i="1">
                                                        <a:latin typeface="Cambria Math" panose="02040503050406030204" pitchFamily="18" charset="0"/>
                                                      </a:rPr>
                                                      <m:t>𝑒</m:t>
                                                    </m:r>
                                                  </m:e>
                                                  <m:sup>
                                                    <m:r>
                                                      <a:rPr lang="en-GB" sz="2200" i="0">
                                                        <a:latin typeface="Cambria Math" panose="02040503050406030204" pitchFamily="18" charset="0"/>
                                                      </a:rPr>
                                                      <m:t>−</m:t>
                                                    </m:r>
                                                    <m:r>
                                                      <a:rPr lang="en-GB" sz="2200" i="1">
                                                        <a:latin typeface="Cambria Math" panose="02040503050406030204" pitchFamily="18" charset="0"/>
                                                      </a:rPr>
                                                      <m:t>𝑟</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𝜏</m:t>
                                                    </m:r>
                                                  </m:sup>
                                                </m:sSup>
                                                <m:r>
                                                  <a:rPr lang="en-GB" sz="2200" i="1">
                                                    <a:latin typeface="Cambria Math" panose="02040503050406030204" pitchFamily="18" charset="0"/>
                                                  </a:rPr>
                                                  <m:t>𝑑</m:t>
                                                </m:r>
                                                <m:r>
                                                  <a:rPr lang="en-GB" sz="2200" i="1">
                                                    <a:latin typeface="Cambria Math" panose="02040503050406030204" pitchFamily="18" charset="0"/>
                                                  </a:rPr>
                                                  <m:t>𝜏</m:t>
                                                </m:r>
                                              </m:e>
                                            </m:nary>
                                          </m:e>
                                        </m:mr>
                                        <m:mr>
                                          <m:e>
                                            <m:r>
                                              <a:rPr lang="en-GB" sz="2200" i="0">
                                                <a:latin typeface="Cambria Math" panose="02040503050406030204" pitchFamily="18" charset="0"/>
                                              </a:rPr>
                                              <m:t>⋮</m:t>
                                            </m:r>
                                          </m:e>
                                          <m:e>
                                            <m:r>
                                              <a:rPr lang="en-GB" sz="2200" i="0">
                                                <a:latin typeface="Cambria Math" panose="02040503050406030204" pitchFamily="18" charset="0"/>
                                              </a:rPr>
                                              <m:t>⋱</m:t>
                                            </m:r>
                                          </m:e>
                                          <m:e>
                                            <m:r>
                                              <a:rPr lang="en-GB" sz="2200" i="0">
                                                <a:latin typeface="Cambria Math" panose="02040503050406030204" pitchFamily="18" charset="0"/>
                                              </a:rPr>
                                              <m:t>⋮</m:t>
                                            </m:r>
                                          </m:e>
                                        </m:mr>
                                        <m:mr>
                                          <m:e>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𝑀</m:t>
                                                </m:r>
                                              </m:e>
                                              <m:sub>
                                                <m:r>
                                                  <a:rPr lang="en-GB" sz="2200" i="0">
                                                    <a:latin typeface="Cambria Math" panose="02040503050406030204" pitchFamily="18" charset="0"/>
                                                  </a:rPr>
                                                  <m:t>1→</m:t>
                                                </m:r>
                                                <m:r>
                                                  <a:rPr lang="en-GB" sz="2200" i="1">
                                                    <a:latin typeface="Cambria Math" panose="02040503050406030204" pitchFamily="18" charset="0"/>
                                                  </a:rPr>
                                                  <m:t>𝑛</m:t>
                                                </m:r>
                                              </m:sub>
                                            </m:sSub>
                                            <m:nary>
                                              <m:naryPr>
                                                <m:limLoc m:val="subSup"/>
                                                <m:ctrlPr>
                                                  <a:rPr lang="en-GB" sz="2200" i="1">
                                                    <a:latin typeface="Cambria Math" panose="02040503050406030204" pitchFamily="18" charset="0"/>
                                                  </a:rPr>
                                                </m:ctrlPr>
                                              </m:naryPr>
                                              <m:sub>
                                                <m:r>
                                                  <a:rPr lang="en-GB" sz="2200" i="0">
                                                    <a:latin typeface="Cambria Math" panose="02040503050406030204" pitchFamily="18" charset="0"/>
                                                  </a:rPr>
                                                  <m:t>0</m:t>
                                                </m:r>
                                              </m:sub>
                                              <m:sup>
                                                <m:r>
                                                  <a:rPr lang="en-GB" sz="2200" i="0">
                                                    <a:latin typeface="Cambria Math" panose="02040503050406030204" pitchFamily="18" charset="0"/>
                                                  </a:rPr>
                                                  <m:t>∞</m:t>
                                                </m:r>
                                              </m:sup>
                                              <m:e>
                                                <m:sSub>
                                                  <m:sSubPr>
                                                    <m:ctrlPr>
                                                      <a:rPr lang="en-GB" sz="2200" i="1">
                                                        <a:solidFill>
                                                          <a:srgbClr val="836967"/>
                                                        </a:solidFill>
                                                        <a:latin typeface="Cambria Math" panose="02040503050406030204" pitchFamily="18" charset="0"/>
                                                      </a:rPr>
                                                    </m:ctrlPr>
                                                  </m:sSubPr>
                                                  <m:e>
                                                    <m:r>
                                                      <m:rPr>
                                                        <m:sty m:val="p"/>
                                                      </m:rPr>
                                                      <a:rPr lang="en-GB" sz="2200" i="0">
                                                        <a:latin typeface="Cambria Math" panose="02040503050406030204" pitchFamily="18" charset="0"/>
                                                      </a:rPr>
                                                      <m:t>ω</m:t>
                                                    </m:r>
                                                  </m:e>
                                                  <m:sub>
                                                    <m:r>
                                                      <a:rPr lang="en-GB" sz="2200" i="0">
                                                        <a:latin typeface="Cambria Math" panose="02040503050406030204" pitchFamily="18" charset="0"/>
                                                      </a:rPr>
                                                      <m:t>1</m:t>
                                                    </m:r>
                                                  </m:sub>
                                                </m:sSub>
                                                <m:d>
                                                  <m:dPr>
                                                    <m:ctrlPr>
                                                      <a:rPr lang="en-GB" sz="2200" i="1">
                                                        <a:latin typeface="Cambria Math" panose="02040503050406030204" pitchFamily="18" charset="0"/>
                                                      </a:rPr>
                                                    </m:ctrlPr>
                                                  </m:dPr>
                                                  <m:e>
                                                    <m:r>
                                                      <a:rPr lang="en-GB" sz="2200" i="1">
                                                        <a:latin typeface="Cambria Math" panose="02040503050406030204" pitchFamily="18" charset="0"/>
                                                      </a:rPr>
                                                      <m:t>𝜏</m:t>
                                                    </m:r>
                                                  </m:e>
                                                </m:d>
                                                <m:sSup>
                                                  <m:sSupPr>
                                                    <m:ctrlPr>
                                                      <a:rPr lang="en-GB" sz="2200" i="1">
                                                        <a:solidFill>
                                                          <a:srgbClr val="836967"/>
                                                        </a:solidFill>
                                                        <a:latin typeface="Cambria Math" panose="02040503050406030204" pitchFamily="18" charset="0"/>
                                                      </a:rPr>
                                                    </m:ctrlPr>
                                                  </m:sSupPr>
                                                  <m:e>
                                                    <m:r>
                                                      <a:rPr lang="en-GB" sz="2200" i="1">
                                                        <a:latin typeface="Cambria Math" panose="02040503050406030204" pitchFamily="18" charset="0"/>
                                                      </a:rPr>
                                                      <m:t>𝑒</m:t>
                                                    </m:r>
                                                  </m:e>
                                                  <m:sup>
                                                    <m:r>
                                                      <a:rPr lang="en-GB" sz="2200" i="0">
                                                        <a:latin typeface="Cambria Math" panose="02040503050406030204" pitchFamily="18" charset="0"/>
                                                      </a:rPr>
                                                      <m:t>−</m:t>
                                                    </m:r>
                                                    <m:r>
                                                      <a:rPr lang="en-GB" sz="2200" i="1">
                                                        <a:latin typeface="Cambria Math" panose="02040503050406030204" pitchFamily="18" charset="0"/>
                                                      </a:rPr>
                                                      <m:t>𝑟</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𝜏</m:t>
                                                    </m:r>
                                                  </m:sup>
                                                </m:sSup>
                                                <m:r>
                                                  <a:rPr lang="en-GB" sz="2200" i="1">
                                                    <a:latin typeface="Cambria Math" panose="02040503050406030204" pitchFamily="18" charset="0"/>
                                                  </a:rPr>
                                                  <m:t>𝑑</m:t>
                                                </m:r>
                                                <m:r>
                                                  <a:rPr lang="en-GB" sz="2200" i="1">
                                                    <a:latin typeface="Cambria Math" panose="02040503050406030204" pitchFamily="18" charset="0"/>
                                                  </a:rPr>
                                                  <m:t>𝜏</m:t>
                                                </m:r>
                                              </m:e>
                                            </m:nary>
                                          </m:e>
                                          <m:e>
                                            <m:r>
                                              <a:rPr lang="en-GB" sz="2200" i="0">
                                                <a:latin typeface="Cambria Math" panose="02040503050406030204" pitchFamily="18" charset="0"/>
                                              </a:rPr>
                                              <m:t>…</m:t>
                                            </m:r>
                                          </m:e>
                                          <m:e>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𝑀</m:t>
                                                </m:r>
                                              </m:e>
                                              <m:sub>
                                                <m:r>
                                                  <a:rPr lang="en-GB" sz="2200" i="1">
                                                    <a:latin typeface="Cambria Math" panose="02040503050406030204" pitchFamily="18" charset="0"/>
                                                  </a:rPr>
                                                  <m:t>𝑛</m:t>
                                                </m:r>
                                                <m:r>
                                                  <a:rPr lang="en-GB" sz="2200" i="0">
                                                    <a:latin typeface="Cambria Math" panose="02040503050406030204" pitchFamily="18" charset="0"/>
                                                  </a:rPr>
                                                  <m:t>→</m:t>
                                                </m:r>
                                                <m:r>
                                                  <a:rPr lang="en-GB" sz="2200" i="1">
                                                    <a:latin typeface="Cambria Math" panose="02040503050406030204" pitchFamily="18" charset="0"/>
                                                  </a:rPr>
                                                  <m:t>𝑛</m:t>
                                                </m:r>
                                              </m:sub>
                                            </m:sSub>
                                            <m:nary>
                                              <m:naryPr>
                                                <m:limLoc m:val="subSup"/>
                                                <m:ctrlPr>
                                                  <a:rPr lang="en-GB" sz="2200" i="1">
                                                    <a:latin typeface="Cambria Math" panose="02040503050406030204" pitchFamily="18" charset="0"/>
                                                  </a:rPr>
                                                </m:ctrlPr>
                                              </m:naryPr>
                                              <m:sub>
                                                <m:r>
                                                  <a:rPr lang="en-GB" sz="2200" i="0">
                                                    <a:latin typeface="Cambria Math" panose="02040503050406030204" pitchFamily="18" charset="0"/>
                                                  </a:rPr>
                                                  <m:t>0</m:t>
                                                </m:r>
                                              </m:sub>
                                              <m:sup>
                                                <m:r>
                                                  <a:rPr lang="en-GB" sz="2200" i="0">
                                                    <a:latin typeface="Cambria Math" panose="02040503050406030204" pitchFamily="18" charset="0"/>
                                                  </a:rPr>
                                                  <m:t>∞</m:t>
                                                </m:r>
                                              </m:sup>
                                              <m:e>
                                                <m:sSub>
                                                  <m:sSubPr>
                                                    <m:ctrlPr>
                                                      <a:rPr lang="en-GB" sz="2200" i="1">
                                                        <a:solidFill>
                                                          <a:srgbClr val="836967"/>
                                                        </a:solidFill>
                                                        <a:latin typeface="Cambria Math" panose="02040503050406030204" pitchFamily="18" charset="0"/>
                                                      </a:rPr>
                                                    </m:ctrlPr>
                                                  </m:sSubPr>
                                                  <m:e>
                                                    <m:r>
                                                      <m:rPr>
                                                        <m:sty m:val="p"/>
                                                      </m:rPr>
                                                      <a:rPr lang="en-GB" sz="2200" i="0">
                                                        <a:latin typeface="Cambria Math" panose="02040503050406030204" pitchFamily="18" charset="0"/>
                                                      </a:rPr>
                                                      <m:t>ω</m:t>
                                                    </m:r>
                                                  </m:e>
                                                  <m:sub>
                                                    <m:r>
                                                      <a:rPr lang="en-GB" sz="2200" i="1">
                                                        <a:latin typeface="Cambria Math" panose="02040503050406030204" pitchFamily="18" charset="0"/>
                                                      </a:rPr>
                                                      <m:t>𝑛</m:t>
                                                    </m:r>
                                                  </m:sub>
                                                </m:sSub>
                                                <m:d>
                                                  <m:dPr>
                                                    <m:ctrlPr>
                                                      <a:rPr lang="en-GB" sz="2200" i="1">
                                                        <a:latin typeface="Cambria Math" panose="02040503050406030204" pitchFamily="18" charset="0"/>
                                                      </a:rPr>
                                                    </m:ctrlPr>
                                                  </m:dPr>
                                                  <m:e>
                                                    <m:r>
                                                      <a:rPr lang="en-GB" sz="2200" i="1">
                                                        <a:latin typeface="Cambria Math" panose="02040503050406030204" pitchFamily="18" charset="0"/>
                                                      </a:rPr>
                                                      <m:t>𝜏</m:t>
                                                    </m:r>
                                                  </m:e>
                                                </m:d>
                                                <m:sSup>
                                                  <m:sSupPr>
                                                    <m:ctrlPr>
                                                      <a:rPr lang="en-GB" sz="2200" i="1">
                                                        <a:solidFill>
                                                          <a:srgbClr val="836967"/>
                                                        </a:solidFill>
                                                        <a:latin typeface="Cambria Math" panose="02040503050406030204" pitchFamily="18" charset="0"/>
                                                      </a:rPr>
                                                    </m:ctrlPr>
                                                  </m:sSupPr>
                                                  <m:e>
                                                    <m:r>
                                                      <a:rPr lang="en-GB" sz="2200" i="1">
                                                        <a:latin typeface="Cambria Math" panose="02040503050406030204" pitchFamily="18" charset="0"/>
                                                      </a:rPr>
                                                      <m:t>𝑒</m:t>
                                                    </m:r>
                                                  </m:e>
                                                  <m:sup>
                                                    <m:r>
                                                      <a:rPr lang="en-GB" sz="2200" i="0">
                                                        <a:latin typeface="Cambria Math" panose="02040503050406030204" pitchFamily="18" charset="0"/>
                                                      </a:rPr>
                                                      <m:t>−</m:t>
                                                    </m:r>
                                                    <m:r>
                                                      <a:rPr lang="en-GB" sz="2200" i="1">
                                                        <a:latin typeface="Cambria Math" panose="02040503050406030204" pitchFamily="18" charset="0"/>
                                                      </a:rPr>
                                                      <m:t>𝑟</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𝜏</m:t>
                                                    </m:r>
                                                  </m:sup>
                                                </m:sSup>
                                                <m:r>
                                                  <a:rPr lang="en-GB" sz="2200" i="1">
                                                    <a:latin typeface="Cambria Math" panose="02040503050406030204" pitchFamily="18" charset="0"/>
                                                  </a:rPr>
                                                  <m:t>𝑑</m:t>
                                                </m:r>
                                                <m:r>
                                                  <a:rPr lang="en-GB" sz="2200" i="1">
                                                    <a:latin typeface="Cambria Math" panose="02040503050406030204" pitchFamily="18" charset="0"/>
                                                  </a:rPr>
                                                  <m:t>𝜏</m:t>
                                                </m:r>
                                              </m:e>
                                            </m:nary>
                                          </m:e>
                                        </m:mr>
                                      </m:m>
                                    </m:e>
                                  </m:d>
                                </m:e>
                              </m:d>
                            </m:e>
                          </m:func>
                        </m:den>
                      </m:f>
                    </m:oMath>
                  </m:oMathPara>
                </a14:m>
                <a:endParaRPr lang="en-GB" sz="2200" dirty="0"/>
              </a:p>
            </p:txBody>
          </p:sp>
        </mc:Choice>
        <mc:Fallback xmlns="">
          <p:sp>
            <p:nvSpPr>
              <p:cNvPr id="4" name="TextBox 3">
                <a:extLst>
                  <a:ext uri="{FF2B5EF4-FFF2-40B4-BE49-F238E27FC236}">
                    <a16:creationId xmlns:a16="http://schemas.microsoft.com/office/drawing/2014/main" id="{88FCCD73-516F-4C0B-8608-A7770464F940}"/>
                  </a:ext>
                </a:extLst>
              </p:cNvPr>
              <p:cNvSpPr txBox="1">
                <a:spLocks noRot="1" noChangeAspect="1" noMove="1" noResize="1" noEditPoints="1" noAdjustHandles="1" noChangeArrowheads="1" noChangeShapeType="1" noTextEdit="1"/>
              </p:cNvSpPr>
              <p:nvPr/>
            </p:nvSpPr>
            <p:spPr>
              <a:xfrm>
                <a:off x="838199" y="2451677"/>
                <a:ext cx="10515600" cy="172515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9497814-0AF7-46CE-AB7A-D1793D638BBD}"/>
                  </a:ext>
                </a:extLst>
              </p:cNvPr>
              <p:cNvSpPr txBox="1"/>
              <p:nvPr/>
            </p:nvSpPr>
            <p:spPr>
              <a:xfrm>
                <a:off x="838199" y="5201363"/>
                <a:ext cx="4326355" cy="8914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𝐼</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e>
                      </m:d>
                      <m:r>
                        <a:rPr lang="en-GB" sz="2400" i="0">
                          <a:latin typeface="Cambria Math" panose="02040503050406030204" pitchFamily="18" charset="0"/>
                        </a:rPr>
                        <m:t>= </m:t>
                      </m:r>
                      <m:r>
                        <a:rPr lang="en-GB" sz="2400" i="1">
                          <a:latin typeface="Cambria Math" panose="02040503050406030204" pitchFamily="18" charset="0"/>
                        </a:rPr>
                        <m:t>𝑅</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r>
                            <m:rPr>
                              <m:sty m:val="p"/>
                            </m:rPr>
                            <a:rPr lang="en-GB" sz="2400" i="0">
                              <a:latin typeface="Cambria Math" panose="02040503050406030204" pitchFamily="18" charset="0"/>
                            </a:rPr>
                            <m:t>ω</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r>
                            <a:rPr lang="en-GB" sz="2400" i="1">
                              <a:latin typeface="Cambria Math" panose="02040503050406030204" pitchFamily="18" charset="0"/>
                            </a:rPr>
                            <m:t>𝐼</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r>
                            <a:rPr lang="en-GB" sz="2400" i="1">
                              <a:latin typeface="Cambria Math" panose="02040503050406030204" pitchFamily="18" charset="0"/>
                            </a:rPr>
                            <m:t>𝑑</m:t>
                          </m:r>
                          <m:r>
                            <a:rPr lang="en-GB" sz="2400" i="1">
                              <a:latin typeface="Cambria Math" panose="02040503050406030204" pitchFamily="18" charset="0"/>
                            </a:rPr>
                            <m:t>𝜏</m:t>
                          </m:r>
                        </m:e>
                      </m:nary>
                    </m:oMath>
                  </m:oMathPara>
                </a14:m>
                <a:endParaRPr lang="en-GB" sz="2400" dirty="0"/>
              </a:p>
            </p:txBody>
          </p:sp>
        </mc:Choice>
        <mc:Fallback>
          <p:sp>
            <p:nvSpPr>
              <p:cNvPr id="6" name="TextBox 5">
                <a:extLst>
                  <a:ext uri="{FF2B5EF4-FFF2-40B4-BE49-F238E27FC236}">
                    <a16:creationId xmlns:a16="http://schemas.microsoft.com/office/drawing/2014/main" id="{B9497814-0AF7-46CE-AB7A-D1793D638BBD}"/>
                  </a:ext>
                </a:extLst>
              </p:cNvPr>
              <p:cNvSpPr txBox="1">
                <a:spLocks noRot="1" noChangeAspect="1" noMove="1" noResize="1" noEditPoints="1" noAdjustHandles="1" noChangeArrowheads="1" noChangeShapeType="1" noTextEdit="1"/>
              </p:cNvSpPr>
              <p:nvPr/>
            </p:nvSpPr>
            <p:spPr>
              <a:xfrm>
                <a:off x="838199" y="5201363"/>
                <a:ext cx="4326355" cy="89146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3177727-B983-4C05-9DD3-65E2143D6806}"/>
                  </a:ext>
                </a:extLst>
              </p:cNvPr>
              <p:cNvSpPr txBox="1"/>
              <p:nvPr/>
            </p:nvSpPr>
            <p:spPr>
              <a:xfrm>
                <a:off x="4490673" y="4739698"/>
                <a:ext cx="286197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I</m:t>
                      </m:r>
                      <m:d>
                        <m:dPr>
                          <m:ctrlPr>
                            <a:rPr lang="en-US" sz="2400" b="0" i="0" smtClean="0">
                              <a:latin typeface="Cambria Math" panose="02040503050406030204" pitchFamily="18" charset="0"/>
                            </a:rPr>
                          </m:ctrlPr>
                        </m:dPr>
                        <m:e>
                          <m:r>
                            <m:rPr>
                              <m:sty m:val="p"/>
                            </m:rPr>
                            <a:rPr lang="en-US" sz="2400" b="0" i="0" smtClean="0">
                              <a:latin typeface="Cambria Math" panose="02040503050406030204" pitchFamily="18" charset="0"/>
                            </a:rPr>
                            <m:t>t</m:t>
                          </m:r>
                        </m:e>
                      </m:d>
                      <m:r>
                        <a:rPr lang="en-GB" sz="2400" i="0">
                          <a:latin typeface="Cambria Math" panose="02040503050406030204" pitchFamily="18" charset="0"/>
                        </a:rPr>
                        <m:t>=</m:t>
                      </m:r>
                      <m:r>
                        <a:rPr lang="en-US" sz="2400" b="0" i="1" smtClean="0">
                          <a:solidFill>
                            <a:srgbClr val="836967"/>
                          </a:solidFill>
                          <a:latin typeface="Cambria Math" panose="02040503050406030204" pitchFamily="18" charset="0"/>
                        </a:rPr>
                        <m:t>𝑘</m:t>
                      </m:r>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𝑟𝑡</m:t>
                          </m:r>
                        </m:sup>
                      </m:sSup>
                    </m:oMath>
                  </m:oMathPara>
                </a14:m>
                <a:endParaRPr lang="en-GB" sz="2400" dirty="0"/>
              </a:p>
            </p:txBody>
          </p:sp>
        </mc:Choice>
        <mc:Fallback>
          <p:sp>
            <p:nvSpPr>
              <p:cNvPr id="7" name="TextBox 6">
                <a:extLst>
                  <a:ext uri="{FF2B5EF4-FFF2-40B4-BE49-F238E27FC236}">
                    <a16:creationId xmlns:a16="http://schemas.microsoft.com/office/drawing/2014/main" id="{43177727-B983-4C05-9DD3-65E2143D6806}"/>
                  </a:ext>
                </a:extLst>
              </p:cNvPr>
              <p:cNvSpPr txBox="1">
                <a:spLocks noRot="1" noChangeAspect="1" noMove="1" noResize="1" noEditPoints="1" noAdjustHandles="1" noChangeArrowheads="1" noChangeShapeType="1" noTextEdit="1"/>
              </p:cNvSpPr>
              <p:nvPr/>
            </p:nvSpPr>
            <p:spPr>
              <a:xfrm>
                <a:off x="4490673" y="4739698"/>
                <a:ext cx="2861978" cy="461665"/>
              </a:xfrm>
              <a:prstGeom prst="rect">
                <a:avLst/>
              </a:prstGeom>
              <a:blipFill>
                <a:blip r:embed="rId5"/>
                <a:stretch>
                  <a:fillRect/>
                </a:stretch>
              </a:blipFill>
            </p:spPr>
            <p:txBody>
              <a:bodyPr/>
              <a:lstStyle/>
              <a:p>
                <a:r>
                  <a:rPr lang="en-GB">
                    <a:noFill/>
                  </a:rPr>
                  <a:t> </a:t>
                </a:r>
              </a:p>
            </p:txBody>
          </p:sp>
        </mc:Fallback>
      </mc:AlternateContent>
      <p:sp>
        <p:nvSpPr>
          <p:cNvPr id="8" name="Arrow: Down 7">
            <a:extLst>
              <a:ext uri="{FF2B5EF4-FFF2-40B4-BE49-F238E27FC236}">
                <a16:creationId xmlns:a16="http://schemas.microsoft.com/office/drawing/2014/main" id="{28F3F37E-30A2-4673-843C-C65D7C1008BC}"/>
              </a:ext>
            </a:extLst>
          </p:cNvPr>
          <p:cNvSpPr/>
          <p:nvPr/>
        </p:nvSpPr>
        <p:spPr>
          <a:xfrm rot="16200000">
            <a:off x="5500748" y="4841437"/>
            <a:ext cx="841829" cy="15616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E5AF177-5E71-4EAC-BD89-0EF8062E7AD4}"/>
                  </a:ext>
                </a:extLst>
              </p:cNvPr>
              <p:cNvSpPr txBox="1"/>
              <p:nvPr/>
            </p:nvSpPr>
            <p:spPr>
              <a:xfrm>
                <a:off x="6485859" y="5201362"/>
                <a:ext cx="3968603" cy="964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𝑅</m:t>
                      </m:r>
                      <m:r>
                        <a:rPr lang="en-GB" sz="2400" i="0">
                          <a:latin typeface="Cambria Math" panose="02040503050406030204" pitchFamily="18" charset="0"/>
                        </a:rPr>
                        <m:t>= </m:t>
                      </m:r>
                      <m:f>
                        <m:fPr>
                          <m:ctrlPr>
                            <a:rPr lang="en-GB" sz="2400" i="1">
                              <a:solidFill>
                                <a:srgbClr val="836967"/>
                              </a:solidFill>
                              <a:latin typeface="Cambria Math" panose="02040503050406030204" pitchFamily="18" charset="0"/>
                            </a:rPr>
                          </m:ctrlPr>
                        </m:fPr>
                        <m:num>
                          <m:r>
                            <a:rPr lang="en-GB" sz="2400" i="0">
                              <a:latin typeface="Cambria Math" panose="02040503050406030204" pitchFamily="18" charset="0"/>
                            </a:rPr>
                            <m:t>1</m:t>
                          </m:r>
                        </m:num>
                        <m:den>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r>
                                <m:rPr>
                                  <m:sty m:val="p"/>
                                </m:rPr>
                                <a:rPr lang="en-GB" sz="2400" i="0">
                                  <a:latin typeface="Cambria Math" panose="02040503050406030204" pitchFamily="18" charset="0"/>
                                </a:rPr>
                                <m:t>ω</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den>
                      </m:f>
                    </m:oMath>
                  </m:oMathPara>
                </a14:m>
                <a:endParaRPr lang="en-GB" sz="2400" dirty="0"/>
              </a:p>
            </p:txBody>
          </p:sp>
        </mc:Choice>
        <mc:Fallback>
          <p:sp>
            <p:nvSpPr>
              <p:cNvPr id="9" name="TextBox 8">
                <a:extLst>
                  <a:ext uri="{FF2B5EF4-FFF2-40B4-BE49-F238E27FC236}">
                    <a16:creationId xmlns:a16="http://schemas.microsoft.com/office/drawing/2014/main" id="{CE5AF177-5E71-4EAC-BD89-0EF8062E7AD4}"/>
                  </a:ext>
                </a:extLst>
              </p:cNvPr>
              <p:cNvSpPr txBox="1">
                <a:spLocks noRot="1" noChangeAspect="1" noMove="1" noResize="1" noEditPoints="1" noAdjustHandles="1" noChangeArrowheads="1" noChangeShapeType="1" noTextEdit="1"/>
              </p:cNvSpPr>
              <p:nvPr/>
            </p:nvSpPr>
            <p:spPr>
              <a:xfrm>
                <a:off x="6485859" y="5201362"/>
                <a:ext cx="3968603" cy="964303"/>
              </a:xfrm>
              <a:prstGeom prst="rect">
                <a:avLst/>
              </a:prstGeom>
              <a:blipFill>
                <a:blip r:embed="rId6"/>
                <a:stretch>
                  <a:fillRect/>
                </a:stretch>
              </a:blipFill>
            </p:spPr>
            <p:txBody>
              <a:bodyPr/>
              <a:lstStyle/>
              <a:p>
                <a:r>
                  <a:rPr lang="en-GB">
                    <a:noFill/>
                  </a:rPr>
                  <a:t> </a:t>
                </a:r>
              </a:p>
            </p:txBody>
          </p:sp>
        </mc:Fallback>
      </mc:AlternateContent>
      <p:sp>
        <p:nvSpPr>
          <p:cNvPr id="10" name="Rectangle 9">
            <a:extLst>
              <a:ext uri="{FF2B5EF4-FFF2-40B4-BE49-F238E27FC236}">
                <a16:creationId xmlns:a16="http://schemas.microsoft.com/office/drawing/2014/main" id="{2AA86BF9-89E3-41D7-A6B4-5E175A2FD332}"/>
              </a:ext>
            </a:extLst>
          </p:cNvPr>
          <p:cNvSpPr/>
          <p:nvPr/>
        </p:nvSpPr>
        <p:spPr>
          <a:xfrm>
            <a:off x="1137684" y="2041451"/>
            <a:ext cx="9983972" cy="22647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A595FA7-9C0E-4CC7-8EA3-85AF967C73F5}"/>
              </a:ext>
            </a:extLst>
          </p:cNvPr>
          <p:cNvSpPr/>
          <p:nvPr/>
        </p:nvSpPr>
        <p:spPr>
          <a:xfrm>
            <a:off x="7027448" y="5067175"/>
            <a:ext cx="2956524" cy="1098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288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BF43-848C-446A-87E6-B945B46D3862}"/>
              </a:ext>
            </a:extLst>
          </p:cNvPr>
          <p:cNvSpPr>
            <a:spLocks noGrp="1"/>
          </p:cNvSpPr>
          <p:nvPr>
            <p:ph type="title"/>
          </p:nvPr>
        </p:nvSpPr>
        <p:spPr/>
        <p:txBody>
          <a:bodyPr/>
          <a:lstStyle/>
          <a:p>
            <a:r>
              <a:rPr lang="en-US" dirty="0"/>
              <a:t>We parameterize the relative risk matrix M and the assortativity matrix as follows</a:t>
            </a:r>
            <a:endParaRPr lang="en-GB"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7E3FCCD-43AB-42C6-BE06-B37C0026C2F8}"/>
                  </a:ext>
                </a:extLst>
              </p:cNvPr>
              <p:cNvSpPr txBox="1"/>
              <p:nvPr/>
            </p:nvSpPr>
            <p:spPr>
              <a:xfrm>
                <a:off x="838200" y="2957877"/>
                <a:ext cx="3848100" cy="82913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GB" sz="2200" i="1" smtClean="0">
                          <a:latin typeface="Cambria Math" panose="02040503050406030204" pitchFamily="18" charset="0"/>
                        </a:rPr>
                        <m:t>𝑀</m:t>
                      </m:r>
                      <m:r>
                        <a:rPr lang="en-GB" sz="2200" i="0">
                          <a:latin typeface="Cambria Math" panose="02040503050406030204" pitchFamily="18" charset="0"/>
                        </a:rPr>
                        <m:t>=</m:t>
                      </m:r>
                      <m:f>
                        <m:fPr>
                          <m:ctrlPr>
                            <a:rPr lang="en-GB" sz="2200" i="1">
                              <a:solidFill>
                                <a:srgbClr val="836967"/>
                              </a:solidFill>
                              <a:latin typeface="Cambria Math" panose="02040503050406030204" pitchFamily="18" charset="0"/>
                            </a:rPr>
                          </m:ctrlPr>
                        </m:fPr>
                        <m:num>
                          <m:r>
                            <m:rPr>
                              <m:sty m:val="p"/>
                            </m:rPr>
                            <a:rPr lang="en-GB" sz="2200" i="0">
                              <a:latin typeface="Cambria Math" panose="02040503050406030204" pitchFamily="18" charset="0"/>
                            </a:rPr>
                            <m:t>ρ</m:t>
                          </m:r>
                          <m:sSup>
                            <m:sSupPr>
                              <m:ctrlPr>
                                <a:rPr lang="en-GB" sz="2200" i="1">
                                  <a:solidFill>
                                    <a:srgbClr val="836967"/>
                                  </a:solidFill>
                                  <a:latin typeface="Cambria Math" panose="02040503050406030204" pitchFamily="18" charset="0"/>
                                </a:rPr>
                              </m:ctrlPr>
                            </m:sSupPr>
                            <m:e>
                              <m:r>
                                <m:rPr>
                                  <m:sty m:val="p"/>
                                </m:rPr>
                                <a:rPr lang="en-GB" sz="2200" i="0">
                                  <a:latin typeface="Cambria Math" panose="02040503050406030204" pitchFamily="18" charset="0"/>
                                </a:rPr>
                                <m:t>ξ</m:t>
                              </m:r>
                            </m:e>
                            <m:sup>
                              <m:r>
                                <a:rPr lang="en-GB" sz="2200" i="1">
                                  <a:latin typeface="Cambria Math" panose="02040503050406030204" pitchFamily="18" charset="0"/>
                                </a:rPr>
                                <m:t>𝑇</m:t>
                              </m:r>
                            </m:sup>
                          </m:sSup>
                          <m:r>
                            <a:rPr lang="en-GB" sz="2200" i="0">
                              <a:latin typeface="Cambria Math" panose="02040503050406030204" pitchFamily="18" charset="0"/>
                            </a:rPr>
                            <m:t>⊙</m:t>
                          </m:r>
                          <m:r>
                            <m:rPr>
                              <m:sty m:val="p"/>
                            </m:rPr>
                            <a:rPr lang="en-GB" sz="2200" i="0">
                              <a:latin typeface="Cambria Math" panose="02040503050406030204" pitchFamily="18" charset="0"/>
                            </a:rPr>
                            <m:t>A</m:t>
                          </m:r>
                        </m:num>
                        <m:den>
                          <m:d>
                            <m:dPr>
                              <m:begChr m:val="|"/>
                              <m:endChr m:val="|"/>
                              <m:ctrlPr>
                                <a:rPr lang="en-GB" sz="2200" i="1">
                                  <a:solidFill>
                                    <a:srgbClr val="836967"/>
                                  </a:solidFill>
                                  <a:latin typeface="Cambria Math" panose="02040503050406030204" pitchFamily="18" charset="0"/>
                                </a:rPr>
                              </m:ctrlPr>
                            </m:dPr>
                            <m:e>
                              <m:r>
                                <m:rPr>
                                  <m:sty m:val="p"/>
                                </m:rPr>
                                <a:rPr lang="en-GB" sz="2200" i="0">
                                  <a:latin typeface="Cambria Math" panose="02040503050406030204" pitchFamily="18" charset="0"/>
                                </a:rPr>
                                <m:t>ρ</m:t>
                              </m:r>
                              <m:sSup>
                                <m:sSupPr>
                                  <m:ctrlPr>
                                    <a:rPr lang="en-GB" sz="2200" i="1">
                                      <a:solidFill>
                                        <a:srgbClr val="836967"/>
                                      </a:solidFill>
                                      <a:latin typeface="Cambria Math" panose="02040503050406030204" pitchFamily="18" charset="0"/>
                                    </a:rPr>
                                  </m:ctrlPr>
                                </m:sSupPr>
                                <m:e>
                                  <m:r>
                                    <m:rPr>
                                      <m:sty m:val="p"/>
                                    </m:rPr>
                                    <a:rPr lang="en-GB" sz="2200" i="0">
                                      <a:latin typeface="Cambria Math" panose="02040503050406030204" pitchFamily="18" charset="0"/>
                                    </a:rPr>
                                    <m:t>ξ</m:t>
                                  </m:r>
                                </m:e>
                                <m:sup>
                                  <m:r>
                                    <a:rPr lang="en-GB" sz="2200" i="1">
                                      <a:latin typeface="Cambria Math" panose="02040503050406030204" pitchFamily="18" charset="0"/>
                                    </a:rPr>
                                    <m:t>𝑇</m:t>
                                  </m:r>
                                </m:sup>
                              </m:sSup>
                              <m:r>
                                <a:rPr lang="en-GB" sz="2200" i="0">
                                  <a:latin typeface="Cambria Math" panose="02040503050406030204" pitchFamily="18" charset="0"/>
                                </a:rPr>
                                <m:t>⊙</m:t>
                              </m:r>
                              <m:r>
                                <m:rPr>
                                  <m:sty m:val="p"/>
                                </m:rPr>
                                <a:rPr lang="en-GB" sz="2200" i="0">
                                  <a:latin typeface="Cambria Math" panose="02040503050406030204" pitchFamily="18" charset="0"/>
                                </a:rPr>
                                <m:t>A</m:t>
                              </m:r>
                            </m:e>
                          </m:d>
                        </m:den>
                      </m:f>
                    </m:oMath>
                  </m:oMathPara>
                </a14:m>
                <a:endParaRPr lang="en-GB" sz="2200" dirty="0"/>
              </a:p>
            </p:txBody>
          </p:sp>
        </mc:Choice>
        <mc:Fallback>
          <p:sp>
            <p:nvSpPr>
              <p:cNvPr id="5" name="TextBox 4">
                <a:extLst>
                  <a:ext uri="{FF2B5EF4-FFF2-40B4-BE49-F238E27FC236}">
                    <a16:creationId xmlns:a16="http://schemas.microsoft.com/office/drawing/2014/main" id="{67E3FCCD-43AB-42C6-BE06-B37C0026C2F8}"/>
                  </a:ext>
                </a:extLst>
              </p:cNvPr>
              <p:cNvSpPr txBox="1">
                <a:spLocks noRot="1" noChangeAspect="1" noMove="1" noResize="1" noEditPoints="1" noAdjustHandles="1" noChangeArrowheads="1" noChangeShapeType="1" noTextEdit="1"/>
              </p:cNvSpPr>
              <p:nvPr/>
            </p:nvSpPr>
            <p:spPr>
              <a:xfrm>
                <a:off x="838200" y="2957877"/>
                <a:ext cx="3848100" cy="82913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93E3062-7E08-4D78-8486-E6228A6C9422}"/>
                  </a:ext>
                </a:extLst>
              </p:cNvPr>
              <p:cNvSpPr txBox="1"/>
              <p:nvPr/>
            </p:nvSpPr>
            <p:spPr>
              <a:xfrm>
                <a:off x="6381750" y="2721691"/>
                <a:ext cx="4333875" cy="14146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200" i="1" smtClean="0">
                          <a:latin typeface="Cambria Math" panose="02040503050406030204" pitchFamily="18" charset="0"/>
                        </a:rPr>
                        <m:t>𝐴</m:t>
                      </m:r>
                      <m:d>
                        <m:dPr>
                          <m:ctrlPr>
                            <a:rPr lang="en-GB" sz="2200" i="1">
                              <a:latin typeface="Cambria Math" panose="02040503050406030204" pitchFamily="18" charset="0"/>
                            </a:rPr>
                          </m:ctrlPr>
                        </m:dPr>
                        <m:e>
                          <m:r>
                            <a:rPr lang="en-GB" sz="2200" i="1">
                              <a:latin typeface="Cambria Math" panose="02040503050406030204" pitchFamily="18" charset="0"/>
                            </a:rPr>
                            <m:t>𝛿</m:t>
                          </m:r>
                        </m:e>
                      </m:d>
                      <m:r>
                        <a:rPr lang="en-GB" sz="2200" i="0">
                          <a:latin typeface="Cambria Math" panose="02040503050406030204" pitchFamily="18" charset="0"/>
                        </a:rPr>
                        <m:t>=</m:t>
                      </m:r>
                      <m:d>
                        <m:dPr>
                          <m:ctrlPr>
                            <a:rPr lang="en-GB" sz="2200" i="1">
                              <a:solidFill>
                                <a:srgbClr val="836967"/>
                              </a:solidFill>
                              <a:latin typeface="Cambria Math" panose="02040503050406030204" pitchFamily="18" charset="0"/>
                            </a:rPr>
                          </m:ctrlPr>
                        </m:dPr>
                        <m:e>
                          <m:m>
                            <m:mPr>
                              <m:plcHide m:val="on"/>
                              <m:mcs>
                                <m:mc>
                                  <m:mcPr>
                                    <m:count m:val="2"/>
                                    <m:mcJc m:val="center"/>
                                  </m:mcPr>
                                </m:mc>
                              </m:mcs>
                              <m:ctrlPr>
                                <a:rPr lang="en-GB" sz="2200" i="1">
                                  <a:solidFill>
                                    <a:srgbClr val="836967"/>
                                  </a:solidFill>
                                  <a:latin typeface="Cambria Math" panose="02040503050406030204" pitchFamily="18" charset="0"/>
                                </a:rPr>
                              </m:ctrlPr>
                            </m:mPr>
                            <m:mr>
                              <m:e>
                                <m:r>
                                  <a:rPr lang="en-GB" sz="2200" i="1">
                                    <a:latin typeface="Cambria Math" panose="02040503050406030204" pitchFamily="18" charset="0"/>
                                  </a:rPr>
                                  <m:t>𝛿</m:t>
                                </m:r>
                              </m:e>
                              <m:e>
                                <m:d>
                                  <m:dPr>
                                    <m:ctrlPr>
                                      <a:rPr lang="en-GB" sz="2200" i="1">
                                        <a:latin typeface="Cambria Math" panose="02040503050406030204" pitchFamily="18" charset="0"/>
                                      </a:rPr>
                                    </m:ctrlPr>
                                  </m:dPr>
                                  <m:e>
                                    <m:r>
                                      <a:rPr lang="en-GB" sz="2200" i="0">
                                        <a:latin typeface="Cambria Math" panose="02040503050406030204" pitchFamily="18" charset="0"/>
                                      </a:rPr>
                                      <m:t>1−</m:t>
                                    </m:r>
                                    <m:r>
                                      <a:rPr lang="en-GB" sz="2200" i="1">
                                        <a:latin typeface="Cambria Math" panose="02040503050406030204" pitchFamily="18" charset="0"/>
                                      </a:rPr>
                                      <m:t>𝛿</m:t>
                                    </m:r>
                                  </m:e>
                                </m:d>
                                <m:f>
                                  <m:fPr>
                                    <m:ctrlPr>
                                      <a:rPr lang="en-GB" sz="2200" i="1">
                                        <a:solidFill>
                                          <a:srgbClr val="836967"/>
                                        </a:solidFill>
                                        <a:latin typeface="Cambria Math" panose="02040503050406030204" pitchFamily="18" charset="0"/>
                                      </a:rPr>
                                    </m:ctrlPr>
                                  </m:fPr>
                                  <m:num>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𝑝</m:t>
                                        </m:r>
                                      </m:e>
                                      <m:sub>
                                        <m:r>
                                          <a:rPr lang="en-GB" sz="2200" i="0">
                                            <a:latin typeface="Cambria Math" panose="02040503050406030204" pitchFamily="18" charset="0"/>
                                          </a:rPr>
                                          <m:t>1</m:t>
                                        </m:r>
                                      </m:sub>
                                    </m:sSub>
                                  </m:num>
                                  <m:den>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𝑝</m:t>
                                        </m:r>
                                      </m:e>
                                      <m:sub>
                                        <m:r>
                                          <a:rPr lang="en-GB" sz="2200" i="0">
                                            <a:latin typeface="Cambria Math" panose="02040503050406030204" pitchFamily="18" charset="0"/>
                                          </a:rPr>
                                          <m:t>2</m:t>
                                        </m:r>
                                      </m:sub>
                                    </m:sSub>
                                  </m:den>
                                </m:f>
                              </m:e>
                            </m:mr>
                            <m:mr>
                              <m:e>
                                <m:r>
                                  <a:rPr lang="en-GB" sz="2200" i="0">
                                    <a:latin typeface="Cambria Math" panose="02040503050406030204" pitchFamily="18" charset="0"/>
                                  </a:rPr>
                                  <m:t>1−</m:t>
                                </m:r>
                                <m:r>
                                  <a:rPr lang="en-GB" sz="2200" i="1">
                                    <a:latin typeface="Cambria Math" panose="02040503050406030204" pitchFamily="18" charset="0"/>
                                  </a:rPr>
                                  <m:t>𝛿</m:t>
                                </m:r>
                              </m:e>
                              <m:e>
                                <m:r>
                                  <a:rPr lang="en-GB" sz="2200" i="0">
                                    <a:latin typeface="Cambria Math" panose="02040503050406030204" pitchFamily="18" charset="0"/>
                                  </a:rPr>
                                  <m:t>1−</m:t>
                                </m:r>
                                <m:d>
                                  <m:dPr>
                                    <m:ctrlPr>
                                      <a:rPr lang="en-GB" sz="2200" i="1">
                                        <a:latin typeface="Cambria Math" panose="02040503050406030204" pitchFamily="18" charset="0"/>
                                      </a:rPr>
                                    </m:ctrlPr>
                                  </m:dPr>
                                  <m:e>
                                    <m:r>
                                      <a:rPr lang="en-GB" sz="2200" i="0">
                                        <a:latin typeface="Cambria Math" panose="02040503050406030204" pitchFamily="18" charset="0"/>
                                      </a:rPr>
                                      <m:t>1−</m:t>
                                    </m:r>
                                    <m:r>
                                      <a:rPr lang="en-GB" sz="2200" i="1">
                                        <a:latin typeface="Cambria Math" panose="02040503050406030204" pitchFamily="18" charset="0"/>
                                      </a:rPr>
                                      <m:t>𝛿</m:t>
                                    </m:r>
                                  </m:e>
                                </m:d>
                                <m:f>
                                  <m:fPr>
                                    <m:ctrlPr>
                                      <a:rPr lang="en-GB" sz="2200" i="1">
                                        <a:solidFill>
                                          <a:srgbClr val="836967"/>
                                        </a:solidFill>
                                        <a:latin typeface="Cambria Math" panose="02040503050406030204" pitchFamily="18" charset="0"/>
                                      </a:rPr>
                                    </m:ctrlPr>
                                  </m:fPr>
                                  <m:num>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𝑝</m:t>
                                        </m:r>
                                      </m:e>
                                      <m:sub>
                                        <m:r>
                                          <a:rPr lang="en-GB" sz="2200" i="0">
                                            <a:latin typeface="Cambria Math" panose="02040503050406030204" pitchFamily="18" charset="0"/>
                                          </a:rPr>
                                          <m:t>1</m:t>
                                        </m:r>
                                      </m:sub>
                                    </m:sSub>
                                  </m:num>
                                  <m:den>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𝑝</m:t>
                                        </m:r>
                                      </m:e>
                                      <m:sub>
                                        <m:r>
                                          <a:rPr lang="en-GB" sz="2200" i="0">
                                            <a:latin typeface="Cambria Math" panose="02040503050406030204" pitchFamily="18" charset="0"/>
                                          </a:rPr>
                                          <m:t>2</m:t>
                                        </m:r>
                                      </m:sub>
                                    </m:sSub>
                                  </m:den>
                                </m:f>
                              </m:e>
                            </m:mr>
                          </m:m>
                        </m:e>
                      </m:d>
                    </m:oMath>
                  </m:oMathPara>
                </a14:m>
                <a:endParaRPr lang="en-GB" sz="2200" dirty="0"/>
              </a:p>
            </p:txBody>
          </p:sp>
        </mc:Choice>
        <mc:Fallback>
          <p:sp>
            <p:nvSpPr>
              <p:cNvPr id="7" name="TextBox 6">
                <a:extLst>
                  <a:ext uri="{FF2B5EF4-FFF2-40B4-BE49-F238E27FC236}">
                    <a16:creationId xmlns:a16="http://schemas.microsoft.com/office/drawing/2014/main" id="{A93E3062-7E08-4D78-8486-E6228A6C9422}"/>
                  </a:ext>
                </a:extLst>
              </p:cNvPr>
              <p:cNvSpPr txBox="1">
                <a:spLocks noRot="1" noChangeAspect="1" noMove="1" noResize="1" noEditPoints="1" noAdjustHandles="1" noChangeArrowheads="1" noChangeShapeType="1" noTextEdit="1"/>
              </p:cNvSpPr>
              <p:nvPr/>
            </p:nvSpPr>
            <p:spPr>
              <a:xfrm>
                <a:off x="6381750" y="2721691"/>
                <a:ext cx="4333875" cy="1414618"/>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72C04583-0136-425F-B986-991463ED3C95}"/>
              </a:ext>
            </a:extLst>
          </p:cNvPr>
          <p:cNvSpPr txBox="1"/>
          <p:nvPr/>
        </p:nvSpPr>
        <p:spPr>
          <a:xfrm>
            <a:off x="838199" y="2126880"/>
            <a:ext cx="4972051" cy="461665"/>
          </a:xfrm>
          <a:prstGeom prst="rect">
            <a:avLst/>
          </a:prstGeom>
          <a:noFill/>
        </p:spPr>
        <p:txBody>
          <a:bodyPr wrap="square" rtlCol="0">
            <a:spAutoFit/>
          </a:bodyPr>
          <a:lstStyle/>
          <a:p>
            <a:r>
              <a:rPr lang="en-US" sz="2400" dirty="0"/>
              <a:t>Relative risk matrix parameterization</a:t>
            </a:r>
            <a:endParaRPr lang="en-GB" sz="2400" dirty="0"/>
          </a:p>
        </p:txBody>
      </p:sp>
      <p:sp>
        <p:nvSpPr>
          <p:cNvPr id="9" name="TextBox 8">
            <a:extLst>
              <a:ext uri="{FF2B5EF4-FFF2-40B4-BE49-F238E27FC236}">
                <a16:creationId xmlns:a16="http://schemas.microsoft.com/office/drawing/2014/main" id="{78F3A118-5891-4D3A-A7E7-2B24A4BD68BF}"/>
              </a:ext>
            </a:extLst>
          </p:cNvPr>
          <p:cNvSpPr txBox="1"/>
          <p:nvPr/>
        </p:nvSpPr>
        <p:spPr>
          <a:xfrm>
            <a:off x="6381750" y="2126880"/>
            <a:ext cx="4705350" cy="461665"/>
          </a:xfrm>
          <a:prstGeom prst="rect">
            <a:avLst/>
          </a:prstGeom>
          <a:noFill/>
        </p:spPr>
        <p:txBody>
          <a:bodyPr wrap="square" rtlCol="0">
            <a:spAutoFit/>
          </a:bodyPr>
          <a:lstStyle/>
          <a:p>
            <a:r>
              <a:rPr lang="en-US" sz="2400" dirty="0"/>
              <a:t>Assortativity parameterization</a:t>
            </a:r>
            <a:endParaRPr lang="en-GB" sz="2400" dirty="0"/>
          </a:p>
        </p:txBody>
      </p:sp>
      <p:cxnSp>
        <p:nvCxnSpPr>
          <p:cNvPr id="11" name="Straight Connector 10">
            <a:extLst>
              <a:ext uri="{FF2B5EF4-FFF2-40B4-BE49-F238E27FC236}">
                <a16:creationId xmlns:a16="http://schemas.microsoft.com/office/drawing/2014/main" id="{95B283D5-697F-4EB0-9B14-40CFF4995014}"/>
              </a:ext>
            </a:extLst>
          </p:cNvPr>
          <p:cNvCxnSpPr/>
          <p:nvPr/>
        </p:nvCxnSpPr>
        <p:spPr>
          <a:xfrm>
            <a:off x="904875" y="2531395"/>
            <a:ext cx="4905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ADFCCA-82C9-4725-8A0C-57A44FE923F7}"/>
              </a:ext>
            </a:extLst>
          </p:cNvPr>
          <p:cNvCxnSpPr/>
          <p:nvPr/>
        </p:nvCxnSpPr>
        <p:spPr>
          <a:xfrm>
            <a:off x="6448425" y="2529140"/>
            <a:ext cx="4905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08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10639</TotalTime>
  <Words>1189</Words>
  <Application>Microsoft Office PowerPoint</Application>
  <PresentationFormat>Widescreen</PresentationFormat>
  <Paragraphs>133</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PowerPoint Presentation</vt:lpstr>
      <vt:lpstr>A commonly used method to infer the reproduction number is the renewal equation</vt:lpstr>
      <vt:lpstr>Heterogeneity in infectious profile may result from biological and behavioral differences</vt:lpstr>
      <vt:lpstr>The generation time distribution we have misses this heterogeneity</vt:lpstr>
      <vt:lpstr>We can consider a multi-dimensional equivalent to the renewal equation</vt:lpstr>
      <vt:lpstr>The solution is exponential, yielding an eigenvalue equation</vt:lpstr>
      <vt:lpstr>We can factorise out the reproduction number R leaving a relative risk matrix M</vt:lpstr>
      <vt:lpstr>This leaves us with a multi-dimensional equation for R</vt:lpstr>
      <vt:lpstr>We parameterize the relative risk matrix M and the assortativity matrix as follows</vt:lpstr>
      <vt:lpstr>We explore variation in four variables</vt:lpstr>
      <vt:lpstr>We can also produce a one-dimensional equivalent for use in EpiEstim</vt:lpstr>
      <vt:lpstr>Case isolation</vt:lpstr>
      <vt:lpstr>Asymptomatic transmission</vt:lpstr>
      <vt:lpstr>Vaccination</vt:lpstr>
      <vt:lpstr>Ebola/SARS-CoV-2: Isolation vs non-isolation</vt:lpstr>
      <vt:lpstr>SARS-CoV-2: Asymptomatic transmission</vt:lpstr>
      <vt:lpstr>Conclusions and Limitations</vt:lpstr>
      <vt:lpstr>Moving forwards…</vt:lpstr>
      <vt:lpstr>Acknowledgements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Will</dc:creator>
  <cp:lastModifiedBy>Green, Will</cp:lastModifiedBy>
  <cp:revision>127</cp:revision>
  <dcterms:created xsi:type="dcterms:W3CDTF">2020-05-08T19:02:59Z</dcterms:created>
  <dcterms:modified xsi:type="dcterms:W3CDTF">2021-05-10T12:22:56Z</dcterms:modified>
</cp:coreProperties>
</file>