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60" r:id="rId1"/>
  </p:sldMasterIdLst>
  <p:sldIdLst>
    <p:sldId id="256" r:id="rId2"/>
  </p:sldIdLst>
  <p:sldSz cx="30240288" cy="42803763"/>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343" userDrawn="1">
          <p15:clr>
            <a:srgbClr val="A4A3A4"/>
          </p15:clr>
        </p15:guide>
        <p15:guide id="2" pos="9729" userDrawn="1">
          <p15:clr>
            <a:srgbClr val="A4A3A4"/>
          </p15:clr>
        </p15:guide>
        <p15:guide id="3" pos="339" userDrawn="1">
          <p15:clr>
            <a:srgbClr val="A4A3A4"/>
          </p15:clr>
        </p15:guide>
        <p15:guide id="4" pos="18778" userDrawn="1">
          <p15:clr>
            <a:srgbClr val="A4A3A4"/>
          </p15:clr>
        </p15:guide>
        <p15:guide id="5" orient="horz" pos="13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B4"/>
    <a:srgbClr val="BE51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25" d="100"/>
          <a:sy n="25" d="100"/>
        </p:scale>
        <p:origin x="2274" y="-1428"/>
      </p:cViewPr>
      <p:guideLst>
        <p:guide pos="9343"/>
        <p:guide pos="9729"/>
        <p:guide pos="339"/>
        <p:guide pos="18778"/>
        <p:guide orient="horz" pos="13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05156"/>
            <a:ext cx="25704245" cy="14902051"/>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81887"/>
            <a:ext cx="22680216" cy="10334331"/>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173A8F-E496-4669-86D0-EA0278965671}"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110750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73A8F-E496-4669-86D0-EA0278965671}"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17773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8904"/>
            <a:ext cx="6520562"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8904"/>
            <a:ext cx="19183683"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73A8F-E496-4669-86D0-EA0278965671}"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70625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73A8F-E496-4669-86D0-EA0278965671}"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306280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71229"/>
            <a:ext cx="26082248" cy="17805173"/>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44846"/>
            <a:ext cx="26082248" cy="9363320"/>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173A8F-E496-4669-86D0-EA0278965671}"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24398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94520"/>
            <a:ext cx="12852122"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94520"/>
            <a:ext cx="12852122"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73A8F-E496-4669-86D0-EA0278965671}" type="datetimeFigureOut">
              <a:rPr lang="en-GB" smtClean="0"/>
              <a:t>10/05/2021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52170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8913"/>
            <a:ext cx="26082248"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92870"/>
            <a:ext cx="12793057" cy="5142393"/>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Edit Master text styles</a:t>
            </a:r>
          </a:p>
        </p:txBody>
      </p:sp>
      <p:sp>
        <p:nvSpPr>
          <p:cNvPr id="4" name="Content Placeholder 3"/>
          <p:cNvSpPr>
            <a:spLocks noGrp="1"/>
          </p:cNvSpPr>
          <p:nvPr>
            <p:ph sz="half" idx="2"/>
          </p:nvPr>
        </p:nvSpPr>
        <p:spPr>
          <a:xfrm>
            <a:off x="2082962" y="15635264"/>
            <a:ext cx="12793057"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92870"/>
            <a:ext cx="12856061" cy="5142393"/>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Edit Master text styles</a:t>
            </a:r>
          </a:p>
        </p:txBody>
      </p:sp>
      <p:sp>
        <p:nvSpPr>
          <p:cNvPr id="6" name="Content Placeholder 5"/>
          <p:cNvSpPr>
            <a:spLocks noGrp="1"/>
          </p:cNvSpPr>
          <p:nvPr>
            <p:ph sz="quarter" idx="4"/>
          </p:nvPr>
        </p:nvSpPr>
        <p:spPr>
          <a:xfrm>
            <a:off x="15309148" y="15635264"/>
            <a:ext cx="12856061"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73A8F-E496-4669-86D0-EA0278965671}" type="datetimeFigureOut">
              <a:rPr lang="en-GB" smtClean="0"/>
              <a:t>10/05/2021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379217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173A8F-E496-4669-86D0-EA0278965671}" type="datetimeFigureOut">
              <a:rPr lang="en-GB" smtClean="0"/>
              <a:t>10/05/2021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299571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73A8F-E496-4669-86D0-EA0278965671}" type="datetimeFigureOut">
              <a:rPr lang="en-GB" smtClean="0"/>
              <a:t>10/05/2021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338870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3584"/>
            <a:ext cx="9753280" cy="998754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62959"/>
            <a:ext cx="15309146" cy="30418415"/>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41129"/>
            <a:ext cx="9753280" cy="23789780"/>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Edit Master text styles</a:t>
            </a:r>
          </a:p>
        </p:txBody>
      </p:sp>
      <p:sp>
        <p:nvSpPr>
          <p:cNvPr id="5" name="Date Placeholder 4"/>
          <p:cNvSpPr>
            <a:spLocks noGrp="1"/>
          </p:cNvSpPr>
          <p:nvPr>
            <p:ph type="dt" sz="half" idx="10"/>
          </p:nvPr>
        </p:nvSpPr>
        <p:spPr/>
        <p:txBody>
          <a:bodyPr/>
          <a:lstStyle/>
          <a:p>
            <a:fld id="{0D173A8F-E496-4669-86D0-EA0278965671}" type="datetimeFigureOut">
              <a:rPr lang="en-GB" smtClean="0"/>
              <a:t>10/05/2021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152070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3584"/>
            <a:ext cx="9753280" cy="998754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62959"/>
            <a:ext cx="15309146" cy="30418415"/>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41129"/>
            <a:ext cx="9753280" cy="23789780"/>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Edit Master text styles</a:t>
            </a:r>
          </a:p>
        </p:txBody>
      </p:sp>
      <p:sp>
        <p:nvSpPr>
          <p:cNvPr id="5" name="Date Placeholder 4"/>
          <p:cNvSpPr>
            <a:spLocks noGrp="1"/>
          </p:cNvSpPr>
          <p:nvPr>
            <p:ph type="dt" sz="half" idx="10"/>
          </p:nvPr>
        </p:nvSpPr>
        <p:spPr/>
        <p:txBody>
          <a:bodyPr/>
          <a:lstStyle/>
          <a:p>
            <a:fld id="{0D173A8F-E496-4669-86D0-EA0278965671}" type="datetimeFigureOut">
              <a:rPr lang="en-GB" smtClean="0"/>
              <a:t>10/05/2021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169318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8913"/>
            <a:ext cx="26082248"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94520"/>
            <a:ext cx="26082248"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72756"/>
            <a:ext cx="6804065" cy="2278904"/>
          </a:xfrm>
          <a:prstGeom prst="rect">
            <a:avLst/>
          </a:prstGeom>
        </p:spPr>
        <p:txBody>
          <a:bodyPr vert="horz" lIns="91440" tIns="45720" rIns="91440" bIns="45720" rtlCol="0" anchor="ctr"/>
          <a:lstStyle>
            <a:lvl1pPr algn="l">
              <a:defRPr sz="3969">
                <a:solidFill>
                  <a:schemeClr val="tx1">
                    <a:tint val="75000"/>
                  </a:schemeClr>
                </a:solidFill>
              </a:defRPr>
            </a:lvl1pPr>
          </a:lstStyle>
          <a:p>
            <a:fld id="{0D173A8F-E496-4669-86D0-EA0278965671}" type="datetimeFigureOut">
              <a:rPr lang="en-GB" smtClean="0"/>
              <a:t>10/05/2021</a:t>
            </a:fld>
            <a:endParaRPr lang="en-GB"/>
          </a:p>
        </p:txBody>
      </p:sp>
      <p:sp>
        <p:nvSpPr>
          <p:cNvPr id="5" name="Footer Placeholder 4"/>
          <p:cNvSpPr>
            <a:spLocks noGrp="1"/>
          </p:cNvSpPr>
          <p:nvPr>
            <p:ph type="ftr" sz="quarter" idx="3"/>
          </p:nvPr>
        </p:nvSpPr>
        <p:spPr>
          <a:xfrm>
            <a:off x="10017096" y="39672756"/>
            <a:ext cx="10206097" cy="2278904"/>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57203" y="39672756"/>
            <a:ext cx="6804065" cy="2278904"/>
          </a:xfrm>
          <a:prstGeom prst="rect">
            <a:avLst/>
          </a:prstGeom>
        </p:spPr>
        <p:txBody>
          <a:bodyPr vert="horz" lIns="91440" tIns="45720" rIns="91440" bIns="45720" rtlCol="0" anchor="ctr"/>
          <a:lstStyle>
            <a:lvl1pPr algn="r">
              <a:defRPr sz="3969">
                <a:solidFill>
                  <a:schemeClr val="tx1">
                    <a:tint val="75000"/>
                  </a:schemeClr>
                </a:solidFill>
              </a:defRPr>
            </a:lvl1pPr>
          </a:lstStyle>
          <a:p>
            <a:fld id="{BBDE0A3B-C9D4-4D85-AFE5-31BC192EE9C8}" type="slidenum">
              <a:rPr lang="en-GB" smtClean="0"/>
              <a:t>‹#›</a:t>
            </a:fld>
            <a:endParaRPr lang="en-GB"/>
          </a:p>
        </p:txBody>
      </p:sp>
    </p:spTree>
    <p:extLst>
      <p:ext uri="{BB962C8B-B14F-4D97-AF65-F5344CB8AC3E}">
        <p14:creationId xmlns:p14="http://schemas.microsoft.com/office/powerpoint/2010/main" val="389427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2.png"/><Relationship Id="rId26" Type="http://schemas.openxmlformats.org/officeDocument/2006/relationships/image" Target="../media/image6.png"/><Relationship Id="rId21" Type="http://schemas.openxmlformats.org/officeDocument/2006/relationships/image" Target="../media/image5.png"/><Relationship Id="rId17" Type="http://schemas.openxmlformats.org/officeDocument/2006/relationships/image" Target="../media/image1.png"/><Relationship Id="rId25" Type="http://schemas.openxmlformats.org/officeDocument/2006/relationships/image" Target="../media/image18.png"/><Relationship Id="rId16" Type="http://schemas.openxmlformats.org/officeDocument/2006/relationships/image" Target="../media/image14.png"/><Relationship Id="rId20" Type="http://schemas.openxmlformats.org/officeDocument/2006/relationships/image" Target="../media/image4.png"/><Relationship Id="rId29" Type="http://schemas.openxmlformats.org/officeDocument/2006/relationships/image" Target="../media/image19.png"/><Relationship Id="rId1" Type="http://schemas.openxmlformats.org/officeDocument/2006/relationships/slideLayout" Target="../slideLayouts/slideLayout1.xml"/><Relationship Id="rId24" Type="http://schemas.openxmlformats.org/officeDocument/2006/relationships/image" Target="../media/image17.png"/><Relationship Id="rId23" Type="http://schemas.openxmlformats.org/officeDocument/2006/relationships/image" Target="../media/image16.png"/><Relationship Id="rId28" Type="http://schemas.openxmlformats.org/officeDocument/2006/relationships/image" Target="../media/image8.png"/><Relationship Id="rId19" Type="http://schemas.openxmlformats.org/officeDocument/2006/relationships/image" Target="../media/image3.png"/><Relationship Id="rId22" Type="http://schemas.openxmlformats.org/officeDocument/2006/relationships/image" Target="../media/image15.png"/><Relationship Id="rId27" Type="http://schemas.openxmlformats.org/officeDocument/2006/relationships/image" Target="../media/image7.png"/><Relationship Id="rId30"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9D525A-9804-49BF-B0C0-1D4A2D39DF80}"/>
              </a:ext>
            </a:extLst>
          </p:cNvPr>
          <p:cNvSpPr/>
          <p:nvPr/>
        </p:nvSpPr>
        <p:spPr>
          <a:xfrm>
            <a:off x="535088" y="891948"/>
            <a:ext cx="28907166" cy="1246495"/>
          </a:xfrm>
          <a:prstGeom prst="rect">
            <a:avLst/>
          </a:prstGeom>
        </p:spPr>
        <p:txBody>
          <a:bodyPr wrap="square">
            <a:spAutoFit/>
          </a:bodyPr>
          <a:lstStyle/>
          <a:p>
            <a:pPr algn="ctr"/>
            <a:r>
              <a:rPr lang="en-US" sz="7500" b="1" dirty="0">
                <a:latin typeface="+mj-lt"/>
                <a:ea typeface="Calibri" panose="020F0502020204030204" pitchFamily="34" charset="0"/>
              </a:rPr>
              <a:t>Inferring the reproduction number in heterogeneous epidemics</a:t>
            </a:r>
            <a:endParaRPr lang="en-GB" sz="7500" dirty="0">
              <a:latin typeface="+mj-lt"/>
            </a:endParaRPr>
          </a:p>
        </p:txBody>
      </p:sp>
      <p:cxnSp>
        <p:nvCxnSpPr>
          <p:cNvPr id="6" name="Straight Connector 5">
            <a:extLst>
              <a:ext uri="{FF2B5EF4-FFF2-40B4-BE49-F238E27FC236}">
                <a16:creationId xmlns:a16="http://schemas.microsoft.com/office/drawing/2014/main" id="{2FE5457A-30E4-49C3-B1BB-65E801359EB8}"/>
              </a:ext>
            </a:extLst>
          </p:cNvPr>
          <p:cNvCxnSpPr>
            <a:cxnSpLocks/>
          </p:cNvCxnSpPr>
          <p:nvPr/>
        </p:nvCxnSpPr>
        <p:spPr>
          <a:xfrm>
            <a:off x="658434" y="2233653"/>
            <a:ext cx="28907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F03CC23-EA70-4AB7-AAB2-87722D29F5C1}"/>
              </a:ext>
            </a:extLst>
          </p:cNvPr>
          <p:cNvCxnSpPr>
            <a:cxnSpLocks/>
          </p:cNvCxnSpPr>
          <p:nvPr/>
        </p:nvCxnSpPr>
        <p:spPr>
          <a:xfrm>
            <a:off x="658434" y="776893"/>
            <a:ext cx="28907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3E1CC2C-9559-4567-82BE-8C2E14203437}"/>
              </a:ext>
            </a:extLst>
          </p:cNvPr>
          <p:cNvSpPr/>
          <p:nvPr/>
        </p:nvSpPr>
        <p:spPr>
          <a:xfrm>
            <a:off x="535088" y="3052768"/>
            <a:ext cx="14258920" cy="646331"/>
          </a:xfrm>
          <a:prstGeom prst="rect">
            <a:avLst/>
          </a:prstGeom>
        </p:spPr>
        <p:txBody>
          <a:bodyPr wrap="square">
            <a:spAutoFit/>
          </a:bodyPr>
          <a:lstStyle/>
          <a:p>
            <a:r>
              <a:rPr lang="en-US" sz="3600" b="1" dirty="0"/>
              <a:t>Background</a:t>
            </a:r>
            <a:endParaRPr lang="en-GB" sz="3600" b="1" dirty="0"/>
          </a:p>
        </p:txBody>
      </p:sp>
      <p:sp>
        <p:nvSpPr>
          <p:cNvPr id="38" name="Rectangle 37">
            <a:extLst>
              <a:ext uri="{FF2B5EF4-FFF2-40B4-BE49-F238E27FC236}">
                <a16:creationId xmlns:a16="http://schemas.microsoft.com/office/drawing/2014/main" id="{F5009C7F-5468-46D6-8DE3-EA6D8C920266}"/>
              </a:ext>
            </a:extLst>
          </p:cNvPr>
          <p:cNvSpPr/>
          <p:nvPr/>
        </p:nvSpPr>
        <p:spPr>
          <a:xfrm>
            <a:off x="529112" y="12908387"/>
            <a:ext cx="14258920" cy="646331"/>
          </a:xfrm>
          <a:prstGeom prst="rect">
            <a:avLst/>
          </a:prstGeom>
        </p:spPr>
        <p:txBody>
          <a:bodyPr wrap="square">
            <a:spAutoFit/>
          </a:bodyPr>
          <a:lstStyle/>
          <a:p>
            <a:r>
              <a:rPr lang="en-US" sz="3600" b="1" dirty="0"/>
              <a:t>Results</a:t>
            </a:r>
            <a:endParaRPr lang="en-GB" sz="3600" b="1" dirty="0"/>
          </a:p>
        </p:txBody>
      </p:sp>
      <p:sp>
        <p:nvSpPr>
          <p:cNvPr id="320" name="Rectangle 319">
            <a:extLst>
              <a:ext uri="{FF2B5EF4-FFF2-40B4-BE49-F238E27FC236}">
                <a16:creationId xmlns:a16="http://schemas.microsoft.com/office/drawing/2014/main" id="{FF08430E-D5BA-4BFF-817A-F0CFC9E66711}"/>
              </a:ext>
            </a:extLst>
          </p:cNvPr>
          <p:cNvSpPr/>
          <p:nvPr/>
        </p:nvSpPr>
        <p:spPr>
          <a:xfrm>
            <a:off x="535087" y="3705895"/>
            <a:ext cx="14296925" cy="445583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 simple and widely used approach to estimate the effective reproduction number is via the renewal equation, in which all infected individuals are assumed to have the same infectious profile over time</a:t>
            </a:r>
          </a:p>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However, variation in infectious profiles may results from biological and behavioral differences between individuals</a:t>
            </a:r>
          </a:p>
          <a:p>
            <a:pPr marL="342900" indent="-342900" algn="just">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p:txBody>
      </p:sp>
      <p:cxnSp>
        <p:nvCxnSpPr>
          <p:cNvPr id="451" name="Straight Connector 450">
            <a:extLst>
              <a:ext uri="{FF2B5EF4-FFF2-40B4-BE49-F238E27FC236}">
                <a16:creationId xmlns:a16="http://schemas.microsoft.com/office/drawing/2014/main" id="{A68907B9-FF9B-4AE9-974D-B6423D044B9D}"/>
              </a:ext>
            </a:extLst>
          </p:cNvPr>
          <p:cNvCxnSpPr>
            <a:cxnSpLocks/>
          </p:cNvCxnSpPr>
          <p:nvPr/>
        </p:nvCxnSpPr>
        <p:spPr>
          <a:xfrm>
            <a:off x="535088" y="3693195"/>
            <a:ext cx="14258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D7D09087-9329-4CB1-A733-AFBC59B8BC69}"/>
              </a:ext>
            </a:extLst>
          </p:cNvPr>
          <p:cNvCxnSpPr>
            <a:cxnSpLocks/>
          </p:cNvCxnSpPr>
          <p:nvPr/>
        </p:nvCxnSpPr>
        <p:spPr>
          <a:xfrm>
            <a:off x="529112" y="13548815"/>
            <a:ext cx="14258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3" name="Rectangle 512">
            <a:extLst>
              <a:ext uri="{FF2B5EF4-FFF2-40B4-BE49-F238E27FC236}">
                <a16:creationId xmlns:a16="http://schemas.microsoft.com/office/drawing/2014/main" id="{88557871-C4FC-40C9-9245-FF48CA6737F2}"/>
              </a:ext>
            </a:extLst>
          </p:cNvPr>
          <p:cNvSpPr/>
          <p:nvPr/>
        </p:nvSpPr>
        <p:spPr>
          <a:xfrm>
            <a:off x="1115053" y="40938843"/>
            <a:ext cx="8436718" cy="239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84B7A0B6-861E-40AC-9015-BECCE536DCCE}"/>
              </a:ext>
            </a:extLst>
          </p:cNvPr>
          <p:cNvSpPr/>
          <p:nvPr/>
        </p:nvSpPr>
        <p:spPr>
          <a:xfrm>
            <a:off x="15395351" y="26179265"/>
            <a:ext cx="14258920" cy="646331"/>
          </a:xfrm>
          <a:prstGeom prst="rect">
            <a:avLst/>
          </a:prstGeom>
        </p:spPr>
        <p:txBody>
          <a:bodyPr wrap="square">
            <a:spAutoFit/>
          </a:bodyPr>
          <a:lstStyle/>
          <a:p>
            <a:r>
              <a:rPr lang="en-US" sz="3600" b="1" dirty="0"/>
              <a:t>Discussion</a:t>
            </a:r>
            <a:endParaRPr lang="en-GB" sz="3600" b="1" dirty="0"/>
          </a:p>
        </p:txBody>
      </p:sp>
      <p:cxnSp>
        <p:nvCxnSpPr>
          <p:cNvPr id="457" name="Straight Connector 456">
            <a:extLst>
              <a:ext uri="{FF2B5EF4-FFF2-40B4-BE49-F238E27FC236}">
                <a16:creationId xmlns:a16="http://schemas.microsoft.com/office/drawing/2014/main" id="{DACB51DD-FFCC-4897-9158-CE3A5D8C5E97}"/>
              </a:ext>
            </a:extLst>
          </p:cNvPr>
          <p:cNvCxnSpPr>
            <a:cxnSpLocks/>
          </p:cNvCxnSpPr>
          <p:nvPr/>
        </p:nvCxnSpPr>
        <p:spPr>
          <a:xfrm>
            <a:off x="15395351" y="26825596"/>
            <a:ext cx="14258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5B4E34E2-7607-447C-BE98-091B90A7191C}"/>
              </a:ext>
            </a:extLst>
          </p:cNvPr>
          <p:cNvSpPr/>
          <p:nvPr/>
        </p:nvSpPr>
        <p:spPr>
          <a:xfrm>
            <a:off x="216108" y="42056009"/>
            <a:ext cx="15923489" cy="822726"/>
          </a:xfrm>
          <a:prstGeom prst="rect">
            <a:avLst/>
          </a:prstGeom>
        </p:spPr>
        <p:txBody>
          <a:bodyPr wrap="square">
            <a:spAutoFit/>
          </a:bodyPr>
          <a:lstStyle/>
          <a:p>
            <a:pPr marL="457200" indent="-457200">
              <a:lnSpc>
                <a:spcPct val="150000"/>
              </a:lnSpc>
              <a:buAutoNum type="arabicParenR"/>
            </a:pPr>
            <a:r>
              <a:rPr lang="en-US" sz="1100" dirty="0">
                <a:latin typeface="Arial" panose="020B0604020202020204" pitchFamily="34" charset="0"/>
                <a:cs typeface="Arial" panose="020B0604020202020204" pitchFamily="34" charset="0"/>
              </a:rPr>
              <a:t>Eisele TP et al. Short-term Impact of Mass Drug Administration With Dihydroartemisinin Plus Piperaquine on Malaria in Southern Province Zambia: A Cluster-Randomized Controlled Trial. J Infect Dis 2016 Dec 15, 214(12):1831–9 </a:t>
            </a:r>
          </a:p>
          <a:p>
            <a:pPr marL="457200" indent="-457200">
              <a:lnSpc>
                <a:spcPct val="150000"/>
              </a:lnSpc>
              <a:buAutoNum type="arabicParenR"/>
            </a:pPr>
            <a:r>
              <a:rPr lang="en-GB" sz="1100" dirty="0">
                <a:latin typeface="Arial" panose="020B0604020202020204" pitchFamily="34" charset="0"/>
                <a:cs typeface="Arial" panose="020B0604020202020204" pitchFamily="34" charset="0"/>
              </a:rPr>
              <a:t>Huber JH et al. Quantitative, model-based estimates of variability in the generation and serial intervals of Plasmodium falciparum malaria. Malaria Journal 2016 Sep 22 15(1):490</a:t>
            </a:r>
          </a:p>
          <a:p>
            <a:pPr marL="457200" indent="-457200">
              <a:lnSpc>
                <a:spcPct val="150000"/>
              </a:lnSpc>
              <a:buAutoNum type="arabicParenR"/>
            </a:pPr>
            <a:endParaRPr lang="en-GB" sz="11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2BA2B59D-81FD-46CF-BF30-8618067CC596}"/>
              </a:ext>
            </a:extLst>
          </p:cNvPr>
          <p:cNvSpPr/>
          <p:nvPr/>
        </p:nvSpPr>
        <p:spPr>
          <a:xfrm>
            <a:off x="15472419" y="3050192"/>
            <a:ext cx="14258920" cy="646331"/>
          </a:xfrm>
          <a:prstGeom prst="rect">
            <a:avLst/>
          </a:prstGeom>
        </p:spPr>
        <p:txBody>
          <a:bodyPr wrap="square">
            <a:spAutoFit/>
          </a:bodyPr>
          <a:lstStyle/>
          <a:p>
            <a:r>
              <a:rPr lang="en-US" sz="3600" b="1" dirty="0"/>
              <a:t>Methods</a:t>
            </a:r>
            <a:endParaRPr lang="en-GB" sz="3600" b="1" dirty="0"/>
          </a:p>
        </p:txBody>
      </p:sp>
      <p:sp>
        <p:nvSpPr>
          <p:cNvPr id="325" name="Rectangle 324">
            <a:extLst>
              <a:ext uri="{FF2B5EF4-FFF2-40B4-BE49-F238E27FC236}">
                <a16:creationId xmlns:a16="http://schemas.microsoft.com/office/drawing/2014/main" id="{7E98715D-85C5-4B5D-B76B-D02EFBC39095}"/>
              </a:ext>
            </a:extLst>
          </p:cNvPr>
          <p:cNvSpPr/>
          <p:nvPr/>
        </p:nvSpPr>
        <p:spPr>
          <a:xfrm>
            <a:off x="15472419" y="3705507"/>
            <a:ext cx="14332704" cy="113184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ea typeface="Calibri" panose="020F0502020204030204" pitchFamily="34" charset="0"/>
              </a:rPr>
              <a:t>The renewal equation links the incidence of infection at time </a:t>
            </a:r>
            <a:r>
              <a:rPr lang="en-US" sz="2400" i="1" dirty="0">
                <a:latin typeface="Arial" panose="020B0604020202020204" pitchFamily="34" charset="0"/>
                <a:ea typeface="Calibri" panose="020F0502020204030204" pitchFamily="34" charset="0"/>
              </a:rPr>
              <a:t>t </a:t>
            </a:r>
            <a:r>
              <a:rPr lang="en-US" sz="2400" dirty="0">
                <a:latin typeface="Arial" panose="020B0604020202020204" pitchFamily="34" charset="0"/>
                <a:ea typeface="Calibri" panose="020F0502020204030204" pitchFamily="34" charset="0"/>
              </a:rPr>
              <a:t>with the reproduction number </a:t>
            </a:r>
            <a:r>
              <a:rPr lang="en-US" sz="2400" i="1" dirty="0">
                <a:latin typeface="Arial" panose="020B0604020202020204" pitchFamily="34" charset="0"/>
                <a:ea typeface="Calibri" panose="020F0502020204030204" pitchFamily="34" charset="0"/>
              </a:rPr>
              <a:t>R(t) and </a:t>
            </a:r>
            <a:r>
              <a:rPr lang="en-US" sz="2400" dirty="0">
                <a:latin typeface="Arial" panose="020B0604020202020204" pitchFamily="34" charset="0"/>
                <a:ea typeface="Calibri" panose="020F0502020204030204" pitchFamily="34" charset="0"/>
              </a:rPr>
              <a:t>the generation time distribution </a:t>
            </a:r>
            <a:r>
              <a:rPr lang="el-GR" sz="2400" i="1" dirty="0">
                <a:latin typeface="Arial" panose="020B0604020202020204" pitchFamily="34" charset="0"/>
                <a:ea typeface="Calibri" panose="020F0502020204030204" pitchFamily="34" charset="0"/>
              </a:rPr>
              <a:t>ω</a:t>
            </a:r>
            <a:r>
              <a:rPr lang="en-US" sz="2400" i="1" dirty="0">
                <a:latin typeface="Arial" panose="020B0604020202020204" pitchFamily="34" charset="0"/>
                <a:ea typeface="Calibri" panose="020F0502020204030204" pitchFamily="34" charset="0"/>
              </a:rPr>
              <a:t>(</a:t>
            </a:r>
            <a:r>
              <a:rPr lang="el-GR" sz="2400" i="1" dirty="0">
                <a:latin typeface="Arial" panose="020B0604020202020204" pitchFamily="34" charset="0"/>
                <a:ea typeface="Calibri" panose="020F0502020204030204" pitchFamily="34" charset="0"/>
              </a:rPr>
              <a:t>τ</a:t>
            </a:r>
            <a:r>
              <a:rPr lang="en-US" sz="2400" i="1" dirty="0">
                <a:latin typeface="Arial" panose="020B0604020202020204" pitchFamily="34" charset="0"/>
                <a:ea typeface="Calibri" panose="020F0502020204030204" pitchFamily="34" charset="0"/>
              </a:rPr>
              <a:t>)</a:t>
            </a:r>
            <a:endParaRPr lang="en-GB" sz="2400" dirty="0">
              <a:latin typeface="Arial" panose="020B0604020202020204" pitchFamily="34" charset="0"/>
              <a:cs typeface="Arial" panose="020B0604020202020204" pitchFamily="34" charset="0"/>
            </a:endParaRPr>
          </a:p>
        </p:txBody>
      </p:sp>
      <p:cxnSp>
        <p:nvCxnSpPr>
          <p:cNvPr id="455" name="Straight Connector 454">
            <a:extLst>
              <a:ext uri="{FF2B5EF4-FFF2-40B4-BE49-F238E27FC236}">
                <a16:creationId xmlns:a16="http://schemas.microsoft.com/office/drawing/2014/main" id="{62B1D434-434F-40F5-BCD1-D76A6F8F7B29}"/>
              </a:ext>
            </a:extLst>
          </p:cNvPr>
          <p:cNvCxnSpPr>
            <a:cxnSpLocks/>
          </p:cNvCxnSpPr>
          <p:nvPr/>
        </p:nvCxnSpPr>
        <p:spPr>
          <a:xfrm>
            <a:off x="15472419" y="3696523"/>
            <a:ext cx="14258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3AE5465-8D0D-48FA-8364-1526F3DC15DA}"/>
              </a:ext>
            </a:extLst>
          </p:cNvPr>
          <p:cNvSpPr/>
          <p:nvPr/>
        </p:nvSpPr>
        <p:spPr>
          <a:xfrm>
            <a:off x="9480308" y="15707411"/>
            <a:ext cx="396366" cy="21140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1" name="Straight Connector 250">
            <a:extLst>
              <a:ext uri="{FF2B5EF4-FFF2-40B4-BE49-F238E27FC236}">
                <a16:creationId xmlns:a16="http://schemas.microsoft.com/office/drawing/2014/main" id="{54CB91C7-703E-459A-AC69-526A708F39E8}"/>
              </a:ext>
            </a:extLst>
          </p:cNvPr>
          <p:cNvCxnSpPr>
            <a:cxnSpLocks/>
          </p:cNvCxnSpPr>
          <p:nvPr/>
        </p:nvCxnSpPr>
        <p:spPr>
          <a:xfrm>
            <a:off x="529112" y="13516577"/>
            <a:ext cx="1425892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28A48ACB-98D3-4347-B953-CF976FC99781}"/>
                  </a:ext>
                </a:extLst>
              </p:cNvPr>
              <p:cNvSpPr txBox="1"/>
              <p:nvPr/>
            </p:nvSpPr>
            <p:spPr>
              <a:xfrm>
                <a:off x="20163331" y="4931223"/>
                <a:ext cx="5574584" cy="1091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000" i="1" smtClean="0">
                          <a:latin typeface="Cambria Math" panose="02040503050406030204" pitchFamily="18" charset="0"/>
                        </a:rPr>
                        <m:t>𝐼</m:t>
                      </m:r>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𝑡</m:t>
                          </m:r>
                        </m:e>
                      </m:d>
                      <m:r>
                        <a:rPr lang="en-GB" sz="3000" i="0">
                          <a:latin typeface="Cambria Math" panose="02040503050406030204" pitchFamily="18" charset="0"/>
                        </a:rPr>
                        <m:t>= </m:t>
                      </m:r>
                      <m:r>
                        <a:rPr lang="en-GB" sz="3000" i="1">
                          <a:latin typeface="Cambria Math" panose="02040503050406030204" pitchFamily="18" charset="0"/>
                        </a:rPr>
                        <m:t>𝑅</m:t>
                      </m:r>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r>
                            <m:rPr>
                              <m:sty m:val="p"/>
                            </m:rPr>
                            <a:rPr lang="en-GB" sz="3000" i="0">
                              <a:latin typeface="Cambria Math" panose="02040503050406030204" pitchFamily="18" charset="0"/>
                            </a:rPr>
                            <m:t>ω</m:t>
                          </m:r>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𝜏</m:t>
                              </m:r>
                            </m:e>
                          </m:d>
                          <m:r>
                            <a:rPr lang="en-GB" sz="3000" i="1">
                              <a:latin typeface="Cambria Math" panose="02040503050406030204" pitchFamily="18" charset="0"/>
                            </a:rPr>
                            <m:t>𝐼</m:t>
                          </m:r>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𝑡</m:t>
                              </m:r>
                              <m:r>
                                <a:rPr lang="en-GB" sz="3000" i="0">
                                  <a:latin typeface="Cambria Math" panose="02040503050406030204" pitchFamily="18" charset="0"/>
                                </a:rPr>
                                <m:t>−</m:t>
                              </m:r>
                              <m:r>
                                <a:rPr lang="en-GB" sz="3000" i="1">
                                  <a:latin typeface="Cambria Math" panose="02040503050406030204" pitchFamily="18" charset="0"/>
                                </a:rPr>
                                <m:t>𝜏</m:t>
                              </m:r>
                            </m:e>
                          </m:d>
                          <m:r>
                            <a:rPr lang="en-GB" sz="3000" i="1">
                              <a:latin typeface="Cambria Math" panose="02040503050406030204" pitchFamily="18" charset="0"/>
                            </a:rPr>
                            <m:t>𝑑</m:t>
                          </m:r>
                          <m:r>
                            <a:rPr lang="en-GB" sz="3000" i="1">
                              <a:latin typeface="Cambria Math" panose="02040503050406030204" pitchFamily="18" charset="0"/>
                            </a:rPr>
                            <m:t>𝜏</m:t>
                          </m:r>
                        </m:e>
                      </m:nary>
                    </m:oMath>
                  </m:oMathPara>
                </a14:m>
                <a:endParaRPr lang="en-GB" sz="3000" dirty="0"/>
              </a:p>
            </p:txBody>
          </p:sp>
        </mc:Choice>
        <mc:Fallback xmlns="">
          <p:sp>
            <p:nvSpPr>
              <p:cNvPr id="134" name="TextBox 133">
                <a:extLst>
                  <a:ext uri="{FF2B5EF4-FFF2-40B4-BE49-F238E27FC236}">
                    <a16:creationId xmlns:a16="http://schemas.microsoft.com/office/drawing/2014/main" id="{28A48ACB-98D3-4347-B953-CF976FC99781}"/>
                  </a:ext>
                </a:extLst>
              </p:cNvPr>
              <p:cNvSpPr txBox="1">
                <a:spLocks noRot="1" noChangeAspect="1" noMove="1" noResize="1" noEditPoints="1" noAdjustHandles="1" noChangeArrowheads="1" noChangeShapeType="1" noTextEdit="1"/>
              </p:cNvSpPr>
              <p:nvPr/>
            </p:nvSpPr>
            <p:spPr>
              <a:xfrm>
                <a:off x="20163331" y="4931223"/>
                <a:ext cx="5574584" cy="1091196"/>
              </a:xfrm>
              <a:prstGeom prst="rect">
                <a:avLst/>
              </a:prstGeom>
              <a:blipFill>
                <a:blip r:embed="rId16"/>
                <a:stretch>
                  <a:fillRect/>
                </a:stretch>
              </a:blipFill>
            </p:spPr>
            <p:txBody>
              <a:bodyPr/>
              <a:lstStyle/>
              <a:p>
                <a:r>
                  <a:rPr lang="en-GB">
                    <a:noFill/>
                  </a:rPr>
                  <a:t> </a:t>
                </a:r>
              </a:p>
            </p:txBody>
          </p:sp>
        </mc:Fallback>
      </mc:AlternateContent>
      <p:pic>
        <p:nvPicPr>
          <p:cNvPr id="226" name="Picture 225">
            <a:extLst>
              <a:ext uri="{FF2B5EF4-FFF2-40B4-BE49-F238E27FC236}">
                <a16:creationId xmlns:a16="http://schemas.microsoft.com/office/drawing/2014/main" id="{14029C75-3549-4CD9-8278-A052668C8FCE}"/>
              </a:ext>
            </a:extLst>
          </p:cNvPr>
          <p:cNvPicPr>
            <a:picLocks noChangeAspect="1"/>
          </p:cNvPicPr>
          <p:nvPr/>
        </p:nvPicPr>
        <p:blipFill>
          <a:blip r:embed="rId17"/>
          <a:stretch>
            <a:fillRect/>
          </a:stretch>
        </p:blipFill>
        <p:spPr>
          <a:xfrm>
            <a:off x="622508" y="14012651"/>
            <a:ext cx="9720000" cy="4860000"/>
          </a:xfrm>
          <a:prstGeom prst="rect">
            <a:avLst/>
          </a:prstGeom>
        </p:spPr>
      </p:pic>
      <p:pic>
        <p:nvPicPr>
          <p:cNvPr id="227" name="Picture 226">
            <a:extLst>
              <a:ext uri="{FF2B5EF4-FFF2-40B4-BE49-F238E27FC236}">
                <a16:creationId xmlns:a16="http://schemas.microsoft.com/office/drawing/2014/main" id="{05E1BB79-D02E-4090-A6AC-078BAFAEDB2E}"/>
              </a:ext>
            </a:extLst>
          </p:cNvPr>
          <p:cNvPicPr>
            <a:picLocks noChangeAspect="1"/>
          </p:cNvPicPr>
          <p:nvPr/>
        </p:nvPicPr>
        <p:blipFill>
          <a:blip r:embed="rId18"/>
          <a:stretch>
            <a:fillRect/>
          </a:stretch>
        </p:blipFill>
        <p:spPr>
          <a:xfrm>
            <a:off x="5065472" y="19567003"/>
            <a:ext cx="9719999" cy="4860000"/>
          </a:xfrm>
          <a:prstGeom prst="rect">
            <a:avLst/>
          </a:prstGeom>
        </p:spPr>
      </p:pic>
      <p:grpSp>
        <p:nvGrpSpPr>
          <p:cNvPr id="16" name="Group 15">
            <a:extLst>
              <a:ext uri="{FF2B5EF4-FFF2-40B4-BE49-F238E27FC236}">
                <a16:creationId xmlns:a16="http://schemas.microsoft.com/office/drawing/2014/main" id="{3D7F32E9-D3AC-41BD-A432-07BA45489066}"/>
              </a:ext>
            </a:extLst>
          </p:cNvPr>
          <p:cNvGrpSpPr>
            <a:grpSpLocks noChangeAspect="1"/>
          </p:cNvGrpSpPr>
          <p:nvPr/>
        </p:nvGrpSpPr>
        <p:grpSpPr>
          <a:xfrm>
            <a:off x="622508" y="25121355"/>
            <a:ext cx="7769451" cy="4860000"/>
            <a:chOff x="1115051" y="28552591"/>
            <a:chExt cx="12731472" cy="7963877"/>
          </a:xfrm>
        </p:grpSpPr>
        <p:pic>
          <p:nvPicPr>
            <p:cNvPr id="228" name="Picture 227">
              <a:extLst>
                <a:ext uri="{FF2B5EF4-FFF2-40B4-BE49-F238E27FC236}">
                  <a16:creationId xmlns:a16="http://schemas.microsoft.com/office/drawing/2014/main" id="{F1C04E47-E738-49F2-A85D-22B87B351502}"/>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b="49840"/>
            <a:stretch/>
          </p:blipFill>
          <p:spPr bwMode="auto">
            <a:xfrm>
              <a:off x="1115052" y="28552591"/>
              <a:ext cx="12731471" cy="7663897"/>
            </a:xfrm>
            <a:prstGeom prst="rect">
              <a:avLst/>
            </a:prstGeom>
            <a:noFill/>
            <a:ln>
              <a:noFill/>
            </a:ln>
          </p:spPr>
        </p:pic>
        <p:pic>
          <p:nvPicPr>
            <p:cNvPr id="229" name="Picture 228">
              <a:extLst>
                <a:ext uri="{FF2B5EF4-FFF2-40B4-BE49-F238E27FC236}">
                  <a16:creationId xmlns:a16="http://schemas.microsoft.com/office/drawing/2014/main" id="{3A70DCA4-1965-4CC3-9492-9C63B5C4429B}"/>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t="97219"/>
            <a:stretch/>
          </p:blipFill>
          <p:spPr bwMode="auto">
            <a:xfrm>
              <a:off x="1115051" y="36091528"/>
              <a:ext cx="12731471" cy="424940"/>
            </a:xfrm>
            <a:prstGeom prst="rect">
              <a:avLst/>
            </a:prstGeom>
            <a:noFill/>
            <a:ln>
              <a:noFill/>
            </a:ln>
          </p:spPr>
        </p:pic>
      </p:grpSp>
      <p:pic>
        <p:nvPicPr>
          <p:cNvPr id="230" name="Picture 229">
            <a:extLst>
              <a:ext uri="{FF2B5EF4-FFF2-40B4-BE49-F238E27FC236}">
                <a16:creationId xmlns:a16="http://schemas.microsoft.com/office/drawing/2014/main" id="{47B44599-E262-4709-BEEC-0A621DDC49F8}"/>
              </a:ext>
            </a:extLst>
          </p:cNvPr>
          <p:cNvPicPr>
            <a:picLocks noChangeAspect="1"/>
          </p:cNvPicPr>
          <p:nvPr/>
        </p:nvPicPr>
        <p:blipFill>
          <a:blip r:embed="rId20"/>
          <a:stretch>
            <a:fillRect/>
          </a:stretch>
        </p:blipFill>
        <p:spPr>
          <a:xfrm>
            <a:off x="622508" y="36230061"/>
            <a:ext cx="9720000" cy="4860000"/>
          </a:xfrm>
          <a:prstGeom prst="rect">
            <a:avLst/>
          </a:prstGeom>
        </p:spPr>
      </p:pic>
      <p:pic>
        <p:nvPicPr>
          <p:cNvPr id="231" name="Picture 230">
            <a:extLst>
              <a:ext uri="{FF2B5EF4-FFF2-40B4-BE49-F238E27FC236}">
                <a16:creationId xmlns:a16="http://schemas.microsoft.com/office/drawing/2014/main" id="{9121F0D1-B134-4CC1-B5F8-B3A2923116BA}"/>
              </a:ext>
            </a:extLst>
          </p:cNvPr>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65471" y="30675707"/>
            <a:ext cx="9720000" cy="4860000"/>
          </a:xfrm>
          <a:prstGeom prst="rect">
            <a:avLst/>
          </a:prstGeom>
          <a:noFill/>
          <a:ln>
            <a:noFill/>
          </a:ln>
        </p:spPr>
      </p:pic>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DF9813D3-94B0-4A5C-810E-D7E661D0B0E1}"/>
                  </a:ext>
                </a:extLst>
              </p:cNvPr>
              <p:cNvSpPr txBox="1"/>
              <p:nvPr/>
            </p:nvSpPr>
            <p:spPr>
              <a:xfrm>
                <a:off x="16947349" y="6788005"/>
                <a:ext cx="11582348" cy="15786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3000" i="1" smtClean="0">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e>
                            </m:m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e>
                            </m:mr>
                          </m:m>
                        </m:e>
                      </m:d>
                      <m:r>
                        <a:rPr lang="en-GB" sz="3000" i="0">
                          <a:latin typeface="Cambria Math" panose="02040503050406030204" pitchFamily="18" charset="0"/>
                        </a:rPr>
                        <m:t>= </m:t>
                      </m:r>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d>
                            <m:dPr>
                              <m:ctrlPr>
                                <a:rPr lang="en-GB" sz="3000" i="1">
                                  <a:solidFill>
                                    <a:srgbClr val="836967"/>
                                  </a:solidFill>
                                  <a:latin typeface="Cambria Math" panose="02040503050406030204" pitchFamily="18" charset="0"/>
                                </a:rPr>
                              </m:ctrlPr>
                            </m:dPr>
                            <m:e>
                              <m:m>
                                <m:mPr>
                                  <m:plcHide m:val="on"/>
                                  <m:mcs>
                                    <m:mc>
                                      <m:mcPr>
                                        <m:count m:val="3"/>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0">
                                            <a:latin typeface="Cambria Math" panose="02040503050406030204" pitchFamily="18" charset="0"/>
                                          </a:rPr>
                                          <m:t>1→1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𝑛</m:t>
                                        </m:r>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e>
                                </m:mr>
                                <m:mr>
                                  <m:e>
                                    <m:r>
                                      <a:rPr lang="en-GB" sz="3000" i="0">
                                        <a:latin typeface="Cambria Math" panose="02040503050406030204" pitchFamily="18" charset="0"/>
                                      </a:rPr>
                                      <m:t>⋮</m:t>
                                    </m:r>
                                  </m:e>
                                  <m:e>
                                    <m:r>
                                      <a:rPr lang="en-GB" sz="3000" i="0">
                                        <a:latin typeface="Cambria Math" panose="02040503050406030204" pitchFamily="18" charset="0"/>
                                      </a:rPr>
                                      <m:t>⋱</m:t>
                                    </m:r>
                                  </m:e>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0">
                                            <a:latin typeface="Cambria Math" panose="02040503050406030204" pitchFamily="18" charset="0"/>
                                          </a:rPr>
                                          <m:t>1→</m:t>
                                        </m:r>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𝑛</m:t>
                                        </m:r>
                                        <m:r>
                                          <a:rPr lang="en-GB" sz="3000" i="0">
                                            <a:latin typeface="Cambria Math" panose="02040503050406030204" pitchFamily="18" charset="0"/>
                                          </a:rPr>
                                          <m:t>→</m:t>
                                        </m:r>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e>
                                </m:mr>
                              </m:m>
                            </m:e>
                          </m:d>
                        </m:e>
                      </m:nary>
                      <m:d>
                        <m:dPr>
                          <m:ctrlPr>
                            <a:rPr lang="en-GB" sz="3000" i="1">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r>
                                      <a:rPr lang="en-GB" sz="3000" i="0">
                                        <a:latin typeface="Cambria Math" panose="02040503050406030204" pitchFamily="18" charset="0"/>
                                      </a:rPr>
                                      <m:t>−</m:t>
                                    </m:r>
                                    <m:r>
                                      <a:rPr lang="en-GB" sz="3000" i="1">
                                        <a:latin typeface="Cambria Math" panose="02040503050406030204" pitchFamily="18" charset="0"/>
                                      </a:rPr>
                                      <m:t>𝜏</m:t>
                                    </m:r>
                                  </m:e>
                                </m:d>
                              </m:e>
                            </m:m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r>
                                      <a:rPr lang="en-GB" sz="3000" i="0">
                                        <a:latin typeface="Cambria Math" panose="02040503050406030204" pitchFamily="18" charset="0"/>
                                      </a:rPr>
                                      <m:t>−</m:t>
                                    </m:r>
                                    <m:r>
                                      <a:rPr lang="en-GB" sz="3000" i="1">
                                        <a:latin typeface="Cambria Math" panose="02040503050406030204" pitchFamily="18" charset="0"/>
                                      </a:rPr>
                                      <m:t>𝜏</m:t>
                                    </m:r>
                                  </m:e>
                                </m:d>
                              </m:e>
                            </m:mr>
                          </m:m>
                        </m:e>
                      </m:d>
                      <m:r>
                        <a:rPr lang="en-GB" sz="3000" i="1">
                          <a:latin typeface="Cambria Math" panose="02040503050406030204" pitchFamily="18" charset="0"/>
                        </a:rPr>
                        <m:t>𝑑</m:t>
                      </m:r>
                      <m:r>
                        <a:rPr lang="en-GB" sz="3000" i="1">
                          <a:latin typeface="Cambria Math" panose="02040503050406030204" pitchFamily="18" charset="0"/>
                        </a:rPr>
                        <m:t>𝜏</m:t>
                      </m:r>
                    </m:oMath>
                  </m:oMathPara>
                </a14:m>
                <a:endParaRPr lang="en-GB" sz="3000" dirty="0"/>
              </a:p>
            </p:txBody>
          </p:sp>
        </mc:Choice>
        <mc:Fallback xmlns="">
          <p:sp>
            <p:nvSpPr>
              <p:cNvPr id="232" name="TextBox 231">
                <a:extLst>
                  <a:ext uri="{FF2B5EF4-FFF2-40B4-BE49-F238E27FC236}">
                    <a16:creationId xmlns:a16="http://schemas.microsoft.com/office/drawing/2014/main" id="{DF9813D3-94B0-4A5C-810E-D7E661D0B0E1}"/>
                  </a:ext>
                </a:extLst>
              </p:cNvPr>
              <p:cNvSpPr txBox="1">
                <a:spLocks noRot="1" noChangeAspect="1" noMove="1" noResize="1" noEditPoints="1" noAdjustHandles="1" noChangeArrowheads="1" noChangeShapeType="1" noTextEdit="1"/>
              </p:cNvSpPr>
              <p:nvPr/>
            </p:nvSpPr>
            <p:spPr>
              <a:xfrm>
                <a:off x="16947349" y="6788005"/>
                <a:ext cx="11582348" cy="1578637"/>
              </a:xfrm>
              <a:prstGeom prst="rect">
                <a:avLst/>
              </a:prstGeom>
              <a:blipFill>
                <a:blip r:embed="rId2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3" name="TextBox 232">
                <a:extLst>
                  <a:ext uri="{FF2B5EF4-FFF2-40B4-BE49-F238E27FC236}">
                    <a16:creationId xmlns:a16="http://schemas.microsoft.com/office/drawing/2014/main" id="{24BD6102-9FAE-4D06-83E7-24E1BD5B41F7}"/>
                  </a:ext>
                </a:extLst>
              </p:cNvPr>
              <p:cNvSpPr txBox="1"/>
              <p:nvPr/>
            </p:nvSpPr>
            <p:spPr>
              <a:xfrm>
                <a:off x="21217222" y="9132228"/>
                <a:ext cx="3605818" cy="15786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3000" i="1" smtClean="0">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e>
                            </m:m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e>
                            </m:mr>
                          </m:m>
                        </m:e>
                      </m:d>
                      <m:r>
                        <a:rPr lang="en-GB" sz="3000" i="0">
                          <a:latin typeface="Cambria Math" panose="02040503050406030204" pitchFamily="18" charset="0"/>
                        </a:rPr>
                        <m:t>=</m:t>
                      </m:r>
                      <m:d>
                        <m:dPr>
                          <m:ctrlPr>
                            <a:rPr lang="en-GB" sz="3000" i="1">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0">
                                        <a:latin typeface="Cambria Math" panose="02040503050406030204" pitchFamily="18" charset="0"/>
                                      </a:rPr>
                                      <m:t>1</m:t>
                                    </m:r>
                                  </m:sub>
                                </m:sSub>
                              </m:e>
                            </m:mr>
                            <m:mr>
                              <m:e>
                                <m:m>
                                  <m:mPr>
                                    <m:plcHide m:val="on"/>
                                    <m:mcs>
                                      <m:mc>
                                        <m:mcPr>
                                          <m:count m:val="1"/>
                                          <m:mcJc m:val="center"/>
                                        </m:mcPr>
                                      </m:mc>
                                    </m:mcs>
                                    <m:ctrlPr>
                                      <a:rPr lang="en-GB" sz="3000" i="1">
                                        <a:solidFill>
                                          <a:srgbClr val="836967"/>
                                        </a:solidFill>
                                        <a:latin typeface="Cambria Math" panose="02040503050406030204" pitchFamily="18" charset="0"/>
                                      </a:rPr>
                                    </m:ctrlPr>
                                  </m:mP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1">
                                              <a:latin typeface="Cambria Math" panose="02040503050406030204" pitchFamily="18" charset="0"/>
                                            </a:rPr>
                                            <m:t>𝑛</m:t>
                                          </m:r>
                                        </m:sub>
                                      </m:sSub>
                                    </m:e>
                                  </m:mr>
                                </m:m>
                              </m:e>
                            </m:mr>
                          </m:m>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1">
                              <a:latin typeface="Cambria Math" panose="02040503050406030204" pitchFamily="18" charset="0"/>
                            </a:rPr>
                            <m:t>𝑟𝑡</m:t>
                          </m:r>
                        </m:sup>
                      </m:sSup>
                    </m:oMath>
                  </m:oMathPara>
                </a14:m>
                <a:endParaRPr lang="en-GB" sz="3000" dirty="0"/>
              </a:p>
            </p:txBody>
          </p:sp>
        </mc:Choice>
        <mc:Fallback xmlns="">
          <p:sp>
            <p:nvSpPr>
              <p:cNvPr id="233" name="TextBox 232">
                <a:extLst>
                  <a:ext uri="{FF2B5EF4-FFF2-40B4-BE49-F238E27FC236}">
                    <a16:creationId xmlns:a16="http://schemas.microsoft.com/office/drawing/2014/main" id="{24BD6102-9FAE-4D06-83E7-24E1BD5B41F7}"/>
                  </a:ext>
                </a:extLst>
              </p:cNvPr>
              <p:cNvSpPr txBox="1">
                <a:spLocks noRot="1" noChangeAspect="1" noMove="1" noResize="1" noEditPoints="1" noAdjustHandles="1" noChangeArrowheads="1" noChangeShapeType="1" noTextEdit="1"/>
              </p:cNvSpPr>
              <p:nvPr/>
            </p:nvSpPr>
            <p:spPr>
              <a:xfrm>
                <a:off x="21217222" y="9132228"/>
                <a:ext cx="3605818" cy="1578637"/>
              </a:xfrm>
              <a:prstGeom prst="rect">
                <a:avLst/>
              </a:prstGeom>
              <a:blipFill>
                <a:blip r:embed="rId2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45C223A1-2D85-41AA-A0DE-679B59C95048}"/>
                  </a:ext>
                </a:extLst>
              </p:cNvPr>
              <p:cNvSpPr txBox="1"/>
              <p:nvPr/>
            </p:nvSpPr>
            <p:spPr>
              <a:xfrm>
                <a:off x="16017972" y="11476451"/>
                <a:ext cx="13318512" cy="25273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3000" i="1" smtClean="0">
                              <a:solidFill>
                                <a:srgbClr val="836967"/>
                              </a:solidFill>
                              <a:latin typeface="Cambria Math" panose="02040503050406030204" pitchFamily="18" charset="0"/>
                            </a:rPr>
                          </m:ctrlPr>
                        </m:dPr>
                        <m:e>
                          <m:m>
                            <m:mPr>
                              <m:plcHide m:val="on"/>
                              <m:mcs>
                                <m:mc>
                                  <m:mcPr>
                                    <m:count m:val="3"/>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0">
                                        <a:latin typeface="Cambria Math" panose="02040503050406030204" pitchFamily="18" charset="0"/>
                                      </a:rPr>
                                      <m:t>1→1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𝑛</m:t>
                                    </m:r>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mr>
                            <m:mr>
                              <m:e>
                                <m:r>
                                  <a:rPr lang="en-GB" sz="3000" i="0">
                                    <a:latin typeface="Cambria Math" panose="02040503050406030204" pitchFamily="18" charset="0"/>
                                  </a:rPr>
                                  <m:t>⋮</m:t>
                                </m:r>
                              </m:e>
                              <m:e>
                                <m:r>
                                  <a:rPr lang="en-GB" sz="3000" i="0">
                                    <a:latin typeface="Cambria Math" panose="02040503050406030204" pitchFamily="18" charset="0"/>
                                  </a:rPr>
                                  <m:t>⋱</m:t>
                                </m:r>
                              </m:e>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0">
                                        <a:latin typeface="Cambria Math" panose="02040503050406030204" pitchFamily="18" charset="0"/>
                                      </a:rPr>
                                      <m:t>1→</m:t>
                                    </m:r>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𝑛</m:t>
                                    </m:r>
                                    <m:r>
                                      <a:rPr lang="en-GB" sz="3000" i="0">
                                        <a:latin typeface="Cambria Math" panose="02040503050406030204" pitchFamily="18" charset="0"/>
                                      </a:rPr>
                                      <m:t>→</m:t>
                                    </m:r>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mr>
                          </m:m>
                        </m:e>
                      </m:d>
                      <m:d>
                        <m:dPr>
                          <m:ctrlPr>
                            <a:rPr lang="en-GB" sz="3000" i="1">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0">
                                        <a:latin typeface="Cambria Math" panose="02040503050406030204" pitchFamily="18" charset="0"/>
                                      </a:rPr>
                                      <m:t>1</m:t>
                                    </m:r>
                                  </m:sub>
                                </m:sSub>
                              </m:e>
                            </m:mr>
                            <m:mr>
                              <m:e>
                                <m:m>
                                  <m:mPr>
                                    <m:plcHide m:val="on"/>
                                    <m:mcs>
                                      <m:mc>
                                        <m:mcPr>
                                          <m:count m:val="1"/>
                                          <m:mcJc m:val="center"/>
                                        </m:mcPr>
                                      </m:mc>
                                    </m:mcs>
                                    <m:ctrlPr>
                                      <a:rPr lang="en-GB" sz="3000" i="1">
                                        <a:solidFill>
                                          <a:srgbClr val="836967"/>
                                        </a:solidFill>
                                        <a:latin typeface="Cambria Math" panose="02040503050406030204" pitchFamily="18" charset="0"/>
                                      </a:rPr>
                                    </m:ctrlPr>
                                  </m:mP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1">
                                              <a:latin typeface="Cambria Math" panose="02040503050406030204" pitchFamily="18" charset="0"/>
                                            </a:rPr>
                                            <m:t>𝑛</m:t>
                                          </m:r>
                                        </m:sub>
                                      </m:sSub>
                                    </m:e>
                                  </m:mr>
                                </m:m>
                              </m:e>
                            </m:mr>
                          </m:m>
                        </m:e>
                      </m:d>
                      <m:r>
                        <a:rPr lang="en-GB" sz="3000" i="0">
                          <a:latin typeface="Cambria Math" panose="02040503050406030204" pitchFamily="18" charset="0"/>
                        </a:rPr>
                        <m:t>=</m:t>
                      </m:r>
                      <m:d>
                        <m:dPr>
                          <m:ctrlPr>
                            <a:rPr lang="en-GB" sz="3000" i="1">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0">
                                        <a:latin typeface="Cambria Math" panose="02040503050406030204" pitchFamily="18" charset="0"/>
                                      </a:rPr>
                                      <m:t>1</m:t>
                                    </m:r>
                                  </m:sub>
                                </m:sSub>
                              </m:e>
                            </m:mr>
                            <m:mr>
                              <m:e>
                                <m:m>
                                  <m:mPr>
                                    <m:plcHide m:val="on"/>
                                    <m:mcs>
                                      <m:mc>
                                        <m:mcPr>
                                          <m:count m:val="1"/>
                                          <m:mcJc m:val="center"/>
                                        </m:mcPr>
                                      </m:mc>
                                    </m:mcs>
                                    <m:ctrlPr>
                                      <a:rPr lang="en-GB" sz="3000" i="1">
                                        <a:solidFill>
                                          <a:srgbClr val="836967"/>
                                        </a:solidFill>
                                        <a:latin typeface="Cambria Math" panose="02040503050406030204" pitchFamily="18" charset="0"/>
                                      </a:rPr>
                                    </m:ctrlPr>
                                  </m:mP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1">
                                              <a:latin typeface="Cambria Math" panose="02040503050406030204" pitchFamily="18" charset="0"/>
                                            </a:rPr>
                                            <m:t>𝑛</m:t>
                                          </m:r>
                                        </m:sub>
                                      </m:sSub>
                                    </m:e>
                                  </m:mr>
                                </m:m>
                              </m:e>
                            </m:mr>
                          </m:m>
                        </m:e>
                      </m:d>
                    </m:oMath>
                  </m:oMathPara>
                </a14:m>
                <a:endParaRPr lang="en-GB" sz="3000" dirty="0"/>
              </a:p>
            </p:txBody>
          </p:sp>
        </mc:Choice>
        <mc:Fallback xmlns="">
          <p:sp>
            <p:nvSpPr>
              <p:cNvPr id="234" name="TextBox 233">
                <a:extLst>
                  <a:ext uri="{FF2B5EF4-FFF2-40B4-BE49-F238E27FC236}">
                    <a16:creationId xmlns:a16="http://schemas.microsoft.com/office/drawing/2014/main" id="{45C223A1-2D85-41AA-A0DE-679B59C95048}"/>
                  </a:ext>
                </a:extLst>
              </p:cNvPr>
              <p:cNvSpPr txBox="1">
                <a:spLocks noRot="1" noChangeAspect="1" noMove="1" noResize="1" noEditPoints="1" noAdjustHandles="1" noChangeArrowheads="1" noChangeShapeType="1" noTextEdit="1"/>
              </p:cNvSpPr>
              <p:nvPr/>
            </p:nvSpPr>
            <p:spPr>
              <a:xfrm>
                <a:off x="16017972" y="11476451"/>
                <a:ext cx="13318512" cy="2527359"/>
              </a:xfrm>
              <a:prstGeom prst="rect">
                <a:avLst/>
              </a:prstGeom>
              <a:blipFill>
                <a:blip r:embed="rId2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5" name="TextBox 234">
                <a:extLst>
                  <a:ext uri="{FF2B5EF4-FFF2-40B4-BE49-F238E27FC236}">
                    <a16:creationId xmlns:a16="http://schemas.microsoft.com/office/drawing/2014/main" id="{F0EABBFA-B306-4F8B-9CCC-0330433BE26C}"/>
                  </a:ext>
                </a:extLst>
              </p:cNvPr>
              <p:cNvSpPr txBox="1"/>
              <p:nvPr/>
            </p:nvSpPr>
            <p:spPr>
              <a:xfrm>
                <a:off x="15472420" y="15877392"/>
                <a:ext cx="14337656" cy="23189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000" i="1" smtClean="0">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h𝑒𝑡𝑒𝑟𝑜</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0">
                          <a:latin typeface="Cambria Math" panose="02040503050406030204" pitchFamily="18" charset="0"/>
                        </a:rPr>
                        <m:t>=</m:t>
                      </m:r>
                      <m:f>
                        <m:fPr>
                          <m:ctrlPr>
                            <a:rPr lang="en-GB" sz="3000" i="1">
                              <a:solidFill>
                                <a:srgbClr val="836967"/>
                              </a:solidFill>
                              <a:latin typeface="Cambria Math" panose="02040503050406030204" pitchFamily="18" charset="0"/>
                            </a:rPr>
                          </m:ctrlPr>
                        </m:fPr>
                        <m:num>
                          <m:r>
                            <a:rPr lang="en-GB" sz="3000" i="0">
                              <a:latin typeface="Cambria Math" panose="02040503050406030204" pitchFamily="18" charset="0"/>
                            </a:rPr>
                            <m:t>1</m:t>
                          </m:r>
                        </m:num>
                        <m:den>
                          <m:r>
                            <m:rPr>
                              <m:sty m:val="p"/>
                            </m:rPr>
                            <a:rPr lang="en-GB" sz="3000" i="0">
                              <a:latin typeface="Cambria Math" panose="02040503050406030204" pitchFamily="18" charset="0"/>
                            </a:rPr>
                            <m:t>ma</m:t>
                          </m:r>
                          <m:func>
                            <m:funcPr>
                              <m:ctrlPr>
                                <a:rPr lang="en-GB" sz="3000" i="1">
                                  <a:latin typeface="Cambria Math" panose="02040503050406030204" pitchFamily="18" charset="0"/>
                                </a:rPr>
                              </m:ctrlPr>
                            </m:funcPr>
                            <m:fName>
                              <m:r>
                                <m:rPr>
                                  <m:sty m:val="p"/>
                                </m:rPr>
                                <a:rPr lang="en-GB" sz="3000" i="0">
                                  <a:latin typeface="Cambria Math" panose="02040503050406030204" pitchFamily="18" charset="0"/>
                                </a:rPr>
                                <m:t>x</m:t>
                              </m:r>
                            </m:fName>
                            <m:e>
                              <m:d>
                                <m:dPr>
                                  <m:begChr m:val="{"/>
                                  <m:endChr m:val="}"/>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𝑒𝑖𝑔𝑒𝑛</m:t>
                                  </m:r>
                                  <m:d>
                                    <m:dPr>
                                      <m:ctrlPr>
                                        <a:rPr lang="en-GB" sz="3000" i="1">
                                          <a:solidFill>
                                            <a:srgbClr val="836967"/>
                                          </a:solidFill>
                                          <a:latin typeface="Cambria Math" panose="02040503050406030204" pitchFamily="18" charset="0"/>
                                        </a:rPr>
                                      </m:ctrlPr>
                                    </m:dPr>
                                    <m:e>
                                      <m:m>
                                        <m:mPr>
                                          <m:plcHide m:val="on"/>
                                          <m:mcs>
                                            <m:mc>
                                              <m:mcPr>
                                                <m:count m:val="3"/>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𝑀</m:t>
                                                </m:r>
                                              </m:e>
                                              <m:sub>
                                                <m:r>
                                                  <a:rPr lang="en-GB" sz="3000" i="0">
                                                    <a:latin typeface="Cambria Math" panose="02040503050406030204" pitchFamily="18" charset="0"/>
                                                  </a:rPr>
                                                  <m:t>1→1</m:t>
                                                </m:r>
                                              </m:sub>
                                            </m:sSub>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𝑀</m:t>
                                                </m:r>
                                              </m:e>
                                              <m:sub>
                                                <m:r>
                                                  <a:rPr lang="en-GB" sz="3000" i="1">
                                                    <a:latin typeface="Cambria Math" panose="02040503050406030204" pitchFamily="18" charset="0"/>
                                                  </a:rPr>
                                                  <m:t>𝑛</m:t>
                                                </m:r>
                                                <m:r>
                                                  <a:rPr lang="en-GB" sz="3000" i="0">
                                                    <a:latin typeface="Cambria Math" panose="02040503050406030204" pitchFamily="18" charset="0"/>
                                                  </a:rPr>
                                                  <m:t>→1</m:t>
                                                </m:r>
                                              </m:sub>
                                            </m:sSub>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mr>
                                        <m:mr>
                                          <m:e>
                                            <m:r>
                                              <a:rPr lang="en-GB" sz="3000" i="0">
                                                <a:latin typeface="Cambria Math" panose="02040503050406030204" pitchFamily="18" charset="0"/>
                                              </a:rPr>
                                              <m:t>⋮</m:t>
                                            </m:r>
                                          </m:e>
                                          <m:e>
                                            <m:r>
                                              <a:rPr lang="en-GB" sz="3000" i="0">
                                                <a:latin typeface="Cambria Math" panose="02040503050406030204" pitchFamily="18" charset="0"/>
                                              </a:rPr>
                                              <m:t>⋱</m:t>
                                            </m:r>
                                          </m:e>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𝑀</m:t>
                                                </m:r>
                                              </m:e>
                                              <m:sub>
                                                <m:r>
                                                  <a:rPr lang="en-GB" sz="3000" i="0">
                                                    <a:latin typeface="Cambria Math" panose="02040503050406030204" pitchFamily="18" charset="0"/>
                                                  </a:rPr>
                                                  <m:t>1→</m:t>
                                                </m:r>
                                                <m:r>
                                                  <a:rPr lang="en-GB" sz="3000" i="1">
                                                    <a:latin typeface="Cambria Math" panose="02040503050406030204" pitchFamily="18" charset="0"/>
                                                  </a:rPr>
                                                  <m:t>𝑛</m:t>
                                                </m:r>
                                              </m:sub>
                                            </m:sSub>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𝑀</m:t>
                                                </m:r>
                                              </m:e>
                                              <m:sub>
                                                <m:r>
                                                  <a:rPr lang="en-GB" sz="3000" i="1">
                                                    <a:latin typeface="Cambria Math" panose="02040503050406030204" pitchFamily="18" charset="0"/>
                                                  </a:rPr>
                                                  <m:t>𝑛</m:t>
                                                </m:r>
                                                <m:r>
                                                  <a:rPr lang="en-GB" sz="3000" i="0">
                                                    <a:latin typeface="Cambria Math" panose="02040503050406030204" pitchFamily="18" charset="0"/>
                                                  </a:rPr>
                                                  <m:t>→</m:t>
                                                </m:r>
                                                <m:r>
                                                  <a:rPr lang="en-GB" sz="3000" i="1">
                                                    <a:latin typeface="Cambria Math" panose="02040503050406030204" pitchFamily="18" charset="0"/>
                                                  </a:rPr>
                                                  <m:t>𝑛</m:t>
                                                </m:r>
                                              </m:sub>
                                            </m:sSub>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mr>
                                      </m:m>
                                    </m:e>
                                  </m:d>
                                </m:e>
                              </m:d>
                            </m:e>
                          </m:func>
                        </m:den>
                      </m:f>
                    </m:oMath>
                  </m:oMathPara>
                </a14:m>
                <a:endParaRPr lang="en-GB" sz="3000" dirty="0"/>
              </a:p>
            </p:txBody>
          </p:sp>
        </mc:Choice>
        <mc:Fallback xmlns="">
          <p:sp>
            <p:nvSpPr>
              <p:cNvPr id="235" name="TextBox 234">
                <a:extLst>
                  <a:ext uri="{FF2B5EF4-FFF2-40B4-BE49-F238E27FC236}">
                    <a16:creationId xmlns:a16="http://schemas.microsoft.com/office/drawing/2014/main" id="{F0EABBFA-B306-4F8B-9CCC-0330433BE26C}"/>
                  </a:ext>
                </a:extLst>
              </p:cNvPr>
              <p:cNvSpPr txBox="1">
                <a:spLocks noRot="1" noChangeAspect="1" noMove="1" noResize="1" noEditPoints="1" noAdjustHandles="1" noChangeArrowheads="1" noChangeShapeType="1" noTextEdit="1"/>
              </p:cNvSpPr>
              <p:nvPr/>
            </p:nvSpPr>
            <p:spPr>
              <a:xfrm>
                <a:off x="15472420" y="15877392"/>
                <a:ext cx="14337656" cy="2318905"/>
              </a:xfrm>
              <a:prstGeom prst="rect">
                <a:avLst/>
              </a:prstGeom>
              <a:blipFill>
                <a:blip r:embed="rId25"/>
                <a:stretch>
                  <a:fillRect/>
                </a:stretch>
              </a:blipFill>
            </p:spPr>
            <p:txBody>
              <a:bodyPr/>
              <a:lstStyle/>
              <a:p>
                <a:r>
                  <a:rPr lang="en-GB">
                    <a:noFill/>
                  </a:rPr>
                  <a:t> </a:t>
                </a:r>
              </a:p>
            </p:txBody>
          </p:sp>
        </mc:Fallback>
      </mc:AlternateContent>
      <p:sp>
        <p:nvSpPr>
          <p:cNvPr id="238" name="Rectangle 237">
            <a:extLst>
              <a:ext uri="{FF2B5EF4-FFF2-40B4-BE49-F238E27FC236}">
                <a16:creationId xmlns:a16="http://schemas.microsoft.com/office/drawing/2014/main" id="{EB145B28-2B57-4EA6-A8AC-262F6C71FEE7}"/>
              </a:ext>
            </a:extLst>
          </p:cNvPr>
          <p:cNvSpPr/>
          <p:nvPr/>
        </p:nvSpPr>
        <p:spPr>
          <a:xfrm>
            <a:off x="15472419" y="6116287"/>
            <a:ext cx="14332704" cy="57785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ea typeface="Calibri" panose="020F0502020204030204" pitchFamily="34" charset="0"/>
              </a:rPr>
              <a:t>With heterogeneity in transmission, this can be adapted to a matrix equation</a:t>
            </a:r>
            <a:endParaRPr lang="en-GB" sz="2400" dirty="0">
              <a:latin typeface="Arial" panose="020B0604020202020204" pitchFamily="34" charset="0"/>
              <a:cs typeface="Arial" panose="020B0604020202020204" pitchFamily="34" charset="0"/>
            </a:endParaRPr>
          </a:p>
        </p:txBody>
      </p:sp>
      <p:sp>
        <p:nvSpPr>
          <p:cNvPr id="240" name="Rectangle 239">
            <a:extLst>
              <a:ext uri="{FF2B5EF4-FFF2-40B4-BE49-F238E27FC236}">
                <a16:creationId xmlns:a16="http://schemas.microsoft.com/office/drawing/2014/main" id="{607BB6FC-4616-431C-8A7B-317A6BFF8D46}"/>
              </a:ext>
            </a:extLst>
          </p:cNvPr>
          <p:cNvSpPr/>
          <p:nvPr/>
        </p:nvSpPr>
        <p:spPr>
          <a:xfrm>
            <a:off x="15472419" y="8460510"/>
            <a:ext cx="14332704" cy="57785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We assume a solution of the form below</a:t>
            </a:r>
            <a:endParaRPr lang="en-GB" sz="2400" dirty="0">
              <a:latin typeface="Arial" panose="020B0604020202020204" pitchFamily="34" charset="0"/>
              <a:cs typeface="Arial" panose="020B0604020202020204" pitchFamily="34" charset="0"/>
            </a:endParaRPr>
          </a:p>
        </p:txBody>
      </p:sp>
      <p:sp>
        <p:nvSpPr>
          <p:cNvPr id="241" name="Rectangle 240">
            <a:extLst>
              <a:ext uri="{FF2B5EF4-FFF2-40B4-BE49-F238E27FC236}">
                <a16:creationId xmlns:a16="http://schemas.microsoft.com/office/drawing/2014/main" id="{5D2A6449-74BB-4BA5-AC11-A71D56A1792D}"/>
              </a:ext>
            </a:extLst>
          </p:cNvPr>
          <p:cNvSpPr/>
          <p:nvPr/>
        </p:nvSpPr>
        <p:spPr>
          <a:xfrm>
            <a:off x="15472419" y="10804733"/>
            <a:ext cx="14332704" cy="57785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This yields an eigenvalue equation</a:t>
            </a:r>
            <a:endParaRPr lang="en-GB" sz="2400" dirty="0">
              <a:latin typeface="Arial" panose="020B0604020202020204" pitchFamily="34" charset="0"/>
              <a:cs typeface="Arial" panose="020B0604020202020204" pitchFamily="34" charset="0"/>
            </a:endParaRPr>
          </a:p>
        </p:txBody>
      </p:sp>
      <p:sp>
        <p:nvSpPr>
          <p:cNvPr id="242" name="Rectangle 241">
            <a:extLst>
              <a:ext uri="{FF2B5EF4-FFF2-40B4-BE49-F238E27FC236}">
                <a16:creationId xmlns:a16="http://schemas.microsoft.com/office/drawing/2014/main" id="{CAFA9891-482C-4F6E-8C77-4B19210CA343}"/>
              </a:ext>
            </a:extLst>
          </p:cNvPr>
          <p:cNvSpPr/>
          <p:nvPr/>
        </p:nvSpPr>
        <p:spPr>
          <a:xfrm>
            <a:off x="15472419" y="14097678"/>
            <a:ext cx="14332704" cy="16858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reproduction number will be the dominant eigenvalue of the next generation matrix constructed with the elements </a:t>
            </a:r>
            <a:r>
              <a:rPr lang="en-US" sz="2400" dirty="0" err="1">
                <a:latin typeface="Arial" panose="020B0604020202020204" pitchFamily="34" charset="0"/>
                <a:cs typeface="Arial" panose="020B0604020202020204" pitchFamily="34" charset="0"/>
              </a:rPr>
              <a:t>R</a:t>
            </a:r>
            <a:r>
              <a:rPr lang="en-US" sz="2400" baseline="-25000" dirty="0" err="1">
                <a:latin typeface="Arial" panose="020B0604020202020204" pitchFamily="34" charset="0"/>
                <a:cs typeface="Arial" panose="020B0604020202020204" pitchFamily="34" charset="0"/>
              </a:rPr>
              <a:t>i→j</a:t>
            </a:r>
            <a:r>
              <a:rPr lang="en-US" sz="2400" dirty="0">
                <a:latin typeface="Arial" panose="020B0604020202020204" pitchFamily="34" charset="0"/>
                <a:cs typeface="Arial" panose="020B0604020202020204" pitchFamily="34" charset="0"/>
              </a:rPr>
              <a:t>. As such, we can </a:t>
            </a:r>
            <a:r>
              <a:rPr lang="en-US" sz="2400" dirty="0" err="1">
                <a:latin typeface="Arial" panose="020B0604020202020204" pitchFamily="34" charset="0"/>
                <a:cs typeface="Arial" panose="020B0604020202020204" pitchFamily="34" charset="0"/>
              </a:rPr>
              <a:t>factorise</a:t>
            </a:r>
            <a:r>
              <a:rPr lang="en-US" sz="2400" dirty="0">
                <a:latin typeface="Arial" panose="020B0604020202020204" pitchFamily="34" charset="0"/>
                <a:cs typeface="Arial" panose="020B0604020202020204" pitchFamily="34" charset="0"/>
              </a:rPr>
              <a:t> out R, leaving matrix elements M which represent the relative risk of transmission between groups i and j. </a:t>
            </a:r>
            <a:endParaRPr lang="en-GB" sz="2400" baseline="-25000" dirty="0">
              <a:latin typeface="Arial" panose="020B0604020202020204" pitchFamily="34" charset="0"/>
              <a:cs typeface="Arial" panose="020B0604020202020204" pitchFamily="34" charset="0"/>
            </a:endParaRPr>
          </a:p>
        </p:txBody>
      </p:sp>
      <p:sp>
        <p:nvSpPr>
          <p:cNvPr id="243" name="Rectangle 242">
            <a:extLst>
              <a:ext uri="{FF2B5EF4-FFF2-40B4-BE49-F238E27FC236}">
                <a16:creationId xmlns:a16="http://schemas.microsoft.com/office/drawing/2014/main" id="{68B42BFA-191B-41D5-891F-2F1307B1411C}"/>
              </a:ext>
            </a:extLst>
          </p:cNvPr>
          <p:cNvSpPr/>
          <p:nvPr/>
        </p:nvSpPr>
        <p:spPr>
          <a:xfrm>
            <a:off x="15395004" y="26927613"/>
            <a:ext cx="14296925" cy="15248533"/>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Heterogeneity in the generation time distribution can distort estimates of the reproduction number</a:t>
            </a:r>
          </a:p>
          <a:p>
            <a:pPr marL="342900" indent="-342900" algn="just">
              <a:lnSpc>
                <a:spcPct val="150000"/>
              </a:lnSpc>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The impact is small in the case of heterogeneity caused by symptomatic case isolation, but can be high if asymptomatic or vaccinated individuals have particularly different generation time distributions from the well characterized group</a:t>
            </a:r>
          </a:p>
          <a:p>
            <a:pPr marL="342900" indent="-342900" algn="just">
              <a:lnSpc>
                <a:spcPct val="150000"/>
              </a:lnSpc>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In using the renewal equation, we assumed the generation time distribution depends only on time since infection, τ. This is open to challenge: behavior is likely to change as an epidemic progresses, for instance through a reduction in out-of-household contacts</a:t>
            </a:r>
          </a:p>
          <a:p>
            <a:pPr marL="342900" indent="-342900" algn="just">
              <a:lnSpc>
                <a:spcPct val="150000"/>
              </a:lnSpc>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For the multi-group case, we also assumed that relative infectiousness and susceptibility between groups remained constant through time. However, interventions that reduce susceptibility and infectiousness may have differential uptake between groups (e.g. compliance to isolation on symptom onset may be correlated with compliance of the group to mask-wearing and handwashing)</a:t>
            </a:r>
          </a:p>
          <a:p>
            <a:pPr marL="342900" indent="-342900" algn="just">
              <a:lnSpc>
                <a:spcPct val="150000"/>
              </a:lnSpc>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As vaccines against SARS-CoV-2 is rolled out, understanding the impact of the vaccine and of variants on the susceptibility and infectious profile will be increasingly important for an accurate inference of R</a:t>
            </a:r>
          </a:p>
          <a:p>
            <a:pPr marL="342900" indent="-342900" algn="just">
              <a:lnSpc>
                <a:spcPct val="150000"/>
              </a:lnSpc>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Given the vaccine priority schedule broadly follows an age-based approach, mixing between the vaccinated and unvaccinated groups will be more assortative</a:t>
            </a:r>
          </a:p>
          <a:p>
            <a:pPr marL="342900" indent="-342900" algn="just">
              <a:lnSpc>
                <a:spcPct val="150000"/>
              </a:lnSpc>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Estimating the contemporaneous generation time distribution should be regarded as similarly important to estimation of the reproduction number itself, which currently occupies the work of academic modelling groups worldwide for SARS-CoV-2</a:t>
            </a:r>
          </a:p>
          <a:p>
            <a:pPr marL="342900" indent="-342900" algn="just">
              <a:lnSpc>
                <a:spcPct val="150000"/>
              </a:lnSpc>
              <a:spcAft>
                <a:spcPts val="800"/>
              </a:spcAft>
              <a:buFont typeface="Arial" panose="020B0604020202020204" pitchFamily="34" charset="0"/>
              <a:buChar char="•"/>
            </a:pPr>
            <a:r>
              <a:rPr lang="en-US" sz="2400" dirty="0">
                <a:latin typeface="Arial" panose="020B0604020202020204" pitchFamily="34" charset="0"/>
                <a:cs typeface="Arial" panose="020B0604020202020204" pitchFamily="34" charset="0"/>
              </a:rPr>
              <a:t>While estimation of the generation time distribution is necessarily a time-consuming endeavor, testing systems should integrate additional epidemiological information in tandem with their test and trace protocols. Updated estimates of the serial interval could be obtained by requiring test applicants to supply their symptom onset date, with linkage to traced contacts should they also enter the testing system. </a:t>
            </a:r>
            <a:endParaRPr lang="en-GB" sz="2400" dirty="0">
              <a:latin typeface="Arial" panose="020B0604020202020204" pitchFamily="34" charset="0"/>
              <a:cs typeface="Arial" panose="020B0604020202020204" pitchFamily="34" charset="0"/>
            </a:endParaRPr>
          </a:p>
          <a:p>
            <a:pPr>
              <a:lnSpc>
                <a:spcPct val="150000"/>
              </a:lnSpc>
            </a:pPr>
            <a:endParaRPr lang="en-GB" sz="24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pic>
        <p:nvPicPr>
          <p:cNvPr id="1026" name="Picture 2" descr="fever Icon 3836277">
            <a:extLst>
              <a:ext uri="{FF2B5EF4-FFF2-40B4-BE49-F238E27FC236}">
                <a16:creationId xmlns:a16="http://schemas.microsoft.com/office/drawing/2014/main" id="{549D9E16-836C-453C-AEDA-F1B33CA42D1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80730" y="609163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solation Icon 3825001">
            <a:extLst>
              <a:ext uri="{FF2B5EF4-FFF2-40B4-BE49-F238E27FC236}">
                <a16:creationId xmlns:a16="http://schemas.microsoft.com/office/drawing/2014/main" id="{75ED53DF-E01D-44B9-A275-922A7239BE6A}"/>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61832" y="609163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accine Icon 3843517">
            <a:extLst>
              <a:ext uri="{FF2B5EF4-FFF2-40B4-BE49-F238E27FC236}">
                <a16:creationId xmlns:a16="http://schemas.microsoft.com/office/drawing/2014/main" id="{A6AF1108-B29F-4F85-82E5-4FB4C4FED2E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742934" y="609163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F9999E-6092-4ACE-B170-E457F94F7C89}"/>
              </a:ext>
            </a:extLst>
          </p:cNvPr>
          <p:cNvSpPr txBox="1"/>
          <p:nvPr/>
        </p:nvSpPr>
        <p:spPr>
          <a:xfrm>
            <a:off x="2011868" y="7239105"/>
            <a:ext cx="2217723" cy="830997"/>
          </a:xfrm>
          <a:prstGeom prst="rect">
            <a:avLst/>
          </a:prstGeom>
          <a:noFill/>
        </p:spPr>
        <p:txBody>
          <a:bodyPr wrap="none" rtlCol="0">
            <a:spAutoFit/>
          </a:bodyPr>
          <a:lstStyle/>
          <a:p>
            <a:pPr algn="ctr"/>
            <a:r>
              <a:rPr lang="en-US" sz="2400" dirty="0"/>
              <a:t>Symptomatic vs </a:t>
            </a:r>
          </a:p>
          <a:p>
            <a:pPr algn="ctr"/>
            <a:r>
              <a:rPr lang="en-US" sz="2400" dirty="0"/>
              <a:t>asymptomatic</a:t>
            </a:r>
            <a:endParaRPr lang="en-GB" sz="2400" dirty="0"/>
          </a:p>
        </p:txBody>
      </p:sp>
      <p:sp>
        <p:nvSpPr>
          <p:cNvPr id="41" name="TextBox 40">
            <a:extLst>
              <a:ext uri="{FF2B5EF4-FFF2-40B4-BE49-F238E27FC236}">
                <a16:creationId xmlns:a16="http://schemas.microsoft.com/office/drawing/2014/main" id="{60E505AA-59FE-4CE1-8368-75912B9F730B}"/>
              </a:ext>
            </a:extLst>
          </p:cNvPr>
          <p:cNvSpPr txBox="1"/>
          <p:nvPr/>
        </p:nvSpPr>
        <p:spPr>
          <a:xfrm>
            <a:off x="6268566" y="7239105"/>
            <a:ext cx="1866537" cy="830997"/>
          </a:xfrm>
          <a:prstGeom prst="rect">
            <a:avLst/>
          </a:prstGeom>
          <a:noFill/>
        </p:spPr>
        <p:txBody>
          <a:bodyPr wrap="none" rtlCol="0">
            <a:spAutoFit/>
          </a:bodyPr>
          <a:lstStyle/>
          <a:p>
            <a:pPr algn="ctr"/>
            <a:r>
              <a:rPr lang="en-US" sz="2400" dirty="0"/>
              <a:t>Isolation vs</a:t>
            </a:r>
          </a:p>
          <a:p>
            <a:pPr algn="ctr"/>
            <a:r>
              <a:rPr lang="en-US" sz="2400" dirty="0"/>
              <a:t>Non-isolation</a:t>
            </a:r>
            <a:endParaRPr lang="en-GB" sz="2400" dirty="0"/>
          </a:p>
        </p:txBody>
      </p:sp>
      <p:sp>
        <p:nvSpPr>
          <p:cNvPr id="42" name="TextBox 41">
            <a:extLst>
              <a:ext uri="{FF2B5EF4-FFF2-40B4-BE49-F238E27FC236}">
                <a16:creationId xmlns:a16="http://schemas.microsoft.com/office/drawing/2014/main" id="{186018CE-1944-4946-B17B-39BCB9601C26}"/>
              </a:ext>
            </a:extLst>
          </p:cNvPr>
          <p:cNvSpPr txBox="1"/>
          <p:nvPr/>
        </p:nvSpPr>
        <p:spPr>
          <a:xfrm>
            <a:off x="10214920" y="7239105"/>
            <a:ext cx="2136034" cy="830997"/>
          </a:xfrm>
          <a:prstGeom prst="rect">
            <a:avLst/>
          </a:prstGeom>
          <a:noFill/>
        </p:spPr>
        <p:txBody>
          <a:bodyPr wrap="none" rtlCol="0">
            <a:spAutoFit/>
          </a:bodyPr>
          <a:lstStyle/>
          <a:p>
            <a:pPr algn="ctr"/>
            <a:r>
              <a:rPr lang="en-US" sz="2400" dirty="0"/>
              <a:t>Vaccinated vs</a:t>
            </a:r>
          </a:p>
          <a:p>
            <a:pPr algn="ctr"/>
            <a:r>
              <a:rPr lang="en-US" sz="2400" dirty="0"/>
              <a:t>Non-vaccinated</a:t>
            </a:r>
            <a:endParaRPr lang="en-GB" sz="2400" dirty="0"/>
          </a:p>
        </p:txBody>
      </p:sp>
      <p:sp>
        <p:nvSpPr>
          <p:cNvPr id="44" name="TextBox 43">
            <a:extLst>
              <a:ext uri="{FF2B5EF4-FFF2-40B4-BE49-F238E27FC236}">
                <a16:creationId xmlns:a16="http://schemas.microsoft.com/office/drawing/2014/main" id="{5BA0ED60-D466-4B16-8E8E-8158DEF6BCAE}"/>
              </a:ext>
            </a:extLst>
          </p:cNvPr>
          <p:cNvSpPr txBox="1"/>
          <p:nvPr/>
        </p:nvSpPr>
        <p:spPr>
          <a:xfrm>
            <a:off x="557213" y="8058331"/>
            <a:ext cx="14288073" cy="500983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 a novel outbreak, initial estimates of the generation time distribution are typically based on analysis of the “first few hundred cases” which are typically representative of symptomatic transmission only</a:t>
            </a:r>
          </a:p>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 this paper, we derive a multi-type equivalent of the renewal equation which accounts for heterogeneity in infectious profiles, and explore how much the corresponding estimated R differs from a “naïve” R derived from a single-type branching process </a:t>
            </a:r>
          </a:p>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We consider two applications to illustrate the potential impact on R estimates of neglecting heterogeneities: Ebola Virus Disease in Guinea in 2014-15, and to SARS-CoV-2 in the UK between March 2020 and January 2021</a:t>
            </a:r>
          </a:p>
          <a:p>
            <a:pPr marL="342900" indent="-342900" algn="just">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9B0AEB90-943C-40B6-935C-EC42874608E5}"/>
              </a:ext>
            </a:extLst>
          </p:cNvPr>
          <p:cNvSpPr/>
          <p:nvPr/>
        </p:nvSpPr>
        <p:spPr>
          <a:xfrm>
            <a:off x="15472419" y="18290165"/>
            <a:ext cx="14332704" cy="16858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reproduction number will be the dominant eigenvalue of the next generation matrix constructed with the elements </a:t>
            </a:r>
            <a:r>
              <a:rPr lang="en-US" sz="2400" dirty="0" err="1">
                <a:latin typeface="Arial" panose="020B0604020202020204" pitchFamily="34" charset="0"/>
                <a:cs typeface="Arial" panose="020B0604020202020204" pitchFamily="34" charset="0"/>
              </a:rPr>
              <a:t>R</a:t>
            </a:r>
            <a:r>
              <a:rPr lang="en-US" sz="2400" baseline="-25000" dirty="0" err="1">
                <a:latin typeface="Arial" panose="020B0604020202020204" pitchFamily="34" charset="0"/>
                <a:cs typeface="Arial" panose="020B0604020202020204" pitchFamily="34" charset="0"/>
              </a:rPr>
              <a:t>i→j</a:t>
            </a:r>
            <a:r>
              <a:rPr lang="en-US" sz="2400" dirty="0">
                <a:latin typeface="Arial" panose="020B0604020202020204" pitchFamily="34" charset="0"/>
                <a:cs typeface="Arial" panose="020B0604020202020204" pitchFamily="34" charset="0"/>
              </a:rPr>
              <a:t>. As such, we can </a:t>
            </a:r>
            <a:r>
              <a:rPr lang="en-US" sz="2400" dirty="0" err="1">
                <a:latin typeface="Arial" panose="020B0604020202020204" pitchFamily="34" charset="0"/>
                <a:cs typeface="Arial" panose="020B0604020202020204" pitchFamily="34" charset="0"/>
              </a:rPr>
              <a:t>factorise</a:t>
            </a:r>
            <a:r>
              <a:rPr lang="en-US" sz="2400" dirty="0">
                <a:latin typeface="Arial" panose="020B0604020202020204" pitchFamily="34" charset="0"/>
                <a:cs typeface="Arial" panose="020B0604020202020204" pitchFamily="34" charset="0"/>
              </a:rPr>
              <a:t> out R, leaving matrix elements M which represent the relative risk of transmission between groups i and j. </a:t>
            </a:r>
            <a:endParaRPr lang="en-GB" sz="2400" baseline="-25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609A317-72A0-4574-8484-EEA289C753BE}"/>
                  </a:ext>
                </a:extLst>
              </p:cNvPr>
              <p:cNvSpPr txBox="1"/>
              <p:nvPr/>
            </p:nvSpPr>
            <p:spPr>
              <a:xfrm>
                <a:off x="15491080" y="20069879"/>
                <a:ext cx="14332704" cy="3202352"/>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3000" i="1" smtClean="0">
                          <a:effectLst/>
                          <a:latin typeface="Cambria Math" panose="02040503050406030204" pitchFamily="18" charset="0"/>
                          <a:ea typeface="Calibri" panose="020F0502020204030204" pitchFamily="34" charset="0"/>
                          <a:cs typeface="Times New Roman" panose="02020603050405020304" pitchFamily="18" charset="0"/>
                        </a:rPr>
                        <m:t>𝐼</m:t>
                      </m:r>
                      <m:r>
                        <a:rPr lang="en-US" sz="30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30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3000" i="1" smtClean="0">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GB" sz="3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sub>
                        <m:sup/>
                        <m:e>
                          <m:r>
                            <a:rPr lang="en-US" sz="3000" i="1">
                              <a:effectLst/>
                              <a:latin typeface="Cambria Math" panose="02040503050406030204" pitchFamily="18" charset="0"/>
                              <a:ea typeface="Calibri" panose="020F0502020204030204" pitchFamily="34" charset="0"/>
                              <a:cs typeface="Times New Roman" panose="02020603050405020304" pitchFamily="18" charset="0"/>
                            </a:rPr>
                            <m:t>𝑅</m:t>
                          </m:r>
                          <m:r>
                            <a:rPr lang="en-US" sz="3000" i="1">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30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en-GB" sz="3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30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3000" i="1">
                                  <a:effectLst/>
                                  <a:latin typeface="Cambria Math" panose="02040503050406030204" pitchFamily="18" charset="0"/>
                                  <a:ea typeface="Calibri" panose="020F0502020204030204" pitchFamily="34" charset="0"/>
                                  <a:cs typeface="Times New Roman" panose="02020603050405020304" pitchFamily="18" charset="0"/>
                                </a:rPr>
                                <m:t>∞</m:t>
                              </m:r>
                            </m:sup>
                            <m:e>
                              <m:nary>
                                <m:naryPr>
                                  <m:chr m:val="∑"/>
                                  <m:limLoc m:val="undOvr"/>
                                  <m:supHide m:val="on"/>
                                  <m:ctrlPr>
                                    <a:rPr lang="en-GB" sz="3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GB" sz="30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GB"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30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3000" i="1">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GB" sz="30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3000">
                                          <a:effectLst/>
                                          <a:latin typeface="Cambria Math" panose="02040503050406030204" pitchFamily="18" charset="0"/>
                                          <a:ea typeface="Calibri" panose="020F0502020204030204" pitchFamily="34" charset="0"/>
                                          <a:cs typeface="Calibri" panose="020F0502020204030204" pitchFamily="34" charset="0"/>
                                        </a:rPr>
                                        <m:t>ω</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GB" sz="3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𝜏</m:t>
                                      </m:r>
                                    </m:e>
                                  </m:d>
                                  <m:sSup>
                                    <m:sSupPr>
                                      <m:ctrlPr>
                                        <a:rPr lang="en-GB" sz="3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3000" i="1">
                                          <a:effectLst/>
                                          <a:latin typeface="Cambria Math" panose="02040503050406030204" pitchFamily="18" charset="0"/>
                                          <a:ea typeface="Calibri" panose="020F0502020204030204" pitchFamily="34" charset="0"/>
                                          <a:cs typeface="Times New Roman" panose="02020603050405020304" pitchFamily="18" charset="0"/>
                                        </a:rPr>
                                        <m:t>𝑟</m:t>
                                      </m:r>
                                      <m:d>
                                        <m:dPr>
                                          <m:ctrlPr>
                                            <a:rPr lang="en-GB" sz="3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3000" i="1">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𝜏</m:t>
                                          </m:r>
                                        </m:e>
                                      </m:d>
                                    </m:sup>
                                  </m:sSup>
                                </m:e>
                              </m:nary>
                            </m:e>
                          </m:nary>
                          <m:r>
                            <a:rPr lang="en-US" sz="3000" i="1">
                              <a:effectLst/>
                              <a:latin typeface="Cambria Math" panose="02040503050406030204" pitchFamily="18" charset="0"/>
                              <a:ea typeface="Calibri" panose="020F0502020204030204" pitchFamily="34" charset="0"/>
                              <a:cs typeface="Times New Roman" panose="02020603050405020304" pitchFamily="18" charset="0"/>
                            </a:rPr>
                            <m:t>𝑑</m:t>
                          </m:r>
                          <m:r>
                            <a:rPr lang="en-US" sz="3000" i="1">
                              <a:effectLst/>
                              <a:latin typeface="Cambria Math" panose="02040503050406030204" pitchFamily="18" charset="0"/>
                              <a:ea typeface="Calibri" panose="020F0502020204030204" pitchFamily="34" charset="0"/>
                              <a:cs typeface="Times New Roman" panose="02020603050405020304" pitchFamily="18" charset="0"/>
                            </a:rPr>
                            <m:t>𝜏</m:t>
                          </m:r>
                        </m:e>
                      </m:nary>
                    </m:oMath>
                  </m:oMathPara>
                </a14:m>
                <a:endParaRPr lang="en-GB" sz="30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3000" i="1">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𝑅</m:t>
                      </m:r>
                      <m:d>
                        <m:dPr>
                          <m:ctrlPr>
                            <a:rPr lang="en-GB" sz="3000" i="1">
                              <a:effectLst/>
                              <a:latin typeface="Cambria Math" panose="020405030504060302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𝑡</m:t>
                          </m:r>
                        </m:e>
                      </m:d>
                      <m:nary>
                        <m:naryPr>
                          <m:limLoc m:val="subSup"/>
                          <m:ctrlPr>
                            <a:rPr lang="en-GB" sz="3000" i="1">
                              <a:effectLst/>
                              <a:latin typeface="Cambria Math" panose="02040503050406030204" pitchFamily="18" charset="0"/>
                            </a:rPr>
                          </m:ctrlPr>
                        </m:naryPr>
                        <m:sub>
                          <m:r>
                            <a:rPr lang="en-US" sz="30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3000" i="1">
                              <a:effectLst/>
                              <a:latin typeface="Cambria Math" panose="02040503050406030204" pitchFamily="18" charset="0"/>
                              <a:ea typeface="Calibri" panose="020F0502020204030204" pitchFamily="34" charset="0"/>
                              <a:cs typeface="Times New Roman" panose="02020603050405020304" pitchFamily="18" charset="0"/>
                            </a:rPr>
                            <m:t>∞</m:t>
                          </m:r>
                        </m:sup>
                        <m:e>
                          <m:acc>
                            <m:accPr>
                              <m:chr m:val="̃"/>
                              <m:ctrlPr>
                                <a:rPr lang="en-GB" sz="3000" i="1">
                                  <a:effectLst/>
                                  <a:latin typeface="Cambria Math" panose="02040503050406030204" pitchFamily="18" charset="0"/>
                                </a:rPr>
                              </m:ctrlPr>
                            </m:accPr>
                            <m:e>
                              <m:r>
                                <m:rPr>
                                  <m:sty m:val="p"/>
                                </m:rPr>
                                <a:rPr lang="en-US" sz="3000">
                                  <a:effectLst/>
                                  <a:latin typeface="Cambria Math" panose="02040503050406030204" pitchFamily="18" charset="0"/>
                                  <a:ea typeface="Calibri" panose="020F0502020204030204" pitchFamily="34" charset="0"/>
                                  <a:cs typeface="Calibri" panose="020F0502020204030204" pitchFamily="34" charset="0"/>
                                </a:rPr>
                                <m:t>ω</m:t>
                              </m:r>
                            </m:e>
                          </m:acc>
                          <m:d>
                            <m:dPr>
                              <m:ctrlPr>
                                <a:rPr lang="en-GB" sz="3000" i="1">
                                  <a:effectLst/>
                                  <a:latin typeface="Cambria Math" panose="020405030504060302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𝜏</m:t>
                              </m:r>
                            </m:e>
                          </m:d>
                          <m:sSup>
                            <m:sSupPr>
                              <m:ctrlPr>
                                <a:rPr lang="en-GB" sz="3000" i="1">
                                  <a:effectLst/>
                                  <a:latin typeface="Cambria Math" panose="02040503050406030204" pitchFamily="18" charset="0"/>
                                </a:rPr>
                              </m:ctrlPr>
                            </m:sSup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3000" i="1">
                                  <a:effectLst/>
                                  <a:latin typeface="Cambria Math" panose="02040503050406030204" pitchFamily="18" charset="0"/>
                                  <a:ea typeface="Calibri" panose="020F0502020204030204" pitchFamily="34" charset="0"/>
                                  <a:cs typeface="Times New Roman" panose="02020603050405020304" pitchFamily="18" charset="0"/>
                                </a:rPr>
                                <m:t>𝑟</m:t>
                              </m:r>
                              <m:d>
                                <m:dPr>
                                  <m:ctrlPr>
                                    <a:rPr lang="en-GB" sz="3000" i="1">
                                      <a:effectLst/>
                                      <a:latin typeface="Cambria Math" panose="020405030504060302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3000" i="1">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𝜏</m:t>
                                  </m:r>
                                </m:e>
                              </m:d>
                            </m:sup>
                          </m:sSup>
                          <m:r>
                            <a:rPr lang="en-US" sz="3000" i="1">
                              <a:effectLst/>
                              <a:latin typeface="Cambria Math" panose="02040503050406030204" pitchFamily="18" charset="0"/>
                              <a:ea typeface="Calibri" panose="020F0502020204030204" pitchFamily="34" charset="0"/>
                              <a:cs typeface="Times New Roman" panose="02020603050405020304" pitchFamily="18" charset="0"/>
                            </a:rPr>
                            <m:t>𝑑</m:t>
                          </m:r>
                          <m:r>
                            <a:rPr lang="en-US" sz="3000" i="1">
                              <a:effectLst/>
                              <a:latin typeface="Cambria Math" panose="02040503050406030204" pitchFamily="18" charset="0"/>
                              <a:ea typeface="Calibri" panose="020F0502020204030204" pitchFamily="34" charset="0"/>
                              <a:cs typeface="Times New Roman" panose="02020603050405020304" pitchFamily="18" charset="0"/>
                            </a:rPr>
                            <m:t>𝜏</m:t>
                          </m:r>
                        </m:e>
                      </m:nary>
                      <m:r>
                        <a:rPr lang="en-US" sz="30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000" b="0" i="1" smtClean="0">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n-US" sz="3000" b="0" i="1" smtClean="0">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GB" sz="3000" i="1">
                              <a:latin typeface="Cambria Math" panose="02040503050406030204" pitchFamily="18" charset="0"/>
                            </a:rPr>
                          </m:ctrlPr>
                        </m:accPr>
                        <m:e>
                          <m:r>
                            <m:rPr>
                              <m:sty m:val="p"/>
                            </m:rPr>
                            <a:rPr lang="en-US" sz="3000">
                              <a:latin typeface="Cambria Math" panose="02040503050406030204" pitchFamily="18" charset="0"/>
                            </a:rPr>
                            <m:t>ω</m:t>
                          </m:r>
                        </m:e>
                      </m:acc>
                      <m:d>
                        <m:dPr>
                          <m:ctrlPr>
                            <a:rPr lang="en-GB" sz="3000" i="1">
                              <a:latin typeface="Cambria Math" panose="02040503050406030204" pitchFamily="18" charset="0"/>
                            </a:rPr>
                          </m:ctrlPr>
                        </m:dPr>
                        <m:e>
                          <m:r>
                            <a:rPr lang="en-US" sz="3000" i="1">
                              <a:latin typeface="Cambria Math" panose="02040503050406030204" pitchFamily="18" charset="0"/>
                            </a:rPr>
                            <m:t>𝜏</m:t>
                          </m:r>
                        </m:e>
                      </m:d>
                      <m:r>
                        <a:rPr lang="en-US" sz="3000" i="1">
                          <a:latin typeface="Cambria Math" panose="02040503050406030204" pitchFamily="18" charset="0"/>
                        </a:rPr>
                        <m:t>=</m:t>
                      </m:r>
                      <m:nary>
                        <m:naryPr>
                          <m:chr m:val="∑"/>
                          <m:limLoc m:val="undOvr"/>
                          <m:supHide m:val="on"/>
                          <m:ctrlPr>
                            <a:rPr lang="en-GB" sz="3000" i="1">
                              <a:latin typeface="Cambria Math" panose="02040503050406030204" pitchFamily="18" charset="0"/>
                            </a:rPr>
                          </m:ctrlPr>
                        </m:naryPr>
                        <m:sub>
                          <m:r>
                            <a:rPr lang="en-US" sz="3000" i="1">
                              <a:latin typeface="Cambria Math" panose="02040503050406030204" pitchFamily="18" charset="0"/>
                            </a:rPr>
                            <m:t>𝑖</m:t>
                          </m:r>
                          <m:r>
                            <a:rPr lang="en-US" sz="3000" i="1">
                              <a:latin typeface="Cambria Math" panose="02040503050406030204" pitchFamily="18" charset="0"/>
                            </a:rPr>
                            <m:t>,</m:t>
                          </m:r>
                          <m:r>
                            <a:rPr lang="en-US" sz="3000" i="1">
                              <a:latin typeface="Cambria Math" panose="02040503050406030204" pitchFamily="18" charset="0"/>
                            </a:rPr>
                            <m:t>𝑗</m:t>
                          </m:r>
                        </m:sub>
                        <m:sup/>
                        <m:e>
                          <m:sSub>
                            <m:sSubPr>
                              <m:ctrlPr>
                                <a:rPr lang="en-GB" sz="3000" i="1">
                                  <a:latin typeface="Cambria Math" panose="02040503050406030204" pitchFamily="18" charset="0"/>
                                </a:rPr>
                              </m:ctrlPr>
                            </m:sSubPr>
                            <m:e>
                              <m:sSub>
                                <m:sSubPr>
                                  <m:ctrlPr>
                                    <a:rPr lang="en-GB" sz="3000" i="1">
                                      <a:latin typeface="Cambria Math" panose="02040503050406030204" pitchFamily="18" charset="0"/>
                                    </a:rPr>
                                  </m:ctrlPr>
                                </m:sSubPr>
                                <m:e>
                                  <m:r>
                                    <a:rPr lang="en-US" sz="3000" i="1">
                                      <a:latin typeface="Cambria Math" panose="02040503050406030204" pitchFamily="18" charset="0"/>
                                    </a:rPr>
                                    <m:t>𝑘</m:t>
                                  </m:r>
                                </m:e>
                                <m:sub>
                                  <m:r>
                                    <a:rPr lang="en-US" sz="3000" i="1">
                                      <a:latin typeface="Cambria Math" panose="02040503050406030204" pitchFamily="18" charset="0"/>
                                    </a:rPr>
                                    <m:t>𝑗</m:t>
                                  </m:r>
                                </m:sub>
                              </m:sSub>
                              <m:r>
                                <a:rPr lang="en-US" sz="3000" i="1">
                                  <a:latin typeface="Cambria Math" panose="02040503050406030204" pitchFamily="18" charset="0"/>
                                </a:rPr>
                                <m:t>𝑀</m:t>
                              </m:r>
                            </m:e>
                            <m:sub>
                              <m:r>
                                <a:rPr lang="en-US" sz="3000" i="1">
                                  <a:latin typeface="Cambria Math" panose="02040503050406030204" pitchFamily="18" charset="0"/>
                                </a:rPr>
                                <m:t>𝑗</m:t>
                              </m:r>
                              <m:r>
                                <a:rPr lang="en-US" sz="3000" i="1">
                                  <a:latin typeface="Cambria Math" panose="02040503050406030204" pitchFamily="18" charset="0"/>
                                </a:rPr>
                                <m:t>→</m:t>
                              </m:r>
                              <m:r>
                                <a:rPr lang="en-US" sz="3000" i="1">
                                  <a:latin typeface="Cambria Math" panose="02040503050406030204" pitchFamily="18" charset="0"/>
                                </a:rPr>
                                <m:t>𝑖</m:t>
                              </m:r>
                            </m:sub>
                          </m:sSub>
                          <m:sSub>
                            <m:sSubPr>
                              <m:ctrlPr>
                                <a:rPr lang="en-GB" sz="3000" i="1">
                                  <a:latin typeface="Cambria Math" panose="02040503050406030204" pitchFamily="18" charset="0"/>
                                </a:rPr>
                              </m:ctrlPr>
                            </m:sSubPr>
                            <m:e>
                              <m:r>
                                <m:rPr>
                                  <m:sty m:val="p"/>
                                </m:rPr>
                                <a:rPr lang="en-US" sz="3000">
                                  <a:latin typeface="Cambria Math" panose="02040503050406030204" pitchFamily="18" charset="0"/>
                                </a:rPr>
                                <m:t>ω</m:t>
                              </m:r>
                            </m:e>
                            <m:sub>
                              <m:r>
                                <a:rPr lang="en-US" sz="3000" i="1">
                                  <a:latin typeface="Cambria Math" panose="02040503050406030204" pitchFamily="18" charset="0"/>
                                </a:rPr>
                                <m:t>𝑗</m:t>
                              </m:r>
                            </m:sub>
                          </m:sSub>
                          <m:d>
                            <m:dPr>
                              <m:ctrlPr>
                                <a:rPr lang="en-GB" sz="3000" i="1">
                                  <a:latin typeface="Cambria Math" panose="02040503050406030204" pitchFamily="18" charset="0"/>
                                </a:rPr>
                              </m:ctrlPr>
                            </m:dPr>
                            <m:e>
                              <m:r>
                                <a:rPr lang="en-US" sz="3000" i="1">
                                  <a:latin typeface="Cambria Math" panose="02040503050406030204" pitchFamily="18" charset="0"/>
                                </a:rPr>
                                <m:t>𝜏</m:t>
                              </m:r>
                            </m:e>
                          </m:d>
                        </m:e>
                      </m:nary>
                      <m:r>
                        <a:rPr lang="en-US" sz="3000" i="1">
                          <a:latin typeface="Cambria Math" panose="02040503050406030204" pitchFamily="18" charset="0"/>
                        </a:rPr>
                        <m:t>=</m:t>
                      </m:r>
                      <m:nary>
                        <m:naryPr>
                          <m:chr m:val="∑"/>
                          <m:limLoc m:val="undOvr"/>
                          <m:supHide m:val="on"/>
                          <m:ctrlPr>
                            <a:rPr lang="en-GB" sz="3000" i="1">
                              <a:latin typeface="Cambria Math" panose="02040503050406030204" pitchFamily="18" charset="0"/>
                            </a:rPr>
                          </m:ctrlPr>
                        </m:naryPr>
                        <m:sub>
                          <m:r>
                            <a:rPr lang="en-US" sz="3000" i="1">
                              <a:latin typeface="Cambria Math" panose="02040503050406030204" pitchFamily="18" charset="0"/>
                            </a:rPr>
                            <m:t>𝑗</m:t>
                          </m:r>
                        </m:sub>
                        <m:sup/>
                        <m:e>
                          <m:d>
                            <m:dPr>
                              <m:ctrlPr>
                                <a:rPr lang="en-GB" sz="3000" i="1">
                                  <a:latin typeface="Cambria Math" panose="02040503050406030204" pitchFamily="18" charset="0"/>
                                </a:rPr>
                              </m:ctrlPr>
                            </m:dPr>
                            <m:e>
                              <m:sSub>
                                <m:sSubPr>
                                  <m:ctrlPr>
                                    <a:rPr lang="en-GB" sz="3000" i="1">
                                      <a:latin typeface="Cambria Math" panose="02040503050406030204" pitchFamily="18" charset="0"/>
                                    </a:rPr>
                                  </m:ctrlPr>
                                </m:sSubPr>
                                <m:e>
                                  <m:r>
                                    <a:rPr lang="en-US" sz="3000" i="1">
                                      <a:latin typeface="Cambria Math" panose="02040503050406030204" pitchFamily="18" charset="0"/>
                                    </a:rPr>
                                    <m:t>𝑘</m:t>
                                  </m:r>
                                </m:e>
                                <m:sub>
                                  <m:r>
                                    <a:rPr lang="en-US" sz="3000" i="1">
                                      <a:latin typeface="Cambria Math" panose="02040503050406030204" pitchFamily="18" charset="0"/>
                                    </a:rPr>
                                    <m:t>𝑗</m:t>
                                  </m:r>
                                </m:sub>
                              </m:sSub>
                              <m:sSub>
                                <m:sSubPr>
                                  <m:ctrlPr>
                                    <a:rPr lang="en-GB" sz="3000" i="1">
                                      <a:latin typeface="Cambria Math" panose="02040503050406030204" pitchFamily="18" charset="0"/>
                                    </a:rPr>
                                  </m:ctrlPr>
                                </m:sSubPr>
                                <m:e>
                                  <m:r>
                                    <m:rPr>
                                      <m:sty m:val="p"/>
                                    </m:rPr>
                                    <a:rPr lang="en-US" sz="3000">
                                      <a:latin typeface="Cambria Math" panose="02040503050406030204" pitchFamily="18" charset="0"/>
                                    </a:rPr>
                                    <m:t>ω</m:t>
                                  </m:r>
                                </m:e>
                                <m:sub>
                                  <m:r>
                                    <a:rPr lang="en-US" sz="3000" i="1">
                                      <a:latin typeface="Cambria Math" panose="02040503050406030204" pitchFamily="18" charset="0"/>
                                    </a:rPr>
                                    <m:t>𝑗</m:t>
                                  </m:r>
                                </m:sub>
                              </m:sSub>
                              <m:d>
                                <m:dPr>
                                  <m:ctrlPr>
                                    <a:rPr lang="en-GB" sz="3000" i="1">
                                      <a:latin typeface="Cambria Math" panose="02040503050406030204" pitchFamily="18" charset="0"/>
                                    </a:rPr>
                                  </m:ctrlPr>
                                </m:dPr>
                                <m:e>
                                  <m:r>
                                    <a:rPr lang="en-US" sz="3000" i="1">
                                      <a:latin typeface="Cambria Math" panose="02040503050406030204" pitchFamily="18" charset="0"/>
                                    </a:rPr>
                                    <m:t>𝜏</m:t>
                                  </m:r>
                                </m:e>
                              </m:d>
                              <m:nary>
                                <m:naryPr>
                                  <m:chr m:val="∑"/>
                                  <m:limLoc m:val="undOvr"/>
                                  <m:supHide m:val="on"/>
                                  <m:ctrlPr>
                                    <a:rPr lang="en-GB" sz="3000" i="1">
                                      <a:latin typeface="Cambria Math" panose="02040503050406030204" pitchFamily="18" charset="0"/>
                                    </a:rPr>
                                  </m:ctrlPr>
                                </m:naryPr>
                                <m:sub>
                                  <m:r>
                                    <a:rPr lang="en-US" sz="3000" i="1">
                                      <a:latin typeface="Cambria Math" panose="02040503050406030204" pitchFamily="18" charset="0"/>
                                    </a:rPr>
                                    <m:t>𝑖</m:t>
                                  </m:r>
                                </m:sub>
                                <m:sup/>
                                <m:e>
                                  <m:sSub>
                                    <m:sSubPr>
                                      <m:ctrlPr>
                                        <a:rPr lang="en-GB" sz="3000" i="1">
                                          <a:latin typeface="Cambria Math" panose="02040503050406030204" pitchFamily="18" charset="0"/>
                                        </a:rPr>
                                      </m:ctrlPr>
                                    </m:sSubPr>
                                    <m:e>
                                      <m:r>
                                        <a:rPr lang="en-US" sz="3000" i="1">
                                          <a:latin typeface="Cambria Math" panose="02040503050406030204" pitchFamily="18" charset="0"/>
                                        </a:rPr>
                                        <m:t>𝑀</m:t>
                                      </m:r>
                                    </m:e>
                                    <m:sub>
                                      <m:r>
                                        <a:rPr lang="en-US" sz="3000" i="1">
                                          <a:latin typeface="Cambria Math" panose="02040503050406030204" pitchFamily="18" charset="0"/>
                                        </a:rPr>
                                        <m:t>𝑗</m:t>
                                      </m:r>
                                      <m:r>
                                        <a:rPr lang="en-US" sz="3000" i="1">
                                          <a:latin typeface="Cambria Math" panose="02040503050406030204" pitchFamily="18" charset="0"/>
                                        </a:rPr>
                                        <m:t>→</m:t>
                                      </m:r>
                                      <m:r>
                                        <a:rPr lang="en-US" sz="3000" i="1">
                                          <a:latin typeface="Cambria Math" panose="02040503050406030204" pitchFamily="18" charset="0"/>
                                        </a:rPr>
                                        <m:t>𝑖</m:t>
                                      </m:r>
                                    </m:sub>
                                  </m:sSub>
                                </m:e>
                              </m:nary>
                            </m:e>
                          </m:d>
                        </m:e>
                      </m:nary>
                    </m:oMath>
                  </m:oMathPara>
                </a14:m>
                <a:endParaRPr lang="en-GB" sz="3000" dirty="0"/>
              </a:p>
              <a:p>
                <a:endParaRPr lang="en-GB" sz="3000" dirty="0"/>
              </a:p>
            </p:txBody>
          </p:sp>
        </mc:Choice>
        <mc:Fallback xmlns="">
          <p:sp>
            <p:nvSpPr>
              <p:cNvPr id="73" name="TextBox 72">
                <a:extLst>
                  <a:ext uri="{FF2B5EF4-FFF2-40B4-BE49-F238E27FC236}">
                    <a16:creationId xmlns:a16="http://schemas.microsoft.com/office/drawing/2014/main" id="{6609A317-72A0-4574-8484-EEA289C753BE}"/>
                  </a:ext>
                </a:extLst>
              </p:cNvPr>
              <p:cNvSpPr txBox="1">
                <a:spLocks noRot="1" noChangeAspect="1" noMove="1" noResize="1" noEditPoints="1" noAdjustHandles="1" noChangeArrowheads="1" noChangeShapeType="1" noTextEdit="1"/>
              </p:cNvSpPr>
              <p:nvPr/>
            </p:nvSpPr>
            <p:spPr>
              <a:xfrm>
                <a:off x="15491080" y="20069879"/>
                <a:ext cx="14332704" cy="3202352"/>
              </a:xfrm>
              <a:prstGeom prst="rect">
                <a:avLst/>
              </a:prstGeom>
              <a:blipFill>
                <a:blip r:embed="rId29"/>
                <a:stretch>
                  <a:fillRect/>
                </a:stretch>
              </a:blipFill>
            </p:spPr>
            <p:txBody>
              <a:bodyPr/>
              <a:lstStyle/>
              <a:p>
                <a:r>
                  <a:rPr lang="en-GB">
                    <a:noFill/>
                  </a:rPr>
                  <a:t> </a:t>
                </a:r>
              </a:p>
            </p:txBody>
          </p:sp>
        </mc:Fallback>
      </mc:AlternateContent>
      <p:sp>
        <p:nvSpPr>
          <p:cNvPr id="74" name="Rectangle 73">
            <a:extLst>
              <a:ext uri="{FF2B5EF4-FFF2-40B4-BE49-F238E27FC236}">
                <a16:creationId xmlns:a16="http://schemas.microsoft.com/office/drawing/2014/main" id="{99F032CE-DC66-4637-ACFC-C406467A640C}"/>
              </a:ext>
            </a:extLst>
          </p:cNvPr>
          <p:cNvSpPr/>
          <p:nvPr/>
        </p:nvSpPr>
        <p:spPr>
          <a:xfrm>
            <a:off x="15472419" y="22891313"/>
            <a:ext cx="14332704" cy="113184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We parameterize assortativity in a two-part linear scale between 0 and p</a:t>
            </a:r>
            <a:r>
              <a:rPr lang="en-US" sz="2400" baseline="-25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and p</a:t>
            </a:r>
            <a:r>
              <a:rPr lang="en-US" sz="2400" baseline="-25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and 1 using the following form</a:t>
            </a:r>
            <a:endParaRPr lang="en-GB" sz="2400" baseline="-25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10334D69-A255-4625-867A-2CC08A18AACB}"/>
                  </a:ext>
                </a:extLst>
              </p:cNvPr>
              <p:cNvSpPr txBox="1"/>
              <p:nvPr/>
            </p:nvSpPr>
            <p:spPr>
              <a:xfrm>
                <a:off x="15491080" y="24117028"/>
                <a:ext cx="14332704" cy="18955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000" i="1" smtClean="0">
                          <a:latin typeface="Cambria Math" panose="02040503050406030204" pitchFamily="18" charset="0"/>
                        </a:rPr>
                        <m:t>𝐴</m:t>
                      </m:r>
                      <m:d>
                        <m:dPr>
                          <m:ctrlPr>
                            <a:rPr lang="en-GB" sz="3000" i="1">
                              <a:latin typeface="Cambria Math" panose="02040503050406030204" pitchFamily="18" charset="0"/>
                            </a:rPr>
                          </m:ctrlPr>
                        </m:dPr>
                        <m:e>
                          <m:r>
                            <a:rPr lang="en-GB" sz="3000" i="1">
                              <a:latin typeface="Cambria Math" panose="02040503050406030204" pitchFamily="18" charset="0"/>
                            </a:rPr>
                            <m:t>𝛿</m:t>
                          </m:r>
                        </m:e>
                      </m:d>
                      <m:r>
                        <a:rPr lang="en-GB" sz="3000" i="0">
                          <a:latin typeface="Cambria Math" panose="02040503050406030204" pitchFamily="18" charset="0"/>
                        </a:rPr>
                        <m:t>=</m:t>
                      </m:r>
                      <m:d>
                        <m:dPr>
                          <m:ctrlPr>
                            <a:rPr lang="en-GB" sz="3000" i="1">
                              <a:solidFill>
                                <a:srgbClr val="836967"/>
                              </a:solidFill>
                              <a:latin typeface="Cambria Math" panose="02040503050406030204" pitchFamily="18" charset="0"/>
                            </a:rPr>
                          </m:ctrlPr>
                        </m:dPr>
                        <m:e>
                          <m:m>
                            <m:mPr>
                              <m:plcHide m:val="on"/>
                              <m:mcs>
                                <m:mc>
                                  <m:mcPr>
                                    <m:count m:val="2"/>
                                    <m:mcJc m:val="center"/>
                                  </m:mcPr>
                                </m:mc>
                              </m:mcs>
                              <m:ctrlPr>
                                <a:rPr lang="en-GB" sz="3000" i="1">
                                  <a:solidFill>
                                    <a:srgbClr val="836967"/>
                                  </a:solidFill>
                                  <a:latin typeface="Cambria Math" panose="02040503050406030204" pitchFamily="18" charset="0"/>
                                </a:rPr>
                              </m:ctrlPr>
                            </m:mPr>
                            <m:mr>
                              <m:e>
                                <m:r>
                                  <a:rPr lang="en-GB" sz="3000" i="1">
                                    <a:latin typeface="Cambria Math" panose="02040503050406030204" pitchFamily="18" charset="0"/>
                                  </a:rPr>
                                  <m:t>𝛿</m:t>
                                </m:r>
                              </m:e>
                              <m:e>
                                <m:d>
                                  <m:dPr>
                                    <m:ctrlPr>
                                      <a:rPr lang="en-GB" sz="3000" i="1">
                                        <a:latin typeface="Cambria Math" panose="02040503050406030204" pitchFamily="18" charset="0"/>
                                      </a:rPr>
                                    </m:ctrlPr>
                                  </m:dPr>
                                  <m:e>
                                    <m:r>
                                      <a:rPr lang="en-GB" sz="3000" i="0">
                                        <a:latin typeface="Cambria Math" panose="02040503050406030204" pitchFamily="18" charset="0"/>
                                      </a:rPr>
                                      <m:t>1−</m:t>
                                    </m:r>
                                    <m:r>
                                      <a:rPr lang="en-GB" sz="3000" i="1">
                                        <a:latin typeface="Cambria Math" panose="02040503050406030204" pitchFamily="18" charset="0"/>
                                      </a:rPr>
                                      <m:t>𝛿</m:t>
                                    </m:r>
                                  </m:e>
                                </m:d>
                                <m:f>
                                  <m:fPr>
                                    <m:ctrlPr>
                                      <a:rPr lang="en-GB" sz="3000" i="1">
                                        <a:solidFill>
                                          <a:srgbClr val="836967"/>
                                        </a:solidFill>
                                        <a:latin typeface="Cambria Math" panose="02040503050406030204" pitchFamily="18" charset="0"/>
                                      </a:rPr>
                                    </m:ctrlPr>
                                  </m:fPr>
                                  <m:num>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𝑝</m:t>
                                        </m:r>
                                      </m:e>
                                      <m:sub>
                                        <m:r>
                                          <a:rPr lang="en-GB" sz="3000" i="0">
                                            <a:latin typeface="Cambria Math" panose="02040503050406030204" pitchFamily="18" charset="0"/>
                                          </a:rPr>
                                          <m:t>1</m:t>
                                        </m:r>
                                      </m:sub>
                                    </m:sSub>
                                  </m:num>
                                  <m:den>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𝑝</m:t>
                                        </m:r>
                                      </m:e>
                                      <m:sub>
                                        <m:r>
                                          <a:rPr lang="en-GB" sz="3000" i="0">
                                            <a:latin typeface="Cambria Math" panose="02040503050406030204" pitchFamily="18" charset="0"/>
                                          </a:rPr>
                                          <m:t>2</m:t>
                                        </m:r>
                                      </m:sub>
                                    </m:sSub>
                                  </m:den>
                                </m:f>
                              </m:e>
                            </m:mr>
                            <m:mr>
                              <m:e>
                                <m:r>
                                  <a:rPr lang="en-GB" sz="3000" i="0">
                                    <a:latin typeface="Cambria Math" panose="02040503050406030204" pitchFamily="18" charset="0"/>
                                  </a:rPr>
                                  <m:t>1−</m:t>
                                </m:r>
                                <m:r>
                                  <a:rPr lang="en-GB" sz="3000" i="1">
                                    <a:latin typeface="Cambria Math" panose="02040503050406030204" pitchFamily="18" charset="0"/>
                                  </a:rPr>
                                  <m:t>𝛿</m:t>
                                </m:r>
                              </m:e>
                              <m:e>
                                <m:r>
                                  <a:rPr lang="en-GB" sz="3000" i="0">
                                    <a:latin typeface="Cambria Math" panose="02040503050406030204" pitchFamily="18" charset="0"/>
                                  </a:rPr>
                                  <m:t>1−</m:t>
                                </m:r>
                                <m:d>
                                  <m:dPr>
                                    <m:ctrlPr>
                                      <a:rPr lang="en-GB" sz="3000" i="1">
                                        <a:latin typeface="Cambria Math" panose="02040503050406030204" pitchFamily="18" charset="0"/>
                                      </a:rPr>
                                    </m:ctrlPr>
                                  </m:dPr>
                                  <m:e>
                                    <m:r>
                                      <a:rPr lang="en-GB" sz="3000" i="0">
                                        <a:latin typeface="Cambria Math" panose="02040503050406030204" pitchFamily="18" charset="0"/>
                                      </a:rPr>
                                      <m:t>1−</m:t>
                                    </m:r>
                                    <m:r>
                                      <a:rPr lang="en-GB" sz="3000" i="1">
                                        <a:latin typeface="Cambria Math" panose="02040503050406030204" pitchFamily="18" charset="0"/>
                                      </a:rPr>
                                      <m:t>𝛿</m:t>
                                    </m:r>
                                  </m:e>
                                </m:d>
                                <m:f>
                                  <m:fPr>
                                    <m:ctrlPr>
                                      <a:rPr lang="en-GB" sz="3000" i="1">
                                        <a:solidFill>
                                          <a:srgbClr val="836967"/>
                                        </a:solidFill>
                                        <a:latin typeface="Cambria Math" panose="02040503050406030204" pitchFamily="18" charset="0"/>
                                      </a:rPr>
                                    </m:ctrlPr>
                                  </m:fPr>
                                  <m:num>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𝑝</m:t>
                                        </m:r>
                                      </m:e>
                                      <m:sub>
                                        <m:r>
                                          <a:rPr lang="en-GB" sz="3000" i="0">
                                            <a:latin typeface="Cambria Math" panose="02040503050406030204" pitchFamily="18" charset="0"/>
                                          </a:rPr>
                                          <m:t>1</m:t>
                                        </m:r>
                                      </m:sub>
                                    </m:sSub>
                                  </m:num>
                                  <m:den>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𝑝</m:t>
                                        </m:r>
                                      </m:e>
                                      <m:sub>
                                        <m:r>
                                          <a:rPr lang="en-GB" sz="3000" i="0">
                                            <a:latin typeface="Cambria Math" panose="02040503050406030204" pitchFamily="18" charset="0"/>
                                          </a:rPr>
                                          <m:t>2</m:t>
                                        </m:r>
                                      </m:sub>
                                    </m:sSub>
                                  </m:den>
                                </m:f>
                              </m:e>
                            </m:mr>
                          </m:m>
                        </m:e>
                      </m:d>
                    </m:oMath>
                  </m:oMathPara>
                </a14:m>
                <a:endParaRPr lang="en-GB" sz="3000" dirty="0"/>
              </a:p>
            </p:txBody>
          </p:sp>
        </mc:Choice>
        <mc:Fallback xmlns="">
          <p:sp>
            <p:nvSpPr>
              <p:cNvPr id="76" name="TextBox 75">
                <a:extLst>
                  <a:ext uri="{FF2B5EF4-FFF2-40B4-BE49-F238E27FC236}">
                    <a16:creationId xmlns:a16="http://schemas.microsoft.com/office/drawing/2014/main" id="{10334D69-A255-4625-867A-2CC08A18AACB}"/>
                  </a:ext>
                </a:extLst>
              </p:cNvPr>
              <p:cNvSpPr txBox="1">
                <a:spLocks noRot="1" noChangeAspect="1" noMove="1" noResize="1" noEditPoints="1" noAdjustHandles="1" noChangeArrowheads="1" noChangeShapeType="1" noTextEdit="1"/>
              </p:cNvSpPr>
              <p:nvPr/>
            </p:nvSpPr>
            <p:spPr>
              <a:xfrm>
                <a:off x="15491080" y="24117028"/>
                <a:ext cx="14332704" cy="1895519"/>
              </a:xfrm>
              <a:prstGeom prst="rect">
                <a:avLst/>
              </a:prstGeom>
              <a:blipFill>
                <a:blip r:embed="rId30"/>
                <a:stretch>
                  <a:fillRect/>
                </a:stretch>
              </a:blipFill>
            </p:spPr>
            <p:txBody>
              <a:bodyPr/>
              <a:lstStyle/>
              <a:p>
                <a:r>
                  <a:rPr lang="en-GB">
                    <a:noFill/>
                  </a:rPr>
                  <a:t> </a:t>
                </a:r>
              </a:p>
            </p:txBody>
          </p:sp>
        </mc:Fallback>
      </mc:AlternateContent>
      <p:sp>
        <p:nvSpPr>
          <p:cNvPr id="211" name="Rectangle 210">
            <a:extLst>
              <a:ext uri="{FF2B5EF4-FFF2-40B4-BE49-F238E27FC236}">
                <a16:creationId xmlns:a16="http://schemas.microsoft.com/office/drawing/2014/main" id="{0D5B59C7-2E17-4407-B02A-2EB29C2EFD3E}"/>
              </a:ext>
            </a:extLst>
          </p:cNvPr>
          <p:cNvSpPr/>
          <p:nvPr/>
        </p:nvSpPr>
        <p:spPr>
          <a:xfrm>
            <a:off x="9948137" y="13600651"/>
            <a:ext cx="5216099" cy="501868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Isolation of symptomatic cases on onset will necessarily reduce the generation time distribution</a:t>
            </a:r>
          </a:p>
          <a:p>
            <a:pPr marL="342900" indent="-342900" algn="just">
              <a:lnSpc>
                <a:spcPct val="150000"/>
              </a:lnSpc>
              <a:buFont typeface="Arial" panose="020B0604020202020204" pitchFamily="34" charset="0"/>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In a growing epidemic, isolation will mean the true R is lower than that derived assuming generation time distribution representative only of non-isolating cases, and vice-verse for shrinking epidemics </a:t>
            </a:r>
            <a:endParaRPr lang="en-GB" sz="2400" dirty="0">
              <a:latin typeface="Arial" panose="020B0604020202020204" pitchFamily="34" charset="0"/>
              <a:cs typeface="Arial" panose="020B0604020202020204" pitchFamily="34" charset="0"/>
            </a:endParaRPr>
          </a:p>
        </p:txBody>
      </p:sp>
      <p:sp>
        <p:nvSpPr>
          <p:cNvPr id="23" name="Rectangle 11">
            <a:extLst>
              <a:ext uri="{FF2B5EF4-FFF2-40B4-BE49-F238E27FC236}">
                <a16:creationId xmlns:a16="http://schemas.microsoft.com/office/drawing/2014/main" id="{C9125F03-5F16-4B8B-A628-6310B54A7CF7}"/>
              </a:ext>
            </a:extLst>
          </p:cNvPr>
          <p:cNvSpPr>
            <a:spLocks noChangeArrowheads="1"/>
          </p:cNvSpPr>
          <p:nvPr/>
        </p:nvSpPr>
        <p:spPr bwMode="auto">
          <a:xfrm>
            <a:off x="241667" y="19604035"/>
            <a:ext cx="4517699" cy="44670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en-US" sz="2400" dirty="0">
                <a:latin typeface="Calibri" panose="020F0502020204030204" pitchFamily="34" charset="0"/>
                <a:ea typeface="Times New Roman" panose="02020603050405020304" pitchFamily="18" charset="0"/>
                <a:cs typeface="Times New Roman" panose="02020603050405020304" pitchFamily="18" charset="0"/>
              </a:rPr>
              <a:t>If the generation time distribution of asymptomatic carriers is longer than that of symptomatic carriers, the true R derived using a multitype approach will exceed the R derived through the single-type approach in a growing epidemic</a:t>
            </a:r>
          </a:p>
        </p:txBody>
      </p:sp>
      <p:sp>
        <p:nvSpPr>
          <p:cNvPr id="88" name="Rectangle 11">
            <a:extLst>
              <a:ext uri="{FF2B5EF4-FFF2-40B4-BE49-F238E27FC236}">
                <a16:creationId xmlns:a16="http://schemas.microsoft.com/office/drawing/2014/main" id="{4C0EF6E9-0CBF-46B8-9A6E-E2AC24F380FC}"/>
              </a:ext>
            </a:extLst>
          </p:cNvPr>
          <p:cNvSpPr>
            <a:spLocks noChangeArrowheads="1"/>
          </p:cNvSpPr>
          <p:nvPr/>
        </p:nvSpPr>
        <p:spPr bwMode="auto">
          <a:xfrm>
            <a:off x="8484084" y="25325882"/>
            <a:ext cx="6265125" cy="335906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en-US" sz="2400" dirty="0">
                <a:latin typeface="Calibri" panose="020F0502020204030204" pitchFamily="34" charset="0"/>
                <a:ea typeface="Times New Roman" panose="02020603050405020304" pitchFamily="18" charset="0"/>
                <a:cs typeface="Times New Roman" panose="02020603050405020304" pitchFamily="18" charset="0"/>
              </a:rPr>
              <a:t>If the generation time distribution of asymptomatic carriers is longer than that of symptomatic carriers, the true R derived using a multitype approach will exceed the R derived through the single-type approach in a growing epidemic</a:t>
            </a:r>
          </a:p>
        </p:txBody>
      </p:sp>
      <p:sp>
        <p:nvSpPr>
          <p:cNvPr id="50" name="Rectangle 11">
            <a:extLst>
              <a:ext uri="{FF2B5EF4-FFF2-40B4-BE49-F238E27FC236}">
                <a16:creationId xmlns:a16="http://schemas.microsoft.com/office/drawing/2014/main" id="{9A35E704-23AD-4AC6-9787-A998E382D6C9}"/>
              </a:ext>
            </a:extLst>
          </p:cNvPr>
          <p:cNvSpPr>
            <a:spLocks noChangeArrowheads="1"/>
          </p:cNvSpPr>
          <p:nvPr/>
        </p:nvSpPr>
        <p:spPr bwMode="auto">
          <a:xfrm>
            <a:off x="396707" y="30514460"/>
            <a:ext cx="4362659" cy="335906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en-US" sz="2400" dirty="0">
                <a:latin typeface="Calibri" panose="020F0502020204030204" pitchFamily="34" charset="0"/>
                <a:ea typeface="Times New Roman" panose="02020603050405020304" pitchFamily="18" charset="0"/>
                <a:cs typeface="Times New Roman" panose="02020603050405020304" pitchFamily="18" charset="0"/>
              </a:rPr>
              <a:t>The difference in inferred R is small when considering symptomatic isolation and applied to Ebola Virus Disease in Guinea or SARS-CoV-2 in the UK</a:t>
            </a:r>
          </a:p>
        </p:txBody>
      </p:sp>
      <p:sp>
        <p:nvSpPr>
          <p:cNvPr id="51" name="Rectangle 11">
            <a:extLst>
              <a:ext uri="{FF2B5EF4-FFF2-40B4-BE49-F238E27FC236}">
                <a16:creationId xmlns:a16="http://schemas.microsoft.com/office/drawing/2014/main" id="{6BF05C18-8340-405B-8EC4-D2B251A41B69}"/>
              </a:ext>
            </a:extLst>
          </p:cNvPr>
          <p:cNvSpPr>
            <a:spLocks noChangeArrowheads="1"/>
          </p:cNvSpPr>
          <p:nvPr/>
        </p:nvSpPr>
        <p:spPr bwMode="auto">
          <a:xfrm>
            <a:off x="10445665" y="36467070"/>
            <a:ext cx="4399620" cy="502105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en-US" sz="2400" dirty="0">
                <a:latin typeface="Calibri" panose="020F0502020204030204" pitchFamily="34" charset="0"/>
                <a:ea typeface="Times New Roman" panose="02020603050405020304" pitchFamily="18" charset="0"/>
                <a:cs typeface="Times New Roman" panose="02020603050405020304" pitchFamily="18" charset="0"/>
              </a:rPr>
              <a:t>There is a larger difference between estimates of R in the case of a different generation time distribution for asymptomatic individuals, as can be seen here when the generation time distribution is assumed to be half- or twice- as long</a:t>
            </a:r>
          </a:p>
        </p:txBody>
      </p:sp>
    </p:spTree>
    <p:extLst>
      <p:ext uri="{BB962C8B-B14F-4D97-AF65-F5344CB8AC3E}">
        <p14:creationId xmlns:p14="http://schemas.microsoft.com/office/powerpoint/2010/main" val="32132071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5217</TotalTime>
  <Words>942</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Green</dc:creator>
  <cp:lastModifiedBy>Green, Will</cp:lastModifiedBy>
  <cp:revision>67</cp:revision>
  <cp:lastPrinted>2019-03-12T17:18:20Z</cp:lastPrinted>
  <dcterms:created xsi:type="dcterms:W3CDTF">2019-03-11T13:48:43Z</dcterms:created>
  <dcterms:modified xsi:type="dcterms:W3CDTF">2021-05-13T09:47:08Z</dcterms:modified>
</cp:coreProperties>
</file>