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60" r:id="rId1"/>
  </p:sldMasterIdLst>
  <p:sldIdLst>
    <p:sldId id="256" r:id="rId2"/>
  </p:sldIdLst>
  <p:sldSz cx="30240288" cy="42803763"/>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343" userDrawn="1">
          <p15:clr>
            <a:srgbClr val="A4A3A4"/>
          </p15:clr>
        </p15:guide>
        <p15:guide id="2" pos="9729" userDrawn="1">
          <p15:clr>
            <a:srgbClr val="A4A3A4"/>
          </p15:clr>
        </p15:guide>
        <p15:guide id="3" pos="339" userDrawn="1">
          <p15:clr>
            <a:srgbClr val="A4A3A4"/>
          </p15:clr>
        </p15:guide>
        <p15:guide id="4" pos="18778" userDrawn="1">
          <p15:clr>
            <a:srgbClr val="A4A3A4"/>
          </p15:clr>
        </p15:guide>
        <p15:guide id="5" orient="horz"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B4"/>
    <a:srgbClr val="BE51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p:scale>
          <a:sx n="66" d="100"/>
          <a:sy n="66" d="100"/>
        </p:scale>
        <p:origin x="-3102" y="-10236"/>
      </p:cViewPr>
      <p:guideLst>
        <p:guide pos="9343"/>
        <p:guide pos="9729"/>
        <p:guide pos="339"/>
        <p:guide pos="18778"/>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05156"/>
            <a:ext cx="25704245" cy="14902051"/>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81887"/>
            <a:ext cx="22680216" cy="10334331"/>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173A8F-E496-4669-86D0-EA0278965671}" type="datetimeFigureOut">
              <a:rPr lang="en-GB" smtClean="0"/>
              <a:t>05/05/2021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110750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73A8F-E496-4669-86D0-EA0278965671}" type="datetimeFigureOut">
              <a:rPr lang="en-GB" smtClean="0"/>
              <a:t>05/05/2021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17773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8904"/>
            <a:ext cx="6520562"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8904"/>
            <a:ext cx="19183683"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73A8F-E496-4669-86D0-EA0278965671}" type="datetimeFigureOut">
              <a:rPr lang="en-GB" smtClean="0"/>
              <a:t>05/05/2021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70625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73A8F-E496-4669-86D0-EA0278965671}" type="datetimeFigureOut">
              <a:rPr lang="en-GB" smtClean="0"/>
              <a:t>05/05/2021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306280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71229"/>
            <a:ext cx="26082248" cy="17805173"/>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44846"/>
            <a:ext cx="26082248" cy="9363320"/>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173A8F-E496-4669-86D0-EA0278965671}" type="datetimeFigureOut">
              <a:rPr lang="en-GB" smtClean="0"/>
              <a:t>05/05/2021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24398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94520"/>
            <a:ext cx="12852122"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94520"/>
            <a:ext cx="12852122"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73A8F-E496-4669-86D0-EA0278965671}" type="datetimeFigureOut">
              <a:rPr lang="en-GB" smtClean="0"/>
              <a:t>05/05/2021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52170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8913"/>
            <a:ext cx="26082248"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92870"/>
            <a:ext cx="12793057" cy="5142393"/>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Edit Master text styles</a:t>
            </a:r>
          </a:p>
        </p:txBody>
      </p:sp>
      <p:sp>
        <p:nvSpPr>
          <p:cNvPr id="4" name="Content Placeholder 3"/>
          <p:cNvSpPr>
            <a:spLocks noGrp="1"/>
          </p:cNvSpPr>
          <p:nvPr>
            <p:ph sz="half" idx="2"/>
          </p:nvPr>
        </p:nvSpPr>
        <p:spPr>
          <a:xfrm>
            <a:off x="2082962" y="15635264"/>
            <a:ext cx="12793057"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92870"/>
            <a:ext cx="12856061" cy="5142393"/>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Edit Master text styles</a:t>
            </a:r>
          </a:p>
        </p:txBody>
      </p:sp>
      <p:sp>
        <p:nvSpPr>
          <p:cNvPr id="6" name="Content Placeholder 5"/>
          <p:cNvSpPr>
            <a:spLocks noGrp="1"/>
          </p:cNvSpPr>
          <p:nvPr>
            <p:ph sz="quarter" idx="4"/>
          </p:nvPr>
        </p:nvSpPr>
        <p:spPr>
          <a:xfrm>
            <a:off x="15309148" y="15635264"/>
            <a:ext cx="12856061"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73A8F-E496-4669-86D0-EA0278965671}" type="datetimeFigureOut">
              <a:rPr lang="en-GB" smtClean="0"/>
              <a:t>05/05/2021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379217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173A8F-E496-4669-86D0-EA0278965671}" type="datetimeFigureOut">
              <a:rPr lang="en-GB" smtClean="0"/>
              <a:t>05/05/2021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299571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73A8F-E496-4669-86D0-EA0278965671}" type="datetimeFigureOut">
              <a:rPr lang="en-GB" smtClean="0"/>
              <a:t>05/05/2021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338870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3584"/>
            <a:ext cx="9753280" cy="998754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62959"/>
            <a:ext cx="15309146" cy="30418415"/>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41129"/>
            <a:ext cx="9753280" cy="23789780"/>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Edit Master text styles</a:t>
            </a:r>
          </a:p>
        </p:txBody>
      </p:sp>
      <p:sp>
        <p:nvSpPr>
          <p:cNvPr id="5" name="Date Placeholder 4"/>
          <p:cNvSpPr>
            <a:spLocks noGrp="1"/>
          </p:cNvSpPr>
          <p:nvPr>
            <p:ph type="dt" sz="half" idx="10"/>
          </p:nvPr>
        </p:nvSpPr>
        <p:spPr/>
        <p:txBody>
          <a:bodyPr/>
          <a:lstStyle/>
          <a:p>
            <a:fld id="{0D173A8F-E496-4669-86D0-EA0278965671}" type="datetimeFigureOut">
              <a:rPr lang="en-GB" smtClean="0"/>
              <a:t>05/05/2021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152070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3584"/>
            <a:ext cx="9753280" cy="998754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62959"/>
            <a:ext cx="15309146" cy="30418415"/>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41129"/>
            <a:ext cx="9753280" cy="23789780"/>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Edit Master text styles</a:t>
            </a:r>
          </a:p>
        </p:txBody>
      </p:sp>
      <p:sp>
        <p:nvSpPr>
          <p:cNvPr id="5" name="Date Placeholder 4"/>
          <p:cNvSpPr>
            <a:spLocks noGrp="1"/>
          </p:cNvSpPr>
          <p:nvPr>
            <p:ph type="dt" sz="half" idx="10"/>
          </p:nvPr>
        </p:nvSpPr>
        <p:spPr/>
        <p:txBody>
          <a:bodyPr/>
          <a:lstStyle/>
          <a:p>
            <a:fld id="{0D173A8F-E496-4669-86D0-EA0278965671}" type="datetimeFigureOut">
              <a:rPr lang="en-GB" smtClean="0"/>
              <a:t>05/05/2021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E0A3B-C9D4-4D85-AFE5-31BC192EE9C8}" type="slidenum">
              <a:rPr lang="en-GB" smtClean="0"/>
              <a:t>‹#›</a:t>
            </a:fld>
            <a:endParaRPr lang="en-GB"/>
          </a:p>
        </p:txBody>
      </p:sp>
    </p:spTree>
    <p:extLst>
      <p:ext uri="{BB962C8B-B14F-4D97-AF65-F5344CB8AC3E}">
        <p14:creationId xmlns:p14="http://schemas.microsoft.com/office/powerpoint/2010/main" val="169318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8913"/>
            <a:ext cx="26082248"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94520"/>
            <a:ext cx="26082248"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72756"/>
            <a:ext cx="6804065" cy="2278904"/>
          </a:xfrm>
          <a:prstGeom prst="rect">
            <a:avLst/>
          </a:prstGeom>
        </p:spPr>
        <p:txBody>
          <a:bodyPr vert="horz" lIns="91440" tIns="45720" rIns="91440" bIns="45720" rtlCol="0" anchor="ctr"/>
          <a:lstStyle>
            <a:lvl1pPr algn="l">
              <a:defRPr sz="3969">
                <a:solidFill>
                  <a:schemeClr val="tx1">
                    <a:tint val="75000"/>
                  </a:schemeClr>
                </a:solidFill>
              </a:defRPr>
            </a:lvl1pPr>
          </a:lstStyle>
          <a:p>
            <a:fld id="{0D173A8F-E496-4669-86D0-EA0278965671}" type="datetimeFigureOut">
              <a:rPr lang="en-GB" smtClean="0"/>
              <a:t>05/05/2021</a:t>
            </a:fld>
            <a:endParaRPr lang="en-GB"/>
          </a:p>
        </p:txBody>
      </p:sp>
      <p:sp>
        <p:nvSpPr>
          <p:cNvPr id="5" name="Footer Placeholder 4"/>
          <p:cNvSpPr>
            <a:spLocks noGrp="1"/>
          </p:cNvSpPr>
          <p:nvPr>
            <p:ph type="ftr" sz="quarter" idx="3"/>
          </p:nvPr>
        </p:nvSpPr>
        <p:spPr>
          <a:xfrm>
            <a:off x="10017096" y="39672756"/>
            <a:ext cx="10206097" cy="2278904"/>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57203" y="39672756"/>
            <a:ext cx="6804065" cy="2278904"/>
          </a:xfrm>
          <a:prstGeom prst="rect">
            <a:avLst/>
          </a:prstGeom>
        </p:spPr>
        <p:txBody>
          <a:bodyPr vert="horz" lIns="91440" tIns="45720" rIns="91440" bIns="45720" rtlCol="0" anchor="ctr"/>
          <a:lstStyle>
            <a:lvl1pPr algn="r">
              <a:defRPr sz="3969">
                <a:solidFill>
                  <a:schemeClr val="tx1">
                    <a:tint val="75000"/>
                  </a:schemeClr>
                </a:solidFill>
              </a:defRPr>
            </a:lvl1pPr>
          </a:lstStyle>
          <a:p>
            <a:fld id="{BBDE0A3B-C9D4-4D85-AFE5-31BC192EE9C8}" type="slidenum">
              <a:rPr lang="en-GB" smtClean="0"/>
              <a:t>‹#›</a:t>
            </a:fld>
            <a:endParaRPr lang="en-GB"/>
          </a:p>
        </p:txBody>
      </p:sp>
    </p:spTree>
    <p:extLst>
      <p:ext uri="{BB962C8B-B14F-4D97-AF65-F5344CB8AC3E}">
        <p14:creationId xmlns:p14="http://schemas.microsoft.com/office/powerpoint/2010/main" val="389427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academic.oup.com/cid/advance-article/doi/10.1093/cid/ciab100/6131730"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9D525A-9804-49BF-B0C0-1D4A2D39DF80}"/>
              </a:ext>
            </a:extLst>
          </p:cNvPr>
          <p:cNvSpPr/>
          <p:nvPr/>
        </p:nvSpPr>
        <p:spPr>
          <a:xfrm>
            <a:off x="535088" y="891948"/>
            <a:ext cx="28907166" cy="1246495"/>
          </a:xfrm>
          <a:prstGeom prst="rect">
            <a:avLst/>
          </a:prstGeom>
        </p:spPr>
        <p:txBody>
          <a:bodyPr wrap="square">
            <a:spAutoFit/>
          </a:bodyPr>
          <a:lstStyle/>
          <a:p>
            <a:pPr algn="ctr"/>
            <a:r>
              <a:rPr lang="en-US" sz="7500" b="1" dirty="0">
                <a:latin typeface="+mj-lt"/>
                <a:ea typeface="Calibri" panose="020F0502020204030204" pitchFamily="34" charset="0"/>
              </a:rPr>
              <a:t>Inferring the reproduction number in heterogeneous epidemics</a:t>
            </a:r>
            <a:endParaRPr lang="en-GB" sz="7500" dirty="0">
              <a:latin typeface="+mj-lt"/>
            </a:endParaRPr>
          </a:p>
        </p:txBody>
      </p:sp>
      <p:cxnSp>
        <p:nvCxnSpPr>
          <p:cNvPr id="6" name="Straight Connector 5">
            <a:extLst>
              <a:ext uri="{FF2B5EF4-FFF2-40B4-BE49-F238E27FC236}">
                <a16:creationId xmlns:a16="http://schemas.microsoft.com/office/drawing/2014/main" id="{2FE5457A-30E4-49C3-B1BB-65E801359EB8}"/>
              </a:ext>
            </a:extLst>
          </p:cNvPr>
          <p:cNvCxnSpPr>
            <a:cxnSpLocks/>
          </p:cNvCxnSpPr>
          <p:nvPr/>
        </p:nvCxnSpPr>
        <p:spPr>
          <a:xfrm>
            <a:off x="658434" y="2233653"/>
            <a:ext cx="28907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F03CC23-EA70-4AB7-AAB2-87722D29F5C1}"/>
              </a:ext>
            </a:extLst>
          </p:cNvPr>
          <p:cNvCxnSpPr>
            <a:cxnSpLocks/>
          </p:cNvCxnSpPr>
          <p:nvPr/>
        </p:nvCxnSpPr>
        <p:spPr>
          <a:xfrm>
            <a:off x="658434" y="776893"/>
            <a:ext cx="28907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3E1CC2C-9559-4567-82BE-8C2E14203437}"/>
              </a:ext>
            </a:extLst>
          </p:cNvPr>
          <p:cNvSpPr/>
          <p:nvPr/>
        </p:nvSpPr>
        <p:spPr>
          <a:xfrm>
            <a:off x="535088" y="3052768"/>
            <a:ext cx="14258920" cy="646331"/>
          </a:xfrm>
          <a:prstGeom prst="rect">
            <a:avLst/>
          </a:prstGeom>
        </p:spPr>
        <p:txBody>
          <a:bodyPr wrap="square">
            <a:spAutoFit/>
          </a:bodyPr>
          <a:lstStyle/>
          <a:p>
            <a:r>
              <a:rPr lang="en-US" sz="3600" b="1" dirty="0"/>
              <a:t>Background</a:t>
            </a:r>
            <a:endParaRPr lang="en-GB" sz="3600" b="1" dirty="0"/>
          </a:p>
        </p:txBody>
      </p:sp>
      <p:sp>
        <p:nvSpPr>
          <p:cNvPr id="38" name="Rectangle 37">
            <a:extLst>
              <a:ext uri="{FF2B5EF4-FFF2-40B4-BE49-F238E27FC236}">
                <a16:creationId xmlns:a16="http://schemas.microsoft.com/office/drawing/2014/main" id="{F5009C7F-5468-46D6-8DE3-EA6D8C920266}"/>
              </a:ext>
            </a:extLst>
          </p:cNvPr>
          <p:cNvSpPr/>
          <p:nvPr/>
        </p:nvSpPr>
        <p:spPr>
          <a:xfrm>
            <a:off x="529112" y="12908387"/>
            <a:ext cx="14258920" cy="646331"/>
          </a:xfrm>
          <a:prstGeom prst="rect">
            <a:avLst/>
          </a:prstGeom>
        </p:spPr>
        <p:txBody>
          <a:bodyPr wrap="square">
            <a:spAutoFit/>
          </a:bodyPr>
          <a:lstStyle/>
          <a:p>
            <a:r>
              <a:rPr lang="en-US" sz="3600" b="1" dirty="0"/>
              <a:t>Results</a:t>
            </a:r>
            <a:endParaRPr lang="en-GB" sz="3600" b="1" dirty="0"/>
          </a:p>
        </p:txBody>
      </p:sp>
      <p:sp>
        <p:nvSpPr>
          <p:cNvPr id="320" name="Rectangle 319">
            <a:extLst>
              <a:ext uri="{FF2B5EF4-FFF2-40B4-BE49-F238E27FC236}">
                <a16:creationId xmlns:a16="http://schemas.microsoft.com/office/drawing/2014/main" id="{FF08430E-D5BA-4BFF-817A-F0CFC9E66711}"/>
              </a:ext>
            </a:extLst>
          </p:cNvPr>
          <p:cNvSpPr/>
          <p:nvPr/>
        </p:nvSpPr>
        <p:spPr>
          <a:xfrm>
            <a:off x="535087" y="3705895"/>
            <a:ext cx="14296925" cy="88878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 simple and widely used approach to estimate the effective reproduction number is via the renewal equation, in which all infected individuals are assumed to have the same infectious profile over time</a:t>
            </a:r>
          </a:p>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However, variation in infectious profiles may results from biological and behavioral differences between individuals</a:t>
            </a:r>
          </a:p>
          <a:p>
            <a:pPr marL="800100" lvl="1"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Symptomatic or asymptomatic infection</a:t>
            </a:r>
          </a:p>
          <a:p>
            <a:pPr marL="800100" lvl="1"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Symptomatic self-isolation</a:t>
            </a:r>
          </a:p>
          <a:p>
            <a:pPr marL="800100" lvl="1"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Vaccination status</a:t>
            </a:r>
          </a:p>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 a novel outbreak, initial estimates of the generation time distribution are typically based on an analysis of the “first few hundred cases” which are typically focused on symptomatic transmission only, with little emphasis on characterizing heterogeneities among infected individuals</a:t>
            </a:r>
          </a:p>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 this paper, we derive a multi-type equivalent of the renewal equation which accounts for heterogeneity in infectious profiles, and explore how much the corresponding estimated R differs from a “naïve” R derived from a single-type branching process </a:t>
            </a:r>
          </a:p>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We consider two applications to illustrate the potential impact on R estimates of neglecting heterogeneities: Ebola Virus Disease in Guinea in 2014-15, and to SARS-CoV-2 in the UK between March 2020 and January 2021</a:t>
            </a:r>
          </a:p>
        </p:txBody>
      </p:sp>
      <p:cxnSp>
        <p:nvCxnSpPr>
          <p:cNvPr id="451" name="Straight Connector 450">
            <a:extLst>
              <a:ext uri="{FF2B5EF4-FFF2-40B4-BE49-F238E27FC236}">
                <a16:creationId xmlns:a16="http://schemas.microsoft.com/office/drawing/2014/main" id="{A68907B9-FF9B-4AE9-974D-B6423D044B9D}"/>
              </a:ext>
            </a:extLst>
          </p:cNvPr>
          <p:cNvCxnSpPr>
            <a:cxnSpLocks/>
          </p:cNvCxnSpPr>
          <p:nvPr/>
        </p:nvCxnSpPr>
        <p:spPr>
          <a:xfrm>
            <a:off x="535088" y="3693195"/>
            <a:ext cx="14258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D7D09087-9329-4CB1-A733-AFBC59B8BC69}"/>
              </a:ext>
            </a:extLst>
          </p:cNvPr>
          <p:cNvCxnSpPr>
            <a:cxnSpLocks/>
          </p:cNvCxnSpPr>
          <p:nvPr/>
        </p:nvCxnSpPr>
        <p:spPr>
          <a:xfrm>
            <a:off x="529112" y="13548815"/>
            <a:ext cx="14258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3" name="Rectangle 512">
            <a:extLst>
              <a:ext uri="{FF2B5EF4-FFF2-40B4-BE49-F238E27FC236}">
                <a16:creationId xmlns:a16="http://schemas.microsoft.com/office/drawing/2014/main" id="{88557871-C4FC-40C9-9245-FF48CA6737F2}"/>
              </a:ext>
            </a:extLst>
          </p:cNvPr>
          <p:cNvSpPr/>
          <p:nvPr/>
        </p:nvSpPr>
        <p:spPr>
          <a:xfrm>
            <a:off x="1115053" y="40938843"/>
            <a:ext cx="8436718" cy="239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84B7A0B6-861E-40AC-9015-BECCE536DCCE}"/>
              </a:ext>
            </a:extLst>
          </p:cNvPr>
          <p:cNvSpPr/>
          <p:nvPr/>
        </p:nvSpPr>
        <p:spPr>
          <a:xfrm>
            <a:off x="15472419" y="24962163"/>
            <a:ext cx="14258920" cy="646331"/>
          </a:xfrm>
          <a:prstGeom prst="rect">
            <a:avLst/>
          </a:prstGeom>
        </p:spPr>
        <p:txBody>
          <a:bodyPr wrap="square">
            <a:spAutoFit/>
          </a:bodyPr>
          <a:lstStyle/>
          <a:p>
            <a:r>
              <a:rPr lang="en-US" sz="3600" b="1" dirty="0"/>
              <a:t>Discussion</a:t>
            </a:r>
            <a:endParaRPr lang="en-GB" sz="3600" b="1" dirty="0"/>
          </a:p>
        </p:txBody>
      </p:sp>
      <p:cxnSp>
        <p:nvCxnSpPr>
          <p:cNvPr id="457" name="Straight Connector 456">
            <a:extLst>
              <a:ext uri="{FF2B5EF4-FFF2-40B4-BE49-F238E27FC236}">
                <a16:creationId xmlns:a16="http://schemas.microsoft.com/office/drawing/2014/main" id="{DACB51DD-FFCC-4897-9158-CE3A5D8C5E97}"/>
              </a:ext>
            </a:extLst>
          </p:cNvPr>
          <p:cNvCxnSpPr>
            <a:cxnSpLocks/>
          </p:cNvCxnSpPr>
          <p:nvPr/>
        </p:nvCxnSpPr>
        <p:spPr>
          <a:xfrm>
            <a:off x="15472419" y="25608494"/>
            <a:ext cx="14258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5B4E34E2-7607-447C-BE98-091B90A7191C}"/>
              </a:ext>
            </a:extLst>
          </p:cNvPr>
          <p:cNvSpPr/>
          <p:nvPr/>
        </p:nvSpPr>
        <p:spPr>
          <a:xfrm>
            <a:off x="216108" y="42056009"/>
            <a:ext cx="15923489" cy="822726"/>
          </a:xfrm>
          <a:prstGeom prst="rect">
            <a:avLst/>
          </a:prstGeom>
        </p:spPr>
        <p:txBody>
          <a:bodyPr wrap="square">
            <a:spAutoFit/>
          </a:bodyPr>
          <a:lstStyle/>
          <a:p>
            <a:pPr marL="457200" indent="-457200">
              <a:lnSpc>
                <a:spcPct val="150000"/>
              </a:lnSpc>
              <a:buAutoNum type="arabicParenR"/>
            </a:pPr>
            <a:r>
              <a:rPr lang="en-US" sz="1100" dirty="0">
                <a:latin typeface="Arial" panose="020B0604020202020204" pitchFamily="34" charset="0"/>
                <a:cs typeface="Arial" panose="020B0604020202020204" pitchFamily="34" charset="0"/>
              </a:rPr>
              <a:t>Eisele TP et al. Short-term Impact of Mass Drug Administration With Dihydroartemisinin Plus Piperaquine on Malaria in Southern Province Zambia: A Cluster-Randomized Controlled Trial. J Infect Dis 2016 Dec 15, 214(12):1831–9 </a:t>
            </a:r>
          </a:p>
          <a:p>
            <a:pPr marL="457200" indent="-457200">
              <a:lnSpc>
                <a:spcPct val="150000"/>
              </a:lnSpc>
              <a:buAutoNum type="arabicParenR"/>
            </a:pPr>
            <a:r>
              <a:rPr lang="en-GB" sz="1100" dirty="0">
                <a:latin typeface="Arial" panose="020B0604020202020204" pitchFamily="34" charset="0"/>
                <a:cs typeface="Arial" panose="020B0604020202020204" pitchFamily="34" charset="0"/>
              </a:rPr>
              <a:t>Huber JH et al. Quantitative, model-based estimates of variability in the generation and serial intervals of Plasmodium falciparum malaria. Malaria Journal 2016 Sep 22 15(1):490</a:t>
            </a:r>
          </a:p>
          <a:p>
            <a:pPr marL="457200" indent="-457200">
              <a:lnSpc>
                <a:spcPct val="150000"/>
              </a:lnSpc>
              <a:buAutoNum type="arabicParenR"/>
            </a:pPr>
            <a:endParaRPr lang="en-GB" sz="11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2BA2B59D-81FD-46CF-BF30-8618067CC596}"/>
              </a:ext>
            </a:extLst>
          </p:cNvPr>
          <p:cNvSpPr/>
          <p:nvPr/>
        </p:nvSpPr>
        <p:spPr>
          <a:xfrm>
            <a:off x="15472419" y="3050192"/>
            <a:ext cx="14258920" cy="646331"/>
          </a:xfrm>
          <a:prstGeom prst="rect">
            <a:avLst/>
          </a:prstGeom>
        </p:spPr>
        <p:txBody>
          <a:bodyPr wrap="square">
            <a:spAutoFit/>
          </a:bodyPr>
          <a:lstStyle/>
          <a:p>
            <a:r>
              <a:rPr lang="en-US" sz="3600" b="1" dirty="0"/>
              <a:t>Methods</a:t>
            </a:r>
            <a:endParaRPr lang="en-GB" sz="3600" b="1" dirty="0"/>
          </a:p>
        </p:txBody>
      </p:sp>
      <p:sp>
        <p:nvSpPr>
          <p:cNvPr id="325" name="Rectangle 324">
            <a:extLst>
              <a:ext uri="{FF2B5EF4-FFF2-40B4-BE49-F238E27FC236}">
                <a16:creationId xmlns:a16="http://schemas.microsoft.com/office/drawing/2014/main" id="{7E98715D-85C5-4B5D-B76B-D02EFBC39095}"/>
              </a:ext>
            </a:extLst>
          </p:cNvPr>
          <p:cNvSpPr/>
          <p:nvPr/>
        </p:nvSpPr>
        <p:spPr>
          <a:xfrm>
            <a:off x="15472419" y="3705507"/>
            <a:ext cx="14332704" cy="113184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ea typeface="Calibri" panose="020F0502020204030204" pitchFamily="34" charset="0"/>
              </a:rPr>
              <a:t>The renewal equation links the incidence of infection at time </a:t>
            </a:r>
            <a:r>
              <a:rPr lang="en-US" sz="2400" i="1" dirty="0">
                <a:latin typeface="Arial" panose="020B0604020202020204" pitchFamily="34" charset="0"/>
                <a:ea typeface="Calibri" panose="020F0502020204030204" pitchFamily="34" charset="0"/>
              </a:rPr>
              <a:t>t </a:t>
            </a:r>
            <a:r>
              <a:rPr lang="en-US" sz="2400" dirty="0">
                <a:latin typeface="Arial" panose="020B0604020202020204" pitchFamily="34" charset="0"/>
                <a:ea typeface="Calibri" panose="020F0502020204030204" pitchFamily="34" charset="0"/>
              </a:rPr>
              <a:t>with the reproduction number </a:t>
            </a:r>
            <a:r>
              <a:rPr lang="en-US" sz="2400" i="1" dirty="0">
                <a:latin typeface="Arial" panose="020B0604020202020204" pitchFamily="34" charset="0"/>
                <a:ea typeface="Calibri" panose="020F0502020204030204" pitchFamily="34" charset="0"/>
              </a:rPr>
              <a:t>R(t) and </a:t>
            </a:r>
            <a:r>
              <a:rPr lang="en-US" sz="2400" dirty="0">
                <a:latin typeface="Arial" panose="020B0604020202020204" pitchFamily="34" charset="0"/>
                <a:ea typeface="Calibri" panose="020F0502020204030204" pitchFamily="34" charset="0"/>
              </a:rPr>
              <a:t>the generation time distribution </a:t>
            </a:r>
            <a:r>
              <a:rPr lang="el-GR" sz="2400" i="1" dirty="0">
                <a:latin typeface="Arial" panose="020B0604020202020204" pitchFamily="34" charset="0"/>
                <a:ea typeface="Calibri" panose="020F0502020204030204" pitchFamily="34" charset="0"/>
              </a:rPr>
              <a:t>ω</a:t>
            </a:r>
            <a:r>
              <a:rPr lang="en-US" sz="2400" i="1" dirty="0">
                <a:latin typeface="Arial" panose="020B0604020202020204" pitchFamily="34" charset="0"/>
                <a:ea typeface="Calibri" panose="020F0502020204030204" pitchFamily="34" charset="0"/>
              </a:rPr>
              <a:t>(</a:t>
            </a:r>
            <a:r>
              <a:rPr lang="el-GR" sz="2400" i="1" dirty="0">
                <a:latin typeface="Arial" panose="020B0604020202020204" pitchFamily="34" charset="0"/>
                <a:ea typeface="Calibri" panose="020F0502020204030204" pitchFamily="34" charset="0"/>
              </a:rPr>
              <a:t>τ</a:t>
            </a:r>
            <a:r>
              <a:rPr lang="en-US" sz="2400" i="1" dirty="0">
                <a:latin typeface="Arial" panose="020B0604020202020204" pitchFamily="34" charset="0"/>
                <a:ea typeface="Calibri" panose="020F0502020204030204" pitchFamily="34" charset="0"/>
              </a:rPr>
              <a:t>)</a:t>
            </a:r>
            <a:endParaRPr lang="en-GB" sz="2400" dirty="0">
              <a:latin typeface="Arial" panose="020B0604020202020204" pitchFamily="34" charset="0"/>
              <a:cs typeface="Arial" panose="020B0604020202020204" pitchFamily="34" charset="0"/>
            </a:endParaRPr>
          </a:p>
        </p:txBody>
      </p:sp>
      <p:cxnSp>
        <p:nvCxnSpPr>
          <p:cNvPr id="455" name="Straight Connector 454">
            <a:extLst>
              <a:ext uri="{FF2B5EF4-FFF2-40B4-BE49-F238E27FC236}">
                <a16:creationId xmlns:a16="http://schemas.microsoft.com/office/drawing/2014/main" id="{62B1D434-434F-40F5-BCD1-D76A6F8F7B29}"/>
              </a:ext>
            </a:extLst>
          </p:cNvPr>
          <p:cNvCxnSpPr>
            <a:cxnSpLocks/>
          </p:cNvCxnSpPr>
          <p:nvPr/>
        </p:nvCxnSpPr>
        <p:spPr>
          <a:xfrm>
            <a:off x="15472419" y="3696523"/>
            <a:ext cx="14258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D5B59C7-2E17-4407-B02A-2EB29C2EFD3E}"/>
              </a:ext>
            </a:extLst>
          </p:cNvPr>
          <p:cNvSpPr/>
          <p:nvPr/>
        </p:nvSpPr>
        <p:spPr>
          <a:xfrm>
            <a:off x="529112" y="13552500"/>
            <a:ext cx="14316174" cy="577850"/>
          </a:xfrm>
          <a:prstGeom prst="rect">
            <a:avLst/>
          </a:prstGeom>
          <a:solidFill>
            <a:schemeClr val="bg1"/>
          </a:solidFill>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XXX</a:t>
            </a:r>
            <a:endParaRPr lang="en-GB" sz="2400" dirty="0">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13AE5465-8D0D-48FA-8364-1526F3DC15DA}"/>
              </a:ext>
            </a:extLst>
          </p:cNvPr>
          <p:cNvSpPr/>
          <p:nvPr/>
        </p:nvSpPr>
        <p:spPr>
          <a:xfrm>
            <a:off x="9480308" y="15707411"/>
            <a:ext cx="396366" cy="21140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1" name="Straight Connector 250">
            <a:extLst>
              <a:ext uri="{FF2B5EF4-FFF2-40B4-BE49-F238E27FC236}">
                <a16:creationId xmlns:a16="http://schemas.microsoft.com/office/drawing/2014/main" id="{54CB91C7-703E-459A-AC69-526A708F39E8}"/>
              </a:ext>
            </a:extLst>
          </p:cNvPr>
          <p:cNvCxnSpPr>
            <a:cxnSpLocks/>
          </p:cNvCxnSpPr>
          <p:nvPr/>
        </p:nvCxnSpPr>
        <p:spPr>
          <a:xfrm>
            <a:off x="529112" y="13516577"/>
            <a:ext cx="1425892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TextBox 133">
                <a:extLst>
                  <a:ext uri="{FF2B5EF4-FFF2-40B4-BE49-F238E27FC236}">
                    <a16:creationId xmlns:a16="http://schemas.microsoft.com/office/drawing/2014/main" id="{28A48ACB-98D3-4347-B953-CF976FC99781}"/>
                  </a:ext>
                </a:extLst>
              </p:cNvPr>
              <p:cNvSpPr txBox="1"/>
              <p:nvPr/>
            </p:nvSpPr>
            <p:spPr>
              <a:xfrm>
                <a:off x="20163331" y="4851982"/>
                <a:ext cx="5574584" cy="1091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000" i="1" smtClean="0">
                          <a:latin typeface="Cambria Math" panose="02040503050406030204" pitchFamily="18" charset="0"/>
                        </a:rPr>
                        <m:t>𝐼</m:t>
                      </m:r>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𝑡</m:t>
                          </m:r>
                        </m:e>
                      </m:d>
                      <m:r>
                        <a:rPr lang="en-GB" sz="3000" i="0">
                          <a:latin typeface="Cambria Math" panose="02040503050406030204" pitchFamily="18" charset="0"/>
                        </a:rPr>
                        <m:t>= </m:t>
                      </m:r>
                      <m:r>
                        <a:rPr lang="en-GB" sz="3000" i="1">
                          <a:latin typeface="Cambria Math" panose="02040503050406030204" pitchFamily="18" charset="0"/>
                        </a:rPr>
                        <m:t>𝑅</m:t>
                      </m:r>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r>
                            <m:rPr>
                              <m:sty m:val="p"/>
                            </m:rPr>
                            <a:rPr lang="en-GB" sz="3000" i="0">
                              <a:latin typeface="Cambria Math" panose="02040503050406030204" pitchFamily="18" charset="0"/>
                            </a:rPr>
                            <m:t>ω</m:t>
                          </m:r>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𝜏</m:t>
                              </m:r>
                            </m:e>
                          </m:d>
                          <m:r>
                            <a:rPr lang="en-GB" sz="3000" i="1">
                              <a:latin typeface="Cambria Math" panose="02040503050406030204" pitchFamily="18" charset="0"/>
                            </a:rPr>
                            <m:t>𝐼</m:t>
                          </m:r>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𝑡</m:t>
                              </m:r>
                              <m:r>
                                <a:rPr lang="en-GB" sz="3000" i="0">
                                  <a:latin typeface="Cambria Math" panose="02040503050406030204" pitchFamily="18" charset="0"/>
                                </a:rPr>
                                <m:t>−</m:t>
                              </m:r>
                              <m:r>
                                <a:rPr lang="en-GB" sz="3000" i="1">
                                  <a:latin typeface="Cambria Math" panose="02040503050406030204" pitchFamily="18" charset="0"/>
                                </a:rPr>
                                <m:t>𝜏</m:t>
                              </m:r>
                            </m:e>
                          </m:d>
                          <m:r>
                            <a:rPr lang="en-GB" sz="3000" i="1">
                              <a:latin typeface="Cambria Math" panose="02040503050406030204" pitchFamily="18" charset="0"/>
                            </a:rPr>
                            <m:t>𝑑</m:t>
                          </m:r>
                          <m:r>
                            <a:rPr lang="en-GB" sz="3000" i="1">
                              <a:latin typeface="Cambria Math" panose="02040503050406030204" pitchFamily="18" charset="0"/>
                            </a:rPr>
                            <m:t>𝜏</m:t>
                          </m:r>
                        </m:e>
                      </m:nary>
                    </m:oMath>
                  </m:oMathPara>
                </a14:m>
                <a:endParaRPr lang="en-GB" sz="3000" dirty="0"/>
              </a:p>
            </p:txBody>
          </p:sp>
        </mc:Choice>
        <mc:Fallback>
          <p:sp>
            <p:nvSpPr>
              <p:cNvPr id="134" name="TextBox 133">
                <a:extLst>
                  <a:ext uri="{FF2B5EF4-FFF2-40B4-BE49-F238E27FC236}">
                    <a16:creationId xmlns:a16="http://schemas.microsoft.com/office/drawing/2014/main" id="{28A48ACB-98D3-4347-B953-CF976FC99781}"/>
                  </a:ext>
                </a:extLst>
              </p:cNvPr>
              <p:cNvSpPr txBox="1">
                <a:spLocks noRot="1" noChangeAspect="1" noMove="1" noResize="1" noEditPoints="1" noAdjustHandles="1" noChangeArrowheads="1" noChangeShapeType="1" noTextEdit="1"/>
              </p:cNvSpPr>
              <p:nvPr/>
            </p:nvSpPr>
            <p:spPr>
              <a:xfrm>
                <a:off x="20163331" y="4851982"/>
                <a:ext cx="5574584" cy="1091196"/>
              </a:xfrm>
              <a:prstGeom prst="rect">
                <a:avLst/>
              </a:prstGeom>
              <a:blipFill>
                <a:blip r:embed="rId2"/>
                <a:stretch>
                  <a:fillRect/>
                </a:stretch>
              </a:blipFill>
            </p:spPr>
            <p:txBody>
              <a:bodyPr/>
              <a:lstStyle/>
              <a:p>
                <a:r>
                  <a:rPr lang="en-GB">
                    <a:noFill/>
                  </a:rPr>
                  <a:t> </a:t>
                </a:r>
              </a:p>
            </p:txBody>
          </p:sp>
        </mc:Fallback>
      </mc:AlternateContent>
      <p:pic>
        <p:nvPicPr>
          <p:cNvPr id="226" name="Picture 225">
            <a:extLst>
              <a:ext uri="{FF2B5EF4-FFF2-40B4-BE49-F238E27FC236}">
                <a16:creationId xmlns:a16="http://schemas.microsoft.com/office/drawing/2014/main" id="{14029C75-3549-4CD9-8278-A052668C8FCE}"/>
              </a:ext>
            </a:extLst>
          </p:cNvPr>
          <p:cNvPicPr>
            <a:picLocks noChangeAspect="1"/>
          </p:cNvPicPr>
          <p:nvPr/>
        </p:nvPicPr>
        <p:blipFill>
          <a:blip r:embed="rId3"/>
          <a:stretch>
            <a:fillRect/>
          </a:stretch>
        </p:blipFill>
        <p:spPr>
          <a:xfrm>
            <a:off x="529112" y="14514764"/>
            <a:ext cx="9720000" cy="4860000"/>
          </a:xfrm>
          <a:prstGeom prst="rect">
            <a:avLst/>
          </a:prstGeom>
        </p:spPr>
      </p:pic>
      <p:pic>
        <p:nvPicPr>
          <p:cNvPr id="227" name="Picture 226">
            <a:extLst>
              <a:ext uri="{FF2B5EF4-FFF2-40B4-BE49-F238E27FC236}">
                <a16:creationId xmlns:a16="http://schemas.microsoft.com/office/drawing/2014/main" id="{05E1BB79-D02E-4090-A6AC-078BAFAEDB2E}"/>
              </a:ext>
            </a:extLst>
          </p:cNvPr>
          <p:cNvPicPr>
            <a:picLocks noChangeAspect="1"/>
          </p:cNvPicPr>
          <p:nvPr/>
        </p:nvPicPr>
        <p:blipFill>
          <a:blip r:embed="rId4"/>
          <a:stretch>
            <a:fillRect/>
          </a:stretch>
        </p:blipFill>
        <p:spPr>
          <a:xfrm>
            <a:off x="5268672" y="20146613"/>
            <a:ext cx="9719999" cy="4860000"/>
          </a:xfrm>
          <a:prstGeom prst="rect">
            <a:avLst/>
          </a:prstGeom>
        </p:spPr>
      </p:pic>
      <p:grpSp>
        <p:nvGrpSpPr>
          <p:cNvPr id="16" name="Group 15">
            <a:extLst>
              <a:ext uri="{FF2B5EF4-FFF2-40B4-BE49-F238E27FC236}">
                <a16:creationId xmlns:a16="http://schemas.microsoft.com/office/drawing/2014/main" id="{3D7F32E9-D3AC-41BD-A432-07BA45489066}"/>
              </a:ext>
            </a:extLst>
          </p:cNvPr>
          <p:cNvGrpSpPr>
            <a:grpSpLocks noChangeAspect="1"/>
          </p:cNvGrpSpPr>
          <p:nvPr/>
        </p:nvGrpSpPr>
        <p:grpSpPr>
          <a:xfrm>
            <a:off x="658434" y="25379190"/>
            <a:ext cx="7769451" cy="4860000"/>
            <a:chOff x="1115051" y="28552591"/>
            <a:chExt cx="12731472" cy="7963877"/>
          </a:xfrm>
        </p:grpSpPr>
        <p:pic>
          <p:nvPicPr>
            <p:cNvPr id="228" name="Picture 227">
              <a:extLst>
                <a:ext uri="{FF2B5EF4-FFF2-40B4-BE49-F238E27FC236}">
                  <a16:creationId xmlns:a16="http://schemas.microsoft.com/office/drawing/2014/main" id="{F1C04E47-E738-49F2-A85D-22B87B35150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49840"/>
            <a:stretch/>
          </p:blipFill>
          <p:spPr bwMode="auto">
            <a:xfrm>
              <a:off x="1115052" y="28552591"/>
              <a:ext cx="12731471" cy="7663897"/>
            </a:xfrm>
            <a:prstGeom prst="rect">
              <a:avLst/>
            </a:prstGeom>
            <a:noFill/>
            <a:ln>
              <a:noFill/>
            </a:ln>
          </p:spPr>
        </p:pic>
        <p:pic>
          <p:nvPicPr>
            <p:cNvPr id="229" name="Picture 228">
              <a:extLst>
                <a:ext uri="{FF2B5EF4-FFF2-40B4-BE49-F238E27FC236}">
                  <a16:creationId xmlns:a16="http://schemas.microsoft.com/office/drawing/2014/main" id="{3A70DCA4-1965-4CC3-9492-9C63B5C4429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97219"/>
            <a:stretch/>
          </p:blipFill>
          <p:spPr bwMode="auto">
            <a:xfrm>
              <a:off x="1115051" y="36091528"/>
              <a:ext cx="12731471" cy="424940"/>
            </a:xfrm>
            <a:prstGeom prst="rect">
              <a:avLst/>
            </a:prstGeom>
            <a:noFill/>
            <a:ln>
              <a:noFill/>
            </a:ln>
          </p:spPr>
        </p:pic>
      </p:grpSp>
      <p:pic>
        <p:nvPicPr>
          <p:cNvPr id="230" name="Picture 229">
            <a:extLst>
              <a:ext uri="{FF2B5EF4-FFF2-40B4-BE49-F238E27FC236}">
                <a16:creationId xmlns:a16="http://schemas.microsoft.com/office/drawing/2014/main" id="{47B44599-E262-4709-BEEC-0A621DDC49F8}"/>
              </a:ext>
            </a:extLst>
          </p:cNvPr>
          <p:cNvPicPr>
            <a:picLocks noChangeAspect="1"/>
          </p:cNvPicPr>
          <p:nvPr/>
        </p:nvPicPr>
        <p:blipFill>
          <a:blip r:embed="rId6"/>
          <a:stretch>
            <a:fillRect/>
          </a:stretch>
        </p:blipFill>
        <p:spPr>
          <a:xfrm>
            <a:off x="216108" y="36230061"/>
            <a:ext cx="9720000" cy="4860000"/>
          </a:xfrm>
          <a:prstGeom prst="rect">
            <a:avLst/>
          </a:prstGeom>
        </p:spPr>
      </p:pic>
      <p:pic>
        <p:nvPicPr>
          <p:cNvPr id="231" name="Picture 230">
            <a:extLst>
              <a:ext uri="{FF2B5EF4-FFF2-40B4-BE49-F238E27FC236}">
                <a16:creationId xmlns:a16="http://schemas.microsoft.com/office/drawing/2014/main" id="{9121F0D1-B134-4CC1-B5F8-B3A2923116B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5286" y="30939648"/>
            <a:ext cx="9720000" cy="4860000"/>
          </a:xfrm>
          <a:prstGeom prst="rect">
            <a:avLst/>
          </a:prstGeom>
          <a:noFill/>
          <a:ln>
            <a:noFill/>
          </a:ln>
        </p:spPr>
      </p:pic>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DF9813D3-94B0-4A5C-810E-D7E661D0B0E1}"/>
                  </a:ext>
                </a:extLst>
              </p:cNvPr>
              <p:cNvSpPr txBox="1"/>
              <p:nvPr/>
            </p:nvSpPr>
            <p:spPr>
              <a:xfrm>
                <a:off x="16947349" y="6792335"/>
                <a:ext cx="11582348" cy="15786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3000" i="1" smtClean="0">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e>
                            </m:m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e>
                            </m:mr>
                          </m:m>
                        </m:e>
                      </m:d>
                      <m:r>
                        <a:rPr lang="en-GB" sz="3000" i="0">
                          <a:latin typeface="Cambria Math" panose="02040503050406030204" pitchFamily="18" charset="0"/>
                        </a:rPr>
                        <m:t>= </m:t>
                      </m:r>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d>
                            <m:dPr>
                              <m:ctrlPr>
                                <a:rPr lang="en-GB" sz="3000" i="1">
                                  <a:solidFill>
                                    <a:srgbClr val="836967"/>
                                  </a:solidFill>
                                  <a:latin typeface="Cambria Math" panose="02040503050406030204" pitchFamily="18" charset="0"/>
                                </a:rPr>
                              </m:ctrlPr>
                            </m:dPr>
                            <m:e>
                              <m:m>
                                <m:mPr>
                                  <m:plcHide m:val="on"/>
                                  <m:mcs>
                                    <m:mc>
                                      <m:mcPr>
                                        <m:count m:val="3"/>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0">
                                            <a:latin typeface="Cambria Math" panose="02040503050406030204" pitchFamily="18" charset="0"/>
                                          </a:rPr>
                                          <m:t>1→1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𝑛</m:t>
                                        </m:r>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e>
                                </m:mr>
                                <m:mr>
                                  <m:e>
                                    <m:r>
                                      <a:rPr lang="en-GB" sz="3000" i="0">
                                        <a:latin typeface="Cambria Math" panose="02040503050406030204" pitchFamily="18" charset="0"/>
                                      </a:rPr>
                                      <m:t>⋮</m:t>
                                    </m:r>
                                  </m:e>
                                  <m:e>
                                    <m:r>
                                      <a:rPr lang="en-GB" sz="3000" i="0">
                                        <a:latin typeface="Cambria Math" panose="02040503050406030204" pitchFamily="18" charset="0"/>
                                      </a:rPr>
                                      <m:t>⋱</m:t>
                                    </m:r>
                                  </m:e>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0">
                                            <a:latin typeface="Cambria Math" panose="02040503050406030204" pitchFamily="18" charset="0"/>
                                          </a:rPr>
                                          <m:t>1→</m:t>
                                        </m:r>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𝑛</m:t>
                                        </m:r>
                                        <m:r>
                                          <a:rPr lang="en-GB" sz="3000" i="0">
                                            <a:latin typeface="Cambria Math" panose="02040503050406030204" pitchFamily="18" charset="0"/>
                                          </a:rPr>
                                          <m:t>→</m:t>
                                        </m:r>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e>
                                </m:mr>
                              </m:m>
                            </m:e>
                          </m:d>
                        </m:e>
                      </m:nary>
                      <m:d>
                        <m:dPr>
                          <m:ctrlPr>
                            <a:rPr lang="en-GB" sz="3000" i="1">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r>
                                      <a:rPr lang="en-GB" sz="3000" i="0">
                                        <a:latin typeface="Cambria Math" panose="02040503050406030204" pitchFamily="18" charset="0"/>
                                      </a:rPr>
                                      <m:t>−</m:t>
                                    </m:r>
                                    <m:r>
                                      <a:rPr lang="en-GB" sz="3000" i="1">
                                        <a:latin typeface="Cambria Math" panose="02040503050406030204" pitchFamily="18" charset="0"/>
                                      </a:rPr>
                                      <m:t>𝜏</m:t>
                                    </m:r>
                                  </m:e>
                                </m:d>
                              </m:e>
                            </m:m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r>
                                      <a:rPr lang="en-GB" sz="3000" i="0">
                                        <a:latin typeface="Cambria Math" panose="02040503050406030204" pitchFamily="18" charset="0"/>
                                      </a:rPr>
                                      <m:t>−</m:t>
                                    </m:r>
                                    <m:r>
                                      <a:rPr lang="en-GB" sz="3000" i="1">
                                        <a:latin typeface="Cambria Math" panose="02040503050406030204" pitchFamily="18" charset="0"/>
                                      </a:rPr>
                                      <m:t>𝜏</m:t>
                                    </m:r>
                                  </m:e>
                                </m:d>
                              </m:e>
                            </m:mr>
                          </m:m>
                        </m:e>
                      </m:d>
                      <m:r>
                        <a:rPr lang="en-GB" sz="3000" i="1">
                          <a:latin typeface="Cambria Math" panose="02040503050406030204" pitchFamily="18" charset="0"/>
                        </a:rPr>
                        <m:t>𝑑</m:t>
                      </m:r>
                      <m:r>
                        <a:rPr lang="en-GB" sz="3000" i="1">
                          <a:latin typeface="Cambria Math" panose="02040503050406030204" pitchFamily="18" charset="0"/>
                        </a:rPr>
                        <m:t>𝜏</m:t>
                      </m:r>
                    </m:oMath>
                  </m:oMathPara>
                </a14:m>
                <a:endParaRPr lang="en-GB" sz="3000" dirty="0"/>
              </a:p>
            </p:txBody>
          </p:sp>
        </mc:Choice>
        <mc:Fallback>
          <p:sp>
            <p:nvSpPr>
              <p:cNvPr id="232" name="TextBox 231">
                <a:extLst>
                  <a:ext uri="{FF2B5EF4-FFF2-40B4-BE49-F238E27FC236}">
                    <a16:creationId xmlns:a16="http://schemas.microsoft.com/office/drawing/2014/main" id="{DF9813D3-94B0-4A5C-810E-D7E661D0B0E1}"/>
                  </a:ext>
                </a:extLst>
              </p:cNvPr>
              <p:cNvSpPr txBox="1">
                <a:spLocks noRot="1" noChangeAspect="1" noMove="1" noResize="1" noEditPoints="1" noAdjustHandles="1" noChangeArrowheads="1" noChangeShapeType="1" noTextEdit="1"/>
              </p:cNvSpPr>
              <p:nvPr/>
            </p:nvSpPr>
            <p:spPr>
              <a:xfrm>
                <a:off x="16947349" y="6792335"/>
                <a:ext cx="11582348" cy="157863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3" name="TextBox 232">
                <a:extLst>
                  <a:ext uri="{FF2B5EF4-FFF2-40B4-BE49-F238E27FC236}">
                    <a16:creationId xmlns:a16="http://schemas.microsoft.com/office/drawing/2014/main" id="{24BD6102-9FAE-4D06-83E7-24E1BD5B41F7}"/>
                  </a:ext>
                </a:extLst>
              </p:cNvPr>
              <p:cNvSpPr txBox="1"/>
              <p:nvPr/>
            </p:nvSpPr>
            <p:spPr>
              <a:xfrm>
                <a:off x="21217222" y="9217346"/>
                <a:ext cx="3605818" cy="15786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3000" i="1" smtClean="0">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e>
                            </m:m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𝐼</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e>
                            </m:mr>
                          </m:m>
                        </m:e>
                      </m:d>
                      <m:r>
                        <a:rPr lang="en-GB" sz="3000" i="0">
                          <a:latin typeface="Cambria Math" panose="02040503050406030204" pitchFamily="18" charset="0"/>
                        </a:rPr>
                        <m:t>=</m:t>
                      </m:r>
                      <m:d>
                        <m:dPr>
                          <m:ctrlPr>
                            <a:rPr lang="en-GB" sz="3000" i="1">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0">
                                        <a:latin typeface="Cambria Math" panose="02040503050406030204" pitchFamily="18" charset="0"/>
                                      </a:rPr>
                                      <m:t>1</m:t>
                                    </m:r>
                                  </m:sub>
                                </m:sSub>
                              </m:e>
                            </m:mr>
                            <m:mr>
                              <m:e>
                                <m:m>
                                  <m:mPr>
                                    <m:plcHide m:val="on"/>
                                    <m:mcs>
                                      <m:mc>
                                        <m:mcPr>
                                          <m:count m:val="1"/>
                                          <m:mcJc m:val="center"/>
                                        </m:mcPr>
                                      </m:mc>
                                    </m:mcs>
                                    <m:ctrlPr>
                                      <a:rPr lang="en-GB" sz="3000" i="1">
                                        <a:solidFill>
                                          <a:srgbClr val="836967"/>
                                        </a:solidFill>
                                        <a:latin typeface="Cambria Math" panose="02040503050406030204" pitchFamily="18" charset="0"/>
                                      </a:rPr>
                                    </m:ctrlPr>
                                  </m:mP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1">
                                              <a:latin typeface="Cambria Math" panose="02040503050406030204" pitchFamily="18" charset="0"/>
                                            </a:rPr>
                                            <m:t>𝑛</m:t>
                                          </m:r>
                                        </m:sub>
                                      </m:sSub>
                                    </m:e>
                                  </m:mr>
                                </m:m>
                              </m:e>
                            </m:mr>
                          </m:m>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1">
                              <a:latin typeface="Cambria Math" panose="02040503050406030204" pitchFamily="18" charset="0"/>
                            </a:rPr>
                            <m:t>𝑟𝑡</m:t>
                          </m:r>
                        </m:sup>
                      </m:sSup>
                    </m:oMath>
                  </m:oMathPara>
                </a14:m>
                <a:endParaRPr lang="en-GB" sz="3000" dirty="0"/>
              </a:p>
            </p:txBody>
          </p:sp>
        </mc:Choice>
        <mc:Fallback>
          <p:sp>
            <p:nvSpPr>
              <p:cNvPr id="233" name="TextBox 232">
                <a:extLst>
                  <a:ext uri="{FF2B5EF4-FFF2-40B4-BE49-F238E27FC236}">
                    <a16:creationId xmlns:a16="http://schemas.microsoft.com/office/drawing/2014/main" id="{24BD6102-9FAE-4D06-83E7-24E1BD5B41F7}"/>
                  </a:ext>
                </a:extLst>
              </p:cNvPr>
              <p:cNvSpPr txBox="1">
                <a:spLocks noRot="1" noChangeAspect="1" noMove="1" noResize="1" noEditPoints="1" noAdjustHandles="1" noChangeArrowheads="1" noChangeShapeType="1" noTextEdit="1"/>
              </p:cNvSpPr>
              <p:nvPr/>
            </p:nvSpPr>
            <p:spPr>
              <a:xfrm>
                <a:off x="21217222" y="9217346"/>
                <a:ext cx="3605818" cy="1578637"/>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4" name="TextBox 233">
                <a:extLst>
                  <a:ext uri="{FF2B5EF4-FFF2-40B4-BE49-F238E27FC236}">
                    <a16:creationId xmlns:a16="http://schemas.microsoft.com/office/drawing/2014/main" id="{45C223A1-2D85-41AA-A0DE-679B59C95048}"/>
                  </a:ext>
                </a:extLst>
              </p:cNvPr>
              <p:cNvSpPr txBox="1"/>
              <p:nvPr/>
            </p:nvSpPr>
            <p:spPr>
              <a:xfrm>
                <a:off x="16017972" y="11573446"/>
                <a:ext cx="13318512" cy="25273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3000" i="1" smtClean="0">
                              <a:solidFill>
                                <a:srgbClr val="836967"/>
                              </a:solidFill>
                              <a:latin typeface="Cambria Math" panose="02040503050406030204" pitchFamily="18" charset="0"/>
                            </a:rPr>
                          </m:ctrlPr>
                        </m:dPr>
                        <m:e>
                          <m:m>
                            <m:mPr>
                              <m:plcHide m:val="on"/>
                              <m:mcs>
                                <m:mc>
                                  <m:mcPr>
                                    <m:count m:val="3"/>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0">
                                        <a:latin typeface="Cambria Math" panose="02040503050406030204" pitchFamily="18" charset="0"/>
                                      </a:rPr>
                                      <m:t>1→1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𝑛</m:t>
                                    </m:r>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mr>
                            <m:mr>
                              <m:e>
                                <m:r>
                                  <a:rPr lang="en-GB" sz="3000" i="0">
                                    <a:latin typeface="Cambria Math" panose="02040503050406030204" pitchFamily="18" charset="0"/>
                                  </a:rPr>
                                  <m:t>⋮</m:t>
                                </m:r>
                              </m:e>
                              <m:e>
                                <m:r>
                                  <a:rPr lang="en-GB" sz="3000" i="0">
                                    <a:latin typeface="Cambria Math" panose="02040503050406030204" pitchFamily="18" charset="0"/>
                                  </a:rPr>
                                  <m:t>⋱</m:t>
                                </m:r>
                              </m:e>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0">
                                        <a:latin typeface="Cambria Math" panose="02040503050406030204" pitchFamily="18" charset="0"/>
                                      </a:rPr>
                                      <m:t>1→</m:t>
                                    </m:r>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𝑛</m:t>
                                    </m:r>
                                    <m:r>
                                      <a:rPr lang="en-GB" sz="3000" i="0">
                                        <a:latin typeface="Cambria Math" panose="02040503050406030204" pitchFamily="18" charset="0"/>
                                      </a:rPr>
                                      <m:t>→</m:t>
                                    </m:r>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mr>
                          </m:m>
                        </m:e>
                      </m:d>
                      <m:d>
                        <m:dPr>
                          <m:ctrlPr>
                            <a:rPr lang="en-GB" sz="3000" i="1">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0">
                                        <a:latin typeface="Cambria Math" panose="02040503050406030204" pitchFamily="18" charset="0"/>
                                      </a:rPr>
                                      <m:t>1</m:t>
                                    </m:r>
                                  </m:sub>
                                </m:sSub>
                              </m:e>
                            </m:mr>
                            <m:mr>
                              <m:e>
                                <m:m>
                                  <m:mPr>
                                    <m:plcHide m:val="on"/>
                                    <m:mcs>
                                      <m:mc>
                                        <m:mcPr>
                                          <m:count m:val="1"/>
                                          <m:mcJc m:val="center"/>
                                        </m:mcPr>
                                      </m:mc>
                                    </m:mcs>
                                    <m:ctrlPr>
                                      <a:rPr lang="en-GB" sz="3000" i="1">
                                        <a:solidFill>
                                          <a:srgbClr val="836967"/>
                                        </a:solidFill>
                                        <a:latin typeface="Cambria Math" panose="02040503050406030204" pitchFamily="18" charset="0"/>
                                      </a:rPr>
                                    </m:ctrlPr>
                                  </m:mP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1">
                                              <a:latin typeface="Cambria Math" panose="02040503050406030204" pitchFamily="18" charset="0"/>
                                            </a:rPr>
                                            <m:t>𝑛</m:t>
                                          </m:r>
                                        </m:sub>
                                      </m:sSub>
                                    </m:e>
                                  </m:mr>
                                </m:m>
                              </m:e>
                            </m:mr>
                          </m:m>
                        </m:e>
                      </m:d>
                      <m:r>
                        <a:rPr lang="en-GB" sz="3000" i="0">
                          <a:latin typeface="Cambria Math" panose="02040503050406030204" pitchFamily="18" charset="0"/>
                        </a:rPr>
                        <m:t>=</m:t>
                      </m:r>
                      <m:d>
                        <m:dPr>
                          <m:ctrlPr>
                            <a:rPr lang="en-GB" sz="3000" i="1">
                              <a:solidFill>
                                <a:srgbClr val="836967"/>
                              </a:solidFill>
                              <a:latin typeface="Cambria Math" panose="02040503050406030204" pitchFamily="18" charset="0"/>
                            </a:rPr>
                          </m:ctrlPr>
                        </m:dPr>
                        <m:e>
                          <m:m>
                            <m:mPr>
                              <m:plcHide m:val="on"/>
                              <m:mcs>
                                <m:mc>
                                  <m:mcPr>
                                    <m:count m:val="1"/>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0">
                                        <a:latin typeface="Cambria Math" panose="02040503050406030204" pitchFamily="18" charset="0"/>
                                      </a:rPr>
                                      <m:t>1</m:t>
                                    </m:r>
                                  </m:sub>
                                </m:sSub>
                              </m:e>
                            </m:mr>
                            <m:mr>
                              <m:e>
                                <m:m>
                                  <m:mPr>
                                    <m:plcHide m:val="on"/>
                                    <m:mcs>
                                      <m:mc>
                                        <m:mcPr>
                                          <m:count m:val="1"/>
                                          <m:mcJc m:val="center"/>
                                        </m:mcPr>
                                      </m:mc>
                                    </m:mcs>
                                    <m:ctrlPr>
                                      <a:rPr lang="en-GB" sz="3000" i="1">
                                        <a:solidFill>
                                          <a:srgbClr val="836967"/>
                                        </a:solidFill>
                                        <a:latin typeface="Cambria Math" panose="02040503050406030204" pitchFamily="18" charset="0"/>
                                      </a:rPr>
                                    </m:ctrlPr>
                                  </m:mPr>
                                  <m:mr>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𝑘</m:t>
                                          </m:r>
                                        </m:e>
                                        <m:sub>
                                          <m:r>
                                            <a:rPr lang="en-GB" sz="3000" i="1">
                                              <a:latin typeface="Cambria Math" panose="02040503050406030204" pitchFamily="18" charset="0"/>
                                            </a:rPr>
                                            <m:t>𝑛</m:t>
                                          </m:r>
                                        </m:sub>
                                      </m:sSub>
                                    </m:e>
                                  </m:mr>
                                </m:m>
                              </m:e>
                            </m:mr>
                          </m:m>
                        </m:e>
                      </m:d>
                    </m:oMath>
                  </m:oMathPara>
                </a14:m>
                <a:endParaRPr lang="en-GB" sz="3000" dirty="0"/>
              </a:p>
            </p:txBody>
          </p:sp>
        </mc:Choice>
        <mc:Fallback>
          <p:sp>
            <p:nvSpPr>
              <p:cNvPr id="234" name="TextBox 233">
                <a:extLst>
                  <a:ext uri="{FF2B5EF4-FFF2-40B4-BE49-F238E27FC236}">
                    <a16:creationId xmlns:a16="http://schemas.microsoft.com/office/drawing/2014/main" id="{45C223A1-2D85-41AA-A0DE-679B59C95048}"/>
                  </a:ext>
                </a:extLst>
              </p:cNvPr>
              <p:cNvSpPr txBox="1">
                <a:spLocks noRot="1" noChangeAspect="1" noMove="1" noResize="1" noEditPoints="1" noAdjustHandles="1" noChangeArrowheads="1" noChangeShapeType="1" noTextEdit="1"/>
              </p:cNvSpPr>
              <p:nvPr/>
            </p:nvSpPr>
            <p:spPr>
              <a:xfrm>
                <a:off x="16017972" y="11573446"/>
                <a:ext cx="13318512" cy="252735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5" name="TextBox 234">
                <a:extLst>
                  <a:ext uri="{FF2B5EF4-FFF2-40B4-BE49-F238E27FC236}">
                    <a16:creationId xmlns:a16="http://schemas.microsoft.com/office/drawing/2014/main" id="{F0EABBFA-B306-4F8B-9CCC-0330433BE26C}"/>
                  </a:ext>
                </a:extLst>
              </p:cNvPr>
              <p:cNvSpPr txBox="1"/>
              <p:nvPr/>
            </p:nvSpPr>
            <p:spPr>
              <a:xfrm>
                <a:off x="15472420" y="16576425"/>
                <a:ext cx="14337656" cy="23189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000" i="1" smtClean="0">
                              <a:solidFill>
                                <a:srgbClr val="836967"/>
                              </a:solidFill>
                              <a:latin typeface="Cambria Math" panose="02040503050406030204" pitchFamily="18" charset="0"/>
                            </a:rPr>
                          </m:ctrlPr>
                        </m:sSubPr>
                        <m:e>
                          <m:r>
                            <a:rPr lang="en-GB" sz="3000" i="1">
                              <a:latin typeface="Cambria Math" panose="02040503050406030204" pitchFamily="18" charset="0"/>
                            </a:rPr>
                            <m:t>𝑅</m:t>
                          </m:r>
                        </m:e>
                        <m:sub>
                          <m:r>
                            <a:rPr lang="en-GB" sz="3000" i="1">
                              <a:latin typeface="Cambria Math" panose="02040503050406030204" pitchFamily="18" charset="0"/>
                            </a:rPr>
                            <m:t>h𝑒𝑡𝑒𝑟𝑜</m:t>
                          </m:r>
                        </m:sub>
                      </m:sSub>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0">
                          <a:latin typeface="Cambria Math" panose="02040503050406030204" pitchFamily="18" charset="0"/>
                        </a:rPr>
                        <m:t>=</m:t>
                      </m:r>
                      <m:f>
                        <m:fPr>
                          <m:ctrlPr>
                            <a:rPr lang="en-GB" sz="3000" i="1">
                              <a:solidFill>
                                <a:srgbClr val="836967"/>
                              </a:solidFill>
                              <a:latin typeface="Cambria Math" panose="02040503050406030204" pitchFamily="18" charset="0"/>
                            </a:rPr>
                          </m:ctrlPr>
                        </m:fPr>
                        <m:num>
                          <m:r>
                            <a:rPr lang="en-GB" sz="3000" i="0">
                              <a:latin typeface="Cambria Math" panose="02040503050406030204" pitchFamily="18" charset="0"/>
                            </a:rPr>
                            <m:t>1</m:t>
                          </m:r>
                        </m:num>
                        <m:den>
                          <m:r>
                            <m:rPr>
                              <m:sty m:val="p"/>
                            </m:rPr>
                            <a:rPr lang="en-GB" sz="3000" i="0">
                              <a:latin typeface="Cambria Math" panose="02040503050406030204" pitchFamily="18" charset="0"/>
                            </a:rPr>
                            <m:t>ma</m:t>
                          </m:r>
                          <m:func>
                            <m:funcPr>
                              <m:ctrlPr>
                                <a:rPr lang="en-GB" sz="3000" i="1">
                                  <a:latin typeface="Cambria Math" panose="02040503050406030204" pitchFamily="18" charset="0"/>
                                </a:rPr>
                              </m:ctrlPr>
                            </m:funcPr>
                            <m:fName>
                              <m:r>
                                <m:rPr>
                                  <m:sty m:val="p"/>
                                </m:rPr>
                                <a:rPr lang="en-GB" sz="3000" i="0">
                                  <a:latin typeface="Cambria Math" panose="02040503050406030204" pitchFamily="18" charset="0"/>
                                </a:rPr>
                                <m:t>x</m:t>
                              </m:r>
                            </m:fName>
                            <m:e>
                              <m:d>
                                <m:dPr>
                                  <m:begChr m:val="{"/>
                                  <m:endChr m:val="}"/>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𝑒𝑖𝑔𝑒𝑛</m:t>
                                  </m:r>
                                  <m:d>
                                    <m:dPr>
                                      <m:ctrlPr>
                                        <a:rPr lang="en-GB" sz="3000" i="1">
                                          <a:solidFill>
                                            <a:srgbClr val="836967"/>
                                          </a:solidFill>
                                          <a:latin typeface="Cambria Math" panose="02040503050406030204" pitchFamily="18" charset="0"/>
                                        </a:rPr>
                                      </m:ctrlPr>
                                    </m:dPr>
                                    <m:e>
                                      <m:m>
                                        <m:mPr>
                                          <m:plcHide m:val="on"/>
                                          <m:mcs>
                                            <m:mc>
                                              <m:mcPr>
                                                <m:count m:val="3"/>
                                                <m:mcJc m:val="center"/>
                                              </m:mcPr>
                                            </m:mc>
                                          </m:mcs>
                                          <m:ctrlPr>
                                            <a:rPr lang="en-GB" sz="3000" i="1">
                                              <a:solidFill>
                                                <a:srgbClr val="836967"/>
                                              </a:solidFill>
                                              <a:latin typeface="Cambria Math" panose="02040503050406030204" pitchFamily="18" charset="0"/>
                                            </a:rPr>
                                          </m:ctrlPr>
                                        </m:mP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𝑀</m:t>
                                                </m:r>
                                              </m:e>
                                              <m:sub>
                                                <m:r>
                                                  <a:rPr lang="en-GB" sz="3000" i="0">
                                                    <a:latin typeface="Cambria Math" panose="02040503050406030204" pitchFamily="18" charset="0"/>
                                                  </a:rPr>
                                                  <m:t>1→1</m:t>
                                                </m:r>
                                              </m:sub>
                                            </m:sSub>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solidFill>
                                                          <a:srgbClr val="836967"/>
                                                        </a:solidFill>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𝑀</m:t>
                                                </m:r>
                                              </m:e>
                                              <m:sub>
                                                <m:r>
                                                  <a:rPr lang="en-GB" sz="3000" i="1">
                                                    <a:latin typeface="Cambria Math" panose="02040503050406030204" pitchFamily="18" charset="0"/>
                                                  </a:rPr>
                                                  <m:t>𝑛</m:t>
                                                </m:r>
                                                <m:r>
                                                  <a:rPr lang="en-GB" sz="3000" i="0">
                                                    <a:latin typeface="Cambria Math" panose="02040503050406030204" pitchFamily="18" charset="0"/>
                                                  </a:rPr>
                                                  <m:t>→1</m:t>
                                                </m:r>
                                              </m:sub>
                                            </m:sSub>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mr>
                                        <m:mr>
                                          <m:e>
                                            <m:r>
                                              <a:rPr lang="en-GB" sz="3000" i="0">
                                                <a:latin typeface="Cambria Math" panose="02040503050406030204" pitchFamily="18" charset="0"/>
                                              </a:rPr>
                                              <m:t>⋮</m:t>
                                            </m:r>
                                          </m:e>
                                          <m:e>
                                            <m:r>
                                              <a:rPr lang="en-GB" sz="3000" i="0">
                                                <a:latin typeface="Cambria Math" panose="02040503050406030204" pitchFamily="18" charset="0"/>
                                              </a:rPr>
                                              <m:t>⋱</m:t>
                                            </m:r>
                                          </m:e>
                                          <m:e>
                                            <m:r>
                                              <a:rPr lang="en-GB" sz="3000" i="0">
                                                <a:latin typeface="Cambria Math" panose="02040503050406030204" pitchFamily="18" charset="0"/>
                                              </a:rPr>
                                              <m:t>⋮</m:t>
                                            </m:r>
                                          </m:e>
                                        </m:mr>
                                        <m:mr>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𝑀</m:t>
                                                </m:r>
                                              </m:e>
                                              <m:sub>
                                                <m:r>
                                                  <a:rPr lang="en-GB" sz="3000" i="0">
                                                    <a:latin typeface="Cambria Math" panose="02040503050406030204" pitchFamily="18" charset="0"/>
                                                  </a:rPr>
                                                  <m:t>1→</m:t>
                                                </m:r>
                                                <m:r>
                                                  <a:rPr lang="en-GB" sz="3000" i="1">
                                                    <a:latin typeface="Cambria Math" panose="02040503050406030204" pitchFamily="18" charset="0"/>
                                                  </a:rPr>
                                                  <m:t>𝑛</m:t>
                                                </m:r>
                                              </m:sub>
                                            </m:sSub>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0">
                                                        <a:latin typeface="Cambria Math" panose="02040503050406030204" pitchFamily="18" charset="0"/>
                                                      </a:rPr>
                                                      <m:t>1</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e>
                                            <m:r>
                                              <a:rPr lang="en-GB" sz="3000" i="0">
                                                <a:latin typeface="Cambria Math" panose="02040503050406030204" pitchFamily="18" charset="0"/>
                                              </a:rPr>
                                              <m:t>…</m:t>
                                            </m:r>
                                          </m:e>
                                          <m:e>
                                            <m:sSub>
                                              <m:sSubPr>
                                                <m:ctrlPr>
                                                  <a:rPr lang="en-GB" sz="3000" i="1">
                                                    <a:solidFill>
                                                      <a:srgbClr val="836967"/>
                                                    </a:solidFill>
                                                    <a:latin typeface="Cambria Math" panose="02040503050406030204" pitchFamily="18" charset="0"/>
                                                  </a:rPr>
                                                </m:ctrlPr>
                                              </m:sSubPr>
                                              <m:e>
                                                <m:r>
                                                  <a:rPr lang="en-GB" sz="3000" i="1">
                                                    <a:latin typeface="Cambria Math" panose="02040503050406030204" pitchFamily="18" charset="0"/>
                                                  </a:rPr>
                                                  <m:t>𝑀</m:t>
                                                </m:r>
                                              </m:e>
                                              <m:sub>
                                                <m:r>
                                                  <a:rPr lang="en-GB" sz="3000" i="1">
                                                    <a:latin typeface="Cambria Math" panose="02040503050406030204" pitchFamily="18" charset="0"/>
                                                  </a:rPr>
                                                  <m:t>𝑛</m:t>
                                                </m:r>
                                                <m:r>
                                                  <a:rPr lang="en-GB" sz="3000" i="0">
                                                    <a:latin typeface="Cambria Math" panose="02040503050406030204" pitchFamily="18" charset="0"/>
                                                  </a:rPr>
                                                  <m:t>→</m:t>
                                                </m:r>
                                                <m:r>
                                                  <a:rPr lang="en-GB" sz="3000" i="1">
                                                    <a:latin typeface="Cambria Math" panose="02040503050406030204" pitchFamily="18" charset="0"/>
                                                  </a:rPr>
                                                  <m:t>𝑛</m:t>
                                                </m:r>
                                              </m:sub>
                                            </m:sSub>
                                            <m:nary>
                                              <m:naryPr>
                                                <m:limLoc m:val="subSup"/>
                                                <m:ctrlPr>
                                                  <a:rPr lang="en-GB" sz="3000" i="1">
                                                    <a:latin typeface="Cambria Math" panose="02040503050406030204" pitchFamily="18" charset="0"/>
                                                  </a:rPr>
                                                </m:ctrlPr>
                                              </m:naryPr>
                                              <m:sub>
                                                <m:r>
                                                  <a:rPr lang="en-GB" sz="3000" i="0">
                                                    <a:latin typeface="Cambria Math" panose="02040503050406030204" pitchFamily="18" charset="0"/>
                                                  </a:rPr>
                                                  <m:t>0</m:t>
                                                </m:r>
                                              </m:sub>
                                              <m:sup>
                                                <m:r>
                                                  <a:rPr lang="en-GB" sz="3000" i="0">
                                                    <a:latin typeface="Cambria Math" panose="02040503050406030204" pitchFamily="18" charset="0"/>
                                                  </a:rPr>
                                                  <m:t>∞</m:t>
                                                </m:r>
                                              </m:sup>
                                              <m:e>
                                                <m:sSub>
                                                  <m:sSubPr>
                                                    <m:ctrlPr>
                                                      <a:rPr lang="en-GB" sz="3000" i="1">
                                                        <a:solidFill>
                                                          <a:srgbClr val="836967"/>
                                                        </a:solidFill>
                                                        <a:latin typeface="Cambria Math" panose="02040503050406030204" pitchFamily="18" charset="0"/>
                                                      </a:rPr>
                                                    </m:ctrlPr>
                                                  </m:sSubPr>
                                                  <m:e>
                                                    <m:r>
                                                      <m:rPr>
                                                        <m:sty m:val="p"/>
                                                      </m:rPr>
                                                      <a:rPr lang="en-GB" sz="3000" i="0">
                                                        <a:latin typeface="Cambria Math" panose="02040503050406030204" pitchFamily="18" charset="0"/>
                                                      </a:rPr>
                                                      <m:t>ω</m:t>
                                                    </m:r>
                                                  </m:e>
                                                  <m:sub>
                                                    <m:r>
                                                      <a:rPr lang="en-GB" sz="3000" i="1">
                                                        <a:latin typeface="Cambria Math" panose="02040503050406030204" pitchFamily="18" charset="0"/>
                                                      </a:rPr>
                                                      <m:t>𝑛</m:t>
                                                    </m:r>
                                                  </m:sub>
                                                </m:sSub>
                                                <m:d>
                                                  <m:dPr>
                                                    <m:ctrlPr>
                                                      <a:rPr lang="en-GB" sz="3000" i="1">
                                                        <a:latin typeface="Cambria Math" panose="02040503050406030204" pitchFamily="18" charset="0"/>
                                                      </a:rPr>
                                                    </m:ctrlPr>
                                                  </m:dPr>
                                                  <m:e>
                                                    <m:r>
                                                      <a:rPr lang="en-GB" sz="3000" i="1">
                                                        <a:latin typeface="Cambria Math" panose="02040503050406030204" pitchFamily="18" charset="0"/>
                                                      </a:rPr>
                                                      <m:t>𝜏</m:t>
                                                    </m:r>
                                                  </m:e>
                                                </m:d>
                                                <m:sSup>
                                                  <m:sSupPr>
                                                    <m:ctrlPr>
                                                      <a:rPr lang="en-GB" sz="3000" i="1">
                                                        <a:solidFill>
                                                          <a:srgbClr val="836967"/>
                                                        </a:solidFill>
                                                        <a:latin typeface="Cambria Math" panose="02040503050406030204" pitchFamily="18" charset="0"/>
                                                      </a:rPr>
                                                    </m:ctrlPr>
                                                  </m:sSupPr>
                                                  <m:e>
                                                    <m:r>
                                                      <a:rPr lang="en-GB" sz="3000" i="1">
                                                        <a:latin typeface="Cambria Math" panose="02040503050406030204" pitchFamily="18" charset="0"/>
                                                      </a:rPr>
                                                      <m:t>𝑒</m:t>
                                                    </m:r>
                                                  </m:e>
                                                  <m:sup>
                                                    <m:r>
                                                      <a:rPr lang="en-GB" sz="3000" i="0">
                                                        <a:latin typeface="Cambria Math" panose="02040503050406030204" pitchFamily="18" charset="0"/>
                                                      </a:rPr>
                                                      <m:t>−</m:t>
                                                    </m:r>
                                                    <m:r>
                                                      <a:rPr lang="en-GB" sz="3000" i="1">
                                                        <a:latin typeface="Cambria Math" panose="02040503050406030204" pitchFamily="18" charset="0"/>
                                                      </a:rPr>
                                                      <m:t>𝑟</m:t>
                                                    </m:r>
                                                    <m:d>
                                                      <m:dPr>
                                                        <m:ctrlPr>
                                                          <a:rPr lang="en-GB" sz="3000" i="1">
                                                            <a:latin typeface="Cambria Math" panose="02040503050406030204" pitchFamily="18" charset="0"/>
                                                          </a:rPr>
                                                        </m:ctrlPr>
                                                      </m:dPr>
                                                      <m:e>
                                                        <m:r>
                                                          <a:rPr lang="en-GB" sz="3000" i="1">
                                                            <a:latin typeface="Cambria Math" panose="02040503050406030204" pitchFamily="18" charset="0"/>
                                                          </a:rPr>
                                                          <m:t>𝑡</m:t>
                                                        </m:r>
                                                      </m:e>
                                                    </m:d>
                                                    <m:r>
                                                      <a:rPr lang="en-GB" sz="3000" i="1">
                                                        <a:latin typeface="Cambria Math" panose="02040503050406030204" pitchFamily="18" charset="0"/>
                                                      </a:rPr>
                                                      <m:t>𝜏</m:t>
                                                    </m:r>
                                                  </m:sup>
                                                </m:sSup>
                                                <m:r>
                                                  <a:rPr lang="en-GB" sz="3000" i="1">
                                                    <a:latin typeface="Cambria Math" panose="02040503050406030204" pitchFamily="18" charset="0"/>
                                                  </a:rPr>
                                                  <m:t>𝑑</m:t>
                                                </m:r>
                                                <m:r>
                                                  <a:rPr lang="en-GB" sz="3000" i="1">
                                                    <a:latin typeface="Cambria Math" panose="02040503050406030204" pitchFamily="18" charset="0"/>
                                                  </a:rPr>
                                                  <m:t>𝜏</m:t>
                                                </m:r>
                                              </m:e>
                                            </m:nary>
                                          </m:e>
                                        </m:mr>
                                      </m:m>
                                    </m:e>
                                  </m:d>
                                </m:e>
                              </m:d>
                            </m:e>
                          </m:func>
                        </m:den>
                      </m:f>
                    </m:oMath>
                  </m:oMathPara>
                </a14:m>
                <a:endParaRPr lang="en-GB" sz="3000" dirty="0"/>
              </a:p>
            </p:txBody>
          </p:sp>
        </mc:Choice>
        <mc:Fallback>
          <p:sp>
            <p:nvSpPr>
              <p:cNvPr id="235" name="TextBox 234">
                <a:extLst>
                  <a:ext uri="{FF2B5EF4-FFF2-40B4-BE49-F238E27FC236}">
                    <a16:creationId xmlns:a16="http://schemas.microsoft.com/office/drawing/2014/main" id="{F0EABBFA-B306-4F8B-9CCC-0330433BE26C}"/>
                  </a:ext>
                </a:extLst>
              </p:cNvPr>
              <p:cNvSpPr txBox="1">
                <a:spLocks noRot="1" noChangeAspect="1" noMove="1" noResize="1" noEditPoints="1" noAdjustHandles="1" noChangeArrowheads="1" noChangeShapeType="1" noTextEdit="1"/>
              </p:cNvSpPr>
              <p:nvPr/>
            </p:nvSpPr>
            <p:spPr>
              <a:xfrm>
                <a:off x="15472420" y="16576425"/>
                <a:ext cx="14337656" cy="2318905"/>
              </a:xfrm>
              <a:prstGeom prst="rect">
                <a:avLst/>
              </a:prstGeom>
              <a:blipFill>
                <a:blip r:embed="rId11"/>
                <a:stretch>
                  <a:fillRect/>
                </a:stretch>
              </a:blipFill>
            </p:spPr>
            <p:txBody>
              <a:bodyPr/>
              <a:lstStyle/>
              <a:p>
                <a:r>
                  <a:rPr lang="en-GB">
                    <a:noFill/>
                  </a:rPr>
                  <a:t> </a:t>
                </a:r>
              </a:p>
            </p:txBody>
          </p:sp>
        </mc:Fallback>
      </mc:AlternateContent>
      <p:sp>
        <p:nvSpPr>
          <p:cNvPr id="238" name="Rectangle 237">
            <a:extLst>
              <a:ext uri="{FF2B5EF4-FFF2-40B4-BE49-F238E27FC236}">
                <a16:creationId xmlns:a16="http://schemas.microsoft.com/office/drawing/2014/main" id="{EB145B28-2B57-4EA6-A8AC-262F6C71FEE7}"/>
              </a:ext>
            </a:extLst>
          </p:cNvPr>
          <p:cNvSpPr/>
          <p:nvPr/>
        </p:nvSpPr>
        <p:spPr>
          <a:xfrm>
            <a:off x="15472419" y="6039464"/>
            <a:ext cx="14332704" cy="57785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ea typeface="Calibri" panose="020F0502020204030204" pitchFamily="34" charset="0"/>
              </a:rPr>
              <a:t>With heterogeneity in transmission, this can be adapted to a matrix equation</a:t>
            </a:r>
            <a:endParaRPr lang="en-GB" sz="2400" dirty="0">
              <a:latin typeface="Arial" panose="020B0604020202020204" pitchFamily="34" charset="0"/>
              <a:cs typeface="Arial" panose="020B0604020202020204" pitchFamily="34" charset="0"/>
            </a:endParaRPr>
          </a:p>
        </p:txBody>
      </p:sp>
      <p:sp>
        <p:nvSpPr>
          <p:cNvPr id="240" name="Rectangle 239">
            <a:extLst>
              <a:ext uri="{FF2B5EF4-FFF2-40B4-BE49-F238E27FC236}">
                <a16:creationId xmlns:a16="http://schemas.microsoft.com/office/drawing/2014/main" id="{607BB6FC-4616-431C-8A7B-317A6BFF8D46}"/>
              </a:ext>
            </a:extLst>
          </p:cNvPr>
          <p:cNvSpPr/>
          <p:nvPr/>
        </p:nvSpPr>
        <p:spPr>
          <a:xfrm>
            <a:off x="15472419" y="8490015"/>
            <a:ext cx="14332704" cy="57785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We assume a solution of the form below</a:t>
            </a:r>
            <a:endParaRPr lang="en-GB" sz="2400" dirty="0">
              <a:latin typeface="Arial" panose="020B0604020202020204" pitchFamily="34" charset="0"/>
              <a:cs typeface="Arial" panose="020B0604020202020204" pitchFamily="34" charset="0"/>
            </a:endParaRPr>
          </a:p>
        </p:txBody>
      </p:sp>
      <p:sp>
        <p:nvSpPr>
          <p:cNvPr id="241" name="Rectangle 240">
            <a:extLst>
              <a:ext uri="{FF2B5EF4-FFF2-40B4-BE49-F238E27FC236}">
                <a16:creationId xmlns:a16="http://schemas.microsoft.com/office/drawing/2014/main" id="{5D2A6449-74BB-4BA5-AC11-A71D56A1792D}"/>
              </a:ext>
            </a:extLst>
          </p:cNvPr>
          <p:cNvSpPr/>
          <p:nvPr/>
        </p:nvSpPr>
        <p:spPr>
          <a:xfrm>
            <a:off x="15472419" y="10880165"/>
            <a:ext cx="14332704" cy="57785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This yields an eigenvalue equation</a:t>
            </a:r>
            <a:endParaRPr lang="en-GB" sz="2400" dirty="0">
              <a:latin typeface="Arial" panose="020B0604020202020204" pitchFamily="34" charset="0"/>
              <a:cs typeface="Arial" panose="020B0604020202020204" pitchFamily="34" charset="0"/>
            </a:endParaRPr>
          </a:p>
        </p:txBody>
      </p:sp>
      <p:sp>
        <p:nvSpPr>
          <p:cNvPr id="242" name="Rectangle 241">
            <a:extLst>
              <a:ext uri="{FF2B5EF4-FFF2-40B4-BE49-F238E27FC236}">
                <a16:creationId xmlns:a16="http://schemas.microsoft.com/office/drawing/2014/main" id="{CAFA9891-482C-4F6E-8C77-4B19210CA343}"/>
              </a:ext>
            </a:extLst>
          </p:cNvPr>
          <p:cNvSpPr/>
          <p:nvPr/>
        </p:nvSpPr>
        <p:spPr>
          <a:xfrm>
            <a:off x="15472419" y="14534053"/>
            <a:ext cx="14332704" cy="16858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reproduction number will be the dominant eigenvalue of the next generation matrix constructed with the elements </a:t>
            </a:r>
            <a:r>
              <a:rPr lang="en-US" sz="2400" dirty="0" err="1">
                <a:latin typeface="Arial" panose="020B0604020202020204" pitchFamily="34" charset="0"/>
                <a:cs typeface="Arial" panose="020B0604020202020204" pitchFamily="34" charset="0"/>
              </a:rPr>
              <a:t>R</a:t>
            </a:r>
            <a:r>
              <a:rPr lang="en-US" sz="2400" baseline="-25000" dirty="0" err="1">
                <a:latin typeface="Arial" panose="020B0604020202020204" pitchFamily="34" charset="0"/>
                <a:cs typeface="Arial" panose="020B0604020202020204" pitchFamily="34" charset="0"/>
              </a:rPr>
              <a:t>i→j</a:t>
            </a:r>
            <a:r>
              <a:rPr lang="en-US" sz="2400" dirty="0">
                <a:latin typeface="Arial" panose="020B0604020202020204" pitchFamily="34" charset="0"/>
                <a:cs typeface="Arial" panose="020B0604020202020204" pitchFamily="34" charset="0"/>
              </a:rPr>
              <a:t>. As such, we can </a:t>
            </a:r>
            <a:r>
              <a:rPr lang="en-US" sz="2400" dirty="0" err="1">
                <a:latin typeface="Arial" panose="020B0604020202020204" pitchFamily="34" charset="0"/>
                <a:cs typeface="Arial" panose="020B0604020202020204" pitchFamily="34" charset="0"/>
              </a:rPr>
              <a:t>factorise</a:t>
            </a:r>
            <a:r>
              <a:rPr lang="en-US" sz="2400" dirty="0">
                <a:latin typeface="Arial" panose="020B0604020202020204" pitchFamily="34" charset="0"/>
                <a:cs typeface="Arial" panose="020B0604020202020204" pitchFamily="34" charset="0"/>
              </a:rPr>
              <a:t> out R, leaving matrix elements M which represent the relative risk of transmission between groups i and j. </a:t>
            </a:r>
            <a:endParaRPr lang="en-GB" sz="2400" baseline="-25000" dirty="0">
              <a:latin typeface="Arial" panose="020B0604020202020204" pitchFamily="34" charset="0"/>
              <a:cs typeface="Arial" panose="020B0604020202020204" pitchFamily="34" charset="0"/>
            </a:endParaRPr>
          </a:p>
        </p:txBody>
      </p:sp>
      <p:sp>
        <p:nvSpPr>
          <p:cNvPr id="243" name="Rectangle 242">
            <a:extLst>
              <a:ext uri="{FF2B5EF4-FFF2-40B4-BE49-F238E27FC236}">
                <a16:creationId xmlns:a16="http://schemas.microsoft.com/office/drawing/2014/main" id="{68B42BFA-191B-41D5-891F-2F1307B1411C}"/>
              </a:ext>
            </a:extLst>
          </p:cNvPr>
          <p:cNvSpPr/>
          <p:nvPr/>
        </p:nvSpPr>
        <p:spPr>
          <a:xfrm>
            <a:off x="15472072" y="25710511"/>
            <a:ext cx="14296925" cy="1517838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a:t>
            </a:r>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impact of heterogeneity on the inferred reproduction number is limited in the case of heterogeneity caused by symptomatic case isolation, it can be considerable if asymptomatic or vaccinated individuals have particularly different generation time distributions from that of unvaccinated, symptomatic individuals </a:t>
            </a:r>
          </a:p>
          <a:p>
            <a:pPr marL="285750" indent="-285750" algn="just">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difference in inferred R will be smaller for lower growth rates; in instances where the poorly-characterized groups represent a small part of the population; or where there is highly disassortative mixing between the well characterized and poorly characterized groups.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Multiple pathogens have been demonstrated to have both symptomatic and asymptomatic clinical courses, including important epidemic viruses SARS-CoV-2 (33), Influenza (34), Ebola Virus Disease (35) and Middle East Respiratory Syndrome (MERS) (36). </a:t>
            </a:r>
            <a:r>
              <a:rPr lang="en-US" sz="1800" dirty="0">
                <a:effectLst/>
                <a:latin typeface="Calibri" panose="020F0502020204030204" pitchFamily="34" charset="0"/>
                <a:ea typeface="Calibri" panose="020F0502020204030204" pitchFamily="34" charset="0"/>
                <a:cs typeface="Times New Roman" panose="02020603050405020304" pitchFamily="18" charset="0"/>
              </a:rPr>
              <a:t>Previous work has shown that a difference in the generation time distribution of asymptomatic vs symptomatic carriers of COVID can lead to biased estimates of the effective reproduction number (37).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Viral shedding will itself depend on individual viral load, and the efficiency and duration of viral expulsion. Viral load studies for influenza infection have shown that asymptomatic and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paucisymptomatic</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cases had 1-2 log</a:t>
            </a:r>
            <a:r>
              <a:rPr lang="en-US" sz="1800" baseline="-25000" dirty="0">
                <a:effectLst/>
                <a:latin typeface="Calibri" panose="020F0502020204030204" pitchFamily="34" charset="0"/>
                <a:ea typeface="Times New Roman" panose="02020603050405020304" pitchFamily="18" charset="0"/>
                <a:cs typeface="Times New Roman" panose="02020603050405020304" pitchFamily="18" charset="0"/>
              </a:rPr>
              <a:t>10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fewer copies of viral RNA than symptomatic cases, as well as shorter shedding times (38).  Similarly, studies on MERS have found the duration of PCR-positivity was increased with disease severity (39). Symptoms themselves also increase viral expulsion: a cough can produce an estimated 3,000 droplets, and a sneeze an estimated 40,000 (40); both far more efficient routes of viral expulsion than breathing or talking alone (41) which would be the typically transmission route for asymptomatic carriers. Conversely, development of symptoms is likely to reduce contacts outside of the household following the incubation period of an infection, especially in cases where self-isolation is mandated for those developing symptoms.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u="sng"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rPr>
              <a:t>There have been varying conclusions from studies on the difference in viral load between symptomatic and asymptomatic infections in SARS-CoV-2 infection. Where some studies have found viral load to be similar between symptomatic and asymptomatic SARS-CoV-2 patients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(42,43), others have found statistically significant differences in viral load (44,45) and clearance time (46,47), or that shedding duration increases with disease severity (48). A further study in Catalonia has found severity to be positively correlated with viral load, and that higher viral loads led to a greater extent of onward transmission (49). A recent literature review including 79 studies on SARS-CoV-2 concluded that the sum of evidence suggests viral load is similar between symptomatic and asymptomatic individuals, most studies ‘demonstrate faster viral clearance among asymptomatic than those who are symptomatic (50). Conversely, symptomatic SARS-CoV-2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infecteds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are likely to reduce their contacts following onset. This was passed into UK law as a means of controlling the SARS-CoV-2 pandemic, with isolation of 10 days mandated for individuals developing symptoms (and receiving a positive test for) of COVID-19, and for their households (51). </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Vaccination often has an important impact on viral load and/or infectiousness over time, for instance with oral poliovirus vaccine (OPV and inactivated poliovirus vaccine (IPV) (27,28). The importance of understanding the generation time distribution of multiple groups becomes increasingly important with disassortative mixing. This may be particularly important when estimating the reproduction number of sexually transmitted infections in heterosexual contact networks, for instance with HPV, for which vaccination uptake has previously been limited to females.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 vaccines against SARS-CoV-2 are rolled out over the coming months, understanding the impact of the vaccine on the susceptibility and infectious profile will be increasingly important for an accurate inference of R. Given the vaccine priority schedule broadly follows an age-based approach, mixing between the vaccinated and unvaccinated groups will be more assortative. It is also currently the case that the vaccine is not recommended for those under 18 years of age, among which significant assortative mixing occurs in schools.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Estimating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contemporaneous generation time distribution should be regarded as similarly important to estimation of the reproduction number itself, which currently occupies the work of academic modelling groups worldwide for SARS-CoV-2. Better capturing the heterogeneities of the generation time distribution will become increasingly important as vaccination is rolled out, as well as with the emergence of new strains which may exhibit different infectious profiles. Upcoming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SARS-CoV-2 </a:t>
            </a:r>
            <a:r>
              <a:rPr lang="en-US" sz="1800" dirty="0">
                <a:effectLst/>
                <a:latin typeface="Calibri" panose="020F0502020204030204" pitchFamily="34" charset="0"/>
                <a:ea typeface="Calibri" panose="020F0502020204030204" pitchFamily="34" charset="0"/>
                <a:cs typeface="Times New Roman" panose="02020603050405020304" pitchFamily="18" charset="0"/>
              </a:rPr>
              <a:t>challenge trials in the UK should enable detailed analysis of viral load profiles and symptomatic rates, which can inform updated generation time distributions (51).</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estimation of the generation time distribution is necessarily a time-consuming endeavor, testing systems should integrate additional epidemiological information in tandem with their test and trace protocols. Updated estimates of the serial interval could be obtained by requiring test applicants to supply their symptom onset date, with linkage to traced contacts should they also enter the testing system. For a more direct means to estimate changes in the generation time distribution, or indeed the incubation period, individuals could be asked for dates of contact with known infected in the previous week, and this too linked with contacts who enter the test and trace system.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Not sure all this is really needed – could just cite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Severe Acute Respiratory Syndrome Coronavirus 2 (SARS-CoV-2) Setting-specific Transmission Rates: A Systematic Review and Meta-analysis | Clinical Infectious Diseases | Oxford Academic (oup.com)</a:t>
            </a:r>
            <a:r>
              <a:rPr lang="en-GB" sz="1800" dirty="0">
                <a:effectLst/>
                <a:latin typeface="Calibri" panose="020F0502020204030204" pitchFamily="34" charset="0"/>
                <a:ea typeface="Calibri" panose="020F0502020204030204" pitchFamily="34" charset="0"/>
                <a:cs typeface="Times New Roman" panose="02020603050405020304" pitchFamily="18" charset="0"/>
              </a:rPr>
              <a:t> which estimates that asymptomatic infections are 1/7</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dirty="0">
                <a:effectLst/>
                <a:latin typeface="Calibri" panose="020F0502020204030204" pitchFamily="34" charset="0"/>
                <a:ea typeface="Calibri" panose="020F0502020204030204" pitchFamily="34" charset="0"/>
                <a:cs typeface="Times New Roman" panose="02020603050405020304" pitchFamily="18" charset="0"/>
              </a:rPr>
              <a:t> as infectious as symptomatic ones </a:t>
            </a:r>
          </a:p>
          <a:p>
            <a:pPr marL="342900" indent="-342900" algn="just">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32071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755</TotalTime>
  <Words>1341</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Green</dc:creator>
  <cp:lastModifiedBy>Green, Will</cp:lastModifiedBy>
  <cp:revision>57</cp:revision>
  <cp:lastPrinted>2019-03-12T17:18:20Z</cp:lastPrinted>
  <dcterms:created xsi:type="dcterms:W3CDTF">2019-03-11T13:48:43Z</dcterms:created>
  <dcterms:modified xsi:type="dcterms:W3CDTF">2021-05-05T15:22:46Z</dcterms:modified>
</cp:coreProperties>
</file>