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8" r:id="rId2"/>
    <p:sldId id="718" r:id="rId3"/>
    <p:sldId id="752" r:id="rId4"/>
    <p:sldId id="753" r:id="rId5"/>
    <p:sldId id="754" r:id="rId6"/>
    <p:sldId id="755" r:id="rId7"/>
    <p:sldId id="756" r:id="rId8"/>
    <p:sldId id="757" r:id="rId9"/>
    <p:sldId id="758" r:id="rId10"/>
    <p:sldId id="760" r:id="rId11"/>
    <p:sldId id="761" r:id="rId12"/>
    <p:sldId id="762" r:id="rId13"/>
    <p:sldId id="763" r:id="rId14"/>
    <p:sldId id="764" r:id="rId15"/>
    <p:sldId id="765" r:id="rId16"/>
    <p:sldId id="766" r:id="rId17"/>
    <p:sldId id="767" r:id="rId18"/>
    <p:sldId id="768" r:id="rId19"/>
    <p:sldId id="769" r:id="rId20"/>
    <p:sldId id="770" r:id="rId21"/>
    <p:sldId id="771" r:id="rId22"/>
    <p:sldId id="772" r:id="rId23"/>
    <p:sldId id="773" r:id="rId24"/>
    <p:sldId id="774" r:id="rId25"/>
    <p:sldId id="775" r:id="rId26"/>
    <p:sldId id="776" r:id="rId27"/>
    <p:sldId id="777" r:id="rId28"/>
    <p:sldId id="778" r:id="rId29"/>
    <p:sldId id="779" r:id="rId30"/>
    <p:sldId id="780" r:id="rId31"/>
    <p:sldId id="781" r:id="rId32"/>
    <p:sldId id="782" r:id="rId33"/>
    <p:sldId id="783" r:id="rId34"/>
    <p:sldId id="784" r:id="rId35"/>
    <p:sldId id="785" r:id="rId36"/>
    <p:sldId id="786" r:id="rId37"/>
    <p:sldId id="787" r:id="rId38"/>
    <p:sldId id="270" r:id="rId39"/>
    <p:sldId id="271" r:id="rId4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35DD"/>
    <a:srgbClr val="262ED1"/>
    <a:srgbClr val="422EA4"/>
    <a:srgbClr val="0964A4"/>
    <a:srgbClr val="F3A7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Estilo Médio 4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Estilo Claro 3 - Ênfas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Estilo Médio 1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929F9F4-4A8F-4326-A1B4-22849713DDAB}" styleName="Estilo Escuro 1 - Ênfas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Estilo Escuro 2 - Ênfase 3/Ênfas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30" autoAdjust="0"/>
  </p:normalViewPr>
  <p:slideViewPr>
    <p:cSldViewPr snapToGrid="0" snapToObjects="1">
      <p:cViewPr varScale="1">
        <p:scale>
          <a:sx n="81" d="100"/>
          <a:sy n="81" d="100"/>
        </p:scale>
        <p:origin x="1110"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80439341"/>
      </p:ext>
    </p:extLst>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CERTO</a:t>
            </a:r>
          </a:p>
        </p:txBody>
      </p:sp>
    </p:spTree>
    <p:extLst>
      <p:ext uri="{BB962C8B-B14F-4D97-AF65-F5344CB8AC3E}">
        <p14:creationId xmlns:p14="http://schemas.microsoft.com/office/powerpoint/2010/main" val="2633956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e</a:t>
            </a:r>
            <a:endParaRPr lang="pt-BR" dirty="0"/>
          </a:p>
        </p:txBody>
      </p:sp>
    </p:spTree>
    <p:extLst>
      <p:ext uri="{BB962C8B-B14F-4D97-AF65-F5344CB8AC3E}">
        <p14:creationId xmlns:p14="http://schemas.microsoft.com/office/powerpoint/2010/main" val="3280552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2385249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564444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C</a:t>
            </a:r>
            <a:endParaRPr lang="pt-BR" dirty="0"/>
          </a:p>
        </p:txBody>
      </p:sp>
    </p:spTree>
    <p:extLst>
      <p:ext uri="{BB962C8B-B14F-4D97-AF65-F5344CB8AC3E}">
        <p14:creationId xmlns:p14="http://schemas.microsoft.com/office/powerpoint/2010/main" val="3869179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C</a:t>
            </a:r>
            <a:endParaRPr lang="pt-BR" dirty="0"/>
          </a:p>
        </p:txBody>
      </p:sp>
    </p:spTree>
    <p:extLst>
      <p:ext uri="{BB962C8B-B14F-4D97-AF65-F5344CB8AC3E}">
        <p14:creationId xmlns:p14="http://schemas.microsoft.com/office/powerpoint/2010/main" val="382734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1169924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847447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2040918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256713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353934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d art.311-a</a:t>
            </a:r>
            <a:endParaRPr lang="pt-BR" dirty="0"/>
          </a:p>
        </p:txBody>
      </p:sp>
    </p:spTree>
    <p:extLst>
      <p:ext uri="{BB962C8B-B14F-4D97-AF65-F5344CB8AC3E}">
        <p14:creationId xmlns:p14="http://schemas.microsoft.com/office/powerpoint/2010/main" val="2983872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1784771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3119813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510406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3940168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1670932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E</a:t>
            </a:r>
            <a:endParaRPr lang="pt-BR" dirty="0"/>
          </a:p>
        </p:txBody>
      </p:sp>
    </p:spTree>
    <p:extLst>
      <p:ext uri="{BB962C8B-B14F-4D97-AF65-F5344CB8AC3E}">
        <p14:creationId xmlns:p14="http://schemas.microsoft.com/office/powerpoint/2010/main" val="3123276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E</a:t>
            </a:r>
            <a:endParaRPr lang="pt-BR" dirty="0"/>
          </a:p>
        </p:txBody>
      </p:sp>
    </p:spTree>
    <p:extLst>
      <p:ext uri="{BB962C8B-B14F-4D97-AF65-F5344CB8AC3E}">
        <p14:creationId xmlns:p14="http://schemas.microsoft.com/office/powerpoint/2010/main" val="842947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C</a:t>
            </a:r>
            <a:endParaRPr lang="pt-BR" dirty="0"/>
          </a:p>
        </p:txBody>
      </p:sp>
    </p:spTree>
    <p:extLst>
      <p:ext uri="{BB962C8B-B14F-4D97-AF65-F5344CB8AC3E}">
        <p14:creationId xmlns:p14="http://schemas.microsoft.com/office/powerpoint/2010/main" val="2137227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C</a:t>
            </a:r>
            <a:endParaRPr lang="pt-BR" dirty="0"/>
          </a:p>
        </p:txBody>
      </p:sp>
    </p:spTree>
    <p:extLst>
      <p:ext uri="{BB962C8B-B14F-4D97-AF65-F5344CB8AC3E}">
        <p14:creationId xmlns:p14="http://schemas.microsoft.com/office/powerpoint/2010/main" val="4238081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D</a:t>
            </a:r>
            <a:endParaRPr lang="pt-BR" dirty="0"/>
          </a:p>
        </p:txBody>
      </p:sp>
    </p:spTree>
    <p:extLst>
      <p:ext uri="{BB962C8B-B14F-4D97-AF65-F5344CB8AC3E}">
        <p14:creationId xmlns:p14="http://schemas.microsoft.com/office/powerpoint/2010/main" val="159241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c</a:t>
            </a:r>
            <a:endParaRPr lang="pt-BR" dirty="0"/>
          </a:p>
        </p:txBody>
      </p:sp>
    </p:spTree>
    <p:extLst>
      <p:ext uri="{BB962C8B-B14F-4D97-AF65-F5344CB8AC3E}">
        <p14:creationId xmlns:p14="http://schemas.microsoft.com/office/powerpoint/2010/main" val="1534817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3947287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1929961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C</a:t>
            </a:r>
            <a:endParaRPr lang="pt-BR" dirty="0"/>
          </a:p>
        </p:txBody>
      </p:sp>
    </p:spTree>
    <p:extLst>
      <p:ext uri="{BB962C8B-B14F-4D97-AF65-F5344CB8AC3E}">
        <p14:creationId xmlns:p14="http://schemas.microsoft.com/office/powerpoint/2010/main" val="4114645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E</a:t>
            </a:r>
            <a:endParaRPr lang="pt-BR" dirty="0"/>
          </a:p>
        </p:txBody>
      </p:sp>
    </p:spTree>
    <p:extLst>
      <p:ext uri="{BB962C8B-B14F-4D97-AF65-F5344CB8AC3E}">
        <p14:creationId xmlns:p14="http://schemas.microsoft.com/office/powerpoint/2010/main" val="36887981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B</a:t>
            </a:r>
            <a:endParaRPr lang="pt-BR" dirty="0"/>
          </a:p>
        </p:txBody>
      </p:sp>
    </p:spTree>
    <p:extLst>
      <p:ext uri="{BB962C8B-B14F-4D97-AF65-F5344CB8AC3E}">
        <p14:creationId xmlns:p14="http://schemas.microsoft.com/office/powerpoint/2010/main" val="707328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E</a:t>
            </a:r>
            <a:endParaRPr lang="pt-BR" dirty="0"/>
          </a:p>
        </p:txBody>
      </p:sp>
    </p:spTree>
    <p:extLst>
      <p:ext uri="{BB962C8B-B14F-4D97-AF65-F5344CB8AC3E}">
        <p14:creationId xmlns:p14="http://schemas.microsoft.com/office/powerpoint/2010/main" val="2220790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E</a:t>
            </a:r>
            <a:endParaRPr lang="pt-BR" dirty="0"/>
          </a:p>
        </p:txBody>
      </p:sp>
    </p:spTree>
    <p:extLst>
      <p:ext uri="{BB962C8B-B14F-4D97-AF65-F5344CB8AC3E}">
        <p14:creationId xmlns:p14="http://schemas.microsoft.com/office/powerpoint/2010/main" val="2981379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383384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a</a:t>
            </a:r>
            <a:endParaRPr lang="pt-BR" dirty="0"/>
          </a:p>
        </p:txBody>
      </p:sp>
    </p:spTree>
    <p:extLst>
      <p:ext uri="{BB962C8B-B14F-4D97-AF65-F5344CB8AC3E}">
        <p14:creationId xmlns:p14="http://schemas.microsoft.com/office/powerpoint/2010/main" val="154246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d</a:t>
            </a:r>
            <a:endParaRPr lang="pt-BR" dirty="0"/>
          </a:p>
        </p:txBody>
      </p:sp>
    </p:spTree>
    <p:extLst>
      <p:ext uri="{BB962C8B-B14F-4D97-AF65-F5344CB8AC3E}">
        <p14:creationId xmlns:p14="http://schemas.microsoft.com/office/powerpoint/2010/main" val="232544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c</a:t>
            </a:r>
            <a:endParaRPr lang="pt-BR" dirty="0"/>
          </a:p>
        </p:txBody>
      </p:sp>
    </p:spTree>
    <p:extLst>
      <p:ext uri="{BB962C8B-B14F-4D97-AF65-F5344CB8AC3E}">
        <p14:creationId xmlns:p14="http://schemas.microsoft.com/office/powerpoint/2010/main" val="303157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d</a:t>
            </a:r>
            <a:endParaRPr lang="pt-BR" dirty="0"/>
          </a:p>
        </p:txBody>
      </p:sp>
    </p:spTree>
    <p:extLst>
      <p:ext uri="{BB962C8B-B14F-4D97-AF65-F5344CB8AC3E}">
        <p14:creationId xmlns:p14="http://schemas.microsoft.com/office/powerpoint/2010/main" val="2734752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smtClean="0"/>
              <a:t>Letra e</a:t>
            </a:r>
            <a:endParaRPr lang="pt-BR" dirty="0"/>
          </a:p>
        </p:txBody>
      </p:sp>
    </p:spTree>
    <p:extLst>
      <p:ext uri="{BB962C8B-B14F-4D97-AF65-F5344CB8AC3E}">
        <p14:creationId xmlns:p14="http://schemas.microsoft.com/office/powerpoint/2010/main" val="81727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Text"/>
          <p:cNvSpPr txBox="1">
            <a:spLocks noGrp="1"/>
          </p:cNvSpPr>
          <p:nvPr>
            <p:ph type="title"/>
          </p:nvPr>
        </p:nvSpPr>
        <p:spPr>
          <a:xfrm>
            <a:off x="457200" y="69056"/>
            <a:ext cx="8229600" cy="113109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4769961"/>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5pPr>
      <a:lvl6pPr marL="0" marR="0" indent="45720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6pPr>
      <a:lvl7pPr marL="0" marR="0" indent="91440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7pPr>
      <a:lvl8pPr marL="0" marR="0" indent="137160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8pPr>
      <a:lvl9pPr marL="0" marR="0" indent="182880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Calibri"/>
          <a:ea typeface="Calibri"/>
          <a:cs typeface="Calibri"/>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planalto.gov.br/ccivil_03/_Ato2019-2022/2020/Lei/L14110.htm#art1"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planalto.gov.br/ccivil_03/LEIS/LEIS_2001/L10268.htm#art342"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www.planalto.gov.br/ccivil_03/LEIS/LEIS_2001/L10268.htm%22%20/l%20%22art342" TargetMode="External"/><Relationship Id="rId5" Type="http://schemas.openxmlformats.org/officeDocument/2006/relationships/hyperlink" Target="http://www.planalto.gov.br/ccivil_03/_Ato2011-2014/2013/Lei/L12850.htm#art27" TargetMode="External"/><Relationship Id="rId4" Type="http://schemas.openxmlformats.org/officeDocument/2006/relationships/hyperlink" Target="http://www.planalto.gov.br/ccivil_03/_Ato2011-2014/2013/Lei/L12850.htm#art25"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planalto.gov.br/ccivil_03/LEIS/L9983.htm#art327%C2%A71"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www.planalto.gov.br/ccivil_03/LEIS/1980-1988/L6799.htm#ART327%C2%A7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4" name="CapasPPT_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8" y="0"/>
            <a:ext cx="9144000" cy="5143500"/>
          </a:xfrm>
          <a:prstGeom prst="rect">
            <a:avLst/>
          </a:prstGeom>
          <a:ln w="12700">
            <a:miter lim="400000"/>
          </a:ln>
        </p:spPr>
      </p:pic>
      <p:sp>
        <p:nvSpPr>
          <p:cNvPr id="25" name="TÍTULO DA AULA…"/>
          <p:cNvSpPr txBox="1"/>
          <p:nvPr/>
        </p:nvSpPr>
        <p:spPr>
          <a:xfrm>
            <a:off x="998220" y="929640"/>
            <a:ext cx="6507480" cy="116955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gn="ctr">
              <a:defRPr sz="4400" b="1">
                <a:solidFill>
                  <a:srgbClr val="FFFFFF"/>
                </a:solidFill>
              </a:defRPr>
            </a:pPr>
            <a:r>
              <a:rPr lang="pt-BR" sz="3500" cap="small" dirty="0" smtClean="0">
                <a:solidFill>
                  <a:srgbClr val="FFFF00"/>
                </a:solidFill>
                <a:latin typeface="Montserrat" panose="00000500000000000000" pitchFamily="2" charset="0"/>
              </a:rPr>
              <a:t>DIREITO PENAL</a:t>
            </a:r>
          </a:p>
          <a:p>
            <a:pPr algn="ctr">
              <a:defRPr sz="4400" b="1">
                <a:solidFill>
                  <a:srgbClr val="FFFFFF"/>
                </a:solidFill>
              </a:defRPr>
            </a:pPr>
            <a:r>
              <a:rPr lang="pt-BR" sz="3500" cap="small" dirty="0" smtClean="0">
                <a:solidFill>
                  <a:srgbClr val="FFFF00"/>
                </a:solidFill>
                <a:latin typeface="Montserrat" panose="00000500000000000000" pitchFamily="2" charset="0"/>
              </a:rPr>
              <a:t>ESCREVENTE TJSP</a:t>
            </a:r>
            <a:endParaRPr lang="pt-BR" sz="3500" cap="small" dirty="0">
              <a:solidFill>
                <a:srgbClr val="FFFF00"/>
              </a:solidFill>
              <a:latin typeface="Montserrat" panose="00000500000000000000" pitchFamily="2" charset="0"/>
            </a:endParaRPr>
          </a:p>
        </p:txBody>
      </p:sp>
      <p:sp>
        <p:nvSpPr>
          <p:cNvPr id="26" name="Prof. Nome do Professor"/>
          <p:cNvSpPr txBox="1"/>
          <p:nvPr/>
        </p:nvSpPr>
        <p:spPr>
          <a:xfrm>
            <a:off x="5237797" y="3743023"/>
            <a:ext cx="4011674" cy="38472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a:solidFill>
                  <a:srgbClr val="FFFFFF"/>
                </a:solidFill>
              </a:defRPr>
            </a:pPr>
            <a:r>
              <a:rPr sz="1900" dirty="0">
                <a:solidFill>
                  <a:srgbClr val="FFFF00"/>
                </a:solidFill>
                <a:latin typeface="Avenir" pitchFamily="50" charset="0"/>
                <a:ea typeface="Open Sans" panose="020B0606030504020204" pitchFamily="34" charset="0"/>
                <a:cs typeface="Open Sans" panose="020B0606030504020204" pitchFamily="34" charset="0"/>
              </a:rPr>
              <a:t>Prof. </a:t>
            </a:r>
            <a:r>
              <a:rPr lang="pt-BR" sz="1900" dirty="0">
                <a:solidFill>
                  <a:srgbClr val="FFFF00"/>
                </a:solidFill>
                <a:latin typeface="Avenir" pitchFamily="50" charset="0"/>
                <a:ea typeface="Open Sans" panose="020B0606030504020204" pitchFamily="34" charset="0"/>
                <a:cs typeface="Open Sans" panose="020B0606030504020204" pitchFamily="34" charset="0"/>
              </a:rPr>
              <a:t>Antonio Pequeno</a:t>
            </a:r>
            <a:endParaRPr sz="1900" b="1" dirty="0">
              <a:solidFill>
                <a:srgbClr val="FFFF00"/>
              </a:solidFill>
              <a:latin typeface="Avenir" pitchFamily="50" charset="0"/>
              <a:ea typeface="Open Sans" panose="020B0606030504020204" pitchFamily="34" charset="0"/>
              <a:cs typeface="Open Sans" panose="020B0606030504020204" pitchFamily="34" charset="0"/>
            </a:endParaRPr>
          </a:p>
        </p:txBody>
      </p:sp>
      <p:sp>
        <p:nvSpPr>
          <p:cNvPr id="8" name="CaixaDeTexto 7">
            <a:extLst>
              <a:ext uri="{FF2B5EF4-FFF2-40B4-BE49-F238E27FC236}">
                <a16:creationId xmlns:a16="http://schemas.microsoft.com/office/drawing/2014/main" id="{3C5CFCDD-2E1A-419E-B8F2-239E1DAB45E4}"/>
              </a:ext>
            </a:extLst>
          </p:cNvPr>
          <p:cNvSpPr txBox="1"/>
          <p:nvPr/>
        </p:nvSpPr>
        <p:spPr>
          <a:xfrm>
            <a:off x="2542448" y="3935384"/>
            <a:ext cx="235228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pt-BR" sz="1800" b="0" i="0" u="none" strike="noStrike" cap="none" spc="0" normalizeH="0" baseline="0" dirty="0">
                <a:ln>
                  <a:noFill/>
                </a:ln>
                <a:solidFill>
                  <a:srgbClr val="FFFF00"/>
                </a:solidFill>
                <a:effectLst/>
                <a:uFillTx/>
                <a:latin typeface="Bodoni MT Black" pitchFamily="18" charset="0"/>
                <a:sym typeface="Calibri"/>
              </a:rPr>
              <a:t> INSTA @PROF.PEQUENO</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r>
              <a:rPr lang="pt-BR" dirty="0" smtClean="0"/>
              <a:t>.</a:t>
            </a:r>
            <a:endParaRPr lang="pt-BR" dirty="0"/>
          </a:p>
          <a:p>
            <a:endParaRPr lang="pt-BR" dirty="0"/>
          </a:p>
        </p:txBody>
      </p:sp>
      <p:sp>
        <p:nvSpPr>
          <p:cNvPr id="4" name="Rectangle 1"/>
          <p:cNvSpPr>
            <a:spLocks noChangeArrowheads="1"/>
          </p:cNvSpPr>
          <p:nvPr/>
        </p:nvSpPr>
        <p:spPr bwMode="auto">
          <a:xfrm>
            <a:off x="74040" y="942350"/>
            <a:ext cx="8914138" cy="47348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smtClean="0">
                <a:ln>
                  <a:noFill/>
                </a:ln>
                <a:solidFill>
                  <a:schemeClr val="tx1"/>
                </a:solidFill>
                <a:effectLst/>
                <a:latin typeface="Arial" panose="020B0604020202020204" pitchFamily="34" charset="0"/>
              </a:rPr>
              <a:t>A respeito dos crimes praticados por particulares contra a administração, em geral (</a:t>
            </a:r>
            <a:r>
              <a:rPr kumimoji="0" lang="pt-BR" altLang="pt-BR" sz="1800" b="0" i="0" u="none" strike="noStrike" cap="none" normalizeH="0" baseline="0" dirty="0" err="1" smtClean="0">
                <a:ln>
                  <a:noFill/>
                </a:ln>
                <a:solidFill>
                  <a:schemeClr val="tx1"/>
                </a:solidFill>
                <a:effectLst/>
                <a:latin typeface="Arial" panose="020B0604020202020204" pitchFamily="34" charset="0"/>
              </a:rPr>
              <a:t>arts</a:t>
            </a:r>
            <a:r>
              <a:rPr kumimoji="0" lang="pt-BR" altLang="pt-BR" sz="1800" b="0" i="0" u="none" strike="noStrike" cap="none" normalizeH="0" baseline="0" dirty="0" smtClean="0">
                <a:ln>
                  <a:noFill/>
                </a:ln>
                <a:solidFill>
                  <a:schemeClr val="tx1"/>
                </a:solidFill>
                <a:effectLst/>
                <a:latin typeface="Arial" panose="020B0604020202020204" pitchFamily="34" charset="0"/>
              </a:rPr>
              <a:t>. 328; 329; 330; 331; 332; 333; 335; 336 e 337 do CP), assinale a alternativa correta.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342900" lvl="0" indent="-342900" algn="just" defTabSz="914400" eaLnBrk="0" fontAlgn="base">
              <a:spcBef>
                <a:spcPct val="0"/>
              </a:spcBef>
              <a:spcAft>
                <a:spcPct val="0"/>
              </a:spcAft>
              <a:buAutoNum type="alphaLcParenR"/>
            </a:pPr>
            <a:r>
              <a:rPr lang="pt-BR" dirty="0" smtClean="0"/>
              <a:t>O </a:t>
            </a:r>
            <a:r>
              <a:rPr lang="pt-BR" dirty="0"/>
              <a:t>crime de desacato não se configura se o funcionário público não estiver no exercício da função, ainda que o desacato seja em razão dela</a:t>
            </a:r>
            <a:r>
              <a:rPr lang="pt-BR" dirty="0" smtClean="0"/>
              <a:t>.</a:t>
            </a:r>
          </a:p>
          <a:p>
            <a:pPr marL="342900" lvl="0" indent="-342900" algn="just" defTabSz="914400" eaLnBrk="0" fontAlgn="base">
              <a:spcBef>
                <a:spcPct val="0"/>
              </a:spcBef>
              <a:spcAft>
                <a:spcPct val="0"/>
              </a:spcAft>
              <a:buAutoNum type="alphaLcParenR"/>
            </a:pPr>
            <a:r>
              <a:rPr lang="pt-BR" dirty="0"/>
              <a:t>Para se configurar, o crime de usurpação de função pública exige que o agente, enquanto na função, obtenha vantagem</a:t>
            </a:r>
            <a:r>
              <a:rPr lang="pt-BR" dirty="0" smtClean="0"/>
              <a:t>.</a:t>
            </a:r>
          </a:p>
          <a:p>
            <a:pPr marL="342900" lvl="0" indent="-342900" algn="just" defTabSz="914400" eaLnBrk="0" fontAlgn="base">
              <a:spcBef>
                <a:spcPct val="0"/>
              </a:spcBef>
              <a:spcAft>
                <a:spcPct val="0"/>
              </a:spcAft>
              <a:buAutoNum type="alphaLcParenR"/>
            </a:pPr>
            <a:r>
              <a:rPr lang="pt-BR" dirty="0"/>
              <a:t>Para se configurar, o crime de corrupção ativa exige o retardo ou a omissão do ato de ofício, pelo funcionário público, em razão do recebimento ou promessa de vantagem indevida</a:t>
            </a:r>
            <a:r>
              <a:rPr lang="pt-BR" dirty="0" smtClean="0"/>
              <a:t>.</a:t>
            </a:r>
          </a:p>
          <a:p>
            <a:pPr marL="342900" lvl="0" indent="-342900" algn="just" defTabSz="914400" eaLnBrk="0" fontAlgn="base">
              <a:spcBef>
                <a:spcPct val="0"/>
              </a:spcBef>
              <a:spcAft>
                <a:spcPct val="0"/>
              </a:spcAft>
              <a:buAutoNum type="alphaLcParenR"/>
            </a:pPr>
            <a:r>
              <a:rPr lang="pt-BR" dirty="0"/>
              <a:t>Aquele que se abstém de licitar em hasta pública, em razão de vantagem indevida, não é punido pelo crime de impedimento, perturbação ou fraude de concorrência, já que se trata de conduta atípica.</a:t>
            </a:r>
            <a:endParaRPr lang="pt-BR" altLang="pt-BR"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930338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4" name="Rectangle 1"/>
          <p:cNvSpPr>
            <a:spLocks noChangeArrowheads="1"/>
          </p:cNvSpPr>
          <p:nvPr/>
        </p:nvSpPr>
        <p:spPr bwMode="auto">
          <a:xfrm>
            <a:off x="152399" y="1297918"/>
            <a:ext cx="886097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lvl="0" algn="just" defTabSz="914400" eaLnBrk="0" fontAlgn="base">
              <a:spcBef>
                <a:spcPct val="0"/>
              </a:spcBef>
              <a:spcAft>
                <a:spcPct val="0"/>
              </a:spcAft>
            </a:pPr>
            <a:r>
              <a:rPr lang="pt-BR" dirty="0" smtClean="0"/>
              <a:t>e) Não </a:t>
            </a:r>
            <a:r>
              <a:rPr lang="pt-BR" dirty="0"/>
              <a:t>há previsão de modalidade culposa.</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96000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4" name="Rectangle 1"/>
          <p:cNvSpPr>
            <a:spLocks noChangeArrowheads="1"/>
          </p:cNvSpPr>
          <p:nvPr/>
        </p:nvSpPr>
        <p:spPr bwMode="auto">
          <a:xfrm>
            <a:off x="20465" y="1136420"/>
            <a:ext cx="9123535" cy="39038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lvl="0" algn="just" defTabSz="914400" eaLnBrk="0" fontAlgn="base">
              <a:spcBef>
                <a:spcPct val="0"/>
              </a:spcBef>
              <a:spcAft>
                <a:spcPct val="0"/>
              </a:spcAft>
            </a:pPr>
            <a:r>
              <a:rPr lang="pt-BR" dirty="0"/>
              <a:t>A respeito dos crimes praticados por funcionários públicos contra a administração pública, é correto </a:t>
            </a:r>
            <a:r>
              <a:rPr lang="pt-BR" dirty="0" smtClean="0"/>
              <a:t>afirmar que </a:t>
            </a:r>
          </a:p>
          <a:p>
            <a:pPr lvl="0" algn="just" defTabSz="914400" eaLnBrk="0" fontAlgn="base">
              <a:spcBef>
                <a:spcPct val="0"/>
              </a:spcBef>
              <a:spcAft>
                <a:spcPct val="0"/>
              </a:spcAft>
            </a:pPr>
            <a:endParaRPr lang="pt-BR" dirty="0" smtClean="0"/>
          </a:p>
          <a:p>
            <a:pPr marL="342900" lvl="0" indent="-342900" algn="just" defTabSz="914400" eaLnBrk="0" fontAlgn="base">
              <a:spcBef>
                <a:spcPct val="0"/>
              </a:spcBef>
              <a:spcAft>
                <a:spcPct val="0"/>
              </a:spcAft>
              <a:buAutoNum type="alphaLcParenR"/>
            </a:pPr>
            <a:r>
              <a:rPr lang="pt-BR" dirty="0" smtClean="0"/>
              <a:t>Caio</a:t>
            </a:r>
            <a:r>
              <a:rPr lang="pt-BR" dirty="0"/>
              <a:t>, funcionário público, ao empregar verba própria da educação, destinada por lei, na saúde, em tese, incorre no crime de emprego irregular de verba pública (art. 315 do CP</a:t>
            </a:r>
            <a:r>
              <a:rPr lang="pt-BR" dirty="0" smtClean="0"/>
              <a:t>).</a:t>
            </a:r>
          </a:p>
          <a:p>
            <a:pPr lvl="0" algn="just" defTabSz="914400" eaLnBrk="0" fontAlgn="base">
              <a:spcBef>
                <a:spcPct val="0"/>
              </a:spcBef>
              <a:spcAft>
                <a:spcPct val="0"/>
              </a:spcAft>
            </a:pPr>
            <a:r>
              <a:rPr lang="pt-BR" dirty="0" smtClean="0"/>
              <a:t> </a:t>
            </a:r>
          </a:p>
          <a:p>
            <a:pPr lvl="0" algn="just" defTabSz="914400" eaLnBrk="0" fontAlgn="base">
              <a:spcBef>
                <a:spcPct val="0"/>
              </a:spcBef>
              <a:spcAft>
                <a:spcPct val="0"/>
              </a:spcAft>
            </a:pPr>
            <a:r>
              <a:rPr lang="pt-BR" dirty="0" smtClean="0"/>
              <a:t>B) </a:t>
            </a:r>
            <a:r>
              <a:rPr lang="pt-BR" dirty="0" err="1" smtClean="0"/>
              <a:t>Tícia</a:t>
            </a:r>
            <a:r>
              <a:rPr lang="pt-BR" dirty="0"/>
              <a:t>, funcionária pública, ao exigir, em razão de sua função, que determinada empresa contrate o </a:t>
            </a:r>
            <a:r>
              <a:rPr lang="pt-BR" dirty="0" smtClean="0"/>
              <a:t>filho, em tese, incorre no crime de corrupção passiva (art.317 do CP);</a:t>
            </a:r>
          </a:p>
          <a:p>
            <a:pPr lvl="0" algn="just" defTabSz="914400" eaLnBrk="0" fontAlgn="base">
              <a:spcBef>
                <a:spcPct val="0"/>
              </a:spcBef>
              <a:spcAft>
                <a:spcPct val="0"/>
              </a:spcAft>
            </a:pPr>
            <a:endParaRPr kumimoji="0" lang="pt-BR" altLang="pt-BR" sz="1800" b="0" i="0" u="none" strike="noStrike" cap="none" normalizeH="0" baseline="0" dirty="0">
              <a:ln>
                <a:noFill/>
              </a:ln>
              <a:solidFill>
                <a:schemeClr val="tx1"/>
              </a:solidFill>
              <a:effectLst/>
              <a:latin typeface="Arial" panose="020B0604020202020204" pitchFamily="34" charset="0"/>
            </a:endParaRPr>
          </a:p>
          <a:p>
            <a:pPr lvl="0" algn="just" defTabSz="914400" eaLnBrk="0" fontAlgn="base">
              <a:spcBef>
                <a:spcPct val="0"/>
              </a:spcBef>
              <a:spcAft>
                <a:spcPct val="0"/>
              </a:spcAft>
            </a:pPr>
            <a:r>
              <a:rPr lang="pt-BR" altLang="pt-BR" dirty="0" smtClean="0">
                <a:solidFill>
                  <a:schemeClr val="tx1"/>
                </a:solidFill>
                <a:latin typeface="Arial" panose="020B0604020202020204" pitchFamily="34" charset="0"/>
              </a:rPr>
              <a:t>C) </a:t>
            </a:r>
            <a:r>
              <a:rPr lang="pt-BR" dirty="0" err="1"/>
              <a:t>Mévio</a:t>
            </a:r>
            <a:r>
              <a:rPr lang="pt-BR" dirty="0"/>
              <a:t>, funcionário público, em razão de sua função, ao aceitar promessa de recebimento de passagens aéreas, para férias da família, não incorre no crime de corrupção passiva (art. 317 do CP), já que referido tipo penal exige o efetivo recebimento de vantagem indevida</a:t>
            </a:r>
            <a:r>
              <a:rPr lang="pt-BR" dirty="0" smtClean="0"/>
              <a:t>.</a:t>
            </a:r>
          </a:p>
          <a:p>
            <a:pPr lvl="0" algn="just" defTabSz="914400" eaLnBrk="0" fontAlgn="base">
              <a:spcBef>
                <a:spcPct val="0"/>
              </a:spcBef>
              <a:spcAft>
                <a:spcPct val="0"/>
              </a:spcAf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137112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4" name="Rectangle 1"/>
          <p:cNvSpPr>
            <a:spLocks noChangeArrowheads="1"/>
          </p:cNvSpPr>
          <p:nvPr/>
        </p:nvSpPr>
        <p:spPr bwMode="auto">
          <a:xfrm>
            <a:off x="-28499" y="962020"/>
            <a:ext cx="9123535" cy="25188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lvl="0" algn="just" defTabSz="914400" eaLnBrk="0" fontAlgn="base">
              <a:spcBef>
                <a:spcPct val="0"/>
              </a:spcBef>
              <a:spcAft>
                <a:spcPct val="0"/>
              </a:spcAft>
            </a:pPr>
            <a:r>
              <a:rPr lang="pt-BR" altLang="pt-BR" dirty="0">
                <a:solidFill>
                  <a:schemeClr val="tx1"/>
                </a:solidFill>
                <a:latin typeface="Arial" panose="020B0604020202020204" pitchFamily="34" charset="0"/>
              </a:rPr>
              <a:t>D) </a:t>
            </a:r>
            <a:r>
              <a:rPr lang="pt-BR" dirty="0" err="1"/>
              <a:t>Tício</a:t>
            </a:r>
            <a:r>
              <a:rPr lang="pt-BR" dirty="0"/>
              <a:t>, funcionário público, ao se apropriar do dinheiro arrecadado pelos funcionários da repartição para comprar o bolo de comemoração dos aniversariantes do mês, em tese, pratica o crime de peculato (art. 312 do CP</a:t>
            </a:r>
            <a:r>
              <a:rPr lang="pt-BR" dirty="0" smtClean="0"/>
              <a:t>).</a:t>
            </a:r>
          </a:p>
          <a:p>
            <a:pPr lvl="0" algn="just" defTabSz="914400" eaLnBrk="0" fontAlgn="base">
              <a:spcBef>
                <a:spcPct val="0"/>
              </a:spcBef>
              <a:spcAft>
                <a:spcPct val="0"/>
              </a:spcAft>
            </a:pPr>
            <a:endParaRPr lang="pt-BR" dirty="0"/>
          </a:p>
          <a:p>
            <a:pPr lvl="0" algn="just" defTabSz="914400" eaLnBrk="0" fontAlgn="base">
              <a:spcBef>
                <a:spcPct val="0"/>
              </a:spcBef>
              <a:spcAft>
                <a:spcPct val="0"/>
              </a:spcAft>
            </a:pPr>
            <a:r>
              <a:rPr lang="pt-BR" altLang="pt-BR" dirty="0">
                <a:solidFill>
                  <a:schemeClr val="tx1"/>
                </a:solidFill>
                <a:latin typeface="Arial" panose="020B0604020202020204" pitchFamily="34" charset="0"/>
              </a:rPr>
              <a:t>E) </a:t>
            </a:r>
            <a:r>
              <a:rPr lang="pt-BR" dirty="0" err="1"/>
              <a:t>Mévia</a:t>
            </a:r>
            <a:r>
              <a:rPr lang="pt-BR" dirty="0"/>
              <a:t>, funcionária pública, não sendo advogada, não pode incorrer no crime de advocacia administrativa (art. 321 do CP), já que referido tipo penal exige a qualidade de advogado do sujeito ativo.</a:t>
            </a:r>
            <a:endParaRPr lang="pt-BR" altLang="pt-BR" dirty="0">
              <a:solidFill>
                <a:schemeClr val="tx1"/>
              </a:solidFill>
              <a:latin typeface="Arial" panose="020B0604020202020204" pitchFamily="34" charset="0"/>
            </a:endParaRPr>
          </a:p>
          <a:p>
            <a:pPr lvl="0" algn="just" defTabSz="914400" eaLnBrk="0" fontAlgn="base">
              <a:spcBef>
                <a:spcPct val="0"/>
              </a:spcBef>
              <a:spcAft>
                <a:spcPct val="0"/>
              </a:spcAf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107142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4" name="Rectangle 1"/>
          <p:cNvSpPr>
            <a:spLocks noChangeArrowheads="1"/>
          </p:cNvSpPr>
          <p:nvPr/>
        </p:nvSpPr>
        <p:spPr bwMode="auto">
          <a:xfrm>
            <a:off x="20465" y="860765"/>
            <a:ext cx="9123535" cy="36268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lvl="0" algn="just" defTabSz="914400" eaLnBrk="0" fontAlgn="base">
              <a:spcBef>
                <a:spcPct val="0"/>
              </a:spcBef>
              <a:spcAft>
                <a:spcPct val="0"/>
              </a:spcAft>
            </a:pPr>
            <a:r>
              <a:rPr lang="pt-BR" dirty="0"/>
              <a:t>No tocante às infrações previstas nos artigos 307, 308 e 311-A, do Código Penal, assinale a alternativa correta</a:t>
            </a:r>
            <a:r>
              <a:rPr lang="pt-BR" dirty="0" smtClean="0"/>
              <a:t>.</a:t>
            </a:r>
          </a:p>
          <a:p>
            <a:pPr lvl="0" algn="just" defTabSz="914400" eaLnBrk="0" fontAlgn="base">
              <a:spcBef>
                <a:spcPct val="0"/>
              </a:spcBef>
              <a:spcAft>
                <a:spcPct val="0"/>
              </a:spcAft>
            </a:pPr>
            <a:endParaRPr lang="pt-BR" dirty="0" smtClean="0"/>
          </a:p>
          <a:p>
            <a:pPr marL="342900" lvl="0" indent="-342900" algn="just" defTabSz="914400" eaLnBrk="0" fontAlgn="base">
              <a:spcBef>
                <a:spcPct val="0"/>
              </a:spcBef>
              <a:spcAft>
                <a:spcPct val="0"/>
              </a:spcAft>
              <a:buAutoNum type="alphaUcParenR"/>
            </a:pPr>
            <a:r>
              <a:rPr lang="pt-BR" dirty="0" smtClean="0"/>
              <a:t>A </a:t>
            </a:r>
            <a:r>
              <a:rPr lang="pt-BR" dirty="0"/>
              <a:t>conduta de atribuir a terceiro falsa identidade é penalmente atípica, sendo crime apenas atribuir a si próprio identidade falsa</a:t>
            </a:r>
            <a:r>
              <a:rPr lang="pt-BR" dirty="0" smtClean="0"/>
              <a:t>.</a:t>
            </a:r>
          </a:p>
          <a:p>
            <a:pPr marL="342900" lvl="0" indent="-342900" algn="just" defTabSz="914400" eaLnBrk="0" fontAlgn="base">
              <a:spcBef>
                <a:spcPct val="0"/>
              </a:spcBef>
              <a:spcAft>
                <a:spcPct val="0"/>
              </a:spcAft>
              <a:buAutoNum type="alphaUcParenR"/>
            </a:pPr>
            <a:r>
              <a:rPr lang="pt-BR" dirty="0"/>
              <a:t>O crime de fraude em certames de interesse público configura-se pela divulgação de conteúdo de certame, ainda que não sigiloso</a:t>
            </a:r>
            <a:r>
              <a:rPr lang="pt-BR" dirty="0" smtClean="0"/>
              <a:t>.</a:t>
            </a:r>
          </a:p>
          <a:p>
            <a:pPr marL="342900" lvl="0" indent="-342900" algn="just" defTabSz="914400" eaLnBrk="0" fontAlgn="base">
              <a:spcBef>
                <a:spcPct val="0"/>
              </a:spcBef>
              <a:spcAft>
                <a:spcPct val="0"/>
              </a:spcAft>
              <a:buAutoNum type="alphaUcParenR"/>
            </a:pPr>
            <a:r>
              <a:rPr lang="pt-BR" dirty="0"/>
              <a:t>O crime de fraude em certames de interesse público prevê a figura qualificada, se dele resulta dano à administração pública</a:t>
            </a:r>
            <a:r>
              <a:rPr lang="pt-BR" dirty="0" smtClean="0"/>
              <a:t>.</a:t>
            </a:r>
          </a:p>
          <a:p>
            <a:pPr marL="342900" lvl="0" indent="-342900" algn="just" defTabSz="914400" eaLnBrk="0" fontAlgn="base">
              <a:spcBef>
                <a:spcPct val="0"/>
              </a:spcBef>
              <a:spcAft>
                <a:spcPct val="0"/>
              </a:spcAft>
              <a:buAutoNum type="alphaUcParenR"/>
            </a:pPr>
            <a:r>
              <a:rPr lang="pt-BR" dirty="0"/>
              <a:t>A conduta de ceder o documento de identidade a terceiro, para que dele se utilize, é penalmente atípica, sendo crime apenas o uso, como próprio, de documento alheio</a:t>
            </a:r>
            <a:r>
              <a:rPr lang="pt-BR" dirty="0" smtClean="0"/>
              <a:t>.</a:t>
            </a:r>
          </a:p>
          <a:p>
            <a:pPr marL="342900" lvl="0" indent="-342900" algn="just" defTabSz="914400" eaLnBrk="0" fontAlgn="base">
              <a:spcBef>
                <a:spcPct val="0"/>
              </a:spcBef>
              <a:spcAft>
                <a:spcPct val="0"/>
              </a:spcAft>
              <a:buAutoNum type="alphaUcParenR"/>
            </a:pPr>
            <a:r>
              <a:rPr lang="pt-BR" dirty="0"/>
              <a:t>O crime de fraude em certames de interesse público é próprio de funcionário público.</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91961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859223"/>
            <a:ext cx="9143999" cy="47348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342900" lvl="0" indent="-342900" defTabSz="914400" eaLnBrk="0" fontAlgn="base">
              <a:spcBef>
                <a:spcPct val="0"/>
              </a:spcBef>
              <a:spcAft>
                <a:spcPct val="0"/>
              </a:spcAft>
              <a:buAutoNum type="alphaUcParenR"/>
            </a:pPr>
            <a:r>
              <a:rPr lang="pt-BR" dirty="0" smtClean="0"/>
              <a:t>A </a:t>
            </a:r>
            <a:r>
              <a:rPr lang="pt-BR" dirty="0"/>
              <a:t>falsificação de livros mercantis caracteriza o crime de falsificação de documento particular (art. 298 do CP</a:t>
            </a:r>
            <a:r>
              <a:rPr lang="pt-BR" dirty="0" smtClean="0"/>
              <a:t>).</a:t>
            </a:r>
          </a:p>
          <a:p>
            <a:pPr marL="342900" lvl="0" indent="-342900" defTabSz="914400" eaLnBrk="0" fontAlgn="base">
              <a:spcBef>
                <a:spcPct val="0"/>
              </a:spcBef>
              <a:spcAft>
                <a:spcPct val="0"/>
              </a:spcAft>
              <a:buAutoNum type="alphaUcParenR"/>
            </a:pPr>
            <a:r>
              <a:rPr lang="pt-BR" dirty="0"/>
              <a:t>O crime de falsidade ideológica (art. 299 do CP), em documento público, é próprio de funcionário </a:t>
            </a:r>
            <a:r>
              <a:rPr lang="pt-BR" dirty="0" smtClean="0"/>
              <a:t>público</a:t>
            </a:r>
          </a:p>
          <a:p>
            <a:pPr marL="342900" lvl="0" indent="-342900" defTabSz="914400" eaLnBrk="0" fontAlgn="base">
              <a:spcBef>
                <a:spcPct val="0"/>
              </a:spcBef>
              <a:spcAft>
                <a:spcPct val="0"/>
              </a:spcAft>
              <a:buAutoNum type="alphaUcParenR"/>
            </a:pPr>
            <a:r>
              <a:rPr lang="pt-BR" dirty="0"/>
              <a:t>No crime de falsidade de atestado médico (art. 302 do CP), independentemente da finalidade de lucro do agente, além da pena privativa de liberdade, aplica-se multa</a:t>
            </a:r>
            <a:r>
              <a:rPr lang="pt-BR" dirty="0" smtClean="0"/>
              <a:t>.</a:t>
            </a:r>
          </a:p>
          <a:p>
            <a:pPr marL="342900" lvl="0" indent="-342900" defTabSz="914400" eaLnBrk="0" fontAlgn="base">
              <a:spcBef>
                <a:spcPct val="0"/>
              </a:spcBef>
              <a:spcAft>
                <a:spcPct val="0"/>
              </a:spcAft>
              <a:buAutoNum type="alphaUcParenR"/>
            </a:pPr>
            <a:r>
              <a:rPr lang="pt-BR" dirty="0"/>
              <a:t>O crime de supressão de documento (art. 305 do CP), para se caracterizar, exige que o documento seja verdadeiro</a:t>
            </a:r>
            <a:r>
              <a:rPr lang="pt-BR" dirty="0" smtClean="0"/>
              <a:t>.</a:t>
            </a:r>
          </a:p>
          <a:p>
            <a:pPr marL="342900" lvl="0" indent="-342900" defTabSz="914400" eaLnBrk="0" fontAlgn="base">
              <a:spcBef>
                <a:spcPct val="0"/>
              </a:spcBef>
              <a:spcAft>
                <a:spcPct val="0"/>
              </a:spcAft>
              <a:buAutoNum type="alphaUcParenR"/>
            </a:pPr>
            <a:r>
              <a:rPr lang="pt-BR" dirty="0"/>
              <a:t>O crime de falsificação de documento público (art. 297 do CP) é próprio de funcionário público.</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BR" altLang="pt-BR" sz="1800" b="0" i="0" u="none" strike="noStrike" cap="none" normalizeH="0" baseline="0" dirty="0" smtClean="0">
                <a:ln>
                  <a:noFill/>
                </a:ln>
                <a:solidFill>
                  <a:schemeClr val="tx1"/>
                </a:solidFill>
                <a:effectLst/>
                <a:latin typeface="Arial" panose="020B0604020202020204" pitchFamily="34" charset="0"/>
              </a:rPr>
              <a:t/>
            </a:r>
            <a:br>
              <a:rPr kumimoji="0" lang="pt-BR" altLang="pt-BR" sz="1800" b="0" i="0" u="none" strike="noStrike" cap="none" normalizeH="0" baseline="0" dirty="0" smtClean="0">
                <a:ln>
                  <a:noFill/>
                </a:ln>
                <a:solidFill>
                  <a:schemeClr val="tx1"/>
                </a:solidFill>
                <a:effectLst/>
                <a:latin typeface="Arial" panose="020B0604020202020204" pitchFamily="34" charset="0"/>
              </a:rPr>
            </a:b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846104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 y="860765"/>
            <a:ext cx="9143999" cy="39038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lvl="0" algn="just" defTabSz="914400" eaLnBrk="0" fontAlgn="base">
              <a:spcBef>
                <a:spcPct val="0"/>
              </a:spcBef>
              <a:spcAft>
                <a:spcPct val="0"/>
              </a:spcAft>
            </a:pPr>
            <a:r>
              <a:rPr lang="pt-BR" dirty="0"/>
              <a:t>Funcionário público municipal, imprudentemente, deixa a porta da repartição aberta ao final do expediente. Assim agindo, mesmo sem intenção, concorre para que outro funcionário público, que trabalha no mesmo local, subtraia os computadores que guarneciam o órgão público. O Município sofre considerável prejuízo. A conduta do funcionário que deixou a porta aberta traduz-se em </a:t>
            </a:r>
            <a:endParaRPr lang="pt-BR" dirty="0" smtClean="0"/>
          </a:p>
          <a:p>
            <a:pPr lvl="0" algn="just" defTabSz="914400" eaLnBrk="0" fontAlgn="base">
              <a:spcBef>
                <a:spcPct val="0"/>
              </a:spcBef>
              <a:spcAft>
                <a:spcPct val="0"/>
              </a:spcAft>
            </a:pPr>
            <a:endParaRPr lang="pt-BR" dirty="0" smtClean="0"/>
          </a:p>
          <a:p>
            <a:pPr fontAlgn="base"/>
            <a:r>
              <a:rPr lang="pt-BR" dirty="0"/>
              <a:t>a) peculato culposo. </a:t>
            </a:r>
          </a:p>
          <a:p>
            <a:pPr fontAlgn="base"/>
            <a:r>
              <a:rPr lang="pt-BR" dirty="0"/>
              <a:t>b) fato atípico. </a:t>
            </a:r>
          </a:p>
          <a:p>
            <a:pPr fontAlgn="base"/>
            <a:r>
              <a:rPr lang="pt-BR" dirty="0"/>
              <a:t>c) prevaricação. </a:t>
            </a:r>
          </a:p>
          <a:p>
            <a:pPr fontAlgn="base"/>
            <a:r>
              <a:rPr lang="pt-BR" dirty="0"/>
              <a:t>d) peculato-subtração. </a:t>
            </a:r>
          </a:p>
          <a:p>
            <a:pPr fontAlgn="base"/>
            <a:r>
              <a:rPr lang="pt-BR" dirty="0"/>
              <a:t>e) mero ilícito funcional, sem repercussão na esfera penal</a:t>
            </a:r>
          </a:p>
          <a:p>
            <a:pPr lvl="0" algn="just" defTabSz="914400" eaLnBrk="0" fontAlgn="base">
              <a:spcBef>
                <a:spcPct val="0"/>
              </a:spcBef>
              <a:spcAft>
                <a:spcPct val="0"/>
              </a:spcAf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10301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 y="999265"/>
            <a:ext cx="9143999" cy="36268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lvl="0" algn="just" defTabSz="914400" eaLnBrk="0" fontAlgn="base">
              <a:spcBef>
                <a:spcPct val="0"/>
              </a:spcBef>
              <a:spcAft>
                <a:spcPct val="0"/>
              </a:spcAft>
            </a:pPr>
            <a:r>
              <a:rPr lang="pt-BR" dirty="0"/>
              <a:t>A conduta de “dar causa à instauração de investigação policial, de processo judicial, instauração de investigação administrativa, inquérito civil ou ação de improbidade administrativa contra alguém, imputando-lhe crime de que o sabe inocente” configura </a:t>
            </a:r>
            <a:endParaRPr lang="pt-BR" dirty="0" smtClean="0"/>
          </a:p>
          <a:p>
            <a:pPr lvl="0" algn="just" defTabSz="914400" eaLnBrk="0" fontAlgn="base">
              <a:spcBef>
                <a:spcPct val="0"/>
              </a:spcBef>
              <a:spcAft>
                <a:spcPct val="0"/>
              </a:spcAft>
            </a:pPr>
            <a:endParaRPr lang="pt-BR" dirty="0" smtClean="0"/>
          </a:p>
          <a:p>
            <a:pPr fontAlgn="base"/>
            <a:r>
              <a:rPr lang="pt-BR" dirty="0"/>
              <a:t>a) denunciação caluniosa. </a:t>
            </a:r>
          </a:p>
          <a:p>
            <a:pPr fontAlgn="base"/>
            <a:r>
              <a:rPr lang="pt-BR" dirty="0"/>
              <a:t>b) condescendência criminosa. </a:t>
            </a:r>
          </a:p>
          <a:p>
            <a:pPr fontAlgn="base"/>
            <a:r>
              <a:rPr lang="pt-BR" dirty="0"/>
              <a:t>c) falso testemunho. </a:t>
            </a:r>
          </a:p>
          <a:p>
            <a:pPr fontAlgn="base"/>
            <a:r>
              <a:rPr lang="pt-BR" dirty="0"/>
              <a:t>d) comunicação falsa de crime. </a:t>
            </a:r>
          </a:p>
          <a:p>
            <a:pPr fontAlgn="base"/>
            <a:r>
              <a:rPr lang="pt-BR" dirty="0"/>
              <a:t>e) fraude processual. </a:t>
            </a:r>
          </a:p>
          <a:p>
            <a:pPr fontAlgn="base"/>
            <a:r>
              <a:rPr lang="pt-BR" dirty="0"/>
              <a:t> </a:t>
            </a:r>
          </a:p>
          <a:p>
            <a:pPr lvl="0" algn="just" defTabSz="914400" eaLnBrk="0" fontAlgn="base">
              <a:spcBef>
                <a:spcPct val="0"/>
              </a:spcBef>
              <a:spcAft>
                <a:spcPct val="0"/>
              </a:spcAf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907934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69045"/>
            <a:ext cx="9143999" cy="33498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b="1" dirty="0"/>
              <a:t>Condescendência criminosa</a:t>
            </a:r>
            <a:r>
              <a:rPr lang="pt-BR" dirty="0"/>
              <a:t> </a:t>
            </a:r>
            <a:endParaRPr lang="pt-BR" dirty="0" smtClean="0"/>
          </a:p>
          <a:p>
            <a:pPr algn="just" fontAlgn="base"/>
            <a:endParaRPr lang="pt-BR" dirty="0"/>
          </a:p>
          <a:p>
            <a:pPr algn="just" fontAlgn="base"/>
            <a:r>
              <a:rPr lang="pt-BR" dirty="0" smtClean="0"/>
              <a:t>Art</a:t>
            </a:r>
            <a:r>
              <a:rPr lang="pt-BR" dirty="0"/>
              <a:t>. 320 - Deixar o funcionário, por indulgência, de responsabilizar subordinado que cometeu infração no exercício do cargo ou, quando lhe falte competência, não levar o fato ao conhecimento da autoridade competente: </a:t>
            </a:r>
            <a:endParaRPr lang="pt-BR" dirty="0" smtClean="0"/>
          </a:p>
          <a:p>
            <a:pPr algn="just" fontAlgn="base"/>
            <a:endParaRPr lang="pt-BR" dirty="0"/>
          </a:p>
          <a:p>
            <a:pPr algn="just" fontAlgn="base"/>
            <a:r>
              <a:rPr lang="pt-BR" dirty="0"/>
              <a:t>        Pena - detenção, de quinze dias a um mês, ou multa. </a:t>
            </a:r>
          </a:p>
          <a:p>
            <a:pPr algn="just" fontAlgn="base"/>
            <a:r>
              <a:rPr lang="pt-BR" dirty="0"/>
              <a:t> </a:t>
            </a:r>
          </a:p>
          <a:p>
            <a:pPr fontAlgn="base"/>
            <a:endParaRPr lang="pt-BR" dirty="0"/>
          </a:p>
          <a:p>
            <a:pPr algn="just" fontAlgn="base"/>
            <a:r>
              <a:rPr lang="pt-BR" dirty="0"/>
              <a:t>       </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937915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 y="854212"/>
            <a:ext cx="9143999" cy="44578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a:r>
              <a:rPr lang="pt-BR" b="1" dirty="0"/>
              <a:t>Denunciação </a:t>
            </a:r>
            <a:r>
              <a:rPr lang="pt-BR" b="1" dirty="0" smtClean="0"/>
              <a:t>caluniosa</a:t>
            </a:r>
          </a:p>
          <a:p>
            <a:pPr algn="just"/>
            <a:endParaRPr lang="pt-BR" dirty="0"/>
          </a:p>
          <a:p>
            <a:pPr algn="just"/>
            <a:r>
              <a:rPr lang="pt-BR" dirty="0"/>
              <a:t>        Art. 339. Dar causa à instauração de inquérito policial, de procedimento investigatório criminal, de processo judicial, de processo administrativo disciplinar, de inquérito civil ou de ação de improbidade administrativa contra alguém, imputando-lhe crime, infração ético-disciplinar ou ato ímprobo de que o sabe inocente:        </a:t>
            </a:r>
            <a:r>
              <a:rPr lang="pt-BR" dirty="0">
                <a:hlinkClick r:id="rId3"/>
              </a:rPr>
              <a:t>(Redação dada pela Lei nº 14.110, de 2020)</a:t>
            </a:r>
            <a:endParaRPr lang="pt-BR" dirty="0"/>
          </a:p>
          <a:p>
            <a:pPr algn="just"/>
            <a:r>
              <a:rPr lang="pt-BR" dirty="0"/>
              <a:t>        Pena - reclusão, de dois a oito anos, e multa.</a:t>
            </a:r>
          </a:p>
          <a:p>
            <a:pPr algn="just"/>
            <a:r>
              <a:rPr lang="pt-BR" dirty="0"/>
              <a:t>        § 1º - A pena é aumentada de sexta parte, se o agente se serve de anonimato ou de nome suposto.</a:t>
            </a:r>
          </a:p>
          <a:p>
            <a:pPr algn="just"/>
            <a:r>
              <a:rPr lang="pt-BR" dirty="0"/>
              <a:t>        § 2º - A pena é diminuída de metade, se a imputação é de prática de contravenção.</a:t>
            </a:r>
          </a:p>
          <a:p>
            <a:pPr algn="just" fontAlgn="base"/>
            <a:r>
              <a:rPr lang="pt-BR" dirty="0"/>
              <a:t> </a:t>
            </a:r>
          </a:p>
          <a:p>
            <a:pPr fontAlgn="base"/>
            <a:endParaRPr lang="pt-BR" dirty="0"/>
          </a:p>
          <a:p>
            <a:pPr algn="just" fontAlgn="base"/>
            <a:r>
              <a:rPr lang="pt-BR" dirty="0"/>
              <a:t>       </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5672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85617" y="526852"/>
            <a:ext cx="8761738" cy="2585323"/>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lvl="0" algn="just">
              <a:buSzPts val="2240"/>
            </a:pPr>
            <a:endParaRPr lang="pt-BR" b="1" u="sng" dirty="0"/>
          </a:p>
          <a:p>
            <a:pPr lvl="0" algn="just">
              <a:buSzPts val="2240"/>
            </a:pPr>
            <a:r>
              <a:rPr lang="pt-BR" b="1" u="sng" dirty="0" smtClean="0"/>
              <a:t>1</a:t>
            </a:r>
            <a:r>
              <a:rPr lang="pt-BR" b="1" u="sng" dirty="0"/>
              <a:t>. DIREITO PENAL: </a:t>
            </a:r>
            <a:r>
              <a:rPr lang="pt-BR" dirty="0"/>
              <a:t>Código Penal - com as alterações vigentes até a publicação do Edital - artigos 293 a 305; 307; 308; 311-A; 312 a 317; 319 a 333; 335 a 337; 339 a 347; 350; 357 e 359.</a:t>
            </a:r>
            <a:endParaRPr lang="pt-BR" dirty="0"/>
          </a:p>
          <a:p>
            <a:pPr marL="358775" algn="just"/>
            <a:endParaRPr lang="pt-BR" dirty="0"/>
          </a:p>
          <a:p>
            <a:pPr algn="just"/>
            <a:endParaRPr lang="pt-BR" dirty="0"/>
          </a:p>
          <a:p>
            <a:pPr algn="just"/>
            <a:endParaRPr lang="pt-BR" dirty="0"/>
          </a:p>
          <a:p>
            <a:endParaRPr lang="pt-BR" dirty="0"/>
          </a:p>
        </p:txBody>
      </p:sp>
    </p:spTree>
    <p:extLst>
      <p:ext uri="{BB962C8B-B14F-4D97-AF65-F5344CB8AC3E}">
        <p14:creationId xmlns:p14="http://schemas.microsoft.com/office/powerpoint/2010/main" val="209878958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 y="954745"/>
            <a:ext cx="9143999" cy="27958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b="1" i="1" dirty="0"/>
              <a:t>   </a:t>
            </a:r>
            <a:r>
              <a:rPr lang="pt-BR" b="1" dirty="0"/>
              <a:t>Comunicação falsa de crime ou de contravenção</a:t>
            </a:r>
            <a:r>
              <a:rPr lang="pt-BR" dirty="0"/>
              <a:t> </a:t>
            </a:r>
            <a:endParaRPr lang="pt-BR" dirty="0" smtClean="0"/>
          </a:p>
          <a:p>
            <a:pPr algn="just" fontAlgn="base"/>
            <a:endParaRPr lang="pt-BR" dirty="0"/>
          </a:p>
          <a:p>
            <a:pPr algn="just" fontAlgn="base"/>
            <a:r>
              <a:rPr lang="pt-BR" dirty="0"/>
              <a:t>        Art. 340 - Provocar a ação de autoridade, comunicando-lhe a ocorrência de crime ou de contravenção que sabe não se ter verificado: </a:t>
            </a:r>
          </a:p>
          <a:p>
            <a:pPr algn="just" fontAlgn="base"/>
            <a:r>
              <a:rPr lang="pt-BR" dirty="0"/>
              <a:t>        Pena - detenção, de um a seis meses, ou multa. </a:t>
            </a:r>
          </a:p>
          <a:p>
            <a:pPr algn="just" fontAlgn="base"/>
            <a:r>
              <a:rPr lang="pt-BR" dirty="0"/>
              <a:t> </a:t>
            </a:r>
          </a:p>
          <a:p>
            <a:pPr fontAlgn="base"/>
            <a:endParaRPr lang="pt-BR" dirty="0"/>
          </a:p>
          <a:p>
            <a:pPr algn="just" fontAlgn="base"/>
            <a:r>
              <a:rPr lang="pt-BR" dirty="0"/>
              <a:t>       </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87541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53097"/>
            <a:ext cx="9105268" cy="49953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b="1" i="1" dirty="0"/>
              <a:t>  </a:t>
            </a:r>
            <a:r>
              <a:rPr lang="pt-BR" b="1" dirty="0"/>
              <a:t>Falso testemunho ou falsa perícia</a:t>
            </a:r>
            <a:r>
              <a:rPr lang="pt-BR" dirty="0"/>
              <a:t> </a:t>
            </a:r>
          </a:p>
          <a:p>
            <a:pPr algn="just" fontAlgn="base"/>
            <a:r>
              <a:rPr lang="pt-BR" dirty="0"/>
              <a:t>        Art. 342. Fazer afirmação falsa, ou negar ou calar a verdade como testemunha, perito, contador, tradutor ou intérprete em processo judicial, ou administrativo, inquérito policial, ou em juízo arbitral: </a:t>
            </a:r>
            <a:r>
              <a:rPr lang="pt-BR" u="sng" dirty="0">
                <a:hlinkClick r:id="rId3"/>
              </a:rPr>
              <a:t>(Redação dada pela Lei nº 10.268, de 28.8.2001)</a:t>
            </a:r>
            <a:r>
              <a:rPr lang="pt-BR" dirty="0"/>
              <a:t> </a:t>
            </a:r>
          </a:p>
          <a:p>
            <a:pPr algn="just" fontAlgn="base"/>
            <a:r>
              <a:rPr lang="pt-BR" dirty="0"/>
              <a:t>        Pena - reclusão, de 2 (dois) a 4 (quatro) anos, e multa.     </a:t>
            </a:r>
            <a:r>
              <a:rPr lang="pt-BR" u="sng" dirty="0">
                <a:hlinkClick r:id="rId4"/>
              </a:rPr>
              <a:t>(Redação dada pela Lei nº 12.850, de 2013)</a:t>
            </a:r>
            <a:r>
              <a:rPr lang="pt-BR" dirty="0"/>
              <a:t>     </a:t>
            </a:r>
            <a:r>
              <a:rPr lang="pt-BR" u="sng" dirty="0">
                <a:hlinkClick r:id="rId5"/>
              </a:rPr>
              <a:t>(Vigência)</a:t>
            </a:r>
            <a:r>
              <a:rPr lang="pt-BR" dirty="0"/>
              <a:t> </a:t>
            </a:r>
            <a:endParaRPr lang="pt-BR" dirty="0" smtClean="0"/>
          </a:p>
          <a:p>
            <a:pPr algn="just" fontAlgn="base"/>
            <a:endParaRPr lang="pt-BR" dirty="0"/>
          </a:p>
          <a:p>
            <a:pPr algn="just" fontAlgn="base"/>
            <a:r>
              <a:rPr lang="pt-BR" dirty="0"/>
              <a:t>        § 1</a:t>
            </a:r>
            <a:r>
              <a:rPr lang="pt-BR" u="sng" baseline="30000" dirty="0"/>
              <a:t>o</a:t>
            </a:r>
            <a:r>
              <a:rPr lang="pt-BR" dirty="0"/>
              <a:t> As penas aumentam-se de um sexto a um terço, se o crime é praticado mediante suborno ou se cometido com o fim de obter prova destinada a produzir efeito em processo penal, ou em processo civil em que for parte entidade da administração pública direta ou indireta.</a:t>
            </a:r>
            <a:r>
              <a:rPr lang="pt-BR" u="sng" dirty="0">
                <a:hlinkClick r:id="rId6"/>
              </a:rPr>
              <a:t>(Redação dada pela Lei nº 10.268, de 28.8.2001</a:t>
            </a:r>
            <a:r>
              <a:rPr lang="pt-BR" u="sng" dirty="0" smtClean="0">
                <a:hlinkClick r:id="rId6"/>
              </a:rPr>
              <a:t>)</a:t>
            </a:r>
            <a:endParaRPr lang="pt-BR" u="sng" dirty="0" smtClean="0"/>
          </a:p>
          <a:p>
            <a:pPr algn="just" fontAlgn="base"/>
            <a:r>
              <a:rPr lang="pt-BR" dirty="0"/>
              <a:t> </a:t>
            </a:r>
          </a:p>
          <a:p>
            <a:pPr algn="just" fontAlgn="base"/>
            <a:r>
              <a:rPr lang="pt-BR" dirty="0"/>
              <a:t>        § 2</a:t>
            </a:r>
            <a:r>
              <a:rPr lang="pt-BR" u="sng" baseline="30000" dirty="0"/>
              <a:t>o</a:t>
            </a:r>
            <a:r>
              <a:rPr lang="pt-BR" dirty="0"/>
              <a:t> O fato deixa de ser punível se, antes da sentença no processo em que ocorreu o ilícito, o agente se retrata ou declara a verdade.</a:t>
            </a:r>
            <a:r>
              <a:rPr lang="pt-BR" u="sng" dirty="0">
                <a:hlinkClick r:id="rId6"/>
              </a:rPr>
              <a:t>(Redação dada pela Lei nº 10.268, de 28.8.2001)</a:t>
            </a:r>
            <a:r>
              <a:rPr lang="pt-BR" dirty="0"/>
              <a:t> </a:t>
            </a:r>
          </a:p>
          <a:p>
            <a:pPr algn="just" fontAlgn="base"/>
            <a:endParaRPr lang="pt-BR" dirty="0"/>
          </a:p>
          <a:p>
            <a:pPr algn="just" fontAlgn="base"/>
            <a:r>
              <a:rPr lang="pt-BR" dirty="0"/>
              <a:t>       </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22285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38732" y="916791"/>
            <a:ext cx="9105268" cy="30728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b="1" i="1" dirty="0"/>
              <a:t>  </a:t>
            </a:r>
            <a:r>
              <a:rPr lang="pt-BR" b="1" dirty="0"/>
              <a:t>Fraude processual</a:t>
            </a:r>
            <a:r>
              <a:rPr lang="pt-BR" dirty="0"/>
              <a:t> </a:t>
            </a:r>
            <a:endParaRPr lang="pt-BR" dirty="0" smtClean="0"/>
          </a:p>
          <a:p>
            <a:pPr algn="just" fontAlgn="base"/>
            <a:endParaRPr lang="pt-BR" dirty="0"/>
          </a:p>
          <a:p>
            <a:pPr algn="just" fontAlgn="base"/>
            <a:r>
              <a:rPr lang="pt-BR" dirty="0"/>
              <a:t>        Art. 347 - Inovar artificiosamente, na pendência de processo civil ou administrativo, o estado de lugar, de coisa ou de pessoa, com o fim de induzir a erro o juiz ou o perito: </a:t>
            </a:r>
          </a:p>
          <a:p>
            <a:pPr algn="just" fontAlgn="base"/>
            <a:r>
              <a:rPr lang="pt-BR" dirty="0"/>
              <a:t>        Pena - detenção, de três meses a dois anos, e multa. </a:t>
            </a:r>
            <a:endParaRPr lang="pt-BR" dirty="0" smtClean="0"/>
          </a:p>
          <a:p>
            <a:pPr algn="just" fontAlgn="base"/>
            <a:endParaRPr lang="pt-BR" dirty="0"/>
          </a:p>
          <a:p>
            <a:pPr algn="just" fontAlgn="base"/>
            <a:r>
              <a:rPr lang="pt-BR" dirty="0"/>
              <a:t>        Parágrafo único - Se a inovação se destina a produzir efeito em processo penal, ainda que não iniciado, as penas aplicam-se em dobro. </a:t>
            </a:r>
          </a:p>
          <a:p>
            <a:pPr algn="just" fontAlgn="base"/>
            <a:r>
              <a:rPr lang="pt-BR" dirty="0"/>
              <a:t>       </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78408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A respeito dos crimes previstos nos artigos 293 a 305 do Código Penal, assinale a alternativa correta.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9366" y="999264"/>
            <a:ext cx="9105268" cy="41808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b="1" i="1" dirty="0"/>
              <a:t>  </a:t>
            </a:r>
            <a:r>
              <a:rPr lang="pt-BR" dirty="0"/>
              <a:t>Certos crimes têm suas penas estabelecidas em patamares superiores quando presentes circunstâncias que aumentam o </a:t>
            </a:r>
            <a:r>
              <a:rPr lang="pt-BR" dirty="0" err="1"/>
              <a:t>desvalor</a:t>
            </a:r>
            <a:r>
              <a:rPr lang="pt-BR" dirty="0"/>
              <a:t> da conduta. São os denominados “tipos qualificados”. </a:t>
            </a:r>
          </a:p>
          <a:p>
            <a:pPr algn="just" fontAlgn="base"/>
            <a:r>
              <a:rPr lang="pt-BR" dirty="0"/>
              <a:t>Assinale a alternativa que indica o crime que tem como qualificadoras “resultar prejuízo público” e “ocorrer em lugar compreendido na faixa de fronteira”. </a:t>
            </a:r>
            <a:endParaRPr lang="pt-BR" dirty="0" smtClean="0"/>
          </a:p>
          <a:p>
            <a:pPr algn="just" fontAlgn="base"/>
            <a:endParaRPr lang="pt-BR" dirty="0"/>
          </a:p>
          <a:p>
            <a:pPr algn="just" fontAlgn="base"/>
            <a:endParaRPr lang="pt-BR" dirty="0" smtClean="0"/>
          </a:p>
          <a:p>
            <a:pPr fontAlgn="base"/>
            <a:r>
              <a:rPr lang="pt-BR" dirty="0"/>
              <a:t>a) Corrupção passiva. </a:t>
            </a:r>
          </a:p>
          <a:p>
            <a:pPr fontAlgn="base"/>
            <a:r>
              <a:rPr lang="pt-BR" dirty="0"/>
              <a:t>b) Exercício arbitrário das próprias razões. </a:t>
            </a:r>
          </a:p>
          <a:p>
            <a:pPr fontAlgn="base"/>
            <a:r>
              <a:rPr lang="pt-BR" dirty="0"/>
              <a:t>c) Abuso de poder. </a:t>
            </a:r>
          </a:p>
          <a:p>
            <a:pPr fontAlgn="base"/>
            <a:r>
              <a:rPr lang="pt-BR" dirty="0"/>
              <a:t>d) Violência arbitrária. </a:t>
            </a:r>
          </a:p>
          <a:p>
            <a:pPr fontAlgn="base"/>
            <a:r>
              <a:rPr lang="pt-BR" dirty="0"/>
              <a:t>e) Abandono de função. </a:t>
            </a:r>
          </a:p>
          <a:p>
            <a:pPr algn="just" fontAlgn="base"/>
            <a:endParaRPr lang="pt-BR" dirty="0"/>
          </a:p>
          <a:p>
            <a:pPr algn="just" fontAlgn="base"/>
            <a:r>
              <a:rPr lang="pt-BR" dirty="0"/>
              <a:t>       </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092537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66120"/>
            <a:ext cx="9060873" cy="36268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dirty="0" smtClean="0"/>
              <a:t>Imagine </a:t>
            </a:r>
            <a:r>
              <a:rPr lang="pt-BR" dirty="0"/>
              <a:t>que um perito nomeado pelo juiz, em processo judicial, mediante suborno, produza um laudo falso para favorecer uma determinada parte, praticando a conduta que configura crime do art. 342 do CP (falsa perícia). Ocorre que, arrependido e antes de proferida a sentença no mesmo processo, o perito retrata-se, corrigindo a falsidade. De acordo com o texto literal do art. 342, § 2° do CP, como consequência jurídica da retratação, </a:t>
            </a:r>
            <a:endParaRPr lang="pt-BR" dirty="0" smtClean="0"/>
          </a:p>
          <a:p>
            <a:pPr algn="just" fontAlgn="base"/>
            <a:endParaRPr lang="pt-BR" dirty="0" smtClean="0"/>
          </a:p>
          <a:p>
            <a:pPr fontAlgn="base"/>
            <a:r>
              <a:rPr lang="pt-BR" dirty="0"/>
              <a:t>a) o perito fica isento de pena criminal, mas deverá indenizar o prejudicado pela falsidade que cometeu. </a:t>
            </a:r>
          </a:p>
          <a:p>
            <a:pPr fontAlgn="base"/>
            <a:r>
              <a:rPr lang="pt-BR" dirty="0"/>
              <a:t> </a:t>
            </a:r>
          </a:p>
          <a:p>
            <a:pPr fontAlgn="base"/>
            <a:r>
              <a:rPr lang="pt-BR" dirty="0"/>
              <a:t>b) o perito fica isento de pena criminal, mas deverá devolver os honorários recebidos em dobro. </a:t>
            </a:r>
          </a:p>
          <a:p>
            <a:pPr fontAlgn="base"/>
            <a:r>
              <a:rPr lang="pt-BR" dirty="0"/>
              <a:t> </a:t>
            </a:r>
          </a:p>
        </p:txBody>
      </p:sp>
    </p:spTree>
    <p:extLst>
      <p:ext uri="{BB962C8B-B14F-4D97-AF65-F5344CB8AC3E}">
        <p14:creationId xmlns:p14="http://schemas.microsoft.com/office/powerpoint/2010/main" val="79365220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66120"/>
            <a:ext cx="9060873" cy="36268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fontAlgn="base"/>
            <a:r>
              <a:rPr lang="pt-BR" dirty="0"/>
              <a:t>c) o fato deixa de ser punível. </a:t>
            </a:r>
          </a:p>
          <a:p>
            <a:pPr fontAlgn="base"/>
            <a:r>
              <a:rPr lang="pt-BR" dirty="0"/>
              <a:t> </a:t>
            </a:r>
          </a:p>
          <a:p>
            <a:pPr fontAlgn="base"/>
            <a:r>
              <a:rPr lang="pt-BR" dirty="0"/>
              <a:t>d) o perito, se condenado pelo crime de falsa perícia, terá a pena reduzida de 1/3 (um terço) a 2/3 (dois terços). </a:t>
            </a:r>
          </a:p>
          <a:p>
            <a:pPr fontAlgn="base"/>
            <a:r>
              <a:rPr lang="pt-BR" dirty="0"/>
              <a:t> </a:t>
            </a:r>
          </a:p>
          <a:p>
            <a:pPr fontAlgn="base"/>
            <a:r>
              <a:rPr lang="pt-BR" dirty="0"/>
              <a:t>e) o perito fica impedido, por 5 (cinco) anos, de prestar tal serviço. </a:t>
            </a:r>
          </a:p>
          <a:p>
            <a:pPr fontAlgn="base"/>
            <a:r>
              <a:rPr lang="pt-BR" dirty="0"/>
              <a:t> </a:t>
            </a:r>
          </a:p>
          <a:p>
            <a:pPr algn="just" fontAlgn="base"/>
            <a:endParaRPr lang="pt-BR" dirty="0"/>
          </a:p>
          <a:p>
            <a:pPr algn="just" fontAlgn="base"/>
            <a:endParaRPr lang="pt-BR" dirty="0"/>
          </a:p>
          <a:p>
            <a:pPr algn="just" fontAlgn="base"/>
            <a:r>
              <a:rPr lang="pt-BR" dirty="0"/>
              <a:t>       </a:t>
            </a:r>
            <a:endParaRPr lang="pt-BR" altLang="pt-BR" dirty="0">
              <a:solidFill>
                <a:schemeClr val="tx1"/>
              </a:solidFill>
              <a:latin typeface="Arial" panose="020B0604020202020204" pitchFamily="34" charset="0"/>
            </a:endParaRPr>
          </a:p>
          <a:p>
            <a:pPr lvl="0" defTabSz="914400" eaLnBrk="0" fontAlgn="base">
              <a:spcBef>
                <a:spcPct val="0"/>
              </a:spcBef>
              <a:spcAft>
                <a:spcPct val="0"/>
              </a:spcAft>
            </a:pPr>
            <a:endParaRPr lang="pt-BR" altLang="pt-BR" dirty="0">
              <a:solidFill>
                <a:schemeClr val="tx1"/>
              </a:solidFill>
              <a:latin typeface="Arial" panose="020B0604020202020204" pitchFamily="34" charset="0"/>
            </a:endParaRPr>
          </a:p>
          <a:p>
            <a:pPr fontAlgn="base"/>
            <a:r>
              <a:rPr lang="pt-BR" dirty="0"/>
              <a:t> </a:t>
            </a:r>
          </a:p>
        </p:txBody>
      </p:sp>
    </p:spTree>
    <p:extLst>
      <p:ext uri="{BB962C8B-B14F-4D97-AF65-F5344CB8AC3E}">
        <p14:creationId xmlns:p14="http://schemas.microsoft.com/office/powerpoint/2010/main" val="63652823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99264"/>
            <a:ext cx="9060873" cy="33498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fontAlgn="base"/>
            <a:r>
              <a:rPr lang="pt-BR" dirty="0" smtClean="0"/>
              <a:t>Segundo </a:t>
            </a:r>
            <a:r>
              <a:rPr lang="pt-BR" dirty="0"/>
              <a:t>o Código Penal brasileiro, sobre os crimes praticados por funcionários públicos contra a Administração Pública, assinale a alternativa correta. </a:t>
            </a:r>
            <a:endParaRPr lang="pt-BR" dirty="0" smtClean="0"/>
          </a:p>
          <a:p>
            <a:pPr fontAlgn="base"/>
            <a:endParaRPr lang="pt-BR" dirty="0"/>
          </a:p>
          <a:p>
            <a:pPr fontAlgn="base"/>
            <a:r>
              <a:rPr lang="pt-BR" dirty="0"/>
              <a:t>a) O funcionário público que se apropria do dinheiro da “caixinha”, arrecadada por todos os funcionários para pagar a festa de comemoração de fim de ano, em tese, pratica o crime de peculato. </a:t>
            </a:r>
          </a:p>
          <a:p>
            <a:pPr fontAlgn="base"/>
            <a:r>
              <a:rPr lang="pt-BR" dirty="0"/>
              <a:t> </a:t>
            </a:r>
          </a:p>
          <a:p>
            <a:pPr fontAlgn="base"/>
            <a:r>
              <a:rPr lang="pt-BR" dirty="0"/>
              <a:t>b) O funcionário público que insere dados inexatos no banco de dados da Administração Pública, por distração, em tese, pratica o crime de inserção de dados falsos em sistema de informações. </a:t>
            </a:r>
          </a:p>
          <a:p>
            <a:pPr fontAlgn="base"/>
            <a:r>
              <a:rPr lang="pt-BR" dirty="0"/>
              <a:t> </a:t>
            </a:r>
          </a:p>
        </p:txBody>
      </p:sp>
    </p:spTree>
    <p:extLst>
      <p:ext uri="{BB962C8B-B14F-4D97-AF65-F5344CB8AC3E}">
        <p14:creationId xmlns:p14="http://schemas.microsoft.com/office/powerpoint/2010/main" val="188262150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 y="942350"/>
            <a:ext cx="9245604" cy="44578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dirty="0"/>
              <a:t>c) O funcionário público que utiliza verba destinada à aquisição de combustível dos carros oficiais para reembolsar despesa gasta com o combustível de seu próprio veículo, em tese, pratica o crime de emprego irregular de verba pública. </a:t>
            </a:r>
          </a:p>
          <a:p>
            <a:pPr algn="just" fontAlgn="base"/>
            <a:r>
              <a:rPr lang="pt-BR" dirty="0"/>
              <a:t> </a:t>
            </a:r>
          </a:p>
          <a:p>
            <a:pPr algn="just" fontAlgn="base"/>
            <a:r>
              <a:rPr lang="pt-BR" dirty="0"/>
              <a:t>d) A pena será aumentada da metade, quando os autores forem ocupantes de função de direção em </a:t>
            </a:r>
            <a:r>
              <a:rPr lang="pt-BR" dirty="0" err="1"/>
              <a:t>orgão</a:t>
            </a:r>
            <a:r>
              <a:rPr lang="pt-BR" dirty="0"/>
              <a:t> da Administração Direta. </a:t>
            </a:r>
          </a:p>
          <a:p>
            <a:pPr algn="just" fontAlgn="base"/>
            <a:r>
              <a:rPr lang="pt-BR" dirty="0"/>
              <a:t> </a:t>
            </a:r>
          </a:p>
          <a:p>
            <a:pPr algn="just" fontAlgn="base"/>
            <a:r>
              <a:rPr lang="pt-BR" dirty="0"/>
              <a:t>e) É considerado funcionário público quem exerce cargo, emprego ou função pública, ainda que transitoriamente e sem remuneração. </a:t>
            </a:r>
          </a:p>
          <a:p>
            <a:pPr fontAlgn="base"/>
            <a:endParaRPr lang="pt-BR" dirty="0"/>
          </a:p>
          <a:p>
            <a:pPr algn="just" fontAlgn="base"/>
            <a:endParaRPr lang="pt-BR" dirty="0"/>
          </a:p>
          <a:p>
            <a:pPr algn="just" fontAlgn="base"/>
            <a:r>
              <a:rPr lang="pt-BR" dirty="0"/>
              <a:t>       </a:t>
            </a:r>
            <a:endParaRPr lang="pt-BR" altLang="pt-BR" dirty="0">
              <a:solidFill>
                <a:schemeClr val="tx1"/>
              </a:solidFill>
              <a:latin typeface="Arial" panose="020B0604020202020204" pitchFamily="34" charset="0"/>
            </a:endParaRPr>
          </a:p>
          <a:p>
            <a:pPr lvl="0" defTabSz="914400" eaLnBrk="0" fontAlgn="base">
              <a:spcBef>
                <a:spcPct val="0"/>
              </a:spcBef>
              <a:spcAft>
                <a:spcPct val="0"/>
              </a:spcAft>
            </a:pPr>
            <a:endParaRPr lang="pt-BR" altLang="pt-BR" dirty="0">
              <a:solidFill>
                <a:schemeClr val="tx1"/>
              </a:solidFill>
              <a:latin typeface="Arial" panose="020B0604020202020204" pitchFamily="34" charset="0"/>
            </a:endParaRPr>
          </a:p>
          <a:p>
            <a:pPr fontAlgn="base"/>
            <a:r>
              <a:rPr lang="pt-BR" dirty="0"/>
              <a:t> </a:t>
            </a:r>
          </a:p>
          <a:p>
            <a:pPr fontAlgn="base"/>
            <a:r>
              <a:rPr lang="pt-BR" dirty="0"/>
              <a:t> </a:t>
            </a:r>
          </a:p>
        </p:txBody>
      </p:sp>
    </p:spTree>
    <p:extLst>
      <p:ext uri="{BB962C8B-B14F-4D97-AF65-F5344CB8AC3E}">
        <p14:creationId xmlns:p14="http://schemas.microsoft.com/office/powerpoint/2010/main" val="87029481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 y="1078491"/>
            <a:ext cx="9143999" cy="36268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dirty="0"/>
              <a:t>De acordo com o Código Penal Brasileiro, é correto afirmar, sobre os crimes praticados por particulares contra a Administração Pública, que </a:t>
            </a:r>
            <a:endParaRPr lang="pt-BR" dirty="0" smtClean="0"/>
          </a:p>
          <a:p>
            <a:pPr fontAlgn="base"/>
            <a:r>
              <a:rPr lang="pt-BR" dirty="0"/>
              <a:t>a) o crime de usurpação de função pública somente se caracteriza se o agente usurpador obtém vantagem enquanto na função. </a:t>
            </a:r>
          </a:p>
          <a:p>
            <a:pPr fontAlgn="base"/>
            <a:r>
              <a:rPr lang="pt-BR" dirty="0"/>
              <a:t> </a:t>
            </a:r>
          </a:p>
          <a:p>
            <a:pPr fontAlgn="base"/>
            <a:r>
              <a:rPr lang="pt-BR" dirty="0"/>
              <a:t>b) o crime de resistência caracteriza-se pela oposição à execução de ato, ainda que ilegal, mediante violência ou grave ameaça, a funcionário competente para executá-lo ou a quem lhe esteja prestando auxílio. </a:t>
            </a:r>
          </a:p>
          <a:p>
            <a:pPr fontAlgn="base"/>
            <a:r>
              <a:rPr lang="pt-BR" dirty="0"/>
              <a:t> </a:t>
            </a:r>
          </a:p>
          <a:p>
            <a:pPr fontAlgn="base"/>
            <a:r>
              <a:rPr lang="pt-BR" dirty="0"/>
              <a:t>c) o crime de tráfico de influência caracteriza-se independentemente de o agente influir em ato praticado por funcionário público no exercício da função. </a:t>
            </a:r>
          </a:p>
          <a:p>
            <a:pPr fontAlgn="base"/>
            <a:r>
              <a:rPr lang="pt-BR" dirty="0"/>
              <a:t> </a:t>
            </a:r>
          </a:p>
        </p:txBody>
      </p:sp>
    </p:spTree>
    <p:extLst>
      <p:ext uri="{BB962C8B-B14F-4D97-AF65-F5344CB8AC3E}">
        <p14:creationId xmlns:p14="http://schemas.microsoft.com/office/powerpoint/2010/main" val="15621629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92365" y="909214"/>
            <a:ext cx="9143999" cy="39038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fontAlgn="base"/>
            <a:endParaRPr lang="pt-BR" dirty="0"/>
          </a:p>
          <a:p>
            <a:pPr fontAlgn="base"/>
            <a:r>
              <a:rPr lang="pt-BR" dirty="0"/>
              <a:t>d) no crime de sonegação de contribuição previdenciária, é extinta a punibilidade se o agente, espontaneamente, declara e confessa as contribuições e presta as informações devidas, antes do início da ação penal. </a:t>
            </a:r>
          </a:p>
          <a:p>
            <a:pPr fontAlgn="base"/>
            <a:r>
              <a:rPr lang="pt-BR" dirty="0"/>
              <a:t> </a:t>
            </a:r>
          </a:p>
          <a:p>
            <a:pPr fontAlgn="base"/>
            <a:r>
              <a:rPr lang="pt-BR" dirty="0"/>
              <a:t>e) a reinserção no território brasileiro de mercadoria destinada à exportação, em tese, caracteriza o crime de descaminho.( NÃO ESTÁ PREVISTO NO EDITAL) </a:t>
            </a:r>
          </a:p>
          <a:p>
            <a:pPr algn="just" fontAlgn="base"/>
            <a:endParaRPr lang="pt-BR" dirty="0"/>
          </a:p>
          <a:p>
            <a:pPr algn="just" fontAlgn="base"/>
            <a:endParaRPr lang="pt-BR" dirty="0"/>
          </a:p>
          <a:p>
            <a:pPr algn="just" fontAlgn="base"/>
            <a:r>
              <a:rPr lang="pt-BR" dirty="0"/>
              <a:t>       </a:t>
            </a:r>
            <a:endParaRPr lang="pt-BR" altLang="pt-BR" dirty="0">
              <a:solidFill>
                <a:schemeClr val="tx1"/>
              </a:solidFill>
              <a:latin typeface="Arial" panose="020B0604020202020204" pitchFamily="34" charset="0"/>
            </a:endParaRPr>
          </a:p>
          <a:p>
            <a:pPr lvl="0" defTabSz="914400" eaLnBrk="0" fontAlgn="base">
              <a:spcBef>
                <a:spcPct val="0"/>
              </a:spcBef>
              <a:spcAft>
                <a:spcPct val="0"/>
              </a:spcAft>
            </a:pPr>
            <a:endParaRPr lang="pt-BR" altLang="pt-BR" dirty="0">
              <a:solidFill>
                <a:schemeClr val="tx1"/>
              </a:solidFill>
              <a:latin typeface="Arial" panose="020B0604020202020204" pitchFamily="34" charset="0"/>
            </a:endParaRPr>
          </a:p>
          <a:p>
            <a:pPr fontAlgn="base"/>
            <a:r>
              <a:rPr lang="pt-BR" dirty="0"/>
              <a:t> </a:t>
            </a:r>
          </a:p>
          <a:p>
            <a:pPr fontAlgn="base"/>
            <a:r>
              <a:rPr lang="pt-BR" dirty="0"/>
              <a:t> </a:t>
            </a:r>
            <a:endParaRPr lang="pt-BR" dirty="0"/>
          </a:p>
        </p:txBody>
      </p:sp>
    </p:spTree>
    <p:extLst>
      <p:ext uri="{BB962C8B-B14F-4D97-AF65-F5344CB8AC3E}">
        <p14:creationId xmlns:p14="http://schemas.microsoft.com/office/powerpoint/2010/main" val="391703416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85617" y="526852"/>
            <a:ext cx="8761738" cy="4247317"/>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lvl="0" algn="just">
              <a:buSzPts val="2240"/>
            </a:pPr>
            <a:endParaRPr lang="pt-BR" b="1" u="sng" dirty="0"/>
          </a:p>
          <a:p>
            <a:pPr lvl="0" algn="just">
              <a:buSzPts val="2240"/>
            </a:pPr>
            <a:r>
              <a:rPr lang="pt-BR" dirty="0"/>
              <a:t>Paulo, funcionário da empresa Digital, pessoa jurídica de direito privado, contratada pelo Ministério da Educação para imprimir as provas do ENEM – Exame Nacional da Educação -, visando </a:t>
            </a:r>
            <a:r>
              <a:rPr lang="pt-BR" dirty="0" smtClean="0"/>
              <a:t>beneficiar a sobrinha que prestaria o exame naquele ano, divulgou a ela o tem da redação. Paulo praticou</a:t>
            </a:r>
          </a:p>
          <a:p>
            <a:pPr lvl="0" algn="just">
              <a:buSzPts val="2240"/>
            </a:pPr>
            <a:endParaRPr lang="pt-BR" dirty="0"/>
          </a:p>
          <a:p>
            <a:pPr marL="342900" lvl="0" indent="-342900" algn="just">
              <a:buSzPts val="2240"/>
              <a:buAutoNum type="alphaUcParenR"/>
            </a:pPr>
            <a:r>
              <a:rPr lang="pt-BR" dirty="0" smtClean="0"/>
              <a:t>crime </a:t>
            </a:r>
            <a:r>
              <a:rPr lang="pt-BR" dirty="0"/>
              <a:t>de corrupção passiva. </a:t>
            </a:r>
            <a:endParaRPr lang="pt-BR" dirty="0" smtClean="0"/>
          </a:p>
          <a:p>
            <a:pPr marL="342900" lvl="0" indent="-342900" algn="just">
              <a:buSzPts val="2240"/>
              <a:buAutoNum type="alphaUcParenR"/>
            </a:pPr>
            <a:r>
              <a:rPr lang="pt-BR" dirty="0" smtClean="0"/>
              <a:t>violação </a:t>
            </a:r>
            <a:r>
              <a:rPr lang="pt-BR" dirty="0"/>
              <a:t>de sigilo funcional. </a:t>
            </a:r>
            <a:endParaRPr lang="pt-BR" dirty="0" smtClean="0"/>
          </a:p>
          <a:p>
            <a:pPr marL="342900" lvl="0" indent="-342900" algn="just">
              <a:buSzPts val="2240"/>
              <a:buAutoNum type="alphaUcParenR"/>
            </a:pPr>
            <a:r>
              <a:rPr lang="pt-BR" dirty="0" smtClean="0"/>
              <a:t>violação </a:t>
            </a:r>
            <a:r>
              <a:rPr lang="pt-BR" dirty="0"/>
              <a:t>do sigilo de proposta de concorrência. </a:t>
            </a:r>
            <a:endParaRPr lang="pt-BR" dirty="0" smtClean="0"/>
          </a:p>
          <a:p>
            <a:pPr marL="342900" lvl="0" indent="-342900" algn="just">
              <a:buSzPts val="2240"/>
              <a:buAutoNum type="alphaUcParenR"/>
            </a:pPr>
            <a:r>
              <a:rPr lang="pt-BR" dirty="0" smtClean="0"/>
              <a:t>fraude </a:t>
            </a:r>
            <a:r>
              <a:rPr lang="pt-BR" dirty="0"/>
              <a:t>em certames de interesse público. </a:t>
            </a:r>
            <a:endParaRPr lang="pt-BR" dirty="0" smtClean="0"/>
          </a:p>
          <a:p>
            <a:pPr marL="342900" lvl="0" indent="-342900" algn="just">
              <a:buSzPts val="2240"/>
              <a:buAutoNum type="alphaUcParenR"/>
            </a:pPr>
            <a:r>
              <a:rPr lang="pt-BR" dirty="0" smtClean="0"/>
              <a:t>revelação </a:t>
            </a:r>
            <a:r>
              <a:rPr lang="pt-BR" dirty="0"/>
              <a:t>do segredo </a:t>
            </a:r>
            <a:r>
              <a:rPr lang="pt-BR" dirty="0" smtClean="0"/>
              <a:t>profissional</a:t>
            </a:r>
            <a:endParaRPr lang="pt-BR" dirty="0"/>
          </a:p>
          <a:p>
            <a:pPr algn="just"/>
            <a:endParaRPr lang="pt-BR" dirty="0"/>
          </a:p>
          <a:p>
            <a:pPr algn="just"/>
            <a:endParaRPr lang="pt-BR" dirty="0"/>
          </a:p>
          <a:p>
            <a:endParaRPr lang="pt-BR" dirty="0"/>
          </a:p>
        </p:txBody>
      </p:sp>
    </p:spTree>
    <p:extLst>
      <p:ext uri="{BB962C8B-B14F-4D97-AF65-F5344CB8AC3E}">
        <p14:creationId xmlns:p14="http://schemas.microsoft.com/office/powerpoint/2010/main" val="298831721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92365" y="932309"/>
            <a:ext cx="9143999" cy="52888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fontAlgn="base"/>
            <a:r>
              <a:rPr lang="pt-BR" dirty="0"/>
              <a:t>A conduta de patrocinar indiretamente interesse privado perante a Administração Pública, valendo-se da sua qualidade de funcionário </a:t>
            </a:r>
            <a:endParaRPr lang="pt-BR" dirty="0" smtClean="0"/>
          </a:p>
          <a:p>
            <a:pPr fontAlgn="base"/>
            <a:endParaRPr lang="pt-BR" dirty="0"/>
          </a:p>
          <a:p>
            <a:pPr fontAlgn="base"/>
            <a:r>
              <a:rPr lang="pt-BR" dirty="0"/>
              <a:t>a) configura patrocínio infiel.(NÃO CAI NA PROVA) </a:t>
            </a:r>
          </a:p>
          <a:p>
            <a:pPr fontAlgn="base"/>
            <a:r>
              <a:rPr lang="pt-BR" dirty="0"/>
              <a:t> </a:t>
            </a:r>
          </a:p>
          <a:p>
            <a:pPr fontAlgn="base"/>
            <a:r>
              <a:rPr lang="pt-BR" dirty="0"/>
              <a:t>b) configura tráfico de influência. </a:t>
            </a:r>
          </a:p>
          <a:p>
            <a:pPr fontAlgn="base"/>
            <a:r>
              <a:rPr lang="pt-BR" dirty="0"/>
              <a:t> </a:t>
            </a:r>
          </a:p>
          <a:p>
            <a:pPr fontAlgn="base"/>
            <a:r>
              <a:rPr lang="pt-BR" dirty="0"/>
              <a:t>c) configura favorecimento pessoal.(NÃO CAI NA PROVA) </a:t>
            </a:r>
          </a:p>
          <a:p>
            <a:pPr fontAlgn="base"/>
            <a:r>
              <a:rPr lang="pt-BR" dirty="0"/>
              <a:t> </a:t>
            </a:r>
          </a:p>
          <a:p>
            <a:pPr fontAlgn="base"/>
            <a:r>
              <a:rPr lang="pt-BR" dirty="0"/>
              <a:t>d) configura advocacia administrativa. </a:t>
            </a:r>
          </a:p>
          <a:p>
            <a:pPr fontAlgn="base"/>
            <a:r>
              <a:rPr lang="pt-BR" dirty="0"/>
              <a:t> </a:t>
            </a:r>
          </a:p>
          <a:p>
            <a:pPr fontAlgn="base"/>
            <a:r>
              <a:rPr lang="pt-BR" dirty="0"/>
              <a:t>e) é atípica. </a:t>
            </a:r>
          </a:p>
          <a:p>
            <a:pPr algn="just" fontAlgn="base"/>
            <a:endParaRPr lang="pt-BR" dirty="0"/>
          </a:p>
          <a:p>
            <a:pPr algn="just" fontAlgn="base"/>
            <a:endParaRPr lang="pt-BR" dirty="0"/>
          </a:p>
          <a:p>
            <a:pPr algn="just" fontAlgn="base"/>
            <a:r>
              <a:rPr lang="pt-BR" dirty="0"/>
              <a:t>       </a:t>
            </a:r>
            <a:endParaRPr lang="pt-BR" altLang="pt-BR" dirty="0">
              <a:solidFill>
                <a:schemeClr val="tx1"/>
              </a:solidFill>
              <a:latin typeface="Arial" panose="020B0604020202020204" pitchFamily="34" charset="0"/>
            </a:endParaRPr>
          </a:p>
          <a:p>
            <a:pPr lvl="0" defTabSz="914400" eaLnBrk="0" fontAlgn="base">
              <a:spcBef>
                <a:spcPct val="0"/>
              </a:spcBef>
              <a:spcAft>
                <a:spcPct val="0"/>
              </a:spcAft>
            </a:pPr>
            <a:endParaRPr lang="pt-BR" altLang="pt-BR" dirty="0">
              <a:solidFill>
                <a:schemeClr val="tx1"/>
              </a:solidFill>
              <a:latin typeface="Arial" panose="020B0604020202020204" pitchFamily="34" charset="0"/>
            </a:endParaRPr>
          </a:p>
          <a:p>
            <a:pPr fontAlgn="base"/>
            <a:r>
              <a:rPr lang="pt-BR" dirty="0"/>
              <a:t> </a:t>
            </a:r>
          </a:p>
          <a:p>
            <a:pPr fontAlgn="base"/>
            <a:r>
              <a:rPr lang="pt-BR" dirty="0"/>
              <a:t> </a:t>
            </a:r>
            <a:endParaRPr lang="pt-BR" dirty="0"/>
          </a:p>
        </p:txBody>
      </p:sp>
    </p:spTree>
    <p:extLst>
      <p:ext uri="{BB962C8B-B14F-4D97-AF65-F5344CB8AC3E}">
        <p14:creationId xmlns:p14="http://schemas.microsoft.com/office/powerpoint/2010/main" val="5547193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92365" y="1038573"/>
            <a:ext cx="9143999" cy="39038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dirty="0"/>
              <a:t>A conduta de “falsificar cartão de crédito ou débito</a:t>
            </a:r>
            <a:r>
              <a:rPr lang="pt-BR" dirty="0" smtClean="0"/>
              <a:t>”</a:t>
            </a:r>
          </a:p>
          <a:p>
            <a:pPr algn="just" fontAlgn="base"/>
            <a:r>
              <a:rPr lang="pt-BR" dirty="0"/>
              <a:t> </a:t>
            </a:r>
          </a:p>
          <a:p>
            <a:pPr algn="just" fontAlgn="base"/>
            <a:r>
              <a:rPr lang="pt-BR" dirty="0" smtClean="0"/>
              <a:t>a</a:t>
            </a:r>
            <a:r>
              <a:rPr lang="pt-BR" dirty="0"/>
              <a:t>) é considerada falsidade de documento particular. </a:t>
            </a:r>
          </a:p>
          <a:p>
            <a:pPr algn="just" fontAlgn="base"/>
            <a:r>
              <a:rPr lang="pt-BR" dirty="0"/>
              <a:t>b) é considerada falsidade de documento público. </a:t>
            </a:r>
          </a:p>
          <a:p>
            <a:pPr algn="just" fontAlgn="base"/>
            <a:r>
              <a:rPr lang="pt-BR" dirty="0"/>
              <a:t>c) é considerada falsidade ideológica. </a:t>
            </a:r>
          </a:p>
          <a:p>
            <a:pPr algn="just" fontAlgn="base"/>
            <a:r>
              <a:rPr lang="pt-BR" dirty="0"/>
              <a:t>d) é crime assimilado ao estelionato. </a:t>
            </a:r>
          </a:p>
          <a:p>
            <a:pPr algn="just" fontAlgn="base"/>
            <a:r>
              <a:rPr lang="pt-BR" dirty="0"/>
              <a:t>e) não é prevista no CP. </a:t>
            </a:r>
          </a:p>
          <a:p>
            <a:pPr algn="just" fontAlgn="base"/>
            <a:endParaRPr lang="pt-BR" dirty="0"/>
          </a:p>
          <a:p>
            <a:pPr algn="just" fontAlgn="base"/>
            <a:endParaRPr lang="pt-BR" dirty="0"/>
          </a:p>
          <a:p>
            <a:pPr algn="just" fontAlgn="base"/>
            <a:r>
              <a:rPr lang="pt-BR" dirty="0"/>
              <a:t>       </a:t>
            </a:r>
            <a:endParaRPr lang="pt-BR" altLang="pt-BR" dirty="0">
              <a:solidFill>
                <a:schemeClr val="tx1"/>
              </a:solidFill>
              <a:latin typeface="Arial" panose="020B0604020202020204" pitchFamily="34" charset="0"/>
            </a:endParaRPr>
          </a:p>
          <a:p>
            <a:pPr lvl="0" defTabSz="914400" eaLnBrk="0" fontAlgn="base">
              <a:spcBef>
                <a:spcPct val="0"/>
              </a:spcBef>
              <a:spcAft>
                <a:spcPct val="0"/>
              </a:spcAft>
            </a:pPr>
            <a:endParaRPr lang="pt-BR" altLang="pt-BR" dirty="0">
              <a:solidFill>
                <a:schemeClr val="tx1"/>
              </a:solidFill>
              <a:latin typeface="Arial" panose="020B0604020202020204" pitchFamily="34" charset="0"/>
            </a:endParaRPr>
          </a:p>
          <a:p>
            <a:pPr fontAlgn="base"/>
            <a:r>
              <a:rPr lang="pt-BR" dirty="0"/>
              <a:t> </a:t>
            </a:r>
          </a:p>
          <a:p>
            <a:pPr fontAlgn="base"/>
            <a:r>
              <a:rPr lang="pt-BR" dirty="0"/>
              <a:t> </a:t>
            </a:r>
            <a:endParaRPr lang="pt-BR" dirty="0"/>
          </a:p>
        </p:txBody>
      </p:sp>
    </p:spTree>
    <p:extLst>
      <p:ext uri="{BB962C8B-B14F-4D97-AF65-F5344CB8AC3E}">
        <p14:creationId xmlns:p14="http://schemas.microsoft.com/office/powerpoint/2010/main" val="149362950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1080849"/>
            <a:ext cx="9143999" cy="66738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dirty="0"/>
              <a:t>Funcionários públicos estão executando um ato legal. Mediante violência, um indivíduo opõe-se à execução do ato, e acaba causando lesão corporal leve em um particular que prestava auxílio aos funcionários públicos. Em que pese a oposição o ato se executa. O indivíduo </a:t>
            </a:r>
            <a:endParaRPr lang="pt-BR" dirty="0" smtClean="0"/>
          </a:p>
          <a:p>
            <a:pPr algn="just" fontAlgn="base"/>
            <a:endParaRPr lang="pt-BR" dirty="0" smtClean="0"/>
          </a:p>
          <a:p>
            <a:pPr fontAlgn="base"/>
            <a:r>
              <a:rPr lang="pt-BR" dirty="0"/>
              <a:t>a) comete crime de resistência e também responderá pela violência (lesão corporal). </a:t>
            </a:r>
          </a:p>
          <a:p>
            <a:pPr fontAlgn="base"/>
            <a:r>
              <a:rPr lang="pt-BR" dirty="0"/>
              <a:t> </a:t>
            </a:r>
          </a:p>
          <a:p>
            <a:pPr fontAlgn="base"/>
            <a:r>
              <a:rPr lang="pt-BR" dirty="0"/>
              <a:t>b) comete crime de desobediência, o qual terá sua pena aumentada por conta da violência (lesão corporal). </a:t>
            </a:r>
          </a:p>
          <a:p>
            <a:pPr fontAlgn="base"/>
            <a:r>
              <a:rPr lang="pt-BR" dirty="0"/>
              <a:t> </a:t>
            </a:r>
          </a:p>
          <a:p>
            <a:pPr fontAlgn="base"/>
            <a:r>
              <a:rPr lang="pt-BR" dirty="0"/>
              <a:t>c) apenas responderá pela violência (lesão corporal), não havendo porque se cogitar de outro crime, pois o ato foi executado. </a:t>
            </a:r>
          </a:p>
          <a:p>
            <a:pPr fontAlgn="base"/>
            <a:r>
              <a:rPr lang="pt-BR" dirty="0"/>
              <a:t> </a:t>
            </a:r>
          </a:p>
          <a:p>
            <a:pPr fontAlgn="base"/>
            <a:r>
              <a:rPr lang="pt-BR" dirty="0"/>
              <a:t>d) apenas comete crime de resistência, não havendo porque se cogitar de outro crime, uma vez que a vítima de violência (lesão corporal) não se trata de funcionário público. </a:t>
            </a:r>
          </a:p>
          <a:p>
            <a:pPr fontAlgn="base"/>
            <a:r>
              <a:rPr lang="pt-BR" dirty="0"/>
              <a:t> </a:t>
            </a:r>
          </a:p>
          <a:p>
            <a:pPr fontAlgn="base"/>
            <a:r>
              <a:rPr lang="pt-BR" dirty="0"/>
              <a:t>e) não comete crime algum. </a:t>
            </a:r>
          </a:p>
          <a:p>
            <a:pPr fontAlgn="base"/>
            <a:r>
              <a:rPr lang="pt-BR" dirty="0"/>
              <a:t> </a:t>
            </a:r>
          </a:p>
          <a:p>
            <a:pPr fontAlgn="base"/>
            <a:r>
              <a:rPr lang="pt-BR" dirty="0"/>
              <a:t> </a:t>
            </a:r>
          </a:p>
          <a:p>
            <a:pPr fontAlgn="base"/>
            <a:r>
              <a:rPr lang="pt-BR" dirty="0"/>
              <a:t> </a:t>
            </a:r>
          </a:p>
          <a:p>
            <a:pPr fontAlgn="base"/>
            <a:r>
              <a:rPr lang="pt-BR" dirty="0"/>
              <a:t> </a:t>
            </a:r>
          </a:p>
          <a:p>
            <a:pPr lvl="0" defTabSz="914400" eaLnBrk="0" fontAlgn="base">
              <a:spcBef>
                <a:spcPct val="0"/>
              </a:spcBef>
              <a:spcAft>
                <a:spcPct val="0"/>
              </a:spcAft>
            </a:pPr>
            <a:endParaRPr lang="pt-BR" altLang="pt-BR" dirty="0">
              <a:solidFill>
                <a:schemeClr val="tx1"/>
              </a:solidFill>
              <a:latin typeface="Arial" panose="020B0604020202020204" pitchFamily="34" charset="0"/>
            </a:endParaRPr>
          </a:p>
          <a:p>
            <a:pPr fontAlgn="base"/>
            <a:r>
              <a:rPr lang="pt-BR" dirty="0"/>
              <a:t> </a:t>
            </a:r>
          </a:p>
          <a:p>
            <a:pPr fontAlgn="base"/>
            <a:r>
              <a:rPr lang="pt-BR" dirty="0"/>
              <a:t> </a:t>
            </a:r>
            <a:endParaRPr lang="pt-BR" dirty="0"/>
          </a:p>
        </p:txBody>
      </p:sp>
    </p:spTree>
    <p:extLst>
      <p:ext uri="{BB962C8B-B14F-4D97-AF65-F5344CB8AC3E}">
        <p14:creationId xmlns:p14="http://schemas.microsoft.com/office/powerpoint/2010/main" val="139189213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 y="879163"/>
            <a:ext cx="9143999" cy="63968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dirty="0"/>
              <a:t>A respeito dos crimes contra a Administração Pública, é correto afirmar que </a:t>
            </a:r>
          </a:p>
          <a:p>
            <a:pPr algn="just" fontAlgn="base"/>
            <a:endParaRPr lang="pt-BR" dirty="0" smtClean="0"/>
          </a:p>
          <a:p>
            <a:pPr algn="just" fontAlgn="base"/>
            <a:r>
              <a:rPr lang="pt-BR" dirty="0" smtClean="0"/>
              <a:t>a</a:t>
            </a:r>
            <a:r>
              <a:rPr lang="pt-BR" dirty="0"/>
              <a:t>) o crime de sonegação de contribuição previdenciária é de competência da Justiça Estadual. </a:t>
            </a:r>
          </a:p>
          <a:p>
            <a:pPr algn="just" fontAlgn="base"/>
            <a:r>
              <a:rPr lang="pt-BR" dirty="0"/>
              <a:t> </a:t>
            </a:r>
          </a:p>
          <a:p>
            <a:pPr algn="just" fontAlgn="base"/>
            <a:r>
              <a:rPr lang="pt-BR" dirty="0"/>
              <a:t>b) importar mercadoria, sem o pagamento do imposto devido pela entrada, caracteriza o crime de contrabando, de competência da Justiça Federal. (NÃO CAI NA PROVA) </a:t>
            </a:r>
          </a:p>
          <a:p>
            <a:pPr algn="just" fontAlgn="base"/>
            <a:r>
              <a:rPr lang="pt-BR" dirty="0"/>
              <a:t> </a:t>
            </a:r>
          </a:p>
          <a:p>
            <a:pPr algn="just" fontAlgn="base"/>
            <a:r>
              <a:rPr lang="pt-BR" dirty="0"/>
              <a:t>c) o tipo penal de abandono da função pública (artigo 323 do Código Penal) é norma penal em branco e prescinde de resultado. </a:t>
            </a:r>
          </a:p>
          <a:p>
            <a:pPr algn="just" fontAlgn="base"/>
            <a:r>
              <a:rPr lang="pt-BR" dirty="0"/>
              <a:t> </a:t>
            </a:r>
          </a:p>
          <a:p>
            <a:pPr algn="just" fontAlgn="base"/>
            <a:r>
              <a:rPr lang="pt-BR" dirty="0"/>
              <a:t>d) o crime de desobediência (artigo 330 do Código Penal) somente se caracteriza se do não atendimento à ordem resultar prejuízo à Administração Pública. </a:t>
            </a:r>
          </a:p>
          <a:p>
            <a:pPr algn="just" fontAlgn="base"/>
            <a:r>
              <a:rPr lang="pt-BR" dirty="0"/>
              <a:t> </a:t>
            </a:r>
          </a:p>
          <a:p>
            <a:pPr algn="just" fontAlgn="base"/>
            <a:r>
              <a:rPr lang="pt-BR" dirty="0"/>
              <a:t>e) a subtração de valor, bem ou dinheiro, por funcionário público, valendo-se da facilidade que a qualidade de funcionário lhe proporciona, caracteriza o crime de furto qualificado. </a:t>
            </a:r>
          </a:p>
          <a:p>
            <a:pPr algn="just" fontAlgn="base"/>
            <a:r>
              <a:rPr lang="pt-BR" dirty="0"/>
              <a:t> </a:t>
            </a:r>
          </a:p>
          <a:p>
            <a:pPr fontAlgn="base"/>
            <a:r>
              <a:rPr lang="pt-BR" dirty="0"/>
              <a:t> </a:t>
            </a:r>
          </a:p>
          <a:p>
            <a:pPr fontAlgn="base"/>
            <a:r>
              <a:rPr lang="pt-BR" dirty="0"/>
              <a:t> </a:t>
            </a:r>
          </a:p>
          <a:p>
            <a:pPr fontAlgn="base"/>
            <a:r>
              <a:rPr lang="pt-BR" dirty="0"/>
              <a:t> </a:t>
            </a:r>
          </a:p>
          <a:p>
            <a:pPr lvl="0" defTabSz="914400" eaLnBrk="0" fontAlgn="base">
              <a:spcBef>
                <a:spcPct val="0"/>
              </a:spcBef>
              <a:spcAft>
                <a:spcPct val="0"/>
              </a:spcAft>
            </a:pPr>
            <a:endParaRPr lang="pt-BR" altLang="pt-BR" dirty="0">
              <a:solidFill>
                <a:schemeClr val="tx1"/>
              </a:solidFill>
              <a:latin typeface="Arial" panose="020B0604020202020204" pitchFamily="34" charset="0"/>
            </a:endParaRPr>
          </a:p>
          <a:p>
            <a:pPr fontAlgn="base"/>
            <a:r>
              <a:rPr lang="pt-BR" dirty="0"/>
              <a:t> </a:t>
            </a:r>
          </a:p>
          <a:p>
            <a:pPr fontAlgn="base"/>
            <a:r>
              <a:rPr lang="pt-BR" dirty="0"/>
              <a:t> </a:t>
            </a:r>
            <a:endParaRPr lang="pt-BR" dirty="0"/>
          </a:p>
        </p:txBody>
      </p:sp>
    </p:spTree>
    <p:extLst>
      <p:ext uri="{BB962C8B-B14F-4D97-AF65-F5344CB8AC3E}">
        <p14:creationId xmlns:p14="http://schemas.microsoft.com/office/powerpoint/2010/main" val="277433582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 y="879163"/>
            <a:ext cx="9143999" cy="63968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dirty="0"/>
              <a:t>Sobre o crime de inserção de dados falsos em sistema de informações, tipificado no artigo 313-A do Código Penal, assinale a alternativa correta. </a:t>
            </a:r>
          </a:p>
          <a:p>
            <a:pPr fontAlgn="base"/>
            <a:endParaRPr lang="pt-BR" dirty="0" smtClean="0"/>
          </a:p>
          <a:p>
            <a:pPr fontAlgn="base"/>
            <a:r>
              <a:rPr lang="pt-BR" dirty="0" smtClean="0"/>
              <a:t>a</a:t>
            </a:r>
            <a:r>
              <a:rPr lang="pt-BR" dirty="0"/>
              <a:t>) É crime funcional próprio e admite modalidade culposa. </a:t>
            </a:r>
          </a:p>
          <a:p>
            <a:pPr fontAlgn="base"/>
            <a:r>
              <a:rPr lang="pt-BR" dirty="0"/>
              <a:t> </a:t>
            </a:r>
          </a:p>
          <a:p>
            <a:pPr fontAlgn="base"/>
            <a:r>
              <a:rPr lang="pt-BR" dirty="0"/>
              <a:t>b) É crime material, não sendo suficiente apenas que se dê a inserção ou modificação dos dados para que seja consumado. </a:t>
            </a:r>
          </a:p>
          <a:p>
            <a:pPr fontAlgn="base"/>
            <a:r>
              <a:rPr lang="pt-BR" dirty="0"/>
              <a:t> </a:t>
            </a:r>
          </a:p>
          <a:p>
            <a:pPr fontAlgn="base"/>
            <a:r>
              <a:rPr lang="pt-BR" dirty="0"/>
              <a:t>c) É aplicável apenas ao sistema previdenciário, não se admitindo sua aplicação a toda a Administração Pública. </a:t>
            </a:r>
          </a:p>
          <a:p>
            <a:pPr fontAlgn="base"/>
            <a:r>
              <a:rPr lang="pt-BR" dirty="0"/>
              <a:t> </a:t>
            </a:r>
          </a:p>
          <a:p>
            <a:pPr fontAlgn="base"/>
            <a:r>
              <a:rPr lang="pt-BR" dirty="0"/>
              <a:t>d) Não admite tentativa. </a:t>
            </a:r>
          </a:p>
          <a:p>
            <a:pPr fontAlgn="base"/>
            <a:r>
              <a:rPr lang="pt-BR" dirty="0"/>
              <a:t> </a:t>
            </a:r>
          </a:p>
          <a:p>
            <a:pPr fontAlgn="base"/>
            <a:r>
              <a:rPr lang="pt-BR" dirty="0"/>
              <a:t>e) Requer um fim especial de agir consistente na obtenção de vantagem indevida para si ou para outrem ou para causar dano. </a:t>
            </a:r>
          </a:p>
          <a:p>
            <a:pPr algn="just" fontAlgn="base"/>
            <a:r>
              <a:rPr lang="pt-BR" dirty="0"/>
              <a:t> </a:t>
            </a:r>
          </a:p>
          <a:p>
            <a:pPr fontAlgn="base"/>
            <a:r>
              <a:rPr lang="pt-BR" dirty="0"/>
              <a:t> </a:t>
            </a:r>
          </a:p>
          <a:p>
            <a:pPr fontAlgn="base"/>
            <a:r>
              <a:rPr lang="pt-BR" dirty="0"/>
              <a:t> </a:t>
            </a:r>
          </a:p>
          <a:p>
            <a:pPr fontAlgn="base"/>
            <a:r>
              <a:rPr lang="pt-BR" dirty="0"/>
              <a:t> </a:t>
            </a:r>
          </a:p>
          <a:p>
            <a:pPr lvl="0" defTabSz="914400" eaLnBrk="0" fontAlgn="base">
              <a:spcBef>
                <a:spcPct val="0"/>
              </a:spcBef>
              <a:spcAft>
                <a:spcPct val="0"/>
              </a:spcAft>
            </a:pPr>
            <a:endParaRPr lang="pt-BR" altLang="pt-BR" dirty="0">
              <a:solidFill>
                <a:schemeClr val="tx1"/>
              </a:solidFill>
              <a:latin typeface="Arial" panose="020B0604020202020204" pitchFamily="34" charset="0"/>
            </a:endParaRPr>
          </a:p>
          <a:p>
            <a:pPr fontAlgn="base"/>
            <a:r>
              <a:rPr lang="pt-BR" dirty="0"/>
              <a:t> </a:t>
            </a:r>
          </a:p>
          <a:p>
            <a:pPr fontAlgn="base"/>
            <a:r>
              <a:rPr lang="pt-BR" dirty="0"/>
              <a:t> </a:t>
            </a:r>
            <a:endParaRPr lang="pt-BR" dirty="0"/>
          </a:p>
        </p:txBody>
      </p:sp>
    </p:spTree>
    <p:extLst>
      <p:ext uri="{BB962C8B-B14F-4D97-AF65-F5344CB8AC3E}">
        <p14:creationId xmlns:p14="http://schemas.microsoft.com/office/powerpoint/2010/main" val="426020973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78510" y="856760"/>
            <a:ext cx="9051634" cy="50118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fontAlgn="base"/>
            <a:r>
              <a:rPr lang="pt-BR" dirty="0"/>
              <a:t>A fim de evitar o cumprimento de reintegração de posse, indivíduo lança pedras contra Oficial de Justiça que está dando cumprimento ao respectivo mandado judicial. Tal conduta configura o crime de </a:t>
            </a:r>
          </a:p>
          <a:p>
            <a:pPr fontAlgn="base"/>
            <a:r>
              <a:rPr lang="pt-BR" dirty="0"/>
              <a:t> </a:t>
            </a:r>
          </a:p>
          <a:p>
            <a:pPr fontAlgn="base"/>
            <a:r>
              <a:rPr lang="pt-BR" dirty="0"/>
              <a:t>Parte superior do formulário </a:t>
            </a:r>
          </a:p>
          <a:p>
            <a:pPr fontAlgn="base"/>
            <a:r>
              <a:rPr lang="pt-BR" dirty="0"/>
              <a:t>a) desacato. </a:t>
            </a:r>
          </a:p>
          <a:p>
            <a:pPr fontAlgn="base"/>
            <a:r>
              <a:rPr lang="pt-BR" dirty="0"/>
              <a:t>b) resistência. </a:t>
            </a:r>
          </a:p>
          <a:p>
            <a:pPr fontAlgn="base"/>
            <a:r>
              <a:rPr lang="pt-BR" dirty="0"/>
              <a:t>c) desobediência. </a:t>
            </a:r>
          </a:p>
          <a:p>
            <a:pPr fontAlgn="base"/>
            <a:r>
              <a:rPr lang="pt-BR" dirty="0"/>
              <a:t>d) arremesso de projétil. </a:t>
            </a:r>
          </a:p>
          <a:p>
            <a:pPr fontAlgn="base"/>
            <a:r>
              <a:rPr lang="pt-BR" dirty="0"/>
              <a:t>e) usurpação de função pública. </a:t>
            </a:r>
          </a:p>
          <a:p>
            <a:pPr algn="just" fontAlgn="base"/>
            <a:r>
              <a:rPr lang="pt-BR" dirty="0"/>
              <a:t> </a:t>
            </a:r>
          </a:p>
          <a:p>
            <a:pPr fontAlgn="base"/>
            <a:r>
              <a:rPr lang="pt-BR" dirty="0"/>
              <a:t> </a:t>
            </a:r>
          </a:p>
          <a:p>
            <a:pPr fontAlgn="base"/>
            <a:r>
              <a:rPr lang="pt-BR" dirty="0"/>
              <a:t> </a:t>
            </a:r>
          </a:p>
          <a:p>
            <a:pPr fontAlgn="base"/>
            <a:r>
              <a:rPr lang="pt-BR" dirty="0"/>
              <a:t> </a:t>
            </a:r>
          </a:p>
          <a:p>
            <a:pPr lvl="0" defTabSz="914400" eaLnBrk="0" fontAlgn="base">
              <a:spcBef>
                <a:spcPct val="0"/>
              </a:spcBef>
              <a:spcAft>
                <a:spcPct val="0"/>
              </a:spcAft>
            </a:pPr>
            <a:endParaRPr lang="pt-BR" altLang="pt-BR" dirty="0">
              <a:solidFill>
                <a:schemeClr val="tx1"/>
              </a:solidFill>
              <a:latin typeface="Arial" panose="020B0604020202020204" pitchFamily="34" charset="0"/>
            </a:endParaRPr>
          </a:p>
          <a:p>
            <a:pPr fontAlgn="base"/>
            <a:r>
              <a:rPr lang="pt-BR" dirty="0"/>
              <a:t> </a:t>
            </a:r>
          </a:p>
          <a:p>
            <a:pPr fontAlgn="base"/>
            <a:r>
              <a:rPr lang="pt-BR" dirty="0"/>
              <a:t> </a:t>
            </a:r>
            <a:endParaRPr lang="pt-BR" dirty="0"/>
          </a:p>
        </p:txBody>
      </p:sp>
    </p:spTree>
    <p:extLst>
      <p:ext uri="{BB962C8B-B14F-4D97-AF65-F5344CB8AC3E}">
        <p14:creationId xmlns:p14="http://schemas.microsoft.com/office/powerpoint/2010/main" val="91560413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9896" y="841479"/>
            <a:ext cx="9134104" cy="69508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dirty="0"/>
              <a:t>Assinale a alternativa correta sobre o crime de peculato, tipificado no artigo 312 e parágrafos do Código Penal</a:t>
            </a:r>
            <a:r>
              <a:rPr lang="pt-BR" dirty="0" smtClean="0"/>
              <a:t>.</a:t>
            </a:r>
          </a:p>
          <a:p>
            <a:pPr algn="just" fontAlgn="base"/>
            <a:endParaRPr lang="pt-BR" dirty="0"/>
          </a:p>
          <a:p>
            <a:pPr algn="just" fontAlgn="base"/>
            <a:r>
              <a:rPr lang="pt-BR" dirty="0"/>
              <a:t>a) É crime próprio e não admite o concurso de pessoas. </a:t>
            </a:r>
          </a:p>
          <a:p>
            <a:pPr algn="just" fontAlgn="base"/>
            <a:r>
              <a:rPr lang="pt-BR" dirty="0"/>
              <a:t> </a:t>
            </a:r>
          </a:p>
          <a:p>
            <a:pPr algn="just" fontAlgn="base"/>
            <a:r>
              <a:rPr lang="pt-BR" dirty="0"/>
              <a:t>b) No peculato culposo a reparação do dano, se precede à sentença irrecorrível, reduz de metade a pena imposta. </a:t>
            </a:r>
          </a:p>
          <a:p>
            <a:pPr algn="just" fontAlgn="base"/>
            <a:r>
              <a:rPr lang="pt-BR" dirty="0"/>
              <a:t> </a:t>
            </a:r>
          </a:p>
          <a:p>
            <a:pPr algn="just" fontAlgn="base"/>
            <a:r>
              <a:rPr lang="pt-BR" dirty="0"/>
              <a:t>c) Admite o concurso de pessoas desde que a qualidade de funcionário público, elementar do tipo, seja de conhecimento do particular coautor ou partícipe. </a:t>
            </a:r>
          </a:p>
          <a:p>
            <a:pPr algn="just" fontAlgn="base"/>
            <a:r>
              <a:rPr lang="pt-BR" dirty="0"/>
              <a:t> </a:t>
            </a:r>
          </a:p>
          <a:p>
            <a:pPr algn="just" fontAlgn="base"/>
            <a:r>
              <a:rPr lang="pt-BR" dirty="0"/>
              <a:t>d) Para a caracterização do peculato-furto, afigura-se necessário que o funcionário público tenha a posse do dinheiro, valor ou bem que subtrai ou que concorre para que seja subtraído, em proveito próprio ou alheio. </a:t>
            </a:r>
          </a:p>
          <a:p>
            <a:pPr algn="just" fontAlgn="base"/>
            <a:r>
              <a:rPr lang="pt-BR" dirty="0"/>
              <a:t> </a:t>
            </a:r>
          </a:p>
          <a:p>
            <a:pPr algn="just" fontAlgn="base"/>
            <a:r>
              <a:rPr lang="pt-BR" dirty="0"/>
              <a:t>e) No peculato doloso a reparação do dano, se precede à sentença irrecorrível, extingue a punibilidade. </a:t>
            </a:r>
          </a:p>
          <a:p>
            <a:pPr algn="just" fontAlgn="base"/>
            <a:r>
              <a:rPr lang="pt-BR" dirty="0"/>
              <a:t> </a:t>
            </a:r>
          </a:p>
          <a:p>
            <a:pPr algn="just" fontAlgn="base"/>
            <a:r>
              <a:rPr lang="pt-BR" dirty="0"/>
              <a:t> </a:t>
            </a:r>
          </a:p>
          <a:p>
            <a:pPr algn="just" fontAlgn="base"/>
            <a:r>
              <a:rPr lang="pt-BR" dirty="0"/>
              <a:t> </a:t>
            </a:r>
          </a:p>
          <a:p>
            <a:pPr algn="just" fontAlgn="base"/>
            <a:r>
              <a:rPr lang="pt-BR" dirty="0"/>
              <a:t> </a:t>
            </a:r>
          </a:p>
          <a:p>
            <a:pPr lvl="0" algn="just" defTabSz="914400" eaLnBrk="0" fontAlgn="base">
              <a:spcBef>
                <a:spcPct val="0"/>
              </a:spcBef>
              <a:spcAft>
                <a:spcPct val="0"/>
              </a:spcAft>
            </a:pPr>
            <a:endParaRPr lang="pt-BR" altLang="pt-BR" dirty="0">
              <a:solidFill>
                <a:schemeClr val="tx1"/>
              </a:solidFill>
              <a:latin typeface="Arial" panose="020B0604020202020204" pitchFamily="34" charset="0"/>
            </a:endParaRPr>
          </a:p>
          <a:p>
            <a:pPr algn="just" fontAlgn="base"/>
            <a:r>
              <a:rPr lang="pt-BR" dirty="0"/>
              <a:t> </a:t>
            </a:r>
          </a:p>
          <a:p>
            <a:pPr algn="just" fontAlgn="base"/>
            <a:r>
              <a:rPr lang="pt-BR" dirty="0"/>
              <a:t> </a:t>
            </a:r>
            <a:endParaRPr lang="pt-BR" dirty="0"/>
          </a:p>
        </p:txBody>
      </p:sp>
    </p:spTree>
    <p:extLst>
      <p:ext uri="{BB962C8B-B14F-4D97-AF65-F5344CB8AC3E}">
        <p14:creationId xmlns:p14="http://schemas.microsoft.com/office/powerpoint/2010/main" val="384105470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537599"/>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endParaRPr lang="pt-BR" dirty="0"/>
          </a:p>
          <a:p>
            <a:endParaRPr lang="pt-BR" dirty="0"/>
          </a:p>
        </p:txBody>
      </p:sp>
      <p:sp>
        <p:nvSpPr>
          <p:cNvPr id="2" name="Rectangle 1"/>
          <p:cNvSpPr>
            <a:spLocks noChangeArrowheads="1"/>
          </p:cNvSpPr>
          <p:nvPr/>
        </p:nvSpPr>
        <p:spPr bwMode="auto">
          <a:xfrm>
            <a:off x="0" y="-289936"/>
            <a:ext cx="184731" cy="579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9896" y="3334469"/>
            <a:ext cx="9134104" cy="1964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fontAlgn="base"/>
            <a:r>
              <a:rPr lang="pt-BR" dirty="0"/>
              <a:t> </a:t>
            </a:r>
          </a:p>
          <a:p>
            <a:pPr algn="just" fontAlgn="base"/>
            <a:r>
              <a:rPr lang="pt-BR" dirty="0"/>
              <a:t> </a:t>
            </a:r>
          </a:p>
          <a:p>
            <a:pPr algn="just" fontAlgn="base"/>
            <a:r>
              <a:rPr lang="pt-BR" dirty="0"/>
              <a:t> </a:t>
            </a:r>
          </a:p>
          <a:p>
            <a:pPr lvl="0" algn="just" defTabSz="914400" eaLnBrk="0" fontAlgn="base">
              <a:spcBef>
                <a:spcPct val="0"/>
              </a:spcBef>
              <a:spcAft>
                <a:spcPct val="0"/>
              </a:spcAft>
            </a:pPr>
            <a:endParaRPr lang="pt-BR" altLang="pt-BR" dirty="0">
              <a:solidFill>
                <a:schemeClr val="tx1"/>
              </a:solidFill>
              <a:latin typeface="Arial" panose="020B0604020202020204" pitchFamily="34" charset="0"/>
            </a:endParaRPr>
          </a:p>
          <a:p>
            <a:pPr algn="just" fontAlgn="base"/>
            <a:r>
              <a:rPr lang="pt-BR" dirty="0"/>
              <a:t> </a:t>
            </a:r>
          </a:p>
          <a:p>
            <a:pPr algn="just" fontAlgn="base"/>
            <a:r>
              <a:rPr lang="pt-BR" dirty="0"/>
              <a:t> </a:t>
            </a:r>
            <a:endParaRPr lang="pt-BR" dirty="0"/>
          </a:p>
        </p:txBody>
      </p:sp>
    </p:spTree>
    <p:extLst>
      <p:ext uri="{BB962C8B-B14F-4D97-AF65-F5344CB8AC3E}">
        <p14:creationId xmlns:p14="http://schemas.microsoft.com/office/powerpoint/2010/main" val="371061523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14" name="CapasPPT_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a:ln w="12700">
            <a:miter lim="400000"/>
          </a:ln>
        </p:spPr>
      </p:pic>
      <p:sp>
        <p:nvSpPr>
          <p:cNvPr id="115" name="Obrigado"/>
          <p:cNvSpPr txBox="1"/>
          <p:nvPr/>
        </p:nvSpPr>
        <p:spPr>
          <a:xfrm>
            <a:off x="1358900" y="2018029"/>
            <a:ext cx="6248400" cy="95410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5600" b="1">
                <a:solidFill>
                  <a:srgbClr val="FFFFFF"/>
                </a:solidFill>
                <a:latin typeface="Calibri (Body)"/>
                <a:ea typeface="Calibri (Body)"/>
                <a:cs typeface="Calibri (Body)"/>
                <a:sym typeface="Calibri (Body)"/>
              </a:defRPr>
            </a:lvl1pPr>
          </a:lstStyle>
          <a:p>
            <a:r>
              <a:rPr cap="small" dirty="0" err="1">
                <a:latin typeface="Montserrat" panose="00000500000000000000" pitchFamily="2" charset="0"/>
              </a:rPr>
              <a:t>Obrigado</a:t>
            </a:r>
            <a:endParaRPr cap="small" dirty="0">
              <a:latin typeface="Montserrat" panose="00000500000000000000" pitchFamily="2" charset="0"/>
            </a:endParaRPr>
          </a:p>
        </p:txBody>
      </p:sp>
      <p:sp>
        <p:nvSpPr>
          <p:cNvPr id="116" name="Prof. Nome do Professor"/>
          <p:cNvSpPr txBox="1"/>
          <p:nvPr/>
        </p:nvSpPr>
        <p:spPr>
          <a:xfrm>
            <a:off x="6405609" y="3617050"/>
            <a:ext cx="2350963" cy="38472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1400">
                <a:solidFill>
                  <a:srgbClr val="FFFFFF"/>
                </a:solidFill>
                <a:latin typeface="Calibri (Body)"/>
                <a:ea typeface="Calibri (Body)"/>
                <a:cs typeface="Calibri (Body)"/>
                <a:sym typeface="Calibri (Body)"/>
              </a:defRPr>
            </a:pPr>
            <a:r>
              <a:rPr sz="1900" dirty="0">
                <a:latin typeface="Avenir" pitchFamily="50" charset="0"/>
                <a:ea typeface="Open Sans" panose="020B0606030504020204" pitchFamily="34" charset="0"/>
                <a:cs typeface="Open Sans" panose="020B0606030504020204" pitchFamily="34" charset="0"/>
              </a:rPr>
              <a:t>Prof. </a:t>
            </a:r>
            <a:r>
              <a:rPr lang="pt-BR" sz="1900" dirty="0">
                <a:latin typeface="Avenir" pitchFamily="50" charset="0"/>
                <a:ea typeface="Open Sans" panose="020B0606030504020204" pitchFamily="34" charset="0"/>
                <a:cs typeface="Open Sans" panose="020B0606030504020204" pitchFamily="34" charset="0"/>
              </a:rPr>
              <a:t>Antonio Pequeno</a:t>
            </a:r>
            <a:endParaRPr sz="1900" b="1" dirty="0">
              <a:latin typeface="Avenir" pitchFamily="50" charset="0"/>
              <a:ea typeface="Open Sans" panose="020B0606030504020204" pitchFamily="34" charset="0"/>
              <a:cs typeface="Open Sans" panose="020B0606030504020204" pitchFamily="34"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8129ED-475F-2C40-83D3-12B4D8CD2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85617" y="526852"/>
            <a:ext cx="8761738" cy="4524315"/>
          </a:xfrm>
          <a:prstGeom prst="rect">
            <a:avLst/>
          </a:prstGeom>
        </p:spPr>
        <p:txBody>
          <a:bodyPr wrap="square">
            <a:spAutoFit/>
          </a:bodyPr>
          <a:lstStyle/>
          <a:p>
            <a:pPr lvl="0" algn="just">
              <a:buSzPts val="2240"/>
            </a:pPr>
            <a:r>
              <a:rPr lang="pt-BR" b="1" dirty="0" smtClean="0">
                <a:solidFill>
                  <a:srgbClr val="7030A0"/>
                </a:solidFill>
              </a:rPr>
              <a:t>ESCREVENTE TJSP – DIREITO PENAL</a:t>
            </a:r>
            <a:endParaRPr lang="pt-BR" b="1" u="sng" dirty="0"/>
          </a:p>
          <a:p>
            <a:pPr lvl="0" algn="just">
              <a:buSzPts val="2240"/>
            </a:pPr>
            <a:r>
              <a:rPr lang="pt-BR" dirty="0"/>
              <a:t>Sobre os delitos de falsidade documental, é correto </a:t>
            </a:r>
            <a:r>
              <a:rPr lang="pt-BR" dirty="0" smtClean="0"/>
              <a:t>afirmar que</a:t>
            </a:r>
          </a:p>
          <a:p>
            <a:pPr lvl="0" algn="just">
              <a:buSzPts val="2240"/>
            </a:pPr>
            <a:endParaRPr lang="pt-BR" dirty="0" smtClean="0"/>
          </a:p>
          <a:p>
            <a:pPr marL="342900" lvl="0" indent="-342900" algn="just">
              <a:buSzPts val="2240"/>
              <a:buAutoNum type="alphaLcParenR"/>
            </a:pPr>
            <a:r>
              <a:rPr lang="pt-BR" dirty="0" smtClean="0"/>
              <a:t>o </a:t>
            </a:r>
            <a:r>
              <a:rPr lang="pt-BR" dirty="0"/>
              <a:t>cartão de crédito, embora possua natureza de documento particular, é equiparado, para </a:t>
            </a:r>
            <a:r>
              <a:rPr lang="pt-BR" dirty="0" smtClean="0"/>
              <a:t>tipificação penal, a documento público.</a:t>
            </a:r>
          </a:p>
          <a:p>
            <a:pPr lvl="0" algn="just">
              <a:buSzPts val="2240"/>
            </a:pPr>
            <a:r>
              <a:rPr lang="pt-BR" dirty="0" smtClean="0"/>
              <a:t>B) </a:t>
            </a:r>
            <a:r>
              <a:rPr lang="pt-BR" dirty="0"/>
              <a:t>o crime de Uso de Documento Falso admite a modalidade culposa. </a:t>
            </a:r>
            <a:endParaRPr lang="pt-BR" dirty="0" smtClean="0"/>
          </a:p>
          <a:p>
            <a:pPr lvl="0" algn="just">
              <a:buSzPts val="2240"/>
            </a:pPr>
            <a:endParaRPr lang="pt-BR" dirty="0" smtClean="0"/>
          </a:p>
          <a:p>
            <a:pPr lvl="0" algn="just">
              <a:buSzPts val="2240"/>
            </a:pPr>
            <a:r>
              <a:rPr lang="pt-BR" dirty="0" smtClean="0"/>
              <a:t>C) </a:t>
            </a:r>
            <a:r>
              <a:rPr lang="pt-BR" dirty="0"/>
              <a:t>para os efeitos penais, equipara-se a documento público o testamento particular. </a:t>
            </a:r>
            <a:endParaRPr lang="pt-BR" dirty="0" smtClean="0"/>
          </a:p>
          <a:p>
            <a:pPr lvl="0" algn="just">
              <a:buSzPts val="2240"/>
            </a:pPr>
            <a:endParaRPr lang="pt-BR" dirty="0" smtClean="0"/>
          </a:p>
          <a:p>
            <a:pPr lvl="0" algn="just">
              <a:buSzPts val="2240"/>
            </a:pPr>
            <a:r>
              <a:rPr lang="pt-BR" dirty="0" smtClean="0"/>
              <a:t>D) </a:t>
            </a:r>
            <a:r>
              <a:rPr lang="pt-BR" dirty="0"/>
              <a:t>o crime de Falsidade de Atestado Médico pode ser praticado por qualquer pessoa, ainda que sem o concurso necessário de um médico. </a:t>
            </a:r>
            <a:endParaRPr lang="pt-BR" dirty="0" smtClean="0"/>
          </a:p>
          <a:p>
            <a:pPr lvl="0" algn="just">
              <a:buSzPts val="2240"/>
            </a:pPr>
            <a:endParaRPr lang="pt-BR" dirty="0" smtClean="0"/>
          </a:p>
          <a:p>
            <a:pPr lvl="0" algn="just">
              <a:buSzPts val="2240"/>
            </a:pPr>
            <a:r>
              <a:rPr lang="pt-BR" dirty="0" smtClean="0"/>
              <a:t>E) </a:t>
            </a:r>
            <a:r>
              <a:rPr lang="pt-BR" dirty="0"/>
              <a:t>para os efeitos penais, as ações de sociedade comercial são consideradas documentos particulares. </a:t>
            </a:r>
            <a:endParaRPr lang="pt-BR" dirty="0"/>
          </a:p>
          <a:p>
            <a:pPr algn="just"/>
            <a:endParaRPr lang="pt-BR" dirty="0"/>
          </a:p>
          <a:p>
            <a:endParaRPr lang="pt-BR" dirty="0"/>
          </a:p>
        </p:txBody>
      </p:sp>
    </p:spTree>
    <p:extLst>
      <p:ext uri="{BB962C8B-B14F-4D97-AF65-F5344CB8AC3E}">
        <p14:creationId xmlns:p14="http://schemas.microsoft.com/office/powerpoint/2010/main" val="21544357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85617" y="526852"/>
            <a:ext cx="8761738" cy="4801314"/>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lvl="0" algn="just">
              <a:buSzPts val="2240"/>
            </a:pPr>
            <a:endParaRPr lang="pt-BR" b="1" u="sng" dirty="0"/>
          </a:p>
          <a:p>
            <a:pPr lvl="0" algn="just">
              <a:buSzPts val="2240"/>
            </a:pPr>
            <a:r>
              <a:rPr lang="pt-BR" dirty="0"/>
              <a:t>O dentista, funcionário público, que, no exercício de sua função pública, emite atestado falso, em favor do amigo, </a:t>
            </a:r>
            <a:r>
              <a:rPr lang="pt-BR" dirty="0" smtClean="0"/>
              <a:t>certificando consulta inexistente, para abono de falta no trabalho, pratica o crime de </a:t>
            </a:r>
          </a:p>
          <a:p>
            <a:pPr lvl="0" algn="just">
              <a:buSzPts val="2240"/>
            </a:pPr>
            <a:endParaRPr lang="pt-BR" dirty="0" smtClean="0"/>
          </a:p>
          <a:p>
            <a:pPr marL="342900" indent="-342900" algn="just">
              <a:buAutoNum type="alphaUcParenR"/>
            </a:pPr>
            <a:r>
              <a:rPr lang="pt-BR" dirty="0" smtClean="0"/>
              <a:t>certidão </a:t>
            </a:r>
            <a:r>
              <a:rPr lang="pt-BR" dirty="0"/>
              <a:t>ou atestado ideologicamente falso (art. 301, do CP). </a:t>
            </a:r>
            <a:endParaRPr lang="pt-BR" dirty="0" smtClean="0"/>
          </a:p>
          <a:p>
            <a:pPr marL="342900" indent="-342900" algn="just">
              <a:buAutoNum type="alphaUcParenR"/>
            </a:pPr>
            <a:endParaRPr lang="pt-BR" dirty="0" smtClean="0"/>
          </a:p>
          <a:p>
            <a:pPr algn="just"/>
            <a:r>
              <a:rPr lang="pt-BR" dirty="0" smtClean="0"/>
              <a:t>B) </a:t>
            </a:r>
            <a:r>
              <a:rPr lang="pt-BR" dirty="0"/>
              <a:t>falsidade de atestado médico (art. 302, do CP). </a:t>
            </a:r>
            <a:endParaRPr lang="pt-BR" dirty="0" smtClean="0"/>
          </a:p>
          <a:p>
            <a:pPr algn="just"/>
            <a:endParaRPr lang="pt-BR" dirty="0" smtClean="0"/>
          </a:p>
          <a:p>
            <a:pPr algn="just"/>
            <a:r>
              <a:rPr lang="pt-BR" dirty="0" smtClean="0"/>
              <a:t>C) </a:t>
            </a:r>
            <a:r>
              <a:rPr lang="pt-BR" dirty="0"/>
              <a:t>falsidade material de atestado ou certidão (art. 301, parágrafo 1º , do CP). </a:t>
            </a:r>
            <a:endParaRPr lang="pt-BR" dirty="0" smtClean="0"/>
          </a:p>
          <a:p>
            <a:pPr algn="just"/>
            <a:endParaRPr lang="pt-BR" dirty="0" smtClean="0"/>
          </a:p>
          <a:p>
            <a:pPr algn="just"/>
            <a:r>
              <a:rPr lang="pt-BR" dirty="0" smtClean="0"/>
              <a:t>D) </a:t>
            </a:r>
            <a:r>
              <a:rPr lang="pt-BR" dirty="0"/>
              <a:t>prevaricação (art. 319, do CP). </a:t>
            </a:r>
            <a:endParaRPr lang="pt-BR" dirty="0" smtClean="0"/>
          </a:p>
          <a:p>
            <a:pPr algn="just"/>
            <a:endParaRPr lang="pt-BR" dirty="0" smtClean="0"/>
          </a:p>
          <a:p>
            <a:pPr algn="just"/>
            <a:r>
              <a:rPr lang="pt-BR" dirty="0" smtClean="0"/>
              <a:t>E) </a:t>
            </a:r>
            <a:r>
              <a:rPr lang="pt-BR" dirty="0"/>
              <a:t>corrupção passiva (art. 317, do CP)</a:t>
            </a:r>
            <a:endParaRPr lang="pt-BR" dirty="0" smtClean="0"/>
          </a:p>
          <a:p>
            <a:pPr algn="just"/>
            <a:endParaRPr lang="pt-BR" dirty="0"/>
          </a:p>
          <a:p>
            <a:endParaRPr lang="pt-BR" dirty="0"/>
          </a:p>
        </p:txBody>
      </p:sp>
    </p:spTree>
    <p:extLst>
      <p:ext uri="{BB962C8B-B14F-4D97-AF65-F5344CB8AC3E}">
        <p14:creationId xmlns:p14="http://schemas.microsoft.com/office/powerpoint/2010/main" val="309387205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85617" y="526852"/>
            <a:ext cx="8761738" cy="4801314"/>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lvl="0" algn="just">
              <a:buSzPts val="2240"/>
            </a:pPr>
            <a:endParaRPr lang="pt-BR" b="1" u="sng" dirty="0"/>
          </a:p>
          <a:p>
            <a:pPr lvl="0" algn="just">
              <a:buSzPts val="2240"/>
            </a:pPr>
            <a:r>
              <a:rPr lang="pt-BR" dirty="0"/>
              <a:t>O dentista, funcionário público, que, no exercício de sua função pública, emite atestado falso, em favor do amigo, </a:t>
            </a:r>
            <a:r>
              <a:rPr lang="pt-BR" dirty="0" smtClean="0"/>
              <a:t>certificando consulta inexistente, para abono de falta no trabalho, pratica o crime de </a:t>
            </a:r>
          </a:p>
          <a:p>
            <a:pPr lvl="0" algn="just">
              <a:buSzPts val="2240"/>
            </a:pPr>
            <a:endParaRPr lang="pt-BR" dirty="0" smtClean="0"/>
          </a:p>
          <a:p>
            <a:pPr marL="342900" indent="-342900" algn="just">
              <a:buAutoNum type="alphaUcParenR"/>
            </a:pPr>
            <a:r>
              <a:rPr lang="pt-BR" dirty="0" smtClean="0"/>
              <a:t>certidão </a:t>
            </a:r>
            <a:r>
              <a:rPr lang="pt-BR" dirty="0"/>
              <a:t>ou atestado ideologicamente falso (art. 301, do CP). </a:t>
            </a:r>
            <a:endParaRPr lang="pt-BR" dirty="0" smtClean="0"/>
          </a:p>
          <a:p>
            <a:pPr marL="342900" indent="-342900" algn="just">
              <a:buAutoNum type="alphaUcParenR"/>
            </a:pPr>
            <a:endParaRPr lang="pt-BR" dirty="0" smtClean="0"/>
          </a:p>
          <a:p>
            <a:pPr algn="just"/>
            <a:r>
              <a:rPr lang="pt-BR" dirty="0" smtClean="0"/>
              <a:t>B) </a:t>
            </a:r>
            <a:r>
              <a:rPr lang="pt-BR" dirty="0"/>
              <a:t>falsidade de atestado médico (art. 302, do CP). </a:t>
            </a:r>
            <a:endParaRPr lang="pt-BR" dirty="0" smtClean="0"/>
          </a:p>
          <a:p>
            <a:pPr algn="just"/>
            <a:endParaRPr lang="pt-BR" dirty="0" smtClean="0"/>
          </a:p>
          <a:p>
            <a:pPr algn="just"/>
            <a:r>
              <a:rPr lang="pt-BR" dirty="0" smtClean="0"/>
              <a:t>C) </a:t>
            </a:r>
            <a:r>
              <a:rPr lang="pt-BR" dirty="0"/>
              <a:t>falsidade material de atestado ou certidão (art. 301, parágrafo 1º , do CP). </a:t>
            </a:r>
            <a:endParaRPr lang="pt-BR" dirty="0" smtClean="0"/>
          </a:p>
          <a:p>
            <a:pPr algn="just"/>
            <a:endParaRPr lang="pt-BR" dirty="0" smtClean="0"/>
          </a:p>
          <a:p>
            <a:pPr algn="just"/>
            <a:r>
              <a:rPr lang="pt-BR" dirty="0" smtClean="0"/>
              <a:t>D) </a:t>
            </a:r>
            <a:r>
              <a:rPr lang="pt-BR" dirty="0"/>
              <a:t>prevaricação (art. 319, do CP). </a:t>
            </a:r>
            <a:endParaRPr lang="pt-BR" dirty="0" smtClean="0"/>
          </a:p>
          <a:p>
            <a:pPr algn="just"/>
            <a:endParaRPr lang="pt-BR" dirty="0" smtClean="0"/>
          </a:p>
          <a:p>
            <a:pPr algn="just"/>
            <a:r>
              <a:rPr lang="pt-BR" dirty="0" smtClean="0"/>
              <a:t>E) </a:t>
            </a:r>
            <a:r>
              <a:rPr lang="pt-BR" dirty="0"/>
              <a:t>corrupção passiva (art. 317, do CP)</a:t>
            </a:r>
            <a:endParaRPr lang="pt-BR" dirty="0" smtClean="0"/>
          </a:p>
          <a:p>
            <a:pPr algn="just"/>
            <a:endParaRPr lang="pt-BR" dirty="0"/>
          </a:p>
          <a:p>
            <a:endParaRPr lang="pt-BR" dirty="0"/>
          </a:p>
        </p:txBody>
      </p:sp>
    </p:spTree>
    <p:extLst>
      <p:ext uri="{BB962C8B-B14F-4D97-AF65-F5344CB8AC3E}">
        <p14:creationId xmlns:p14="http://schemas.microsoft.com/office/powerpoint/2010/main" val="33135435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85617" y="526852"/>
            <a:ext cx="8761738" cy="4524315"/>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lvl="0" algn="just">
              <a:buSzPts val="2240"/>
            </a:pPr>
            <a:endParaRPr lang="pt-BR" b="1" u="sng" dirty="0"/>
          </a:p>
          <a:p>
            <a:pPr lvl="0" algn="just">
              <a:buSzPts val="2240"/>
            </a:pPr>
            <a:r>
              <a:rPr lang="pt-BR" dirty="0"/>
              <a:t>Afrodite é funcionária pública, mas, atualmente ocupa um cargo em comissão. No exercício desse cargo, Afrodite comete um crime contra a Administração Pública. Nessa hipótese, portanto, o Código Penal dispõe que Afrodite </a:t>
            </a:r>
            <a:r>
              <a:rPr lang="pt-BR" dirty="0" smtClean="0"/>
              <a:t> </a:t>
            </a:r>
          </a:p>
          <a:p>
            <a:pPr lvl="0" algn="just">
              <a:buSzPts val="2240"/>
            </a:pPr>
            <a:endParaRPr lang="pt-BR" dirty="0"/>
          </a:p>
          <a:p>
            <a:pPr lvl="0" algn="just">
              <a:buSzPts val="2240"/>
            </a:pPr>
            <a:r>
              <a:rPr lang="pt-BR" dirty="0" smtClean="0"/>
              <a:t>a) </a:t>
            </a:r>
            <a:r>
              <a:rPr lang="pt-BR" dirty="0"/>
              <a:t>ficará isenta de pena por estar afastada do seu cargo público de </a:t>
            </a:r>
            <a:r>
              <a:rPr lang="pt-BR" dirty="0" smtClean="0"/>
              <a:t>origem;</a:t>
            </a:r>
          </a:p>
          <a:p>
            <a:pPr lvl="0" algn="just">
              <a:buSzPts val="2240"/>
            </a:pPr>
            <a:endParaRPr lang="pt-BR" dirty="0"/>
          </a:p>
          <a:p>
            <a:pPr lvl="0" algn="just">
              <a:buSzPts val="2240"/>
            </a:pPr>
            <a:r>
              <a:rPr lang="pt-BR" dirty="0" smtClean="0"/>
              <a:t>b) </a:t>
            </a:r>
            <a:r>
              <a:rPr lang="pt-BR" dirty="0"/>
              <a:t>será punida com a mesma pena aplicada ao seu superior que a nomeou para o cargo</a:t>
            </a:r>
            <a:r>
              <a:rPr lang="pt-BR" dirty="0" smtClean="0"/>
              <a:t>.</a:t>
            </a:r>
          </a:p>
          <a:p>
            <a:pPr lvl="0" algn="just">
              <a:buSzPts val="2240"/>
            </a:pPr>
            <a:endParaRPr lang="pt-BR" dirty="0" smtClean="0"/>
          </a:p>
          <a:p>
            <a:pPr lvl="0" algn="just">
              <a:buSzPts val="2240"/>
            </a:pPr>
            <a:r>
              <a:rPr lang="pt-BR" dirty="0" smtClean="0"/>
              <a:t>c) </a:t>
            </a:r>
            <a:r>
              <a:rPr lang="pt-BR" dirty="0"/>
              <a:t>terá reduzida a sua pena por ocupar cargo provisório e de confiança</a:t>
            </a:r>
            <a:r>
              <a:rPr lang="pt-BR" dirty="0" smtClean="0"/>
              <a:t>.</a:t>
            </a:r>
          </a:p>
          <a:p>
            <a:pPr lvl="0" algn="just">
              <a:buSzPts val="2240"/>
            </a:pPr>
            <a:endParaRPr lang="pt-BR" dirty="0"/>
          </a:p>
          <a:p>
            <a:pPr lvl="0" algn="just">
              <a:buSzPts val="2240"/>
            </a:pPr>
            <a:r>
              <a:rPr lang="pt-BR" dirty="0" smtClean="0"/>
              <a:t>d) </a:t>
            </a:r>
            <a:r>
              <a:rPr lang="pt-BR" dirty="0"/>
              <a:t>ficará sujeita a ter sua pena aumentada da terça </a:t>
            </a:r>
            <a:r>
              <a:rPr lang="pt-BR" dirty="0" smtClean="0"/>
              <a:t>parte.</a:t>
            </a:r>
          </a:p>
          <a:p>
            <a:pPr lvl="0" algn="just">
              <a:buSzPts val="2240"/>
            </a:pPr>
            <a:endParaRPr lang="pt-BR" dirty="0"/>
          </a:p>
          <a:p>
            <a:pPr lvl="0" algn="just">
              <a:buSzPts val="2240"/>
            </a:pPr>
            <a:r>
              <a:rPr lang="pt-BR" dirty="0" smtClean="0"/>
              <a:t>e) </a:t>
            </a:r>
            <a:r>
              <a:rPr lang="pt-BR" dirty="0"/>
              <a:t>não poderá ter a sua pena alterada pelo simples fato de ocupar cargo em comissão.</a:t>
            </a:r>
            <a:endParaRPr lang="pt-BR" dirty="0"/>
          </a:p>
          <a:p>
            <a:endParaRPr lang="pt-BR" dirty="0"/>
          </a:p>
        </p:txBody>
      </p:sp>
    </p:spTree>
    <p:extLst>
      <p:ext uri="{BB962C8B-B14F-4D97-AF65-F5344CB8AC3E}">
        <p14:creationId xmlns:p14="http://schemas.microsoft.com/office/powerpoint/2010/main" val="2203512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85617" y="526852"/>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r>
              <a:rPr lang="pt-BR" dirty="0" smtClean="0"/>
              <a:t>.</a:t>
            </a: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smtClean="0">
                <a:ln>
                  <a:noFill/>
                </a:ln>
                <a:solidFill>
                  <a:schemeClr val="tx1"/>
                </a:solidFill>
                <a:effectLst/>
                <a:latin typeface="Arial" panose="020B0604020202020204" pitchFamily="34" charset="0"/>
              </a:rPr>
              <a:t>No que concerne ao conceito de funcionário público e equiparados, para fins penais (CP, art. 327), é correto afirmar 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smtClean="0">
                <a:ln>
                  <a:noFill/>
                </a:ln>
                <a:solidFill>
                  <a:schemeClr val="tx1"/>
                </a:solidFill>
                <a:effectLst/>
                <a:latin typeface="Arial" panose="020B0604020202020204" pitchFamily="34" charset="0"/>
              </a:rPr>
              <a:t/>
            </a:r>
            <a:br>
              <a:rPr kumimoji="0" lang="pt-BR" altLang="pt-BR" sz="1800" b="0" i="0" u="none" strike="noStrike" cap="none" normalizeH="0" baseline="0" smtClean="0">
                <a:ln>
                  <a:noFill/>
                </a:ln>
                <a:solidFill>
                  <a:schemeClr val="tx1"/>
                </a:solidFill>
                <a:effectLst/>
                <a:latin typeface="Arial" panose="020B0604020202020204" pitchFamily="34" charset="0"/>
              </a:rPr>
            </a:br>
            <a:endParaRPr kumimoji="0" lang="pt-BR" altLang="pt-B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85617" y="942350"/>
            <a:ext cx="8578373" cy="44578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smtClean="0">
                <a:ln>
                  <a:noFill/>
                </a:ln>
                <a:solidFill>
                  <a:schemeClr val="tx1"/>
                </a:solidFill>
                <a:effectLst/>
                <a:latin typeface="Arial" panose="020B0604020202020204" pitchFamily="34" charset="0"/>
              </a:rPr>
              <a:t>No que concerne ao conceito de funcionário público e equiparados, para fins penais (CP, art. 327), é correto afirmar que</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dirty="0">
              <a:solidFill>
                <a:schemeClr val="tx1"/>
              </a:solidFill>
              <a:latin typeface="Arial" panose="020B0604020202020204" pitchFamily="34" charset="0"/>
            </a:endParaRPr>
          </a:p>
          <a:p>
            <a:pPr marL="342900" lvl="0" indent="-342900" algn="just" defTabSz="914400" eaLnBrk="0" fontAlgn="base">
              <a:spcBef>
                <a:spcPct val="0"/>
              </a:spcBef>
              <a:spcAft>
                <a:spcPct val="0"/>
              </a:spcAft>
              <a:buAutoNum type="alphaLcParenR"/>
            </a:pPr>
            <a:r>
              <a:rPr lang="pt-BR" dirty="0" smtClean="0"/>
              <a:t>a </a:t>
            </a:r>
            <a:r>
              <a:rPr lang="pt-BR" dirty="0"/>
              <a:t>falta de remuneração impede a caracterização do indivíduo como funcionário</a:t>
            </a:r>
            <a:r>
              <a:rPr lang="pt-BR" dirty="0" smtClean="0"/>
              <a:t>.</a:t>
            </a:r>
          </a:p>
          <a:p>
            <a:pPr marL="342900" lvl="0" indent="-342900" algn="just" defTabSz="914400" eaLnBrk="0" fontAlgn="base">
              <a:spcBef>
                <a:spcPct val="0"/>
              </a:spcBef>
              <a:spcAft>
                <a:spcPct val="0"/>
              </a:spcAft>
              <a:buAutoNum type="alphaLcParenR"/>
            </a:pPr>
            <a:r>
              <a:rPr lang="pt-BR" dirty="0"/>
              <a:t>a transitoriedade da função pública afasta a possibilidade de caracterização do indivíduo como funcionário</a:t>
            </a:r>
            <a:r>
              <a:rPr lang="pt-BR" dirty="0" smtClean="0"/>
              <a:t>.</a:t>
            </a:r>
          </a:p>
          <a:p>
            <a:pPr marL="342900" lvl="0" indent="-342900" algn="just" defTabSz="914400" eaLnBrk="0" fontAlgn="base">
              <a:spcBef>
                <a:spcPct val="0"/>
              </a:spcBef>
              <a:spcAft>
                <a:spcPct val="0"/>
              </a:spcAft>
              <a:buAutoNum type="alphaLcParenR"/>
            </a:pPr>
            <a:r>
              <a:rPr lang="pt-BR" dirty="0"/>
              <a:t>aquele que trabalha para empresa prestadora de serviço contratada para a execução de atividade típica da Administração Pública é equiparado a funcionário</a:t>
            </a:r>
            <a:r>
              <a:rPr lang="pt-BR" dirty="0" smtClean="0"/>
              <a:t>.</a:t>
            </a:r>
          </a:p>
          <a:p>
            <a:pPr marL="342900" lvl="0" indent="-342900" algn="just" defTabSz="914400" eaLnBrk="0" fontAlgn="base">
              <a:spcBef>
                <a:spcPct val="0"/>
              </a:spcBef>
              <a:spcAft>
                <a:spcPct val="0"/>
              </a:spcAft>
              <a:buAutoNum type="alphaLcParenR"/>
            </a:pPr>
            <a:r>
              <a:rPr lang="pt-BR" dirty="0"/>
              <a:t>por ausência de expressa previsão legal, aquele que exerce cargo em entidade paraestatal não é considerado funcionário</a:t>
            </a:r>
            <a:r>
              <a:rPr lang="pt-BR" dirty="0" smtClean="0"/>
              <a:t>.</a:t>
            </a:r>
          </a:p>
          <a:p>
            <a:pPr marL="342900" lvl="0" indent="-342900" algn="just" defTabSz="914400" eaLnBrk="0" fontAlgn="base">
              <a:spcBef>
                <a:spcPct val="0"/>
              </a:spcBef>
              <a:spcAft>
                <a:spcPct val="0"/>
              </a:spcAft>
              <a:buAutoNum type="alphaLcParenR"/>
            </a:pPr>
            <a:r>
              <a:rPr lang="pt-BR" dirty="0"/>
              <a:t>o funcionário que trabalha em função de direção em fundação instituída pelo poder público, ao cometer crime contra a Administração, terá a pena aumentada de metade.</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pt-BR" altLang="pt-BR" sz="1800" b="0" i="0" u="none" strike="noStrike" cap="none" normalizeH="0" baseline="0" dirty="0" smtClean="0">
                <a:ln>
                  <a:noFill/>
                </a:ln>
                <a:solidFill>
                  <a:schemeClr val="tx1"/>
                </a:solidFill>
                <a:effectLst/>
                <a:latin typeface="Arial" panose="020B0604020202020204" pitchFamily="34" charset="0"/>
              </a:rPr>
              <a:t/>
            </a:r>
            <a:br>
              <a:rPr kumimoji="0" lang="pt-BR" altLang="pt-BR" sz="1800" b="0" i="0" u="none" strike="noStrike" cap="none" normalizeH="0" baseline="0" dirty="0" smtClean="0">
                <a:ln>
                  <a:noFill/>
                </a:ln>
                <a:solidFill>
                  <a:schemeClr val="tx1"/>
                </a:solidFill>
                <a:effectLst/>
                <a:latin typeface="Arial" panose="020B0604020202020204" pitchFamily="34" charset="0"/>
              </a:rPr>
            </a:b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6631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Lorem ipsum dolor sit amet, consectetur adipiscing elit. In pellentesque venenatis augue, posuere rutrum ligula aliquet eu.…"/>
          <p:cNvSpPr txBox="1"/>
          <p:nvPr/>
        </p:nvSpPr>
        <p:spPr>
          <a:xfrm>
            <a:off x="347609" y="526852"/>
            <a:ext cx="8206685" cy="41549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just">
              <a:spcBef>
                <a:spcPts val="600"/>
              </a:spcBef>
              <a:spcAft>
                <a:spcPts val="600"/>
              </a:spcAft>
            </a:pPr>
            <a:endParaRPr lang="pt-BR" sz="2100" dirty="0">
              <a:solidFill>
                <a:schemeClr val="tx1"/>
              </a:solidFill>
              <a:latin typeface="Avenir Roman" charset="0"/>
              <a:ea typeface="Avenir Roman" charset="0"/>
              <a:cs typeface="Avenir Roman" charset="0"/>
            </a:endParaRPr>
          </a:p>
        </p:txBody>
      </p:sp>
      <p:sp>
        <p:nvSpPr>
          <p:cNvPr id="83" name="Título da Aula…"/>
          <p:cNvSpPr txBox="1"/>
          <p:nvPr/>
        </p:nvSpPr>
        <p:spPr>
          <a:xfrm>
            <a:off x="152400" y="4705350"/>
            <a:ext cx="3276600" cy="21544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800" b="1">
                <a:solidFill>
                  <a:srgbClr val="422EA4"/>
                </a:solidFill>
                <a:latin typeface="Open Sans" panose="020B0606030504020204" pitchFamily="34" charset="0"/>
                <a:ea typeface="Open Sans" panose="020B0606030504020204" pitchFamily="34" charset="0"/>
                <a:cs typeface="Open Sans" panose="020B0606030504020204" pitchFamily="34" charset="0"/>
              </a:defRPr>
            </a:lvl1pPr>
          </a:lstStyle>
          <a:p>
            <a:r>
              <a:rPr dirty="0"/>
              <a:t>Prof. </a:t>
            </a:r>
            <a:r>
              <a:rPr lang="pt-BR" dirty="0"/>
              <a:t>Antonio Pequeno</a:t>
            </a:r>
          </a:p>
        </p:txBody>
      </p:sp>
      <p:sp>
        <p:nvSpPr>
          <p:cNvPr id="7" name="Retângulo 6">
            <a:extLst>
              <a:ext uri="{FF2B5EF4-FFF2-40B4-BE49-F238E27FC236}">
                <a16:creationId xmlns:a16="http://schemas.microsoft.com/office/drawing/2014/main" id="{4127CB0B-3FA4-49EB-B017-D869EE3C6518}"/>
              </a:ext>
            </a:extLst>
          </p:cNvPr>
          <p:cNvSpPr/>
          <p:nvPr/>
        </p:nvSpPr>
        <p:spPr>
          <a:xfrm>
            <a:off x="152400" y="309050"/>
            <a:ext cx="8761738" cy="923330"/>
          </a:xfrm>
          <a:prstGeom prst="rect">
            <a:avLst/>
          </a:prstGeom>
        </p:spPr>
        <p:txBody>
          <a:bodyPr wrap="square">
            <a:spAutoFit/>
          </a:bodyPr>
          <a:lstStyle/>
          <a:p>
            <a:pPr lvl="0" algn="just">
              <a:buSzPts val="2240"/>
            </a:pPr>
            <a:r>
              <a:rPr lang="pt-BR" b="1" dirty="0" smtClean="0">
                <a:solidFill>
                  <a:srgbClr val="7030A0"/>
                </a:solidFill>
              </a:rPr>
              <a:t>ESCREVENTE TJSP – DIREITO PENAL</a:t>
            </a:r>
          </a:p>
          <a:p>
            <a:pPr algn="just">
              <a:buSzPts val="2240"/>
            </a:pPr>
            <a:r>
              <a:rPr lang="pt-BR" dirty="0" smtClean="0"/>
              <a:t>.</a:t>
            </a:r>
            <a:endParaRPr lang="pt-BR" dirty="0"/>
          </a:p>
          <a:p>
            <a:endParaRPr lang="pt-BR" dirty="0"/>
          </a:p>
        </p:txBody>
      </p:sp>
      <p:sp>
        <p:nvSpPr>
          <p:cNvPr id="2"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6635"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smtClean="0">
                <a:ln>
                  <a:noFill/>
                </a:ln>
                <a:solidFill>
                  <a:schemeClr val="tx1"/>
                </a:solidFill>
                <a:effectLst/>
                <a:latin typeface="Arial" panose="020B0604020202020204" pitchFamily="34" charset="0"/>
              </a:rPr>
              <a:t>No que concerne ao conceito de funcionário público e equiparados, para fins penais (CP, art. 327), é correto afirmar 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800" b="0" i="0" u="none" strike="noStrike" cap="none" normalizeH="0" baseline="0" dirty="0" smtClean="0">
                <a:ln>
                  <a:noFill/>
                </a:ln>
                <a:solidFill>
                  <a:schemeClr val="tx1"/>
                </a:solidFill>
                <a:effectLst/>
                <a:latin typeface="Arial" panose="020B0604020202020204" pitchFamily="34" charset="0"/>
              </a:rPr>
              <a:t/>
            </a:r>
            <a:br>
              <a:rPr kumimoji="0" lang="pt-BR" altLang="pt-BR" sz="1800" b="0" i="0" u="none" strike="noStrike" cap="none" normalizeH="0" baseline="0" dirty="0" smtClean="0">
                <a:ln>
                  <a:noFill/>
                </a:ln>
                <a:solidFill>
                  <a:schemeClr val="tx1"/>
                </a:solidFill>
                <a:effectLst/>
                <a:latin typeface="Arial" panose="020B0604020202020204" pitchFamily="34" charset="0"/>
              </a:rPr>
            </a:br>
            <a:endParaRPr kumimoji="0" lang="pt-BR" altLang="pt-B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85618" y="770715"/>
            <a:ext cx="8761738" cy="41808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6635" rIns="91440" bIns="133308" numCol="1" anchor="ctr" anchorCtr="0" compatLnSpc="1">
            <a:prstTxWarp prst="textNoShape">
              <a:avLst/>
            </a:prstTxWarp>
            <a:spAutoFit/>
          </a:bodyPr>
          <a:lstStyle/>
          <a:p>
            <a:pPr algn="just"/>
            <a:r>
              <a:rPr lang="pt-BR" b="1" dirty="0"/>
              <a:t> </a:t>
            </a:r>
            <a:r>
              <a:rPr lang="pt-BR" b="1" dirty="0" smtClean="0"/>
              <a:t>Funcionário </a:t>
            </a:r>
            <a:r>
              <a:rPr lang="pt-BR" b="1" dirty="0"/>
              <a:t>público</a:t>
            </a:r>
            <a:endParaRPr lang="pt-BR" dirty="0"/>
          </a:p>
          <a:p>
            <a:pPr algn="just"/>
            <a:r>
              <a:rPr lang="pt-BR" dirty="0"/>
              <a:t>        Art. 327 - Considera-se funcionário público, para os efeitos penais, quem, embora transitoriamente ou sem remuneração, exerce cargo, emprego ou função pública</a:t>
            </a:r>
            <a:r>
              <a:rPr lang="pt-BR" dirty="0" smtClean="0"/>
              <a:t>.</a:t>
            </a:r>
          </a:p>
          <a:p>
            <a:pPr algn="just"/>
            <a:endParaRPr lang="pt-BR" dirty="0"/>
          </a:p>
          <a:p>
            <a:pPr algn="just"/>
            <a:r>
              <a:rPr lang="pt-BR" dirty="0"/>
              <a:t>        § 1º - Equipara-se a funcionário público quem exerce cargo, emprego ou função em entidade paraestatal, e quem trabalha para empresa prestadora de serviço contratada ou conveniada para a execução de atividade típica da Administração Pública.      </a:t>
            </a:r>
            <a:r>
              <a:rPr lang="pt-BR" dirty="0">
                <a:hlinkClick r:id="rId3"/>
              </a:rPr>
              <a:t>(Incluído pela Lei nº 9.983, de 2000</a:t>
            </a:r>
            <a:r>
              <a:rPr lang="pt-BR" dirty="0" smtClean="0">
                <a:hlinkClick r:id="rId3"/>
              </a:rPr>
              <a:t>)</a:t>
            </a:r>
            <a:endParaRPr lang="pt-BR" dirty="0" smtClean="0"/>
          </a:p>
          <a:p>
            <a:pPr algn="just"/>
            <a:endParaRPr lang="pt-BR" dirty="0"/>
          </a:p>
          <a:p>
            <a:pPr algn="just"/>
            <a:r>
              <a:rPr lang="pt-BR" dirty="0"/>
              <a:t>        § 2º - A pena será aumentada da terça parte quando os autores dos crimes previstos neste Capítulo forem ocupantes de cargos em comissão ou de função de direção ou assessoramento de órgão da administração direta, sociedade de economia mista, empresa pública ou fundação instituída pelo poder público. </a:t>
            </a:r>
            <a:r>
              <a:rPr lang="pt-BR" dirty="0">
                <a:hlinkClick r:id="rId4"/>
              </a:rPr>
              <a:t>(Incluído pela Lei nº 6.799, de 1980)</a:t>
            </a:r>
            <a:endParaRPr lang="pt-BR"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5915913"/>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3234</TotalTime>
  <Words>2411</Words>
  <Application>Microsoft Office PowerPoint</Application>
  <PresentationFormat>Apresentação na tela (16:9)</PresentationFormat>
  <Paragraphs>484</Paragraphs>
  <Slides>39</Slides>
  <Notes>36</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39</vt:i4>
      </vt:variant>
    </vt:vector>
  </HeadingPairs>
  <TitlesOfParts>
    <vt:vector size="49" baseType="lpstr">
      <vt:lpstr>Arial</vt:lpstr>
      <vt:lpstr>Avenir</vt:lpstr>
      <vt:lpstr>Avenir Roman</vt:lpstr>
      <vt:lpstr>Bodoni MT Black</vt:lpstr>
      <vt:lpstr>Calibri</vt:lpstr>
      <vt:lpstr>Calibri (Body)</vt:lpstr>
      <vt:lpstr>Helvetica Neue</vt:lpstr>
      <vt:lpstr>Montserrat</vt:lpstr>
      <vt:lpstr>Open Sans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Torques</dc:creator>
  <cp:lastModifiedBy>Antonio Natalino da Silva Pequeno</cp:lastModifiedBy>
  <cp:revision>231</cp:revision>
  <dcterms:modified xsi:type="dcterms:W3CDTF">2021-03-09T02:00:38Z</dcterms:modified>
</cp:coreProperties>
</file>