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8d4a0a14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8d4a0a14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8d4a0a14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8d4a0a14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65151c98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65151c98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8d4a0a14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8d4a0a14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65151c98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65151c98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65151c98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65151c98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65151c98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65151c98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65151c98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65151c98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8d4a0a14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8d4a0a14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8d4a0a14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8d4a0a14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65151c98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65151c98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9076d19c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9076d19c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8d4a0a1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8d4a0a1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8d4a0a1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8d4a0a1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8d4a0a1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8d4a0a1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8d4a0a14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8d4a0a14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8d4a0a14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8d4a0a14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8d4a0a14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8d4a0a14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8d4a0a14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8d4a0a14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Trading Based on Trading Signals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834125"/>
            <a:ext cx="8520600" cy="19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2410"/>
              <a:t>Group 3</a:t>
            </a:r>
            <a:endParaRPr b="1" sz="241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241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79"/>
              <a:t>Mike Ryu</a:t>
            </a:r>
            <a:endParaRPr sz="16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679"/>
              <a:t>Nestor Aviles</a:t>
            </a:r>
            <a:endParaRPr sz="16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79"/>
              <a:t>Ty Ingebrigtsen</a:t>
            </a:r>
            <a:endParaRPr sz="16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79"/>
              <a:t>Will Hua</a:t>
            </a:r>
            <a:endParaRPr sz="16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7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38450"/>
            <a:ext cx="9144000" cy="17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476900"/>
            <a:ext cx="9144000" cy="16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58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86425"/>
            <a:ext cx="9144000" cy="17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321575"/>
            <a:ext cx="9144000" cy="18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Testing Data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25" y="1781550"/>
            <a:ext cx="8132374" cy="32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 vs Market Performance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Market Performance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Random Forest Classifier Model Performance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Naive Bayes Classifier Model Performance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75" y="689625"/>
            <a:ext cx="8663499" cy="40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75" y="718375"/>
            <a:ext cx="8634750" cy="409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50" y="646525"/>
            <a:ext cx="8692226" cy="42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00" y="611400"/>
            <a:ext cx="8850800" cy="42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Findings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729450" y="2078875"/>
            <a:ext cx="7688700" cy="28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Accuracy Scores for both models are low, the reason could be </a:t>
            </a:r>
            <a:r>
              <a:rPr lang="en" sz="1400"/>
              <a:t>because</a:t>
            </a:r>
            <a:r>
              <a:rPr lang="en" sz="1400"/>
              <a:t> we used too few technical trading indicators and the trading indicators don’t trigger buy/sell signals very often. It caused our performance to be very similar to market performance or ‘HODL’. On the other hand, w</a:t>
            </a:r>
            <a:r>
              <a:rPr lang="en" sz="1400"/>
              <a:t>e added one more trading signal(VWAP - volume weighted average price, window =3) into our model after we produced the charts in this presentation. But we did not see a significant increase in our model accuracy or performance.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larger cap the Ticker is, the more like market performance we will get.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Overall, Naive Bayes worked better in a flat or a </a:t>
            </a:r>
            <a:r>
              <a:rPr lang="en" sz="1400"/>
              <a:t>downtrend</a:t>
            </a:r>
            <a:r>
              <a:rPr lang="en" sz="1400"/>
              <a:t> market, for a uptrend market, we’d be better off if we just HODL. 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Perfect our model by adding/removing/adjusting Technical Indicators, adjusting our </a:t>
            </a:r>
            <a:r>
              <a:rPr lang="en" sz="1400"/>
              <a:t>triggers</a:t>
            </a:r>
            <a:r>
              <a:rPr lang="en" sz="1400"/>
              <a:t> of the signals, balancing our training data and so </a:t>
            </a:r>
            <a:r>
              <a:rPr lang="en" sz="1400"/>
              <a:t>forth</a:t>
            </a:r>
            <a:r>
              <a:rPr lang="en" sz="1400"/>
              <a:t>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Create a Ticker pool from different market sections (Industries, Market Caps, Index).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Add Fundamental Indicators to screen out overvalued(TBD) Tickers.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Build a trading bot to execute our trading strategy.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Hopefully it doesn’t yolo at the peak of some meme stocks or cryptocurrencies.  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1350525"/>
            <a:ext cx="7688700" cy="29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Part 1: Intro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Part 2: Tradings Based on Individual Technical Indicators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Part 3: Model Performance 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Part 4: Current Findings and Future Plan 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Algorithmic Trading Based on Technical Analysis is practicable.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Algorithmic Trading Model will perform better on large cap stocks.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Algorithmic Trading Model will perform the worst on Cryptocurrencies and some meme stocks.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The more Trading Signals we use in our model, the more accurate or better performance our model will be/get. 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and Time Frame	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6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412"/>
              <a:t>Historical Stock and Cryptocurrency Data:</a:t>
            </a:r>
            <a:endParaRPr b="1" sz="14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412"/>
              <a:t>Yahoo Finance </a:t>
            </a:r>
            <a:r>
              <a:rPr lang="en" sz="1412"/>
              <a:t>Library </a:t>
            </a:r>
            <a:endParaRPr sz="14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412"/>
              <a:t>Historical Stock and Cryptocurrency Technical </a:t>
            </a:r>
            <a:r>
              <a:rPr b="1" lang="en" sz="1412"/>
              <a:t>Indicators Data:</a:t>
            </a:r>
            <a:endParaRPr b="1" sz="14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412"/>
              <a:t>Stockstats</a:t>
            </a:r>
            <a:r>
              <a:rPr lang="en" sz="1412"/>
              <a:t> Library </a:t>
            </a:r>
            <a:endParaRPr sz="14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412"/>
              <a:t>Training Time Frame:</a:t>
            </a:r>
            <a:endParaRPr b="1" sz="14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412"/>
              <a:t>01/01/2016 - 12/31/2019</a:t>
            </a:r>
            <a:endParaRPr sz="14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412"/>
              <a:t>Testing Time Frame:</a:t>
            </a:r>
            <a:endParaRPr b="1" sz="14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412"/>
              <a:t>01/01/2020 - 04/30/2021</a:t>
            </a:r>
            <a:endParaRPr sz="141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r>
              <a:rPr lang="en"/>
              <a:t>Libraries/Models</a:t>
            </a:r>
            <a:r>
              <a:rPr lang="en"/>
              <a:t>	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7650" y="2093675"/>
            <a:ext cx="7688700" cy="26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4"/>
              <a:t>Scikit Learn - Random Forest Classifier</a:t>
            </a:r>
            <a:endParaRPr sz="160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604"/>
              <a:t>Scikit L</a:t>
            </a:r>
            <a:r>
              <a:rPr lang="en" sz="1604"/>
              <a:t>earn - Naive Bayes GaussianNB Classifier</a:t>
            </a:r>
            <a:endParaRPr sz="160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0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604"/>
              <a:t>Other Models we tried but didn’t put in this presentation:</a:t>
            </a:r>
            <a:endParaRPr sz="160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604"/>
              <a:t>Gradient Boosting Classifier</a:t>
            </a:r>
            <a:endParaRPr sz="160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604"/>
              <a:t>CatBoost Classifier</a:t>
            </a:r>
            <a:endParaRPr sz="160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604"/>
              <a:t>CatBoost Regressor </a:t>
            </a:r>
            <a:endParaRPr sz="1604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based on Individual Signals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$ETH-USA -- Ethereum, Market Cap: $446.33B, Cryptocurrency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$MRO -- Marathon Oil, Market Cap: $9.18B, Mid Cap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$EXPR -- Express, Inc., Market Cap: $198.11M, Small Cap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$TSLA -- Tesla, Inc., Market Cap: $605.97B, Large Cap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Indicators and Trading Strategy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402"/>
              <a:t>Relative Strength Index (RSI)</a:t>
            </a:r>
            <a:endParaRPr b="1" sz="14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772"/>
              <a:t>Buy when RSI &lt; 30, Sell when RSI &gt; 70.</a:t>
            </a:r>
            <a:endParaRPr sz="177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402"/>
              <a:t>Simple Moving Average(SMA)</a:t>
            </a:r>
            <a:endParaRPr b="1" sz="14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772"/>
              <a:t>Buy when SMA50 Cross SMA100 from below, Sell when Cross from above.</a:t>
            </a:r>
            <a:endParaRPr sz="177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402"/>
              <a:t>Bollinger Bands(BOLL)</a:t>
            </a:r>
            <a:endParaRPr b="1" sz="14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772"/>
              <a:t>Buy when Close &lt; Bollinger Lower Band, Sell when Close &gt; Bollinger Upper Band.</a:t>
            </a:r>
            <a:endParaRPr sz="1772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57075"/>
            <a:ext cx="9144000" cy="17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05788"/>
            <a:ext cx="9144000" cy="18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16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152475"/>
            <a:ext cx="8520600" cy="17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7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03326"/>
            <a:ext cx="9144000" cy="16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408300"/>
            <a:ext cx="9144000" cy="17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