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30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1" r:id="rId14"/>
    <p:sldId id="29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475E8-714A-4E07-B6EF-12F0D492FA3D}" v="2" dt="2022-10-03T21:00:43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tasir Al-Asfoor" userId="5abb6394-8dcc-4e1e-99eb-9c7cb68bdb92" providerId="ADAL" clId="{ECE475E8-714A-4E07-B6EF-12F0D492FA3D}"/>
    <pc:docChg chg="modSld">
      <pc:chgData name="Muntasir Al-Asfoor" userId="5abb6394-8dcc-4e1e-99eb-9c7cb68bdb92" providerId="ADAL" clId="{ECE475E8-714A-4E07-B6EF-12F0D492FA3D}" dt="2022-10-03T21:00:43.355" v="1" actId="20577"/>
      <pc:docMkLst>
        <pc:docMk/>
      </pc:docMkLst>
      <pc:sldChg chg="modSp mod">
        <pc:chgData name="Muntasir Al-Asfoor" userId="5abb6394-8dcc-4e1e-99eb-9c7cb68bdb92" providerId="ADAL" clId="{ECE475E8-714A-4E07-B6EF-12F0D492FA3D}" dt="2022-10-03T20:49:41.848" v="0" actId="1076"/>
        <pc:sldMkLst>
          <pc:docMk/>
          <pc:sldMk cId="0" sldId="256"/>
        </pc:sldMkLst>
        <pc:spChg chg="mod">
          <ac:chgData name="Muntasir Al-Asfoor" userId="5abb6394-8dcc-4e1e-99eb-9c7cb68bdb92" providerId="ADAL" clId="{ECE475E8-714A-4E07-B6EF-12F0D492FA3D}" dt="2022-10-03T20:49:41.848" v="0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Muntasir Al-Asfoor" userId="5abb6394-8dcc-4e1e-99eb-9c7cb68bdb92" providerId="ADAL" clId="{ECE475E8-714A-4E07-B6EF-12F0D492FA3D}" dt="2022-10-03T21:00:43.355" v="1" actId="20577"/>
        <pc:sldMkLst>
          <pc:docMk/>
          <pc:sldMk cId="0" sldId="299"/>
        </pc:sldMkLst>
        <pc:spChg chg="mod">
          <ac:chgData name="Muntasir Al-Asfoor" userId="5abb6394-8dcc-4e1e-99eb-9c7cb68bdb92" providerId="ADAL" clId="{ECE475E8-714A-4E07-B6EF-12F0D492FA3D}" dt="2022-10-03T21:00:43.355" v="1" actId="20577"/>
          <ac:spMkLst>
            <pc:docMk/>
            <pc:sldMk cId="0" sldId="299"/>
            <ac:spMk id="2222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97D62-1110-4C64-ACCE-91C443F40F47}" type="datetimeFigureOut">
              <a:rPr lang="en-US" smtClean="0"/>
              <a:pPr/>
              <a:t>10/3/2022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48CB-E52F-47EE-A08C-C7DAEC8F97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0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0AD7E8A-2BE1-4673-8B32-4C26ACF27267}" type="datetimeFigureOut">
              <a:rPr lang="en-US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D9952F8-0DC8-47C1-9686-17E7D652A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81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6B4ED-0D15-4C00-B218-C9BDF84DB49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9FED7-C1E7-491E-BC06-E89F2715D8D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EA185-D9AB-48C8-8C18-67F23D73C59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176CD0-0A31-4211-B9BE-E46865937E8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74628-256B-43C1-93F4-70D6561ED28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06B7C2-448F-4A38-9B7E-3796796A233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2A47E-96B6-4304-BF48-4DABEED7F04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CAD35-C678-4974-A24C-227751451E1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04991-61B5-4BB2-9B2A-55AF9373B27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B1ABC-A2C0-4535-8E6B-E0C62EB1657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9FED7-C1E7-491E-BC06-E89F2715D8D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33AD2-A145-4787-81AC-C48D1D5DC688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DEBEB-DFE2-4EA1-A09A-E5E4409E59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E1CAA-F290-4A1B-A2D9-A45665A9DB41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504B3-618E-4FFA-8D65-D1929A5B42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17099-A175-4827-98C7-A07D488005E3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8DEFD-3070-4D9F-8274-347C9797B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D37C4-115A-4F0C-B951-3A0BAD9B7B35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F3A90-463F-4536-893D-5ACC6A8528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202C8-3530-4CC9-82D8-F831B41716CA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E838B-D7D5-4B0D-B61D-6495E1B901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A2DCF-C3A7-4CD5-8C87-D6CAED749140}" type="datetime1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33446-F4F1-48D5-A8E6-A9B62523FB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A78FB-3BC2-4881-8F40-D26ABE1F39EC}" type="datetime1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49C0-090E-4A2B-ACF8-830A491F1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0C789-16DA-4961-8C69-6C4AB0EC3D96}" type="datetime1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BAFE6-D1CA-4A33-A4DA-6455E90997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B27FB-584C-41FF-9F1C-EA2B3751F4E9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68E2-B7E8-49D7-AF5E-09D4D3075B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35152-FF2E-4B26-8B87-498FABBF0C66}" type="datetime1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E5670-942C-443E-AC5A-E7B9876451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27AD6-9F9D-45C8-9EFF-08C955E6B9DB}" type="datetime1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8E0A-697E-4E17-9B04-024F844AB8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FA967B-0BEA-41D6-BB83-D78E033CF23A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A0C80C-F80F-48F3-827A-D73B492A10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29" r:id="rId3"/>
    <p:sldLayoutId id="2147483728" r:id="rId4"/>
    <p:sldLayoutId id="2147483727" r:id="rId5"/>
    <p:sldLayoutId id="2147483726" r:id="rId6"/>
    <p:sldLayoutId id="2147483725" r:id="rId7"/>
    <p:sldLayoutId id="2147483724" r:id="rId8"/>
    <p:sldLayoutId id="2147483723" r:id="rId9"/>
    <p:sldLayoutId id="2147483722" r:id="rId10"/>
    <p:sldLayoutId id="214748372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ntweb.bucks.ac.uk/~rmathe01/CO456_Web/Unit_2_HTML/ex05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ntweb.bucks.ac.uk/~rmathe01/CO456_Web/Unit_2_HTML/ex06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tweb.bucks.ac.uk/~rmathe01/CO456_Web/Unit_2_HTML/ex07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encil.evolus.v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tweb.bucks.ac.uk/~rmathe01/CO456_Web/Unit_2_HTML/ex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tweb.bucks.ac.uk/~rmathe01/CO456_Web/Unit_2_HTML/ex0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uc.ac.u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tweb.bucks.ac.uk/~rmathe01/CO456_Web/Unit_2_HTML/ex03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ntweb.bucks.ac.uk/~rmathe01/CO456_Web/Unit_2_HTML/ex04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CO456</a:t>
            </a:r>
            <a:br>
              <a:rPr lang="en-GB" dirty="0"/>
            </a:br>
            <a:r>
              <a:rPr lang="en-GB" dirty="0"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/>
              <a:t>Week 2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/>
              <a:t>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DC5160-412B-495E-9555-FF0765C71FE7}" type="datetime1">
              <a:rPr lang="en-GB" smtClean="0"/>
              <a:t>03/10/2022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0043D-1BB7-4492-B824-307BBD590D10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</p:spPr>
        <p:txBody>
          <a:bodyPr/>
          <a:lstStyle/>
          <a:p>
            <a:pPr eaLnBrk="1" hangingPunct="1"/>
            <a:r>
              <a:rPr lang="en-GB" sz="3600" dirty="0"/>
              <a:t>HTML – Tables (a simple table)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4967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	&lt;title&gt;HTML TABLES&lt;/title&gt;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&lt;/head&gt;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&lt;h1&gt;HTML Tables&lt;/h1&gt;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&lt;h2&gt;... are very good …&lt;/h2&gt;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&lt;h3&gt; ... for you ...&lt;/h3&gt;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&lt;table&gt;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</a:t>
            </a:r>
            <a:r>
              <a:rPr lang="en-GB" sz="1600" dirty="0" err="1"/>
              <a:t>tr</a:t>
            </a:r>
            <a:r>
              <a:rPr lang="en-GB" sz="1600" dirty="0"/>
              <a:t>&gt;&lt;</a:t>
            </a:r>
            <a:r>
              <a:rPr lang="en-GB" sz="1600" dirty="0" err="1"/>
              <a:t>th</a:t>
            </a:r>
            <a:r>
              <a:rPr lang="en-GB" sz="1600" dirty="0"/>
              <a:t>&gt;Author &amp; year&lt;/</a:t>
            </a:r>
            <a:r>
              <a:rPr lang="en-GB" sz="1600" dirty="0" err="1"/>
              <a:t>th</a:t>
            </a:r>
            <a:r>
              <a:rPr lang="en-GB" sz="1600" dirty="0"/>
              <a:t>&gt; &lt;</a:t>
            </a:r>
            <a:r>
              <a:rPr lang="en-GB" sz="1600" dirty="0" err="1"/>
              <a:t>th</a:t>
            </a:r>
            <a:r>
              <a:rPr lang="en-GB" sz="1600" dirty="0"/>
              <a:t>&gt;Title&lt;/</a:t>
            </a:r>
            <a:r>
              <a:rPr lang="en-GB" sz="1600" dirty="0" err="1"/>
              <a:t>th</a:t>
            </a:r>
            <a:r>
              <a:rPr lang="en-GB" sz="1600" dirty="0"/>
              <a:t>&gt; &lt;</a:t>
            </a:r>
            <a:r>
              <a:rPr lang="en-GB" sz="1600" dirty="0" err="1"/>
              <a:t>th</a:t>
            </a:r>
            <a:r>
              <a:rPr lang="en-GB" sz="1600" dirty="0"/>
              <a:t>&gt;Publisher&lt;/</a:t>
            </a:r>
            <a:r>
              <a:rPr lang="en-GB" sz="1600" dirty="0" err="1"/>
              <a:t>th</a:t>
            </a:r>
            <a:r>
              <a:rPr lang="en-GB" sz="1600" dirty="0"/>
              <a:t>&gt;&lt;/</a:t>
            </a:r>
            <a:r>
              <a:rPr lang="en-GB" sz="1600" dirty="0" err="1"/>
              <a:t>tr</a:t>
            </a:r>
            <a:r>
              <a:rPr lang="en-GB" sz="1600" dirty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GB" sz="1600" dirty="0"/>
              <a:t>	&lt;</a:t>
            </a:r>
            <a:r>
              <a:rPr lang="en-GB" sz="1600" dirty="0" err="1"/>
              <a:t>tr</a:t>
            </a:r>
            <a:r>
              <a:rPr lang="en-GB" sz="1600" dirty="0"/>
              <a:t>&gt;&lt;td&gt; Maher K 2013&lt;/td&gt;&lt;td&gt;Apache in easy-</a:t>
            </a:r>
            <a:r>
              <a:rPr lang="en-GB" sz="1600" dirty="0" err="1"/>
              <a:t>peasy</a:t>
            </a:r>
            <a:r>
              <a:rPr lang="en-GB" sz="1600" dirty="0"/>
              <a:t> steps&lt;/td&gt;&lt;td&gt;Easy </a:t>
            </a:r>
            <a:r>
              <a:rPr lang="en-GB" sz="1600" dirty="0" err="1"/>
              <a:t>Peasy</a:t>
            </a:r>
            <a:r>
              <a:rPr lang="en-GB" sz="1600" dirty="0"/>
              <a:t> Ltd.&lt;/td&gt;&lt;/</a:t>
            </a:r>
            <a:r>
              <a:rPr lang="en-GB" sz="1600" dirty="0" err="1"/>
              <a:t>tr</a:t>
            </a:r>
            <a:r>
              <a:rPr lang="en-GB" sz="16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</a:t>
            </a:r>
            <a:r>
              <a:rPr lang="en-GB" sz="1600" dirty="0" err="1"/>
              <a:t>tr</a:t>
            </a:r>
            <a:r>
              <a:rPr lang="en-GB" sz="1600" dirty="0"/>
              <a:t>&gt;&lt;td&gt;Lusuardi C 2012&lt;/td&gt;&lt;td&gt;CGI 4 </a:t>
            </a:r>
            <a:r>
              <a:rPr lang="en-GB" sz="1600" dirty="0" err="1"/>
              <a:t>dimmies</a:t>
            </a:r>
            <a:r>
              <a:rPr lang="en-GB" sz="1600" dirty="0"/>
              <a:t>&lt;/td&gt;&lt;td&gt;Bucks Press&lt;/td&gt;&lt;/</a:t>
            </a:r>
            <a:r>
              <a:rPr lang="en-GB" sz="1600" dirty="0" err="1"/>
              <a:t>tr</a:t>
            </a:r>
            <a:r>
              <a:rPr lang="en-GB" sz="1600" dirty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</a:t>
            </a:r>
            <a:r>
              <a:rPr lang="en-GB" sz="1600" dirty="0" err="1"/>
              <a:t>tr</a:t>
            </a:r>
            <a:r>
              <a:rPr lang="en-GB" sz="1600" dirty="0"/>
              <a:t>&gt;&lt;td&gt;Mather R 2011&lt;/td&gt; &lt;td&gt;Bluff your way in </a:t>
            </a:r>
            <a:r>
              <a:rPr lang="en-GB" sz="1600" dirty="0" err="1"/>
              <a:t>Javascript</a:t>
            </a:r>
            <a:r>
              <a:rPr lang="en-GB" sz="1600" dirty="0"/>
              <a:t>&lt;/td&gt;&lt;td&gt;Rich Quick, USA&lt;/td&gt;&lt;/</a:t>
            </a:r>
            <a:r>
              <a:rPr lang="en-GB" sz="1600" dirty="0" err="1"/>
              <a:t>tr</a:t>
            </a:r>
            <a:r>
              <a:rPr lang="en-GB" sz="1600" dirty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&lt;/table&gt;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&lt;/html&gt;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38200" y="641667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0" dirty="0">
                <a:hlinkClick r:id="rId3"/>
              </a:rPr>
              <a:t>ex05.html</a:t>
            </a:r>
            <a:endParaRPr lang="en-GB" sz="2000" b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1A6CE-03B4-4B70-8D8F-23253788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0D5F98-F900-420B-8602-B775F4230FA5}" type="datetime1">
              <a:rPr lang="en-GB" smtClean="0"/>
              <a:t>03/10/2022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357D3-963A-4F6E-BFF3-7DDB095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</p:spPr>
        <p:txBody>
          <a:bodyPr/>
          <a:lstStyle/>
          <a:p>
            <a:pPr eaLnBrk="1" hangingPunct="1"/>
            <a:r>
              <a:rPr lang="en-GB" sz="3600" dirty="0"/>
              <a:t>HTML – Tables (some more tags) 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&lt;table width=“50%” borders=“1” rules=“all”&gt;&lt;td align=“left”&gt;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/>
              <a:t>Tags may be modified with </a:t>
            </a:r>
            <a:r>
              <a:rPr lang="en-GB" sz="2400" dirty="0">
                <a:solidFill>
                  <a:srgbClr val="FF0000"/>
                </a:solidFill>
              </a:rPr>
              <a:t>attributes</a:t>
            </a:r>
            <a:r>
              <a:rPr lang="en-GB" sz="2400" dirty="0">
                <a:solidFill>
                  <a:schemeClr val="accent2"/>
                </a:solidFill>
              </a:rPr>
              <a:t>. </a:t>
            </a:r>
            <a:r>
              <a:rPr lang="en-GB" sz="2400" dirty="0"/>
              <a:t>But this is now regarded to be </a:t>
            </a:r>
            <a:r>
              <a:rPr lang="en-GB" sz="4400" b="1" i="1" dirty="0">
                <a:solidFill>
                  <a:srgbClr val="FF0000"/>
                </a:solidFill>
                <a:latin typeface="Chiller" pitchFamily="82" charset="0"/>
              </a:rPr>
              <a:t>wrong … </a:t>
            </a:r>
            <a:r>
              <a:rPr lang="en-GB" sz="2400" dirty="0"/>
              <a:t>Why?</a:t>
            </a:r>
            <a:endParaRPr lang="en-GB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“width” may be used to specify width of tables or cells in pixels or as % of page width.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“borders” specifies the width of the table border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“rules” specify if you want lines between columns, rows or ‘all’ (i.e. cols and rows)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“</a:t>
            </a:r>
            <a:r>
              <a:rPr lang="en-GB" sz="2400" dirty="0" err="1"/>
              <a:t>bgcolor</a:t>
            </a:r>
            <a:r>
              <a:rPr lang="en-GB" sz="2400" dirty="0"/>
              <a:t>” may be used to colour the background of tables and cells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“</a:t>
            </a:r>
            <a:r>
              <a:rPr lang="en-GB" sz="2400" dirty="0" err="1"/>
              <a:t>cellpadding</a:t>
            </a:r>
            <a:r>
              <a:rPr lang="en-GB" sz="2400" dirty="0"/>
              <a:t>” specifies the space in pixels between border and content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“</a:t>
            </a:r>
            <a:r>
              <a:rPr lang="en-GB" sz="2400" dirty="0" err="1"/>
              <a:t>cellspacing</a:t>
            </a:r>
            <a:r>
              <a:rPr lang="en-GB" sz="2400" dirty="0"/>
              <a:t>” specifies the space in pixels between cells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161E8-8241-4017-A7F3-950BA0C9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EA0EE6-4674-4505-A652-8B8374558710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6CC53-2A85-41D1-BE06-2CA33AA7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</p:spPr>
        <p:txBody>
          <a:bodyPr/>
          <a:lstStyle/>
          <a:p>
            <a:pPr eaLnBrk="1" hangingPunct="1"/>
            <a:r>
              <a:rPr lang="en-GB" sz="3600" dirty="0"/>
              <a:t>HTML – Tables (a table done the</a:t>
            </a:r>
            <a:r>
              <a:rPr lang="en-GB" sz="3600" b="1" i="1" dirty="0">
                <a:solidFill>
                  <a:srgbClr val="FF0000"/>
                </a:solidFill>
                <a:latin typeface="Chiller" pitchFamily="82" charset="0"/>
              </a:rPr>
              <a:t> </a:t>
            </a:r>
            <a:r>
              <a:rPr lang="en-GB" sz="4000" b="1" i="1" dirty="0">
                <a:solidFill>
                  <a:srgbClr val="FF0000"/>
                </a:solidFill>
                <a:latin typeface="Chiller" pitchFamily="82" charset="0"/>
              </a:rPr>
              <a:t>wrong</a:t>
            </a:r>
            <a:r>
              <a:rPr lang="en-GB" sz="3600" b="1" i="1" dirty="0">
                <a:solidFill>
                  <a:srgbClr val="FF0000"/>
                </a:solidFill>
                <a:latin typeface="Chiller" pitchFamily="82" charset="0"/>
              </a:rPr>
              <a:t> </a:t>
            </a:r>
            <a:r>
              <a:rPr lang="en-GB" sz="3600" dirty="0"/>
              <a:t> way)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4967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&lt;!DOCTYPE 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	&lt;title&gt;An 'improved' HTML Table&lt;/title&gt;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&lt;body </a:t>
            </a:r>
            <a:r>
              <a:rPr lang="en-GB" sz="1600" dirty="0" err="1"/>
              <a:t>bgcolor</a:t>
            </a:r>
            <a:r>
              <a:rPr lang="en-GB" sz="1600" dirty="0"/>
              <a:t>="red" text="yellow"&gt;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&lt;h1&gt;… Inline styles  may be fun ...&lt;/h1&gt;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&lt;h2&gt;... but are should only be used exceptionally ...&lt;/h2&gt;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&lt;h3&gt;... much better to use embedded or linked style sheets!...&lt;/h3&gt;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&lt;table width="50%" borders="1" align="left" rules="all"&gt;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</a:t>
            </a:r>
            <a:r>
              <a:rPr lang="en-GB" sz="1600" dirty="0" err="1"/>
              <a:t>tr</a:t>
            </a:r>
            <a:r>
              <a:rPr lang="en-GB" sz="1600" dirty="0"/>
              <a:t> </a:t>
            </a:r>
            <a:r>
              <a:rPr lang="en-GB" sz="1600" dirty="0" err="1"/>
              <a:t>bgcolor</a:t>
            </a:r>
            <a:r>
              <a:rPr lang="en-GB" sz="1600" dirty="0"/>
              <a:t>="pink"&gt;&lt;</a:t>
            </a:r>
            <a:r>
              <a:rPr lang="en-GB" sz="1600" dirty="0" err="1"/>
              <a:t>th</a:t>
            </a:r>
            <a:r>
              <a:rPr lang="en-GB" sz="1600" dirty="0"/>
              <a:t>&gt;Author &amp; year&lt;/</a:t>
            </a:r>
            <a:r>
              <a:rPr lang="en-GB" sz="1600" dirty="0" err="1"/>
              <a:t>th</a:t>
            </a:r>
            <a:r>
              <a:rPr lang="en-GB" sz="1600" dirty="0"/>
              <a:t>&gt; &lt;</a:t>
            </a:r>
            <a:r>
              <a:rPr lang="en-GB" sz="1600" dirty="0" err="1"/>
              <a:t>th</a:t>
            </a:r>
            <a:r>
              <a:rPr lang="en-GB" sz="1600" dirty="0"/>
              <a:t>&gt;Title&lt;/</a:t>
            </a:r>
            <a:r>
              <a:rPr lang="en-GB" sz="1600" dirty="0" err="1"/>
              <a:t>th</a:t>
            </a:r>
            <a:r>
              <a:rPr lang="en-GB" sz="1600" dirty="0"/>
              <a:t>&gt; &lt;</a:t>
            </a:r>
            <a:r>
              <a:rPr lang="en-GB" sz="1600" dirty="0" err="1"/>
              <a:t>th</a:t>
            </a:r>
            <a:r>
              <a:rPr lang="en-GB" sz="1600" dirty="0"/>
              <a:t>&gt;Publisher&lt;/</a:t>
            </a:r>
            <a:r>
              <a:rPr lang="en-GB" sz="1600" dirty="0" err="1"/>
              <a:t>th</a:t>
            </a:r>
            <a:r>
              <a:rPr lang="en-GB" sz="1600" dirty="0"/>
              <a:t>&gt;&lt;/</a:t>
            </a:r>
            <a:r>
              <a:rPr lang="en-GB" sz="1600" dirty="0" err="1"/>
              <a:t>tr</a:t>
            </a:r>
            <a:r>
              <a:rPr lang="en-GB" sz="16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</a:t>
            </a:r>
            <a:r>
              <a:rPr lang="en-GB" sz="1600" dirty="0" err="1"/>
              <a:t>tr</a:t>
            </a:r>
            <a:r>
              <a:rPr lang="en-GB" sz="1600" dirty="0"/>
              <a:t>&gt;&lt;td&gt; Maher K 2013&lt;/td&gt;&lt;td&gt;Apache in easy-peasy steps&lt;/td&gt;&lt;td&gt;Easy </a:t>
            </a:r>
            <a:r>
              <a:rPr lang="en-GB" sz="1600" dirty="0" err="1"/>
              <a:t>Peasy</a:t>
            </a:r>
            <a:r>
              <a:rPr lang="en-GB" sz="1600" dirty="0"/>
              <a:t> Ltd.&lt;/td&gt;&lt;/</a:t>
            </a:r>
            <a:r>
              <a:rPr lang="en-GB" sz="1600" dirty="0" err="1"/>
              <a:t>tr</a:t>
            </a:r>
            <a:r>
              <a:rPr lang="en-GB" sz="16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</a:t>
            </a:r>
            <a:r>
              <a:rPr lang="en-GB" sz="1600" dirty="0" err="1"/>
              <a:t>tr</a:t>
            </a:r>
            <a:r>
              <a:rPr lang="en-GB" sz="1600" dirty="0"/>
              <a:t>&gt;&lt;td&gt;Lusuardi C 2012&lt;/td&gt;&lt;td&gt;CGI 4 </a:t>
            </a:r>
            <a:r>
              <a:rPr lang="en-GB" sz="1600" dirty="0" err="1"/>
              <a:t>dimmies</a:t>
            </a:r>
            <a:r>
              <a:rPr lang="en-GB" sz="1600" dirty="0"/>
              <a:t>&lt;/td&gt;&lt;td&gt;Bucks Press&lt;/td&gt;&lt;/</a:t>
            </a:r>
            <a:r>
              <a:rPr lang="en-GB" sz="1600" dirty="0" err="1"/>
              <a:t>tr</a:t>
            </a:r>
            <a:r>
              <a:rPr lang="en-GB" sz="16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</a:t>
            </a:r>
            <a:r>
              <a:rPr lang="en-GB" sz="1600" dirty="0" err="1"/>
              <a:t>tr</a:t>
            </a:r>
            <a:r>
              <a:rPr lang="en-GB" sz="1600" dirty="0"/>
              <a:t>&gt;&lt;td&gt;Mather R 2011&lt;/td&gt; &lt;td&gt;Bluff your way in </a:t>
            </a:r>
            <a:r>
              <a:rPr lang="en-GB" sz="1600" dirty="0" err="1"/>
              <a:t>Javascript</a:t>
            </a:r>
            <a:r>
              <a:rPr lang="en-GB" sz="1600" dirty="0"/>
              <a:t>&lt;/td&gt;&lt;td&gt;Rich Quick, USA&lt;/td&gt;&lt;/</a:t>
            </a:r>
            <a:r>
              <a:rPr lang="en-GB" sz="1600" dirty="0" err="1"/>
              <a:t>tr</a:t>
            </a:r>
            <a:r>
              <a:rPr lang="en-GB" sz="16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	&lt;/table&gt;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/>
              <a:t>&lt;/html&gt;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38200" y="641667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0" dirty="0">
                <a:solidFill>
                  <a:srgbClr val="66CCFF"/>
                </a:solidFill>
                <a:hlinkClick r:id="rId3"/>
              </a:rPr>
              <a:t>ex06.html</a:t>
            </a:r>
            <a:endParaRPr lang="en-GB" sz="2000" b="0" dirty="0">
              <a:solidFill>
                <a:srgbClr val="66CC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A7D63-27EA-42D2-8753-FD6CC66F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3EA824-5839-4CE6-B170-9100CE818D52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DB09E-5A5E-4CEC-B9C1-46E9BE3D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</p:spPr>
        <p:txBody>
          <a:bodyPr/>
          <a:lstStyle/>
          <a:p>
            <a:pPr eaLnBrk="1" hangingPunct="1"/>
            <a:r>
              <a:rPr lang="en-GB" sz="3200" dirty="0"/>
              <a:t>HTML – Tables (a </a:t>
            </a:r>
            <a:r>
              <a:rPr lang="en-GB" sz="3200" dirty="0">
                <a:solidFill>
                  <a:schemeClr val="accent1"/>
                </a:solidFill>
                <a:latin typeface="Wide Latin" panose="020A0A07050505020404" pitchFamily="18" charset="0"/>
              </a:rPr>
              <a:t>‘PROPER’ </a:t>
            </a:r>
            <a:r>
              <a:rPr lang="en-GB" sz="3200" dirty="0"/>
              <a:t>table)</a:t>
            </a:r>
            <a:br>
              <a:rPr lang="en-GB" sz="3200" dirty="0"/>
            </a:br>
            <a:r>
              <a:rPr lang="en-GB" sz="1600" i="1" dirty="0"/>
              <a:t>(modified from w3schools)</a:t>
            </a:r>
            <a:br>
              <a:rPr lang="en-GB" sz="4000" dirty="0">
                <a:solidFill>
                  <a:schemeClr val="accent2"/>
                </a:solidFill>
              </a:rPr>
            </a:b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736"/>
            <a:ext cx="9144000" cy="5255989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&lt;!DOCTYPE 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&lt;html&gt;&lt;head&gt;&lt;title&gt;A BETTER 'improved' HTML Table&lt;/title&gt;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&lt;style&gt;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	body {background-</a:t>
            </a:r>
            <a:r>
              <a:rPr lang="en-GB" sz="1400" dirty="0" err="1"/>
              <a:t>color</a:t>
            </a:r>
            <a:r>
              <a:rPr lang="en-GB" sz="1400" dirty="0"/>
              <a:t>: red; </a:t>
            </a:r>
            <a:r>
              <a:rPr lang="en-GB" sz="1400" dirty="0" err="1"/>
              <a:t>color</a:t>
            </a:r>
            <a:r>
              <a:rPr lang="en-GB" sz="1400" dirty="0"/>
              <a:t>: yellow;}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	table {width:70%;}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	table, </a:t>
            </a:r>
            <a:r>
              <a:rPr lang="en-GB" sz="1400" dirty="0" err="1"/>
              <a:t>th</a:t>
            </a:r>
            <a:r>
              <a:rPr lang="en-GB" sz="1400" dirty="0"/>
              <a:t>, td {border: 1px solid black; border-collapse: collapse;}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	</a:t>
            </a:r>
            <a:r>
              <a:rPr lang="en-GB" sz="1400" dirty="0" err="1"/>
              <a:t>th</a:t>
            </a:r>
            <a:r>
              <a:rPr lang="en-GB" sz="1400" dirty="0"/>
              <a:t> {background-</a:t>
            </a:r>
            <a:r>
              <a:rPr lang="en-GB" sz="1400" dirty="0" err="1"/>
              <a:t>color</a:t>
            </a:r>
            <a:r>
              <a:rPr lang="en-GB" sz="1400" dirty="0"/>
              <a:t>: pink;}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	</a:t>
            </a:r>
            <a:r>
              <a:rPr lang="en-GB" sz="1400" dirty="0" err="1"/>
              <a:t>th</a:t>
            </a:r>
            <a:r>
              <a:rPr lang="en-GB" sz="1400" dirty="0"/>
              <a:t>, td {padding: 5px; text-align: left;}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	table#t01 </a:t>
            </a:r>
            <a:r>
              <a:rPr lang="en-GB" sz="1400" dirty="0" err="1"/>
              <a:t>tr:nth-child</a:t>
            </a:r>
            <a:r>
              <a:rPr lang="en-GB" sz="1400" dirty="0"/>
              <a:t>(even) {background-</a:t>
            </a:r>
            <a:r>
              <a:rPr lang="en-GB" sz="1400" dirty="0" err="1"/>
              <a:t>color</a:t>
            </a:r>
            <a:r>
              <a:rPr lang="en-GB" sz="1400" dirty="0"/>
              <a:t>: #a7f442;}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	table#t01 </a:t>
            </a:r>
            <a:r>
              <a:rPr lang="en-GB" sz="1400" dirty="0" err="1"/>
              <a:t>tr:nth-child</a:t>
            </a:r>
            <a:r>
              <a:rPr lang="en-GB" sz="1400" dirty="0"/>
              <a:t>(odd) {background-</a:t>
            </a:r>
            <a:r>
              <a:rPr lang="en-GB" sz="1400" dirty="0" err="1"/>
              <a:t>color</a:t>
            </a:r>
            <a:r>
              <a:rPr lang="en-GB" sz="1400" dirty="0"/>
              <a:t>:#d341f4;}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	table#t01 </a:t>
            </a:r>
            <a:r>
              <a:rPr lang="en-GB" sz="1400" dirty="0" err="1"/>
              <a:t>th</a:t>
            </a:r>
            <a:r>
              <a:rPr lang="en-GB" sz="1400" dirty="0"/>
              <a:t> {background-</a:t>
            </a:r>
            <a:r>
              <a:rPr lang="en-GB" sz="1400" dirty="0" err="1"/>
              <a:t>color</a:t>
            </a:r>
            <a:r>
              <a:rPr lang="en-GB" sz="1400" dirty="0"/>
              <a:t>: black; </a:t>
            </a:r>
            <a:r>
              <a:rPr lang="en-GB" sz="1400" dirty="0" err="1"/>
              <a:t>color</a:t>
            </a:r>
            <a:r>
              <a:rPr lang="en-GB" sz="1400" dirty="0"/>
              <a:t>: white;}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&lt;/style&gt;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&lt;table id="t01"&gt;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&lt;h2&gt;… Inline styles  may be fun ... but there are better ways … &lt;/h2&gt;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</a:t>
            </a:r>
            <a:r>
              <a:rPr lang="en-GB" sz="1400" dirty="0" err="1"/>
              <a:t>tr</a:t>
            </a:r>
            <a:r>
              <a:rPr lang="en-GB" sz="1400" dirty="0"/>
              <a:t>&gt;&lt;</a:t>
            </a:r>
            <a:r>
              <a:rPr lang="en-GB" sz="1400" dirty="0" err="1"/>
              <a:t>th</a:t>
            </a:r>
            <a:r>
              <a:rPr lang="en-GB" sz="1400" dirty="0"/>
              <a:t>&gt;Author &amp; year&lt;/</a:t>
            </a:r>
            <a:r>
              <a:rPr lang="en-GB" sz="1400" dirty="0" err="1"/>
              <a:t>th</a:t>
            </a:r>
            <a:r>
              <a:rPr lang="en-GB" sz="1400" dirty="0"/>
              <a:t>&gt; &lt;</a:t>
            </a:r>
            <a:r>
              <a:rPr lang="en-GB" sz="1400" dirty="0" err="1"/>
              <a:t>th</a:t>
            </a:r>
            <a:r>
              <a:rPr lang="en-GB" sz="1400" dirty="0"/>
              <a:t>&gt;Title&lt;/</a:t>
            </a:r>
            <a:r>
              <a:rPr lang="en-GB" sz="1400" dirty="0" err="1"/>
              <a:t>th</a:t>
            </a:r>
            <a:r>
              <a:rPr lang="en-GB" sz="1400" dirty="0"/>
              <a:t>&gt; &lt;</a:t>
            </a:r>
            <a:r>
              <a:rPr lang="en-GB" sz="1400" dirty="0" err="1"/>
              <a:t>th</a:t>
            </a:r>
            <a:r>
              <a:rPr lang="en-GB" sz="1400" dirty="0"/>
              <a:t>&gt;Publisher&lt;/</a:t>
            </a:r>
            <a:r>
              <a:rPr lang="en-GB" sz="1400" dirty="0" err="1"/>
              <a:t>th</a:t>
            </a:r>
            <a:r>
              <a:rPr lang="en-GB" sz="1400" dirty="0"/>
              <a:t>&gt;&lt;/</a:t>
            </a:r>
            <a:r>
              <a:rPr lang="en-GB" sz="1400" dirty="0" err="1"/>
              <a:t>tr</a:t>
            </a:r>
            <a:r>
              <a:rPr lang="en-GB" sz="14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</a:t>
            </a:r>
            <a:r>
              <a:rPr lang="en-GB" sz="1400" dirty="0" err="1"/>
              <a:t>tr</a:t>
            </a:r>
            <a:r>
              <a:rPr lang="en-GB" sz="1400" dirty="0"/>
              <a:t>&gt;&lt;td&gt; Maher K 2013&lt;/td&gt;&lt;td&gt;Apache in easy-peasy steps&lt;/td&gt;&lt;td&gt;Easy </a:t>
            </a:r>
            <a:r>
              <a:rPr lang="en-GB" sz="1400" dirty="0" err="1"/>
              <a:t>Peasy</a:t>
            </a:r>
            <a:r>
              <a:rPr lang="en-GB" sz="1400" dirty="0"/>
              <a:t> Ltd.&lt;/td&gt;&lt;/</a:t>
            </a:r>
            <a:r>
              <a:rPr lang="en-GB" sz="1400" dirty="0" err="1"/>
              <a:t>tr</a:t>
            </a:r>
            <a:r>
              <a:rPr lang="en-GB" sz="14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</a:t>
            </a:r>
            <a:r>
              <a:rPr lang="en-GB" sz="1400" dirty="0" err="1"/>
              <a:t>tr</a:t>
            </a:r>
            <a:r>
              <a:rPr lang="en-GB" sz="1400" dirty="0"/>
              <a:t>&gt;&lt;td&gt;Lusuardi C 2012&lt;/td&gt;&lt;td&gt;CGI 4 </a:t>
            </a:r>
            <a:r>
              <a:rPr lang="en-GB" sz="1400" dirty="0" err="1"/>
              <a:t>dimmies</a:t>
            </a:r>
            <a:r>
              <a:rPr lang="en-GB" sz="1400" dirty="0"/>
              <a:t>&lt;/td&gt;&lt;td&gt;Bucks Press&lt;/td&gt;&lt;/</a:t>
            </a:r>
            <a:r>
              <a:rPr lang="en-GB" sz="1400" dirty="0" err="1"/>
              <a:t>tr</a:t>
            </a:r>
            <a:r>
              <a:rPr lang="en-GB" sz="14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</a:t>
            </a:r>
            <a:r>
              <a:rPr lang="en-GB" sz="1400" dirty="0" err="1"/>
              <a:t>tr</a:t>
            </a:r>
            <a:r>
              <a:rPr lang="en-GB" sz="1400" dirty="0"/>
              <a:t>&gt;&lt;td&gt;Mather R 2011&lt;/td&gt; &lt;td&gt;Bluff your way in </a:t>
            </a:r>
            <a:r>
              <a:rPr lang="en-GB" sz="1400" dirty="0" err="1"/>
              <a:t>Javascript</a:t>
            </a:r>
            <a:r>
              <a:rPr lang="en-GB" sz="1400" dirty="0"/>
              <a:t>&lt;/td&gt;&lt;td&gt;Rich Quick, USA&lt;/td&gt;&lt;/</a:t>
            </a:r>
            <a:r>
              <a:rPr lang="en-GB" sz="1400" dirty="0" err="1"/>
              <a:t>tr</a:t>
            </a:r>
            <a:r>
              <a:rPr lang="en-GB" sz="14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</a:t>
            </a:r>
            <a:r>
              <a:rPr lang="en-GB" sz="1400" dirty="0" err="1"/>
              <a:t>tr</a:t>
            </a:r>
            <a:r>
              <a:rPr lang="en-GB" sz="1400" dirty="0"/>
              <a:t>&gt;&lt;td&gt;Day N 2017&lt;/td&gt; &lt;td&gt;</a:t>
            </a:r>
            <a:r>
              <a:rPr lang="en-GB" sz="1400" dirty="0" err="1"/>
              <a:t>Ceebot</a:t>
            </a:r>
            <a:r>
              <a:rPr lang="en-GB" sz="1400" dirty="0"/>
              <a:t> in 24 hours&lt;/td&gt;&lt;td&gt;Nerdy Press, Oxford&lt;/td&gt;&lt;/</a:t>
            </a:r>
            <a:r>
              <a:rPr lang="en-GB" sz="1400" dirty="0" err="1"/>
              <a:t>tr</a:t>
            </a:r>
            <a:r>
              <a:rPr lang="en-GB" sz="14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&lt;/table&gt;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&lt;/html&gt;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38200" y="641667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0" dirty="0">
                <a:solidFill>
                  <a:srgbClr val="66CCFF"/>
                </a:solidFill>
                <a:hlinkClick r:id="rId3"/>
              </a:rPr>
              <a:t>ex07.html</a:t>
            </a:r>
            <a:endParaRPr lang="en-GB" sz="2000" b="0" dirty="0">
              <a:solidFill>
                <a:srgbClr val="66CCFF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948264" y="1196751"/>
            <a:ext cx="2026568" cy="521992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inline styles with CSS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algn="ctr"/>
            <a:r>
              <a:rPr lang="en-GB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you ‘guess’ the effect of each CSS line ?</a:t>
            </a:r>
          </a:p>
          <a:p>
            <a:pPr algn="ctr"/>
            <a:r>
              <a:rPr lang="en-GB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right click ‘inspect’ in Chrome or ‘inspect element’ in FF or </a:t>
            </a:r>
          </a:p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 flipH="1">
            <a:off x="5552280" y="2132856"/>
            <a:ext cx="1251967" cy="792088"/>
          </a:xfrm>
          <a:prstGeom prst="striped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087D5-F26A-4188-93D0-E9E6A45E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EF481D-A9FA-4E72-8D50-410174ED1901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4CD44-B1CC-41DE-B058-6A7C9F2C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9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</p:spPr>
        <p:txBody>
          <a:bodyPr/>
          <a:lstStyle/>
          <a:p>
            <a:pPr eaLnBrk="1" hangingPunct="1"/>
            <a:r>
              <a:rPr lang="en-GB" sz="4000" dirty="0"/>
              <a:t>EXERCISE</a:t>
            </a:r>
            <a:endParaRPr lang="en-GB" sz="2800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dirty="0"/>
              <a:t>To practise HTML on </a:t>
            </a:r>
            <a:r>
              <a:rPr lang="en-GB"/>
              <a:t>week 2 </a:t>
            </a:r>
            <a:r>
              <a:rPr lang="en-GB" dirty="0"/>
              <a:t>lab questions. We will use:</a:t>
            </a:r>
          </a:p>
          <a:p>
            <a:pPr eaLnBrk="1" hangingPunct="1">
              <a:buFontTx/>
              <a:buNone/>
            </a:pPr>
            <a:endParaRPr lang="en-GB" dirty="0"/>
          </a:p>
          <a:p>
            <a:pPr eaLnBrk="1" hangingPunct="1"/>
            <a:r>
              <a:rPr lang="en-GB" dirty="0"/>
              <a:t>Text controls</a:t>
            </a:r>
          </a:p>
          <a:p>
            <a:pPr eaLnBrk="1" hangingPunct="1"/>
            <a:r>
              <a:rPr lang="en-GB" dirty="0"/>
              <a:t>Hyperlinks</a:t>
            </a:r>
          </a:p>
          <a:p>
            <a:pPr eaLnBrk="1" hangingPunct="1"/>
            <a:r>
              <a:rPr lang="en-GB" dirty="0"/>
              <a:t>Lists</a:t>
            </a:r>
          </a:p>
          <a:p>
            <a:pPr eaLnBrk="1" hangingPunct="1"/>
            <a:r>
              <a:rPr lang="en-GB" dirty="0"/>
              <a:t>Tables</a:t>
            </a:r>
          </a:p>
          <a:p>
            <a:pPr eaLnBrk="1" hangingPunct="1"/>
            <a:r>
              <a:rPr lang="en-GB" dirty="0"/>
              <a:t>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4217B-3C14-4D5D-8017-D60F2085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E10DFB-1274-4642-A10D-DF4878E003B9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0136F-4C9C-49DC-B0D5-FC775BF5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3528" y="1475697"/>
          <a:ext cx="8572560" cy="4113543"/>
        </p:xfrm>
        <a:graphic>
          <a:graphicData uri="http://schemas.openxmlformats.org/drawingml/2006/table">
            <a:tbl>
              <a:tblPr/>
              <a:tblGrid>
                <a:gridCol w="43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1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Wk.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Lecture/subject area(s)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Practical 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Reading (Moseley, 2007)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6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Introduction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How the Web works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Internet/Web definitions and HTML report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1 (The way the Web works) 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 1 (Introductory -  inc. lists and hyperlinks)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2 pp 24-36 (HTML)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7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 2 (inc. tables, images and forms)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2 pp 36-48 (HTML)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3 (XHTML and frames)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1 (Introduction and core CSS principles)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– introductory styles, embedded styles.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4 pp 76-96.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22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2 (Positioning elements). 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CSS– using IDs, classes and layout control.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4 pp 97-103.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3 (Advanced layout &amp; navigation)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– using CSS to produce button-like navigation from HTML list elements. (CW2a to be demonstrated).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Specialised articles.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1 (Fundamentals, variables)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 foundation constructs.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5 pp 108-116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Guided Learning Week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Consolidate Internet &amp; W3 knowledge and HTML &amp; CSS skills. 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Review Ch 1 to Ch 4.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13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2 (Functions, branches, loops).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calling functions.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5 pp 117-124.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500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3 (Objects and the DOM).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manipulating the DOM.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6 126-139.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338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4 (Forms and validation). And DHTML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JS– validating user completed forms.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6 139-145, Ch 7.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46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  <a:r>
                        <a:rPr lang="en-GB" sz="900" b="1" i="1" u="sng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CSS</a:t>
                      </a:r>
                      <a:r>
                        <a:rPr lang="en-GB" sz="900" b="1" i="1" u="sng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- media, forms, gradients, SVG (‘Edge’) and other enhancements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Web frameworks taster session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See practical sheets for information sources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b="0" strike="noStrike" baseline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Vacation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b="0" strike="noStrike" baseline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b="0" strike="noStrike" baseline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Advanced HTML5, CSS3 &amp; JS frameworks (e.g. </a:t>
                      </a:r>
                      <a:r>
                        <a:rPr lang="en-GB" sz="900" b="0" dirty="0" err="1">
                          <a:latin typeface="Arial" pitchFamily="34" charset="0"/>
                          <a:cs typeface="Arial" pitchFamily="34" charset="0"/>
                        </a:rPr>
                        <a:t>jQuery</a:t>
                      </a:r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GB" sz="900" b="0" dirty="0" err="1">
                          <a:latin typeface="Arial" pitchFamily="34" charset="0"/>
                          <a:cs typeface="Arial" pitchFamily="34" charset="0"/>
                        </a:rPr>
                        <a:t>jQuery</a:t>
                      </a:r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 Mobile, Box2DWeb)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Web frameworks taster session 2</a:t>
                      </a:r>
                      <a:endParaRPr lang="en-GB" sz="9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See practical sheets for information sources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117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N/A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117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N/A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Module schedule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AA805C-07F5-43C7-AEAF-57C3A4480E68}" type="datetime1">
              <a:rPr lang="en-GB" smtClean="0"/>
              <a:t>03/10/2022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B1F80-8C8A-410F-9E38-F7E7E30A4195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37" name="Rectangle 9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-178834" y="1699114"/>
            <a:ext cx="714380" cy="28572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86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Requirements elicitation (graphic, functional, try ideas, sketches, navigation/links)</a:t>
            </a:r>
          </a:p>
          <a:p>
            <a:r>
              <a:rPr lang="en-GB" sz="2400" dirty="0"/>
              <a:t>Design (paper solution, framework pages, web authoring package, experiment with multiple designs) </a:t>
            </a:r>
          </a:p>
          <a:p>
            <a:pPr lvl="1"/>
            <a:r>
              <a:rPr lang="en-GB" sz="2000" dirty="0"/>
              <a:t>Many good wireframe tools – e.g. </a:t>
            </a:r>
            <a:r>
              <a:rPr lang="en-GB" sz="2000" dirty="0" err="1"/>
              <a:t>Balsamiq</a:t>
            </a:r>
            <a:r>
              <a:rPr lang="en-GB" sz="2000" dirty="0"/>
              <a:t>, several are (frustratingly) ‘freemium’. One popular ‘free’ example … “Pencil” a GUI prototyping tool at </a:t>
            </a:r>
            <a:r>
              <a:rPr lang="en-GB" sz="2000" dirty="0">
                <a:hlinkClick r:id="rId2"/>
              </a:rPr>
              <a:t>http://pencil.evolus.vn/</a:t>
            </a:r>
            <a:r>
              <a:rPr lang="en-GB" sz="2000" dirty="0"/>
              <a:t>     </a:t>
            </a:r>
          </a:p>
          <a:p>
            <a:r>
              <a:rPr lang="en-GB" sz="2400" dirty="0"/>
              <a:t>Code (hand coding slow but precise, avoid bloated CSS …)</a:t>
            </a:r>
          </a:p>
          <a:p>
            <a:r>
              <a:rPr lang="en-GB" sz="2400" dirty="0"/>
              <a:t>Test </a:t>
            </a:r>
          </a:p>
          <a:p>
            <a:r>
              <a:rPr lang="en-GB" sz="2400" dirty="0"/>
              <a:t>Upload</a:t>
            </a:r>
          </a:p>
          <a:p>
            <a:r>
              <a:rPr lang="en-GB" sz="2400" dirty="0"/>
              <a:t>Repeat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9CFD0-6DD7-4483-91EE-06AC659E5D7C}" type="datetime1">
              <a:rPr lang="en-GB" smtClean="0"/>
              <a:t>03/10/2022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640762" cy="1143000"/>
          </a:xfrm>
        </p:spPr>
        <p:txBody>
          <a:bodyPr/>
          <a:lstStyle/>
          <a:p>
            <a:pPr eaLnBrk="1" hangingPunct="1"/>
            <a:r>
              <a:rPr lang="en-GB" sz="3600" dirty="0"/>
              <a:t>Introduction to HTML (&amp; XHTML)</a:t>
            </a:r>
            <a:br>
              <a:rPr lang="en-GB" sz="4000" dirty="0"/>
            </a:br>
            <a:r>
              <a:rPr lang="en-GB" sz="2000" dirty="0"/>
              <a:t>Sources: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https://www.w3.org/TR/html/</a:t>
            </a:r>
            <a:endParaRPr lang="en-GB" sz="20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4784"/>
            <a:ext cx="8229600" cy="46085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dirty="0" err="1"/>
              <a:t>HyperText</a:t>
            </a:r>
            <a:r>
              <a:rPr lang="en-GB" sz="2000" dirty="0"/>
              <a:t> </a:t>
            </a:r>
            <a:r>
              <a:rPr lang="en-GB" sz="2000" dirty="0" err="1"/>
              <a:t>Markup</a:t>
            </a:r>
            <a:r>
              <a:rPr lang="en-GB" sz="2000" dirty="0"/>
              <a:t> Language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Formatting language (</a:t>
            </a:r>
            <a:r>
              <a:rPr lang="en-GB" sz="2000" i="1" u="sng" dirty="0"/>
              <a:t>not</a:t>
            </a:r>
            <a:r>
              <a:rPr lang="en-GB" sz="2000" dirty="0"/>
              <a:t> a programming one ... A moot point!)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Standardised by the World Wide Web Consortium (W3C)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Current version is HTML5 (since 2014) but only fully superseded HTML4.01 in  March 2018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Still significant inconsistencies in browser interpretations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HTML5 Extends MM syntax, including &lt;video&gt;, &lt;audio&gt; and &lt;canvas&gt; and to integrate SVG content, thereby avoiding proprietary plugins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XHTML – a more structured version / standard “XHTML 1.0 is a reformulation of HTML 4.01 in XML” (W3C)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Uses pairs of </a:t>
            </a:r>
            <a:r>
              <a:rPr lang="en-GB" sz="2000" dirty="0">
                <a:solidFill>
                  <a:srgbClr val="FF0000"/>
                </a:solidFill>
              </a:rPr>
              <a:t>tags</a:t>
            </a:r>
            <a:r>
              <a:rPr lang="en-GB" sz="2000" dirty="0"/>
              <a:t> – each pair encloses an element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Creates the application interfaces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Provides an ability to navigate between pages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Provides a means of capturing data via forms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May be created in any text editor (e.g. Notepad, </a:t>
            </a:r>
            <a:r>
              <a:rPr lang="en-GB" sz="2000" dirty="0" err="1"/>
              <a:t>Textpad</a:t>
            </a:r>
            <a:r>
              <a:rPr lang="en-GB" sz="2000" dirty="0"/>
              <a:t>, Notepad++, Sublime)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Be cautious with word processors – “curly” quotes and embedded controls 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Save with *.</a:t>
            </a:r>
            <a:r>
              <a:rPr lang="en-GB" sz="2000" dirty="0" err="1"/>
              <a:t>htm</a:t>
            </a:r>
            <a:r>
              <a:rPr lang="en-GB" sz="2000" dirty="0"/>
              <a:t>/*.html extension </a:t>
            </a:r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99546-ADD2-46DD-A719-2C0BDF30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E6375-DDB8-430F-BECB-9B918784A006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0FE27-0A3E-4DE4-8134-17353390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HTML – the basic structure</a:t>
            </a:r>
            <a:br>
              <a:rPr lang="en-GB" sz="4000" dirty="0"/>
            </a:br>
            <a:r>
              <a:rPr lang="en-GB" sz="2400" dirty="0"/>
              <a:t>the </a:t>
            </a:r>
            <a:r>
              <a:rPr lang="en-GB" sz="2400" dirty="0">
                <a:solidFill>
                  <a:srgbClr val="FF0000"/>
                </a:solidFill>
              </a:rPr>
              <a:t>html</a:t>
            </a:r>
            <a:r>
              <a:rPr lang="en-GB" sz="2400" dirty="0">
                <a:solidFill>
                  <a:schemeClr val="accent2"/>
                </a:solidFill>
              </a:rPr>
              <a:t>, </a:t>
            </a:r>
            <a:r>
              <a:rPr lang="en-GB" sz="2400" dirty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chemeClr val="accent2"/>
                </a:solidFill>
              </a:rPr>
              <a:t>, </a:t>
            </a:r>
            <a:r>
              <a:rPr lang="en-GB" sz="2400" dirty="0">
                <a:solidFill>
                  <a:srgbClr val="FF0000"/>
                </a:solidFill>
              </a:rPr>
              <a:t>body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and </a:t>
            </a:r>
            <a:r>
              <a:rPr lang="en-GB" sz="2400" u="sng" dirty="0"/>
              <a:t>comment</a:t>
            </a:r>
            <a:r>
              <a:rPr lang="en-GB" sz="2400" dirty="0"/>
              <a:t> tags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35938" cy="4392613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&lt;!DOCTYPE html&gt;   </a:t>
            </a:r>
            <a:r>
              <a:rPr lang="en-GB" sz="1800" dirty="0">
                <a:solidFill>
                  <a:schemeClr val="accent2"/>
                </a:solidFill>
              </a:rPr>
              <a:t>&lt;!- tells Web browser type of HTML doc  - here this is HTML5 --&gt;</a:t>
            </a:r>
            <a:r>
              <a:rPr lang="en-GB" sz="18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&lt;html&gt;         	</a:t>
            </a:r>
            <a:r>
              <a:rPr lang="en-GB" sz="1800" dirty="0">
                <a:solidFill>
                  <a:schemeClr val="accent2"/>
                </a:solidFill>
              </a:rPr>
              <a:t>&lt;!- all HTML pages start with this tag --&gt;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&lt;head&gt;        	</a:t>
            </a:r>
            <a:r>
              <a:rPr lang="en-GB" sz="1800" dirty="0">
                <a:solidFill>
                  <a:schemeClr val="accent2"/>
                </a:solidFill>
              </a:rPr>
              <a:t>&lt;!-  some info about the doc  --&gt;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>
                <a:solidFill>
                  <a:schemeClr val="accent2"/>
                </a:solidFill>
              </a:rPr>
              <a:t>			&lt;!-  e.g. the title … appears in the browser bar --&gt;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	&lt;title&gt;A simple HTML example 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&lt;/head&gt;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&lt;body&gt;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	…to demonstrate that any text entered here will be displayed within the 	web page.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		</a:t>
            </a:r>
            <a:r>
              <a:rPr lang="en-GB" sz="1800" dirty="0">
                <a:solidFill>
                  <a:schemeClr val="accent2"/>
                </a:solidFill>
              </a:rPr>
              <a:t>&lt;!- this pair of tags is used for ‘comments’ --&gt;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>
                <a:solidFill>
                  <a:schemeClr val="accent2"/>
                </a:solidFill>
              </a:rPr>
              <a:t>			&lt;!-  all tags should be closed with ‘fwd slash’ --&gt;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>
                <a:solidFill>
                  <a:schemeClr val="accent2"/>
                </a:solidFill>
              </a:rPr>
              <a:t>			&lt;!-  the BODY appears in the web page  --&gt;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&lt;/html&gt;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000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382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0" dirty="0">
                <a:solidFill>
                  <a:schemeClr val="tx1"/>
                </a:solidFill>
                <a:latin typeface="Tahoma" charset="0"/>
                <a:hlinkClick r:id="rId3"/>
              </a:rPr>
              <a:t>myFirst.html</a:t>
            </a:r>
            <a:endParaRPr lang="en-GB" sz="2400" b="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4D088-D83E-48B2-8BCB-276EF486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4F822-464F-451D-AF2F-0D3C5B05EAD8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CAFF5-1666-4D1C-83E9-97FFDF6E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</p:spPr>
        <p:txBody>
          <a:bodyPr/>
          <a:lstStyle/>
          <a:p>
            <a:pPr eaLnBrk="1" hangingPunct="1"/>
            <a:r>
              <a:rPr lang="en-GB" sz="3200" dirty="0"/>
              <a:t>HTML - more text control + meta data</a:t>
            </a:r>
            <a:br>
              <a:rPr lang="en-GB" sz="4000" dirty="0">
                <a:solidFill>
                  <a:schemeClr val="accent2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p</a:t>
            </a:r>
            <a:r>
              <a:rPr lang="en-GB" sz="2400" dirty="0">
                <a:solidFill>
                  <a:schemeClr val="accent2"/>
                </a:solidFill>
              </a:rPr>
              <a:t>, </a:t>
            </a:r>
            <a:r>
              <a:rPr lang="en-GB" sz="2400" dirty="0">
                <a:solidFill>
                  <a:srgbClr val="FF0000"/>
                </a:solidFill>
              </a:rPr>
              <a:t>h</a:t>
            </a:r>
            <a:r>
              <a:rPr lang="en-GB" sz="2400" dirty="0">
                <a:solidFill>
                  <a:schemeClr val="accent2"/>
                </a:solidFill>
              </a:rPr>
              <a:t>, </a:t>
            </a:r>
            <a:r>
              <a:rPr lang="en-GB" sz="2400" dirty="0" err="1">
                <a:solidFill>
                  <a:srgbClr val="FF0000"/>
                </a:solidFill>
              </a:rPr>
              <a:t>br</a:t>
            </a:r>
            <a:r>
              <a:rPr lang="en-GB" sz="2400" dirty="0">
                <a:solidFill>
                  <a:schemeClr val="accent2"/>
                </a:solidFill>
              </a:rPr>
              <a:t>, </a:t>
            </a:r>
            <a:r>
              <a:rPr lang="en-GB" sz="2400" dirty="0">
                <a:solidFill>
                  <a:srgbClr val="FF0000"/>
                </a:solidFill>
              </a:rPr>
              <a:t>big</a:t>
            </a:r>
            <a:r>
              <a:rPr lang="en-GB" sz="2400" dirty="0">
                <a:solidFill>
                  <a:schemeClr val="accent2"/>
                </a:solidFill>
              </a:rPr>
              <a:t>, </a:t>
            </a:r>
            <a:r>
              <a:rPr lang="en-GB" sz="2400" dirty="0">
                <a:solidFill>
                  <a:srgbClr val="FF0000"/>
                </a:solidFill>
              </a:rPr>
              <a:t>small,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strong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and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meta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tags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80400" cy="4824413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&lt;!DOCTYPE 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&lt;title&gt;Life in High Wycombe&lt;/title&gt;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&lt;meta name = "keywords" contents = "study, beach, sunshine, bar"/&gt;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&lt;meta name = "description" contents = "How to have a good time"/&gt;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&lt;meta name = "author" contents = "Me"/&gt;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&lt;h1&gt;I am a big heading ... &lt;/h1&gt;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&lt;h2&gt;I am a bit smaller &lt;/h2&gt;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&lt;h3&gt;I am even smaller&lt;/h3&gt;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&lt;p&gt;This is a paragraph ... 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&lt;p&gt; Here are some more formatting elements ... &lt;big&gt;this is big&lt;/big&gt; ... &lt;small&gt;here is small&lt;/small&gt; ... &lt;strong&gt;this is strong&lt;/strong&gt; ... &lt;</a:t>
            </a:r>
            <a:r>
              <a:rPr lang="en-GB" sz="1800" dirty="0" err="1"/>
              <a:t>em</a:t>
            </a:r>
            <a:r>
              <a:rPr lang="en-GB" sz="1800" dirty="0"/>
              <a:t>&gt; and this is emphasised&lt;/</a:t>
            </a:r>
            <a:r>
              <a:rPr lang="en-GB" sz="1800" dirty="0" err="1"/>
              <a:t>em</a:t>
            </a:r>
            <a:r>
              <a:rPr lang="en-GB" sz="1800" dirty="0"/>
              <a:t>&gt;&lt;/p&gt;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&lt;/html&gt;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38200" y="6248400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0" dirty="0">
                <a:hlinkClick r:id="rId3"/>
              </a:rPr>
              <a:t>ex02.html</a:t>
            </a:r>
            <a:endParaRPr lang="en-GB" sz="2000" b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B4EF8-1CE5-4E94-B6B2-7E964F50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57306A-75C3-4836-B5D5-7CDD333BCE98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8C6DB-9D4B-4D39-956A-759F4C3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</p:spPr>
        <p:txBody>
          <a:bodyPr/>
          <a:lstStyle/>
          <a:p>
            <a:pPr eaLnBrk="1" hangingPunct="1"/>
            <a:r>
              <a:rPr lang="en-GB" sz="3600" dirty="0"/>
              <a:t>HTML - hyperlinks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rgbClr val="FF0000"/>
                </a:solidFill>
              </a:rPr>
              <a:t>&lt;a </a:t>
            </a:r>
            <a:r>
              <a:rPr lang="en-GB" sz="1800" dirty="0" err="1">
                <a:solidFill>
                  <a:srgbClr val="FF0000"/>
                </a:solidFill>
              </a:rPr>
              <a:t>href</a:t>
            </a:r>
            <a:r>
              <a:rPr lang="en-GB" sz="1800" dirty="0">
                <a:solidFill>
                  <a:srgbClr val="FF0000"/>
                </a:solidFill>
              </a:rPr>
              <a:t>=</a:t>
            </a:r>
            <a:r>
              <a:rPr lang="en-GB" sz="1800" dirty="0">
                <a:solidFill>
                  <a:srgbClr val="FF0000"/>
                </a:solidFill>
                <a:hlinkClick r:id="rId3"/>
              </a:rPr>
              <a:t>http://www.bucks.ac.uk</a:t>
            </a:r>
            <a:r>
              <a:rPr lang="en-GB" sz="1800" dirty="0">
                <a:solidFill>
                  <a:srgbClr val="FF0000"/>
                </a:solidFill>
              </a:rPr>
              <a:t>&gt; Visit Bucks here&lt;/a&gt;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964612" cy="4464050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&lt;!DOCTYPE 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	&lt;title&gt;All about hyperlinks&lt;/title&gt;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&lt;/head&gt;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&lt;h2&gt;How hyperlinks work ...&lt;/h2&gt;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&lt;p&gt;Nice biscuits are &lt;a </a:t>
            </a:r>
            <a:r>
              <a:rPr lang="en-GB" sz="1400" dirty="0" err="1"/>
              <a:t>href</a:t>
            </a:r>
            <a:r>
              <a:rPr lang="en-GB" sz="1400" dirty="0"/>
              <a:t>=http://www.britsuperstore.com/acatalog/Marks_and_Spencer_Cookies.html&gt;  here &lt;/a&gt;. These cookies &lt;a </a:t>
            </a:r>
            <a:r>
              <a:rPr lang="en-GB" sz="1400" dirty="0" err="1"/>
              <a:t>href</a:t>
            </a:r>
            <a:r>
              <a:rPr lang="en-GB" sz="1400" dirty="0"/>
              <a:t>=http://en.wikipedia.org/wiki/Web_cookie&gt;here&lt;/a&gt; are different … 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&lt;p&gt;Hyperlinks can also be used to access: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[1] to &lt;a </a:t>
            </a:r>
            <a:r>
              <a:rPr lang="en-GB" sz="1400" dirty="0" err="1"/>
              <a:t>href</a:t>
            </a:r>
            <a:r>
              <a:rPr lang="en-GB" sz="1400" dirty="0"/>
              <a:t>= Practical_2.docx &gt; other documents&lt;/a&gt;;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[2] another  paragraph &lt;a </a:t>
            </a:r>
            <a:r>
              <a:rPr lang="en-GB" sz="1400" dirty="0" err="1"/>
              <a:t>href</a:t>
            </a:r>
            <a:r>
              <a:rPr lang="en-GB" sz="1400" dirty="0"/>
              <a:t>=#here&gt;on this page&lt;/a&gt; and;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[3] even to start an email &lt;a </a:t>
            </a:r>
            <a:r>
              <a:rPr lang="en-GB" sz="1400" dirty="0" err="1"/>
              <a:t>href</a:t>
            </a:r>
            <a:r>
              <a:rPr lang="en-GB" sz="1400" dirty="0"/>
              <a:t>="mailto:friends@theBeach.com"&gt;here&lt;/a&gt;.&lt;/p&gt;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	&lt;p&gt; … &lt;p/&gt;&lt;p&gt; … &lt;p/&gt;&lt;p&gt; … &lt;p/&gt;&lt;p&gt; … &lt;p/&gt;&lt;p&gt; … &lt;p/&gt;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&lt;p&gt;&lt;h2&gt;&lt;a name=here&gt;The paragraph hyperlink&lt;/a&gt;&lt;/h2&gt;&lt;/p&gt;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400" dirty="0"/>
              <a:t>&lt;/html&gt;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38200" y="6416675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0" dirty="0">
                <a:hlinkClick r:id="rId4"/>
              </a:rPr>
              <a:t>ex03.html</a:t>
            </a:r>
            <a:endParaRPr lang="en-GB" sz="2000" b="0" dirty="0"/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0" y="5876925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>
                <a:solidFill>
                  <a:srgbClr val="FF0000"/>
                </a:solidFill>
              </a:rPr>
              <a:t>CAUTIONARY NOTE</a:t>
            </a:r>
            <a:r>
              <a:rPr lang="en-GB" sz="1400" dirty="0"/>
              <a:t>: Placing URI in curly </a:t>
            </a:r>
            <a:r>
              <a:rPr lang="en-GB" sz="3200" dirty="0">
                <a:solidFill>
                  <a:srgbClr val="FF0000"/>
                </a:solidFill>
              </a:rPr>
              <a:t>“</a:t>
            </a:r>
            <a:r>
              <a:rPr lang="en-GB" sz="1400" dirty="0"/>
              <a:t>quotes</a:t>
            </a:r>
            <a:r>
              <a:rPr lang="en-GB" sz="3200" dirty="0">
                <a:solidFill>
                  <a:srgbClr val="FF0000"/>
                </a:solidFill>
              </a:rPr>
              <a:t>”</a:t>
            </a:r>
            <a:r>
              <a:rPr lang="en-GB" sz="1400" dirty="0"/>
              <a:t> instead of straight </a:t>
            </a:r>
            <a:r>
              <a:rPr lang="en-GB" sz="3200" dirty="0">
                <a:solidFill>
                  <a:srgbClr val="FF0000"/>
                </a:solidFill>
              </a:rPr>
              <a:t>"</a:t>
            </a:r>
            <a:r>
              <a:rPr lang="en-GB" sz="1400" dirty="0"/>
              <a:t>quotes</a:t>
            </a:r>
            <a:r>
              <a:rPr lang="en-GB" sz="3200" dirty="0">
                <a:solidFill>
                  <a:srgbClr val="FF0000"/>
                </a:solidFill>
              </a:rPr>
              <a:t>"</a:t>
            </a:r>
            <a:r>
              <a:rPr lang="en-GB" sz="1400" dirty="0"/>
              <a:t> will cause problems</a:t>
            </a:r>
            <a:endParaRPr 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65E93-0AA1-40A5-9130-C49EF7E4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CB5AF1-9EE5-4EA6-BB05-BD3C80C45773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DBB38-EB98-4132-BC6B-631863FD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</p:spPr>
        <p:txBody>
          <a:bodyPr/>
          <a:lstStyle/>
          <a:p>
            <a:pPr eaLnBrk="1" hangingPunct="1"/>
            <a:r>
              <a:rPr lang="en-GB" sz="3600" dirty="0"/>
              <a:t>HTML – Lists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sz="1800" dirty="0"/>
              <a:t>my shopping list </a:t>
            </a:r>
            <a:r>
              <a:rPr lang="en-GB" sz="1800" dirty="0">
                <a:solidFill>
                  <a:srgbClr val="FF0000"/>
                </a:solidFill>
              </a:rPr>
              <a:t>&lt;</a:t>
            </a:r>
            <a:r>
              <a:rPr lang="en-GB" sz="1800" dirty="0" err="1">
                <a:solidFill>
                  <a:srgbClr val="FF0000"/>
                </a:solidFill>
              </a:rPr>
              <a:t>ul</a:t>
            </a:r>
            <a:r>
              <a:rPr lang="en-GB" sz="1800" dirty="0">
                <a:solidFill>
                  <a:srgbClr val="FF0000"/>
                </a:solidFill>
              </a:rPr>
              <a:t>&gt;&lt;</a:t>
            </a:r>
            <a:r>
              <a:rPr lang="en-GB" sz="1800" dirty="0" err="1">
                <a:solidFill>
                  <a:srgbClr val="FF0000"/>
                </a:solidFill>
              </a:rPr>
              <a:t>li</a:t>
            </a:r>
            <a:r>
              <a:rPr lang="en-GB" sz="1800" dirty="0">
                <a:solidFill>
                  <a:srgbClr val="FF0000"/>
                </a:solidFill>
              </a:rPr>
              <a:t>&gt;bread&lt;/</a:t>
            </a:r>
            <a:r>
              <a:rPr lang="en-GB" sz="1800" dirty="0" err="1">
                <a:solidFill>
                  <a:srgbClr val="FF0000"/>
                </a:solidFill>
              </a:rPr>
              <a:t>li</a:t>
            </a:r>
            <a:r>
              <a:rPr lang="en-GB" sz="1800" dirty="0">
                <a:solidFill>
                  <a:srgbClr val="FF0000"/>
                </a:solidFill>
              </a:rPr>
              <a:t>&gt;&lt;</a:t>
            </a:r>
            <a:r>
              <a:rPr lang="en-GB" sz="1800" dirty="0" err="1">
                <a:solidFill>
                  <a:srgbClr val="FF0000"/>
                </a:solidFill>
              </a:rPr>
              <a:t>li</a:t>
            </a:r>
            <a:r>
              <a:rPr lang="en-GB" sz="1800" dirty="0">
                <a:solidFill>
                  <a:srgbClr val="FF0000"/>
                </a:solidFill>
              </a:rPr>
              <a:t>&gt;milk&lt;/</a:t>
            </a:r>
            <a:r>
              <a:rPr lang="en-GB" sz="1800" dirty="0" err="1">
                <a:solidFill>
                  <a:srgbClr val="FF0000"/>
                </a:solidFill>
              </a:rPr>
              <a:t>li</a:t>
            </a:r>
            <a:r>
              <a:rPr lang="en-GB" sz="1800" dirty="0">
                <a:solidFill>
                  <a:srgbClr val="FF0000"/>
                </a:solidFill>
              </a:rPr>
              <a:t>&gt;&lt;</a:t>
            </a:r>
            <a:r>
              <a:rPr lang="en-GB" sz="1800" dirty="0" err="1">
                <a:solidFill>
                  <a:srgbClr val="FF0000"/>
                </a:solidFill>
              </a:rPr>
              <a:t>li</a:t>
            </a:r>
            <a:r>
              <a:rPr lang="en-GB" sz="1800" dirty="0">
                <a:solidFill>
                  <a:srgbClr val="FF0000"/>
                </a:solidFill>
              </a:rPr>
              <a:t>&gt;beans&lt;/</a:t>
            </a:r>
            <a:r>
              <a:rPr lang="en-GB" sz="1800" dirty="0" err="1">
                <a:solidFill>
                  <a:srgbClr val="FF0000"/>
                </a:solidFill>
              </a:rPr>
              <a:t>li</a:t>
            </a:r>
            <a:r>
              <a:rPr lang="en-GB" sz="1800" dirty="0">
                <a:solidFill>
                  <a:srgbClr val="FF0000"/>
                </a:solidFill>
              </a:rPr>
              <a:t>&gt;&lt;/</a:t>
            </a:r>
            <a:r>
              <a:rPr lang="en-GB" sz="1800" dirty="0" err="1">
                <a:solidFill>
                  <a:srgbClr val="FF0000"/>
                </a:solidFill>
              </a:rPr>
              <a:t>ul</a:t>
            </a:r>
            <a:r>
              <a:rPr lang="en-GB" sz="18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964612" cy="4464050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&lt;!DOCTYPE 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&lt;html&gt;&lt;head&gt;&lt;title&gt;Lists ...&lt;/title&gt;&lt;/head&gt;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&lt;h1&gt;Lists ... &lt;/h1&gt;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&lt;h2&gt;... are ...&lt;/h2&gt;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&lt;h3&gt;... useful ...&lt;/h3&gt;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&lt;p&gt;Two most common list types ...&lt;/p&gt;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&lt;h2&gt;An UNORDERED list looks like this ... &lt;/h2&gt;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	&lt;</a:t>
            </a:r>
            <a:r>
              <a:rPr lang="en-GB" sz="1800" dirty="0" err="1"/>
              <a:t>ul</a:t>
            </a:r>
            <a:r>
              <a:rPr lang="en-GB" sz="1800" dirty="0"/>
              <a:t>&gt;&lt;li&gt;flash&lt;/li&gt;&lt;li&gt;CGI&lt;/li&gt;&lt;li&gt;Apache&lt;/li&gt;&lt;/</a:t>
            </a:r>
            <a:r>
              <a:rPr lang="en-GB" sz="1800" dirty="0" err="1"/>
              <a:t>ul</a:t>
            </a:r>
            <a:r>
              <a:rPr lang="en-GB" sz="18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&lt;h2&gt;An ORDERED list looks like this ... &lt;/h2&gt;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	&lt;</a:t>
            </a:r>
            <a:r>
              <a:rPr lang="en-GB" sz="1800" dirty="0" err="1"/>
              <a:t>ol</a:t>
            </a:r>
            <a:r>
              <a:rPr lang="en-GB" sz="1800" dirty="0"/>
              <a:t>&gt;&lt;li&gt;flash&lt;/li&gt;&lt;li&gt;CGI&lt;/li&gt;&lt;li&gt;Apache&lt;/li&gt;&lt;/</a:t>
            </a:r>
            <a:r>
              <a:rPr lang="en-GB" sz="1800" dirty="0" err="1"/>
              <a:t>ol</a:t>
            </a:r>
            <a:r>
              <a:rPr lang="en-GB" sz="1800" dirty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&lt;/html&gt;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38200" y="641667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0" dirty="0">
                <a:hlinkClick r:id="rId3"/>
              </a:rPr>
              <a:t>ex04.html</a:t>
            </a:r>
            <a:endParaRPr lang="en-GB" sz="2000" b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7D0DD-60A0-4C6E-9B51-38B18D7F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DEC3A9-0019-478A-828C-D3A55A17A577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9805C-9819-4FEB-AE5B-EEA7BD48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</p:spPr>
        <p:txBody>
          <a:bodyPr/>
          <a:lstStyle/>
          <a:p>
            <a:pPr eaLnBrk="1" hangingPunct="1"/>
            <a:r>
              <a:rPr lang="en-GB" sz="3600" dirty="0"/>
              <a:t>HTML – Tables (tags)</a:t>
            </a:r>
            <a:r>
              <a:rPr lang="en-GB" sz="3600" dirty="0">
                <a:solidFill>
                  <a:schemeClr val="accent2"/>
                </a:solidFill>
              </a:rPr>
              <a:t> 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&lt;table&gt;&lt;</a:t>
            </a:r>
            <a:r>
              <a:rPr lang="en-GB" sz="2400" dirty="0" err="1">
                <a:solidFill>
                  <a:srgbClr val="FF0000"/>
                </a:solidFill>
              </a:rPr>
              <a:t>th</a:t>
            </a:r>
            <a:r>
              <a:rPr lang="en-GB" sz="2400" dirty="0">
                <a:solidFill>
                  <a:srgbClr val="FF0000"/>
                </a:solidFill>
              </a:rPr>
              <a:t>&gt;&lt;</a:t>
            </a:r>
            <a:r>
              <a:rPr lang="en-GB" sz="2400" dirty="0" err="1">
                <a:solidFill>
                  <a:srgbClr val="FF0000"/>
                </a:solidFill>
              </a:rPr>
              <a:t>tr</a:t>
            </a:r>
            <a:r>
              <a:rPr lang="en-GB" sz="2400" dirty="0">
                <a:solidFill>
                  <a:srgbClr val="FF0000"/>
                </a:solidFill>
              </a:rPr>
              <a:t>&gt;&lt;td&gt;</a:t>
            </a: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800" dirty="0"/>
              <a:t>[1] In addition to an obvious purpose of presenting information tables are used for Web page layout.</a:t>
            </a:r>
          </a:p>
          <a:p>
            <a:pPr eaLnBrk="1" hangingPunct="1">
              <a:buFontTx/>
              <a:buNone/>
            </a:pPr>
            <a:endParaRPr lang="en-GB" sz="2800" dirty="0"/>
          </a:p>
          <a:p>
            <a:pPr eaLnBrk="1" hangingPunct="1">
              <a:buFontTx/>
              <a:buNone/>
            </a:pPr>
            <a:r>
              <a:rPr lang="en-GB" sz="2800" dirty="0"/>
              <a:t>[2] The four essential table tags</a:t>
            </a:r>
          </a:p>
          <a:p>
            <a:pPr eaLnBrk="1" hangingPunct="1"/>
            <a:r>
              <a:rPr lang="en-GB" sz="2800" dirty="0"/>
              <a:t>&lt;table&gt; the table tag</a:t>
            </a:r>
          </a:p>
          <a:p>
            <a:pPr eaLnBrk="1" hangingPunct="1"/>
            <a:r>
              <a:rPr lang="en-GB" sz="2800" dirty="0"/>
              <a:t>&lt;</a:t>
            </a:r>
            <a:r>
              <a:rPr lang="en-GB" sz="2800" dirty="0" err="1"/>
              <a:t>tr</a:t>
            </a:r>
            <a:r>
              <a:rPr lang="en-GB" sz="2800" dirty="0"/>
              <a:t>&gt; a row in a table</a:t>
            </a:r>
          </a:p>
          <a:p>
            <a:pPr eaLnBrk="1" hangingPunct="1"/>
            <a:r>
              <a:rPr lang="en-GB" sz="2800" dirty="0"/>
              <a:t>&lt;td&gt; a cell in a row</a:t>
            </a:r>
          </a:p>
          <a:p>
            <a:pPr eaLnBrk="1" hangingPunct="1"/>
            <a:r>
              <a:rPr lang="en-GB" sz="2800" dirty="0"/>
              <a:t>&lt;</a:t>
            </a:r>
            <a:r>
              <a:rPr lang="en-GB" sz="2800" dirty="0" err="1"/>
              <a:t>th</a:t>
            </a:r>
            <a:r>
              <a:rPr lang="en-GB" sz="2800" dirty="0"/>
              <a:t>&gt; a ‘table heading’ cell (text usually centred and bold)</a:t>
            </a:r>
            <a:endParaRPr lang="en-US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2648-4533-418F-8942-E65BA10D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F573CE-528E-485F-BA4E-E4542F55D3AD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3F31-D0BA-4BF6-AC49-5CAACA0F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</TotalTime>
  <Words>2594</Words>
  <Application>Microsoft Office PowerPoint</Application>
  <PresentationFormat>On-screen Show (4:3)</PresentationFormat>
  <Paragraphs>304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Chiller</vt:lpstr>
      <vt:lpstr>Tahoma</vt:lpstr>
      <vt:lpstr>Wide Latin</vt:lpstr>
      <vt:lpstr>Office Theme</vt:lpstr>
      <vt:lpstr>CO456 Web</vt:lpstr>
      <vt:lpstr>Module schedule</vt:lpstr>
      <vt:lpstr>The Development Process</vt:lpstr>
      <vt:lpstr>Introduction to HTML (&amp; XHTML) Sources: https://www.w3.org/TR/html/</vt:lpstr>
      <vt:lpstr>HTML – the basic structure the html, head, body and comment tags</vt:lpstr>
      <vt:lpstr>HTML - more text control + meta data p, h, br, big, small, strong and meta tags</vt:lpstr>
      <vt:lpstr>HTML - hyperlinks &lt;a href=http://www.bucks.ac.uk&gt; Visit Bucks here&lt;/a&gt;</vt:lpstr>
      <vt:lpstr>HTML – Lists my shopping list &lt;ul&gt;&lt;li&gt;bread&lt;/li&gt;&lt;li&gt;milk&lt;/li&gt;&lt;li&gt;beans&lt;/li&gt;&lt;/ul&gt;</vt:lpstr>
      <vt:lpstr>HTML – Tables (tags)  &lt;table&gt;&lt;th&gt;&lt;tr&gt;&lt;td&gt;</vt:lpstr>
      <vt:lpstr>HTML – Tables (a simple table) </vt:lpstr>
      <vt:lpstr>HTML – Tables (some more tags)  &lt;table width=“50%” borders=“1” rules=“all”&gt;&lt;td align=“left”&gt;</vt:lpstr>
      <vt:lpstr>HTML – Tables (a table done the wrong  way) </vt:lpstr>
      <vt:lpstr>HTML – Tables (a ‘PROPER’ table) (modified from w3schools) </vt:lpstr>
      <vt:lpstr>EXERCISE</vt:lpstr>
    </vt:vector>
  </TitlesOfParts>
  <Company>Buckinghamshire New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Development</dc:title>
  <dc:creator>rmathe01</dc:creator>
  <cp:lastModifiedBy>Muntasir Al-Asfoor</cp:lastModifiedBy>
  <cp:revision>164</cp:revision>
  <dcterms:created xsi:type="dcterms:W3CDTF">2009-01-21T11:20:41Z</dcterms:created>
  <dcterms:modified xsi:type="dcterms:W3CDTF">2022-10-03T21:00:44Z</dcterms:modified>
</cp:coreProperties>
</file>