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
  </p:notesMasterIdLst>
  <p:handoutMasterIdLst>
    <p:handoutMasterId r:id="rId21"/>
  </p:handoutMasterIdLst>
  <p:sldIdLst>
    <p:sldId id="256" r:id="rId2"/>
    <p:sldId id="302" r:id="rId3"/>
    <p:sldId id="300" r:id="rId4"/>
    <p:sldId id="301" r:id="rId5"/>
    <p:sldId id="314" r:id="rId6"/>
    <p:sldId id="313" r:id="rId7"/>
    <p:sldId id="315" r:id="rId8"/>
    <p:sldId id="316" r:id="rId9"/>
    <p:sldId id="320" r:id="rId10"/>
    <p:sldId id="324" r:id="rId11"/>
    <p:sldId id="317" r:id="rId12"/>
    <p:sldId id="326" r:id="rId13"/>
    <p:sldId id="318" r:id="rId14"/>
    <p:sldId id="321" r:id="rId15"/>
    <p:sldId id="325" r:id="rId16"/>
    <p:sldId id="323" r:id="rId17"/>
    <p:sldId id="322" r:id="rId18"/>
    <p:sldId id="319" r:id="rId19"/>
  </p:sldIdLst>
  <p:sldSz cx="9144000" cy="6858000" type="screen4x3"/>
  <p:notesSz cx="6794500" cy="9906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5C697D62-1110-4C64-ACCE-91C443F40F47}" type="datetimeFigureOut">
              <a:rPr lang="en-US" smtClean="0"/>
              <a:pPr/>
              <a:t>10/21/2022</a:t>
            </a:fld>
            <a:endParaRPr lang="en-GB"/>
          </a:p>
        </p:txBody>
      </p:sp>
      <p:sp>
        <p:nvSpPr>
          <p:cNvPr id="4" name="Footer Placehold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2CB348CB-E52F-47EE-A08C-C7DAEC8F9710}" type="slidenum">
              <a:rPr lang="en-GB" smtClean="0"/>
              <a:pPr/>
              <a:t>‹#›</a:t>
            </a:fld>
            <a:endParaRPr lang="en-GB"/>
          </a:p>
        </p:txBody>
      </p:sp>
    </p:spTree>
    <p:extLst>
      <p:ext uri="{BB962C8B-B14F-4D97-AF65-F5344CB8AC3E}">
        <p14:creationId xmlns:p14="http://schemas.microsoft.com/office/powerpoint/2010/main" val="1371386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80AD7E8A-2BE1-4673-8B32-4C26ACF27267}" type="datetimeFigureOut">
              <a:rPr lang="en-US"/>
              <a:pPr>
                <a:defRPr/>
              </a:pPr>
              <a:t>10/21/2022</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5D9952F8-0DC8-47C1-9686-17E7D652A5E5}" type="slidenum">
              <a:rPr lang="en-GB"/>
              <a:pPr>
                <a:defRPr/>
              </a:pPr>
              <a:t>‹#›</a:t>
            </a:fld>
            <a:endParaRPr lang="en-GB"/>
          </a:p>
        </p:txBody>
      </p:sp>
    </p:spTree>
    <p:extLst>
      <p:ext uri="{BB962C8B-B14F-4D97-AF65-F5344CB8AC3E}">
        <p14:creationId xmlns:p14="http://schemas.microsoft.com/office/powerpoint/2010/main" val="37329447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0F261CC-4401-4265-9A26-08C75ED9A6B2}" type="datetime1">
              <a:rPr lang="en-GB" smtClean="0"/>
              <a:t>21/10/2022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5CDEBEB-DFE2-4EA1-A09A-E5E4409E59D1}"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C69237D-569C-4BCB-A6FD-F9242F186CA3}" type="datetime1">
              <a:rPr lang="en-GB" smtClean="0"/>
              <a:t>21/10/2022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EB504B3-618E-4FFA-8D65-D1929A5B42A9}"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A35CDA7C-FD5D-449E-9801-7CC3ABC9736C}" type="datetime1">
              <a:rPr lang="en-GB" smtClean="0"/>
              <a:t>21/10/2022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9A18DEFD-3070-4D9F-8274-347C9797B1AF}"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4B923DDA-518D-407A-9D2E-6E139625053A}" type="datetime1">
              <a:rPr lang="en-GB" smtClean="0"/>
              <a:t>21/10/2022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6CF3A90-463F-4536-893D-5ACC6A85284C}"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FB0ECF2-F3A4-40E3-BC7A-53AF5BFBE048}" type="datetime1">
              <a:rPr lang="en-GB" smtClean="0"/>
              <a:t>21/10/2022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D5E838B-D7D5-4B0D-B61D-6495E1B90158}"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53E83F90-FBFD-4963-8860-41AC46579E40}" type="datetime1">
              <a:rPr lang="en-GB" smtClean="0"/>
              <a:t>21/10/2022</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8133446-F4F1-48D5-A8E6-A9B62523FB38}"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8735FB69-96C4-4BA3-B70E-4A55666ED4B4}" type="datetime1">
              <a:rPr lang="en-GB" smtClean="0"/>
              <a:t>21/10/2022</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3EEC49C0-090E-4A2B-ACF8-830A491F176D}"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4DD5101-0680-44B8-8DE2-1AE3106BDF38}" type="datetime1">
              <a:rPr lang="en-GB" smtClean="0"/>
              <a:t>21/10/2022</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5B6BAFE6-D1CA-4A33-A4DA-6455E909979F}"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B0A8F5-6E06-4E1B-A752-DBAE14657EEA}" type="datetime1">
              <a:rPr lang="en-GB" smtClean="0"/>
              <a:t>21/10/2022</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961D68E2-B7E8-49D7-AF5E-09D4D3075B43}"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742CD47-0DAC-4159-96A4-882167EB40C4}" type="datetime1">
              <a:rPr lang="en-GB" smtClean="0"/>
              <a:t>21/10/2022</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000E5670-942C-443E-AC5A-E7B9876451EB}"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FADE6DB-C73B-4B8E-9536-54CC435F2F64}" type="datetime1">
              <a:rPr lang="en-GB" smtClean="0"/>
              <a:t>21/10/2022</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82D18E0A-697E-4E17-9B04-024F844AB83A}"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3DFDAAEE-57DE-4AA9-B7E2-46A8875201B3}" type="datetime1">
              <a:rPr lang="en-GB" smtClean="0"/>
              <a:t>21/10/2022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9EA0C80C-F80F-48F3-827A-D73B492A1054}"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31" r:id="rId1"/>
    <p:sldLayoutId id="2147483730" r:id="rId2"/>
    <p:sldLayoutId id="2147483729" r:id="rId3"/>
    <p:sldLayoutId id="2147483728" r:id="rId4"/>
    <p:sldLayoutId id="2147483727" r:id="rId5"/>
    <p:sldLayoutId id="2147483726" r:id="rId6"/>
    <p:sldLayoutId id="2147483725" r:id="rId7"/>
    <p:sldLayoutId id="2147483724" r:id="rId8"/>
    <p:sldLayoutId id="2147483723" r:id="rId9"/>
    <p:sldLayoutId id="2147483722" r:id="rId10"/>
    <p:sldLayoutId id="2147483721" r:id="rId11"/>
  </p:sldLayoutIdLst>
  <p:hf hdr="0" ft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w3schools.com/css/tryit.asp?filename=trycss_boxmodel_width"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hyperlink" Target="https://intweb.bucks.ac.uk/~rmathe01/CO456_Web/Unit_4_CSS_Plus/cssButtonExample02.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w3.org/wiki/Creating_multiple_pages_with_navigation_menus#the_HTML5_.3Cnav.3E_menu"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ntweb.bucks.ac.uk/~rmathe01/CO456_Web/Unit_4_CSS_Plus/workInProgress_CssNavAndLayout_v1.html" TargetMode="External"/><Relationship Id="rId2" Type="http://schemas.openxmlformats.org/officeDocument/2006/relationships/hyperlink" Target="http://css-tricks.com/all-about-floats/" TargetMode="Externa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intweb.bucks.ac.uk/~rmathe01/CO456_Web/Unit_4_CSS_Plus/anotherLayout_v1.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ntweb.bucks.ac.uk/~rmathe01/CO456_Web/Unit_4_CSS_Plus/bootstrap_v2.html" TargetMode="External"/><Relationship Id="rId2" Type="http://schemas.openxmlformats.org/officeDocument/2006/relationships/hyperlink" Target="https://www.w3schools.com/bootstrap/bootstrap_templates.asp"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hyperlink" Target="http://en.wikipedia.org/wiki/Cascading_Style_Sheets" TargetMode="External"/><Relationship Id="rId13" Type="http://schemas.openxmlformats.org/officeDocument/2006/relationships/hyperlink" Target="http://learnlayout.com/" TargetMode="External"/><Relationship Id="rId3" Type="http://schemas.openxmlformats.org/officeDocument/2006/relationships/hyperlink" Target="http://css-tricks.com/examples/ButtonMaker/" TargetMode="External"/><Relationship Id="rId7" Type="http://schemas.openxmlformats.org/officeDocument/2006/relationships/hyperlink" Target="http://www.yourhtmlsource.com/stylesheets" TargetMode="External"/><Relationship Id="rId12" Type="http://schemas.openxmlformats.org/officeDocument/2006/relationships/hyperlink" Target="http://www.w3schools.com/css/tryit.asp?filename=trycss_boxmodel_width" TargetMode="External"/><Relationship Id="rId2" Type="http://schemas.openxmlformats.org/officeDocument/2006/relationships/hyperlink" Target="http://www.thesitewizard.com/wizards/css-menu-buttons.shtml" TargetMode="External"/><Relationship Id="rId1" Type="http://schemas.openxmlformats.org/officeDocument/2006/relationships/slideLayout" Target="../slideLayouts/slideLayout2.xml"/><Relationship Id="rId6" Type="http://schemas.openxmlformats.org/officeDocument/2006/relationships/hyperlink" Target="http://alistapart.com/article/taminglists" TargetMode="External"/><Relationship Id="rId11" Type="http://schemas.openxmlformats.org/officeDocument/2006/relationships/hyperlink" Target="http://www.w3.org/TR/CSS2/box.html" TargetMode="External"/><Relationship Id="rId5" Type="http://schemas.openxmlformats.org/officeDocument/2006/relationships/hyperlink" Target="http://www.webstyleguide.com/" TargetMode="External"/><Relationship Id="rId10" Type="http://schemas.openxmlformats.org/officeDocument/2006/relationships/hyperlink" Target="http://matthewjamestaylor.com/blog/perfect-multi-column-liquid-layouts" TargetMode="External"/><Relationship Id="rId4" Type="http://schemas.openxmlformats.org/officeDocument/2006/relationships/hyperlink" Target="http://css-tricks.com/all-about-floats/" TargetMode="External"/><Relationship Id="rId9" Type="http://schemas.openxmlformats.org/officeDocument/2006/relationships/hyperlink" Target="http://www.alistapart.com/articles/horizdropdow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ntweb.bucks.ac.uk/~rmathe01/CO456_Web/Unit_4_CSS_Plus/absAndRelPosn_v1.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https://intweb.bucks.ac.uk/~rmathe01/CO456_Web/Unit_4_CSS_Plus/zIndexPosn_v1.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intweb.bucks.ac.uk/~rmathe01/CO456_Web/Unit_4_CSS_Plus/clipPosn_v1.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w3schools.com/css/tryit.asp?filename=trycss_float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ntweb.bucks.ac.uk/~rmathe01/CO456_Web/Unit_4_CSS_Plus/divLayout_v1.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w3schools.com/css/css_boxmodel.asp"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www.w3schools.com/css/tryit.asp?filename=trycss_boxmodel_width"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1958975"/>
            <a:ext cx="7772400" cy="1470025"/>
          </a:xfrm>
        </p:spPr>
        <p:txBody>
          <a:bodyPr/>
          <a:lstStyle/>
          <a:p>
            <a:r>
              <a:rPr lang="en-GB" dirty="0"/>
              <a:t>CO456</a:t>
            </a:r>
            <a:br>
              <a:rPr lang="en-GB" dirty="0"/>
            </a:br>
            <a:r>
              <a:rPr lang="en-GB"/>
              <a:t>Web  </a:t>
            </a:r>
            <a:br>
              <a:rPr lang="en-GB" dirty="0"/>
            </a:br>
            <a:r>
              <a:rPr lang="en-GB" sz="1800" dirty="0"/>
              <a:t>- most materials adapted from </a:t>
            </a:r>
            <a:r>
              <a:rPr lang="en-GB" sz="1800" b="1" i="1" dirty="0"/>
              <a:t>Moseley (2007)</a:t>
            </a:r>
            <a:r>
              <a:rPr lang="en-GB" sz="1800" dirty="0"/>
              <a:t>, Chapter 4 -</a:t>
            </a:r>
          </a:p>
        </p:txBody>
      </p:sp>
      <p:sp>
        <p:nvSpPr>
          <p:cNvPr id="3" name="Subtitle 2"/>
          <p:cNvSpPr>
            <a:spLocks noGrp="1"/>
          </p:cNvSpPr>
          <p:nvPr>
            <p:ph type="subTitle" idx="1"/>
          </p:nvPr>
        </p:nvSpPr>
        <p:spPr/>
        <p:txBody>
          <a:bodyPr rtlCol="0">
            <a:normAutofit/>
          </a:bodyPr>
          <a:lstStyle/>
          <a:p>
            <a:pPr fontAlgn="auto">
              <a:spcAft>
                <a:spcPts val="0"/>
              </a:spcAft>
              <a:buFont typeface="Arial" pitchFamily="34" charset="0"/>
              <a:buNone/>
              <a:defRPr/>
            </a:pPr>
            <a:r>
              <a:rPr lang="en-GB" dirty="0"/>
              <a:t>Unit 4 </a:t>
            </a:r>
          </a:p>
          <a:p>
            <a:pPr fontAlgn="auto">
              <a:spcAft>
                <a:spcPts val="0"/>
              </a:spcAft>
              <a:defRPr/>
            </a:pPr>
            <a:r>
              <a:rPr lang="en-GB" dirty="0"/>
              <a:t>CSS for styling </a:t>
            </a:r>
            <a:r>
              <a:rPr lang="en-GB" b="1" i="1" dirty="0"/>
              <a:t>layout</a:t>
            </a:r>
            <a:r>
              <a:rPr lang="en-GB" dirty="0"/>
              <a:t> and </a:t>
            </a:r>
            <a:r>
              <a:rPr lang="en-GB" b="1" i="1" dirty="0"/>
              <a:t>navigation</a:t>
            </a:r>
            <a:endParaRPr lang="en-GB" dirty="0"/>
          </a:p>
        </p:txBody>
      </p:sp>
      <p:sp>
        <p:nvSpPr>
          <p:cNvPr id="4" name="Date Placeholder 3"/>
          <p:cNvSpPr>
            <a:spLocks noGrp="1"/>
          </p:cNvSpPr>
          <p:nvPr>
            <p:ph type="dt" sz="quarter" idx="10"/>
          </p:nvPr>
        </p:nvSpPr>
        <p:spPr/>
        <p:txBody>
          <a:bodyPr/>
          <a:lstStyle/>
          <a:p>
            <a:pPr>
              <a:defRPr/>
            </a:pPr>
            <a:fld id="{F3407147-951E-4737-9BAB-A079A39C7F32}" type="datetime1">
              <a:rPr lang="en-GB" smtClean="0"/>
              <a:t>21/10/2022</a:t>
            </a:fld>
            <a:endParaRPr lang="en-GB"/>
          </a:p>
        </p:txBody>
      </p:sp>
      <p:sp>
        <p:nvSpPr>
          <p:cNvPr id="7" name="Slide Number Placeholder 6"/>
          <p:cNvSpPr>
            <a:spLocks noGrp="1"/>
          </p:cNvSpPr>
          <p:nvPr>
            <p:ph type="sldNum" sz="quarter" idx="12"/>
          </p:nvPr>
        </p:nvSpPr>
        <p:spPr/>
        <p:txBody>
          <a:bodyPr/>
          <a:lstStyle/>
          <a:p>
            <a:pPr>
              <a:defRPr/>
            </a:pPr>
            <a:fld id="{01D0043D-1BB7-4492-B824-307BBD590D10}" type="slidenum">
              <a:rPr lang="en-GB"/>
              <a:pPr>
                <a:defRPr/>
              </a:pPr>
              <a:t>1</a:t>
            </a:fld>
            <a:endParaRPr lang="en-GB"/>
          </a:p>
        </p:txBody>
      </p:sp>
    </p:spTree>
  </p:cSld>
  <p:clrMapOvr>
    <a:masterClrMapping/>
  </p:clrMapOvr>
  <p:transition advTm="21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3888" y="485800"/>
            <a:ext cx="5122912" cy="1143000"/>
          </a:xfrm>
        </p:spPr>
        <p:txBody>
          <a:bodyPr/>
          <a:lstStyle/>
          <a:p>
            <a:r>
              <a:rPr lang="en-GB" sz="3600" dirty="0"/>
              <a:t>‘Try it out’ add more &lt;div&gt;s using ID selectors</a:t>
            </a:r>
          </a:p>
        </p:txBody>
      </p:sp>
      <p:sp>
        <p:nvSpPr>
          <p:cNvPr id="4" name="Date Placeholder 3"/>
          <p:cNvSpPr>
            <a:spLocks noGrp="1"/>
          </p:cNvSpPr>
          <p:nvPr>
            <p:ph type="dt" sz="half" idx="10"/>
          </p:nvPr>
        </p:nvSpPr>
        <p:spPr/>
        <p:txBody>
          <a:bodyPr/>
          <a:lstStyle/>
          <a:p>
            <a:pPr>
              <a:defRPr/>
            </a:pPr>
            <a:fld id="{75D68437-5556-415D-AFEF-4BF508746044}" type="datetime1">
              <a:rPr lang="en-GB" smtClean="0"/>
              <a:t>21/10/2022</a:t>
            </a:fld>
            <a:endParaRPr lang="en-GB"/>
          </a:p>
        </p:txBody>
      </p:sp>
      <p:sp>
        <p:nvSpPr>
          <p:cNvPr id="6" name="Slide Number Placeholder 5"/>
          <p:cNvSpPr>
            <a:spLocks noGrp="1"/>
          </p:cNvSpPr>
          <p:nvPr>
            <p:ph type="sldNum" sz="quarter" idx="12"/>
          </p:nvPr>
        </p:nvSpPr>
        <p:spPr/>
        <p:txBody>
          <a:bodyPr/>
          <a:lstStyle/>
          <a:p>
            <a:pPr>
              <a:defRPr/>
            </a:pPr>
            <a:fld id="{C6CF3A90-463F-4536-893D-5ACC6A85284C}" type="slidenum">
              <a:rPr lang="en-GB" smtClean="0"/>
              <a:pPr>
                <a:defRPr/>
              </a:pPr>
              <a:t>10</a:t>
            </a:fld>
            <a:endParaRPr lang="en-GB"/>
          </a:p>
        </p:txBody>
      </p:sp>
      <p:pic>
        <p:nvPicPr>
          <p:cNvPr id="1026" name="Picture 2">
            <a:hlinkClick r:id="rId2"/>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9552" y="2071389"/>
            <a:ext cx="8070633" cy="4525963"/>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552" y="332656"/>
            <a:ext cx="2585214" cy="139504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7" name="Bent Arrow 6"/>
          <p:cNvSpPr/>
          <p:nvPr/>
        </p:nvSpPr>
        <p:spPr>
          <a:xfrm rot="5400000">
            <a:off x="2948283" y="1092277"/>
            <a:ext cx="1159202" cy="648072"/>
          </a:xfrm>
          <a:prstGeom prst="ben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049710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Positioning with CSS</a:t>
            </a:r>
            <a:br>
              <a:rPr lang="en-GB" dirty="0"/>
            </a:br>
            <a:r>
              <a:rPr lang="en-GB" sz="2000" dirty="0"/>
              <a:t>Advanced Layouts and </a:t>
            </a:r>
            <a:r>
              <a:rPr lang="en-GB" sz="2000" dirty="0">
                <a:solidFill>
                  <a:srgbClr val="FF0000"/>
                </a:solidFill>
              </a:rPr>
              <a:t>Navigation</a:t>
            </a:r>
          </a:p>
        </p:txBody>
      </p:sp>
      <p:sp>
        <p:nvSpPr>
          <p:cNvPr id="3" name="Content Placeholder 2"/>
          <p:cNvSpPr>
            <a:spLocks noGrp="1"/>
          </p:cNvSpPr>
          <p:nvPr>
            <p:ph idx="1"/>
          </p:nvPr>
        </p:nvSpPr>
        <p:spPr>
          <a:xfrm>
            <a:off x="457200" y="1500174"/>
            <a:ext cx="6329378" cy="4625989"/>
          </a:xfrm>
        </p:spPr>
        <p:txBody>
          <a:bodyPr/>
          <a:lstStyle/>
          <a:p>
            <a:r>
              <a:rPr lang="en-GB" sz="2000" dirty="0"/>
              <a:t>Aim – “imageless” 3D button like navigation w/o bandwidth overhead</a:t>
            </a:r>
          </a:p>
          <a:p>
            <a:r>
              <a:rPr lang="en-GB" sz="2000" dirty="0"/>
              <a:t>One ‘old’ solution – the humble HTML list – can modify borders, colours, rollover effects so that they have all the appearance of a button</a:t>
            </a:r>
          </a:p>
          <a:p>
            <a:r>
              <a:rPr lang="en-GB" sz="2000" dirty="0"/>
              <a:t>Example here … do examine Mark Newhouse’s ‘buttons’!</a:t>
            </a:r>
          </a:p>
          <a:p>
            <a:r>
              <a:rPr lang="en-GB" sz="2000" dirty="0"/>
              <a:t>HTML could be as follows – CSS does the rest!</a:t>
            </a:r>
          </a:p>
          <a:p>
            <a:pPr>
              <a:buNone/>
            </a:pPr>
            <a:r>
              <a:rPr lang="en-GB" sz="1200" dirty="0"/>
              <a:t>	&lt;div id=“</a:t>
            </a:r>
            <a:r>
              <a:rPr lang="en-GB" sz="1200" dirty="0" err="1"/>
              <a:t>NavigationButtons</a:t>
            </a:r>
            <a:r>
              <a:rPr lang="en-GB" sz="1200" dirty="0"/>
              <a:t>"&gt;</a:t>
            </a:r>
          </a:p>
          <a:p>
            <a:pPr>
              <a:buNone/>
            </a:pPr>
            <a:r>
              <a:rPr lang="en-GB" sz="1200" dirty="0"/>
              <a:t>		&lt;</a:t>
            </a:r>
            <a:r>
              <a:rPr lang="en-GB" sz="1200" dirty="0" err="1"/>
              <a:t>ul</a:t>
            </a:r>
            <a:r>
              <a:rPr lang="en-GB" sz="1200" dirty="0"/>
              <a:t>&gt;</a:t>
            </a:r>
          </a:p>
          <a:p>
            <a:pPr>
              <a:buNone/>
            </a:pPr>
            <a:r>
              <a:rPr lang="en-GB" sz="1200" dirty="0"/>
              <a:t>			&lt;</a:t>
            </a:r>
            <a:r>
              <a:rPr lang="en-GB" sz="1200" dirty="0" err="1"/>
              <a:t>li</a:t>
            </a:r>
            <a:r>
              <a:rPr lang="en-GB" sz="1200" dirty="0"/>
              <a:t>&gt;&lt;a </a:t>
            </a:r>
            <a:r>
              <a:rPr lang="en-GB" sz="1200" dirty="0" err="1"/>
              <a:t>href</a:t>
            </a:r>
            <a:r>
              <a:rPr lang="en-GB" sz="1200" dirty="0"/>
              <a:t>="http://www.MySite/home"&lt;/a&gt;&lt;/li&gt;</a:t>
            </a:r>
          </a:p>
          <a:p>
            <a:pPr>
              <a:buNone/>
            </a:pPr>
            <a:r>
              <a:rPr lang="en-GB" sz="1200" dirty="0"/>
              <a:t>			&lt;</a:t>
            </a:r>
            <a:r>
              <a:rPr lang="en-GB" sz="1200" dirty="0" err="1"/>
              <a:t>li</a:t>
            </a:r>
            <a:r>
              <a:rPr lang="en-GB" sz="1200" dirty="0"/>
              <a:t>&gt;&lt;a </a:t>
            </a:r>
            <a:r>
              <a:rPr lang="en-GB" sz="1200" dirty="0" err="1"/>
              <a:t>href</a:t>
            </a:r>
            <a:r>
              <a:rPr lang="en-GB" sz="1200" dirty="0"/>
              <a:t>="http://www.MySite/page1"&gt;Page 1&lt;/a&gt;&lt;/</a:t>
            </a:r>
            <a:r>
              <a:rPr lang="en-GB" sz="1200" dirty="0" err="1"/>
              <a:t>li</a:t>
            </a:r>
            <a:r>
              <a:rPr lang="en-GB" sz="1200" dirty="0"/>
              <a:t>&gt;</a:t>
            </a:r>
          </a:p>
          <a:p>
            <a:pPr>
              <a:buNone/>
            </a:pPr>
            <a:r>
              <a:rPr lang="en-GB" sz="1200" dirty="0"/>
              <a:t>			&lt;</a:t>
            </a:r>
            <a:r>
              <a:rPr lang="en-GB" sz="1200" dirty="0" err="1"/>
              <a:t>li</a:t>
            </a:r>
            <a:r>
              <a:rPr lang="en-GB" sz="1200" dirty="0"/>
              <a:t>&gt;&lt;a </a:t>
            </a:r>
            <a:r>
              <a:rPr lang="en-GB" sz="1200" dirty="0" err="1"/>
              <a:t>href</a:t>
            </a:r>
            <a:r>
              <a:rPr lang="en-GB" sz="1200" dirty="0"/>
              <a:t>="http://www.MySite/page2"&gt;Page 2&lt;/a&gt;&lt;/</a:t>
            </a:r>
            <a:r>
              <a:rPr lang="en-GB" sz="1200" dirty="0" err="1"/>
              <a:t>li</a:t>
            </a:r>
            <a:r>
              <a:rPr lang="en-GB" sz="1200" dirty="0"/>
              <a:t>&gt;</a:t>
            </a:r>
          </a:p>
          <a:p>
            <a:pPr>
              <a:buNone/>
            </a:pPr>
            <a:r>
              <a:rPr lang="en-GB" sz="1200" dirty="0"/>
              <a:t>			&lt;</a:t>
            </a:r>
            <a:r>
              <a:rPr lang="en-GB" sz="1200" dirty="0" err="1"/>
              <a:t>li</a:t>
            </a:r>
            <a:r>
              <a:rPr lang="en-GB" sz="1200" dirty="0"/>
              <a:t>&gt;&lt;a </a:t>
            </a:r>
            <a:r>
              <a:rPr lang="en-GB" sz="1200" dirty="0" err="1"/>
              <a:t>href</a:t>
            </a:r>
            <a:r>
              <a:rPr lang="en-GB" sz="1200" dirty="0"/>
              <a:t>="http://www.MySite/page3"&gt;Page 3&lt;/a&gt;&lt;/</a:t>
            </a:r>
            <a:r>
              <a:rPr lang="en-GB" sz="1200" dirty="0" err="1"/>
              <a:t>li</a:t>
            </a:r>
            <a:r>
              <a:rPr lang="en-GB" sz="1200" dirty="0"/>
              <a:t>&gt;</a:t>
            </a:r>
          </a:p>
          <a:p>
            <a:pPr>
              <a:buNone/>
            </a:pPr>
            <a:r>
              <a:rPr lang="en-GB" sz="1200" dirty="0"/>
              <a:t>		&lt;/</a:t>
            </a:r>
            <a:r>
              <a:rPr lang="en-GB" sz="1200" dirty="0" err="1"/>
              <a:t>ul</a:t>
            </a:r>
            <a:r>
              <a:rPr lang="en-GB" sz="1200" dirty="0"/>
              <a:t>&gt;</a:t>
            </a:r>
          </a:p>
          <a:p>
            <a:pPr>
              <a:buNone/>
            </a:pPr>
            <a:r>
              <a:rPr lang="en-GB" sz="1200" dirty="0"/>
              <a:t>	&lt;/div&gt;</a:t>
            </a:r>
          </a:p>
        </p:txBody>
      </p:sp>
      <p:sp>
        <p:nvSpPr>
          <p:cNvPr id="4" name="Date Placeholder 3"/>
          <p:cNvSpPr>
            <a:spLocks noGrp="1"/>
          </p:cNvSpPr>
          <p:nvPr>
            <p:ph type="dt" sz="half" idx="10"/>
          </p:nvPr>
        </p:nvSpPr>
        <p:spPr/>
        <p:txBody>
          <a:bodyPr/>
          <a:lstStyle/>
          <a:p>
            <a:pPr>
              <a:defRPr/>
            </a:pPr>
            <a:fld id="{25DEE888-4A9A-420E-BE1A-6B4074B9C3E6}" type="datetime1">
              <a:rPr lang="en-GB" smtClean="0"/>
              <a:t>21/10/2022</a:t>
            </a:fld>
            <a:endParaRPr lang="en-GB" dirty="0"/>
          </a:p>
        </p:txBody>
      </p:sp>
      <p:sp>
        <p:nvSpPr>
          <p:cNvPr id="6" name="Slide Number Placeholder 5"/>
          <p:cNvSpPr>
            <a:spLocks noGrp="1"/>
          </p:cNvSpPr>
          <p:nvPr>
            <p:ph type="sldNum" sz="quarter" idx="12"/>
          </p:nvPr>
        </p:nvSpPr>
        <p:spPr/>
        <p:txBody>
          <a:bodyPr/>
          <a:lstStyle/>
          <a:p>
            <a:pPr>
              <a:defRPr/>
            </a:pPr>
            <a:fld id="{C6CF3A90-463F-4536-893D-5ACC6A85284C}" type="slidenum">
              <a:rPr lang="en-GB" smtClean="0"/>
              <a:pPr>
                <a:defRPr/>
              </a:pPr>
              <a:t>11</a:t>
            </a:fld>
            <a:endParaRPr lang="en-GB"/>
          </a:p>
        </p:txBody>
      </p:sp>
      <p:pic>
        <p:nvPicPr>
          <p:cNvPr id="5122" name="Picture 2">
            <a:hlinkClick r:id="rId2"/>
          </p:cNvPr>
          <p:cNvPicPr>
            <a:picLocks noChangeAspect="1" noChangeArrowheads="1"/>
          </p:cNvPicPr>
          <p:nvPr/>
        </p:nvPicPr>
        <p:blipFill>
          <a:blip r:embed="rId3" cstate="print"/>
          <a:srcRect/>
          <a:stretch>
            <a:fillRect/>
          </a:stretch>
        </p:blipFill>
        <p:spPr bwMode="auto">
          <a:xfrm>
            <a:off x="7000892" y="1142984"/>
            <a:ext cx="1998575" cy="489581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3696A-477D-455C-8650-96D979EEBCF8}"/>
              </a:ext>
            </a:extLst>
          </p:cNvPr>
          <p:cNvSpPr>
            <a:spLocks noGrp="1"/>
          </p:cNvSpPr>
          <p:nvPr>
            <p:ph type="title"/>
          </p:nvPr>
        </p:nvSpPr>
        <p:spPr/>
        <p:txBody>
          <a:bodyPr/>
          <a:lstStyle/>
          <a:p>
            <a:r>
              <a:rPr lang="en-GB" dirty="0"/>
              <a:t>W3C approved &lt;li&gt; &lt;nav&gt;</a:t>
            </a:r>
            <a:r>
              <a:rPr lang="en-GB" dirty="0" err="1"/>
              <a:t>igation</a:t>
            </a:r>
            <a:endParaRPr lang="en-GB" dirty="0"/>
          </a:p>
        </p:txBody>
      </p:sp>
      <p:sp>
        <p:nvSpPr>
          <p:cNvPr id="3" name="Content Placeholder 2">
            <a:extLst>
              <a:ext uri="{FF2B5EF4-FFF2-40B4-BE49-F238E27FC236}">
                <a16:creationId xmlns:a16="http://schemas.microsoft.com/office/drawing/2014/main" id="{39B0F26B-6653-4CE5-AD90-9E665919AAC7}"/>
              </a:ext>
            </a:extLst>
          </p:cNvPr>
          <p:cNvSpPr>
            <a:spLocks noGrp="1"/>
          </p:cNvSpPr>
          <p:nvPr>
            <p:ph idx="1"/>
          </p:nvPr>
        </p:nvSpPr>
        <p:spPr/>
        <p:txBody>
          <a:bodyPr/>
          <a:lstStyle/>
          <a:p>
            <a:r>
              <a:rPr lang="en-GB" sz="2400" dirty="0"/>
              <a:t>W3C approve the use of &lt;li&gt; elements in HTML5</a:t>
            </a:r>
          </a:p>
          <a:p>
            <a:r>
              <a:rPr lang="en-GB" sz="2400" dirty="0"/>
              <a:t>Providing these are used in the context of a &lt;nav&gt; menu</a:t>
            </a:r>
          </a:p>
          <a:p>
            <a:r>
              <a:rPr lang="en-GB" sz="2400" dirty="0">
                <a:hlinkClick r:id="rId2"/>
              </a:rPr>
              <a:t>Creating multiple pages with navigation menus - W3C Wiki</a:t>
            </a:r>
            <a:endParaRPr lang="en-GB" sz="2400" dirty="0"/>
          </a:p>
          <a:p>
            <a:endParaRPr lang="en-GB" dirty="0"/>
          </a:p>
        </p:txBody>
      </p:sp>
      <p:sp>
        <p:nvSpPr>
          <p:cNvPr id="4" name="Date Placeholder 3">
            <a:extLst>
              <a:ext uri="{FF2B5EF4-FFF2-40B4-BE49-F238E27FC236}">
                <a16:creationId xmlns:a16="http://schemas.microsoft.com/office/drawing/2014/main" id="{EF1A7706-286F-466E-B76B-6704FCE0AFF6}"/>
              </a:ext>
            </a:extLst>
          </p:cNvPr>
          <p:cNvSpPr>
            <a:spLocks noGrp="1"/>
          </p:cNvSpPr>
          <p:nvPr>
            <p:ph type="dt" sz="half" idx="10"/>
          </p:nvPr>
        </p:nvSpPr>
        <p:spPr/>
        <p:txBody>
          <a:bodyPr/>
          <a:lstStyle/>
          <a:p>
            <a:pPr>
              <a:defRPr/>
            </a:pPr>
            <a:fld id="{3FF3FCB5-10D1-4259-A19A-337CB116AAE2}" type="datetime1">
              <a:rPr lang="en-GB" smtClean="0"/>
              <a:t>21/10/2022</a:t>
            </a:fld>
            <a:endParaRPr lang="en-GB"/>
          </a:p>
        </p:txBody>
      </p:sp>
      <p:sp>
        <p:nvSpPr>
          <p:cNvPr id="6" name="Slide Number Placeholder 5">
            <a:extLst>
              <a:ext uri="{FF2B5EF4-FFF2-40B4-BE49-F238E27FC236}">
                <a16:creationId xmlns:a16="http://schemas.microsoft.com/office/drawing/2014/main" id="{21AB288B-1A11-4A6B-8802-E1D0F93A138C}"/>
              </a:ext>
            </a:extLst>
          </p:cNvPr>
          <p:cNvSpPr>
            <a:spLocks noGrp="1"/>
          </p:cNvSpPr>
          <p:nvPr>
            <p:ph type="sldNum" sz="quarter" idx="12"/>
          </p:nvPr>
        </p:nvSpPr>
        <p:spPr/>
        <p:txBody>
          <a:bodyPr/>
          <a:lstStyle/>
          <a:p>
            <a:pPr>
              <a:defRPr/>
            </a:pPr>
            <a:fld id="{C6CF3A90-463F-4536-893D-5ACC6A85284C}" type="slidenum">
              <a:rPr lang="en-GB" smtClean="0"/>
              <a:pPr>
                <a:defRPr/>
              </a:pPr>
              <a:t>12</a:t>
            </a:fld>
            <a:endParaRPr lang="en-GB"/>
          </a:p>
        </p:txBody>
      </p:sp>
      <p:pic>
        <p:nvPicPr>
          <p:cNvPr id="7" name="Picture 6">
            <a:extLst>
              <a:ext uri="{FF2B5EF4-FFF2-40B4-BE49-F238E27FC236}">
                <a16:creationId xmlns:a16="http://schemas.microsoft.com/office/drawing/2014/main" id="{37A8317A-BE27-4D8E-A08A-B499DB6F3AB9}"/>
              </a:ext>
            </a:extLst>
          </p:cNvPr>
          <p:cNvPicPr>
            <a:picLocks noChangeAspect="1"/>
          </p:cNvPicPr>
          <p:nvPr/>
        </p:nvPicPr>
        <p:blipFill>
          <a:blip r:embed="rId3"/>
          <a:stretch>
            <a:fillRect/>
          </a:stretch>
        </p:blipFill>
        <p:spPr>
          <a:xfrm>
            <a:off x="827584" y="3140968"/>
            <a:ext cx="7668344" cy="2971849"/>
          </a:xfrm>
          <a:prstGeom prst="rect">
            <a:avLst/>
          </a:prstGeom>
        </p:spPr>
      </p:pic>
    </p:spTree>
    <p:extLst>
      <p:ext uri="{BB962C8B-B14F-4D97-AF65-F5344CB8AC3E}">
        <p14:creationId xmlns:p14="http://schemas.microsoft.com/office/powerpoint/2010/main" val="26959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Positioning with CSS</a:t>
            </a:r>
            <a:br>
              <a:rPr lang="en-GB" dirty="0"/>
            </a:br>
            <a:r>
              <a:rPr lang="en-GB" sz="2000" dirty="0"/>
              <a:t>Putting it all together - Advanced Layouts </a:t>
            </a:r>
            <a:r>
              <a:rPr lang="en-GB" sz="2000" b="1" i="1" u="sng" dirty="0">
                <a:solidFill>
                  <a:srgbClr val="FF0000"/>
                </a:solidFill>
              </a:rPr>
              <a:t>and</a:t>
            </a:r>
            <a:r>
              <a:rPr lang="en-GB" sz="2000" dirty="0"/>
              <a:t> Navigation</a:t>
            </a:r>
          </a:p>
        </p:txBody>
      </p:sp>
      <p:sp>
        <p:nvSpPr>
          <p:cNvPr id="3" name="Content Placeholder 2"/>
          <p:cNvSpPr>
            <a:spLocks noGrp="1"/>
          </p:cNvSpPr>
          <p:nvPr>
            <p:ph idx="1"/>
          </p:nvPr>
        </p:nvSpPr>
        <p:spPr>
          <a:xfrm>
            <a:off x="457200" y="1500174"/>
            <a:ext cx="8329642" cy="4625989"/>
          </a:xfrm>
        </p:spPr>
        <p:txBody>
          <a:bodyPr/>
          <a:lstStyle/>
          <a:p>
            <a:r>
              <a:rPr lang="en-GB" sz="2000" dirty="0"/>
              <a:t>Possible to produce easily modifiable templates for layout and navigation</a:t>
            </a:r>
          </a:p>
          <a:p>
            <a:r>
              <a:rPr lang="en-GB" sz="2000" dirty="0"/>
              <a:t>This example combines a 2 column header and footer layout with 3D CSS button navigation. </a:t>
            </a:r>
          </a:p>
          <a:p>
            <a:r>
              <a:rPr lang="en-GB" sz="2000" dirty="0"/>
              <a:t> The layout is uses CSS identifiers to control div position</a:t>
            </a:r>
          </a:p>
          <a:p>
            <a:r>
              <a:rPr lang="en-GB" sz="2000" dirty="0"/>
              <a:t>The main “container” &lt;div&gt; is set to 70% and centred by setting margin-left and margin-right properties to be equal using the 'auto’ value.</a:t>
            </a:r>
          </a:p>
          <a:p>
            <a:r>
              <a:rPr lang="en-GB" sz="2000" dirty="0"/>
              <a:t>3D rollover button effects use CSS </a:t>
            </a:r>
          </a:p>
          <a:p>
            <a:pPr>
              <a:buNone/>
            </a:pPr>
            <a:r>
              <a:rPr lang="en-GB" sz="2000" dirty="0"/>
              <a:t>	border: 4px inset/outset properties</a:t>
            </a:r>
          </a:p>
          <a:p>
            <a:r>
              <a:rPr lang="en-GB" sz="2000" dirty="0"/>
              <a:t>Investigate/modify the mechanism </a:t>
            </a:r>
          </a:p>
          <a:p>
            <a:pPr>
              <a:buNone/>
            </a:pPr>
            <a:r>
              <a:rPr lang="en-GB" sz="2000" dirty="0"/>
              <a:t>	by examining the HTML and CSS </a:t>
            </a:r>
          </a:p>
          <a:p>
            <a:r>
              <a:rPr lang="en-GB" sz="2000" dirty="0"/>
              <a:t>For more on float problems and the</a:t>
            </a:r>
          </a:p>
          <a:p>
            <a:pPr>
              <a:buNone/>
            </a:pPr>
            <a:r>
              <a:rPr lang="en-GB" sz="2000" dirty="0"/>
              <a:t>	need to clear floats go to …</a:t>
            </a:r>
          </a:p>
          <a:p>
            <a:pPr>
              <a:buNone/>
            </a:pPr>
            <a:r>
              <a:rPr lang="en-GB" sz="2000" dirty="0"/>
              <a:t>	</a:t>
            </a:r>
            <a:r>
              <a:rPr lang="en-GB" sz="2000" dirty="0">
                <a:hlinkClick r:id="rId2"/>
              </a:rPr>
              <a:t>http://css-tricks.com/all-about-floats/</a:t>
            </a:r>
            <a:endParaRPr lang="en-GB" sz="2000" dirty="0"/>
          </a:p>
        </p:txBody>
      </p:sp>
      <p:sp>
        <p:nvSpPr>
          <p:cNvPr id="4" name="Date Placeholder 3"/>
          <p:cNvSpPr>
            <a:spLocks noGrp="1"/>
          </p:cNvSpPr>
          <p:nvPr>
            <p:ph type="dt" sz="half" idx="10"/>
          </p:nvPr>
        </p:nvSpPr>
        <p:spPr/>
        <p:txBody>
          <a:bodyPr/>
          <a:lstStyle/>
          <a:p>
            <a:pPr>
              <a:defRPr/>
            </a:pPr>
            <a:fld id="{1BD92A41-109E-43EA-A92F-B3B66C4DEED7}" type="datetime1">
              <a:rPr lang="en-GB" smtClean="0"/>
              <a:t>21/10/2022</a:t>
            </a:fld>
            <a:endParaRPr lang="en-GB" dirty="0"/>
          </a:p>
        </p:txBody>
      </p:sp>
      <p:sp>
        <p:nvSpPr>
          <p:cNvPr id="6" name="Slide Number Placeholder 5"/>
          <p:cNvSpPr>
            <a:spLocks noGrp="1"/>
          </p:cNvSpPr>
          <p:nvPr>
            <p:ph type="sldNum" sz="quarter" idx="12"/>
          </p:nvPr>
        </p:nvSpPr>
        <p:spPr/>
        <p:txBody>
          <a:bodyPr/>
          <a:lstStyle/>
          <a:p>
            <a:pPr>
              <a:defRPr/>
            </a:pPr>
            <a:fld id="{C6CF3A90-463F-4536-893D-5ACC6A85284C}" type="slidenum">
              <a:rPr lang="en-GB" smtClean="0"/>
              <a:pPr>
                <a:defRPr/>
              </a:pPr>
              <a:t>13</a:t>
            </a:fld>
            <a:endParaRPr lang="en-GB"/>
          </a:p>
        </p:txBody>
      </p:sp>
      <p:pic>
        <p:nvPicPr>
          <p:cNvPr id="1030" name="Picture 6">
            <a:hlinkClick r:id="rId3"/>
          </p:cNvPr>
          <p:cNvPicPr>
            <a:picLocks noChangeAspect="1" noChangeArrowheads="1"/>
          </p:cNvPicPr>
          <p:nvPr/>
        </p:nvPicPr>
        <p:blipFill>
          <a:blip r:embed="rId4" cstate="print"/>
          <a:srcRect/>
          <a:stretch>
            <a:fillRect/>
          </a:stretch>
        </p:blipFill>
        <p:spPr bwMode="auto">
          <a:xfrm>
            <a:off x="5143504" y="3714752"/>
            <a:ext cx="3595861" cy="214314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CSS3</a:t>
            </a:r>
          </a:p>
        </p:txBody>
      </p:sp>
      <p:sp>
        <p:nvSpPr>
          <p:cNvPr id="3" name="Content Placeholder 2"/>
          <p:cNvSpPr>
            <a:spLocks noGrp="1"/>
          </p:cNvSpPr>
          <p:nvPr>
            <p:ph idx="1"/>
          </p:nvPr>
        </p:nvSpPr>
        <p:spPr/>
        <p:txBody>
          <a:bodyPr/>
          <a:lstStyle/>
          <a:p>
            <a:r>
              <a:rPr lang="en-GB" dirty="0"/>
              <a:t>CSS3 provides greater graphic control with features such as </a:t>
            </a:r>
            <a:r>
              <a:rPr lang="en-GB" b="1" i="1" dirty="0"/>
              <a:t>radius</a:t>
            </a:r>
            <a:r>
              <a:rPr lang="en-GB" dirty="0"/>
              <a:t> and </a:t>
            </a:r>
            <a:r>
              <a:rPr lang="en-GB" b="1" i="1" dirty="0"/>
              <a:t>gradient</a:t>
            </a:r>
          </a:p>
          <a:p>
            <a:endParaRPr lang="en-GB" b="1" i="1" dirty="0"/>
          </a:p>
          <a:p>
            <a:endParaRPr lang="en-GB" b="1" i="1" dirty="0"/>
          </a:p>
          <a:p>
            <a:endParaRPr lang="en-GB" b="1" i="1" dirty="0"/>
          </a:p>
          <a:p>
            <a:pPr marL="0" indent="0">
              <a:buNone/>
            </a:pPr>
            <a:endParaRPr lang="en-GB" b="1" i="1" dirty="0"/>
          </a:p>
          <a:p>
            <a:r>
              <a:rPr lang="en-GB" dirty="0"/>
              <a:t>Follow the hyperlink to the above and examine the CSS comments …</a:t>
            </a:r>
          </a:p>
        </p:txBody>
      </p:sp>
      <p:sp>
        <p:nvSpPr>
          <p:cNvPr id="4" name="Date Placeholder 3"/>
          <p:cNvSpPr>
            <a:spLocks noGrp="1"/>
          </p:cNvSpPr>
          <p:nvPr>
            <p:ph type="dt" sz="half" idx="10"/>
          </p:nvPr>
        </p:nvSpPr>
        <p:spPr/>
        <p:txBody>
          <a:bodyPr/>
          <a:lstStyle/>
          <a:p>
            <a:pPr>
              <a:defRPr/>
            </a:pPr>
            <a:fld id="{E3FA8A29-5B72-4D7A-86EA-2F87EA148413}" type="datetime1">
              <a:rPr lang="en-GB" smtClean="0"/>
              <a:t>21/10/2022</a:t>
            </a:fld>
            <a:endParaRPr lang="en-GB"/>
          </a:p>
        </p:txBody>
      </p:sp>
      <p:sp>
        <p:nvSpPr>
          <p:cNvPr id="6" name="Slide Number Placeholder 5"/>
          <p:cNvSpPr>
            <a:spLocks noGrp="1"/>
          </p:cNvSpPr>
          <p:nvPr>
            <p:ph type="sldNum" sz="quarter" idx="12"/>
          </p:nvPr>
        </p:nvSpPr>
        <p:spPr/>
        <p:txBody>
          <a:bodyPr/>
          <a:lstStyle/>
          <a:p>
            <a:pPr>
              <a:defRPr/>
            </a:pPr>
            <a:fld id="{C6CF3A90-463F-4536-893D-5ACC6A85284C}" type="slidenum">
              <a:rPr lang="en-GB" smtClean="0"/>
              <a:pPr>
                <a:defRPr/>
              </a:pPr>
              <a:t>14</a:t>
            </a:fld>
            <a:endParaRPr lang="en-GB"/>
          </a:p>
        </p:txBody>
      </p:sp>
      <p:pic>
        <p:nvPicPr>
          <p:cNvPr id="1026" name="Picture 2">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2780928"/>
            <a:ext cx="4260850"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6890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720080"/>
          </a:xfrm>
        </p:spPr>
        <p:txBody>
          <a:bodyPr/>
          <a:lstStyle/>
          <a:p>
            <a:r>
              <a:rPr lang="en-GB" sz="3200" dirty="0"/>
              <a:t>Now preferable to use &lt;button&gt; elements …</a:t>
            </a:r>
          </a:p>
        </p:txBody>
      </p:sp>
      <p:sp>
        <p:nvSpPr>
          <p:cNvPr id="4" name="Date Placeholder 3"/>
          <p:cNvSpPr>
            <a:spLocks noGrp="1"/>
          </p:cNvSpPr>
          <p:nvPr>
            <p:ph type="dt" sz="half" idx="10"/>
          </p:nvPr>
        </p:nvSpPr>
        <p:spPr/>
        <p:txBody>
          <a:bodyPr/>
          <a:lstStyle/>
          <a:p>
            <a:pPr>
              <a:defRPr/>
            </a:pPr>
            <a:fld id="{91058BFB-D1A0-4BAA-BFDB-7A7D2AF899C8}" type="datetime1">
              <a:rPr lang="en-GB" smtClean="0"/>
              <a:t>21/10/2022</a:t>
            </a:fld>
            <a:endParaRPr lang="en-GB"/>
          </a:p>
        </p:txBody>
      </p:sp>
      <p:sp>
        <p:nvSpPr>
          <p:cNvPr id="6" name="Slide Number Placeholder 5"/>
          <p:cNvSpPr>
            <a:spLocks noGrp="1"/>
          </p:cNvSpPr>
          <p:nvPr>
            <p:ph type="sldNum" sz="quarter" idx="12"/>
          </p:nvPr>
        </p:nvSpPr>
        <p:spPr/>
        <p:txBody>
          <a:bodyPr/>
          <a:lstStyle/>
          <a:p>
            <a:pPr>
              <a:defRPr/>
            </a:pPr>
            <a:fld id="{C6CF3A90-463F-4536-893D-5ACC6A85284C}" type="slidenum">
              <a:rPr lang="en-GB" smtClean="0"/>
              <a:pPr>
                <a:defRPr/>
              </a:pPr>
              <a:t>15</a:t>
            </a:fld>
            <a:endParaRPr lang="en-GB"/>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426833"/>
            <a:ext cx="8229600" cy="3882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67544" y="1628800"/>
            <a:ext cx="8208912" cy="584775"/>
          </a:xfrm>
          <a:prstGeom prst="rect">
            <a:avLst/>
          </a:prstGeom>
          <a:noFill/>
        </p:spPr>
        <p:txBody>
          <a:bodyPr wrap="square" rtlCol="0">
            <a:spAutoFit/>
          </a:bodyPr>
          <a:lstStyle/>
          <a:p>
            <a:r>
              <a:rPr lang="en-GB" sz="1600" dirty="0"/>
              <a:t>Examine the following … have a go at … https://www.w3schools.com/css/tryit.asp?filename=trycss_buttons_group_vertical</a:t>
            </a:r>
          </a:p>
        </p:txBody>
      </p:sp>
    </p:spTree>
    <p:extLst>
      <p:ext uri="{BB962C8B-B14F-4D97-AF65-F5344CB8AC3E}">
        <p14:creationId xmlns:p14="http://schemas.microsoft.com/office/powerpoint/2010/main" val="1264479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importance of being </a:t>
            </a:r>
            <a:r>
              <a:rPr lang="en-GB" b="1" i="1" dirty="0">
                <a:solidFill>
                  <a:srgbClr val="FF0000"/>
                </a:solidFill>
              </a:rPr>
              <a:t>clear</a:t>
            </a:r>
          </a:p>
        </p:txBody>
      </p:sp>
      <p:sp>
        <p:nvSpPr>
          <p:cNvPr id="4" name="Date Placeholder 3"/>
          <p:cNvSpPr>
            <a:spLocks noGrp="1"/>
          </p:cNvSpPr>
          <p:nvPr>
            <p:ph type="dt" sz="half" idx="10"/>
          </p:nvPr>
        </p:nvSpPr>
        <p:spPr/>
        <p:txBody>
          <a:bodyPr/>
          <a:lstStyle/>
          <a:p>
            <a:pPr>
              <a:defRPr/>
            </a:pPr>
            <a:fld id="{E3AA9C3B-83D9-4C6A-8882-869C0760C4C7}" type="datetime1">
              <a:rPr lang="en-GB" smtClean="0"/>
              <a:t>21/10/2022</a:t>
            </a:fld>
            <a:endParaRPr lang="en-GB"/>
          </a:p>
        </p:txBody>
      </p:sp>
      <p:sp>
        <p:nvSpPr>
          <p:cNvPr id="6" name="Slide Number Placeholder 5"/>
          <p:cNvSpPr>
            <a:spLocks noGrp="1"/>
          </p:cNvSpPr>
          <p:nvPr>
            <p:ph type="sldNum" sz="quarter" idx="12"/>
          </p:nvPr>
        </p:nvSpPr>
        <p:spPr/>
        <p:txBody>
          <a:bodyPr/>
          <a:lstStyle/>
          <a:p>
            <a:pPr>
              <a:defRPr/>
            </a:pPr>
            <a:fld id="{C6CF3A90-463F-4536-893D-5ACC6A85284C}" type="slidenum">
              <a:rPr lang="en-GB" smtClean="0"/>
              <a:pPr>
                <a:defRPr/>
              </a:pPr>
              <a:t>16</a:t>
            </a:fld>
            <a:endParaRPr lang="en-GB"/>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82560"/>
            <a:ext cx="8229600" cy="4161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690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GB" dirty="0"/>
              <a:t>Framework layouts</a:t>
            </a:r>
          </a:p>
        </p:txBody>
      </p:sp>
      <p:sp>
        <p:nvSpPr>
          <p:cNvPr id="3" name="Content Placeholder 2"/>
          <p:cNvSpPr>
            <a:spLocks noGrp="1"/>
          </p:cNvSpPr>
          <p:nvPr>
            <p:ph idx="1"/>
          </p:nvPr>
        </p:nvSpPr>
        <p:spPr>
          <a:xfrm>
            <a:off x="323528" y="1096144"/>
            <a:ext cx="8640960" cy="2332856"/>
          </a:xfrm>
        </p:spPr>
        <p:txBody>
          <a:bodyPr/>
          <a:lstStyle/>
          <a:p>
            <a:r>
              <a:rPr lang="en-GB" sz="1800" dirty="0"/>
              <a:t>Widely used to reduce cross-browser CSS inconsistency maintenance headaches!</a:t>
            </a:r>
          </a:p>
          <a:p>
            <a:r>
              <a:rPr lang="en-GB" sz="1800" dirty="0"/>
              <a:t>JQuery, JQuery mobile and Bootstrap offer great layouts that are also mobile sensitive</a:t>
            </a:r>
          </a:p>
          <a:p>
            <a:r>
              <a:rPr lang="en-GB" sz="1800" dirty="0"/>
              <a:t>These collapse navigation and automatically re-render other elements to fit screen or window size</a:t>
            </a:r>
          </a:p>
          <a:p>
            <a:r>
              <a:rPr lang="en-GB" sz="1800" dirty="0"/>
              <a:t>Follow hyperlink to inspect link to frameworks …</a:t>
            </a:r>
          </a:p>
          <a:p>
            <a:r>
              <a:rPr lang="en-GB" sz="1800" dirty="0"/>
              <a:t>Also explore W3Schools Bootstrap templates and themes …</a:t>
            </a:r>
          </a:p>
          <a:p>
            <a:r>
              <a:rPr lang="en-GB" sz="1800" dirty="0"/>
              <a:t>… here … </a:t>
            </a:r>
            <a:r>
              <a:rPr lang="en-GB" sz="1800" dirty="0">
                <a:hlinkClick r:id="rId2"/>
              </a:rPr>
              <a:t>https://www.w3schools.com/bootstrap/bootstrap_templates.asp</a:t>
            </a:r>
            <a:endParaRPr lang="en-GB" sz="1800" dirty="0"/>
          </a:p>
          <a:p>
            <a:endParaRPr lang="en-GB" sz="1800" dirty="0"/>
          </a:p>
        </p:txBody>
      </p:sp>
      <p:sp>
        <p:nvSpPr>
          <p:cNvPr id="4" name="Date Placeholder 3"/>
          <p:cNvSpPr>
            <a:spLocks noGrp="1"/>
          </p:cNvSpPr>
          <p:nvPr>
            <p:ph type="dt" sz="half" idx="10"/>
          </p:nvPr>
        </p:nvSpPr>
        <p:spPr/>
        <p:txBody>
          <a:bodyPr/>
          <a:lstStyle/>
          <a:p>
            <a:pPr>
              <a:defRPr/>
            </a:pPr>
            <a:fld id="{C28793AC-A99E-458D-A4CF-03C846F5E699}" type="datetime1">
              <a:rPr lang="en-GB" smtClean="0"/>
              <a:t>21/10/2022</a:t>
            </a:fld>
            <a:endParaRPr lang="en-GB"/>
          </a:p>
        </p:txBody>
      </p:sp>
      <p:sp>
        <p:nvSpPr>
          <p:cNvPr id="6" name="Slide Number Placeholder 5"/>
          <p:cNvSpPr>
            <a:spLocks noGrp="1"/>
          </p:cNvSpPr>
          <p:nvPr>
            <p:ph type="sldNum" sz="quarter" idx="12"/>
          </p:nvPr>
        </p:nvSpPr>
        <p:spPr/>
        <p:txBody>
          <a:bodyPr/>
          <a:lstStyle/>
          <a:p>
            <a:pPr>
              <a:defRPr/>
            </a:pPr>
            <a:fld id="{C6CF3A90-463F-4536-893D-5ACC6A85284C}" type="slidenum">
              <a:rPr lang="en-GB" smtClean="0"/>
              <a:pPr>
                <a:defRPr/>
              </a:pPr>
              <a:t>17</a:t>
            </a:fld>
            <a:endParaRPr lang="en-GB"/>
          </a:p>
        </p:txBody>
      </p:sp>
      <p:pic>
        <p:nvPicPr>
          <p:cNvPr id="2050" name="Picture 2">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4785" y="3789040"/>
            <a:ext cx="4311354" cy="2332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0152" y="3715849"/>
            <a:ext cx="2016224" cy="2881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3448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 and sources</a:t>
            </a:r>
          </a:p>
        </p:txBody>
      </p:sp>
      <p:sp>
        <p:nvSpPr>
          <p:cNvPr id="3" name="Content Placeholder 2"/>
          <p:cNvSpPr>
            <a:spLocks noGrp="1"/>
          </p:cNvSpPr>
          <p:nvPr>
            <p:ph idx="1"/>
          </p:nvPr>
        </p:nvSpPr>
        <p:spPr>
          <a:xfrm>
            <a:off x="457200" y="1124744"/>
            <a:ext cx="8229600" cy="4525963"/>
          </a:xfrm>
        </p:spPr>
        <p:txBody>
          <a:bodyPr/>
          <a:lstStyle/>
          <a:p>
            <a:r>
              <a:rPr lang="en-GB" sz="1600" dirty="0"/>
              <a:t>Create CSS buttons quickly here </a:t>
            </a:r>
            <a:r>
              <a:rPr lang="en-GB" sz="1600" dirty="0">
                <a:hlinkClick r:id="rId2"/>
              </a:rPr>
              <a:t>http://www.thesitewizard.com/wizards/css-menu-buttons.shtml</a:t>
            </a:r>
            <a:r>
              <a:rPr lang="en-GB" sz="1600" dirty="0"/>
              <a:t> or here </a:t>
            </a:r>
            <a:r>
              <a:rPr lang="en-GB" sz="1600" dirty="0">
                <a:hlinkClick r:id="rId3"/>
              </a:rPr>
              <a:t>http://css-tricks.com/examples/ButtonMaker/#</a:t>
            </a:r>
            <a:endParaRPr lang="en-GB" sz="1600" dirty="0"/>
          </a:p>
          <a:p>
            <a:r>
              <a:rPr lang="en-GB" sz="1600" dirty="0"/>
              <a:t>Learn about float problems and the need to “clear” floats </a:t>
            </a:r>
            <a:r>
              <a:rPr lang="en-GB" sz="1600" dirty="0">
                <a:hlinkClick r:id="rId4"/>
              </a:rPr>
              <a:t>http://css-tricks.com/all-about-floats/</a:t>
            </a:r>
            <a:r>
              <a:rPr lang="en-GB" sz="1600" dirty="0"/>
              <a:t> </a:t>
            </a:r>
          </a:p>
          <a:p>
            <a:r>
              <a:rPr lang="en-GB" sz="1600" dirty="0"/>
              <a:t>Online book covering many aspects of design </a:t>
            </a:r>
            <a:r>
              <a:rPr lang="en-GB" sz="1600" dirty="0">
                <a:hlinkClick r:id="rId5"/>
              </a:rPr>
              <a:t>http://www.webstyleguide.com/</a:t>
            </a:r>
            <a:endParaRPr lang="en-GB" sz="1600" dirty="0"/>
          </a:p>
          <a:p>
            <a:r>
              <a:rPr lang="en-GB" sz="1600" dirty="0"/>
              <a:t>Mark Newhouse’s solutions to CSS navigation </a:t>
            </a:r>
            <a:r>
              <a:rPr lang="en-GB" sz="1600" dirty="0">
                <a:hlinkClick r:id="rId6"/>
              </a:rPr>
              <a:t>http://alistapart.com/article/taminglists</a:t>
            </a:r>
            <a:endParaRPr lang="en-GB" sz="1600" dirty="0"/>
          </a:p>
          <a:p>
            <a:r>
              <a:rPr lang="en-GB" sz="1600" dirty="0"/>
              <a:t>Ross Shannon on many CSS subjects including changing the look of browser scroll bars </a:t>
            </a:r>
            <a:r>
              <a:rPr lang="en-GB" sz="1600" dirty="0">
                <a:hlinkClick r:id="rId7"/>
              </a:rPr>
              <a:t>http://www.yourhtmlsource.com/stylesheets</a:t>
            </a:r>
            <a:endParaRPr lang="en-GB" sz="1600" dirty="0"/>
          </a:p>
          <a:p>
            <a:r>
              <a:rPr lang="en-GB" sz="1600" dirty="0"/>
              <a:t>Wikipedia on CSS </a:t>
            </a:r>
            <a:r>
              <a:rPr lang="en-GB" sz="1600" dirty="0">
                <a:hlinkClick r:id="rId8"/>
              </a:rPr>
              <a:t>http://en.wikipedia.org/wiki/Cascading_Style_Sheets</a:t>
            </a:r>
            <a:endParaRPr lang="en-GB" sz="1600" dirty="0"/>
          </a:p>
          <a:p>
            <a:r>
              <a:rPr lang="en-GB" sz="1600" dirty="0"/>
              <a:t>Nick Rigby on CSS dropdown menus </a:t>
            </a:r>
            <a:r>
              <a:rPr lang="en-GB" sz="1600" dirty="0">
                <a:hlinkClick r:id="rId9"/>
              </a:rPr>
              <a:t>http://www.alistapart.com/articles/horizdropdowns</a:t>
            </a:r>
            <a:endParaRPr lang="en-GB" sz="1600" dirty="0"/>
          </a:p>
          <a:p>
            <a:r>
              <a:rPr lang="en-GB" sz="1600" dirty="0"/>
              <a:t>Matthew James Taylor’s layouts and navigation </a:t>
            </a:r>
            <a:r>
              <a:rPr lang="en-GB" sz="1600" dirty="0">
                <a:hlinkClick r:id="rId10"/>
              </a:rPr>
              <a:t>http://matthewjamestaylor.com/blog/perfect-multi-column-liquid-layouts</a:t>
            </a:r>
            <a:endParaRPr lang="en-GB" sz="1600" dirty="0"/>
          </a:p>
          <a:p>
            <a:r>
              <a:rPr lang="en-GB" sz="1600" dirty="0"/>
              <a:t>W3C The Box Model </a:t>
            </a:r>
            <a:r>
              <a:rPr lang="en-GB" sz="1600" dirty="0">
                <a:hlinkClick r:id="rId11"/>
              </a:rPr>
              <a:t>http://www.w3.org/TR/CSS2/box.html</a:t>
            </a:r>
            <a:endParaRPr lang="en-GB" sz="1600" dirty="0"/>
          </a:p>
          <a:p>
            <a:pPr lvl="0"/>
            <a:r>
              <a:rPr lang="en-GB" sz="1600" dirty="0"/>
              <a:t>W3Schools The Box Model (and introduction to Bootstrap) </a:t>
            </a:r>
            <a:r>
              <a:rPr lang="en-GB" sz="1600" dirty="0">
                <a:hlinkClick r:id="rId12"/>
              </a:rPr>
              <a:t>http://www.w3schools.com/css/tryit.asp?filename=trycss_boxmodel_width</a:t>
            </a:r>
            <a:endParaRPr lang="en-GB" sz="1600" dirty="0"/>
          </a:p>
          <a:p>
            <a:pPr lvl="0"/>
            <a:r>
              <a:rPr lang="en-GB" sz="1600" dirty="0"/>
              <a:t>A nice progressive tutorial on layout </a:t>
            </a:r>
            <a:r>
              <a:rPr lang="en-GB" sz="1600" dirty="0">
                <a:hlinkClick r:id="rId13"/>
              </a:rPr>
              <a:t>http://learnlayout.com</a:t>
            </a:r>
            <a:r>
              <a:rPr lang="en-GB" sz="1600" dirty="0"/>
              <a:t> </a:t>
            </a:r>
          </a:p>
          <a:p>
            <a:endParaRPr lang="en-GB" sz="1800" dirty="0"/>
          </a:p>
          <a:p>
            <a:endParaRPr lang="en-GB" sz="1800" dirty="0"/>
          </a:p>
          <a:p>
            <a:endParaRPr lang="en-GB" sz="1800" dirty="0"/>
          </a:p>
          <a:p>
            <a:endParaRPr lang="en-GB" sz="1800" dirty="0"/>
          </a:p>
        </p:txBody>
      </p:sp>
      <p:sp>
        <p:nvSpPr>
          <p:cNvPr id="4" name="Date Placeholder 3"/>
          <p:cNvSpPr>
            <a:spLocks noGrp="1"/>
          </p:cNvSpPr>
          <p:nvPr>
            <p:ph type="dt" sz="half" idx="10"/>
          </p:nvPr>
        </p:nvSpPr>
        <p:spPr/>
        <p:txBody>
          <a:bodyPr/>
          <a:lstStyle/>
          <a:p>
            <a:pPr>
              <a:defRPr/>
            </a:pPr>
            <a:fld id="{7D0D8AB4-EA0D-4C0C-98B6-F0349F2286F3}" type="datetime1">
              <a:rPr lang="en-GB" smtClean="0"/>
              <a:t>21/10/2022</a:t>
            </a:fld>
            <a:endParaRPr lang="en-GB"/>
          </a:p>
        </p:txBody>
      </p:sp>
      <p:sp>
        <p:nvSpPr>
          <p:cNvPr id="6" name="Slide Number Placeholder 5"/>
          <p:cNvSpPr>
            <a:spLocks noGrp="1"/>
          </p:cNvSpPr>
          <p:nvPr>
            <p:ph type="sldNum" sz="quarter" idx="12"/>
          </p:nvPr>
        </p:nvSpPr>
        <p:spPr/>
        <p:txBody>
          <a:bodyPr/>
          <a:lstStyle/>
          <a:p>
            <a:pPr>
              <a:defRPr/>
            </a:pPr>
            <a:fld id="{C6CF3A90-463F-4536-893D-5ACC6A85284C}" type="slidenum">
              <a:rPr lang="en-GB" smtClean="0"/>
              <a:pPr>
                <a:defRPr/>
              </a:pPr>
              <a:t>18</a:t>
            </a:fld>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Positioning with CSS</a:t>
            </a:r>
          </a:p>
        </p:txBody>
      </p:sp>
      <p:sp>
        <p:nvSpPr>
          <p:cNvPr id="3" name="Content Placeholder 2"/>
          <p:cNvSpPr>
            <a:spLocks noGrp="1"/>
          </p:cNvSpPr>
          <p:nvPr>
            <p:ph idx="1"/>
          </p:nvPr>
        </p:nvSpPr>
        <p:spPr/>
        <p:txBody>
          <a:bodyPr/>
          <a:lstStyle/>
          <a:p>
            <a:r>
              <a:rPr lang="en-GB" sz="2400" dirty="0"/>
              <a:t>The position of HTML elements flows and wraps in the order they are declared in the document. </a:t>
            </a:r>
            <a:endParaRPr lang="en-GB" sz="2400" i="1" dirty="0"/>
          </a:p>
          <a:p>
            <a:r>
              <a:rPr lang="en-GB" sz="2400" dirty="0"/>
              <a:t>CSS provides a means for breaking the normal HTML flow and to position elements out of order and more precisely.</a:t>
            </a:r>
          </a:p>
          <a:p>
            <a:r>
              <a:rPr lang="en-GB" sz="2400" dirty="0"/>
              <a:t>Using CSS elements may be positioned and shaped as follows</a:t>
            </a:r>
          </a:p>
          <a:p>
            <a:pPr lvl="1"/>
            <a:r>
              <a:rPr lang="en-GB" sz="2000" dirty="0"/>
              <a:t>ABSOLUTE-</a:t>
            </a:r>
            <a:r>
              <a:rPr lang="en-GB" sz="2000" dirty="0" err="1"/>
              <a:t>ly</a:t>
            </a:r>
            <a:r>
              <a:rPr lang="en-GB" sz="2000" dirty="0"/>
              <a:t> in a page</a:t>
            </a:r>
          </a:p>
          <a:p>
            <a:pPr lvl="1"/>
            <a:r>
              <a:rPr lang="en-GB" sz="2000" dirty="0"/>
              <a:t>RELATIVE-</a:t>
            </a:r>
            <a:r>
              <a:rPr lang="en-GB" sz="2000" dirty="0" err="1"/>
              <a:t>ly</a:t>
            </a:r>
            <a:r>
              <a:rPr lang="en-GB" sz="2000" dirty="0"/>
              <a:t> to the normal flow within a page</a:t>
            </a:r>
          </a:p>
          <a:p>
            <a:pPr lvl="1"/>
            <a:r>
              <a:rPr lang="en-GB" sz="2000" dirty="0"/>
              <a:t>In ‘depth’ using a z-index</a:t>
            </a:r>
          </a:p>
          <a:p>
            <a:pPr lvl="1"/>
            <a:r>
              <a:rPr lang="en-GB" sz="2000" dirty="0"/>
              <a:t>By reshaping elements</a:t>
            </a:r>
          </a:p>
          <a:p>
            <a:pPr lvl="1"/>
            <a:r>
              <a:rPr lang="en-GB" sz="2000" dirty="0"/>
              <a:t>By floating elements “left” or “right”</a:t>
            </a:r>
          </a:p>
        </p:txBody>
      </p:sp>
      <p:sp>
        <p:nvSpPr>
          <p:cNvPr id="4" name="Date Placeholder 3"/>
          <p:cNvSpPr>
            <a:spLocks noGrp="1"/>
          </p:cNvSpPr>
          <p:nvPr>
            <p:ph type="dt" sz="half" idx="10"/>
          </p:nvPr>
        </p:nvSpPr>
        <p:spPr/>
        <p:txBody>
          <a:bodyPr/>
          <a:lstStyle/>
          <a:p>
            <a:pPr>
              <a:defRPr/>
            </a:pPr>
            <a:fld id="{FBF8BDE2-294E-4AFC-83AD-925171C4A282}" type="datetime1">
              <a:rPr lang="en-GB" smtClean="0"/>
              <a:t>21/10/2022</a:t>
            </a:fld>
            <a:endParaRPr lang="en-GB" dirty="0"/>
          </a:p>
        </p:txBody>
      </p:sp>
      <p:sp>
        <p:nvSpPr>
          <p:cNvPr id="6" name="Slide Number Placeholder 5"/>
          <p:cNvSpPr>
            <a:spLocks noGrp="1"/>
          </p:cNvSpPr>
          <p:nvPr>
            <p:ph type="sldNum" sz="quarter" idx="12"/>
          </p:nvPr>
        </p:nvSpPr>
        <p:spPr/>
        <p:txBody>
          <a:bodyPr/>
          <a:lstStyle/>
          <a:p>
            <a:pPr>
              <a:defRPr/>
            </a:pPr>
            <a:fld id="{C6CF3A90-463F-4536-893D-5ACC6A85284C}" type="slidenum">
              <a:rPr lang="en-GB" smtClean="0"/>
              <a:pPr>
                <a:defRPr/>
              </a:pPr>
              <a:t>2</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Positioning with CSS</a:t>
            </a:r>
            <a:br>
              <a:rPr lang="en-GB" dirty="0"/>
            </a:br>
            <a:r>
              <a:rPr lang="en-GB" sz="2000" dirty="0"/>
              <a:t>“Absolute” and “Relative”</a:t>
            </a:r>
          </a:p>
        </p:txBody>
      </p:sp>
      <p:sp>
        <p:nvSpPr>
          <p:cNvPr id="3" name="Content Placeholder 2"/>
          <p:cNvSpPr>
            <a:spLocks noGrp="1"/>
          </p:cNvSpPr>
          <p:nvPr>
            <p:ph idx="1"/>
          </p:nvPr>
        </p:nvSpPr>
        <p:spPr>
          <a:xfrm>
            <a:off x="457200" y="1357298"/>
            <a:ext cx="8229600" cy="4929222"/>
          </a:xfrm>
        </p:spPr>
        <p:txBody>
          <a:bodyPr/>
          <a:lstStyle/>
          <a:p>
            <a:pPr marL="72000">
              <a:spcBef>
                <a:spcPts val="0"/>
              </a:spcBef>
            </a:pPr>
            <a:r>
              <a:rPr lang="en-GB" sz="1800" dirty="0"/>
              <a:t>Absolute  positioning - in the example below </a:t>
            </a:r>
          </a:p>
          <a:p>
            <a:pPr marL="472050" lvl="1">
              <a:spcBef>
                <a:spcPts val="0"/>
              </a:spcBef>
            </a:pPr>
            <a:r>
              <a:rPr lang="en-GB" sz="1400" dirty="0"/>
              <a:t>the &lt;h1 &gt;heading is placed 100px down and 100px </a:t>
            </a:r>
            <a:r>
              <a:rPr lang="en-GB" sz="1400" i="1" u="sng" dirty="0"/>
              <a:t>from</a:t>
            </a:r>
            <a:r>
              <a:rPr lang="en-GB" sz="1400" dirty="0"/>
              <a:t> the left side.</a:t>
            </a:r>
          </a:p>
          <a:p>
            <a:pPr marL="472050" lvl="1">
              <a:spcBef>
                <a:spcPts val="0"/>
              </a:spcBef>
            </a:pPr>
            <a:r>
              <a:rPr lang="en-GB" sz="1400" dirty="0"/>
              <a:t>paragraph 1 &lt;p class=“1”&gt; is placed 200px down and 100px from the left.</a:t>
            </a:r>
          </a:p>
          <a:p>
            <a:pPr marL="472050" lvl="1">
              <a:spcBef>
                <a:spcPts val="0"/>
              </a:spcBef>
            </a:pPr>
            <a:r>
              <a:rPr lang="en-GB" sz="1400" dirty="0"/>
              <a:t>paragraph 2 &lt;p class=“2”&gt; is placed 300px down and 100px from the left.</a:t>
            </a:r>
          </a:p>
          <a:p>
            <a:pPr marL="472050" lvl="1">
              <a:spcBef>
                <a:spcPts val="0"/>
              </a:spcBef>
            </a:pPr>
            <a:endParaRPr lang="en-GB" sz="1800" dirty="0"/>
          </a:p>
          <a:p>
            <a:pPr marL="72000">
              <a:spcBef>
                <a:spcPts val="0"/>
              </a:spcBef>
            </a:pPr>
            <a:r>
              <a:rPr lang="en-GB" sz="1800" dirty="0"/>
              <a:t>Relative positioning – in the example below</a:t>
            </a:r>
          </a:p>
          <a:p>
            <a:pPr marL="472050" lvl="1">
              <a:spcBef>
                <a:spcPts val="0"/>
              </a:spcBef>
            </a:pPr>
            <a:r>
              <a:rPr lang="en-GB" sz="1400" dirty="0"/>
              <a:t>some text is RELATIVE-</a:t>
            </a:r>
            <a:r>
              <a:rPr lang="en-GB" sz="1400" dirty="0" err="1"/>
              <a:t>ly</a:t>
            </a:r>
            <a:r>
              <a:rPr lang="en-GB" sz="1400" dirty="0"/>
              <a:t> positioned to be 15px below and 25px to the right of normal flow</a:t>
            </a:r>
          </a:p>
          <a:p>
            <a:pPr marL="472050" lvl="1">
              <a:spcBef>
                <a:spcPts val="0"/>
              </a:spcBef>
            </a:pPr>
            <a:r>
              <a:rPr lang="en-GB" sz="1400" dirty="0"/>
              <a:t>Note – the &lt;span&gt; element is a 'hook' to which styles may be applied. </a:t>
            </a:r>
          </a:p>
          <a:p>
            <a:pPr marL="72000">
              <a:spcBef>
                <a:spcPts val="0"/>
              </a:spcBef>
              <a:buNone/>
            </a:pPr>
            <a:endParaRPr lang="en-GB" sz="1800" dirty="0"/>
          </a:p>
          <a:p>
            <a:pPr marL="72000">
              <a:spcBef>
                <a:spcPts val="0"/>
              </a:spcBef>
              <a:buNone/>
            </a:pPr>
            <a:r>
              <a:rPr lang="en-GB" sz="1400" dirty="0"/>
              <a:t>&lt;html&gt;&lt;head&gt;&lt;style type="text/</a:t>
            </a:r>
            <a:r>
              <a:rPr lang="en-GB" sz="1400" dirty="0" err="1"/>
              <a:t>css</a:t>
            </a:r>
            <a:r>
              <a:rPr lang="en-GB" sz="1400" dirty="0"/>
              <a:t>"&gt; </a:t>
            </a:r>
          </a:p>
          <a:p>
            <a:pPr marL="72000">
              <a:spcBef>
                <a:spcPts val="0"/>
              </a:spcBef>
              <a:buNone/>
            </a:pPr>
            <a:r>
              <a:rPr lang="en-GB" sz="1400" dirty="0"/>
              <a:t>		h1 {</a:t>
            </a:r>
            <a:r>
              <a:rPr lang="en-GB" sz="1400" dirty="0">
                <a:solidFill>
                  <a:srgbClr val="FF0000"/>
                </a:solidFill>
              </a:rPr>
              <a:t>position: absolute</a:t>
            </a:r>
            <a:r>
              <a:rPr lang="en-GB" sz="1400" dirty="0"/>
              <a:t>; top: 100px; left: 100px}</a:t>
            </a:r>
          </a:p>
          <a:p>
            <a:pPr marL="72000">
              <a:spcBef>
                <a:spcPts val="0"/>
              </a:spcBef>
              <a:buNone/>
            </a:pPr>
            <a:r>
              <a:rPr lang="en-GB" sz="1400" dirty="0"/>
              <a:t>		p.1  {</a:t>
            </a:r>
            <a:r>
              <a:rPr lang="en-GB" sz="1400" dirty="0">
                <a:solidFill>
                  <a:srgbClr val="FF0000"/>
                </a:solidFill>
              </a:rPr>
              <a:t>position: absolute</a:t>
            </a:r>
            <a:r>
              <a:rPr lang="en-GB" sz="1400" dirty="0"/>
              <a:t>; top: 200px; left: 100px}</a:t>
            </a:r>
          </a:p>
          <a:p>
            <a:pPr marL="72000">
              <a:spcBef>
                <a:spcPts val="0"/>
              </a:spcBef>
              <a:buNone/>
            </a:pPr>
            <a:r>
              <a:rPr lang="en-GB" sz="1400" dirty="0"/>
              <a:t>		p.2  {</a:t>
            </a:r>
            <a:r>
              <a:rPr lang="en-GB" sz="1400" dirty="0">
                <a:solidFill>
                  <a:srgbClr val="FF0000"/>
                </a:solidFill>
              </a:rPr>
              <a:t>position: absolute</a:t>
            </a:r>
            <a:r>
              <a:rPr lang="en-GB" sz="1400" dirty="0"/>
              <a:t>; top: 300px; left: 100px}</a:t>
            </a:r>
          </a:p>
          <a:p>
            <a:pPr marL="72000">
              <a:spcBef>
                <a:spcPts val="0"/>
              </a:spcBef>
              <a:buNone/>
            </a:pPr>
            <a:r>
              <a:rPr lang="en-GB" sz="1400" dirty="0"/>
              <a:t>&lt;/style&gt;&lt;/head&gt;</a:t>
            </a:r>
          </a:p>
          <a:p>
            <a:pPr marL="72000">
              <a:spcBef>
                <a:spcPts val="0"/>
              </a:spcBef>
              <a:buNone/>
            </a:pPr>
            <a:r>
              <a:rPr lang="en-GB" sz="1400" dirty="0"/>
              <a:t>&lt;body&gt;	&lt;h1&gt;An absolutely positioned heading here&lt;/h1&gt;</a:t>
            </a:r>
          </a:p>
          <a:p>
            <a:pPr marL="72000">
              <a:spcBef>
                <a:spcPts val="0"/>
              </a:spcBef>
              <a:buNone/>
            </a:pPr>
            <a:r>
              <a:rPr lang="en-GB" sz="1400" dirty="0"/>
              <a:t>		&lt;p class="1"&gt; … some absolutely positioned text here … &lt;/p&gt;</a:t>
            </a:r>
          </a:p>
          <a:p>
            <a:pPr marL="72000">
              <a:spcBef>
                <a:spcPts val="0"/>
              </a:spcBef>
              <a:buNone/>
            </a:pPr>
            <a:r>
              <a:rPr lang="en-GB" sz="1400" dirty="0"/>
              <a:t>		&lt;p class="2"&gt; … some absolutely positioned text here ...</a:t>
            </a:r>
          </a:p>
          <a:p>
            <a:pPr marL="72000">
              <a:spcBef>
                <a:spcPts val="0"/>
              </a:spcBef>
              <a:buNone/>
            </a:pPr>
            <a:r>
              <a:rPr lang="en-GB" sz="1400" dirty="0"/>
              <a:t>		&lt;span style="</a:t>
            </a:r>
            <a:r>
              <a:rPr lang="en-GB" sz="1400" dirty="0">
                <a:solidFill>
                  <a:srgbClr val="FF0000"/>
                </a:solidFill>
              </a:rPr>
              <a:t>position: relative</a:t>
            </a:r>
            <a:r>
              <a:rPr lang="en-GB" sz="1400" dirty="0"/>
              <a:t>; top: 15px; left: 25px; </a:t>
            </a:r>
            <a:r>
              <a:rPr lang="en-GB" sz="1400" dirty="0" err="1"/>
              <a:t>color:blue</a:t>
            </a:r>
            <a:r>
              <a:rPr lang="en-GB" sz="1400" dirty="0"/>
              <a:t>"&gt; </a:t>
            </a:r>
          </a:p>
          <a:p>
            <a:pPr marL="72000">
              <a:spcBef>
                <a:spcPts val="0"/>
              </a:spcBef>
              <a:buNone/>
            </a:pPr>
            <a:r>
              <a:rPr lang="en-GB" sz="1400" dirty="0"/>
              <a:t>		… and … some relatively positioned text here ...&lt;/span&gt;&lt;/p&gt;</a:t>
            </a:r>
          </a:p>
          <a:p>
            <a:pPr marL="72000">
              <a:spcBef>
                <a:spcPts val="0"/>
              </a:spcBef>
              <a:buNone/>
            </a:pPr>
            <a:r>
              <a:rPr lang="en-GB" sz="1400" dirty="0"/>
              <a:t>&lt;/body&gt;&lt;/html&gt;</a:t>
            </a:r>
          </a:p>
          <a:p>
            <a:pPr marL="72000">
              <a:spcBef>
                <a:spcPts val="0"/>
              </a:spcBef>
              <a:buNone/>
            </a:pPr>
            <a:endParaRPr lang="en-GB" sz="1400" dirty="0"/>
          </a:p>
          <a:p>
            <a:pPr marL="72000">
              <a:spcBef>
                <a:spcPts val="0"/>
              </a:spcBef>
              <a:buNone/>
            </a:pPr>
            <a:endParaRPr lang="en-GB" sz="1400" dirty="0"/>
          </a:p>
          <a:p>
            <a:pPr marL="72000">
              <a:spcBef>
                <a:spcPts val="0"/>
              </a:spcBef>
              <a:buNone/>
            </a:pPr>
            <a:endParaRPr lang="en-GB" sz="1400" dirty="0"/>
          </a:p>
          <a:p>
            <a:pPr marL="72000">
              <a:spcBef>
                <a:spcPts val="0"/>
              </a:spcBef>
              <a:buNone/>
            </a:pPr>
            <a:endParaRPr lang="en-GB" sz="1400" dirty="0"/>
          </a:p>
          <a:p>
            <a:pPr marL="72000" lvl="1">
              <a:spcBef>
                <a:spcPts val="0"/>
              </a:spcBef>
              <a:buNone/>
            </a:pPr>
            <a:endParaRPr lang="en-GB" sz="1400" dirty="0"/>
          </a:p>
        </p:txBody>
      </p:sp>
      <p:sp>
        <p:nvSpPr>
          <p:cNvPr id="4" name="Date Placeholder 3"/>
          <p:cNvSpPr>
            <a:spLocks noGrp="1"/>
          </p:cNvSpPr>
          <p:nvPr>
            <p:ph type="dt" sz="half" idx="10"/>
          </p:nvPr>
        </p:nvSpPr>
        <p:spPr/>
        <p:txBody>
          <a:bodyPr/>
          <a:lstStyle/>
          <a:p>
            <a:pPr>
              <a:defRPr/>
            </a:pPr>
            <a:fld id="{044AE32D-E69C-4FE7-9BAC-B9357F71D9A2}" type="datetime1">
              <a:rPr lang="en-GB" smtClean="0"/>
              <a:t>21/10/2022</a:t>
            </a:fld>
            <a:endParaRPr lang="en-GB" dirty="0"/>
          </a:p>
        </p:txBody>
      </p:sp>
      <p:sp>
        <p:nvSpPr>
          <p:cNvPr id="6" name="Slide Number Placeholder 5"/>
          <p:cNvSpPr>
            <a:spLocks noGrp="1"/>
          </p:cNvSpPr>
          <p:nvPr>
            <p:ph type="sldNum" sz="quarter" idx="12"/>
          </p:nvPr>
        </p:nvSpPr>
        <p:spPr/>
        <p:txBody>
          <a:bodyPr/>
          <a:lstStyle/>
          <a:p>
            <a:pPr>
              <a:defRPr/>
            </a:pPr>
            <a:fld id="{C6CF3A90-463F-4536-893D-5ACC6A85284C}" type="slidenum">
              <a:rPr lang="en-GB" smtClean="0"/>
              <a:pPr>
                <a:defRPr/>
              </a:pPr>
              <a:t>3</a:t>
            </a:fld>
            <a:endParaRPr lang="en-GB"/>
          </a:p>
        </p:txBody>
      </p:sp>
      <p:pic>
        <p:nvPicPr>
          <p:cNvPr id="1028" name="Picture 4">
            <a:hlinkClick r:id="rId2"/>
          </p:cNvPr>
          <p:cNvPicPr>
            <a:picLocks noChangeAspect="1" noChangeArrowheads="1"/>
          </p:cNvPicPr>
          <p:nvPr/>
        </p:nvPicPr>
        <p:blipFill>
          <a:blip r:embed="rId3" cstate="print"/>
          <a:srcRect/>
          <a:stretch>
            <a:fillRect/>
          </a:stretch>
        </p:blipFill>
        <p:spPr bwMode="auto">
          <a:xfrm>
            <a:off x="6215074" y="3143248"/>
            <a:ext cx="2428892" cy="322743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Positioning with CSS</a:t>
            </a:r>
            <a:br>
              <a:rPr lang="en-GB" dirty="0"/>
            </a:br>
            <a:r>
              <a:rPr lang="en-GB" sz="2000" dirty="0"/>
              <a:t>“z-index”</a:t>
            </a:r>
          </a:p>
        </p:txBody>
      </p:sp>
      <p:sp>
        <p:nvSpPr>
          <p:cNvPr id="3" name="Content Placeholder 2"/>
          <p:cNvSpPr>
            <a:spLocks noGrp="1"/>
          </p:cNvSpPr>
          <p:nvPr>
            <p:ph idx="1"/>
          </p:nvPr>
        </p:nvSpPr>
        <p:spPr>
          <a:xfrm>
            <a:off x="285720" y="1428736"/>
            <a:ext cx="5857916" cy="4714908"/>
          </a:xfrm>
        </p:spPr>
        <p:txBody>
          <a:bodyPr/>
          <a:lstStyle/>
          <a:p>
            <a:r>
              <a:rPr lang="en-GB" sz="2200" dirty="0"/>
              <a:t>The z-index is a number that determines where an object is in a ‘vertical’ stack of elements</a:t>
            </a:r>
          </a:p>
          <a:p>
            <a:r>
              <a:rPr lang="en-GB" sz="2200" dirty="0"/>
              <a:t>Higher z numbers place elements closer to the top of the stack</a:t>
            </a:r>
          </a:p>
          <a:p>
            <a:r>
              <a:rPr lang="en-GB" sz="2200" dirty="0"/>
              <a:t>In this example a paragraph is placed at the bottom (z=0), an image over the paragraph (z=1) and the heading at z=2</a:t>
            </a:r>
          </a:p>
          <a:p>
            <a:r>
              <a:rPr lang="en-GB" sz="2200" dirty="0"/>
              <a:t>Height and width properties may also be set (see the </a:t>
            </a:r>
            <a:r>
              <a:rPr lang="en-GB" sz="2200" dirty="0" err="1"/>
              <a:t>img.x</a:t>
            </a:r>
            <a:r>
              <a:rPr lang="en-GB" sz="2200" dirty="0"/>
              <a:t> style in source below)</a:t>
            </a:r>
          </a:p>
          <a:p>
            <a:r>
              <a:rPr lang="en-GB" sz="2200" dirty="0"/>
              <a:t>Click on the image for the example and source (image courtesy of http://www.horton-szar.net/clipart/boats.php)</a:t>
            </a:r>
          </a:p>
        </p:txBody>
      </p:sp>
      <p:sp>
        <p:nvSpPr>
          <p:cNvPr id="4" name="Date Placeholder 3"/>
          <p:cNvSpPr>
            <a:spLocks noGrp="1"/>
          </p:cNvSpPr>
          <p:nvPr>
            <p:ph type="dt" sz="half" idx="10"/>
          </p:nvPr>
        </p:nvSpPr>
        <p:spPr/>
        <p:txBody>
          <a:bodyPr/>
          <a:lstStyle/>
          <a:p>
            <a:pPr>
              <a:defRPr/>
            </a:pPr>
            <a:fld id="{9EC28BF0-EDD9-479F-9C10-0620DA2CDE60}" type="datetime1">
              <a:rPr lang="en-GB" smtClean="0"/>
              <a:t>21/10/2022</a:t>
            </a:fld>
            <a:endParaRPr lang="en-GB" dirty="0"/>
          </a:p>
        </p:txBody>
      </p:sp>
      <p:sp>
        <p:nvSpPr>
          <p:cNvPr id="6" name="Slide Number Placeholder 5"/>
          <p:cNvSpPr>
            <a:spLocks noGrp="1"/>
          </p:cNvSpPr>
          <p:nvPr>
            <p:ph type="sldNum" sz="quarter" idx="12"/>
          </p:nvPr>
        </p:nvSpPr>
        <p:spPr/>
        <p:txBody>
          <a:bodyPr/>
          <a:lstStyle/>
          <a:p>
            <a:pPr>
              <a:defRPr/>
            </a:pPr>
            <a:fld id="{C6CF3A90-463F-4536-893D-5ACC6A85284C}" type="slidenum">
              <a:rPr lang="en-GB" smtClean="0"/>
              <a:pPr>
                <a:defRPr/>
              </a:pPr>
              <a:t>4</a:t>
            </a:fld>
            <a:endParaRPr lang="en-GB"/>
          </a:p>
        </p:txBody>
      </p:sp>
      <p:pic>
        <p:nvPicPr>
          <p:cNvPr id="2055" name="Picture 7">
            <a:hlinkClick r:id="rId2"/>
          </p:cNvPr>
          <p:cNvPicPr>
            <a:picLocks noChangeAspect="1" noChangeArrowheads="1"/>
          </p:cNvPicPr>
          <p:nvPr/>
        </p:nvPicPr>
        <p:blipFill>
          <a:blip r:embed="rId3" cstate="print"/>
          <a:srcRect/>
          <a:stretch>
            <a:fillRect/>
          </a:stretch>
        </p:blipFill>
        <p:spPr bwMode="auto">
          <a:xfrm>
            <a:off x="6215075" y="1888545"/>
            <a:ext cx="2857520" cy="304065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Positioning with CSS</a:t>
            </a:r>
            <a:br>
              <a:rPr lang="en-GB" dirty="0"/>
            </a:br>
            <a:r>
              <a:rPr lang="en-GB" sz="2000" dirty="0"/>
              <a:t>“clip”</a:t>
            </a:r>
          </a:p>
        </p:txBody>
      </p:sp>
      <p:sp>
        <p:nvSpPr>
          <p:cNvPr id="3" name="Content Placeholder 2"/>
          <p:cNvSpPr>
            <a:spLocks noGrp="1"/>
          </p:cNvSpPr>
          <p:nvPr>
            <p:ph idx="1"/>
          </p:nvPr>
        </p:nvSpPr>
        <p:spPr>
          <a:xfrm>
            <a:off x="285720" y="1357298"/>
            <a:ext cx="6000792" cy="4714908"/>
          </a:xfrm>
        </p:spPr>
        <p:txBody>
          <a:bodyPr/>
          <a:lstStyle/>
          <a:p>
            <a:r>
              <a:rPr lang="en-GB" sz="2200" dirty="0"/>
              <a:t>Elements, especially images may be shaped by specifying clip coordinates</a:t>
            </a:r>
          </a:p>
          <a:p>
            <a:r>
              <a:rPr lang="en-GB" sz="2200" dirty="0" err="1"/>
              <a:t>img.x</a:t>
            </a:r>
            <a:r>
              <a:rPr lang="en-GB" sz="2200" dirty="0"/>
              <a:t> {position: absolute; </a:t>
            </a:r>
            <a:r>
              <a:rPr lang="en-GB" sz="2200" dirty="0" err="1"/>
              <a:t>clip:rect</a:t>
            </a:r>
            <a:r>
              <a:rPr lang="en-GB" sz="2200" dirty="0"/>
              <a:t> (100px 300px </a:t>
            </a:r>
            <a:r>
              <a:rPr lang="en-GB" sz="2200" dirty="0" err="1"/>
              <a:t>300px</a:t>
            </a:r>
            <a:r>
              <a:rPr lang="en-GB" sz="2200" dirty="0"/>
              <a:t> 100px)}</a:t>
            </a:r>
          </a:p>
          <a:p>
            <a:r>
              <a:rPr lang="en-GB" sz="2200" dirty="0"/>
              <a:t>In this example the elephants are “clipped” from the larger image (</a:t>
            </a:r>
            <a:r>
              <a:rPr lang="en-GB" sz="2200" i="1" dirty="0"/>
              <a:t>click on image</a:t>
            </a:r>
            <a:r>
              <a:rPr lang="en-GB" sz="2200" dirty="0"/>
              <a:t>)</a:t>
            </a:r>
          </a:p>
          <a:p>
            <a:r>
              <a:rPr lang="en-GB" sz="2200" dirty="0"/>
              <a:t>Another useful property is the “overflow” one which may be set using values</a:t>
            </a:r>
          </a:p>
          <a:p>
            <a:pPr lvl="1"/>
            <a:r>
              <a:rPr lang="en-GB" sz="1800" dirty="0"/>
              <a:t>“visible” (expands an element so all contents fit - the default value)</a:t>
            </a:r>
          </a:p>
          <a:p>
            <a:pPr lvl="1"/>
            <a:r>
              <a:rPr lang="en-GB" sz="1800" dirty="0"/>
              <a:t>“hidden” (hides contents that don’t fit inside the element)</a:t>
            </a:r>
          </a:p>
          <a:p>
            <a:pPr lvl="1"/>
            <a:r>
              <a:rPr lang="en-GB" sz="1800" dirty="0"/>
              <a:t>“scroll” (adds scroll bars so the user may examine the content)</a:t>
            </a:r>
          </a:p>
        </p:txBody>
      </p:sp>
      <p:sp>
        <p:nvSpPr>
          <p:cNvPr id="4" name="Date Placeholder 3"/>
          <p:cNvSpPr>
            <a:spLocks noGrp="1"/>
          </p:cNvSpPr>
          <p:nvPr>
            <p:ph type="dt" sz="half" idx="10"/>
          </p:nvPr>
        </p:nvSpPr>
        <p:spPr/>
        <p:txBody>
          <a:bodyPr/>
          <a:lstStyle/>
          <a:p>
            <a:pPr>
              <a:defRPr/>
            </a:pPr>
            <a:fld id="{E1D3A512-15DB-4DC6-8E77-20FEA6F77531}" type="datetime1">
              <a:rPr lang="en-GB" smtClean="0"/>
              <a:t>21/10/2022</a:t>
            </a:fld>
            <a:endParaRPr lang="en-GB" dirty="0"/>
          </a:p>
        </p:txBody>
      </p:sp>
      <p:sp>
        <p:nvSpPr>
          <p:cNvPr id="6" name="Slide Number Placeholder 5"/>
          <p:cNvSpPr>
            <a:spLocks noGrp="1"/>
          </p:cNvSpPr>
          <p:nvPr>
            <p:ph type="sldNum" sz="quarter" idx="12"/>
          </p:nvPr>
        </p:nvSpPr>
        <p:spPr/>
        <p:txBody>
          <a:bodyPr/>
          <a:lstStyle/>
          <a:p>
            <a:pPr>
              <a:defRPr/>
            </a:pPr>
            <a:fld id="{C6CF3A90-463F-4536-893D-5ACC6A85284C}" type="slidenum">
              <a:rPr lang="en-GB" smtClean="0"/>
              <a:pPr>
                <a:defRPr/>
              </a:pPr>
              <a:t>5</a:t>
            </a:fld>
            <a:endParaRPr lang="en-GB"/>
          </a:p>
        </p:txBody>
      </p:sp>
      <p:pic>
        <p:nvPicPr>
          <p:cNvPr id="3075" name="Picture 3">
            <a:hlinkClick r:id="rId2"/>
          </p:cNvPr>
          <p:cNvPicPr>
            <a:picLocks noChangeAspect="1" noChangeArrowheads="1"/>
          </p:cNvPicPr>
          <p:nvPr/>
        </p:nvPicPr>
        <p:blipFill>
          <a:blip r:embed="rId3" cstate="print"/>
          <a:srcRect/>
          <a:stretch>
            <a:fillRect/>
          </a:stretch>
        </p:blipFill>
        <p:spPr bwMode="auto">
          <a:xfrm>
            <a:off x="6500826" y="1857364"/>
            <a:ext cx="2286016" cy="282034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Positioning with CSS</a:t>
            </a:r>
            <a:br>
              <a:rPr lang="en-GB" dirty="0"/>
            </a:br>
            <a:r>
              <a:rPr lang="en-GB" sz="2000" dirty="0"/>
              <a:t>“Float”</a:t>
            </a:r>
          </a:p>
        </p:txBody>
      </p:sp>
      <p:sp>
        <p:nvSpPr>
          <p:cNvPr id="3" name="Content Placeholder 2"/>
          <p:cNvSpPr>
            <a:spLocks noGrp="1"/>
          </p:cNvSpPr>
          <p:nvPr>
            <p:ph idx="1"/>
          </p:nvPr>
        </p:nvSpPr>
        <p:spPr>
          <a:xfrm>
            <a:off x="457200" y="1423317"/>
            <a:ext cx="8229600" cy="4525963"/>
          </a:xfrm>
        </p:spPr>
        <p:txBody>
          <a:bodyPr/>
          <a:lstStyle/>
          <a:p>
            <a:r>
              <a:rPr lang="en-GB" sz="2000" dirty="0"/>
              <a:t>Possible to impose relative positioning by floating elements so that other content flows around them</a:t>
            </a:r>
          </a:p>
          <a:p>
            <a:r>
              <a:rPr lang="en-GB" sz="2000" dirty="0"/>
              <a:t>Float may have values “left” or “right”</a:t>
            </a:r>
          </a:p>
          <a:p>
            <a:r>
              <a:rPr lang="en-GB" sz="2000" dirty="0"/>
              <a:t>Commonly used for images and for controlling layout with &lt;div&gt; elements</a:t>
            </a:r>
          </a:p>
          <a:p>
            <a:r>
              <a:rPr lang="en-GB" sz="2000" dirty="0"/>
              <a:t>Problem – implementation </a:t>
            </a:r>
          </a:p>
          <a:p>
            <a:pPr>
              <a:buNone/>
            </a:pPr>
            <a:r>
              <a:rPr lang="en-GB" sz="2000" dirty="0"/>
              <a:t>	of float is inconsistent </a:t>
            </a:r>
          </a:p>
          <a:p>
            <a:pPr>
              <a:buNone/>
            </a:pPr>
            <a:r>
              <a:rPr lang="en-GB" sz="2000" dirty="0"/>
              <a:t>      across browsers</a:t>
            </a:r>
          </a:p>
          <a:p>
            <a:r>
              <a:rPr lang="en-GB" sz="2000" i="1" dirty="0"/>
              <a:t>Click the image</a:t>
            </a:r>
            <a:r>
              <a:rPr lang="en-GB" sz="2000" dirty="0"/>
              <a:t> to visit</a:t>
            </a:r>
          </a:p>
          <a:p>
            <a:pPr>
              <a:buNone/>
            </a:pPr>
            <a:r>
              <a:rPr lang="en-GB" sz="2000" dirty="0"/>
              <a:t>	W3schools example</a:t>
            </a:r>
          </a:p>
          <a:p>
            <a:pPr>
              <a:buNone/>
            </a:pPr>
            <a:endParaRPr lang="en-GB" sz="2000" dirty="0"/>
          </a:p>
        </p:txBody>
      </p:sp>
      <p:sp>
        <p:nvSpPr>
          <p:cNvPr id="4" name="Date Placeholder 3"/>
          <p:cNvSpPr>
            <a:spLocks noGrp="1"/>
          </p:cNvSpPr>
          <p:nvPr>
            <p:ph type="dt" sz="half" idx="10"/>
          </p:nvPr>
        </p:nvSpPr>
        <p:spPr/>
        <p:txBody>
          <a:bodyPr/>
          <a:lstStyle/>
          <a:p>
            <a:pPr>
              <a:defRPr/>
            </a:pPr>
            <a:fld id="{F5478C43-49C2-42AB-8859-4982A1B778B4}" type="datetime1">
              <a:rPr lang="en-GB" smtClean="0"/>
              <a:t>21/10/2022</a:t>
            </a:fld>
            <a:endParaRPr lang="en-GB" dirty="0"/>
          </a:p>
        </p:txBody>
      </p:sp>
      <p:sp>
        <p:nvSpPr>
          <p:cNvPr id="6" name="Slide Number Placeholder 5"/>
          <p:cNvSpPr>
            <a:spLocks noGrp="1"/>
          </p:cNvSpPr>
          <p:nvPr>
            <p:ph type="sldNum" sz="quarter" idx="12"/>
          </p:nvPr>
        </p:nvSpPr>
        <p:spPr/>
        <p:txBody>
          <a:bodyPr/>
          <a:lstStyle/>
          <a:p>
            <a:pPr>
              <a:defRPr/>
            </a:pPr>
            <a:fld id="{C6CF3A90-463F-4536-893D-5ACC6A85284C}" type="slidenum">
              <a:rPr lang="en-GB" smtClean="0"/>
              <a:pPr>
                <a:defRPr/>
              </a:pPr>
              <a:t>6</a:t>
            </a:fld>
            <a:endParaRPr lang="en-GB"/>
          </a:p>
        </p:txBody>
      </p:sp>
      <p:pic>
        <p:nvPicPr>
          <p:cNvPr id="1026" name="Picture 2">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4243" y="3140968"/>
            <a:ext cx="5403816" cy="2952328"/>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Positioning with CSS</a:t>
            </a:r>
            <a:br>
              <a:rPr lang="en-GB" dirty="0"/>
            </a:br>
            <a:r>
              <a:rPr lang="en-GB" sz="2000" dirty="0"/>
              <a:t>“&lt;div&gt;”</a:t>
            </a:r>
          </a:p>
        </p:txBody>
      </p:sp>
      <p:sp>
        <p:nvSpPr>
          <p:cNvPr id="3" name="Content Placeholder 2"/>
          <p:cNvSpPr>
            <a:spLocks noGrp="1"/>
          </p:cNvSpPr>
          <p:nvPr>
            <p:ph idx="1"/>
          </p:nvPr>
        </p:nvSpPr>
        <p:spPr>
          <a:xfrm>
            <a:off x="457200" y="1500174"/>
            <a:ext cx="8229600" cy="4625989"/>
          </a:xfrm>
        </p:spPr>
        <p:txBody>
          <a:bodyPr/>
          <a:lstStyle/>
          <a:p>
            <a:r>
              <a:rPr lang="en-GB" sz="2000" dirty="0"/>
              <a:t>The intention of CSS =&gt; separate formatting and styling rules from content</a:t>
            </a:r>
          </a:p>
          <a:p>
            <a:r>
              <a:rPr lang="en-GB" sz="2000" dirty="0"/>
              <a:t>Use of CSS and &lt;div&gt; (division) elements to independently position and style logical sections of pages is a </a:t>
            </a:r>
            <a:r>
              <a:rPr lang="en-GB" sz="2000" b="1" i="1" dirty="0"/>
              <a:t>very powerful way to impose structure and layout</a:t>
            </a:r>
          </a:p>
          <a:p>
            <a:r>
              <a:rPr lang="en-GB" sz="2000" dirty="0"/>
              <a:t>Commonly used for images and for controlling layout with &lt;div&gt; elements</a:t>
            </a:r>
          </a:p>
          <a:p>
            <a:r>
              <a:rPr lang="en-GB" sz="2000" dirty="0"/>
              <a:t>Generally base layouts on identifiers e.g. </a:t>
            </a:r>
          </a:p>
          <a:p>
            <a:pPr lvl="1"/>
            <a:r>
              <a:rPr lang="en-GB" sz="1800" dirty="0"/>
              <a:t>CSS = #navigation{padding: 10px; border: 1px … background-color:#5c892e }</a:t>
            </a:r>
          </a:p>
          <a:p>
            <a:pPr lvl="1"/>
            <a:r>
              <a:rPr lang="en-GB" sz="1800" dirty="0"/>
              <a:t>Implementation in &lt;body&gt; = &lt;div id="navigation"&gt;</a:t>
            </a:r>
          </a:p>
          <a:p>
            <a:r>
              <a:rPr lang="en-GB" sz="2000" dirty="0"/>
              <a:t>Problem – implementation of float is inconsistent </a:t>
            </a:r>
          </a:p>
          <a:p>
            <a:pPr>
              <a:buNone/>
            </a:pPr>
            <a:r>
              <a:rPr lang="en-GB" sz="2000" dirty="0"/>
              <a:t>	across browsers</a:t>
            </a:r>
          </a:p>
          <a:p>
            <a:r>
              <a:rPr lang="en-GB" sz="2000" i="1" dirty="0"/>
              <a:t>Click the image</a:t>
            </a:r>
            <a:r>
              <a:rPr lang="en-GB" sz="2000" dirty="0"/>
              <a:t> to visit the example</a:t>
            </a:r>
            <a:endParaRPr lang="en-GB" sz="2400" dirty="0"/>
          </a:p>
          <a:p>
            <a:pPr>
              <a:buNone/>
            </a:pPr>
            <a:endParaRPr lang="en-GB" sz="2400" dirty="0"/>
          </a:p>
        </p:txBody>
      </p:sp>
      <p:sp>
        <p:nvSpPr>
          <p:cNvPr id="4" name="Date Placeholder 3"/>
          <p:cNvSpPr>
            <a:spLocks noGrp="1"/>
          </p:cNvSpPr>
          <p:nvPr>
            <p:ph type="dt" sz="half" idx="10"/>
          </p:nvPr>
        </p:nvSpPr>
        <p:spPr/>
        <p:txBody>
          <a:bodyPr/>
          <a:lstStyle/>
          <a:p>
            <a:pPr>
              <a:defRPr/>
            </a:pPr>
            <a:fld id="{BE92A9A1-5B69-4622-989F-4686C1B9B80B}" type="datetime1">
              <a:rPr lang="en-GB" smtClean="0"/>
              <a:t>21/10/2022</a:t>
            </a:fld>
            <a:endParaRPr lang="en-GB" dirty="0"/>
          </a:p>
        </p:txBody>
      </p:sp>
      <p:sp>
        <p:nvSpPr>
          <p:cNvPr id="6" name="Slide Number Placeholder 5"/>
          <p:cNvSpPr>
            <a:spLocks noGrp="1"/>
          </p:cNvSpPr>
          <p:nvPr>
            <p:ph type="sldNum" sz="quarter" idx="12"/>
          </p:nvPr>
        </p:nvSpPr>
        <p:spPr/>
        <p:txBody>
          <a:bodyPr/>
          <a:lstStyle/>
          <a:p>
            <a:pPr>
              <a:defRPr/>
            </a:pPr>
            <a:fld id="{C6CF3A90-463F-4536-893D-5ACC6A85284C}" type="slidenum">
              <a:rPr lang="en-GB" smtClean="0"/>
              <a:pPr>
                <a:defRPr/>
              </a:pPr>
              <a:t>7</a:t>
            </a:fld>
            <a:endParaRPr lang="en-GB"/>
          </a:p>
        </p:txBody>
      </p:sp>
      <p:pic>
        <p:nvPicPr>
          <p:cNvPr id="4098" name="Picture 2">
            <a:hlinkClick r:id="rId2"/>
          </p:cNvPr>
          <p:cNvPicPr>
            <a:picLocks noChangeAspect="1" noChangeArrowheads="1"/>
          </p:cNvPicPr>
          <p:nvPr/>
        </p:nvPicPr>
        <p:blipFill>
          <a:blip r:embed="rId3" cstate="print"/>
          <a:srcRect/>
          <a:stretch>
            <a:fillRect/>
          </a:stretch>
        </p:blipFill>
        <p:spPr bwMode="auto">
          <a:xfrm>
            <a:off x="6643702" y="4071942"/>
            <a:ext cx="2000264" cy="245359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Positioning with CSS</a:t>
            </a:r>
            <a:br>
              <a:rPr lang="en-GB" dirty="0"/>
            </a:br>
            <a:r>
              <a:rPr lang="en-GB" sz="2000" dirty="0"/>
              <a:t>Advanced </a:t>
            </a:r>
            <a:r>
              <a:rPr lang="en-GB" sz="2000" dirty="0">
                <a:solidFill>
                  <a:srgbClr val="FF0000"/>
                </a:solidFill>
              </a:rPr>
              <a:t>Layouts</a:t>
            </a:r>
            <a:r>
              <a:rPr lang="en-GB" sz="2000" dirty="0"/>
              <a:t> and Navigation</a:t>
            </a:r>
          </a:p>
        </p:txBody>
      </p:sp>
      <p:sp>
        <p:nvSpPr>
          <p:cNvPr id="3" name="Content Placeholder 2"/>
          <p:cNvSpPr>
            <a:spLocks noGrp="1"/>
          </p:cNvSpPr>
          <p:nvPr>
            <p:ph idx="1"/>
          </p:nvPr>
        </p:nvSpPr>
        <p:spPr>
          <a:xfrm>
            <a:off x="457200" y="1500174"/>
            <a:ext cx="8229600" cy="4625989"/>
          </a:xfrm>
        </p:spPr>
        <p:txBody>
          <a:bodyPr/>
          <a:lstStyle/>
          <a:p>
            <a:r>
              <a:rPr lang="en-GB" sz="2000" dirty="0"/>
              <a:t>Common practice is to nest all &lt;div&gt; elements inside a single “container”</a:t>
            </a:r>
          </a:p>
          <a:p>
            <a:r>
              <a:rPr lang="en-GB" sz="2000" dirty="0"/>
              <a:t>Examples of nested elements may include separate &lt;div&gt; identifiers for “head”, “navigation”,  “content”, “foot” panels. </a:t>
            </a:r>
          </a:p>
          <a:p>
            <a:r>
              <a:rPr lang="en-GB" sz="2000" dirty="0"/>
              <a:t>Multiple column layouts may have additional identifiers, for example a three column layout may have “navigation”, “</a:t>
            </a:r>
            <a:r>
              <a:rPr lang="en-GB" sz="2000" dirty="0" err="1"/>
              <a:t>contentMain</a:t>
            </a:r>
            <a:r>
              <a:rPr lang="en-GB" sz="2000" dirty="0"/>
              <a:t>” and “</a:t>
            </a:r>
            <a:r>
              <a:rPr lang="en-GB" sz="2000" dirty="0" err="1"/>
              <a:t>contentRight</a:t>
            </a:r>
            <a:r>
              <a:rPr lang="en-GB" sz="2000" dirty="0"/>
              <a:t>” </a:t>
            </a:r>
          </a:p>
          <a:p>
            <a:r>
              <a:rPr lang="en-GB" sz="2000" dirty="0"/>
              <a:t>Centre, float and height positioning of &lt;</a:t>
            </a:r>
            <a:r>
              <a:rPr lang="en-GB" sz="2000" dirty="0" err="1"/>
              <a:t>divs</a:t>
            </a:r>
            <a:r>
              <a:rPr lang="en-GB" sz="2000" dirty="0"/>
              <a:t>&gt; is problematic due to cross-browser incompatibilities</a:t>
            </a:r>
          </a:p>
          <a:p>
            <a:r>
              <a:rPr lang="en-GB" sz="2000" dirty="0"/>
              <a:t>Many developers adopt special XML HTML “Quirks mode” to ensure backward compatibility across browsers e.g.</a:t>
            </a:r>
          </a:p>
          <a:p>
            <a:pPr lvl="1"/>
            <a:r>
              <a:rPr lang="en-GB" sz="1600" dirty="0"/>
              <a:t>&lt;!DOCTYPE HTML PUBLIC "-//W3C//DTD HTML 4.01 Transitional//EN" "http://www.w3.org/TR/html4/loose.dtd"&gt;</a:t>
            </a:r>
          </a:p>
          <a:p>
            <a:pPr lvl="1"/>
            <a:r>
              <a:rPr lang="en-GB" sz="1600" dirty="0"/>
              <a:t>See comprehensive reference on http://en.wikipedia.org/wiki/Quirks_mode</a:t>
            </a:r>
            <a:endParaRPr lang="en-GB" sz="2000" dirty="0"/>
          </a:p>
          <a:p>
            <a:r>
              <a:rPr lang="en-GB" sz="2400" dirty="0"/>
              <a:t>… see later for an example …</a:t>
            </a:r>
          </a:p>
        </p:txBody>
      </p:sp>
      <p:sp>
        <p:nvSpPr>
          <p:cNvPr id="4" name="Date Placeholder 3"/>
          <p:cNvSpPr>
            <a:spLocks noGrp="1"/>
          </p:cNvSpPr>
          <p:nvPr>
            <p:ph type="dt" sz="half" idx="10"/>
          </p:nvPr>
        </p:nvSpPr>
        <p:spPr/>
        <p:txBody>
          <a:bodyPr/>
          <a:lstStyle/>
          <a:p>
            <a:pPr>
              <a:defRPr/>
            </a:pPr>
            <a:fld id="{B0A4F130-CA55-402A-B59F-F3F60C624D19}" type="datetime1">
              <a:rPr lang="en-GB" smtClean="0"/>
              <a:t>21/10/2022</a:t>
            </a:fld>
            <a:endParaRPr lang="en-GB" dirty="0"/>
          </a:p>
        </p:txBody>
      </p:sp>
      <p:sp>
        <p:nvSpPr>
          <p:cNvPr id="6" name="Slide Number Placeholder 5"/>
          <p:cNvSpPr>
            <a:spLocks noGrp="1"/>
          </p:cNvSpPr>
          <p:nvPr>
            <p:ph type="sldNum" sz="quarter" idx="12"/>
          </p:nvPr>
        </p:nvSpPr>
        <p:spPr/>
        <p:txBody>
          <a:bodyPr/>
          <a:lstStyle/>
          <a:p>
            <a:pPr>
              <a:defRPr/>
            </a:pPr>
            <a:fld id="{C6CF3A90-463F-4536-893D-5ACC6A85284C}" type="slidenum">
              <a:rPr lang="en-GB" smtClean="0"/>
              <a:pPr>
                <a:defRPr/>
              </a:pPr>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Box Model </a:t>
            </a:r>
            <a:br>
              <a:rPr lang="en-GB" dirty="0"/>
            </a:br>
            <a:r>
              <a:rPr lang="en-GB" sz="2400" dirty="0"/>
              <a:t>(materials provided by W3C and W3Schools)</a:t>
            </a:r>
          </a:p>
        </p:txBody>
      </p:sp>
      <p:sp>
        <p:nvSpPr>
          <p:cNvPr id="3" name="Content Placeholder 2"/>
          <p:cNvSpPr>
            <a:spLocks noGrp="1"/>
          </p:cNvSpPr>
          <p:nvPr>
            <p:ph idx="1"/>
          </p:nvPr>
        </p:nvSpPr>
        <p:spPr>
          <a:xfrm>
            <a:off x="467544" y="1484784"/>
            <a:ext cx="4824536" cy="2304256"/>
          </a:xfrm>
        </p:spPr>
        <p:txBody>
          <a:bodyPr/>
          <a:lstStyle/>
          <a:p>
            <a:pPr marL="0" indent="0">
              <a:buNone/>
            </a:pPr>
            <a:r>
              <a:rPr lang="en-GB" sz="1800" dirty="0"/>
              <a:t>“Each box has a </a:t>
            </a:r>
            <a:r>
              <a:rPr lang="en-GB" sz="1800" i="1" dirty="0"/>
              <a:t>content area</a:t>
            </a:r>
            <a:r>
              <a:rPr lang="en-GB" sz="1800" dirty="0"/>
              <a:t> (e.g., text, an image, etc.) and optional surrounding </a:t>
            </a:r>
            <a:r>
              <a:rPr lang="en-GB" sz="1800" i="1" dirty="0"/>
              <a:t>padding</a:t>
            </a:r>
            <a:r>
              <a:rPr lang="en-GB" sz="1800" dirty="0"/>
              <a:t>, </a:t>
            </a:r>
            <a:r>
              <a:rPr lang="en-GB" sz="1800" i="1" dirty="0"/>
              <a:t>border</a:t>
            </a:r>
            <a:r>
              <a:rPr lang="en-GB" sz="1800" dirty="0"/>
              <a:t>, and </a:t>
            </a:r>
            <a:r>
              <a:rPr lang="en-GB" sz="1800" i="1" dirty="0"/>
              <a:t>margin</a:t>
            </a:r>
            <a:r>
              <a:rPr lang="en-GB" sz="1800" dirty="0"/>
              <a:t> areas; the size of each area is specified by properties defined below. The following diagram shows how these areas relate and the terminology used to refer to pieces of margin, border, and padding  ... ” W3C (http://www.w3.org/TR/CSS2/box.html)</a:t>
            </a:r>
          </a:p>
          <a:p>
            <a:pPr>
              <a:buNone/>
            </a:pPr>
            <a:br>
              <a:rPr lang="en-GB" dirty="0"/>
            </a:br>
            <a:endParaRPr lang="en-GB" dirty="0"/>
          </a:p>
        </p:txBody>
      </p:sp>
      <p:sp>
        <p:nvSpPr>
          <p:cNvPr id="4" name="Date Placeholder 3"/>
          <p:cNvSpPr>
            <a:spLocks noGrp="1"/>
          </p:cNvSpPr>
          <p:nvPr>
            <p:ph type="dt" sz="half" idx="10"/>
          </p:nvPr>
        </p:nvSpPr>
        <p:spPr/>
        <p:txBody>
          <a:bodyPr/>
          <a:lstStyle/>
          <a:p>
            <a:pPr>
              <a:defRPr/>
            </a:pPr>
            <a:fld id="{BCE17A4A-CB6E-4B06-8E9D-A19FE637AB4A}" type="datetime1">
              <a:rPr lang="en-GB" smtClean="0"/>
              <a:t>21/10/2022</a:t>
            </a:fld>
            <a:endParaRPr lang="en-GB"/>
          </a:p>
        </p:txBody>
      </p:sp>
      <p:sp>
        <p:nvSpPr>
          <p:cNvPr id="6" name="Slide Number Placeholder 5"/>
          <p:cNvSpPr>
            <a:spLocks noGrp="1"/>
          </p:cNvSpPr>
          <p:nvPr>
            <p:ph type="sldNum" sz="quarter" idx="12"/>
          </p:nvPr>
        </p:nvSpPr>
        <p:spPr/>
        <p:txBody>
          <a:bodyPr/>
          <a:lstStyle/>
          <a:p>
            <a:pPr>
              <a:defRPr/>
            </a:pPr>
            <a:fld id="{C6CF3A90-463F-4536-893D-5ACC6A85284C}" type="slidenum">
              <a:rPr lang="en-GB" smtClean="0"/>
              <a:pPr>
                <a:defRPr/>
              </a:pPr>
              <a:t>9</a:t>
            </a:fld>
            <a:endParaRPr lang="en-GB"/>
          </a:p>
        </p:txBody>
      </p:sp>
      <p:pic>
        <p:nvPicPr>
          <p:cNvPr id="1029" name="Picture 5"/>
          <p:cNvPicPr>
            <a:picLocks noChangeAspect="1" noChangeArrowheads="1"/>
          </p:cNvPicPr>
          <p:nvPr/>
        </p:nvPicPr>
        <p:blipFill>
          <a:blip r:embed="rId2" cstate="print"/>
          <a:srcRect/>
          <a:stretch>
            <a:fillRect/>
          </a:stretch>
        </p:blipFill>
        <p:spPr bwMode="auto">
          <a:xfrm>
            <a:off x="5553886" y="1340768"/>
            <a:ext cx="3266586" cy="2664296"/>
          </a:xfrm>
          <a:prstGeom prst="rect">
            <a:avLst/>
          </a:prstGeom>
          <a:noFill/>
          <a:ln w="9525">
            <a:noFill/>
            <a:miter lim="800000"/>
            <a:headEnd/>
            <a:tailEnd/>
          </a:ln>
        </p:spPr>
      </p:pic>
      <p:sp>
        <p:nvSpPr>
          <p:cNvPr id="11" name="Content Placeholder 2"/>
          <p:cNvSpPr txBox="1">
            <a:spLocks/>
          </p:cNvSpPr>
          <p:nvPr/>
        </p:nvSpPr>
        <p:spPr bwMode="auto">
          <a:xfrm>
            <a:off x="395536" y="4221088"/>
            <a:ext cx="4824536" cy="2304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ct val="20000"/>
              </a:spcBef>
            </a:pPr>
            <a:r>
              <a:rPr lang="en-GB" sz="1600" dirty="0"/>
              <a:t>Suggest that for a better understanding of the box model visit W3Schools and read ...</a:t>
            </a:r>
            <a:endParaRPr lang="en-GB" sz="1600" dirty="0">
              <a:latin typeface="+mn-lt"/>
              <a:hlinkClick r:id="rId3"/>
            </a:endParaRPr>
          </a:p>
          <a:p>
            <a:pPr lvl="0">
              <a:spcBef>
                <a:spcPct val="20000"/>
              </a:spcBef>
            </a:pPr>
            <a:r>
              <a:rPr lang="en-GB" sz="1600" dirty="0">
                <a:latin typeface="+mn-lt"/>
                <a:hlinkClick r:id="rId3"/>
              </a:rPr>
              <a:t>http://www.w3schools.com/css/css_boxmodel.asp</a:t>
            </a:r>
            <a:endParaRPr lang="en-GB" sz="1600" dirty="0">
              <a:latin typeface="+mn-lt"/>
            </a:endParaRPr>
          </a:p>
          <a:p>
            <a:pPr lvl="0">
              <a:spcBef>
                <a:spcPct val="20000"/>
              </a:spcBef>
            </a:pPr>
            <a:r>
              <a:rPr lang="en-GB" sz="1600" dirty="0"/>
              <a:t>... Then “try it” using their interactive frames here ...</a:t>
            </a:r>
            <a:endParaRPr kumimoji="0" lang="en-GB" sz="16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pPr>
            <a:r>
              <a:rPr lang="en-GB" sz="1600" dirty="0">
                <a:latin typeface="+mn-lt"/>
                <a:hlinkClick r:id="rId4"/>
              </a:rPr>
              <a:t>http://www.w3schools.com/css/tryit.asp?filename=trycss_boxmodel_width</a:t>
            </a:r>
            <a:endParaRPr lang="en-GB" sz="1600" dirty="0">
              <a:latin typeface="+mn-lt"/>
            </a:endParaRPr>
          </a:p>
          <a:p>
            <a:pPr lvl="0">
              <a:spcBef>
                <a:spcPct val="20000"/>
              </a:spcBef>
            </a:pPr>
            <a:endParaRPr kumimoji="0" lang="en-GB"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br>
              <a:rPr kumimoji="0" lang="en-GB" sz="3200" b="0" i="0" u="none" strike="noStrike" kern="1200" cap="none" spc="0" normalizeH="0" baseline="0" noProof="0" dirty="0">
                <a:ln>
                  <a:noFill/>
                </a:ln>
                <a:solidFill>
                  <a:schemeClr val="tx1"/>
                </a:solidFill>
                <a:effectLst/>
                <a:uLnTx/>
                <a:uFillTx/>
                <a:latin typeface="+mn-lt"/>
                <a:ea typeface="+mn-ea"/>
                <a:cs typeface="+mn-cs"/>
              </a:rPr>
            </a:b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30" name="Picture 6"/>
          <p:cNvPicPr>
            <a:picLocks noChangeAspect="1" noChangeArrowheads="1"/>
          </p:cNvPicPr>
          <p:nvPr/>
        </p:nvPicPr>
        <p:blipFill>
          <a:blip r:embed="rId5" cstate="print"/>
          <a:srcRect/>
          <a:stretch>
            <a:fillRect/>
          </a:stretch>
        </p:blipFill>
        <p:spPr bwMode="auto">
          <a:xfrm>
            <a:off x="5508104" y="4077072"/>
            <a:ext cx="3494041" cy="2383532"/>
          </a:xfrm>
          <a:prstGeom prst="rect">
            <a:avLst/>
          </a:prstGeom>
          <a:noFill/>
          <a:ln w="9525">
            <a:noFill/>
            <a:miter lim="800000"/>
            <a:headEnd/>
            <a:tailEnd/>
          </a:ln>
        </p:spPr>
      </p:pic>
      <p:sp>
        <p:nvSpPr>
          <p:cNvPr id="14" name="Right Arrow 13"/>
          <p:cNvSpPr/>
          <p:nvPr/>
        </p:nvSpPr>
        <p:spPr>
          <a:xfrm>
            <a:off x="4211960" y="3212976"/>
            <a:ext cx="1296144" cy="144016"/>
          </a:xfrm>
          <a:prstGeom prst="rightArrow">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4139952" y="4581128"/>
            <a:ext cx="1296144" cy="144016"/>
          </a:xfrm>
          <a:prstGeom prst="rightArrow">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5475</TotalTime>
  <Words>1888</Words>
  <Application>Microsoft Office PowerPoint</Application>
  <PresentationFormat>On-screen Show (4:3)</PresentationFormat>
  <Paragraphs>184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CO456 Web   - most materials adapted from Moseley (2007), Chapter 4 -</vt:lpstr>
      <vt:lpstr>Positioning with CSS</vt:lpstr>
      <vt:lpstr>Positioning with CSS “Absolute” and “Relative”</vt:lpstr>
      <vt:lpstr>Positioning with CSS “z-index”</vt:lpstr>
      <vt:lpstr>Positioning with CSS “clip”</vt:lpstr>
      <vt:lpstr>Positioning with CSS “Float”</vt:lpstr>
      <vt:lpstr>Positioning with CSS “&lt;div&gt;”</vt:lpstr>
      <vt:lpstr>Positioning with CSS Advanced Layouts and Navigation</vt:lpstr>
      <vt:lpstr>The Box Model  (materials provided by W3C and W3Schools)</vt:lpstr>
      <vt:lpstr>‘Try it out’ add more &lt;div&gt;s using ID selectors</vt:lpstr>
      <vt:lpstr>Positioning with CSS Advanced Layouts and Navigation</vt:lpstr>
      <vt:lpstr>W3C approved &lt;li&gt; &lt;nav&gt;igation</vt:lpstr>
      <vt:lpstr>Positioning with CSS Putting it all together - Advanced Layouts and Navigation</vt:lpstr>
      <vt:lpstr>CSS3</vt:lpstr>
      <vt:lpstr>Now preferable to use &lt;button&gt; elements …</vt:lpstr>
      <vt:lpstr>The importance of being clear</vt:lpstr>
      <vt:lpstr>Framework layouts</vt:lpstr>
      <vt:lpstr>References and sources</vt:lpstr>
    </vt:vector>
  </TitlesOfParts>
  <Company>Buckinghamshire New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Development</dc:title>
  <dc:creator>rmathe01</dc:creator>
  <cp:lastModifiedBy>Muntasir Al-Asfoor</cp:lastModifiedBy>
  <cp:revision>323</cp:revision>
  <cp:lastPrinted>2014-10-20T16:56:12Z</cp:lastPrinted>
  <dcterms:created xsi:type="dcterms:W3CDTF">2009-01-21T11:20:41Z</dcterms:created>
  <dcterms:modified xsi:type="dcterms:W3CDTF">2022-10-21T07:36:16Z</dcterms:modified>
</cp:coreProperties>
</file>