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302" r:id="rId4"/>
    <p:sldId id="300" r:id="rId5"/>
    <p:sldId id="301" r:id="rId6"/>
    <p:sldId id="309" r:id="rId7"/>
    <p:sldId id="289" r:id="rId8"/>
    <p:sldId id="310" r:id="rId9"/>
    <p:sldId id="303" r:id="rId10"/>
    <p:sldId id="305" r:id="rId11"/>
    <p:sldId id="306" r:id="rId12"/>
    <p:sldId id="308" r:id="rId13"/>
    <p:sldId id="311" r:id="rId14"/>
    <p:sldId id="312" r:id="rId15"/>
    <p:sldId id="307" r:id="rId16"/>
  </p:sldIdLst>
  <p:sldSz cx="9144000" cy="6858000" type="screen4x3"/>
  <p:notesSz cx="99060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5D020-E067-4C0D-B519-0B455A9EF8C7}" v="1" dt="2022-10-09T17:59:17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2C040E-D880-45EA-9897-2E67B00042DB}" type="datetimeFigureOut">
              <a:rPr lang="en-US"/>
              <a:pPr>
                <a:defRPr/>
              </a:pPr>
              <a:t>10/9/2022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CCA1339-7B3A-4B99-A2BD-0F417B5101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27F32D-38A9-4F23-94D6-E84BE457DC23}" type="datetimeFigureOut">
              <a:rPr lang="en-US"/>
              <a:pPr>
                <a:defRPr/>
              </a:pPr>
              <a:t>10/9/2022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1" y="3227390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7A12B4-E641-4319-97E4-D892DF3BDB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738D2-9697-4643-9BC1-88839202CE4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BB0D-D43F-4F84-9DB7-746DC1C0AF0E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9FDA-95F4-4D68-A140-E962DFCEDE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EB613-0EA9-489A-BE89-40E4633BA6C6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0EB55-05F4-4528-A60E-790A820001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2ED3-3B3F-4C8C-8799-1196E97D57E2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46034-DAD5-4D63-97A0-D33390D9B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2D32-628D-4376-A887-0B1074342C32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1CF89-50DC-478F-BED6-EDDC9BFD33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F4814-36AF-4F66-96BC-57427199CFB3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65630-EB75-403D-82FC-E3F924AB51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FFE20-6BC4-48A6-8C4A-31B6808FAC50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FF49E-7258-4D87-A4A4-1FFF6B3431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C8135-B089-4DC0-B95A-A71BA51B4A7B}" type="datetime1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2228-E958-4D48-A32A-8E9357322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6A27-F71D-4AB9-98B6-6EF17038D5F9}" type="datetime1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7508-5711-4EA7-95C3-713E6B9183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43A7-32A6-41BF-A6F1-93EE9E2985E8}" type="datetime1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D7B9-7744-472B-855C-83AB57EE1A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B6AE-9C5D-4727-880D-0A87C23C1D31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10BAF-DC1D-49CC-BE94-EFC6628AE6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8D66-5A5E-40F2-BD4B-4CD16495BD08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95992-A784-47DB-BD74-DD665255C8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B4D42C-77C3-4986-A7C2-7763D6E30192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B5DC0A-2E8C-421A-B13E-C40CF01E1C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3_HTML_CSS/css_AnonClassExample1.html" TargetMode="External"/><Relationship Id="rId2" Type="http://schemas.openxmlformats.org/officeDocument/2006/relationships/hyperlink" Target="http://intweb.bucks.ac.uk/~rmathe01/CO456_Web/Unit_3_HTML_CSS/css_ClassExample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3_HTML_CSS/css_IdWrongExample1.html" TargetMode="External"/><Relationship Id="rId2" Type="http://schemas.openxmlformats.org/officeDocument/2006/relationships/hyperlink" Target="http://intweb.bucks.ac.uk/~rmathe01/CO456_Web/Unit_3_HTML_CSS/css_IdExample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web.bucks.ac.uk/~rmathe01/CO456_Web/Unit_3_HTML_CSS/css_PseudoClassExample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tweb.bucks.ac.uk/~rmathe01/CO456_Web/Unit_3_HTML_CSS/imageAndForm_v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tweb.bucks.ac.uk/~rmathe01/CO456_Web/Unit_3_HTML_CSS/imageAndForm_v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tweb.bucks.ac.uk/~rmathe01/CO456_Web/Unit_3_HTML_CSS/css_example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CO456</a:t>
            </a:r>
            <a:br>
              <a:rPr lang="en-GB" dirty="0"/>
            </a:br>
            <a:r>
              <a:rPr lang="en-GB" dirty="0"/>
              <a:t>Web</a:t>
            </a:r>
            <a:br>
              <a:rPr lang="en-GB" dirty="0"/>
            </a:br>
            <a:r>
              <a:rPr lang="en-GB" sz="1800" dirty="0"/>
              <a:t>- most materials adapted from </a:t>
            </a:r>
            <a:r>
              <a:rPr lang="en-GB" sz="1800" b="1" i="1" dirty="0"/>
              <a:t>Moseley (2006)</a:t>
            </a:r>
            <a:r>
              <a:rPr lang="en-GB" sz="1800" dirty="0"/>
              <a:t>, Chapters 2, 3 &amp; 4 -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Unit 3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Recap (tables, images, forms)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… and some CSS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05AAEB-91B5-455E-9D24-2A6C0AEA93D1}" type="datetime1">
              <a:rPr lang="en-GB" smtClean="0"/>
              <a:t>09/10/2022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9B22B-6490-4939-B49A-86E8EB2B686B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advTm="2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CSS - classes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/>
              <a:t>You can create your own style rules </a:t>
            </a:r>
            <a:r>
              <a:rPr lang="en-GB" sz="2000" u="sng" dirty="0"/>
              <a:t>AND</a:t>
            </a:r>
            <a:r>
              <a:rPr lang="en-GB" sz="2000" dirty="0"/>
              <a:t> you may also have more than one rule for the same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 err="1">
                <a:solidFill>
                  <a:srgbClr val="0070C0"/>
                </a:solidFill>
              </a:rPr>
              <a:t>p.right</a:t>
            </a:r>
            <a:r>
              <a:rPr lang="en-GB" sz="1600" dirty="0">
                <a:solidFill>
                  <a:srgbClr val="0070C0"/>
                </a:solidFill>
              </a:rPr>
              <a:t> { text-align : right ;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red ; font : italic  4em Times ,  serif ; background: yellow}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 err="1">
                <a:solidFill>
                  <a:srgbClr val="0070C0"/>
                </a:solidFill>
              </a:rPr>
              <a:t>p.left</a:t>
            </a:r>
            <a:r>
              <a:rPr lang="en-GB" sz="1600" dirty="0">
                <a:solidFill>
                  <a:srgbClr val="0070C0"/>
                </a:solidFill>
              </a:rPr>
              <a:t> { text-align: left;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green;  font : 3em Arial, sans-serif ; background : aqua}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To use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&lt;</a:t>
            </a:r>
            <a:r>
              <a:rPr lang="en-GB" sz="1600" dirty="0">
                <a:solidFill>
                  <a:srgbClr val="0070C0"/>
                </a:solidFill>
              </a:rPr>
              <a:t>p class=“right”&gt;This paragraph is right aligned&lt;/p&gt;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&lt;p class=“left”&gt;… and this paragraph is left aligned&lt;/p&gt;</a:t>
            </a:r>
            <a:endParaRPr lang="en-GB" sz="1600" dirty="0"/>
          </a:p>
          <a:p>
            <a:pPr eaLnBrk="1" hangingPunct="1">
              <a:lnSpc>
                <a:spcPct val="80000"/>
              </a:lnSpc>
            </a:pPr>
            <a:r>
              <a:rPr lang="en-GB" sz="2000" dirty="0">
                <a:hlinkClick r:id="rId2"/>
              </a:rPr>
              <a:t>Click here</a:t>
            </a:r>
            <a:r>
              <a:rPr lang="en-GB" sz="2000" dirty="0"/>
              <a:t> for the html example using multiple classes to control a &lt;p&gt; tag</a:t>
            </a:r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A useful technique is to use </a:t>
            </a:r>
            <a:r>
              <a:rPr lang="en-GB" sz="2000" b="1" i="1" dirty="0"/>
              <a:t>anonymous</a:t>
            </a:r>
            <a:r>
              <a:rPr lang="en-GB" sz="2000" dirty="0"/>
              <a:t> classes that may then be applied to multiple tag types – simply </a:t>
            </a:r>
            <a:r>
              <a:rPr lang="en-GB" sz="2000" u="sng" dirty="0"/>
              <a:t>don’t</a:t>
            </a:r>
            <a:r>
              <a:rPr lang="en-GB" sz="2000" dirty="0"/>
              <a:t> specify the tag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.left { text-align: left;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green;  font : 3em Arial, sans-serif ; background : aqua}</a:t>
            </a:r>
            <a:endParaRPr lang="en-GB" sz="1600" dirty="0"/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To use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&lt;h1 class=“left”&gt;This heading is left aligned&lt;/p&gt;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&lt;p class=“left”&gt;… and this paragraph is left aligned&lt;/p&gt;</a:t>
            </a:r>
            <a:endParaRPr lang="en-GB" sz="1800" dirty="0"/>
          </a:p>
          <a:p>
            <a:pPr eaLnBrk="1" hangingPunct="1">
              <a:lnSpc>
                <a:spcPct val="80000"/>
              </a:lnSpc>
            </a:pPr>
            <a:r>
              <a:rPr lang="en-GB" sz="2000" dirty="0">
                <a:hlinkClick r:id="rId3"/>
              </a:rPr>
              <a:t>Click here</a:t>
            </a:r>
            <a:r>
              <a:rPr lang="en-GB" sz="2000" dirty="0"/>
              <a:t> for the html example of applying an anonymous class to 2 tags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416F18-BE49-4B4E-82EC-E4A7268BEA2C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5651C-185E-4D0E-96AD-E67AEC36126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38" y="2835275"/>
            <a:ext cx="30718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688" y="4786313"/>
            <a:ext cx="1785937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CSS – the “id” selector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5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/>
              <a:t>Similarly to classes - you can create styles for “identified”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 err="1">
                <a:solidFill>
                  <a:srgbClr val="0070C0"/>
                </a:solidFill>
              </a:rPr>
              <a:t>p#bluepara</a:t>
            </a:r>
            <a:r>
              <a:rPr lang="en-GB" sz="1600" dirty="0">
                <a:solidFill>
                  <a:srgbClr val="0070C0"/>
                </a:solidFill>
              </a:rPr>
              <a:t> { text-align : </a:t>
            </a:r>
            <a:r>
              <a:rPr lang="en-GB" sz="1600" dirty="0" err="1">
                <a:solidFill>
                  <a:srgbClr val="0070C0"/>
                </a:solidFill>
              </a:rPr>
              <a:t>center</a:t>
            </a:r>
            <a:r>
              <a:rPr lang="en-GB" sz="1600" dirty="0">
                <a:solidFill>
                  <a:srgbClr val="0070C0"/>
                </a:solidFill>
              </a:rPr>
              <a:t>;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</a:t>
            </a:r>
            <a:r>
              <a:rPr lang="en-GB" sz="1600" dirty="0" err="1">
                <a:solidFill>
                  <a:srgbClr val="0070C0"/>
                </a:solidFill>
              </a:rPr>
              <a:t>darkblue</a:t>
            </a:r>
            <a:r>
              <a:rPr lang="en-GB" sz="1600" dirty="0">
                <a:solidFill>
                  <a:srgbClr val="0070C0"/>
                </a:solidFill>
              </a:rPr>
              <a:t> ; font: 3em Arial, sans-serif ; background : aqua}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 err="1">
                <a:solidFill>
                  <a:srgbClr val="0070C0"/>
                </a:solidFill>
              </a:rPr>
              <a:t>p#greenpara</a:t>
            </a:r>
            <a:r>
              <a:rPr lang="en-GB" sz="1600" dirty="0">
                <a:solidFill>
                  <a:srgbClr val="0070C0"/>
                </a:solidFill>
              </a:rPr>
              <a:t> { text-align : </a:t>
            </a:r>
            <a:r>
              <a:rPr lang="en-GB" sz="1600" dirty="0" err="1">
                <a:solidFill>
                  <a:srgbClr val="0070C0"/>
                </a:solidFill>
              </a:rPr>
              <a:t>center</a:t>
            </a:r>
            <a:r>
              <a:rPr lang="en-GB" sz="1600" dirty="0">
                <a:solidFill>
                  <a:srgbClr val="0070C0"/>
                </a:solidFill>
              </a:rPr>
              <a:t>;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</a:t>
            </a:r>
            <a:r>
              <a:rPr lang="en-GB" sz="1600" dirty="0" err="1">
                <a:solidFill>
                  <a:srgbClr val="0070C0"/>
                </a:solidFill>
              </a:rPr>
              <a:t>darkgreen</a:t>
            </a:r>
            <a:r>
              <a:rPr lang="en-GB" sz="1600" dirty="0">
                <a:solidFill>
                  <a:srgbClr val="0070C0"/>
                </a:solidFill>
              </a:rPr>
              <a:t> ; font : 3em Arial, sans-serif ; background : </a:t>
            </a:r>
            <a:r>
              <a:rPr lang="en-GB" sz="1600" dirty="0" err="1">
                <a:solidFill>
                  <a:srgbClr val="0070C0"/>
                </a:solidFill>
              </a:rPr>
              <a:t>lightgreen</a:t>
            </a:r>
            <a:r>
              <a:rPr lang="en-GB" sz="1600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To use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&lt;p id=“</a:t>
            </a:r>
            <a:r>
              <a:rPr lang="en-GB" sz="1600" dirty="0" err="1">
                <a:solidFill>
                  <a:srgbClr val="0070C0"/>
                </a:solidFill>
              </a:rPr>
              <a:t>bluepara</a:t>
            </a:r>
            <a:r>
              <a:rPr lang="en-GB" sz="1600" dirty="0">
                <a:solidFill>
                  <a:srgbClr val="0070C0"/>
                </a:solidFill>
              </a:rPr>
              <a:t>”&gt;This is a BLUE paragraph&lt;/p&gt;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&lt;p id=“</a:t>
            </a:r>
            <a:r>
              <a:rPr lang="en-GB" sz="1600" dirty="0" err="1">
                <a:solidFill>
                  <a:srgbClr val="0070C0"/>
                </a:solidFill>
              </a:rPr>
              <a:t>greenpara</a:t>
            </a:r>
            <a:r>
              <a:rPr lang="en-GB" sz="1600" dirty="0">
                <a:solidFill>
                  <a:srgbClr val="0070C0"/>
                </a:solidFill>
              </a:rPr>
              <a:t>”&gt;… and here is a GREEN one&lt;/p&gt;</a:t>
            </a:r>
            <a:endParaRPr lang="en-GB" sz="2000" dirty="0">
              <a:hlinkClick r:id="rId2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000" dirty="0">
                <a:hlinkClick r:id="rId2"/>
              </a:rPr>
              <a:t>Click here</a:t>
            </a:r>
            <a:r>
              <a:rPr lang="en-GB" sz="2000" dirty="0"/>
              <a:t> for the html example using different identifiers to style a &lt;p&gt; tag</a:t>
            </a:r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The </a:t>
            </a:r>
            <a:r>
              <a:rPr lang="en-GB" sz="2000" u="sng" dirty="0"/>
              <a:t>difference</a:t>
            </a:r>
            <a:r>
              <a:rPr lang="en-GB" sz="2000" dirty="0"/>
              <a:t> between class and id is that class may apply to many parts of one page but id can be used once only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Although it is also possible to have anonymous identifiers as follows …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#</a:t>
            </a:r>
            <a:r>
              <a:rPr lang="en-GB" sz="1600" dirty="0" err="1">
                <a:solidFill>
                  <a:srgbClr val="0070C0"/>
                </a:solidFill>
              </a:rPr>
              <a:t>myBlueStyle</a:t>
            </a:r>
            <a:r>
              <a:rPr lang="en-GB" sz="1600" dirty="0">
                <a:solidFill>
                  <a:srgbClr val="0070C0"/>
                </a:solidFill>
              </a:rPr>
              <a:t> {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</a:t>
            </a:r>
            <a:r>
              <a:rPr lang="en-GB" sz="1600" dirty="0" err="1">
                <a:solidFill>
                  <a:srgbClr val="0070C0"/>
                </a:solidFill>
              </a:rPr>
              <a:t>darkblue</a:t>
            </a:r>
            <a:r>
              <a:rPr lang="en-GB" sz="1600" dirty="0">
                <a:solidFill>
                  <a:srgbClr val="0070C0"/>
                </a:solidFill>
              </a:rPr>
              <a:t> ; background : aqua}</a:t>
            </a:r>
            <a:endParaRPr lang="en-GB" sz="2000" dirty="0"/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… strictly, style rules say one should not apply this to more than one tag in the same page - however it does seem to work in IE Explorer … </a:t>
            </a:r>
            <a:r>
              <a:rPr lang="en-GB" sz="2000" dirty="0">
                <a:hlinkClick r:id="rId3"/>
              </a:rPr>
              <a:t>click here</a:t>
            </a: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id selectors are particularly appropriate for styling layouts with the &lt;div&gt; tag (see later)</a:t>
            </a:r>
            <a:endParaRPr lang="en-GB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45305-9215-47A4-82A3-FEA8D0046E13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9E5C3-B466-408A-BB91-EA45DCA8853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63" y="2660650"/>
            <a:ext cx="32480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CSS – pseudo-class selectors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/>
              <a:t>Some classes represent objects that can have different states/behaviour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One example is the HTML anchor tag &lt;a </a:t>
            </a:r>
            <a:r>
              <a:rPr lang="en-GB" sz="2000" dirty="0" err="1"/>
              <a:t>href</a:t>
            </a:r>
            <a:r>
              <a:rPr lang="en-GB" sz="2000" dirty="0"/>
              <a:t>=“http://www..../my.html”&gt;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a:link {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red}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a:active {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coral}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a:visited {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green; font-weight : bold}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dirty="0">
                <a:solidFill>
                  <a:srgbClr val="0070C0"/>
                </a:solidFill>
              </a:rPr>
              <a:t>a:hover {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: yellow}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To use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&lt;a </a:t>
            </a:r>
            <a:r>
              <a:rPr lang="en-GB" sz="1800" dirty="0" err="1">
                <a:solidFill>
                  <a:srgbClr val="0070C0"/>
                </a:solidFill>
              </a:rPr>
              <a:t>href</a:t>
            </a:r>
            <a:r>
              <a:rPr lang="en-GB" sz="1800" dirty="0">
                <a:solidFill>
                  <a:srgbClr val="0070C0"/>
                </a:solidFill>
              </a:rPr>
              <a:t>=“</a:t>
            </a:r>
            <a:r>
              <a:rPr lang="en-GB" sz="1800" dirty="0" err="1">
                <a:solidFill>
                  <a:srgbClr val="0070C0"/>
                </a:solidFill>
              </a:rPr>
              <a:t>myLink</a:t>
            </a:r>
            <a:r>
              <a:rPr lang="en-GB" sz="1800" dirty="0">
                <a:solidFill>
                  <a:srgbClr val="0070C0"/>
                </a:solidFill>
              </a:rPr>
              <a:t>”&gt;This text will be red/coral/green depending if not visited/active/visited&lt;/a&gt;</a:t>
            </a:r>
            <a:endParaRPr lang="en-GB" sz="1800" dirty="0"/>
          </a:p>
          <a:p>
            <a:pPr eaLnBrk="1" hangingPunct="1">
              <a:lnSpc>
                <a:spcPct val="80000"/>
              </a:lnSpc>
            </a:pPr>
            <a:r>
              <a:rPr lang="en-GB" sz="2000" dirty="0">
                <a:hlinkClick r:id="rId2"/>
              </a:rPr>
              <a:t>Click here</a:t>
            </a:r>
            <a:r>
              <a:rPr lang="en-GB" sz="2000" dirty="0"/>
              <a:t> for an example using anchor </a:t>
            </a:r>
            <a:r>
              <a:rPr lang="en-GB" sz="2000" dirty="0" err="1"/>
              <a:t>pseudoclasses</a:t>
            </a: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E6409A-A3A7-441C-A13D-C6A8C6FF0F8D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D8AED-26E2-4C7A-9E80-4270FC2F99E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7772400" cy="793750"/>
          </a:xfrm>
        </p:spPr>
        <p:txBody>
          <a:bodyPr/>
          <a:lstStyle/>
          <a:p>
            <a:pPr eaLnBrk="1" hangingPunct="1"/>
            <a:r>
              <a:rPr lang="en-GB" sz="4000"/>
              <a:t>Using CSS</a:t>
            </a:r>
            <a:br>
              <a:rPr lang="en-GB"/>
            </a:br>
            <a:r>
              <a:rPr lang="en-GB" sz="1600"/>
              <a:t>Hayes D (2002) and Moseley (2006)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628775"/>
            <a:ext cx="8713788" cy="494347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GB" sz="2400" dirty="0">
                <a:solidFill>
                  <a:schemeClr val="tx1"/>
                </a:solidFill>
              </a:rPr>
              <a:t> THREE CSS TYPES – </a:t>
            </a:r>
          </a:p>
          <a:p>
            <a:pPr marL="457200" indent="-457200" algn="l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sz="2400" u="sng" dirty="0">
                <a:solidFill>
                  <a:schemeClr val="tx1"/>
                </a:solidFill>
              </a:rPr>
              <a:t>linked</a:t>
            </a:r>
            <a:r>
              <a:rPr lang="en-GB" sz="2400" dirty="0">
                <a:solidFill>
                  <a:schemeClr val="tx1"/>
                </a:solidFill>
              </a:rPr>
              <a:t> = style properties are stored in a separate file that is referenced by a &lt;link&gt; tag within the &lt;head&gt; tags. This is a </a:t>
            </a:r>
            <a:r>
              <a:rPr lang="en-GB" sz="2400" b="1" i="1" dirty="0">
                <a:solidFill>
                  <a:schemeClr val="tx1"/>
                </a:solidFill>
              </a:rPr>
              <a:t>true</a:t>
            </a:r>
            <a:r>
              <a:rPr lang="en-GB" sz="2400" dirty="0">
                <a:solidFill>
                  <a:schemeClr val="tx1"/>
                </a:solidFill>
              </a:rPr>
              <a:t> “separation of content and presentation”; </a:t>
            </a:r>
          </a:p>
          <a:p>
            <a:pPr marL="457200" indent="-457200" algn="l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sz="2400" u="sng" dirty="0">
                <a:solidFill>
                  <a:schemeClr val="tx1"/>
                </a:solidFill>
              </a:rPr>
              <a:t>embedded</a:t>
            </a:r>
            <a:r>
              <a:rPr lang="en-GB" sz="2400" dirty="0">
                <a:solidFill>
                  <a:schemeClr val="tx1"/>
                </a:solidFill>
              </a:rPr>
              <a:t> = style properties are included in &lt;style&gt; tags at the top of pages; </a:t>
            </a:r>
          </a:p>
          <a:p>
            <a:pPr marL="457200" indent="-457200" algn="l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sz="2400" u="sng" dirty="0">
                <a:solidFill>
                  <a:schemeClr val="tx1"/>
                </a:solidFill>
              </a:rPr>
              <a:t>inline</a:t>
            </a:r>
            <a:r>
              <a:rPr lang="en-GB" sz="2400" dirty="0">
                <a:solidFill>
                  <a:schemeClr val="tx1"/>
                </a:solidFill>
              </a:rPr>
              <a:t> = style properties are included in &lt;other&gt; HTML tags throughout a page. 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endParaRPr lang="en-GB" sz="24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GB" sz="2400" dirty="0">
                <a:solidFill>
                  <a:schemeClr val="tx1"/>
                </a:solidFill>
              </a:rPr>
              <a:t> WHY “CASCADING”? – Describes the order of precedence – if style for an element is described in more than one place, web browser will cascade precedence (express or over-ride) to the style closest to the &lt;tag&gt; affected. Order of precedence is: inline &gt; embedded &gt; linked.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1957-5814-4D34-B089-52D411CD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A67BE-CA7D-4ACD-A38A-C8022A6E3D8B}" type="datetime1">
              <a:rPr lang="en-GB" smtClean="0"/>
              <a:t>09/10/2022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DBDDE-17F6-4800-86B4-A2CC935C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89FDA-95F4-4D68-A140-E962DFCEDEE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772400" cy="793750"/>
          </a:xfrm>
        </p:spPr>
        <p:txBody>
          <a:bodyPr/>
          <a:lstStyle/>
          <a:p>
            <a:pPr eaLnBrk="1" hangingPunct="1"/>
            <a:r>
              <a:rPr lang="en-GB" sz="3600"/>
              <a:t>Cascading Style Sheets (examples)</a:t>
            </a:r>
            <a:r>
              <a:rPr lang="en-GB"/>
              <a:t> </a:t>
            </a:r>
            <a:br>
              <a:rPr lang="en-GB"/>
            </a:br>
            <a:r>
              <a:rPr lang="en-GB" sz="1600"/>
              <a:t> Hayes D (2002) and Moseley (2006)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412875"/>
            <a:ext cx="8713788" cy="52292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GB" sz="2000" dirty="0">
                <a:solidFill>
                  <a:schemeClr val="tx1"/>
                </a:solidFill>
              </a:rPr>
              <a:t>INLINE – Simplest but problematic - when updated, every occurrence must be changed. E.g. adding a style attribute to a &lt;table&gt; tag. Useful for “exceptions”.</a:t>
            </a:r>
          </a:p>
          <a:p>
            <a:pPr algn="l" eaLnBrk="1" hangingPunct="1">
              <a:lnSpc>
                <a:spcPct val="80000"/>
              </a:lnSpc>
              <a:defRPr/>
            </a:pPr>
            <a:endParaRPr lang="en-GB" sz="16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&lt;table style=“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background:aqua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” width=“100%”&gt;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endParaRPr lang="en-GB" sz="16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2000" dirty="0">
                <a:solidFill>
                  <a:schemeClr val="tx1"/>
                </a:solidFill>
              </a:rPr>
              <a:t>EMBEDDED – Better separation of presentation from content, only have to update at the top of a (each) web page. Useful for testing – CSS and HTML on same page 	</a:t>
            </a:r>
            <a:endParaRPr lang="en-GB" sz="16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&lt;head&gt;&lt;style type="text/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 body {font-family: Trebuchet MS, Arial;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: blue; font-size: 12; background-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: Thistle}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 h1 {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: red; background-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: #00ff00} h2 {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: green} 	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 p {background-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rgb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(250,0,255)}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&lt;/style&gt;&lt;/head&gt;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endParaRPr lang="en-GB" sz="16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2000" dirty="0">
                <a:solidFill>
                  <a:schemeClr val="tx1"/>
                </a:solidFill>
              </a:rPr>
              <a:t>LINKED – Best separation of presentation from content, only have to update in one file for all pages referenced using the &lt;link&gt; tag. E.g. </a:t>
            </a:r>
          </a:p>
          <a:p>
            <a:pPr algn="l" eaLnBrk="1" hangingPunct="1">
              <a:lnSpc>
                <a:spcPct val="80000"/>
              </a:lnSpc>
              <a:defRPr/>
            </a:pPr>
            <a:endParaRPr lang="en-GB" sz="16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&lt;head&gt;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 &lt;link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rel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stylesheet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en-GB" sz="1600" b="1" i="1" dirty="0" err="1">
                <a:solidFill>
                  <a:schemeClr val="accent1">
                    <a:lumMod val="75000"/>
                  </a:schemeClr>
                </a:solidFill>
              </a:rPr>
              <a:t>myGreatStyles.css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” type=“text/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”&gt;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&lt;/head&gt;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endParaRPr lang="en-GB" sz="2000" dirty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  <a:defRPr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24E17-351B-4280-B893-3135C04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4F379-D102-45D5-8B56-C6D74479566C}" type="datetime1">
              <a:rPr lang="en-GB" smtClean="0"/>
              <a:t>09/10/2022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E43BE-FC37-48C3-8425-CAE5D4AF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89FDA-95F4-4D68-A140-E962DFCEDEE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CSS – more “tricks”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/>
              <a:t>Many more elements may be manipulated using CSS. Examples include - see Moseley (2006) Chapter 4 or an alternative text for more:</a:t>
            </a:r>
          </a:p>
          <a:p>
            <a:pPr lvl="1" eaLnBrk="1" hangingPunct="1">
              <a:defRPr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background images, colours and properties; </a:t>
            </a:r>
          </a:p>
          <a:p>
            <a:pPr lvl="1" eaLnBrk="1" hangingPunct="1">
              <a:defRPr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text colour, decoration, indentation, case, fonts; </a:t>
            </a:r>
          </a:p>
          <a:p>
            <a:pPr lvl="1" eaLnBrk="1" hangingPunct="1">
              <a:defRPr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borders, boxes, margins, padding; </a:t>
            </a:r>
          </a:p>
          <a:p>
            <a:pPr lvl="1" eaLnBrk="1" hangingPunct="1">
              <a:defRPr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lists – </a:t>
            </a:r>
            <a:r>
              <a:rPr lang="en-GB" sz="2400" b="1" u="sng" dirty="0">
                <a:solidFill>
                  <a:schemeClr val="accent1">
                    <a:lumMod val="75000"/>
                  </a:schemeClr>
                </a:solidFill>
              </a:rPr>
              <a:t>important </a:t>
            </a:r>
            <a:r>
              <a:rPr lang="en-GB" sz="2400" b="1" u="sng">
                <a:solidFill>
                  <a:schemeClr val="accent1">
                    <a:lumMod val="75000"/>
                  </a:schemeClr>
                </a:solidFill>
              </a:rPr>
              <a:t>but contentious</a:t>
            </a:r>
            <a:r>
              <a:rPr lang="en-GB" sz="240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form the basis of CSS button-like / image less navigation (see later)</a:t>
            </a:r>
            <a:endParaRPr lang="en-GB" sz="2400" dirty="0"/>
          </a:p>
          <a:p>
            <a:pPr eaLnBrk="1" hangingPunct="1">
              <a:defRPr/>
            </a:pPr>
            <a:r>
              <a:rPr lang="en-GB" sz="2800" dirty="0"/>
              <a:t>Later we will also look at using CSS for styling </a:t>
            </a:r>
            <a:r>
              <a:rPr lang="en-GB" sz="2800" b="1" i="1" dirty="0"/>
              <a:t>layout</a:t>
            </a:r>
            <a:r>
              <a:rPr lang="en-GB" sz="2800" dirty="0"/>
              <a:t> and </a:t>
            </a:r>
            <a:r>
              <a:rPr lang="en-GB" sz="2800" b="1" i="1" dirty="0"/>
              <a:t>navigation</a:t>
            </a:r>
            <a:r>
              <a:rPr lang="en-GB" sz="28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247FBF-1D30-416C-A1D3-5AE0095CB5BD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07B49-DC5B-42D5-819F-8B7418721D7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59744"/>
              </p:ext>
            </p:extLst>
          </p:nvPr>
        </p:nvGraphicFramePr>
        <p:xfrm>
          <a:off x="395536" y="1475697"/>
          <a:ext cx="8568952" cy="4007608"/>
        </p:xfrm>
        <a:graphic>
          <a:graphicData uri="http://schemas.openxmlformats.org/drawingml/2006/table">
            <a:tbl>
              <a:tblPr/>
              <a:tblGrid>
                <a:gridCol w="43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1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Wk.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Lecture/subject area(s)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Practical 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Reading (Moseley, 2007)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6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Introduction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How the Web works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Internet/Web definitions and HTML report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1 (The way the Web works)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1 (Introductory -  inc. lists and hyperlinks)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24-36 (HTML)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7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2 (inc. tables, images and forms)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36-48 (HTML)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3 (XHTML and frames)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1 (Introduction and core CSS principles)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introductory styles, embedded styles.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76-96.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2 (Positioning elements).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CSS– using IDs, classes and layout control.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97-103.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3 (Advanced layout &amp; navigation)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using CSS to produce button-like navigation from HTML list elements. (CW2a to be demonstrated).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Specialised articles.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1 (Fundamentals, variables)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 foundation constructs.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108-116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2 (Functions, branches, loops).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calling functions.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117-124.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1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3 (Objects and the DOM).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manipulating the DOM.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6 126-139.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0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4 (Forms and validation). And DHTML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JS– validating user completed forms.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6 139-145, Ch 7.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38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CSS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- media, forms, gradients, SVG (‘Edge’) and other enhancements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46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Advanced HTML5, CSS3 &amp; JS frameworks (e.g.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 Mobile, Box2DWeb)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2</a:t>
                      </a:r>
                      <a:endParaRPr lang="en-GB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Vacation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Module schedule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2339F2-140D-46D6-A2F0-6AE78EE0CEFD}" type="datetime1">
              <a:rPr lang="en-GB" smtClean="0"/>
              <a:t>09/10/2022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ADA10-3900-4858-AC97-F1F610765B8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3078" name="Rectangle 9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-104514" y="2352886"/>
            <a:ext cx="714380" cy="28572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86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Tables - in summary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Covered last week</a:t>
            </a:r>
            <a:endParaRPr lang="en-GB" sz="2400" i="1" dirty="0"/>
          </a:p>
          <a:p>
            <a:pPr eaLnBrk="1" hangingPunct="1"/>
            <a:r>
              <a:rPr lang="en-GB" sz="2400" dirty="0"/>
              <a:t>Key tags are &lt;table&gt;, &lt;</a:t>
            </a:r>
            <a:r>
              <a:rPr lang="en-GB" sz="2400" dirty="0" err="1"/>
              <a:t>tr</a:t>
            </a:r>
            <a:r>
              <a:rPr lang="en-GB" sz="2400" dirty="0"/>
              <a:t>&gt;, &lt;</a:t>
            </a:r>
            <a:r>
              <a:rPr lang="en-GB" sz="2400" dirty="0" err="1"/>
              <a:t>th</a:t>
            </a:r>
            <a:r>
              <a:rPr lang="en-GB" sz="2400" dirty="0"/>
              <a:t>&gt; and &lt;td&gt;</a:t>
            </a:r>
          </a:p>
          <a:p>
            <a:pPr eaLnBrk="1" hangingPunct="1"/>
            <a:r>
              <a:rPr lang="en-GB" sz="2400" dirty="0"/>
              <a:t>Common &lt;table&gt; attributes are </a:t>
            </a:r>
          </a:p>
          <a:p>
            <a:pPr lvl="1" eaLnBrk="1" hangingPunct="1"/>
            <a:r>
              <a:rPr lang="en-GB" sz="2000" dirty="0"/>
              <a:t>border=“1”</a:t>
            </a:r>
          </a:p>
          <a:p>
            <a:pPr lvl="1" eaLnBrk="1" hangingPunct="1"/>
            <a:r>
              <a:rPr lang="en-GB" sz="2000" dirty="0"/>
              <a:t>width=“n pixels/n%”</a:t>
            </a:r>
          </a:p>
          <a:p>
            <a:pPr lvl="1" eaLnBrk="1" hangingPunct="1"/>
            <a:r>
              <a:rPr lang="en-GB" sz="2000" dirty="0" err="1"/>
              <a:t>cellpadding</a:t>
            </a:r>
            <a:r>
              <a:rPr lang="en-GB" sz="2000" dirty="0"/>
              <a:t> – in pixels between inner cell wall and cell content (now superseded by CSS)</a:t>
            </a:r>
          </a:p>
          <a:p>
            <a:pPr lvl="1" eaLnBrk="1" hangingPunct="1"/>
            <a:r>
              <a:rPr lang="en-GB" sz="2000" dirty="0" err="1"/>
              <a:t>cellspacing</a:t>
            </a:r>
            <a:r>
              <a:rPr lang="en-GB" sz="2000" dirty="0"/>
              <a:t> – in pixels between cells (now superseded by CSS)</a:t>
            </a:r>
          </a:p>
          <a:p>
            <a:pPr lvl="1" eaLnBrk="1" hangingPunct="1"/>
            <a:r>
              <a:rPr lang="en-GB" sz="2000" dirty="0"/>
              <a:t>rules=“all”</a:t>
            </a:r>
            <a:endParaRPr lang="en-GB" sz="2400" dirty="0"/>
          </a:p>
          <a:p>
            <a:pPr eaLnBrk="1" hangingPunct="1"/>
            <a:r>
              <a:rPr lang="en-GB" sz="2400" dirty="0"/>
              <a:t>Two useful &lt;</a:t>
            </a:r>
            <a:r>
              <a:rPr lang="en-GB" sz="2400" dirty="0" err="1"/>
              <a:t>th</a:t>
            </a:r>
            <a:r>
              <a:rPr lang="en-GB" sz="2400" dirty="0"/>
              <a:t>&gt; and &lt;td&gt; attributes for irregular tables are</a:t>
            </a:r>
          </a:p>
          <a:p>
            <a:pPr lvl="1" eaLnBrk="1" hangingPunct="1"/>
            <a:r>
              <a:rPr lang="en-GB" sz="2000" dirty="0" err="1"/>
              <a:t>colspan</a:t>
            </a:r>
            <a:r>
              <a:rPr lang="en-GB" sz="2000" dirty="0"/>
              <a:t>=“n cols” – merges cells horizontally</a:t>
            </a:r>
          </a:p>
          <a:p>
            <a:pPr lvl="1" eaLnBrk="1" hangingPunct="1"/>
            <a:r>
              <a:rPr lang="en-GB" sz="2000" dirty="0" err="1"/>
              <a:t>rowspan</a:t>
            </a:r>
            <a:r>
              <a:rPr lang="en-GB" sz="2000" dirty="0"/>
              <a:t>=“n rows” – merges cells vertically</a:t>
            </a:r>
            <a:endParaRPr lang="en-GB" sz="2400" dirty="0"/>
          </a:p>
          <a:p>
            <a:pPr lvl="1" eaLnBrk="1" hangingPunct="1">
              <a:buFont typeface="Arial" charset="0"/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1355C3-F129-4551-99AE-41E41C3AC007}" type="datetime1">
              <a:rPr lang="en-GB" smtClean="0"/>
              <a:t>09/10/2022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D1D96-B83B-4AA1-9B02-FB2C9E9FCD8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Images - in summary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Covered by independent study last week – brief review below</a:t>
            </a:r>
          </a:p>
          <a:p>
            <a:pPr eaLnBrk="1" hangingPunct="1"/>
            <a:r>
              <a:rPr lang="en-GB" sz="2400" dirty="0"/>
              <a:t>The image tag, source, height (opt), width (opt), alternative text (opt)</a:t>
            </a:r>
          </a:p>
          <a:p>
            <a:pPr lvl="1" eaLnBrk="1" hangingPunct="1"/>
            <a:r>
              <a:rPr lang="en-GB" sz="1600" dirty="0"/>
              <a:t>&lt;</a:t>
            </a:r>
            <a:r>
              <a:rPr lang="en-GB" sz="1600" dirty="0" err="1"/>
              <a:t>img</a:t>
            </a:r>
            <a:r>
              <a:rPr lang="en-GB" sz="1600" dirty="0"/>
              <a:t> </a:t>
            </a:r>
            <a:r>
              <a:rPr lang="en-GB" sz="1600" dirty="0" err="1"/>
              <a:t>src</a:t>
            </a:r>
            <a:r>
              <a:rPr lang="en-GB" sz="1600" dirty="0"/>
              <a:t>=“</a:t>
            </a:r>
            <a:r>
              <a:rPr lang="en-GB" sz="1600" dirty="0" err="1"/>
              <a:t>url</a:t>
            </a:r>
            <a:r>
              <a:rPr lang="en-GB" sz="1600" dirty="0"/>
              <a:t>/path/file.ext” height=“</a:t>
            </a:r>
            <a:r>
              <a:rPr lang="en-GB" sz="1600" dirty="0" err="1"/>
              <a:t>px</a:t>
            </a:r>
            <a:r>
              <a:rPr lang="en-GB" sz="1600" dirty="0"/>
              <a:t>/%” width=“</a:t>
            </a:r>
            <a:r>
              <a:rPr lang="en-GB" sz="1600" dirty="0" err="1"/>
              <a:t>px</a:t>
            </a:r>
            <a:r>
              <a:rPr lang="en-GB" sz="1600" dirty="0"/>
              <a:t>/%” alt=“My </a:t>
            </a:r>
            <a:r>
              <a:rPr lang="en-GB" sz="1600" dirty="0" err="1"/>
              <a:t>pic</a:t>
            </a:r>
            <a:r>
              <a:rPr lang="en-GB" sz="1600" dirty="0"/>
              <a:t>”&gt;</a:t>
            </a:r>
          </a:p>
          <a:p>
            <a:pPr eaLnBrk="1" hangingPunct="1"/>
            <a:r>
              <a:rPr lang="en-GB" sz="2400" dirty="0"/>
              <a:t>Can also be used for background</a:t>
            </a:r>
          </a:p>
          <a:p>
            <a:pPr lvl="1" eaLnBrk="1" hangingPunct="1"/>
            <a:r>
              <a:rPr lang="en-GB" sz="1600" dirty="0"/>
              <a:t>&lt;body background=“duck.jpg&gt;</a:t>
            </a:r>
          </a:p>
          <a:p>
            <a:pPr eaLnBrk="1" hangingPunct="1"/>
            <a:r>
              <a:rPr lang="en-GB" sz="2400" dirty="0"/>
              <a:t>… and for hyperlinks</a:t>
            </a:r>
          </a:p>
          <a:p>
            <a:pPr lvl="1" eaLnBrk="1" hangingPunct="1"/>
            <a:r>
              <a:rPr lang="en-GB" sz="1600" dirty="0"/>
              <a:t>&lt;a </a:t>
            </a:r>
            <a:r>
              <a:rPr lang="en-GB" sz="1600" dirty="0" err="1"/>
              <a:t>href</a:t>
            </a:r>
            <a:r>
              <a:rPr lang="en-GB" sz="1600" dirty="0"/>
              <a:t>=“somePlace.html”&gt;&lt;</a:t>
            </a:r>
            <a:r>
              <a:rPr lang="en-GB" sz="1600" dirty="0" err="1"/>
              <a:t>img</a:t>
            </a:r>
            <a:r>
              <a:rPr lang="en-GB" sz="1600" dirty="0"/>
              <a:t> </a:t>
            </a:r>
            <a:r>
              <a:rPr lang="en-GB" sz="1600" dirty="0" err="1"/>
              <a:t>src</a:t>
            </a:r>
            <a:r>
              <a:rPr lang="en-GB" sz="1600" dirty="0"/>
              <a:t>= …&gt;&lt;/a&gt;</a:t>
            </a:r>
          </a:p>
          <a:p>
            <a:pPr eaLnBrk="1" hangingPunct="1"/>
            <a:r>
              <a:rPr lang="en-GB" sz="2400" dirty="0"/>
              <a:t>… and embedded as background styles in other tags</a:t>
            </a:r>
          </a:p>
          <a:p>
            <a:pPr lvl="1" eaLnBrk="1" hangingPunct="1"/>
            <a:r>
              <a:rPr lang="en-GB" sz="1600" dirty="0"/>
              <a:t>&lt;form action="processor.php" method="post" style="background-</a:t>
            </a:r>
            <a:r>
              <a:rPr lang="en-GB" sz="1600" dirty="0" err="1"/>
              <a:t>image:url</a:t>
            </a:r>
            <a:r>
              <a:rPr lang="en-GB" sz="1600" dirty="0"/>
              <a:t>(duck.jpg)"&gt;</a:t>
            </a:r>
            <a:endParaRPr lang="en-GB" sz="2400" dirty="0"/>
          </a:p>
          <a:p>
            <a:pPr eaLnBrk="1" hangingPunct="1"/>
            <a:r>
              <a:rPr lang="en-GB" sz="2400" dirty="0"/>
              <a:t>… remember – in-line styles are generally </a:t>
            </a:r>
            <a:r>
              <a:rPr lang="en-GB" sz="2400" b="1" i="1" dirty="0"/>
              <a:t>not </a:t>
            </a:r>
            <a:r>
              <a:rPr lang="en-GB" sz="2400" dirty="0"/>
              <a:t>‘good practice’</a:t>
            </a:r>
          </a:p>
          <a:p>
            <a:pPr eaLnBrk="1" hangingPunct="1"/>
            <a:r>
              <a:rPr lang="en-GB" sz="2400" dirty="0">
                <a:hlinkClick r:id="rId2"/>
              </a:rPr>
              <a:t>Click here</a:t>
            </a:r>
            <a:r>
              <a:rPr lang="en-GB" sz="2400" dirty="0"/>
              <a:t> for an example of all the above, use “view source”</a:t>
            </a:r>
          </a:p>
          <a:p>
            <a:pPr lvl="1" eaLnBrk="1" hangingPunct="1">
              <a:buFont typeface="Arial" charset="0"/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C7B314-4487-44B7-AA9C-BA5B03D1144E}" type="datetime1">
              <a:rPr lang="en-GB" smtClean="0"/>
              <a:t>09/10/2022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AB6BC-4879-42B7-81F0-2EBF8428782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Forms - in summary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Covered by independent study last week – brief review below</a:t>
            </a:r>
          </a:p>
          <a:p>
            <a:pPr eaLnBrk="1" hangingPunct="1"/>
            <a:r>
              <a:rPr lang="en-GB" sz="2400" dirty="0"/>
              <a:t>The form tag with action and method attributes</a:t>
            </a:r>
          </a:p>
          <a:p>
            <a:pPr lvl="1" eaLnBrk="1" hangingPunct="1"/>
            <a:r>
              <a:rPr lang="en-GB" sz="1600" dirty="0"/>
              <a:t>	&lt;form action="processThisPlease.php" method="post"&gt;</a:t>
            </a:r>
          </a:p>
          <a:p>
            <a:pPr eaLnBrk="1" hangingPunct="1"/>
            <a:r>
              <a:rPr lang="en-GB" sz="2400" dirty="0"/>
              <a:t>The input tag for collecting user data – many “type” values</a:t>
            </a:r>
          </a:p>
          <a:p>
            <a:pPr lvl="1" eaLnBrk="1" hangingPunct="1"/>
            <a:r>
              <a:rPr lang="en-GB" sz="1600" dirty="0"/>
              <a:t>&lt;input type=“text/password/checkbox/radio/file/submit/button/reset/hidden”&gt; </a:t>
            </a:r>
          </a:p>
          <a:p>
            <a:pPr lvl="1" eaLnBrk="1" hangingPunct="1"/>
            <a:r>
              <a:rPr lang="en-GB" sz="1600" dirty="0"/>
              <a:t>&lt;body background=“duck.jpg&gt;</a:t>
            </a:r>
          </a:p>
          <a:p>
            <a:pPr eaLnBrk="1" hangingPunct="1"/>
            <a:r>
              <a:rPr lang="en-GB" sz="2400" dirty="0"/>
              <a:t>And other tags including</a:t>
            </a:r>
          </a:p>
          <a:p>
            <a:pPr lvl="1" eaLnBrk="1" hangingPunct="1"/>
            <a:r>
              <a:rPr lang="en-GB" sz="1600" b="1" u="sng" dirty="0"/>
              <a:t>Text areas</a:t>
            </a:r>
            <a:r>
              <a:rPr lang="en-GB" sz="1600" dirty="0"/>
              <a:t> &lt;</a:t>
            </a:r>
            <a:r>
              <a:rPr lang="en-GB" sz="1600" dirty="0" err="1"/>
              <a:t>textarea</a:t>
            </a:r>
            <a:r>
              <a:rPr lang="en-GB" sz="1600" dirty="0"/>
              <a:t> name=“comments” rows=“10” columns =“70” wrap=“wrap”&gt;a message can go here&lt;/</a:t>
            </a:r>
            <a:r>
              <a:rPr lang="en-GB" sz="1600" dirty="0" err="1"/>
              <a:t>textarea</a:t>
            </a:r>
            <a:r>
              <a:rPr lang="en-GB" sz="1600" dirty="0"/>
              <a:t>&gt;</a:t>
            </a:r>
          </a:p>
          <a:p>
            <a:pPr lvl="1" eaLnBrk="1" hangingPunct="1"/>
            <a:r>
              <a:rPr lang="en-GB" sz="1600" b="1" u="sng" dirty="0"/>
              <a:t>Drop down menus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&lt;select&gt;</a:t>
            </a:r>
            <a:r>
              <a:rPr lang="en-GB" sz="1600" dirty="0">
                <a:solidFill>
                  <a:srgbClr val="002060"/>
                </a:solidFill>
              </a:rPr>
              <a:t>&lt;option value=“slct1”&gt;</a:t>
            </a:r>
            <a:r>
              <a:rPr lang="en-GB" sz="1600" dirty="0"/>
              <a:t>Opt 1</a:t>
            </a:r>
            <a:r>
              <a:rPr lang="en-GB" sz="1600" dirty="0">
                <a:solidFill>
                  <a:srgbClr val="002060"/>
                </a:solidFill>
              </a:rPr>
              <a:t>&lt;option&gt;</a:t>
            </a:r>
            <a:r>
              <a:rPr lang="en-GB" sz="1600" dirty="0">
                <a:solidFill>
                  <a:srgbClr val="0070C0"/>
                </a:solidFill>
              </a:rPr>
              <a:t>&lt;option value=“slct2”&gt;</a:t>
            </a:r>
            <a:r>
              <a:rPr lang="en-GB" sz="1600" dirty="0"/>
              <a:t>Opt 2</a:t>
            </a:r>
            <a:r>
              <a:rPr lang="en-GB" sz="1600" dirty="0">
                <a:solidFill>
                  <a:srgbClr val="0070C0"/>
                </a:solidFill>
              </a:rPr>
              <a:t>&lt;option&gt;</a:t>
            </a:r>
            <a:r>
              <a:rPr lang="en-GB" sz="1600" dirty="0">
                <a:solidFill>
                  <a:srgbClr val="00B0F0"/>
                </a:solidFill>
              </a:rPr>
              <a:t>&lt;option value=“slct3”&gt;</a:t>
            </a:r>
            <a:r>
              <a:rPr lang="en-GB" sz="1600" dirty="0"/>
              <a:t>Opt </a:t>
            </a:r>
            <a:r>
              <a:rPr lang="en-GB" sz="1600" dirty="0">
                <a:solidFill>
                  <a:srgbClr val="00B0F0"/>
                </a:solidFill>
              </a:rPr>
              <a:t>3&lt;option&gt;</a:t>
            </a:r>
            <a:r>
              <a:rPr lang="en-GB" sz="1600" dirty="0">
                <a:solidFill>
                  <a:srgbClr val="FF0000"/>
                </a:solidFill>
              </a:rPr>
              <a:t>&lt;/select&gt;</a:t>
            </a:r>
            <a:endParaRPr lang="en-GB" sz="2400" dirty="0"/>
          </a:p>
          <a:p>
            <a:pPr eaLnBrk="1" hangingPunct="1"/>
            <a:r>
              <a:rPr lang="en-GB" sz="2400" dirty="0">
                <a:hlinkClick r:id="rId2"/>
              </a:rPr>
              <a:t>Click here</a:t>
            </a:r>
            <a:r>
              <a:rPr lang="en-GB" sz="2400" dirty="0"/>
              <a:t> for the earlier example but this time examine the form tags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8C878C-9798-410D-BB1A-B61FC816ED86}" type="datetime1">
              <a:rPr lang="en-GB" smtClean="0"/>
              <a:t>09/10/2022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CDF7-D66F-4CAC-9A17-8EB145A481F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/>
              <a:t>Screen capture of image and form example</a:t>
            </a:r>
            <a:br>
              <a:rPr lang="en-GB" sz="3600"/>
            </a:br>
            <a:r>
              <a:rPr lang="en-GB" sz="2000" i="1"/>
              <a:t>(please follow links on earlier slides for “code”)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726CEC-E2D6-4E57-8FFB-30871C1CAA2A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0624B-7BC1-46EC-80A2-C62830624E7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71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1571625"/>
            <a:ext cx="6070600" cy="46926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640762" cy="1143000"/>
          </a:xfrm>
        </p:spPr>
        <p:txBody>
          <a:bodyPr/>
          <a:lstStyle/>
          <a:p>
            <a:pPr eaLnBrk="1" hangingPunct="1"/>
            <a:r>
              <a:rPr lang="en-GB" sz="3600"/>
              <a:t>CSS</a:t>
            </a:r>
            <a:endParaRPr lang="en-GB" sz="20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5113"/>
            <a:ext cx="82296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 dirty="0"/>
              <a:t>Original HTML was concerned purely with </a:t>
            </a:r>
            <a:r>
              <a:rPr lang="en-GB" sz="2100" b="1" i="1" dirty="0"/>
              <a:t>structural</a:t>
            </a:r>
            <a:r>
              <a:rPr lang="en-GB" sz="2100" dirty="0"/>
              <a:t> </a:t>
            </a:r>
            <a:r>
              <a:rPr lang="en-GB" sz="2100" dirty="0" err="1"/>
              <a:t>markup</a:t>
            </a:r>
            <a:endParaRPr lang="en-GB" sz="2100" dirty="0"/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Early 1990s HTML expanded to include </a:t>
            </a:r>
            <a:r>
              <a:rPr lang="en-GB" sz="2100" b="1" i="1" dirty="0"/>
              <a:t>presentation</a:t>
            </a:r>
            <a:r>
              <a:rPr lang="en-GB" sz="2100" dirty="0"/>
              <a:t> </a:t>
            </a:r>
            <a:r>
              <a:rPr lang="en-GB" sz="2100" dirty="0" err="1"/>
              <a:t>markup</a:t>
            </a:r>
            <a:endParaRPr lang="en-GB" sz="2100" dirty="0"/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Confusion of structure and presentational elements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Difficult to engineer, maintain and reuse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Poor search engine indexing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Inconsistent browser interpretation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CSS1 standardised by the World Wide Web Consortium (W3C) in 1996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CSS2, an extension of CSS1 w/o major changes, standardised in 1998</a:t>
            </a:r>
          </a:p>
          <a:p>
            <a:pPr eaLnBrk="1" hangingPunct="1">
              <a:lnSpc>
                <a:spcPct val="80000"/>
              </a:lnSpc>
            </a:pPr>
            <a:endParaRPr lang="en-GB" sz="2100" dirty="0"/>
          </a:p>
          <a:p>
            <a:pPr eaLnBrk="1" hangingPunct="1">
              <a:lnSpc>
                <a:spcPct val="80000"/>
              </a:lnSpc>
            </a:pPr>
            <a:r>
              <a:rPr lang="en-GB" sz="2100" u="sng" dirty="0"/>
              <a:t>An example</a:t>
            </a:r>
            <a:r>
              <a:rPr lang="en-GB" sz="2100" dirty="0"/>
              <a:t>: the html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The html:          		</a:t>
            </a:r>
            <a:r>
              <a:rPr lang="en-GB" sz="1800" dirty="0">
                <a:solidFill>
                  <a:srgbClr val="0070C0"/>
                </a:solidFill>
              </a:rPr>
              <a:t>&lt;h1&gt;The main heading&lt;/h1&gt;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The CSS to control the html: 	</a:t>
            </a:r>
            <a:r>
              <a:rPr lang="en-GB" sz="1800" dirty="0">
                <a:solidFill>
                  <a:srgbClr val="0070C0"/>
                </a:solidFill>
              </a:rPr>
              <a:t>h1 { </a:t>
            </a:r>
            <a:r>
              <a:rPr lang="en-GB" sz="1800" dirty="0" err="1">
                <a:solidFill>
                  <a:srgbClr val="0070C0"/>
                </a:solidFill>
              </a:rPr>
              <a:t>color</a:t>
            </a:r>
            <a:r>
              <a:rPr lang="en-GB" sz="1800" dirty="0">
                <a:solidFill>
                  <a:srgbClr val="0070C0"/>
                </a:solidFill>
              </a:rPr>
              <a:t> : red ; font : italic  10em Times, serif; text-decoration: underline; background: black; }</a:t>
            </a:r>
            <a:endParaRPr lang="en-GB" sz="21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sz="2100" dirty="0">
                <a:hlinkClick r:id="rId3"/>
              </a:rPr>
              <a:t>Click here</a:t>
            </a:r>
            <a:r>
              <a:rPr lang="en-GB" sz="2100" dirty="0"/>
              <a:t> for the example of using CSS to control appearance of an &lt;h1&gt; tag</a:t>
            </a:r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48F0C-9F10-4A60-A3F8-F0C7CCD3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A3CBA-3B01-4E30-A7CE-4867ED2A74AB}" type="datetime1">
              <a:rPr lang="en-GB" smtClean="0"/>
              <a:t>09/10/2022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3A599-589C-4908-BAAB-E8346DA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1CF89-50DC-478F-BED6-EDDC9BFD33E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/>
              <a:t>Screen capture of CSS style of &lt;h1&gt; tag</a:t>
            </a:r>
            <a:br>
              <a:rPr lang="en-GB" sz="3600"/>
            </a:br>
            <a:r>
              <a:rPr lang="en-GB" sz="2000" i="1"/>
              <a:t>(please follow links on earlier slide for “code”)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033C9D-C261-4F2C-A175-246247150E8C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04F26-7B6C-4557-ADEC-186311E7465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92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2049463"/>
            <a:ext cx="6070600" cy="37369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CSS – rules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u="sng" dirty="0"/>
              <a:t>The basic rule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selector {property 1 : value 1 ; property 2 : value 2 ; …. } 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The selector is the identifier of the element followed by a list of paired property values in curly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e.g. body {</a:t>
            </a:r>
            <a:r>
              <a:rPr lang="en-GB" sz="1800" dirty="0" err="1">
                <a:solidFill>
                  <a:srgbClr val="0070C0"/>
                </a:solidFill>
              </a:rPr>
              <a:t>color</a:t>
            </a:r>
            <a:r>
              <a:rPr lang="en-GB" sz="1800" dirty="0">
                <a:solidFill>
                  <a:srgbClr val="0070C0"/>
                </a:solidFill>
              </a:rPr>
              <a:t> : yellow }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Values with multiple words must be enclosed in quotes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p {font-family : “sans serif”}</a:t>
            </a:r>
            <a:endParaRPr lang="en-GB" sz="1800" dirty="0"/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Paired property values are separated with semicolons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p {text-align : </a:t>
            </a:r>
            <a:r>
              <a:rPr lang="en-GB" sz="1800" dirty="0" err="1">
                <a:solidFill>
                  <a:srgbClr val="0070C0"/>
                </a:solidFill>
              </a:rPr>
              <a:t>center</a:t>
            </a:r>
            <a:r>
              <a:rPr lang="en-GB" sz="1800" dirty="0">
                <a:solidFill>
                  <a:srgbClr val="0070C0"/>
                </a:solidFill>
              </a:rPr>
              <a:t> ; </a:t>
            </a:r>
            <a:r>
              <a:rPr lang="en-GB" sz="1800" dirty="0" err="1">
                <a:solidFill>
                  <a:srgbClr val="0070C0"/>
                </a:solidFill>
              </a:rPr>
              <a:t>color</a:t>
            </a:r>
            <a:r>
              <a:rPr lang="en-GB" sz="1800" dirty="0">
                <a:solidFill>
                  <a:srgbClr val="0070C0"/>
                </a:solidFill>
              </a:rPr>
              <a:t> : red }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It is possible to apply the same properties to many selectors – in this case level 1 and 2 headings and paragraph tags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0070C0"/>
                </a:solidFill>
              </a:rPr>
              <a:t>h1, h2, p { </a:t>
            </a:r>
            <a:r>
              <a:rPr lang="en-GB" sz="1800" dirty="0" err="1">
                <a:solidFill>
                  <a:srgbClr val="0070C0"/>
                </a:solidFill>
              </a:rPr>
              <a:t>color</a:t>
            </a:r>
            <a:r>
              <a:rPr lang="en-GB" sz="1800" dirty="0">
                <a:solidFill>
                  <a:srgbClr val="0070C0"/>
                </a:solidFill>
              </a:rPr>
              <a:t> : red ; font : italic  10em Times, serif; text-decoration: underline; background: black; } 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7B1F48-BA32-46BD-87E3-146CCC11A79B}" type="datetime1">
              <a:rPr lang="en-GB" smtClean="0"/>
              <a:t>09/10/2022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DF40A-38F3-402F-BEF4-E8535DEFF25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2095</Words>
  <Application>Microsoft Office PowerPoint</Application>
  <PresentationFormat>On-screen Show (4:3)</PresentationFormat>
  <Paragraphs>237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CO456 Web - most materials adapted from Moseley (2006), Chapters 2, 3 &amp; 4 -</vt:lpstr>
      <vt:lpstr>Module schedule</vt:lpstr>
      <vt:lpstr>Tables - in summary</vt:lpstr>
      <vt:lpstr>Images - in summary</vt:lpstr>
      <vt:lpstr>Forms - in summary</vt:lpstr>
      <vt:lpstr>Screen capture of image and form example (please follow links on earlier slides for “code”)</vt:lpstr>
      <vt:lpstr>CSS</vt:lpstr>
      <vt:lpstr>Screen capture of CSS style of &lt;h1&gt; tag (please follow links on earlier slide for “code”)</vt:lpstr>
      <vt:lpstr>CSS – rules </vt:lpstr>
      <vt:lpstr>CSS - classes</vt:lpstr>
      <vt:lpstr>CSS – the “id” selector</vt:lpstr>
      <vt:lpstr>CSS – pseudo-class selectors</vt:lpstr>
      <vt:lpstr>Using CSS Hayes D (2002) and Moseley (2006)</vt:lpstr>
      <vt:lpstr>Cascading Style Sheets (examples)   Hayes D (2002) and Moseley (2006)</vt:lpstr>
      <vt:lpstr>CSS – more “tricks”</vt:lpstr>
    </vt:vector>
  </TitlesOfParts>
  <Company>Buckinghamshire New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Development</dc:title>
  <dc:creator>rmathe01</dc:creator>
  <cp:lastModifiedBy>Muntasir Al-Asfoor</cp:lastModifiedBy>
  <cp:revision>224</cp:revision>
  <cp:lastPrinted>2014-10-23T09:51:45Z</cp:lastPrinted>
  <dcterms:created xsi:type="dcterms:W3CDTF">2009-01-21T11:20:41Z</dcterms:created>
  <dcterms:modified xsi:type="dcterms:W3CDTF">2022-10-09T17:59:25Z</dcterms:modified>
</cp:coreProperties>
</file>