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3" r:id="rId3"/>
    <p:sldId id="330" r:id="rId4"/>
    <p:sldId id="338" r:id="rId5"/>
    <p:sldId id="331" r:id="rId6"/>
    <p:sldId id="332" r:id="rId7"/>
    <p:sldId id="333" r:id="rId8"/>
    <p:sldId id="334" r:id="rId9"/>
    <p:sldId id="302" r:id="rId10"/>
    <p:sldId id="335" r:id="rId11"/>
    <p:sldId id="336" r:id="rId12"/>
    <p:sldId id="339" r:id="rId13"/>
    <p:sldId id="341" r:id="rId14"/>
    <p:sldId id="342" r:id="rId15"/>
    <p:sldId id="340" r:id="rId16"/>
    <p:sldId id="328" r:id="rId17"/>
    <p:sldId id="337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97D62-1110-4C64-ACCE-91C443F40F47}" type="datetimeFigureOut">
              <a:rPr lang="en-US" smtClean="0"/>
              <a:pPr/>
              <a:t>11/2/2022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48CB-E52F-47EE-A08C-C7DAEC8F971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317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0AD7E8A-2BE1-4673-8B32-4C26ACF27267}" type="datetimeFigureOut">
              <a:rPr lang="en-US"/>
              <a:pPr>
                <a:defRPr/>
              </a:pPr>
              <a:t>11/2/2022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D9952F8-0DC8-47C1-9686-17E7D652A5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7756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E4F39-C656-43EA-8CCD-1CF46D8DCD34}" type="datetime1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DEBEB-DFE2-4EA1-A09A-E5E4409E59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AEEFE-0682-4EE8-B92D-E835E75A4A04}" type="datetime1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504B3-618E-4FFA-8D65-D1929A5B42A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D8114-0189-4347-A3E9-B7DB637A2D47}" type="datetime1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8DEFD-3070-4D9F-8274-347C9797B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652AC-0AA5-4079-85D1-C96477F4115A}" type="datetime1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F3A90-463F-4536-893D-5ACC6A8528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2AABA-9F02-4051-88BB-F169A6D61713}" type="datetime1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E838B-D7D5-4B0D-B61D-6495E1B901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6191-5095-4927-A214-5A31B243C9E9}" type="datetime1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33446-F4F1-48D5-A8E6-A9B62523FB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14500-E310-4FE9-A3DA-F31CF29DAB5C}" type="datetime1">
              <a:rPr lang="en-GB" smtClean="0"/>
              <a:t>02/11/2022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C49C0-090E-4A2B-ACF8-830A491F17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55713-8AC2-47F2-BDDD-17E5C8A5976E}" type="datetime1">
              <a:rPr lang="en-GB" smtClean="0"/>
              <a:t>02/11/2022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BAFE6-D1CA-4A33-A4DA-6455E909979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FF426-641E-4D69-93EC-2629A4086446}" type="datetime1">
              <a:rPr lang="en-GB" smtClean="0"/>
              <a:t>02/11/2022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D68E2-B7E8-49D7-AF5E-09D4D3075B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33062-C6BB-46BB-BCFF-99A4D811CD85}" type="datetime1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E5670-942C-443E-AC5A-E7B9876451E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0A247-7008-49E1-B190-F08E42035786}" type="datetime1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18E0A-697E-4E17-9B04-024F844AB8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E85928E-0311-4626-A072-8C8E239DEF7E}" type="datetime1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EA0C80C-F80F-48F3-827A-D73B492A10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29" r:id="rId3"/>
    <p:sldLayoutId id="2147483728" r:id="rId4"/>
    <p:sldLayoutId id="2147483727" r:id="rId5"/>
    <p:sldLayoutId id="2147483726" r:id="rId6"/>
    <p:sldLayoutId id="2147483725" r:id="rId7"/>
    <p:sldLayoutId id="2147483724" r:id="rId8"/>
    <p:sldLayoutId id="2147483723" r:id="rId9"/>
    <p:sldLayoutId id="2147483722" r:id="rId10"/>
    <p:sldLayoutId id="2147483721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hyperlink" Target="https://intweb.bucks.ac.uk/~rmathe01/CO456_Web/Unit_6_JS_FunctsBranchesLoops/functionOne_v1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intweb.bucks.ac.uk/~rmathe01/CO456_Web/Unit_6_JS_FunctsBranchesLoops/functionTwo_v1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intweb.bucks.ac.uk/~rmathe01/CO456_Web/Unit_6_JS_FunctsBranchesLoops/testLiteralObject_v1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intweb.bucks.ac.uk/~rmathe01/CO456_Web/Unit_6_JS_FunctsBranchesLoops/iteratorObj_v1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tryit.asp?filename=tryjs_compari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intweb.bucks.ac.uk/~rmathe01/CO456_Web/Unit_6_JS_FunctsBranchesLoops/SelectionLadder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s://intweb.bucks.ac.uk/~rmathe01/CO456_Web/Unit_6_JS_FunctsBranchesLoops/SwitchStatemen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intweb.bucks.ac.uk/~rmathe01/CO456_Web/Unit_6_JS_FunctsBranchesLoops/ConditionalOperator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hyperlink" Target="https://intweb.bucks.ac.uk/~rmathe01/CO456_Web/Unit_6_JS_FunctsBranchesLoops/forLoo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tweb.bucks.ac.uk/~rmathe01/CO456_Web/Unit_6_JS_FunctsBranchesLoops/doWhileLoop.html" TargetMode="External"/><Relationship Id="rId5" Type="http://schemas.openxmlformats.org/officeDocument/2006/relationships/image" Target="../media/image6.emf"/><Relationship Id="rId4" Type="http://schemas.openxmlformats.org/officeDocument/2006/relationships/hyperlink" Target="https://intweb.bucks.ac.uk/~rmathe01/CO456_Web/Unit_6_JS_FunctsBranchesLoops/whileLoop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CO456 </a:t>
            </a:r>
            <a:br>
              <a:rPr lang="en-GB" dirty="0"/>
            </a:br>
            <a:r>
              <a:rPr lang="en-GB" dirty="0"/>
              <a:t>Web</a:t>
            </a:r>
            <a:br>
              <a:rPr lang="en-GB" dirty="0"/>
            </a:br>
            <a:r>
              <a:rPr lang="en-GB" sz="1800" dirty="0"/>
              <a:t>- most materials adapted from </a:t>
            </a:r>
            <a:r>
              <a:rPr lang="en-GB" sz="1800" b="1" i="1" dirty="0"/>
              <a:t>Moseley (2007)</a:t>
            </a:r>
            <a:r>
              <a:rPr lang="en-GB" sz="1800" dirty="0"/>
              <a:t>, Chapter 5 –</a:t>
            </a:r>
            <a:br>
              <a:rPr lang="en-GB" sz="1800" dirty="0"/>
            </a:br>
            <a:r>
              <a:rPr lang="en-GB" sz="1800" dirty="0"/>
              <a:t>supplemented with extracts from Bates (2006) and w3schools.com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4171952"/>
            <a:ext cx="7715304" cy="1114436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800" dirty="0"/>
              <a:t>Unit 6 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800" dirty="0"/>
              <a:t>JavaScript </a:t>
            </a:r>
            <a:r>
              <a:rPr lang="en-GB" sz="2800" b="1" i="1" dirty="0"/>
              <a:t>branches,</a:t>
            </a:r>
            <a:r>
              <a:rPr lang="en-GB" sz="2800" dirty="0"/>
              <a:t> </a:t>
            </a:r>
            <a:r>
              <a:rPr lang="en-GB" sz="2800" b="1" i="1" dirty="0"/>
              <a:t>loops </a:t>
            </a:r>
            <a:r>
              <a:rPr lang="en-GB" sz="2800" dirty="0"/>
              <a:t>&amp;</a:t>
            </a:r>
            <a:r>
              <a:rPr lang="en-GB" sz="2800" b="1" i="1" dirty="0"/>
              <a:t>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E1098C-AB9D-4D7D-8106-0B07C76FA105}" type="datetime1">
              <a:rPr lang="en-GB" smtClean="0"/>
              <a:t>02/11/2022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D0043D-1BB7-4492-B824-307BBD590D10}" type="slidenum">
              <a:rPr lang="en-GB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  <p:transition advTm="21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491"/>
            <a:ext cx="8229600" cy="4525963"/>
          </a:xfrm>
        </p:spPr>
        <p:txBody>
          <a:bodyPr/>
          <a:lstStyle/>
          <a:p>
            <a:r>
              <a:rPr lang="en-GB" sz="1400" dirty="0"/>
              <a:t>Functions contain code that is executed either by an event or by a call to the function.</a:t>
            </a:r>
          </a:p>
          <a:p>
            <a:r>
              <a:rPr lang="en-GB" sz="1400" dirty="0"/>
              <a:t>Functions are often defined in the &lt;head&gt; section.</a:t>
            </a:r>
          </a:p>
          <a:p>
            <a:endParaRPr lang="en-GB" sz="1400" dirty="0"/>
          </a:p>
          <a:p>
            <a:pPr marL="324000"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</a:rPr>
              <a:t>&lt;html&gt;</a:t>
            </a:r>
          </a:p>
          <a:p>
            <a:pPr marL="324000"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</a:rPr>
              <a:t>&lt;head&gt;</a:t>
            </a:r>
          </a:p>
          <a:p>
            <a:pPr marL="324000"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</a:rPr>
              <a:t>	&lt;script type="text/</a:t>
            </a:r>
            <a:r>
              <a:rPr lang="en-GB" sz="1200" dirty="0" err="1">
                <a:solidFill>
                  <a:srgbClr val="0070C0"/>
                </a:solidFill>
              </a:rPr>
              <a:t>javascript</a:t>
            </a:r>
            <a:r>
              <a:rPr lang="en-GB" sz="1200" dirty="0">
                <a:solidFill>
                  <a:srgbClr val="0070C0"/>
                </a:solidFill>
              </a:rPr>
              <a:t>"&gt;</a:t>
            </a:r>
          </a:p>
          <a:p>
            <a:pPr marL="324000"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</a:rPr>
              <a:t>      		function </a:t>
            </a:r>
            <a:r>
              <a:rPr lang="en-GB" sz="1200" dirty="0" err="1">
                <a:solidFill>
                  <a:srgbClr val="0070C0"/>
                </a:solidFill>
              </a:rPr>
              <a:t>displaymessage</a:t>
            </a:r>
            <a:r>
              <a:rPr lang="en-GB" sz="1200" dirty="0">
                <a:solidFill>
                  <a:srgbClr val="0070C0"/>
                </a:solidFill>
              </a:rPr>
              <a:t>()     //This is only executed by the “</a:t>
            </a:r>
            <a:r>
              <a:rPr lang="en-GB" sz="1200" dirty="0" err="1">
                <a:solidFill>
                  <a:srgbClr val="0070C0"/>
                </a:solidFill>
              </a:rPr>
              <a:t>onclick</a:t>
            </a:r>
            <a:r>
              <a:rPr lang="en-GB" sz="1200" dirty="0">
                <a:solidFill>
                  <a:srgbClr val="0070C0"/>
                </a:solidFill>
              </a:rPr>
              <a:t>” event of the form below</a:t>
            </a:r>
          </a:p>
          <a:p>
            <a:pPr marL="324000"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</a:rPr>
              <a:t>      		{     alert("Hello World#2! – \n\n\</a:t>
            </a:r>
            <a:r>
              <a:rPr lang="en-GB" sz="1200" dirty="0" err="1">
                <a:solidFill>
                  <a:srgbClr val="0070C0"/>
                </a:solidFill>
              </a:rPr>
              <a:t>tthis</a:t>
            </a:r>
            <a:r>
              <a:rPr lang="en-GB" sz="1200" dirty="0">
                <a:solidFill>
                  <a:srgbClr val="0070C0"/>
                </a:solidFill>
              </a:rPr>
              <a:t> alert box\n\</a:t>
            </a:r>
            <a:r>
              <a:rPr lang="en-GB" sz="1200" dirty="0" err="1">
                <a:solidFill>
                  <a:srgbClr val="0070C0"/>
                </a:solidFill>
              </a:rPr>
              <a:t>tis</a:t>
            </a:r>
            <a:r>
              <a:rPr lang="en-GB" sz="1200" dirty="0">
                <a:solidFill>
                  <a:srgbClr val="0070C0"/>
                </a:solidFill>
              </a:rPr>
              <a:t> placed \n\</a:t>
            </a:r>
            <a:r>
              <a:rPr lang="en-GB" sz="1200" dirty="0" err="1">
                <a:solidFill>
                  <a:srgbClr val="0070C0"/>
                </a:solidFill>
              </a:rPr>
              <a:t>tinside</a:t>
            </a:r>
            <a:r>
              <a:rPr lang="en-GB" sz="1200" dirty="0">
                <a:solidFill>
                  <a:srgbClr val="0070C0"/>
                </a:solidFill>
              </a:rPr>
              <a:t> a \n\</a:t>
            </a:r>
            <a:r>
              <a:rPr lang="en-GB" sz="1200" dirty="0" err="1">
                <a:solidFill>
                  <a:srgbClr val="0070C0"/>
                </a:solidFill>
              </a:rPr>
              <a:t>tfunction</a:t>
            </a:r>
            <a:r>
              <a:rPr lang="en-GB" sz="1200" dirty="0">
                <a:solidFill>
                  <a:srgbClr val="0070C0"/>
                </a:solidFill>
              </a:rPr>
              <a:t>!")     }</a:t>
            </a:r>
          </a:p>
          <a:p>
            <a:pPr marL="324000"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</a:rPr>
              <a:t>	&lt;/script&gt;</a:t>
            </a:r>
          </a:p>
          <a:p>
            <a:pPr marL="324000"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</a:rPr>
              <a:t>&lt;/head&gt;</a:t>
            </a:r>
          </a:p>
          <a:p>
            <a:pPr marL="324000">
              <a:spcBef>
                <a:spcPts val="0"/>
              </a:spcBef>
              <a:buNone/>
            </a:pPr>
            <a:endParaRPr lang="en-GB" sz="1200" dirty="0">
              <a:solidFill>
                <a:srgbClr val="0070C0"/>
              </a:solidFill>
            </a:endParaRPr>
          </a:p>
          <a:p>
            <a:pPr marL="324000"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</a:rPr>
              <a:t>&lt;body&gt;</a:t>
            </a:r>
          </a:p>
          <a:p>
            <a:pPr marL="324000"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</a:rPr>
              <a:t>&lt;form&gt;&lt;input type="button" value="Click me!" </a:t>
            </a:r>
            <a:r>
              <a:rPr lang="en-GB" sz="1200" dirty="0" err="1">
                <a:solidFill>
                  <a:srgbClr val="0070C0"/>
                </a:solidFill>
              </a:rPr>
              <a:t>onclick</a:t>
            </a:r>
            <a:r>
              <a:rPr lang="en-GB" sz="1200" dirty="0">
                <a:solidFill>
                  <a:srgbClr val="0070C0"/>
                </a:solidFill>
              </a:rPr>
              <a:t>="</a:t>
            </a:r>
            <a:r>
              <a:rPr lang="en-GB" sz="1200" dirty="0" err="1">
                <a:solidFill>
                  <a:srgbClr val="0070C0"/>
                </a:solidFill>
              </a:rPr>
              <a:t>displaymessage</a:t>
            </a:r>
            <a:r>
              <a:rPr lang="en-GB" sz="1200" dirty="0">
                <a:solidFill>
                  <a:srgbClr val="0070C0"/>
                </a:solidFill>
              </a:rPr>
              <a:t>()" &gt;&lt;/form&gt;</a:t>
            </a:r>
          </a:p>
          <a:p>
            <a:pPr marL="324000">
              <a:spcBef>
                <a:spcPts val="0"/>
              </a:spcBef>
              <a:buNone/>
            </a:pPr>
            <a:endParaRPr lang="en-GB" sz="1200" dirty="0">
              <a:solidFill>
                <a:srgbClr val="0070C0"/>
              </a:solidFill>
            </a:endParaRPr>
          </a:p>
          <a:p>
            <a:pPr marL="324000"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</a:rPr>
              <a:t>&lt;script type="text/</a:t>
            </a:r>
            <a:r>
              <a:rPr lang="en-GB" sz="1200" dirty="0" err="1">
                <a:solidFill>
                  <a:srgbClr val="0070C0"/>
                </a:solidFill>
              </a:rPr>
              <a:t>javascript</a:t>
            </a:r>
            <a:r>
              <a:rPr lang="en-GB" sz="1200" dirty="0">
                <a:solidFill>
                  <a:srgbClr val="0070C0"/>
                </a:solidFill>
              </a:rPr>
              <a:t>"&gt;</a:t>
            </a:r>
          </a:p>
          <a:p>
            <a:pPr marL="324000"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</a:rPr>
              <a:t>	alert("Hello World #1! – \n\n\</a:t>
            </a:r>
            <a:r>
              <a:rPr lang="en-GB" sz="1200" dirty="0" err="1">
                <a:solidFill>
                  <a:srgbClr val="0070C0"/>
                </a:solidFill>
              </a:rPr>
              <a:t>tthis</a:t>
            </a:r>
            <a:r>
              <a:rPr lang="en-GB" sz="1200" dirty="0">
                <a:solidFill>
                  <a:srgbClr val="0070C0"/>
                </a:solidFill>
              </a:rPr>
              <a:t> alert box\n\</a:t>
            </a:r>
            <a:r>
              <a:rPr lang="en-GB" sz="1200" dirty="0" err="1">
                <a:solidFill>
                  <a:srgbClr val="0070C0"/>
                </a:solidFill>
              </a:rPr>
              <a:t>tisn’t</a:t>
            </a:r>
            <a:r>
              <a:rPr lang="en-GB" sz="1200" dirty="0">
                <a:solidFill>
                  <a:srgbClr val="0070C0"/>
                </a:solidFill>
              </a:rPr>
              <a:t> in a \n\</a:t>
            </a:r>
            <a:r>
              <a:rPr lang="en-GB" sz="1200" dirty="0" err="1">
                <a:solidFill>
                  <a:srgbClr val="0070C0"/>
                </a:solidFill>
              </a:rPr>
              <a:t>tfunction</a:t>
            </a:r>
            <a:r>
              <a:rPr lang="en-GB" sz="1200" dirty="0">
                <a:solidFill>
                  <a:srgbClr val="0070C0"/>
                </a:solidFill>
              </a:rPr>
              <a:t>!")     //Not a function - executed on page load</a:t>
            </a:r>
          </a:p>
          <a:p>
            <a:pPr marL="324000"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</a:rPr>
              <a:t>&lt;/script&gt;</a:t>
            </a:r>
          </a:p>
          <a:p>
            <a:pPr marL="324000"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</a:rPr>
              <a:t>&lt;/body&gt;</a:t>
            </a:r>
          </a:p>
          <a:p>
            <a:pPr marL="324000"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</a:rPr>
              <a:t>&lt;/html&gt; </a:t>
            </a:r>
            <a:endParaRPr lang="en-GB" sz="1400" dirty="0">
              <a:solidFill>
                <a:srgbClr val="0070C0"/>
              </a:solidFill>
            </a:endParaRPr>
          </a:p>
          <a:p>
            <a:endParaRPr lang="en-GB" sz="1400" dirty="0"/>
          </a:p>
          <a:p>
            <a:r>
              <a:rPr lang="en-GB" sz="1400" dirty="0"/>
              <a:t>[1] alert("Hello World #1!") is executed as soon as the page is loaded. </a:t>
            </a:r>
          </a:p>
          <a:p>
            <a:r>
              <a:rPr lang="en-GB" sz="1400" dirty="0"/>
              <a:t>[2] alert("Hello World #1!") is only executed by the </a:t>
            </a:r>
            <a:r>
              <a:rPr lang="en-GB" sz="1400" dirty="0" err="1"/>
              <a:t>onClick</a:t>
            </a:r>
            <a:r>
              <a:rPr lang="en-GB" sz="1400" dirty="0"/>
              <a:t> event which calls the function </a:t>
            </a:r>
            <a:r>
              <a:rPr lang="en-GB" sz="1400" dirty="0" err="1"/>
              <a:t>displaymessage</a:t>
            </a:r>
            <a:r>
              <a:rPr lang="en-GB" sz="1400" dirty="0"/>
              <a:t>() when the button is clicked by a user.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ED77D3-8EB8-46C2-B230-7E8E478CC84B}" type="datetime1">
              <a:rPr lang="en-GB" smtClean="0"/>
              <a:t>02/11/2022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44" y="2643182"/>
            <a:ext cx="1528837" cy="1316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GB" sz="1800" dirty="0"/>
              <a:t>Here is an example of a function that takes </a:t>
            </a:r>
            <a:r>
              <a:rPr lang="en-GB" sz="1800" b="1" i="1" u="sng" dirty="0"/>
              <a:t>parameters</a:t>
            </a:r>
            <a:r>
              <a:rPr lang="en-GB" sz="1800" dirty="0"/>
              <a:t> and </a:t>
            </a:r>
            <a:r>
              <a:rPr lang="en-GB" sz="1800" b="1" i="1" u="sng" dirty="0"/>
              <a:t>returns</a:t>
            </a:r>
            <a:r>
              <a:rPr lang="en-GB" sz="1800" dirty="0"/>
              <a:t> a value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en-GB" sz="1600" dirty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</a:rPr>
              <a:t>&lt;html&gt;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</a:rPr>
              <a:t> &lt;head&gt;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</a:rPr>
              <a:t>  &lt;script type="text/</a:t>
            </a:r>
            <a:r>
              <a:rPr lang="en-GB" sz="1600" dirty="0" err="1">
                <a:solidFill>
                  <a:srgbClr val="0070C0"/>
                </a:solidFill>
              </a:rPr>
              <a:t>javascript</a:t>
            </a:r>
            <a:r>
              <a:rPr lang="en-GB" sz="1600" dirty="0">
                <a:solidFill>
                  <a:srgbClr val="0070C0"/>
                </a:solidFill>
              </a:rPr>
              <a:t>"&gt;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</a:rPr>
              <a:t>    function product(</a:t>
            </a:r>
            <a:r>
              <a:rPr lang="en-GB" sz="1600" dirty="0" err="1">
                <a:solidFill>
                  <a:srgbClr val="0070C0"/>
                </a:solidFill>
              </a:rPr>
              <a:t>a,b</a:t>
            </a:r>
            <a:r>
              <a:rPr lang="en-GB" sz="1600" dirty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</a:rPr>
              <a:t>    {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</a:rPr>
              <a:t>      </a:t>
            </a:r>
            <a:r>
              <a:rPr lang="en-GB" sz="1600" b="1" u="sng" dirty="0">
                <a:solidFill>
                  <a:srgbClr val="0070C0"/>
                </a:solidFill>
              </a:rPr>
              <a:t>return</a:t>
            </a:r>
            <a:r>
              <a:rPr lang="en-GB" sz="1600" dirty="0">
                <a:solidFill>
                  <a:srgbClr val="0070C0"/>
                </a:solidFill>
              </a:rPr>
              <a:t> a*b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</a:rPr>
              <a:t>    }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</a:rPr>
              <a:t>   &lt;/script&gt;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</a:rPr>
              <a:t>&lt;/head&gt;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en-GB" sz="16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</a:rPr>
              <a:t>&lt;body&gt;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</a:rPr>
              <a:t>  &lt;script type="text/</a:t>
            </a:r>
            <a:r>
              <a:rPr lang="en-GB" sz="1600" dirty="0" err="1">
                <a:solidFill>
                  <a:srgbClr val="0070C0"/>
                </a:solidFill>
              </a:rPr>
              <a:t>javascript</a:t>
            </a:r>
            <a:r>
              <a:rPr lang="en-GB" sz="1600" dirty="0">
                <a:solidFill>
                  <a:srgbClr val="0070C0"/>
                </a:solidFill>
              </a:rPr>
              <a:t>"&gt;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</a:rPr>
              <a:t>     </a:t>
            </a:r>
            <a:r>
              <a:rPr lang="en-GB" sz="1600" dirty="0" err="1">
                <a:solidFill>
                  <a:srgbClr val="0070C0"/>
                </a:solidFill>
              </a:rPr>
              <a:t>var</a:t>
            </a:r>
            <a:r>
              <a:rPr lang="en-GB" sz="1600" dirty="0">
                <a:solidFill>
                  <a:srgbClr val="0070C0"/>
                </a:solidFill>
              </a:rPr>
              <a:t> </a:t>
            </a:r>
            <a:r>
              <a:rPr lang="en-GB" sz="1600" b="1" u="sng" dirty="0">
                <a:solidFill>
                  <a:srgbClr val="0070C0"/>
                </a:solidFill>
              </a:rPr>
              <a:t>value1=prompt</a:t>
            </a:r>
            <a:r>
              <a:rPr lang="en-GB" sz="1600" dirty="0">
                <a:solidFill>
                  <a:srgbClr val="0070C0"/>
                </a:solidFill>
              </a:rPr>
              <a:t>("Please enter first number </a:t>
            </a:r>
            <a:r>
              <a:rPr lang="en-GB" sz="1600" dirty="0" err="1">
                <a:solidFill>
                  <a:srgbClr val="0070C0"/>
                </a:solidFill>
              </a:rPr>
              <a:t>here","first</a:t>
            </a:r>
            <a:r>
              <a:rPr lang="en-GB" sz="1600" dirty="0">
                <a:solidFill>
                  <a:srgbClr val="0070C0"/>
                </a:solidFill>
              </a:rPr>
              <a:t> number")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</a:rPr>
              <a:t>     </a:t>
            </a:r>
            <a:r>
              <a:rPr lang="en-GB" sz="1600" dirty="0" err="1">
                <a:solidFill>
                  <a:srgbClr val="0070C0"/>
                </a:solidFill>
              </a:rPr>
              <a:t>var</a:t>
            </a:r>
            <a:r>
              <a:rPr lang="en-GB" sz="1600" dirty="0">
                <a:solidFill>
                  <a:srgbClr val="0070C0"/>
                </a:solidFill>
              </a:rPr>
              <a:t> </a:t>
            </a:r>
            <a:r>
              <a:rPr lang="en-GB" sz="1600" b="1" u="sng" dirty="0">
                <a:solidFill>
                  <a:srgbClr val="0070C0"/>
                </a:solidFill>
              </a:rPr>
              <a:t>value2=prompt</a:t>
            </a:r>
            <a:r>
              <a:rPr lang="en-GB" sz="1600" dirty="0">
                <a:solidFill>
                  <a:srgbClr val="0070C0"/>
                </a:solidFill>
              </a:rPr>
              <a:t>("Please enter second number </a:t>
            </a:r>
            <a:r>
              <a:rPr lang="en-GB" sz="1600" dirty="0" err="1">
                <a:solidFill>
                  <a:srgbClr val="0070C0"/>
                </a:solidFill>
              </a:rPr>
              <a:t>here","second</a:t>
            </a:r>
            <a:r>
              <a:rPr lang="en-GB" sz="1600" dirty="0">
                <a:solidFill>
                  <a:srgbClr val="0070C0"/>
                </a:solidFill>
              </a:rPr>
              <a:t> number")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</a:rPr>
              <a:t>     </a:t>
            </a:r>
            <a:r>
              <a:rPr lang="en-GB" sz="1600" dirty="0" err="1">
                <a:solidFill>
                  <a:srgbClr val="0070C0"/>
                </a:solidFill>
              </a:rPr>
              <a:t>document.write</a:t>
            </a:r>
            <a:r>
              <a:rPr lang="en-GB" sz="1600" dirty="0">
                <a:solidFill>
                  <a:srgbClr val="0070C0"/>
                </a:solidFill>
              </a:rPr>
              <a:t>("The product of the two numbers you gave is " + </a:t>
            </a:r>
            <a:r>
              <a:rPr lang="en-GB" sz="1600" b="1" u="sng" dirty="0">
                <a:solidFill>
                  <a:srgbClr val="0070C0"/>
                </a:solidFill>
              </a:rPr>
              <a:t>product</a:t>
            </a:r>
            <a:r>
              <a:rPr lang="en-GB" sz="1600" dirty="0">
                <a:solidFill>
                  <a:srgbClr val="0070C0"/>
                </a:solidFill>
              </a:rPr>
              <a:t>(value1,value2))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</a:rPr>
              <a:t>  &lt;/script&gt;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</a:rPr>
              <a:t>&lt;/html&gt;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AA7276-6D17-4D6F-9280-466C4C275F00}" type="datetime1">
              <a:rPr lang="en-GB" smtClean="0"/>
              <a:t>02/11/2022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20" name="Circular Arrow 19"/>
          <p:cNvSpPr/>
          <p:nvPr/>
        </p:nvSpPr>
        <p:spPr>
          <a:xfrm flipH="1">
            <a:off x="1285852" y="3714752"/>
            <a:ext cx="571504" cy="1357322"/>
          </a:xfrm>
          <a:prstGeom prst="circularArrow">
            <a:avLst/>
          </a:prstGeom>
          <a:solidFill>
            <a:srgbClr val="FF99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flipH="1">
            <a:off x="1500166" y="3929066"/>
            <a:ext cx="571504" cy="1357322"/>
          </a:xfrm>
          <a:prstGeom prst="circularArrow">
            <a:avLst/>
          </a:prstGeom>
          <a:solidFill>
            <a:srgbClr val="FF99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Curved Left Arrow 25"/>
          <p:cNvSpPr/>
          <p:nvPr/>
        </p:nvSpPr>
        <p:spPr>
          <a:xfrm flipV="1">
            <a:off x="8215338" y="2428868"/>
            <a:ext cx="428628" cy="2428892"/>
          </a:xfrm>
          <a:prstGeom prst="curvedLeftArrow">
            <a:avLst/>
          </a:prstGeom>
          <a:solidFill>
            <a:srgbClr val="FFC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Left Arrow 26"/>
          <p:cNvSpPr/>
          <p:nvPr/>
        </p:nvSpPr>
        <p:spPr>
          <a:xfrm>
            <a:off x="3428992" y="2428868"/>
            <a:ext cx="4572032" cy="214314"/>
          </a:xfrm>
          <a:prstGeom prst="leftArrow">
            <a:avLst/>
          </a:prstGeom>
          <a:solidFill>
            <a:srgbClr val="FFC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Bent-Up Arrow 28"/>
          <p:cNvSpPr/>
          <p:nvPr/>
        </p:nvSpPr>
        <p:spPr>
          <a:xfrm flipV="1">
            <a:off x="1857356" y="3071810"/>
            <a:ext cx="4857784" cy="285752"/>
          </a:xfrm>
          <a:prstGeom prst="bentUpArrow">
            <a:avLst/>
          </a:prstGeom>
          <a:solidFill>
            <a:srgbClr val="FFC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Down Arrow 29"/>
          <p:cNvSpPr/>
          <p:nvPr/>
        </p:nvSpPr>
        <p:spPr>
          <a:xfrm>
            <a:off x="6572264" y="3500438"/>
            <a:ext cx="142876" cy="1285884"/>
          </a:xfrm>
          <a:prstGeom prst="downArrow">
            <a:avLst/>
          </a:prstGeom>
          <a:solidFill>
            <a:srgbClr val="FFC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1643042" y="357187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29124" y="585789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01024" y="207167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86578" y="328612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mic Sans MS" pitchFamily="66" charset="0"/>
              </a:rPr>
              <a:t>4</a:t>
            </a:r>
          </a:p>
        </p:txBody>
      </p:sp>
      <p:pic>
        <p:nvPicPr>
          <p:cNvPr id="205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2" y="5643578"/>
            <a:ext cx="2478517" cy="881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Curved Up Arrow 22"/>
          <p:cNvSpPr/>
          <p:nvPr/>
        </p:nvSpPr>
        <p:spPr>
          <a:xfrm>
            <a:off x="1500166" y="5000636"/>
            <a:ext cx="6357982" cy="1357322"/>
          </a:xfrm>
          <a:prstGeom prst="curvedUpArrow">
            <a:avLst/>
          </a:prstGeom>
          <a:solidFill>
            <a:srgbClr val="FF99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An </a:t>
            </a:r>
            <a:r>
              <a:rPr lang="en-GB" b="1" i="1" dirty="0"/>
              <a:t>iterator</a:t>
            </a:r>
            <a:r>
              <a:rPr lang="en-GB" dirty="0"/>
              <a:t> function</a:t>
            </a:r>
            <a:br>
              <a:rPr lang="en-GB" dirty="0"/>
            </a:br>
            <a:r>
              <a:rPr lang="en-GB" sz="2000" dirty="0">
                <a:solidFill>
                  <a:srgbClr val="FF0000"/>
                </a:solidFill>
              </a:rPr>
              <a:t>Adapted from: </a:t>
            </a:r>
            <a:r>
              <a:rPr lang="en-GB" sz="1600" b="1" i="1" dirty="0"/>
              <a:t>https://developer.mozilla.org/en-US/docs/Web/JavaScript/Guide/Iterators_and_Generators</a:t>
            </a:r>
            <a:endParaRPr lang="en-GB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r>
              <a:rPr lang="en-GB" sz="2800" dirty="0"/>
              <a:t>“An object is an </a:t>
            </a:r>
            <a:r>
              <a:rPr lang="en-GB" sz="2800" b="1" dirty="0"/>
              <a:t>iterator</a:t>
            </a:r>
            <a:r>
              <a:rPr lang="en-GB" sz="2800" dirty="0"/>
              <a:t> when it knows how to access items from a collection one at a time, while keeping track of its current position within that sequence”</a:t>
            </a:r>
          </a:p>
          <a:p>
            <a:r>
              <a:rPr lang="en-GB" sz="2800" dirty="0"/>
              <a:t>“In JavaScript an iterator is an object that provides a next() method which returns the next item in the sequence. This method returns an object with two properties: done and value”</a:t>
            </a:r>
          </a:p>
          <a:p>
            <a:r>
              <a:rPr lang="en-GB" sz="2800" dirty="0"/>
              <a:t>“Once created, an iterator object can be used explicitly by repeatedly calling next()”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5326FC-99E5-43E4-AB27-FAA338EF299E}" type="datetime1">
              <a:rPr lang="en-GB" smtClean="0"/>
              <a:t>02/11/2022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891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An </a:t>
            </a:r>
            <a:r>
              <a:rPr lang="en-GB" b="1" i="1" dirty="0"/>
              <a:t>iterator</a:t>
            </a:r>
            <a:r>
              <a:rPr lang="en-GB" dirty="0"/>
              <a:t> function (</a:t>
            </a:r>
            <a:r>
              <a:rPr lang="en-GB" i="1" dirty="0"/>
              <a:t>continued</a:t>
            </a:r>
            <a:r>
              <a:rPr lang="en-GB" dirty="0"/>
              <a:t>)</a:t>
            </a:r>
            <a:br>
              <a:rPr lang="en-GB" dirty="0"/>
            </a:br>
            <a:r>
              <a:rPr lang="en-GB" sz="2000" dirty="0">
                <a:solidFill>
                  <a:srgbClr val="FF0000"/>
                </a:solidFill>
              </a:rPr>
              <a:t>Adapted from: </a:t>
            </a:r>
            <a:r>
              <a:rPr lang="en-GB" sz="1600" b="1" i="1" dirty="0"/>
              <a:t>https://developer.mozilla.org/en-US/docs/Web/JavaScript/Guide/Iterators_and_Generators</a:t>
            </a:r>
            <a:endParaRPr lang="en-GB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To understand the following example note that:</a:t>
            </a:r>
          </a:p>
          <a:p>
            <a:pPr marL="0" lvl="1" indent="0">
              <a:buNone/>
            </a:pPr>
            <a:r>
              <a:rPr lang="en-GB" sz="2800" dirty="0"/>
              <a:t>Colons “</a:t>
            </a:r>
            <a:r>
              <a:rPr lang="en-GB" sz="2800" b="1" i="1" dirty="0"/>
              <a:t>:</a:t>
            </a:r>
            <a:r>
              <a:rPr lang="en-GB" sz="2800" dirty="0"/>
              <a:t>” are used in </a:t>
            </a:r>
            <a:r>
              <a:rPr lang="en-GB" sz="2800"/>
              <a:t>JavaScript and many </a:t>
            </a:r>
            <a:r>
              <a:rPr lang="en-GB" sz="2800" dirty="0"/>
              <a:t>c-based languages as the delimiter for a </a:t>
            </a:r>
            <a:r>
              <a:rPr lang="en-GB" sz="2800" b="1" i="1" dirty="0" err="1"/>
              <a:t>key:value</a:t>
            </a:r>
            <a:r>
              <a:rPr lang="en-GB" sz="2800" dirty="0"/>
              <a:t> pair. For example we have just seen this in CSS- e.g. </a:t>
            </a:r>
          </a:p>
          <a:p>
            <a:pPr marL="0" lvl="1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h1 { </a:t>
            </a:r>
            <a:r>
              <a:rPr lang="en-GB" sz="1800" dirty="0" err="1">
                <a:solidFill>
                  <a:srgbClr val="0070C0"/>
                </a:solidFill>
              </a:rPr>
              <a:t>color</a:t>
            </a:r>
            <a:r>
              <a:rPr lang="en-GB" sz="1800" dirty="0">
                <a:solidFill>
                  <a:srgbClr val="0070C0"/>
                </a:solidFill>
              </a:rPr>
              <a:t> : red ; font : italic  10em Times, serif; text-decoration: underline; background: black; }</a:t>
            </a:r>
            <a:endParaRPr lang="en-GB" sz="21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800" dirty="0"/>
              <a:t>Colons are also used as “Object Literal” notation. A JavaScript </a:t>
            </a:r>
            <a:r>
              <a:rPr lang="en-GB" sz="2800" b="1" dirty="0"/>
              <a:t>object literal</a:t>
            </a:r>
            <a:r>
              <a:rPr lang="en-GB" sz="2800" dirty="0"/>
              <a:t> is (like CSS) a comma-separated list of name-value pairs wrapped in a code block.</a:t>
            </a:r>
          </a:p>
          <a:p>
            <a:pPr marL="0" indent="0">
              <a:buNone/>
            </a:pPr>
            <a:r>
              <a:rPr lang="en-GB" sz="2800" dirty="0"/>
              <a:t>See example on next slide …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611D53-1C82-44D0-8CE2-C14B5E08DA9F}" type="datetime1">
              <a:rPr lang="en-GB" smtClean="0"/>
              <a:t>02/11/2022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95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literal example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D067AF-7F0F-42A8-9FC7-A43D53E1878A}" type="datetime1">
              <a:rPr lang="en-GB" smtClean="0"/>
              <a:t>02/11/2022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pic>
        <p:nvPicPr>
          <p:cNvPr id="1026" name="Picture 2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063" y="1600200"/>
            <a:ext cx="3993873" cy="45259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184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</a:t>
            </a:r>
            <a:r>
              <a:rPr lang="en-GB" b="1" i="1" dirty="0"/>
              <a:t>iterator</a:t>
            </a:r>
            <a:r>
              <a:rPr lang="en-GB" dirty="0"/>
              <a:t> function (</a:t>
            </a:r>
            <a:r>
              <a:rPr lang="en-GB" i="1" dirty="0"/>
              <a:t>continued</a:t>
            </a:r>
            <a:r>
              <a:rPr lang="en-GB" dirty="0"/>
              <a:t>)</a:t>
            </a:r>
            <a:br>
              <a:rPr lang="en-GB" dirty="0"/>
            </a:br>
            <a:r>
              <a:rPr lang="en-GB" sz="2000" dirty="0">
                <a:solidFill>
                  <a:srgbClr val="FF0000"/>
                </a:solidFill>
              </a:rPr>
              <a:t>Adapted from: </a:t>
            </a:r>
            <a:r>
              <a:rPr lang="en-GB" sz="1600" b="1" i="1" dirty="0"/>
              <a:t>https://developer.mozilla.org/en-US/docs/Web/JavaScript/Guide/Iterators_and_Generators</a:t>
            </a:r>
            <a:endParaRPr lang="en-GB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/>
              <a:t>function </a:t>
            </a:r>
            <a:r>
              <a:rPr lang="en-GB" sz="1400" dirty="0" err="1"/>
              <a:t>makeIterator</a:t>
            </a:r>
            <a:r>
              <a:rPr lang="en-GB" sz="1400" dirty="0"/>
              <a:t>(array){</a:t>
            </a:r>
          </a:p>
          <a:p>
            <a:pPr marL="0" indent="0">
              <a:buNone/>
            </a:pPr>
            <a:r>
              <a:rPr lang="en-GB" sz="1400" dirty="0"/>
              <a:t>    </a:t>
            </a:r>
            <a:r>
              <a:rPr lang="en-GB" sz="1400" dirty="0" err="1"/>
              <a:t>var</a:t>
            </a:r>
            <a:r>
              <a:rPr lang="en-GB" sz="1400" dirty="0"/>
              <a:t> </a:t>
            </a:r>
            <a:r>
              <a:rPr lang="en-GB" sz="1400" dirty="0" err="1"/>
              <a:t>nextIndex</a:t>
            </a:r>
            <a:r>
              <a:rPr lang="en-GB" sz="1400" dirty="0"/>
              <a:t> = 0;   </a:t>
            </a:r>
          </a:p>
          <a:p>
            <a:pPr marL="0" indent="0">
              <a:buNone/>
            </a:pPr>
            <a:r>
              <a:rPr lang="en-GB" sz="1400" dirty="0"/>
              <a:t>    return {</a:t>
            </a:r>
          </a:p>
          <a:p>
            <a:pPr marL="0" indent="0">
              <a:buNone/>
            </a:pPr>
            <a:r>
              <a:rPr lang="en-GB" sz="1400" dirty="0"/>
              <a:t>       next: function(){</a:t>
            </a:r>
          </a:p>
          <a:p>
            <a:pPr marL="0" indent="0">
              <a:buNone/>
            </a:pPr>
            <a:r>
              <a:rPr lang="en-GB" sz="1400" dirty="0"/>
              <a:t>           return </a:t>
            </a:r>
            <a:r>
              <a:rPr lang="en-GB" sz="1400" dirty="0" err="1"/>
              <a:t>nextIndex</a:t>
            </a:r>
            <a:r>
              <a:rPr lang="en-GB" sz="1400" dirty="0"/>
              <a:t> &lt; </a:t>
            </a:r>
            <a:r>
              <a:rPr lang="en-GB" sz="1400" dirty="0" err="1"/>
              <a:t>array.length</a:t>
            </a:r>
            <a:r>
              <a:rPr lang="en-GB" sz="1400" dirty="0"/>
              <a:t> ?</a:t>
            </a:r>
          </a:p>
          <a:p>
            <a:pPr marL="0" indent="0">
              <a:buNone/>
            </a:pPr>
            <a:r>
              <a:rPr lang="en-GB" sz="1400" dirty="0"/>
              <a:t>               {value: array[</a:t>
            </a:r>
            <a:r>
              <a:rPr lang="en-GB" sz="1400" dirty="0" err="1"/>
              <a:t>nextIndex</a:t>
            </a:r>
            <a:r>
              <a:rPr lang="en-GB" sz="1400" dirty="0"/>
              <a:t>++], done: false} :</a:t>
            </a:r>
          </a:p>
          <a:p>
            <a:pPr marL="0" indent="0">
              <a:buNone/>
            </a:pPr>
            <a:r>
              <a:rPr lang="en-GB" sz="1400" dirty="0"/>
              <a:t>               {done: true};</a:t>
            </a:r>
          </a:p>
          <a:p>
            <a:pPr marL="0" indent="0">
              <a:buNone/>
            </a:pPr>
            <a:r>
              <a:rPr lang="en-GB" sz="1400" dirty="0"/>
              <a:t>       }</a:t>
            </a:r>
          </a:p>
          <a:p>
            <a:pPr marL="0" indent="0">
              <a:buNone/>
            </a:pPr>
            <a:r>
              <a:rPr lang="en-GB" sz="1400" dirty="0"/>
              <a:t>    }</a:t>
            </a:r>
          </a:p>
          <a:p>
            <a:pPr marL="0" indent="0">
              <a:buNone/>
            </a:pPr>
            <a:r>
              <a:rPr lang="en-GB" sz="1400" dirty="0"/>
              <a:t>}</a:t>
            </a:r>
          </a:p>
          <a:p>
            <a:pPr marL="0" indent="0">
              <a:buNone/>
            </a:pPr>
            <a:r>
              <a:rPr lang="en-GB" sz="1400" dirty="0"/>
              <a:t>###############################################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 err="1"/>
              <a:t>document.write</a:t>
            </a:r>
            <a:r>
              <a:rPr lang="en-GB" sz="1400" dirty="0"/>
              <a:t>("USING ITERATOR WITH SINGLE CALLS&lt;</a:t>
            </a:r>
            <a:r>
              <a:rPr lang="en-GB" sz="1400" dirty="0" err="1"/>
              <a:t>br</a:t>
            </a:r>
            <a:r>
              <a:rPr lang="en-GB" sz="1400" dirty="0"/>
              <a:t>/&gt;");</a:t>
            </a:r>
          </a:p>
          <a:p>
            <a:pPr marL="0" indent="0">
              <a:buNone/>
            </a:pPr>
            <a:r>
              <a:rPr lang="en-GB" sz="1400" dirty="0" err="1"/>
              <a:t>var</a:t>
            </a:r>
            <a:r>
              <a:rPr lang="en-GB" sz="1400" dirty="0"/>
              <a:t> it = </a:t>
            </a:r>
            <a:r>
              <a:rPr lang="en-GB" sz="1400" dirty="0" err="1"/>
              <a:t>makeIterator</a:t>
            </a:r>
            <a:r>
              <a:rPr lang="en-GB" sz="1400" dirty="0"/>
              <a:t>(['Fiat', 'Ford', '</a:t>
            </a:r>
            <a:r>
              <a:rPr lang="en-GB" sz="1400" dirty="0" err="1"/>
              <a:t>Skoda','VW','Toyota','Honda</a:t>
            </a:r>
            <a:r>
              <a:rPr lang="en-GB" sz="1400" dirty="0"/>
              <a:t>']);</a:t>
            </a:r>
          </a:p>
          <a:p>
            <a:pPr marL="0" indent="0">
              <a:buNone/>
            </a:pPr>
            <a:r>
              <a:rPr lang="en-GB" sz="1400" dirty="0" err="1"/>
              <a:t>document.write</a:t>
            </a:r>
            <a:r>
              <a:rPr lang="en-GB" sz="1400" dirty="0"/>
              <a:t>(</a:t>
            </a:r>
            <a:r>
              <a:rPr lang="en-GB" sz="1400" dirty="0" err="1"/>
              <a:t>it.next</a:t>
            </a:r>
            <a:r>
              <a:rPr lang="en-GB" sz="1400" dirty="0"/>
              <a:t>().value+'&lt;</a:t>
            </a:r>
            <a:r>
              <a:rPr lang="en-GB" sz="1400" dirty="0" err="1"/>
              <a:t>br</a:t>
            </a:r>
            <a:r>
              <a:rPr lang="en-GB" sz="1400" dirty="0"/>
              <a:t>/&gt;'); // 'first value'</a:t>
            </a:r>
          </a:p>
          <a:p>
            <a:pPr marL="0" indent="0">
              <a:buNone/>
            </a:pPr>
            <a:r>
              <a:rPr lang="en-GB" sz="1400" dirty="0" err="1"/>
              <a:t>document.write</a:t>
            </a:r>
            <a:r>
              <a:rPr lang="en-GB" sz="1400" dirty="0"/>
              <a:t>(</a:t>
            </a:r>
            <a:r>
              <a:rPr lang="en-GB" sz="1400" dirty="0" err="1"/>
              <a:t>it.next</a:t>
            </a:r>
            <a:r>
              <a:rPr lang="en-GB" sz="1400" dirty="0"/>
              <a:t>().value+'&lt;</a:t>
            </a:r>
            <a:r>
              <a:rPr lang="en-GB" sz="1400" dirty="0" err="1"/>
              <a:t>br</a:t>
            </a:r>
            <a:r>
              <a:rPr lang="en-GB" sz="1400" dirty="0"/>
              <a:t>/&gt;'); // 'second value'</a:t>
            </a:r>
          </a:p>
          <a:p>
            <a:pPr marL="0" indent="0">
              <a:buNone/>
            </a:pPr>
            <a:r>
              <a:rPr lang="en-GB" sz="1400" dirty="0" err="1"/>
              <a:t>document.write</a:t>
            </a:r>
            <a:r>
              <a:rPr lang="en-GB" sz="1400" dirty="0"/>
              <a:t>(</a:t>
            </a:r>
            <a:r>
              <a:rPr lang="en-GB" sz="1400" dirty="0" err="1"/>
              <a:t>it.next</a:t>
            </a:r>
            <a:r>
              <a:rPr lang="en-GB" sz="1400" dirty="0"/>
              <a:t>().done+'&lt;</a:t>
            </a:r>
            <a:r>
              <a:rPr lang="en-GB" sz="1400" dirty="0" err="1"/>
              <a:t>br</a:t>
            </a:r>
            <a:r>
              <a:rPr lang="en-GB" sz="1400" dirty="0"/>
              <a:t>/&gt;');  // true only if at end of array</a:t>
            </a:r>
            <a:endParaRPr lang="en-GB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35062E-14A7-4D08-A8B4-2128C0795415}" type="datetime1">
              <a:rPr lang="en-GB" smtClean="0"/>
              <a:t>02/11/2022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pic>
        <p:nvPicPr>
          <p:cNvPr id="205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916833"/>
            <a:ext cx="3230141" cy="186489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819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JavaScript provides “normal” programming facilities for implementing sequence, selection and iteration using “familiar” C-language syntax</a:t>
            </a:r>
          </a:p>
          <a:p>
            <a:r>
              <a:rPr lang="en-GB" sz="2000" dirty="0"/>
              <a:t>JavaScript provides many internal functions (including readymade pop up ones - alert, prompt, confirm) and allows developers to write their own</a:t>
            </a:r>
          </a:p>
          <a:p>
            <a:r>
              <a:rPr lang="en-GB" sz="2000" dirty="0"/>
              <a:t>Functions allow repeatable, reusable code to be separated so that it may be executed by events/calls</a:t>
            </a:r>
          </a:p>
          <a:p>
            <a:r>
              <a:rPr lang="en-GB" sz="2000" dirty="0"/>
              <a:t>Placing functions in the &lt;head&gt; element ensures that they are read and loaded by browser before being called by some event</a:t>
            </a:r>
          </a:p>
          <a:p>
            <a:r>
              <a:rPr lang="en-GB" sz="2000" dirty="0"/>
              <a:t>The basic “C-like” syntax for </a:t>
            </a:r>
            <a:r>
              <a:rPr lang="en-GB" sz="2000" b="1" i="1" dirty="0"/>
              <a:t>defining</a:t>
            </a:r>
            <a:r>
              <a:rPr lang="en-GB" sz="2000" dirty="0"/>
              <a:t> a function is …</a:t>
            </a:r>
          </a:p>
          <a:p>
            <a:pPr lvl="1"/>
            <a:r>
              <a:rPr lang="en-GB" sz="1600" dirty="0">
                <a:solidFill>
                  <a:srgbClr val="0070C0"/>
                </a:solidFill>
              </a:rPr>
              <a:t>function </a:t>
            </a:r>
            <a:r>
              <a:rPr lang="en-GB" sz="1600" i="1" dirty="0" err="1">
                <a:solidFill>
                  <a:srgbClr val="0070C0"/>
                </a:solidFill>
              </a:rPr>
              <a:t>functionName</a:t>
            </a:r>
            <a:r>
              <a:rPr lang="en-GB" sz="1600" dirty="0">
                <a:solidFill>
                  <a:srgbClr val="0070C0"/>
                </a:solidFill>
              </a:rPr>
              <a:t>(</a:t>
            </a:r>
            <a:r>
              <a:rPr lang="en-GB" sz="1600" i="1" dirty="0">
                <a:solidFill>
                  <a:srgbClr val="0070C0"/>
                </a:solidFill>
              </a:rPr>
              <a:t>parameter1, ...,</a:t>
            </a:r>
            <a:r>
              <a:rPr lang="en-GB" sz="1600" i="1" dirty="0" err="1">
                <a:solidFill>
                  <a:srgbClr val="0070C0"/>
                </a:solidFill>
              </a:rPr>
              <a:t>parameterX</a:t>
            </a:r>
            <a:r>
              <a:rPr lang="en-GB" sz="1600" dirty="0">
                <a:solidFill>
                  <a:srgbClr val="0070C0"/>
                </a:solidFill>
              </a:rPr>
              <a:t>) { </a:t>
            </a:r>
            <a:r>
              <a:rPr lang="en-GB" sz="1600" i="1" dirty="0">
                <a:solidFill>
                  <a:srgbClr val="0070C0"/>
                </a:solidFill>
              </a:rPr>
              <a:t>some code; return </a:t>
            </a:r>
            <a:r>
              <a:rPr lang="en-GB" sz="1600" i="1" dirty="0" err="1">
                <a:solidFill>
                  <a:srgbClr val="0070C0"/>
                </a:solidFill>
              </a:rPr>
              <a:t>someVariable</a:t>
            </a:r>
            <a:r>
              <a:rPr lang="en-GB" sz="1600" i="1" dirty="0">
                <a:solidFill>
                  <a:srgbClr val="0070C0"/>
                </a:solidFill>
              </a:rPr>
              <a:t> (</a:t>
            </a:r>
            <a:r>
              <a:rPr lang="en-GB" sz="1600" i="1" dirty="0">
                <a:solidFill>
                  <a:srgbClr val="FF0000"/>
                </a:solidFill>
              </a:rPr>
              <a:t>optional</a:t>
            </a:r>
            <a:r>
              <a:rPr lang="en-GB" sz="1600" i="1" dirty="0">
                <a:solidFill>
                  <a:srgbClr val="0070C0"/>
                </a:solidFill>
              </a:rPr>
              <a:t>);</a:t>
            </a:r>
            <a:r>
              <a:rPr lang="en-GB" sz="1600" dirty="0">
                <a:solidFill>
                  <a:srgbClr val="0070C0"/>
                </a:solidFill>
              </a:rPr>
              <a:t> }</a:t>
            </a:r>
          </a:p>
          <a:p>
            <a:r>
              <a:rPr lang="en-GB" sz="2000" dirty="0"/>
              <a:t>Can write an </a:t>
            </a:r>
            <a:r>
              <a:rPr lang="en-GB" sz="2000" b="1" i="1" dirty="0"/>
              <a:t>iterator</a:t>
            </a:r>
            <a:r>
              <a:rPr lang="en-GB" sz="2000" dirty="0"/>
              <a:t> that </a:t>
            </a:r>
            <a:r>
              <a:rPr lang="en-GB" sz="2000" b="1" i="1" dirty="0"/>
              <a:t>remembers</a:t>
            </a:r>
            <a:r>
              <a:rPr lang="en-GB" sz="2000" dirty="0"/>
              <a:t> where it is in an array of items</a:t>
            </a:r>
          </a:p>
          <a:p>
            <a:r>
              <a:rPr lang="en-GB" sz="2000" dirty="0"/>
              <a:t>NEXT WEEK – JavaScript objects and the Document Object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999198-725C-4B61-B363-4364604594C7}" type="datetime1">
              <a:rPr lang="en-GB" smtClean="0"/>
              <a:t>02/11/2022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Work towards assignment 2a</a:t>
            </a:r>
          </a:p>
          <a:p>
            <a:r>
              <a:rPr lang="en-GB" sz="2400" dirty="0"/>
              <a:t>Rewrite last week’s JS solution using loops, functions and the </a:t>
            </a:r>
            <a:r>
              <a:rPr lang="en-GB" sz="2400" dirty="0" err="1"/>
              <a:t>Array.length</a:t>
            </a:r>
            <a:r>
              <a:rPr lang="en-GB" sz="2400" dirty="0"/>
              <a:t> property</a:t>
            </a:r>
          </a:p>
          <a:p>
            <a:r>
              <a:rPr lang="en-GB" sz="2400" dirty="0"/>
              <a:t>Produce a simple popup driven calculator with interface similar to the one below</a:t>
            </a:r>
          </a:p>
          <a:p>
            <a:r>
              <a:rPr lang="en-GB" sz="2400" dirty="0"/>
              <a:t>Complete the ‘</a:t>
            </a:r>
            <a:r>
              <a:rPr lang="en-GB" sz="2400" b="1" i="1" dirty="0"/>
              <a:t>iterator</a:t>
            </a:r>
            <a:r>
              <a:rPr lang="en-GB" sz="2400" dirty="0"/>
              <a:t>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646852-0D61-4907-97E0-5C3D1100DA52}" type="datetime1">
              <a:rPr lang="en-GB" smtClean="0"/>
              <a:t>02/11/2022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3429000"/>
            <a:ext cx="3929660" cy="295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Module schedule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BE1762-4FCD-418F-8EF1-A0626EDD0198}" type="datetime1">
              <a:rPr lang="en-GB" smtClean="0"/>
              <a:t>02/11/2022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B1F80-8C8A-410F-9E38-F7E7E30A4195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237" name="Rectangle 9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641349"/>
              </p:ext>
            </p:extLst>
          </p:nvPr>
        </p:nvGraphicFramePr>
        <p:xfrm>
          <a:off x="391928" y="1475697"/>
          <a:ext cx="8572560" cy="3970928"/>
        </p:xfrm>
        <a:graphic>
          <a:graphicData uri="http://schemas.openxmlformats.org/drawingml/2006/table">
            <a:tbl>
              <a:tblPr/>
              <a:tblGrid>
                <a:gridCol w="435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8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1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6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1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1" strike="noStrike" baseline="0" dirty="0">
                          <a:latin typeface="Arial"/>
                          <a:ea typeface="Times New Roman"/>
                          <a:cs typeface="Arial"/>
                        </a:rPr>
                        <a:t>Wk.</a:t>
                      </a: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1" strike="noStrike" baseline="0" dirty="0">
                          <a:latin typeface="Arial"/>
                          <a:ea typeface="Times New Roman"/>
                          <a:cs typeface="Arial"/>
                        </a:rPr>
                        <a:t>Lecture/subject area(s)</a:t>
                      </a: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1" strike="noStrike" baseline="0" dirty="0">
                          <a:latin typeface="Arial"/>
                          <a:ea typeface="Times New Roman"/>
                          <a:cs typeface="Arial"/>
                        </a:rPr>
                        <a:t>Practical </a:t>
                      </a: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1" strike="noStrike" baseline="0" dirty="0">
                          <a:latin typeface="Arial"/>
                          <a:ea typeface="Times New Roman"/>
                          <a:cs typeface="Arial"/>
                        </a:rPr>
                        <a:t>Reading (Moseley, 2007)</a:t>
                      </a:r>
                      <a:endParaRPr lang="en-GB" sz="900" strike="noStrike" baseline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6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Introduction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How the Web works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Internet/Web definitions and HTML report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1 (The way the Web works) 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17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HTML 1 (Introductory -  inc. lists and hyperlinks)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HTML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2 pp 24-36 (HTML)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079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HTML 2 (inc. tables, images and forms)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HTML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2 pp 36-48 (HTML)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3 (XHTML and frames)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33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4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CSS 1 (Introduction and core CSS principles)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CSS – introductory styles, embedded styles.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4 pp 76-96.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22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CSS 2 (Positioning elements). 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CSS– using IDs, classes and layout control.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4 pp 97-103.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79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CSS 3 (Advanced layout &amp; navigation)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CSS – using CSS to produce button-like navigation from HTML list elements. (CW2a to be demonstrated).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Specialised articles.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79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JavaScript 1 (Fundamentals, variables)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JS –  foundation constructs.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5 pp 108-116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13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JavaScript 2 (Functions, branches, loops).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JS – calling functions.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5 pp 117-124.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500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9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JavaScript 3 (Objects and the DOM).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JS – manipulating the DOM.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6 126-139.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381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10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JavaScript 4 (Forms and validation). And DHTML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JS– validating user completed forms.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Ch 6 139-145, Ch 7.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46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HTML</a:t>
                      </a:r>
                      <a:r>
                        <a:rPr lang="en-GB" sz="900" b="1" i="1" u="sng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</a:t>
                      </a: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 CSS</a:t>
                      </a:r>
                      <a:r>
                        <a:rPr lang="en-GB" sz="900" b="1" i="1" u="sng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3</a:t>
                      </a: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, - media, forms, gradients, SVG (‘Edge’) and other enhancements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Web frameworks taster session 1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See practical sheets for information sources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29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latin typeface="Arial" pitchFamily="34" charset="0"/>
                          <a:cs typeface="Arial" pitchFamily="34" charset="0"/>
                        </a:rPr>
                        <a:t>Advanced HTML5, CSS3 &amp; JS frameworks (e.g. </a:t>
                      </a:r>
                      <a:r>
                        <a:rPr lang="en-GB" sz="900" b="0" dirty="0" err="1">
                          <a:latin typeface="Arial" pitchFamily="34" charset="0"/>
                          <a:cs typeface="Arial" pitchFamily="34" charset="0"/>
                        </a:rPr>
                        <a:t>jQuery</a:t>
                      </a:r>
                      <a:r>
                        <a:rPr lang="en-GB" sz="900" b="0" dirty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GB" sz="900" b="0" dirty="0" err="1">
                          <a:latin typeface="Arial" pitchFamily="34" charset="0"/>
                          <a:cs typeface="Arial" pitchFamily="34" charset="0"/>
                        </a:rPr>
                        <a:t>jQuery</a:t>
                      </a:r>
                      <a:r>
                        <a:rPr lang="en-GB" sz="900" b="0" dirty="0">
                          <a:latin typeface="Arial" pitchFamily="34" charset="0"/>
                          <a:cs typeface="Arial" pitchFamily="34" charset="0"/>
                        </a:rPr>
                        <a:t> Mobile, Box2DWeb)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Web frameworks taster session 2</a:t>
                      </a:r>
                      <a:endParaRPr lang="en-GB" sz="9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See practical sheets for information sources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29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GB" sz="900" b="0" strike="noStrike" baseline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latin typeface="Arial" pitchFamily="34" charset="0"/>
                          <a:cs typeface="Arial" pitchFamily="34" charset="0"/>
                        </a:rPr>
                        <a:t>Vacation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900" b="0" strike="noStrike" baseline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117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Assignment workshop 1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Assignment workshop 1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N/A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117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Assignment workshop 2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Assignment workshop 2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GB" sz="900" b="0" strike="noStrike" baseline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N/A</a:t>
                      </a:r>
                    </a:p>
                  </a:txBody>
                  <a:tcPr marL="27273" marR="27273" marT="545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16200000" flipH="1">
            <a:off x="-104514" y="3427306"/>
            <a:ext cx="714380" cy="28572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86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-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GB" sz="2400" dirty="0">
                <a:latin typeface="Arial" pitchFamily="34" charset="0"/>
                <a:cs typeface="Arial" pitchFamily="34" charset="0"/>
              </a:rPr>
              <a:t>Three fundamental programming structures – </a:t>
            </a:r>
            <a:r>
              <a:rPr lang="en-GB" sz="2400" i="1" dirty="0">
                <a:latin typeface="Arial" pitchFamily="34" charset="0"/>
                <a:cs typeface="Arial" pitchFamily="34" charset="0"/>
              </a:rPr>
              <a:t>sequence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2400" i="1" dirty="0">
                <a:latin typeface="Arial" pitchFamily="34" charset="0"/>
                <a:cs typeface="Arial" pitchFamily="34" charset="0"/>
              </a:rPr>
              <a:t>selection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(branches) and </a:t>
            </a:r>
            <a:r>
              <a:rPr lang="en-GB" sz="2400" i="1" dirty="0">
                <a:latin typeface="Arial" pitchFamily="34" charset="0"/>
                <a:cs typeface="Arial" pitchFamily="34" charset="0"/>
              </a:rPr>
              <a:t>iteration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loops</a:t>
            </a:r>
          </a:p>
          <a:p>
            <a:r>
              <a:rPr lang="en-GB" sz="2400" dirty="0">
                <a:latin typeface="Arial" pitchFamily="34" charset="0"/>
                <a:cs typeface="Arial" pitchFamily="34" charset="0"/>
              </a:rPr>
              <a:t>In JavaScript there are the following branching - selection statements:</a:t>
            </a:r>
          </a:p>
          <a:p>
            <a:pPr lvl="1"/>
            <a:r>
              <a:rPr lang="en-GB" sz="1800" dirty="0">
                <a:latin typeface="Arial" pitchFamily="34" charset="0"/>
                <a:cs typeface="Arial" pitchFamily="34" charset="0"/>
              </a:rPr>
              <a:t>if statement - use to execute some code only when one specified condition is true </a:t>
            </a:r>
          </a:p>
          <a:p>
            <a:pPr lvl="1"/>
            <a:r>
              <a:rPr lang="en-GB" sz="1800" dirty="0">
                <a:latin typeface="Arial" pitchFamily="34" charset="0"/>
                <a:cs typeface="Arial" pitchFamily="34" charset="0"/>
              </a:rPr>
              <a:t>if...else statement - use to execute code if the condition is true and to execute another code if the condition is false </a:t>
            </a:r>
          </a:p>
          <a:p>
            <a:pPr lvl="1"/>
            <a:r>
              <a:rPr lang="en-GB" sz="1800" dirty="0">
                <a:latin typeface="Arial" pitchFamily="34" charset="0"/>
                <a:cs typeface="Arial" pitchFamily="34" charset="0"/>
              </a:rPr>
              <a:t>if...else if....else “ladder” statement - use to execute different blocks of code if there are more than two conditions</a:t>
            </a:r>
          </a:p>
          <a:p>
            <a:pPr lvl="1"/>
            <a:r>
              <a:rPr lang="en-GB" sz="1800" dirty="0">
                <a:latin typeface="Arial" pitchFamily="34" charset="0"/>
                <a:cs typeface="Arial" pitchFamily="34" charset="0"/>
              </a:rPr>
              <a:t>switch statement – an alternative and more ‘condensed’ means of achieving “if...else if....else”</a:t>
            </a:r>
          </a:p>
          <a:p>
            <a:pPr lvl="1"/>
            <a:r>
              <a:rPr lang="en-GB" sz="1800" dirty="0">
                <a:latin typeface="Arial" pitchFamily="34" charset="0"/>
                <a:cs typeface="Arial" pitchFamily="34" charset="0"/>
              </a:rPr>
              <a:t>the “</a:t>
            </a:r>
            <a:r>
              <a:rPr lang="en-GB" sz="1800" dirty="0">
                <a:latin typeface="Arial" pitchFamily="34" charset="0"/>
                <a:cs typeface="Arial" pitchFamily="34" charset="0"/>
                <a:hlinkClick r:id="rId2"/>
              </a:rPr>
              <a:t>conditional operator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” …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var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=(condition) ?value1:value2 (</a:t>
            </a:r>
            <a:r>
              <a:rPr lang="en-GB" sz="18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NOTE: this links to a short script on W3Schools that also demonstrates much about the DOM – definitely worth a closer look!!!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endParaRPr lang="en-GB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00F0B3-3460-4EE3-90F4-B93B2F12E899}" type="datetime1">
              <a:rPr lang="en-GB" smtClean="0"/>
              <a:t>02/11/2022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Branches </a:t>
            </a:r>
            <a:br>
              <a:rPr lang="en-GB" dirty="0"/>
            </a:br>
            <a:r>
              <a:rPr lang="en-GB" sz="3200" i="1" dirty="0"/>
              <a:t>short form using the conditional operator</a:t>
            </a:r>
            <a:endParaRPr lang="en-GB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1E33F7-A370-4C2B-93BA-96589D318F26}" type="datetime1">
              <a:rPr lang="en-GB" smtClean="0"/>
              <a:t>02/11/2022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87" y="1819274"/>
            <a:ext cx="8740301" cy="4057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07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-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GB" sz="2400" dirty="0">
                <a:latin typeface="Arial"/>
              </a:rPr>
              <a:t>Example of an “</a:t>
            </a:r>
            <a:r>
              <a:rPr lang="en-GB" sz="2400" i="1" dirty="0">
                <a:latin typeface="Arial"/>
              </a:rPr>
              <a:t>if - else if - else</a:t>
            </a:r>
            <a:r>
              <a:rPr lang="en-GB" sz="2400" dirty="0">
                <a:latin typeface="Arial"/>
              </a:rPr>
              <a:t>” ladder with the Date class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>
                <a:latin typeface="Arial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  <a:latin typeface="Arial"/>
              </a:rPr>
              <a:t>	&lt;script type="text/</a:t>
            </a:r>
            <a:r>
              <a:rPr lang="en-GB" sz="1600" dirty="0" err="1">
                <a:solidFill>
                  <a:srgbClr val="0070C0"/>
                </a:solidFill>
                <a:latin typeface="Arial"/>
              </a:rPr>
              <a:t>javascript</a:t>
            </a:r>
            <a:r>
              <a:rPr lang="en-GB" sz="1600" dirty="0">
                <a:solidFill>
                  <a:srgbClr val="0070C0"/>
                </a:solidFill>
                <a:latin typeface="Arial"/>
              </a:rPr>
              <a:t>"&gt;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  <a:latin typeface="Arial"/>
              </a:rPr>
              <a:t>		</a:t>
            </a:r>
            <a:r>
              <a:rPr lang="en-GB" sz="1600" dirty="0" err="1">
                <a:solidFill>
                  <a:srgbClr val="0070C0"/>
                </a:solidFill>
                <a:latin typeface="Arial"/>
              </a:rPr>
              <a:t>var</a:t>
            </a:r>
            <a:r>
              <a:rPr lang="en-GB" sz="1600" dirty="0">
                <a:solidFill>
                  <a:srgbClr val="0070C0"/>
                </a:solidFill>
                <a:latin typeface="Arial"/>
              </a:rPr>
              <a:t> d = new Date()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  <a:latin typeface="Arial"/>
              </a:rPr>
              <a:t>  		</a:t>
            </a:r>
            <a:r>
              <a:rPr lang="en-GB" sz="1600" dirty="0" err="1">
                <a:solidFill>
                  <a:srgbClr val="0070C0"/>
                </a:solidFill>
                <a:latin typeface="Arial"/>
              </a:rPr>
              <a:t>var</a:t>
            </a:r>
            <a:r>
              <a:rPr lang="en-GB" sz="1600" dirty="0">
                <a:solidFill>
                  <a:srgbClr val="0070C0"/>
                </a:solidFill>
                <a:latin typeface="Arial"/>
              </a:rPr>
              <a:t> time = </a:t>
            </a:r>
            <a:r>
              <a:rPr lang="en-GB" sz="1600" dirty="0" err="1">
                <a:solidFill>
                  <a:srgbClr val="0070C0"/>
                </a:solidFill>
                <a:latin typeface="Arial"/>
              </a:rPr>
              <a:t>d.getHours</a:t>
            </a:r>
            <a:r>
              <a:rPr lang="en-GB" sz="1600" dirty="0">
                <a:solidFill>
                  <a:srgbClr val="0070C0"/>
                </a:solidFill>
                <a:latin typeface="Arial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GB" sz="1600" b="1" dirty="0">
                <a:solidFill>
                  <a:srgbClr val="0070C0"/>
                </a:solidFill>
                <a:latin typeface="Arial"/>
              </a:rPr>
              <a:t>  		if (time&lt;12)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  <a:latin typeface="Arial"/>
              </a:rPr>
              <a:t>  		{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  <a:latin typeface="Arial"/>
              </a:rPr>
              <a:t>    			</a:t>
            </a:r>
            <a:r>
              <a:rPr lang="en-GB" sz="1600" dirty="0" err="1">
                <a:solidFill>
                  <a:srgbClr val="0070C0"/>
                </a:solidFill>
                <a:latin typeface="Arial"/>
              </a:rPr>
              <a:t>document.write</a:t>
            </a:r>
            <a:r>
              <a:rPr lang="en-GB" sz="1600" dirty="0">
                <a:solidFill>
                  <a:srgbClr val="0070C0"/>
                </a:solidFill>
                <a:latin typeface="Arial"/>
              </a:rPr>
              <a:t>("&lt;b&gt;Good morning&lt;/b&gt;")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  <a:latin typeface="Arial"/>
              </a:rPr>
              <a:t>  		}</a:t>
            </a:r>
          </a:p>
          <a:p>
            <a:pPr>
              <a:spcBef>
                <a:spcPts val="0"/>
              </a:spcBef>
              <a:buNone/>
            </a:pPr>
            <a:r>
              <a:rPr lang="en-GB" sz="1600" b="1" dirty="0">
                <a:solidFill>
                  <a:srgbClr val="0070C0"/>
                </a:solidFill>
                <a:latin typeface="Arial"/>
              </a:rPr>
              <a:t>  		else if (time&gt;=12 &amp;&amp; time&lt;18)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  <a:latin typeface="Arial"/>
              </a:rPr>
              <a:t>  		{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  <a:latin typeface="Arial"/>
              </a:rPr>
              <a:t>    			</a:t>
            </a:r>
            <a:r>
              <a:rPr lang="en-GB" sz="1600" dirty="0" err="1">
                <a:solidFill>
                  <a:srgbClr val="0070C0"/>
                </a:solidFill>
                <a:latin typeface="Arial"/>
              </a:rPr>
              <a:t>document.write</a:t>
            </a:r>
            <a:r>
              <a:rPr lang="en-GB" sz="1600" dirty="0">
                <a:solidFill>
                  <a:srgbClr val="0070C0"/>
                </a:solidFill>
                <a:latin typeface="Arial"/>
              </a:rPr>
              <a:t>("&lt;b&gt;Good afternoon&lt;/b&gt;")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  <a:latin typeface="Arial"/>
              </a:rPr>
              <a:t>  		}</a:t>
            </a:r>
          </a:p>
          <a:p>
            <a:pPr>
              <a:spcBef>
                <a:spcPts val="0"/>
              </a:spcBef>
              <a:buNone/>
            </a:pPr>
            <a:r>
              <a:rPr lang="en-GB" sz="1600" b="1" dirty="0">
                <a:solidFill>
                  <a:srgbClr val="0070C0"/>
                </a:solidFill>
                <a:latin typeface="Arial"/>
              </a:rPr>
              <a:t>  		else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  <a:latin typeface="Arial"/>
              </a:rPr>
              <a:t> 		{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  <a:latin typeface="Arial"/>
              </a:rPr>
              <a:t>    			</a:t>
            </a:r>
            <a:r>
              <a:rPr lang="en-GB" sz="1600" dirty="0" err="1">
                <a:solidFill>
                  <a:srgbClr val="0070C0"/>
                </a:solidFill>
                <a:latin typeface="Arial"/>
              </a:rPr>
              <a:t>document.write</a:t>
            </a:r>
            <a:r>
              <a:rPr lang="en-GB" sz="1600" dirty="0">
                <a:solidFill>
                  <a:srgbClr val="0070C0"/>
                </a:solidFill>
                <a:latin typeface="Arial"/>
              </a:rPr>
              <a:t>("&lt;b&gt;Good evening&lt;/b&gt;")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  <a:latin typeface="Arial"/>
              </a:rPr>
              <a:t>  		}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>
                <a:solidFill>
                  <a:srgbClr val="0070C0"/>
                </a:solidFill>
                <a:latin typeface="Arial"/>
              </a:rPr>
              <a:t>	&lt;/script&gt;</a:t>
            </a:r>
            <a:r>
              <a:rPr lang="en-GB" sz="1600" dirty="0">
                <a:latin typeface="Arial"/>
              </a:rPr>
              <a:t> 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0D087-0337-44E6-BC83-00700BB1337C}" type="datetime1">
              <a:rPr lang="en-GB" smtClean="0"/>
              <a:t>02/11/2022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2786058"/>
            <a:ext cx="1898656" cy="167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-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GB" sz="2400" dirty="0">
                <a:latin typeface="Arial"/>
              </a:rPr>
              <a:t>Example of a “</a:t>
            </a:r>
            <a:r>
              <a:rPr lang="en-GB" sz="2400" i="1" dirty="0">
                <a:latin typeface="Arial"/>
              </a:rPr>
              <a:t>switch</a:t>
            </a:r>
            <a:r>
              <a:rPr lang="en-GB" sz="2400" dirty="0">
                <a:latin typeface="Arial"/>
              </a:rPr>
              <a:t>” statement with the Date class</a:t>
            </a:r>
          </a:p>
          <a:p>
            <a:pPr>
              <a:buNone/>
            </a:pPr>
            <a:r>
              <a:rPr lang="en-GB" sz="1200" dirty="0">
                <a:solidFill>
                  <a:srgbClr val="0070C0"/>
                </a:solidFill>
                <a:latin typeface="Arial"/>
              </a:rPr>
              <a:t>&lt;script type="text/</a:t>
            </a:r>
            <a:r>
              <a:rPr lang="en-GB" sz="1200" dirty="0" err="1">
                <a:solidFill>
                  <a:srgbClr val="0070C0"/>
                </a:solidFill>
                <a:latin typeface="Arial"/>
              </a:rPr>
              <a:t>javascript</a:t>
            </a:r>
            <a:r>
              <a:rPr lang="en-GB" sz="1200" dirty="0">
                <a:solidFill>
                  <a:srgbClr val="0070C0"/>
                </a:solidFill>
                <a:latin typeface="Arial"/>
              </a:rPr>
              <a:t>"&gt; //Greeting depends on what day it is - Note: Sunday=0,</a:t>
            </a:r>
          </a:p>
          <a:p>
            <a:pPr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  <a:latin typeface="Arial"/>
              </a:rPr>
              <a:t>      </a:t>
            </a:r>
            <a:r>
              <a:rPr lang="en-GB" sz="1200" dirty="0" err="1">
                <a:solidFill>
                  <a:srgbClr val="0070C0"/>
                </a:solidFill>
                <a:latin typeface="Arial"/>
              </a:rPr>
              <a:t>var</a:t>
            </a:r>
            <a:r>
              <a:rPr lang="en-GB" sz="1200" dirty="0">
                <a:solidFill>
                  <a:srgbClr val="0070C0"/>
                </a:solidFill>
                <a:latin typeface="Arial"/>
              </a:rPr>
              <a:t> d=new Date(); </a:t>
            </a:r>
            <a:r>
              <a:rPr lang="en-GB" sz="1200" dirty="0" err="1">
                <a:solidFill>
                  <a:srgbClr val="0070C0"/>
                </a:solidFill>
                <a:latin typeface="Arial"/>
              </a:rPr>
              <a:t>theDay</a:t>
            </a:r>
            <a:r>
              <a:rPr lang="en-GB" sz="1200" dirty="0">
                <a:solidFill>
                  <a:srgbClr val="0070C0"/>
                </a:solidFill>
                <a:latin typeface="Arial"/>
              </a:rPr>
              <a:t>=</a:t>
            </a:r>
            <a:r>
              <a:rPr lang="en-GB" sz="1200" dirty="0" err="1">
                <a:solidFill>
                  <a:srgbClr val="0070C0"/>
                </a:solidFill>
                <a:latin typeface="Arial"/>
              </a:rPr>
              <a:t>d.getDay</a:t>
            </a:r>
            <a:r>
              <a:rPr lang="en-GB" sz="1200" dirty="0">
                <a:solidFill>
                  <a:srgbClr val="0070C0"/>
                </a:solidFill>
                <a:latin typeface="Arial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  <a:latin typeface="Arial"/>
              </a:rPr>
              <a:t>      </a:t>
            </a:r>
            <a:r>
              <a:rPr lang="en-GB" sz="1200" b="1" dirty="0">
                <a:solidFill>
                  <a:srgbClr val="0070C0"/>
                </a:solidFill>
                <a:latin typeface="Arial"/>
              </a:rPr>
              <a:t>switch </a:t>
            </a:r>
            <a:r>
              <a:rPr lang="en-GB" sz="1200" dirty="0">
                <a:solidFill>
                  <a:srgbClr val="0070C0"/>
                </a:solidFill>
                <a:latin typeface="Arial"/>
              </a:rPr>
              <a:t>(</a:t>
            </a:r>
            <a:r>
              <a:rPr lang="en-GB" sz="1200" dirty="0" err="1">
                <a:solidFill>
                  <a:srgbClr val="0070C0"/>
                </a:solidFill>
                <a:latin typeface="Arial"/>
              </a:rPr>
              <a:t>theDay</a:t>
            </a:r>
            <a:r>
              <a:rPr lang="en-GB" sz="1200" dirty="0">
                <a:solidFill>
                  <a:srgbClr val="0070C0"/>
                </a:solidFill>
                <a:latin typeface="Arial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  <a:latin typeface="Arial"/>
              </a:rPr>
              <a:t>      {</a:t>
            </a:r>
          </a:p>
          <a:p>
            <a:pPr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  <a:latin typeface="Arial"/>
              </a:rPr>
              <a:t>        </a:t>
            </a:r>
            <a:r>
              <a:rPr lang="en-GB" sz="1200" b="1" dirty="0">
                <a:solidFill>
                  <a:srgbClr val="0070C0"/>
                </a:solidFill>
                <a:latin typeface="Arial"/>
              </a:rPr>
              <a:t>case 1:</a:t>
            </a:r>
            <a:r>
              <a:rPr lang="en-GB" sz="1200" dirty="0">
                <a:solidFill>
                  <a:srgbClr val="0070C0"/>
                </a:solidFill>
                <a:latin typeface="Arial"/>
              </a:rPr>
              <a:t>  </a:t>
            </a:r>
            <a:r>
              <a:rPr lang="en-GB" sz="1200" dirty="0" err="1">
                <a:solidFill>
                  <a:srgbClr val="0070C0"/>
                </a:solidFill>
                <a:latin typeface="Arial"/>
              </a:rPr>
              <a:t>document.write</a:t>
            </a:r>
            <a:r>
              <a:rPr lang="en-GB" sz="1200" dirty="0">
                <a:solidFill>
                  <a:srgbClr val="0070C0"/>
                </a:solidFill>
                <a:latin typeface="Arial"/>
              </a:rPr>
              <a:t>("&lt;h1&gt;&lt;p style=\"</a:t>
            </a:r>
            <a:r>
              <a:rPr lang="en-GB" sz="1200" dirty="0" err="1">
                <a:solidFill>
                  <a:srgbClr val="0070C0"/>
                </a:solidFill>
                <a:latin typeface="Arial"/>
              </a:rPr>
              <a:t>color:blue</a:t>
            </a:r>
            <a:r>
              <a:rPr lang="en-GB" sz="1200" dirty="0">
                <a:solidFill>
                  <a:srgbClr val="0070C0"/>
                </a:solidFill>
                <a:latin typeface="Arial"/>
              </a:rPr>
              <a:t>; </a:t>
            </a:r>
            <a:r>
              <a:rPr lang="en-GB" sz="1200" dirty="0" err="1">
                <a:solidFill>
                  <a:srgbClr val="0070C0"/>
                </a:solidFill>
                <a:latin typeface="Arial"/>
              </a:rPr>
              <a:t>background:yellow</a:t>
            </a:r>
            <a:r>
              <a:rPr lang="en-GB" sz="1200" dirty="0">
                <a:solidFill>
                  <a:srgbClr val="0070C0"/>
                </a:solidFill>
                <a:latin typeface="Arial"/>
              </a:rPr>
              <a:t>; font-weight=bold\"&gt;Oh!  ... Monday&lt;/p&gt;&lt;/h1&gt;")</a:t>
            </a:r>
          </a:p>
          <a:p>
            <a:pPr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  <a:latin typeface="Arial"/>
              </a:rPr>
              <a:t>          </a:t>
            </a:r>
            <a:r>
              <a:rPr lang="en-GB" sz="1200" b="1" dirty="0">
                <a:solidFill>
                  <a:srgbClr val="0070C0"/>
                </a:solidFill>
                <a:latin typeface="Arial"/>
              </a:rPr>
              <a:t>break</a:t>
            </a:r>
          </a:p>
          <a:p>
            <a:pPr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  <a:latin typeface="Arial"/>
              </a:rPr>
              <a:t>        </a:t>
            </a:r>
            <a:r>
              <a:rPr lang="en-GB" sz="1200" b="1" dirty="0">
                <a:solidFill>
                  <a:srgbClr val="0070C0"/>
                </a:solidFill>
                <a:latin typeface="Arial"/>
              </a:rPr>
              <a:t>case 2:</a:t>
            </a:r>
            <a:r>
              <a:rPr lang="en-GB" sz="1200" dirty="0">
                <a:solidFill>
                  <a:srgbClr val="0070C0"/>
                </a:solidFill>
                <a:latin typeface="Arial"/>
              </a:rPr>
              <a:t>  </a:t>
            </a:r>
            <a:r>
              <a:rPr lang="en-GB" sz="1200" dirty="0" err="1">
                <a:solidFill>
                  <a:srgbClr val="0070C0"/>
                </a:solidFill>
                <a:latin typeface="Arial"/>
              </a:rPr>
              <a:t>document.write</a:t>
            </a:r>
            <a:r>
              <a:rPr lang="en-GB" sz="1200" dirty="0">
                <a:solidFill>
                  <a:srgbClr val="0070C0"/>
                </a:solidFill>
                <a:latin typeface="Arial"/>
              </a:rPr>
              <a:t>("&lt;h1&gt;&lt;p style=\"</a:t>
            </a:r>
            <a:r>
              <a:rPr lang="en-GB" sz="1200" dirty="0" err="1">
                <a:solidFill>
                  <a:srgbClr val="0070C0"/>
                </a:solidFill>
                <a:latin typeface="Arial"/>
              </a:rPr>
              <a:t>color:blue</a:t>
            </a:r>
            <a:r>
              <a:rPr lang="en-GB" sz="1200" dirty="0">
                <a:solidFill>
                  <a:srgbClr val="0070C0"/>
                </a:solidFill>
                <a:latin typeface="Arial"/>
              </a:rPr>
              <a:t>; </a:t>
            </a:r>
            <a:r>
              <a:rPr lang="en-GB" sz="1200" dirty="0" err="1">
                <a:solidFill>
                  <a:srgbClr val="0070C0"/>
                </a:solidFill>
                <a:latin typeface="Arial"/>
              </a:rPr>
              <a:t>background:yellow</a:t>
            </a:r>
            <a:r>
              <a:rPr lang="en-GB" sz="1200" dirty="0">
                <a:solidFill>
                  <a:srgbClr val="0070C0"/>
                </a:solidFill>
                <a:latin typeface="Arial"/>
              </a:rPr>
              <a:t>; font-weight=bold\"&gt;Tuesday ... on a roll&lt;/p&gt;&lt;/h1&gt;")</a:t>
            </a:r>
          </a:p>
          <a:p>
            <a:pPr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  <a:latin typeface="Arial"/>
              </a:rPr>
              <a:t>          </a:t>
            </a:r>
            <a:r>
              <a:rPr lang="en-GB" sz="1200" b="1" dirty="0">
                <a:solidFill>
                  <a:srgbClr val="0070C0"/>
                </a:solidFill>
                <a:latin typeface="Arial"/>
              </a:rPr>
              <a:t>break</a:t>
            </a:r>
          </a:p>
          <a:p>
            <a:pPr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  <a:latin typeface="Arial"/>
              </a:rPr>
              <a:t>        </a:t>
            </a:r>
            <a:r>
              <a:rPr lang="en-GB" sz="1200" b="1" dirty="0">
                <a:solidFill>
                  <a:srgbClr val="0070C0"/>
                </a:solidFill>
                <a:latin typeface="Arial"/>
              </a:rPr>
              <a:t>case 3:</a:t>
            </a:r>
            <a:r>
              <a:rPr lang="en-GB" sz="1200" dirty="0">
                <a:solidFill>
                  <a:srgbClr val="0070C0"/>
                </a:solidFill>
                <a:latin typeface="Arial"/>
              </a:rPr>
              <a:t>  </a:t>
            </a:r>
            <a:r>
              <a:rPr lang="en-GB" sz="1200" dirty="0" err="1">
                <a:solidFill>
                  <a:srgbClr val="0070C0"/>
                </a:solidFill>
                <a:latin typeface="Arial"/>
              </a:rPr>
              <a:t>document.write</a:t>
            </a:r>
            <a:r>
              <a:rPr lang="en-GB" sz="1200" dirty="0">
                <a:solidFill>
                  <a:srgbClr val="0070C0"/>
                </a:solidFill>
                <a:latin typeface="Arial"/>
              </a:rPr>
              <a:t>("&lt;h1&gt;&lt;p style=\"</a:t>
            </a:r>
            <a:r>
              <a:rPr lang="en-GB" sz="1200" dirty="0" err="1">
                <a:solidFill>
                  <a:srgbClr val="0070C0"/>
                </a:solidFill>
                <a:latin typeface="Arial"/>
              </a:rPr>
              <a:t>color:blue</a:t>
            </a:r>
            <a:r>
              <a:rPr lang="en-GB" sz="1200" dirty="0">
                <a:solidFill>
                  <a:srgbClr val="0070C0"/>
                </a:solidFill>
                <a:latin typeface="Arial"/>
              </a:rPr>
              <a:t>; </a:t>
            </a:r>
            <a:r>
              <a:rPr lang="en-GB" sz="1200" dirty="0" err="1">
                <a:solidFill>
                  <a:srgbClr val="0070C0"/>
                </a:solidFill>
                <a:latin typeface="Arial"/>
              </a:rPr>
              <a:t>background:yellow</a:t>
            </a:r>
            <a:r>
              <a:rPr lang="en-GB" sz="1200" dirty="0">
                <a:solidFill>
                  <a:srgbClr val="0070C0"/>
                </a:solidFill>
                <a:latin typeface="Arial"/>
              </a:rPr>
              <a:t>; font-weight=bold\"&gt;Wednesday ... midweek already&lt;/p&gt;&lt;/h1&gt;")</a:t>
            </a:r>
          </a:p>
          <a:p>
            <a:pPr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  <a:latin typeface="Arial"/>
              </a:rPr>
              <a:t>          </a:t>
            </a:r>
            <a:r>
              <a:rPr lang="en-GB" sz="1200" b="1" dirty="0">
                <a:solidFill>
                  <a:srgbClr val="0070C0"/>
                </a:solidFill>
                <a:latin typeface="Arial"/>
              </a:rPr>
              <a:t>break</a:t>
            </a:r>
          </a:p>
          <a:p>
            <a:pPr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  <a:latin typeface="Arial"/>
              </a:rPr>
              <a:t>        case 4:  </a:t>
            </a:r>
            <a:r>
              <a:rPr lang="en-GB" sz="1200" dirty="0" err="1">
                <a:solidFill>
                  <a:srgbClr val="0070C0"/>
                </a:solidFill>
                <a:latin typeface="Arial"/>
              </a:rPr>
              <a:t>document.write</a:t>
            </a:r>
            <a:r>
              <a:rPr lang="en-GB" sz="1200" dirty="0">
                <a:solidFill>
                  <a:srgbClr val="0070C0"/>
                </a:solidFill>
                <a:latin typeface="Arial"/>
              </a:rPr>
              <a:t>("&lt;h1&gt;&lt;p style=\"</a:t>
            </a:r>
            <a:r>
              <a:rPr lang="en-GB" sz="1200" dirty="0" err="1">
                <a:solidFill>
                  <a:srgbClr val="0070C0"/>
                </a:solidFill>
                <a:latin typeface="Arial"/>
              </a:rPr>
              <a:t>color:blue</a:t>
            </a:r>
            <a:r>
              <a:rPr lang="en-GB" sz="1200" dirty="0">
                <a:solidFill>
                  <a:srgbClr val="0070C0"/>
                </a:solidFill>
                <a:latin typeface="Arial"/>
              </a:rPr>
              <a:t>; </a:t>
            </a:r>
            <a:r>
              <a:rPr lang="en-GB" sz="1200" dirty="0" err="1">
                <a:solidFill>
                  <a:srgbClr val="0070C0"/>
                </a:solidFill>
                <a:latin typeface="Arial"/>
              </a:rPr>
              <a:t>background:yellow</a:t>
            </a:r>
            <a:r>
              <a:rPr lang="en-GB" sz="1200" dirty="0">
                <a:solidFill>
                  <a:srgbClr val="0070C0"/>
                </a:solidFill>
                <a:latin typeface="Arial"/>
              </a:rPr>
              <a:t>; font-weight=bold\"&gt; Thursday ... Nearly the w/e&lt;/p&gt;&lt;/h1&gt;")</a:t>
            </a:r>
          </a:p>
          <a:p>
            <a:pPr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  <a:latin typeface="Arial"/>
              </a:rPr>
              <a:t>          </a:t>
            </a:r>
            <a:r>
              <a:rPr lang="en-GB" sz="1200" b="1" dirty="0">
                <a:solidFill>
                  <a:srgbClr val="0070C0"/>
                </a:solidFill>
                <a:latin typeface="Arial"/>
              </a:rPr>
              <a:t>break</a:t>
            </a:r>
          </a:p>
          <a:p>
            <a:pPr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  <a:latin typeface="Arial"/>
              </a:rPr>
              <a:t>        </a:t>
            </a:r>
            <a:r>
              <a:rPr lang="en-GB" sz="1200" b="1" dirty="0">
                <a:solidFill>
                  <a:srgbClr val="0070C0"/>
                </a:solidFill>
                <a:latin typeface="Arial"/>
              </a:rPr>
              <a:t>default:</a:t>
            </a:r>
          </a:p>
          <a:p>
            <a:pPr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  <a:latin typeface="Arial"/>
              </a:rPr>
              <a:t>          </a:t>
            </a:r>
            <a:r>
              <a:rPr lang="en-GB" sz="1200" dirty="0" err="1">
                <a:solidFill>
                  <a:srgbClr val="0070C0"/>
                </a:solidFill>
                <a:latin typeface="Arial"/>
              </a:rPr>
              <a:t>document.write</a:t>
            </a:r>
            <a:r>
              <a:rPr lang="en-GB" sz="1200" dirty="0">
                <a:solidFill>
                  <a:srgbClr val="0070C0"/>
                </a:solidFill>
                <a:latin typeface="Arial"/>
              </a:rPr>
              <a:t>("&lt;h1&gt;&lt;p style=\"</a:t>
            </a:r>
            <a:r>
              <a:rPr lang="en-GB" sz="1200" dirty="0" err="1">
                <a:solidFill>
                  <a:srgbClr val="0070C0"/>
                </a:solidFill>
                <a:latin typeface="Arial"/>
              </a:rPr>
              <a:t>color:blue</a:t>
            </a:r>
            <a:r>
              <a:rPr lang="en-GB" sz="1200" dirty="0">
                <a:solidFill>
                  <a:srgbClr val="0070C0"/>
                </a:solidFill>
                <a:latin typeface="Arial"/>
              </a:rPr>
              <a:t>; </a:t>
            </a:r>
            <a:r>
              <a:rPr lang="en-GB" sz="1200" dirty="0" err="1">
                <a:solidFill>
                  <a:srgbClr val="0070C0"/>
                </a:solidFill>
                <a:latin typeface="Arial"/>
              </a:rPr>
              <a:t>background:yellow</a:t>
            </a:r>
            <a:r>
              <a:rPr lang="en-GB" sz="1200" dirty="0">
                <a:solidFill>
                  <a:srgbClr val="0070C0"/>
                </a:solidFill>
                <a:latin typeface="Arial"/>
              </a:rPr>
              <a:t>; font-weight=bold\"&gt;relax - the weekend! &lt;/p&gt;&lt;/h1&gt;")</a:t>
            </a:r>
          </a:p>
          <a:p>
            <a:pPr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  <a:latin typeface="Arial"/>
              </a:rPr>
              <a:t>       }</a:t>
            </a:r>
          </a:p>
          <a:p>
            <a:pPr>
              <a:spcBef>
                <a:spcPts val="0"/>
              </a:spcBef>
              <a:buNone/>
            </a:pPr>
            <a:r>
              <a:rPr lang="en-GB" sz="1200" dirty="0">
                <a:solidFill>
                  <a:srgbClr val="0070C0"/>
                </a:solidFill>
                <a:latin typeface="Arial"/>
              </a:rPr>
              <a:t>&lt;/script&gt;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6E84C7-6115-4E08-BE77-8126ECE9536F}" type="datetime1">
              <a:rPr lang="en-GB" smtClean="0"/>
              <a:t>02/11/2022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205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5157192"/>
            <a:ext cx="2054225" cy="136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-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GB" sz="2400" dirty="0">
                <a:latin typeface="Arial"/>
              </a:rPr>
              <a:t>Example of the “</a:t>
            </a:r>
            <a:r>
              <a:rPr lang="en-GB" sz="2400" i="1" dirty="0">
                <a:latin typeface="Arial"/>
              </a:rPr>
              <a:t>conditional operator</a:t>
            </a:r>
            <a:r>
              <a:rPr lang="en-GB" sz="2400" dirty="0">
                <a:latin typeface="Arial"/>
              </a:rPr>
              <a:t>” with the Date class</a:t>
            </a:r>
          </a:p>
          <a:p>
            <a:pPr>
              <a:buNone/>
            </a:pPr>
            <a:r>
              <a:rPr lang="en-GB" sz="2400" dirty="0">
                <a:latin typeface="Arial"/>
              </a:rPr>
              <a:t>Note: </a:t>
            </a:r>
            <a:r>
              <a:rPr lang="en-GB" sz="2400" i="1" dirty="0">
                <a:latin typeface="Arial"/>
              </a:rPr>
              <a:t>don’t forget to escape quotations in string variables!</a:t>
            </a:r>
          </a:p>
          <a:p>
            <a:pPr>
              <a:buNone/>
            </a:pPr>
            <a:endParaRPr lang="en-GB" sz="1800" dirty="0">
              <a:solidFill>
                <a:srgbClr val="0070C0"/>
              </a:solidFill>
              <a:latin typeface="Arial"/>
            </a:endParaRPr>
          </a:p>
          <a:p>
            <a:pPr>
              <a:buNone/>
            </a:pPr>
            <a:r>
              <a:rPr lang="en-GB" sz="1800" dirty="0">
                <a:solidFill>
                  <a:srgbClr val="0070C0"/>
                </a:solidFill>
                <a:latin typeface="Arial"/>
              </a:rPr>
              <a:t>&lt;script type="text/</a:t>
            </a:r>
            <a:r>
              <a:rPr lang="en-GB" sz="1800" dirty="0" err="1">
                <a:solidFill>
                  <a:srgbClr val="0070C0"/>
                </a:solidFill>
                <a:latin typeface="Arial"/>
              </a:rPr>
              <a:t>javascript</a:t>
            </a:r>
            <a:r>
              <a:rPr lang="en-GB" sz="1800" dirty="0">
                <a:solidFill>
                  <a:srgbClr val="0070C0"/>
                </a:solidFill>
                <a:latin typeface="Arial"/>
              </a:rPr>
              <a:t>"&gt; </a:t>
            </a:r>
            <a:r>
              <a:rPr lang="en-GB" sz="1800" dirty="0">
                <a:latin typeface="Arial"/>
              </a:rPr>
              <a:t>//Rule ... </a:t>
            </a:r>
            <a:r>
              <a:rPr lang="en-GB" sz="1800" dirty="0" err="1">
                <a:latin typeface="Arial"/>
              </a:rPr>
              <a:t>var</a:t>
            </a:r>
            <a:r>
              <a:rPr lang="en-GB" sz="1800" dirty="0">
                <a:latin typeface="Arial"/>
              </a:rPr>
              <a:t>=(condition) ?value1:value2</a:t>
            </a:r>
          </a:p>
          <a:p>
            <a:pPr>
              <a:buNone/>
            </a:pPr>
            <a:r>
              <a:rPr lang="en-GB" sz="1800" dirty="0">
                <a:solidFill>
                  <a:srgbClr val="0070C0"/>
                </a:solidFill>
                <a:latin typeface="Arial"/>
              </a:rPr>
              <a:t>      </a:t>
            </a:r>
            <a:r>
              <a:rPr lang="en-GB" sz="1800" dirty="0" err="1">
                <a:solidFill>
                  <a:srgbClr val="0070C0"/>
                </a:solidFill>
                <a:latin typeface="Arial"/>
              </a:rPr>
              <a:t>var</a:t>
            </a:r>
            <a:r>
              <a:rPr lang="en-GB" sz="1800" dirty="0">
                <a:solidFill>
                  <a:srgbClr val="0070C0"/>
                </a:solidFill>
                <a:latin typeface="Arial"/>
              </a:rPr>
              <a:t> d=new Date();</a:t>
            </a:r>
          </a:p>
          <a:p>
            <a:pPr>
              <a:buNone/>
            </a:pPr>
            <a:r>
              <a:rPr lang="en-GB" sz="1800" dirty="0">
                <a:solidFill>
                  <a:srgbClr val="0070C0"/>
                </a:solidFill>
                <a:latin typeface="Arial"/>
              </a:rPr>
              <a:t>      </a:t>
            </a:r>
            <a:r>
              <a:rPr lang="en-GB" sz="1800" dirty="0" err="1">
                <a:solidFill>
                  <a:srgbClr val="0070C0"/>
                </a:solidFill>
                <a:latin typeface="Arial"/>
              </a:rPr>
              <a:t>theMonth</a:t>
            </a:r>
            <a:r>
              <a:rPr lang="en-GB" sz="1800" dirty="0">
                <a:solidFill>
                  <a:srgbClr val="0070C0"/>
                </a:solidFill>
                <a:latin typeface="Arial"/>
              </a:rPr>
              <a:t>=</a:t>
            </a:r>
            <a:r>
              <a:rPr lang="en-GB" sz="1800" dirty="0" err="1">
                <a:solidFill>
                  <a:srgbClr val="0070C0"/>
                </a:solidFill>
                <a:latin typeface="Arial"/>
              </a:rPr>
              <a:t>d.getMonth</a:t>
            </a:r>
            <a:r>
              <a:rPr lang="en-GB" sz="1800" dirty="0">
                <a:solidFill>
                  <a:srgbClr val="0070C0"/>
                </a:solidFill>
                <a:latin typeface="Arial"/>
              </a:rPr>
              <a:t>(); </a:t>
            </a:r>
            <a:r>
              <a:rPr lang="en-GB" sz="1800" dirty="0">
                <a:latin typeface="Arial"/>
              </a:rPr>
              <a:t>//Months are numbered 0 to 11</a:t>
            </a:r>
          </a:p>
          <a:p>
            <a:pPr>
              <a:buNone/>
            </a:pPr>
            <a:endParaRPr lang="en-GB" sz="1800" dirty="0">
              <a:solidFill>
                <a:srgbClr val="0070C0"/>
              </a:solidFill>
              <a:latin typeface="Arial"/>
            </a:endParaRPr>
          </a:p>
          <a:p>
            <a:pPr>
              <a:buNone/>
            </a:pPr>
            <a:r>
              <a:rPr lang="en-GB" sz="1800" dirty="0">
                <a:solidFill>
                  <a:srgbClr val="0070C0"/>
                </a:solidFill>
                <a:latin typeface="Arial"/>
              </a:rPr>
              <a:t>      season=(</a:t>
            </a:r>
            <a:r>
              <a:rPr lang="en-GB" sz="1800" dirty="0" err="1">
                <a:solidFill>
                  <a:srgbClr val="0070C0"/>
                </a:solidFill>
                <a:latin typeface="Arial"/>
              </a:rPr>
              <a:t>theMonth</a:t>
            </a:r>
            <a:r>
              <a:rPr lang="en-GB" sz="1800" dirty="0">
                <a:solidFill>
                  <a:srgbClr val="0070C0"/>
                </a:solidFill>
                <a:latin typeface="Arial"/>
              </a:rPr>
              <a:t>&gt;=9 || </a:t>
            </a:r>
            <a:r>
              <a:rPr lang="en-GB" sz="1800" dirty="0" err="1">
                <a:solidFill>
                  <a:srgbClr val="0070C0"/>
                </a:solidFill>
                <a:latin typeface="Arial"/>
              </a:rPr>
              <a:t>theMonth</a:t>
            </a:r>
            <a:r>
              <a:rPr lang="en-GB" sz="1800" dirty="0">
                <a:solidFill>
                  <a:srgbClr val="0070C0"/>
                </a:solidFill>
                <a:latin typeface="Arial"/>
              </a:rPr>
              <a:t>&lt;=2) ? </a:t>
            </a:r>
          </a:p>
          <a:p>
            <a:pPr>
              <a:buNone/>
            </a:pPr>
            <a:r>
              <a:rPr lang="en-GB" sz="1800" dirty="0">
                <a:solidFill>
                  <a:srgbClr val="0070C0"/>
                </a:solidFill>
                <a:latin typeface="Arial"/>
              </a:rPr>
              <a:t>	"&lt;p style=\"</a:t>
            </a:r>
            <a:r>
              <a:rPr lang="en-GB" sz="1800" dirty="0" err="1">
                <a:solidFill>
                  <a:srgbClr val="0070C0"/>
                </a:solidFill>
                <a:latin typeface="Arial"/>
              </a:rPr>
              <a:t>color:white</a:t>
            </a:r>
            <a:r>
              <a:rPr lang="en-GB" sz="1800" dirty="0">
                <a:solidFill>
                  <a:srgbClr val="0070C0"/>
                </a:solidFill>
                <a:latin typeface="Arial"/>
              </a:rPr>
              <a:t>; </a:t>
            </a:r>
            <a:r>
              <a:rPr lang="en-GB" sz="1800" dirty="0" err="1">
                <a:solidFill>
                  <a:srgbClr val="0070C0"/>
                </a:solidFill>
                <a:latin typeface="Arial"/>
              </a:rPr>
              <a:t>background:blue</a:t>
            </a:r>
            <a:r>
              <a:rPr lang="en-GB" sz="1800" dirty="0">
                <a:solidFill>
                  <a:srgbClr val="0070C0"/>
                </a:solidFill>
                <a:latin typeface="Arial"/>
              </a:rPr>
              <a:t>; font-weight=bold\"&gt;winter&lt;/p&gt;"</a:t>
            </a:r>
          </a:p>
          <a:p>
            <a:pPr>
              <a:buNone/>
            </a:pPr>
            <a:r>
              <a:rPr lang="en-GB" sz="1800" dirty="0">
                <a:solidFill>
                  <a:srgbClr val="0070C0"/>
                </a:solidFill>
                <a:latin typeface="Arial"/>
              </a:rPr>
              <a:t>	:</a:t>
            </a:r>
          </a:p>
          <a:p>
            <a:pPr>
              <a:buNone/>
            </a:pPr>
            <a:r>
              <a:rPr lang="en-GB" sz="1800" dirty="0">
                <a:solidFill>
                  <a:srgbClr val="0070C0"/>
                </a:solidFill>
                <a:latin typeface="Arial"/>
              </a:rPr>
              <a:t>	"&lt;p style=\"</a:t>
            </a:r>
            <a:r>
              <a:rPr lang="en-GB" sz="1800" dirty="0" err="1">
                <a:solidFill>
                  <a:srgbClr val="0070C0"/>
                </a:solidFill>
                <a:latin typeface="Arial"/>
              </a:rPr>
              <a:t>color:red</a:t>
            </a:r>
            <a:r>
              <a:rPr lang="en-GB" sz="1800" dirty="0">
                <a:solidFill>
                  <a:srgbClr val="0070C0"/>
                </a:solidFill>
                <a:latin typeface="Arial"/>
              </a:rPr>
              <a:t>; </a:t>
            </a:r>
            <a:r>
              <a:rPr lang="en-GB" sz="1800" dirty="0" err="1">
                <a:solidFill>
                  <a:srgbClr val="0070C0"/>
                </a:solidFill>
                <a:latin typeface="Arial"/>
              </a:rPr>
              <a:t>background:orange</a:t>
            </a:r>
            <a:r>
              <a:rPr lang="en-GB" sz="1800" dirty="0">
                <a:solidFill>
                  <a:srgbClr val="0070C0"/>
                </a:solidFill>
                <a:latin typeface="Arial"/>
              </a:rPr>
              <a:t>; font-weight=bold\"&gt;summer&lt;/p&gt;"</a:t>
            </a:r>
          </a:p>
          <a:p>
            <a:pPr>
              <a:buNone/>
            </a:pPr>
            <a:endParaRPr lang="en-GB" sz="1800" dirty="0">
              <a:solidFill>
                <a:srgbClr val="0070C0"/>
              </a:solidFill>
              <a:latin typeface="Arial"/>
            </a:endParaRPr>
          </a:p>
          <a:p>
            <a:pPr>
              <a:buNone/>
            </a:pPr>
            <a:r>
              <a:rPr lang="en-GB" sz="1800" dirty="0">
                <a:solidFill>
                  <a:srgbClr val="0070C0"/>
                </a:solidFill>
                <a:latin typeface="Arial"/>
              </a:rPr>
              <a:t>      </a:t>
            </a:r>
            <a:r>
              <a:rPr lang="en-GB" sz="1800" dirty="0" err="1">
                <a:solidFill>
                  <a:srgbClr val="0070C0"/>
                </a:solidFill>
                <a:latin typeface="Arial"/>
              </a:rPr>
              <a:t>document.write</a:t>
            </a:r>
            <a:r>
              <a:rPr lang="en-GB" sz="1800" dirty="0">
                <a:solidFill>
                  <a:srgbClr val="0070C0"/>
                </a:solidFill>
                <a:latin typeface="Arial"/>
              </a:rPr>
              <a:t>("It must be " + season);</a:t>
            </a:r>
          </a:p>
          <a:p>
            <a:pPr>
              <a:buNone/>
            </a:pPr>
            <a:r>
              <a:rPr lang="en-GB" sz="1800" dirty="0">
                <a:solidFill>
                  <a:srgbClr val="0070C0"/>
                </a:solidFill>
                <a:latin typeface="Arial"/>
              </a:rPr>
              <a:t>&lt;/script&gt;</a:t>
            </a:r>
            <a:endParaRPr lang="en-GB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2F1A7B-B636-4C22-A33B-8751E7A94794}" type="datetime1">
              <a:rPr lang="en-GB" smtClean="0"/>
              <a:t>02/11/2022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pic>
        <p:nvPicPr>
          <p:cNvPr id="3075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9017" y="2928934"/>
            <a:ext cx="1362073" cy="127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Iteration (loops)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401080" cy="4525963"/>
          </a:xfrm>
        </p:spPr>
        <p:txBody>
          <a:bodyPr/>
          <a:lstStyle/>
          <a:p>
            <a:r>
              <a:rPr lang="en-GB" sz="1800" dirty="0">
                <a:latin typeface="Arial"/>
              </a:rPr>
              <a:t>Allow iteration/repetition of sections of code</a:t>
            </a:r>
          </a:p>
          <a:p>
            <a:r>
              <a:rPr lang="en-GB" sz="1800" dirty="0">
                <a:latin typeface="Arial"/>
              </a:rPr>
              <a:t>Three types of loops – “for”, “while” and “do while”</a:t>
            </a:r>
          </a:p>
          <a:p>
            <a:r>
              <a:rPr lang="en-GB" sz="1800" dirty="0">
                <a:latin typeface="Arial"/>
              </a:rPr>
              <a:t>For loop: </a:t>
            </a:r>
          </a:p>
          <a:p>
            <a:pPr lvl="1"/>
            <a:r>
              <a:rPr lang="en-GB" sz="1600" dirty="0">
                <a:latin typeface="Arial"/>
              </a:rPr>
              <a:t>rule: for(start value; limiting condition; increment)</a:t>
            </a:r>
          </a:p>
          <a:p>
            <a:pPr lvl="1"/>
            <a:r>
              <a:rPr lang="en-GB" sz="1600" dirty="0">
                <a:latin typeface="Arial"/>
              </a:rPr>
              <a:t>counter (e.g. “</a:t>
            </a:r>
            <a:r>
              <a:rPr lang="en-GB" sz="1600" dirty="0" err="1">
                <a:latin typeface="Arial"/>
              </a:rPr>
              <a:t>i</a:t>
            </a:r>
            <a:r>
              <a:rPr lang="en-GB" sz="1600" dirty="0">
                <a:latin typeface="Arial"/>
              </a:rPr>
              <a:t>”) may also be used to process contents of an array</a:t>
            </a:r>
          </a:p>
          <a:p>
            <a:pPr lvl="1"/>
            <a:r>
              <a:rPr lang="en-GB" sz="1600" dirty="0">
                <a:latin typeface="Arial"/>
              </a:rPr>
              <a:t>e.g. </a:t>
            </a:r>
            <a:r>
              <a:rPr lang="en-GB" sz="16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for(</a:t>
            </a:r>
            <a:r>
              <a:rPr lang="en-GB" sz="1600" b="1" dirty="0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lang="en-GB" sz="16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=0; </a:t>
            </a:r>
            <a:r>
              <a:rPr lang="en-GB" sz="1600" b="1" dirty="0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lang="en-GB" sz="16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&lt;=3; </a:t>
            </a:r>
            <a:r>
              <a:rPr lang="en-GB" sz="1600" b="1" dirty="0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lang="en-GB" sz="16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++)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lang="en-GB" sz="16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{    </a:t>
            </a:r>
            <a:r>
              <a:rPr lang="en-GB" sz="1600" i="1" dirty="0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document.write</a:t>
            </a:r>
            <a:r>
              <a:rPr lang="en-GB" sz="1600" i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(</a:t>
            </a:r>
            <a:r>
              <a:rPr lang="en-GB" sz="1600" i="1" dirty="0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myArray</a:t>
            </a:r>
            <a:r>
              <a:rPr lang="en-GB" sz="1600" i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[</a:t>
            </a:r>
            <a:r>
              <a:rPr lang="en-GB" sz="1600" i="1" dirty="0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lang="en-GB" sz="1600" i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]);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    </a:t>
            </a:r>
            <a:r>
              <a:rPr lang="en-GB" sz="16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}</a:t>
            </a:r>
          </a:p>
          <a:p>
            <a:pPr lvl="1"/>
            <a:endParaRPr lang="en-GB" sz="1600" b="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  <a:p>
            <a:r>
              <a:rPr lang="en-GB" sz="1800" dirty="0">
                <a:latin typeface="Arial"/>
              </a:rPr>
              <a:t>While loop:</a:t>
            </a:r>
          </a:p>
          <a:p>
            <a:pPr lvl="1"/>
            <a:r>
              <a:rPr lang="en-GB" sz="1600" dirty="0">
                <a:latin typeface="Arial"/>
              </a:rPr>
              <a:t>must declare and initialise counter first (e.g. “count”)</a:t>
            </a:r>
          </a:p>
          <a:p>
            <a:pPr lvl="1"/>
            <a:r>
              <a:rPr lang="en-GB" sz="1600" dirty="0">
                <a:latin typeface="Arial"/>
              </a:rPr>
              <a:t>e.g. </a:t>
            </a:r>
            <a:r>
              <a:rPr lang="en-GB" sz="16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count = 0; while (</a:t>
            </a:r>
            <a:r>
              <a:rPr lang="en-GB" sz="1600" b="1" dirty="0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lang="en-GB" sz="16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&lt;=3) {    </a:t>
            </a:r>
            <a:r>
              <a:rPr lang="en-GB" sz="1600" i="1" dirty="0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document.write</a:t>
            </a:r>
            <a:r>
              <a:rPr lang="en-GB" sz="1600" i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(</a:t>
            </a:r>
            <a:r>
              <a:rPr lang="en-GB" sz="1600" i="1" dirty="0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myArray</a:t>
            </a:r>
            <a:r>
              <a:rPr lang="en-GB" sz="1600" i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[</a:t>
            </a:r>
            <a:r>
              <a:rPr lang="en-GB" sz="1600" i="1" dirty="0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lang="en-GB" sz="1600" i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])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 ; 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++;    </a:t>
            </a:r>
            <a:r>
              <a:rPr lang="en-GB" sz="16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}</a:t>
            </a:r>
          </a:p>
          <a:p>
            <a:pPr lvl="1"/>
            <a:endParaRPr lang="en-GB" sz="1600" b="1" dirty="0">
              <a:latin typeface="Arial"/>
            </a:endParaRPr>
          </a:p>
          <a:p>
            <a:r>
              <a:rPr lang="en-GB" sz="1800" dirty="0">
                <a:latin typeface="Arial"/>
              </a:rPr>
              <a:t>Do while loop</a:t>
            </a:r>
          </a:p>
          <a:p>
            <a:pPr lvl="1"/>
            <a:r>
              <a:rPr lang="en-GB" sz="1600" dirty="0">
                <a:latin typeface="Arial"/>
              </a:rPr>
              <a:t>again, must declare and initialise counter first (e.g. “count”)</a:t>
            </a:r>
          </a:p>
          <a:p>
            <a:pPr lvl="1"/>
            <a:r>
              <a:rPr lang="en-GB" sz="1600" dirty="0">
                <a:latin typeface="Arial"/>
              </a:rPr>
              <a:t>tests condition </a:t>
            </a:r>
            <a:r>
              <a:rPr lang="en-GB" sz="1600" i="1" u="sng" dirty="0">
                <a:latin typeface="Arial"/>
              </a:rPr>
              <a:t>after</a:t>
            </a:r>
            <a:r>
              <a:rPr lang="en-GB" sz="1600" dirty="0">
                <a:latin typeface="Arial"/>
              </a:rPr>
              <a:t> loop so will always execute at least once</a:t>
            </a:r>
          </a:p>
          <a:p>
            <a:pPr lvl="1"/>
            <a:r>
              <a:rPr lang="en-GB" sz="1600" dirty="0">
                <a:latin typeface="Arial"/>
              </a:rPr>
              <a:t>e.g. </a:t>
            </a:r>
            <a:r>
              <a:rPr lang="en-GB" sz="16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count = 0; {    </a:t>
            </a:r>
            <a:r>
              <a:rPr lang="en-GB" sz="1600" i="1" dirty="0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document.write</a:t>
            </a:r>
            <a:r>
              <a:rPr lang="en-GB" sz="1600" i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(</a:t>
            </a:r>
            <a:r>
              <a:rPr lang="en-GB" sz="1600" i="1" dirty="0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myArray</a:t>
            </a:r>
            <a:r>
              <a:rPr lang="en-GB" sz="1600" i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[</a:t>
            </a:r>
            <a:r>
              <a:rPr lang="en-GB" sz="1600" i="1" dirty="0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lang="en-GB" sz="1600" i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])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 ; 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++;    </a:t>
            </a:r>
            <a:r>
              <a:rPr lang="en-GB" sz="16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} while (</a:t>
            </a:r>
            <a:r>
              <a:rPr lang="en-GB" sz="1600" b="1" dirty="0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lang="en-GB" sz="16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&lt;=3) </a:t>
            </a:r>
            <a:endParaRPr lang="en-GB" sz="2000" b="1" dirty="0">
              <a:latin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0ED9B-7C09-430D-88D4-41F0D6F562D9}" type="datetime1">
              <a:rPr lang="en-GB" smtClean="0"/>
              <a:t>02/11/2022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pic>
        <p:nvPicPr>
          <p:cNvPr id="409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2143116"/>
            <a:ext cx="939001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15272" y="3560778"/>
            <a:ext cx="986979" cy="101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61084" y="4929198"/>
            <a:ext cx="115432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31929"/>
            <a:ext cx="8358246" cy="4740277"/>
          </a:xfrm>
        </p:spPr>
        <p:txBody>
          <a:bodyPr/>
          <a:lstStyle/>
          <a:p>
            <a:r>
              <a:rPr lang="en-GB" sz="2000" dirty="0"/>
              <a:t>Separate from the main program </a:t>
            </a:r>
          </a:p>
          <a:p>
            <a:r>
              <a:rPr lang="en-GB" sz="2000" dirty="0"/>
              <a:t>Principle of “write once use many”</a:t>
            </a:r>
          </a:p>
          <a:p>
            <a:r>
              <a:rPr lang="en-GB" sz="2000" dirty="0"/>
              <a:t>Advantages to breaking a program up into discrete subroutines include: </a:t>
            </a:r>
          </a:p>
          <a:p>
            <a:pPr lvl="1"/>
            <a:r>
              <a:rPr lang="en-GB" sz="1600" dirty="0"/>
              <a:t>reducing the duplication of code in a program</a:t>
            </a:r>
          </a:p>
          <a:p>
            <a:pPr lvl="1"/>
            <a:r>
              <a:rPr lang="en-GB" sz="1600" dirty="0"/>
              <a:t> enabling reuse of code across multiple programs,</a:t>
            </a:r>
          </a:p>
          <a:p>
            <a:pPr lvl="1"/>
            <a:r>
              <a:rPr lang="en-GB" sz="1600" dirty="0"/>
              <a:t>decomposing complex problems into simpler pieces (improves maintainability and ease of upgrade) </a:t>
            </a:r>
          </a:p>
          <a:p>
            <a:pPr lvl="1"/>
            <a:r>
              <a:rPr lang="en-GB" sz="1600" dirty="0"/>
              <a:t>improving readability of a program</a:t>
            </a:r>
          </a:p>
          <a:p>
            <a:pPr lvl="1"/>
            <a:r>
              <a:rPr lang="en-GB" sz="1600" dirty="0"/>
              <a:t> hiding or regulating part of the program (see “Information hiding”) </a:t>
            </a:r>
          </a:p>
          <a:p>
            <a:r>
              <a:rPr lang="en-GB" sz="2000" dirty="0"/>
              <a:t>The components of a subroutine include:</a:t>
            </a:r>
          </a:p>
          <a:p>
            <a:pPr lvl="1"/>
            <a:r>
              <a:rPr lang="en-GB" sz="1600" dirty="0"/>
              <a:t> always - a body of code to be executed when the subroutine [function] is called </a:t>
            </a:r>
          </a:p>
          <a:p>
            <a:pPr lvl="1"/>
            <a:r>
              <a:rPr lang="en-GB" sz="1600" dirty="0"/>
              <a:t> sometimes - parameters that are passed to the subroutine from the point where it is called </a:t>
            </a:r>
          </a:p>
          <a:p>
            <a:pPr lvl="1"/>
            <a:r>
              <a:rPr lang="en-GB" sz="1600" dirty="0"/>
              <a:t> sometimes - a value that is returned to the point where the call occurs [</a:t>
            </a:r>
          </a:p>
          <a:p>
            <a:pPr lvl="1"/>
            <a:r>
              <a:rPr lang="en-GB" sz="1600" dirty="0"/>
              <a:t>remember: returned values may be capture by a variable. For example, to capture a value returned by JavaScript confirm/prompt box … </a:t>
            </a:r>
            <a:r>
              <a:rPr lang="en-GB" sz="1600" b="1" dirty="0" err="1">
                <a:solidFill>
                  <a:srgbClr val="0070C0"/>
                </a:solidFill>
              </a:rPr>
              <a:t>var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r>
              <a:rPr lang="en-GB" sz="1600" b="1" dirty="0" err="1">
                <a:solidFill>
                  <a:srgbClr val="0070C0"/>
                </a:solidFill>
              </a:rPr>
              <a:t>c</a:t>
            </a:r>
            <a:r>
              <a:rPr lang="en-GB" sz="1600" b="1" dirty="0">
                <a:solidFill>
                  <a:srgbClr val="0070C0"/>
                </a:solidFill>
              </a:rPr>
              <a:t>=confirm("Select one ...")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70AB34-5B56-4CE1-B060-98DC25A0564C}" type="datetime1">
              <a:rPr lang="en-GB" smtClean="0"/>
              <a:t>02/11/2022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F3A90-463F-4536-893D-5ACC6A85284C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6803</TotalTime>
  <Words>2418</Words>
  <Application>Microsoft Office PowerPoint</Application>
  <PresentationFormat>On-screen Show (4:3)</PresentationFormat>
  <Paragraphs>286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Comic Sans MS</vt:lpstr>
      <vt:lpstr>Office Theme</vt:lpstr>
      <vt:lpstr>CO456  Web - most materials adapted from Moseley (2007), Chapter 5 – supplemented with extracts from Bates (2006) and w3schools.com</vt:lpstr>
      <vt:lpstr>Module schedule</vt:lpstr>
      <vt:lpstr>JavaScript - Branches</vt:lpstr>
      <vt:lpstr>JavaScript – Branches  short form using the conditional operator</vt:lpstr>
      <vt:lpstr>JavaScript - Branches</vt:lpstr>
      <vt:lpstr>JavaScript - Branches</vt:lpstr>
      <vt:lpstr>JavaScript - Branches</vt:lpstr>
      <vt:lpstr>JavaScript – Iteration (loops)</vt:lpstr>
      <vt:lpstr>JavaScript – Functions</vt:lpstr>
      <vt:lpstr>JavaScript – Functions</vt:lpstr>
      <vt:lpstr>JavaScript – Functions</vt:lpstr>
      <vt:lpstr>An iterator function Adapted from: https://developer.mozilla.org/en-US/docs/Web/JavaScript/Guide/Iterators_and_Generators</vt:lpstr>
      <vt:lpstr>An iterator function (continued) Adapted from: https://developer.mozilla.org/en-US/docs/Web/JavaScript/Guide/Iterators_and_Generators</vt:lpstr>
      <vt:lpstr>Object literal example </vt:lpstr>
      <vt:lpstr>An iterator function (continued) Adapted from: https://developer.mozilla.org/en-US/docs/Web/JavaScript/Guide/Iterators_and_Generators</vt:lpstr>
      <vt:lpstr>JavaScript summary</vt:lpstr>
      <vt:lpstr>Practical 6</vt:lpstr>
    </vt:vector>
  </TitlesOfParts>
  <Company>Buckinghamshire New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Development</dc:title>
  <dc:creator>rmathe01</dc:creator>
  <cp:lastModifiedBy>Muntasir Al-Asfoor</cp:lastModifiedBy>
  <cp:revision>463</cp:revision>
  <dcterms:created xsi:type="dcterms:W3CDTF">2009-01-21T11:20:41Z</dcterms:created>
  <dcterms:modified xsi:type="dcterms:W3CDTF">2022-11-02T10:04:56Z</dcterms:modified>
</cp:coreProperties>
</file>