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3" r:id="rId3"/>
    <p:sldId id="302" r:id="rId4"/>
    <p:sldId id="321" r:id="rId5"/>
    <p:sldId id="320" r:id="rId6"/>
    <p:sldId id="322" r:id="rId7"/>
    <p:sldId id="323" r:id="rId8"/>
    <p:sldId id="324" r:id="rId9"/>
    <p:sldId id="325" r:id="rId10"/>
    <p:sldId id="326" r:id="rId11"/>
    <p:sldId id="327" r:id="rId12"/>
    <p:sldId id="329" r:id="rId13"/>
    <p:sldId id="328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97D62-1110-4C64-ACCE-91C443F40F47}" type="datetimeFigureOut">
              <a:rPr lang="en-US" smtClean="0"/>
              <a:pPr/>
              <a:t>11/2/2022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348CB-E52F-47EE-A08C-C7DAEC8F97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472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0AD7E8A-2BE1-4673-8B32-4C26ACF27267}" type="datetimeFigureOut">
              <a:rPr lang="en-US"/>
              <a:pPr>
                <a:defRPr/>
              </a:pPr>
              <a:t>11/2/2022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D9952F8-0DC8-47C1-9686-17E7D652A5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7233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952F8-0DC8-47C1-9686-17E7D652A5E5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36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493C4-4124-488F-8F81-4631E14F50F6}" type="datetime1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DEBEB-DFE2-4EA1-A09A-E5E4409E59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480A2-854C-450C-89AD-CA090F5A3075}" type="datetime1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504B3-618E-4FFA-8D65-D1929A5B42A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950D3-8705-44FF-9D30-85F5991A5A3E}" type="datetime1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8DEFD-3070-4D9F-8274-347C9797B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0478D-6F2E-4735-B76E-151222225909}" type="datetime1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F3A90-463F-4536-893D-5ACC6A8528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A6B51-1327-4600-BC2E-02850E275904}" type="datetime1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E838B-D7D5-4B0D-B61D-6495E1B901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A0E79-9F84-4054-B8F8-9F055B276E7C}" type="datetime1">
              <a:rPr lang="en-GB" smtClean="0"/>
              <a:t>02/11/2022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33446-F4F1-48D5-A8E6-A9B62523FB3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AD363-2AD9-40F8-99C0-AD5D7BA9BC6D}" type="datetime1">
              <a:rPr lang="en-GB" smtClean="0"/>
              <a:t>02/11/2022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C49C0-090E-4A2B-ACF8-830A491F17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DF363-9DBA-47FE-BCC7-31B8E3B1D366}" type="datetime1">
              <a:rPr lang="en-GB" smtClean="0"/>
              <a:t>02/11/2022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BAFE6-D1CA-4A33-A4DA-6455E909979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8EA2A-B456-4E5C-A664-5D9F19AD7123}" type="datetime1">
              <a:rPr lang="en-GB" smtClean="0"/>
              <a:t>02/11/2022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D68E2-B7E8-49D7-AF5E-09D4D3075B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04E51-32B7-416B-9E60-B7126D77C8F3}" type="datetime1">
              <a:rPr lang="en-GB" smtClean="0"/>
              <a:t>02/11/2022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E5670-942C-443E-AC5A-E7B9876451E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DE8E2-C386-4CA4-948F-97AAD3AF8429}" type="datetime1">
              <a:rPr lang="en-GB" smtClean="0"/>
              <a:t>02/11/2022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18E0A-697E-4E17-9B04-024F844AB83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EFC487C-27B4-4172-9A60-FF23AC2AC623}" type="datetime1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EA0C80C-F80F-48F3-827A-D73B492A10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0" r:id="rId2"/>
    <p:sldLayoutId id="2147483729" r:id="rId3"/>
    <p:sldLayoutId id="2147483728" r:id="rId4"/>
    <p:sldLayoutId id="2147483727" r:id="rId5"/>
    <p:sldLayoutId id="2147483726" r:id="rId6"/>
    <p:sldLayoutId id="2147483725" r:id="rId7"/>
    <p:sldLayoutId id="2147483724" r:id="rId8"/>
    <p:sldLayoutId id="2147483723" r:id="rId9"/>
    <p:sldLayoutId id="2147483722" r:id="rId10"/>
    <p:sldLayoutId id="2147483721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tweb.bucks.ac.uk/~rmathe01/CO456_Web/Unit_5_JS_Structures/eyeAnim_v1.html" TargetMode="External"/><Relationship Id="rId2" Type="http://schemas.openxmlformats.org/officeDocument/2006/relationships/hyperlink" Target="browserSniffer_v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ntweb.bucks.ac.uk/~rmathe01/CO456_Web/Unit_5_JS_Structures/helloWorld_v1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intweb.bucks.ac.uk/~rmathe01/CO456_Web/Unit_5_JS_Structures/scope_v1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CO456 / CO458 </a:t>
            </a:r>
            <a:br>
              <a:rPr lang="en-GB" dirty="0"/>
            </a:br>
            <a:r>
              <a:rPr lang="en-GB" dirty="0"/>
              <a:t>Web</a:t>
            </a:r>
            <a:br>
              <a:rPr lang="en-GB" dirty="0"/>
            </a:br>
            <a:br>
              <a:rPr lang="en-GB" dirty="0"/>
            </a:br>
            <a:r>
              <a:rPr lang="en-GB" sz="1800" dirty="0"/>
              <a:t>most materials adapted from </a:t>
            </a:r>
            <a:r>
              <a:rPr lang="en-GB" sz="1800" b="1" i="1" dirty="0"/>
              <a:t>Moseley (2007)</a:t>
            </a:r>
            <a:r>
              <a:rPr lang="en-GB" sz="1800" dirty="0"/>
              <a:t>, Chapter 5 –</a:t>
            </a:r>
            <a:br>
              <a:rPr lang="en-GB" sz="1800" dirty="0"/>
            </a:br>
            <a:r>
              <a:rPr lang="en-GB" sz="1800" dirty="0"/>
              <a:t>supplemented with extracts from Bates (2006) and w3schools.com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4546812"/>
            <a:ext cx="7715304" cy="1114436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800" dirty="0"/>
              <a:t>Unit 5 </a:t>
            </a:r>
            <a:endParaRPr lang="en-GB" sz="2800" b="1" i="1" dirty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GB" sz="2800" dirty="0"/>
              <a:t>JavaScript </a:t>
            </a:r>
            <a:r>
              <a:rPr lang="en-GB" sz="2800" b="1" i="1" dirty="0"/>
              <a:t>variables</a:t>
            </a:r>
            <a:r>
              <a:rPr lang="en-GB" sz="2800" dirty="0"/>
              <a:t> &amp; programming </a:t>
            </a:r>
            <a:r>
              <a:rPr lang="en-GB" sz="2800" b="1" i="1" dirty="0"/>
              <a:t>structures</a:t>
            </a:r>
            <a:endParaRPr lang="en-GB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7FE1BA6-123F-4C06-B7BF-553424AB0B99}" type="datetime1">
              <a:rPr lang="en-GB" smtClean="0"/>
              <a:t>02/11/2022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D0043D-1BB7-4492-B824-307BBD590D10}" type="slidenum">
              <a:rPr lang="en-GB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  <p:transition advTm="21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about “Strings”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sequences of characters</a:t>
            </a:r>
          </a:p>
          <a:p>
            <a:r>
              <a:rPr lang="en-GB" sz="2000" dirty="0"/>
              <a:t>enclosed in single or double quotes</a:t>
            </a:r>
          </a:p>
          <a:p>
            <a:r>
              <a:rPr lang="en-GB" sz="2000" dirty="0"/>
              <a:t>unlike C/C++/Java - no ‘char’ type for a single character</a:t>
            </a:r>
          </a:p>
          <a:p>
            <a:r>
              <a:rPr lang="en-GB" sz="2000" dirty="0"/>
              <a:t>like C/C++/Java – can use escape: e.g. \n (new line) and \t (tab)</a:t>
            </a:r>
          </a:p>
          <a:p>
            <a:r>
              <a:rPr lang="en-GB" sz="2000" dirty="0"/>
              <a:t>to insert HTML output into strings, you may need other escape sequences (e.g. escaping quotes \” and \’)</a:t>
            </a:r>
          </a:p>
          <a:p>
            <a:r>
              <a:rPr lang="en-GB" sz="2000" dirty="0"/>
              <a:t>may be joined (‘concatenated’) with other strings and variables</a:t>
            </a:r>
          </a:p>
          <a:p>
            <a:pPr lvl="1"/>
            <a:r>
              <a:rPr lang="en-GB" sz="1600" dirty="0" err="1"/>
              <a:t>myString</a:t>
            </a:r>
            <a:r>
              <a:rPr lang="en-GB" sz="1600" dirty="0"/>
              <a:t> = “my full name is ” + </a:t>
            </a:r>
            <a:r>
              <a:rPr lang="en-GB" sz="1600" dirty="0" err="1"/>
              <a:t>firstName</a:t>
            </a:r>
            <a:r>
              <a:rPr lang="en-GB" sz="1600" dirty="0"/>
              <a:t> + “ and ” + “</a:t>
            </a:r>
            <a:r>
              <a:rPr lang="en-GB" sz="1600" dirty="0" err="1"/>
              <a:t>secondName</a:t>
            </a:r>
            <a:r>
              <a:rPr lang="en-GB" sz="1600" dirty="0"/>
              <a:t>”;</a:t>
            </a:r>
          </a:p>
          <a:p>
            <a:r>
              <a:rPr lang="en-GB" sz="2000" dirty="0"/>
              <a:t>a string is also an </a:t>
            </a:r>
            <a:r>
              <a:rPr lang="en-GB" sz="2000" b="1" i="1" dirty="0"/>
              <a:t>object type</a:t>
            </a:r>
            <a:r>
              <a:rPr lang="en-GB" sz="2000" dirty="0"/>
              <a:t>, therefore has internal properties (data) and methods (operations) that may be invoked</a:t>
            </a:r>
          </a:p>
          <a:p>
            <a:pPr lvl="1"/>
            <a:r>
              <a:rPr lang="en-GB" sz="1600" dirty="0"/>
              <a:t>e.g. using a string property - </a:t>
            </a:r>
            <a:r>
              <a:rPr lang="en-GB" sz="1600" dirty="0" err="1"/>
              <a:t>lengthOfString</a:t>
            </a:r>
            <a:r>
              <a:rPr lang="en-GB" sz="1600" dirty="0"/>
              <a:t> = </a:t>
            </a:r>
            <a:r>
              <a:rPr lang="en-GB" sz="1600" dirty="0" err="1"/>
              <a:t>myString.length</a:t>
            </a:r>
            <a:r>
              <a:rPr lang="en-GB" sz="1600" dirty="0"/>
              <a:t>;</a:t>
            </a:r>
          </a:p>
          <a:p>
            <a:pPr lvl="1"/>
            <a:r>
              <a:rPr lang="en-GB" sz="1600" dirty="0"/>
              <a:t>e.g. using a string method - </a:t>
            </a:r>
            <a:r>
              <a:rPr lang="en-GB" sz="1600" dirty="0" err="1"/>
              <a:t>thirdCharacter</a:t>
            </a:r>
            <a:r>
              <a:rPr lang="en-GB" sz="1600" dirty="0"/>
              <a:t> = </a:t>
            </a:r>
            <a:r>
              <a:rPr lang="en-GB" sz="1600" dirty="0" err="1"/>
              <a:t>myString.charAt</a:t>
            </a:r>
            <a:r>
              <a:rPr lang="en-GB" sz="1600" dirty="0"/>
              <a:t>(3);</a:t>
            </a:r>
          </a:p>
          <a:p>
            <a:pPr lvl="1"/>
            <a:r>
              <a:rPr lang="en-GB" sz="1600" dirty="0"/>
              <a:t>e.g. using a string method – </a:t>
            </a:r>
            <a:r>
              <a:rPr lang="en-GB" sz="1600" dirty="0" err="1"/>
              <a:t>myString.toLowerCase</a:t>
            </a:r>
            <a:r>
              <a:rPr lang="en-GB" sz="1600" dirty="0"/>
              <a:t>()</a:t>
            </a:r>
          </a:p>
          <a:p>
            <a:pPr lvl="1"/>
            <a:r>
              <a:rPr lang="en-GB" sz="1600" dirty="0"/>
              <a:t>e.g. using a string method – </a:t>
            </a:r>
            <a:r>
              <a:rPr lang="en-GB" sz="1600" dirty="0" err="1"/>
              <a:t>myString.toUpperCase</a:t>
            </a:r>
            <a:r>
              <a:rPr lang="en-GB" sz="1600" dirty="0"/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1E9842-D3EA-4897-A329-E462A72CF7B4}" type="datetime1">
              <a:rPr lang="en-GB" smtClean="0"/>
              <a:t>02/11/2022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F3A90-463F-4536-893D-5ACC6A85284C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3"/>
          </a:xfrm>
        </p:spPr>
        <p:txBody>
          <a:bodyPr/>
          <a:lstStyle/>
          <a:p>
            <a:r>
              <a:rPr lang="en-GB" sz="1800" dirty="0"/>
              <a:t>an array is a </a:t>
            </a:r>
            <a:r>
              <a:rPr lang="en-GB" sz="1800" b="1" i="1" dirty="0"/>
              <a:t>collection</a:t>
            </a:r>
            <a:r>
              <a:rPr lang="en-GB" sz="1800" i="1" dirty="0"/>
              <a:t> </a:t>
            </a:r>
            <a:r>
              <a:rPr lang="en-GB" sz="1800" dirty="0"/>
              <a:t>of data. It can store a list of values against a single variable name.</a:t>
            </a:r>
          </a:p>
          <a:p>
            <a:r>
              <a:rPr lang="en-GB" sz="1800" dirty="0"/>
              <a:t>each </a:t>
            </a:r>
            <a:r>
              <a:rPr lang="en-GB" sz="1800" b="1" i="1" dirty="0"/>
              <a:t>element</a:t>
            </a:r>
            <a:r>
              <a:rPr lang="en-GB" sz="1800" dirty="0"/>
              <a:t> has an </a:t>
            </a:r>
            <a:r>
              <a:rPr lang="en-GB" sz="1800" b="1" i="1" dirty="0"/>
              <a:t>index</a:t>
            </a:r>
            <a:r>
              <a:rPr lang="en-GB" sz="1800" dirty="0"/>
              <a:t> for accessing/addressing</a:t>
            </a:r>
          </a:p>
          <a:p>
            <a:r>
              <a:rPr lang="en-GB" sz="1800" dirty="0"/>
              <a:t>the first item/element index is zero – e.g. </a:t>
            </a:r>
            <a:r>
              <a:rPr lang="en-GB" sz="1800" dirty="0" err="1"/>
              <a:t>myArray</a:t>
            </a:r>
            <a:r>
              <a:rPr lang="en-GB" sz="1800" dirty="0"/>
              <a:t>[0] = 123;</a:t>
            </a:r>
          </a:p>
          <a:p>
            <a:r>
              <a:rPr lang="en-GB" sz="1800" dirty="0"/>
              <a:t>created with a “new Array()” </a:t>
            </a:r>
            <a:r>
              <a:rPr lang="en-GB" sz="1800" b="1" i="1" dirty="0"/>
              <a:t>constructor</a:t>
            </a:r>
            <a:r>
              <a:rPr lang="en-GB" sz="1800" dirty="0"/>
              <a:t> (similar to full OO languages)</a:t>
            </a:r>
          </a:p>
          <a:p>
            <a:pPr lvl="1"/>
            <a:r>
              <a:rPr lang="en-GB" sz="1400" b="1" dirty="0" err="1">
                <a:solidFill>
                  <a:srgbClr val="FF0000"/>
                </a:solidFill>
              </a:rPr>
              <a:t>var</a:t>
            </a:r>
            <a:r>
              <a:rPr lang="en-GB" sz="1400" b="1" dirty="0">
                <a:solidFill>
                  <a:srgbClr val="FF0000"/>
                </a:solidFill>
              </a:rPr>
              <a:t> </a:t>
            </a:r>
            <a:r>
              <a:rPr lang="en-GB" sz="1400" b="1" dirty="0" err="1">
                <a:solidFill>
                  <a:srgbClr val="FF0000"/>
                </a:solidFill>
              </a:rPr>
              <a:t>myArray</a:t>
            </a:r>
            <a:r>
              <a:rPr lang="en-GB" sz="1400" b="1" dirty="0">
                <a:solidFill>
                  <a:srgbClr val="FF0000"/>
                </a:solidFill>
              </a:rPr>
              <a:t> = new Array();</a:t>
            </a:r>
          </a:p>
          <a:p>
            <a:pPr lvl="1"/>
            <a:r>
              <a:rPr lang="en-GB" sz="1400" b="1" dirty="0" err="1">
                <a:solidFill>
                  <a:srgbClr val="FF0000"/>
                </a:solidFill>
              </a:rPr>
              <a:t>myArray</a:t>
            </a:r>
            <a:r>
              <a:rPr lang="en-GB" sz="1400" b="1" dirty="0">
                <a:solidFill>
                  <a:srgbClr val="FF0000"/>
                </a:solidFill>
              </a:rPr>
              <a:t>[0] = 1;     </a:t>
            </a:r>
            <a:r>
              <a:rPr lang="en-GB" sz="1400" b="1" dirty="0" err="1">
                <a:solidFill>
                  <a:srgbClr val="FF0000"/>
                </a:solidFill>
              </a:rPr>
              <a:t>myArray</a:t>
            </a:r>
            <a:r>
              <a:rPr lang="en-GB" sz="1400" b="1" dirty="0">
                <a:solidFill>
                  <a:srgbClr val="FF0000"/>
                </a:solidFill>
              </a:rPr>
              <a:t>[1] = 2;     </a:t>
            </a:r>
            <a:r>
              <a:rPr lang="en-GB" sz="1400" b="1" dirty="0" err="1">
                <a:solidFill>
                  <a:srgbClr val="FF0000"/>
                </a:solidFill>
              </a:rPr>
              <a:t>myArray</a:t>
            </a:r>
            <a:r>
              <a:rPr lang="en-GB" sz="1400" b="1" dirty="0">
                <a:solidFill>
                  <a:srgbClr val="FF0000"/>
                </a:solidFill>
              </a:rPr>
              <a:t>[2] = “three”;     </a:t>
            </a:r>
            <a:r>
              <a:rPr lang="en-GB" sz="1400" b="1" dirty="0" err="1">
                <a:solidFill>
                  <a:srgbClr val="FF0000"/>
                </a:solidFill>
              </a:rPr>
              <a:t>myArray</a:t>
            </a:r>
            <a:r>
              <a:rPr lang="en-GB" sz="1400" b="1" dirty="0">
                <a:solidFill>
                  <a:srgbClr val="FF0000"/>
                </a:solidFill>
              </a:rPr>
              <a:t>[3] = true;</a:t>
            </a:r>
          </a:p>
          <a:p>
            <a:r>
              <a:rPr lang="en-GB" sz="1800" dirty="0"/>
              <a:t>may </a:t>
            </a:r>
            <a:r>
              <a:rPr lang="en-GB" sz="1800" b="1" i="1" dirty="0"/>
              <a:t>initialise</a:t>
            </a:r>
            <a:r>
              <a:rPr lang="en-GB" sz="1800" dirty="0"/>
              <a:t> values at the same time as </a:t>
            </a:r>
            <a:r>
              <a:rPr lang="en-GB" sz="1800" b="1" i="1" dirty="0"/>
              <a:t>declaring</a:t>
            </a:r>
            <a:r>
              <a:rPr lang="en-GB" sz="1800" dirty="0"/>
              <a:t> and array</a:t>
            </a:r>
          </a:p>
          <a:p>
            <a:pPr lvl="1"/>
            <a:r>
              <a:rPr lang="en-GB" sz="1400" b="1" dirty="0" err="1">
                <a:solidFill>
                  <a:srgbClr val="FF0000"/>
                </a:solidFill>
              </a:rPr>
              <a:t>var</a:t>
            </a:r>
            <a:r>
              <a:rPr lang="en-GB" sz="1400" b="1" dirty="0">
                <a:solidFill>
                  <a:srgbClr val="FF0000"/>
                </a:solidFill>
              </a:rPr>
              <a:t> </a:t>
            </a:r>
            <a:r>
              <a:rPr lang="en-GB" sz="1400" b="1" dirty="0" err="1">
                <a:solidFill>
                  <a:srgbClr val="FF0000"/>
                </a:solidFill>
              </a:rPr>
              <a:t>myArray</a:t>
            </a:r>
            <a:r>
              <a:rPr lang="en-GB" sz="1400" b="1" dirty="0">
                <a:solidFill>
                  <a:srgbClr val="FF0000"/>
                </a:solidFill>
              </a:rPr>
              <a:t> = new Array(1, 2, “three”, true);</a:t>
            </a:r>
          </a:p>
          <a:p>
            <a:r>
              <a:rPr lang="en-GB" sz="1800" dirty="0"/>
              <a:t>or may declare the number of elements</a:t>
            </a:r>
          </a:p>
          <a:p>
            <a:pPr lvl="1"/>
            <a:r>
              <a:rPr lang="en-GB" sz="1400" b="1" dirty="0" err="1">
                <a:solidFill>
                  <a:srgbClr val="FF0000"/>
                </a:solidFill>
              </a:rPr>
              <a:t>var</a:t>
            </a:r>
            <a:r>
              <a:rPr lang="en-GB" sz="1400" b="1" dirty="0">
                <a:solidFill>
                  <a:srgbClr val="FF0000"/>
                </a:solidFill>
              </a:rPr>
              <a:t> </a:t>
            </a:r>
            <a:r>
              <a:rPr lang="en-GB" sz="1400" b="1" dirty="0" err="1">
                <a:solidFill>
                  <a:srgbClr val="FF0000"/>
                </a:solidFill>
              </a:rPr>
              <a:t>myArray</a:t>
            </a:r>
            <a:r>
              <a:rPr lang="en-GB" sz="1400" b="1" dirty="0">
                <a:solidFill>
                  <a:srgbClr val="FF0000"/>
                </a:solidFill>
              </a:rPr>
              <a:t> = new Array(15); </a:t>
            </a:r>
          </a:p>
          <a:p>
            <a:r>
              <a:rPr lang="en-GB" sz="1800" dirty="0"/>
              <a:t>like strings, arrays are also of </a:t>
            </a:r>
            <a:r>
              <a:rPr lang="en-GB" sz="1800" b="1" i="1" dirty="0"/>
              <a:t>object type</a:t>
            </a:r>
            <a:r>
              <a:rPr lang="en-GB" sz="1800" dirty="0"/>
              <a:t> with internal properties (data) and methods (operations) that may be invoked</a:t>
            </a:r>
          </a:p>
          <a:p>
            <a:pPr lvl="1"/>
            <a:r>
              <a:rPr lang="en-GB" sz="1400" dirty="0"/>
              <a:t>e.g. using an array property - </a:t>
            </a:r>
            <a:r>
              <a:rPr lang="en-GB" sz="1400" dirty="0" err="1"/>
              <a:t>lengthArray</a:t>
            </a:r>
            <a:r>
              <a:rPr lang="en-GB" sz="1400" dirty="0"/>
              <a:t> = </a:t>
            </a:r>
            <a:r>
              <a:rPr lang="en-GB" sz="1400" dirty="0" err="1"/>
              <a:t>myArray.length</a:t>
            </a:r>
            <a:r>
              <a:rPr lang="en-GB" sz="1400" dirty="0"/>
              <a:t>;</a:t>
            </a:r>
          </a:p>
          <a:p>
            <a:pPr lvl="1"/>
            <a:r>
              <a:rPr lang="en-GB" sz="1400" dirty="0"/>
              <a:t>e.g. using an array method to sort into </a:t>
            </a:r>
            <a:r>
              <a:rPr lang="en-GB" sz="1400" dirty="0" err="1"/>
              <a:t>alhphanumeric</a:t>
            </a:r>
            <a:r>
              <a:rPr lang="en-GB" sz="1400" dirty="0"/>
              <a:t> order - </a:t>
            </a:r>
            <a:r>
              <a:rPr lang="en-GB" sz="1400" dirty="0" err="1"/>
              <a:t>myArray.sort</a:t>
            </a:r>
            <a:r>
              <a:rPr lang="en-GB" sz="1400" dirty="0"/>
              <a:t>();</a:t>
            </a:r>
          </a:p>
          <a:p>
            <a:pPr lvl="1"/>
            <a:r>
              <a:rPr lang="en-GB" sz="1400" dirty="0"/>
              <a:t>using an array method to sort into reverse </a:t>
            </a:r>
            <a:r>
              <a:rPr lang="en-GB" sz="1400" dirty="0" err="1"/>
              <a:t>alhphanumeric</a:t>
            </a:r>
            <a:r>
              <a:rPr lang="en-GB" sz="1400" dirty="0"/>
              <a:t> order - </a:t>
            </a:r>
            <a:r>
              <a:rPr lang="en-GB" sz="1400" dirty="0" err="1"/>
              <a:t>myArray.reverse</a:t>
            </a:r>
            <a:r>
              <a:rPr lang="en-GB" sz="1400" dirty="0"/>
              <a:t>();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35B371-534A-40A4-B280-FFE4FB2EBAB8}" type="datetime1">
              <a:rPr lang="en-GB" smtClean="0"/>
              <a:t>02/11/2022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F3A90-463F-4536-893D-5ACC6A85284C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25470"/>
          </a:xfrm>
        </p:spPr>
        <p:txBody>
          <a:bodyPr/>
          <a:lstStyle/>
          <a:p>
            <a:r>
              <a:rPr lang="en-GB" dirty="0"/>
              <a:t>JavaScript exercise </a:t>
            </a:r>
            <a:r>
              <a:rPr lang="en-GB" sz="1800" dirty="0"/>
              <a:t>(see Practical Sheet)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4186238" cy="4786346"/>
          </a:xfrm>
        </p:spPr>
        <p:txBody>
          <a:bodyPr/>
          <a:lstStyle/>
          <a:p>
            <a:pPr>
              <a:buNone/>
            </a:pPr>
            <a:r>
              <a:rPr lang="en-GB" sz="1800" dirty="0"/>
              <a:t>Write a short JavaScript program that: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uses “prompt” boxes to store three names in an array;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outputs to the HTML page (i.e. using </a:t>
            </a:r>
            <a:r>
              <a:rPr lang="en-GB" sz="1800" dirty="0" err="1"/>
              <a:t>document.write</a:t>
            </a:r>
            <a:r>
              <a:rPr lang="en-GB" sz="1800" dirty="0"/>
              <a:t>() ) on three separate rows messages in the form “Hello </a:t>
            </a:r>
            <a:r>
              <a:rPr lang="en-GB" sz="1800" u="sng" dirty="0" err="1"/>
              <a:t>nameX</a:t>
            </a:r>
            <a:r>
              <a:rPr lang="en-GB" sz="1800" dirty="0"/>
              <a:t>, there are the </a:t>
            </a:r>
            <a:r>
              <a:rPr lang="en-GB" sz="1800" u="sng" dirty="0"/>
              <a:t>Y</a:t>
            </a:r>
            <a:r>
              <a:rPr lang="en-GB" sz="1800" dirty="0"/>
              <a:t> letters in your name”;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outputs in an “alert” box the message “Here is the list of names in alphabetical order” followed by each name sorted alphanumerically on separate rows in the alert box;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outputs an “alert” box the message “Here is the list of names in reverse alphabetical order” followed by the alphanumerically reversed list in the alert box.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7B9CAB-640A-4E9B-9746-0B848F19118F}" type="datetime1">
              <a:rPr lang="en-GB" smtClean="0"/>
              <a:t>02/11/2022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F3A90-463F-4536-893D-5ACC6A85284C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4" y="1714488"/>
            <a:ext cx="4419201" cy="3539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/>
              <a:t>Client-side </a:t>
            </a:r>
            <a:r>
              <a:rPr lang="en-GB" sz="2800" dirty="0"/>
              <a:t>scripting language widely used for dynamic web pages and real time user responses</a:t>
            </a:r>
          </a:p>
          <a:p>
            <a:r>
              <a:rPr lang="en-GB" sz="2800" dirty="0"/>
              <a:t>Can places scripts in &lt;head&gt;, &lt;body&gt; or externally</a:t>
            </a:r>
          </a:p>
          <a:p>
            <a:r>
              <a:rPr lang="en-GB" sz="2800" dirty="0"/>
              <a:t>A number of ready made pop up functions (alert, prompt, confirm)</a:t>
            </a:r>
          </a:p>
          <a:p>
            <a:r>
              <a:rPr lang="en-GB" sz="2800" dirty="0"/>
              <a:t>Have covered variables, strings and arrays</a:t>
            </a:r>
          </a:p>
          <a:p>
            <a:endParaRPr lang="en-GB" sz="2800" dirty="0"/>
          </a:p>
          <a:p>
            <a:r>
              <a:rPr lang="en-GB" sz="2800" dirty="0"/>
              <a:t>NEXT WEEK – functions, branching statements and iteration (loops)</a:t>
            </a:r>
          </a:p>
          <a:p>
            <a:endParaRPr lang="en-GB" b="1" u="sng" dirty="0">
              <a:solidFill>
                <a:srgbClr val="FF0000"/>
              </a:solidFill>
            </a:endParaRPr>
          </a:p>
          <a:p>
            <a:endParaRPr lang="en-GB" sz="2400" b="1" u="sng" dirty="0">
              <a:solidFill>
                <a:srgbClr val="FF0000"/>
              </a:solidFill>
            </a:endParaRP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57C751-F5C4-4BC5-9990-E08844508A6A}" type="datetime1">
              <a:rPr lang="en-GB" smtClean="0"/>
              <a:t>02/11/2022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F3A90-463F-4536-893D-5ACC6A85284C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Module schedule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4AF59B8-A2E1-44A7-A408-A88B077E6881}" type="datetime1">
              <a:rPr lang="en-GB" smtClean="0"/>
              <a:t>02/11/2022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8B1F80-8C8A-410F-9E38-F7E7E30A4195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6237" name="Rectangle 9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950263"/>
              </p:ext>
            </p:extLst>
          </p:nvPr>
        </p:nvGraphicFramePr>
        <p:xfrm>
          <a:off x="391928" y="1475697"/>
          <a:ext cx="8572560" cy="3970928"/>
        </p:xfrm>
        <a:graphic>
          <a:graphicData uri="http://schemas.openxmlformats.org/drawingml/2006/table">
            <a:tbl>
              <a:tblPr/>
              <a:tblGrid>
                <a:gridCol w="435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8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1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6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31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GB" sz="900" strike="noStrike" baseline="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1" strike="noStrike" baseline="0" dirty="0">
                          <a:latin typeface="Arial"/>
                          <a:ea typeface="Times New Roman"/>
                          <a:cs typeface="Arial"/>
                        </a:rPr>
                        <a:t>Wk.</a:t>
                      </a:r>
                      <a:endParaRPr lang="en-GB" sz="900" strike="noStrike" baseline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GB" sz="900" strike="noStrike" baseline="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1" strike="noStrike" baseline="0" dirty="0">
                          <a:latin typeface="Arial"/>
                          <a:ea typeface="Times New Roman"/>
                          <a:cs typeface="Arial"/>
                        </a:rPr>
                        <a:t>Lecture/subject area(s)</a:t>
                      </a:r>
                      <a:endParaRPr lang="en-GB" sz="900" strike="noStrike" baseline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GB" sz="900" strike="noStrike" baseline="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1" strike="noStrike" baseline="0" dirty="0">
                          <a:latin typeface="Arial"/>
                          <a:ea typeface="Times New Roman"/>
                          <a:cs typeface="Arial"/>
                        </a:rPr>
                        <a:t>Practical </a:t>
                      </a:r>
                      <a:endParaRPr lang="en-GB" sz="900" strike="noStrike" baseline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GB" sz="900" strike="noStrike" baseline="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1" strike="noStrike" baseline="0" dirty="0">
                          <a:latin typeface="Arial"/>
                          <a:ea typeface="Times New Roman"/>
                          <a:cs typeface="Arial"/>
                        </a:rPr>
                        <a:t>Reading (Moseley, 2007)</a:t>
                      </a:r>
                      <a:endParaRPr lang="en-GB" sz="900" strike="noStrike" baseline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66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Introduction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How the Web works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Internet/Web definitions and HTML report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 1 (The way the Web works) 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17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HTML 1 (Introductory -  inc. lists and hyperlinks)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HTML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 2 pp 24-36 (HTML)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079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HTML 2 (inc. tables, images and forms)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HTML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 2 pp 36-48 (HTML)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 3 (XHTML and frames)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336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CSS 1 (Introduction and core CSS principles)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CSS – introductory styles, embedded styles.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 4 pp 76-96.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22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5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CSS 2 (Positioning elements). 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CSS– using IDs, classes and layout control.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 4 pp 97-103.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79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6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CSS 3 (Advanced layout &amp; navigation)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CSS – using CSS to produce button-like navigation from HTML list elements. (CW2a to be demonstrated).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Specialised articles.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79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7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JavaScript 1 (Fundamentals, variables)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JS –  foundation constructs.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 5 pp 108-116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613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JavaScript 2 (Functions, branches, loops).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JS – calling functions.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 5 pp 117-124.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500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9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JavaScript 3 (Objects and the DOM).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JS – manipulating the DOM.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 6 126-139.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381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10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JavaScript 4 (Forms and validation). And DHTML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JS– validating user completed forms.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 6 139-145, Ch 7.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46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11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HTML</a:t>
                      </a:r>
                      <a:r>
                        <a:rPr lang="en-GB" sz="900" b="1" i="1" u="sng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5</a:t>
                      </a: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 CSS</a:t>
                      </a:r>
                      <a:r>
                        <a:rPr lang="en-GB" sz="900" b="1" i="1" u="sng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</a:t>
                      </a: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 - media, forms, gradients, SVG (‘Edge’) and other enhancements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Web frameworks taster session 1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See practical sheets for information sources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29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12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latin typeface="Arial" pitchFamily="34" charset="0"/>
                          <a:cs typeface="Arial" pitchFamily="34" charset="0"/>
                        </a:rPr>
                        <a:t>Advanced HTML5, CSS3 &amp; JS frameworks (e.g. </a:t>
                      </a:r>
                      <a:r>
                        <a:rPr lang="en-GB" sz="900" b="0" dirty="0" err="1">
                          <a:latin typeface="Arial" pitchFamily="34" charset="0"/>
                          <a:cs typeface="Arial" pitchFamily="34" charset="0"/>
                        </a:rPr>
                        <a:t>jQuery</a:t>
                      </a:r>
                      <a:r>
                        <a:rPr lang="en-GB" sz="900" b="0" dirty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GB" sz="900" b="0" dirty="0" err="1">
                          <a:latin typeface="Arial" pitchFamily="34" charset="0"/>
                          <a:cs typeface="Arial" pitchFamily="34" charset="0"/>
                        </a:rPr>
                        <a:t>jQuery</a:t>
                      </a:r>
                      <a:r>
                        <a:rPr lang="en-GB" sz="900" b="0" dirty="0">
                          <a:latin typeface="Arial" pitchFamily="34" charset="0"/>
                          <a:cs typeface="Arial" pitchFamily="34" charset="0"/>
                        </a:rPr>
                        <a:t> Mobile, Box2DWeb)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Web frameworks taster session 2</a:t>
                      </a:r>
                      <a:endParaRPr lang="en-GB" sz="9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See practical sheets for information sources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29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GB" sz="900" b="0" strike="noStrike" baseline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latin typeface="Arial" pitchFamily="34" charset="0"/>
                          <a:cs typeface="Arial" pitchFamily="34" charset="0"/>
                        </a:rPr>
                        <a:t>Vacation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900" b="0" strike="noStrike" baseline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117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13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Assignment workshop 1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Assignment workshop 1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N/A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117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14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Assignment workshop 2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Assignment workshop 2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N/A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rot="16200000" flipH="1">
            <a:off x="-104514" y="3211282"/>
            <a:ext cx="714380" cy="28572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86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what and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1929"/>
            <a:ext cx="8229600" cy="4740277"/>
          </a:xfrm>
        </p:spPr>
        <p:txBody>
          <a:bodyPr/>
          <a:lstStyle/>
          <a:p>
            <a:r>
              <a:rPr lang="en-GB" sz="1800" dirty="0"/>
              <a:t>Scripting provides a means for dynamically changing content with </a:t>
            </a:r>
            <a:r>
              <a:rPr lang="en-GB" sz="1800" i="1" dirty="0"/>
              <a:t>time</a:t>
            </a:r>
            <a:r>
              <a:rPr lang="en-GB" sz="1800" dirty="0"/>
              <a:t>, according to </a:t>
            </a:r>
            <a:r>
              <a:rPr lang="en-GB" sz="1800" i="1" dirty="0"/>
              <a:t>events</a:t>
            </a:r>
            <a:r>
              <a:rPr lang="en-GB" sz="1800" dirty="0"/>
              <a:t> and by </a:t>
            </a:r>
            <a:r>
              <a:rPr lang="en-GB" sz="1800" i="1" dirty="0"/>
              <a:t>user interaction</a:t>
            </a:r>
            <a:r>
              <a:rPr lang="en-GB" sz="1800" dirty="0"/>
              <a:t>. </a:t>
            </a:r>
          </a:p>
          <a:p>
            <a:r>
              <a:rPr lang="en-GB" sz="1800" dirty="0"/>
              <a:t>Client side scripts are embedded in Web pages and interpreted by browsers. </a:t>
            </a:r>
          </a:p>
          <a:p>
            <a:r>
              <a:rPr lang="en-GB" sz="1800" dirty="0"/>
              <a:t>Two main client side scripting languages JavaScript and VBScript. </a:t>
            </a:r>
          </a:p>
          <a:p>
            <a:r>
              <a:rPr lang="en-GB" sz="1800" dirty="0"/>
              <a:t>JavaScript was developed by Netscape Communication. </a:t>
            </a:r>
          </a:p>
          <a:p>
            <a:r>
              <a:rPr lang="en-GB" sz="1800" dirty="0" err="1"/>
              <a:t>JScript</a:t>
            </a:r>
            <a:r>
              <a:rPr lang="en-GB" sz="1800" dirty="0"/>
              <a:t> is Microsoft’s version.</a:t>
            </a:r>
          </a:p>
          <a:p>
            <a:r>
              <a:rPr lang="en-GB" sz="1800" dirty="0"/>
              <a:t>JavaScript was used </a:t>
            </a:r>
            <a:r>
              <a:rPr lang="en-GB" sz="1800" i="1" dirty="0"/>
              <a:t>retrospectively</a:t>
            </a:r>
            <a:r>
              <a:rPr lang="en-GB" sz="1800" dirty="0"/>
              <a:t> as the ECMA standard (European Computer Manufacturers Association).</a:t>
            </a:r>
          </a:p>
          <a:p>
            <a:r>
              <a:rPr lang="en-GB" sz="1800" dirty="0"/>
              <a:t>Advantages of client side scripting are</a:t>
            </a:r>
          </a:p>
          <a:p>
            <a:pPr lvl="1"/>
            <a:r>
              <a:rPr lang="en-GB" sz="1600" dirty="0"/>
              <a:t>Reduced burden on server (the client’s Web browser processes scripts)</a:t>
            </a:r>
          </a:p>
          <a:p>
            <a:pPr lvl="1"/>
            <a:r>
              <a:rPr lang="en-GB" sz="1600" dirty="0"/>
              <a:t>Relatively simple for developers to use</a:t>
            </a:r>
            <a:endParaRPr lang="en-GB" sz="1800" dirty="0"/>
          </a:p>
          <a:p>
            <a:r>
              <a:rPr lang="en-GB" sz="1800" dirty="0"/>
              <a:t>Disadvantages client side scripting are</a:t>
            </a:r>
          </a:p>
          <a:p>
            <a:pPr lvl="1"/>
            <a:r>
              <a:rPr lang="en-GB" sz="1600" dirty="0"/>
              <a:t>Visible and modifiable code</a:t>
            </a:r>
          </a:p>
          <a:p>
            <a:pPr lvl="1"/>
            <a:r>
              <a:rPr lang="en-GB" sz="1600" dirty="0"/>
              <a:t>Reliance on users to have scripting/active-content enabled</a:t>
            </a:r>
          </a:p>
          <a:p>
            <a:pPr lvl="1"/>
            <a:r>
              <a:rPr lang="en-GB" sz="1600" dirty="0"/>
              <a:t>Limited specification for complex processes – e.g. business/financial transactions</a:t>
            </a:r>
          </a:p>
          <a:p>
            <a:pPr lvl="1"/>
            <a:r>
              <a:rPr lang="en-GB" sz="1600" dirty="0"/>
              <a:t>Local files and databases are not accessible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6FAF56-A3FE-445D-ACE7-0DFD37D11C41}" type="datetime1">
              <a:rPr lang="en-GB" smtClean="0"/>
              <a:t>02/11/2022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F3A90-463F-4536-893D-5ACC6A85284C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/>
          <a:p>
            <a:r>
              <a:rPr lang="en-GB" sz="1400" u="sng" dirty="0"/>
              <a:t>Dynamic forms that include built-in validation and error checking</a:t>
            </a:r>
            <a:r>
              <a:rPr lang="en-GB" sz="1400" dirty="0"/>
              <a:t> </a:t>
            </a:r>
          </a:p>
          <a:p>
            <a:r>
              <a:rPr lang="en-GB" sz="1400" dirty="0"/>
              <a:t>Calculators and calculation areas on pages</a:t>
            </a:r>
          </a:p>
          <a:p>
            <a:r>
              <a:rPr lang="en-GB" sz="1400" u="sng" dirty="0"/>
              <a:t>User interaction for warnings and getting confirmation (e.g. </a:t>
            </a:r>
            <a:r>
              <a:rPr lang="en-GB" sz="1400" b="1" i="1" u="sng" dirty="0"/>
              <a:t>alert</a:t>
            </a:r>
            <a:r>
              <a:rPr lang="en-GB" sz="1400" u="sng" dirty="0"/>
              <a:t>, </a:t>
            </a:r>
            <a:r>
              <a:rPr lang="en-GB" sz="1400" b="1" i="1" u="sng" dirty="0"/>
              <a:t>prompt</a:t>
            </a:r>
            <a:r>
              <a:rPr lang="en-GB" sz="1400" u="sng" dirty="0"/>
              <a:t> and </a:t>
            </a:r>
            <a:r>
              <a:rPr lang="en-GB" sz="1400" b="1" i="1" u="sng" dirty="0"/>
              <a:t>confirm</a:t>
            </a:r>
            <a:r>
              <a:rPr lang="en-GB" sz="1400" u="sng" dirty="0"/>
              <a:t> popup boxes)</a:t>
            </a:r>
          </a:p>
          <a:p>
            <a:r>
              <a:rPr lang="en-GB" sz="1400" dirty="0"/>
              <a:t>Dynamically changing background and text colours, or "buttons"</a:t>
            </a:r>
          </a:p>
          <a:p>
            <a:r>
              <a:rPr lang="en-GB" sz="1400" dirty="0"/>
              <a:t>To look at the URL history and take action based on it.</a:t>
            </a:r>
          </a:p>
          <a:p>
            <a:r>
              <a:rPr lang="en-GB" sz="1400" dirty="0"/>
              <a:t>Open and control windows.</a:t>
            </a:r>
          </a:p>
          <a:p>
            <a:r>
              <a:rPr lang="en-GB" sz="1400" dirty="0"/>
              <a:t>Provide different documents or parts thereof based on user request - e.g. framed </a:t>
            </a:r>
            <a:r>
              <a:rPr lang="en-GB" sz="1400" dirty="0" err="1"/>
              <a:t>vs</a:t>
            </a:r>
            <a:r>
              <a:rPr lang="en-GB" sz="1400" dirty="0"/>
              <a:t> not-framed</a:t>
            </a:r>
          </a:p>
          <a:p>
            <a:r>
              <a:rPr lang="en-GB" sz="1400" u="sng" dirty="0"/>
              <a:t>Match document versions to browser by sensing user browser applications</a:t>
            </a:r>
          </a:p>
          <a:p>
            <a:r>
              <a:rPr lang="en-GB" sz="1400" dirty="0"/>
              <a:t>Image effects – buttons, slideshows</a:t>
            </a:r>
          </a:p>
          <a:p>
            <a:r>
              <a:rPr lang="en-GB" sz="1400" dirty="0"/>
              <a:t>client/browser statistics reporting </a:t>
            </a:r>
          </a:p>
          <a:p>
            <a:r>
              <a:rPr lang="en-GB" sz="1400" dirty="0"/>
              <a:t>click tracking </a:t>
            </a:r>
          </a:p>
          <a:p>
            <a:r>
              <a:rPr lang="en-GB" sz="1400" u="sng" dirty="0"/>
              <a:t>AJAX (Asynchronous JavaScript And XML) - "load-on-demand“ – allows web applications to retrieve data from the server asynchronously (in the background) without interfering with the display and behaviour of the existing page</a:t>
            </a:r>
            <a:r>
              <a:rPr lang="en-GB" sz="1400" dirty="0"/>
              <a:t> (Wikipedia)</a:t>
            </a:r>
          </a:p>
          <a:p>
            <a:r>
              <a:rPr lang="en-GB" sz="1400" u="sng" dirty="0"/>
              <a:t>Manipulating the DOM</a:t>
            </a:r>
            <a:r>
              <a:rPr lang="en-GB" sz="1400" dirty="0"/>
              <a:t> </a:t>
            </a:r>
          </a:p>
          <a:p>
            <a:r>
              <a:rPr lang="en-GB" sz="1400" dirty="0"/>
              <a:t>“Sniffing” for </a:t>
            </a:r>
            <a:r>
              <a:rPr lang="en-GB" sz="1400" dirty="0" err="1"/>
              <a:t>plugins</a:t>
            </a:r>
            <a:r>
              <a:rPr lang="en-GB" sz="1400" dirty="0"/>
              <a:t>  and </a:t>
            </a:r>
            <a:r>
              <a:rPr lang="en-GB" sz="1400" b="1" i="1" dirty="0">
                <a:hlinkClick r:id="rId2" action="ppaction://hlinkfile"/>
              </a:rPr>
              <a:t>browser types</a:t>
            </a:r>
            <a:endParaRPr lang="en-GB" sz="1400" b="1" i="1" dirty="0"/>
          </a:p>
          <a:p>
            <a:r>
              <a:rPr lang="en-GB" sz="1400" dirty="0"/>
              <a:t>Other DHTML effects </a:t>
            </a:r>
          </a:p>
          <a:p>
            <a:r>
              <a:rPr lang="en-GB" sz="1400" dirty="0"/>
              <a:t>Games and fun/irritating applications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uses </a:t>
            </a:r>
            <a:br>
              <a:rPr lang="en-GB" dirty="0"/>
            </a:br>
            <a:endParaRPr lang="en-GB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C86827-ACE9-4756-A91B-33AAC49962A8}" type="datetime1">
              <a:rPr lang="en-GB" smtClean="0"/>
              <a:t>02/11/2022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F3A90-463F-4536-893D-5ACC6A85284C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3707904" y="5229200"/>
            <a:ext cx="576064" cy="182729"/>
          </a:xfrm>
          <a:prstGeom prst="straightConnector1">
            <a:avLst/>
          </a:prstGeom>
          <a:ln w="28575" cap="flat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62F8407F-2D4C-47EC-8282-24F25F277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718" y="4507868"/>
            <a:ext cx="4463023" cy="15854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en-GB" dirty="0"/>
              <a:t>Development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186766" cy="4525963"/>
          </a:xfrm>
        </p:spPr>
        <p:txBody>
          <a:bodyPr/>
          <a:lstStyle/>
          <a:p>
            <a:r>
              <a:rPr lang="en-GB" sz="2400" dirty="0" err="1"/>
              <a:t>TextPad</a:t>
            </a:r>
            <a:r>
              <a:rPr lang="en-GB" sz="2400" dirty="0"/>
              <a:t>; MS Notepad; </a:t>
            </a:r>
            <a:r>
              <a:rPr lang="en-GB" sz="2400" dirty="0" err="1"/>
              <a:t>DreamWeaver</a:t>
            </a:r>
            <a:r>
              <a:rPr lang="en-GB" sz="2400" dirty="0"/>
              <a:t>; </a:t>
            </a:r>
            <a:r>
              <a:rPr lang="en-GB" sz="2400" dirty="0" err="1"/>
              <a:t>NotePad</a:t>
            </a:r>
            <a:r>
              <a:rPr lang="en-GB" sz="2400" dirty="0"/>
              <a:t>++; Visual Studio, Sublime Text and some great tools/plugins with </a:t>
            </a:r>
            <a:r>
              <a:rPr lang="en-GB" sz="2400" dirty="0" err="1"/>
              <a:t>FireFox</a:t>
            </a:r>
            <a:r>
              <a:rPr lang="en-GB" sz="2400" dirty="0"/>
              <a:t> and Chrome etc.</a:t>
            </a:r>
          </a:p>
          <a:p>
            <a:r>
              <a:rPr lang="en-GB" sz="2400" dirty="0"/>
              <a:t>Microsoft Visual Studio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CAE013-6424-4458-B070-004706D9D5E0}" type="datetime1">
              <a:rPr lang="en-GB" smtClean="0"/>
              <a:t>02/11/2022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F3A90-463F-4536-893D-5ACC6A85284C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24944"/>
            <a:ext cx="6453556" cy="3212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GB" dirty="0"/>
              <a:t>Where to put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74739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GB" sz="2000" b="1" dirty="0"/>
              <a:t>Embedded in the &lt;body&gt;</a:t>
            </a:r>
          </a:p>
          <a:p>
            <a:r>
              <a:rPr lang="en-GB" sz="2000" dirty="0"/>
              <a:t>&lt;script type=“text/</a:t>
            </a:r>
            <a:r>
              <a:rPr lang="en-GB" sz="2000" dirty="0" err="1"/>
              <a:t>javascript</a:t>
            </a:r>
            <a:r>
              <a:rPr lang="en-GB" sz="2000" dirty="0"/>
              <a:t>”&gt; some script here &lt;/script&gt;</a:t>
            </a:r>
          </a:p>
          <a:p>
            <a:r>
              <a:rPr lang="en-GB" sz="2000" dirty="0"/>
              <a:t>Sometimes older browsers will display code. Easily prevented by treating code as html comments at the beginning and end of scripts</a:t>
            </a:r>
          </a:p>
          <a:p>
            <a:pPr lvl="1"/>
            <a:r>
              <a:rPr lang="en-GB" sz="1800" dirty="0"/>
              <a:t>&lt;script language="JavaScript"&gt; &lt;!–  </a:t>
            </a:r>
            <a:r>
              <a:rPr lang="en-GB" sz="1800" b="1" i="1" dirty="0">
                <a:solidFill>
                  <a:srgbClr val="FF0000"/>
                </a:solidFill>
              </a:rPr>
              <a:t>… script here …</a:t>
            </a:r>
            <a:r>
              <a:rPr lang="en-GB" sz="1800" dirty="0"/>
              <a:t> //--&gt; &lt;/script&gt;</a:t>
            </a:r>
          </a:p>
          <a:p>
            <a:r>
              <a:rPr lang="en-GB" sz="2000" dirty="0"/>
              <a:t>Scripts placed in the &lt;body&gt; are executed when the page loads</a:t>
            </a:r>
          </a:p>
          <a:p>
            <a:endParaRPr lang="en-GB" sz="2000" dirty="0"/>
          </a:p>
          <a:p>
            <a:pPr>
              <a:buNone/>
            </a:pPr>
            <a:r>
              <a:rPr lang="en-GB" sz="2000" b="1" dirty="0"/>
              <a:t>Embedded in the &lt;head&gt;</a:t>
            </a:r>
          </a:p>
          <a:p>
            <a:r>
              <a:rPr lang="en-GB" sz="2000" dirty="0"/>
              <a:t>Useful for ‘dynamic’ available functions</a:t>
            </a:r>
          </a:p>
          <a:p>
            <a:pPr lvl="1"/>
            <a:r>
              <a:rPr lang="en-GB" sz="1800" dirty="0"/>
              <a:t>e.g. user/event driven after page has loaded</a:t>
            </a:r>
          </a:p>
          <a:p>
            <a:pPr lvl="1"/>
            <a:endParaRPr lang="en-GB" sz="1800" dirty="0"/>
          </a:p>
          <a:p>
            <a:pPr>
              <a:buNone/>
            </a:pPr>
            <a:r>
              <a:rPr lang="en-GB" sz="2000" b="1" dirty="0"/>
              <a:t>External scripts</a:t>
            </a:r>
          </a:p>
          <a:p>
            <a:r>
              <a:rPr lang="en-GB" sz="2000" dirty="0"/>
              <a:t>May be placed in &lt;head&gt; or &lt;body&gt;</a:t>
            </a:r>
          </a:p>
          <a:p>
            <a:pPr lvl="1"/>
            <a:r>
              <a:rPr lang="en-GB" sz="1800" dirty="0"/>
              <a:t>e.g. &lt;head&gt;&lt;script </a:t>
            </a:r>
            <a:r>
              <a:rPr lang="en-GB" sz="1800" dirty="0" err="1"/>
              <a:t>src</a:t>
            </a:r>
            <a:r>
              <a:rPr lang="en-GB" sz="1800" dirty="0"/>
              <a:t>=“</a:t>
            </a:r>
            <a:r>
              <a:rPr lang="en-GB" sz="1800" dirty="0" err="1">
                <a:solidFill>
                  <a:srgbClr val="FF0000"/>
                </a:solidFill>
              </a:rPr>
              <a:t>myScript.js</a:t>
            </a:r>
            <a:r>
              <a:rPr lang="en-GB" sz="1800" dirty="0"/>
              <a:t>”&gt;&lt;/script&gt;&lt;/head&gt;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4F2D70-BFEB-45A7-A8AD-56BABDC9B05B}" type="datetime1">
              <a:rPr lang="en-GB" smtClean="0"/>
              <a:t>02/11/2022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F3A90-463F-4536-893D-5ACC6A85284C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pic>
        <p:nvPicPr>
          <p:cNvPr id="4098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4118" y="3143248"/>
            <a:ext cx="2824162" cy="242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 rot="680090">
            <a:off x="3750537" y="3216222"/>
            <a:ext cx="2158937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Comic Sans MS" pitchFamily="66" charset="0"/>
              </a:rPr>
              <a:t>Click the image for examples</a:t>
            </a:r>
          </a:p>
        </p:txBody>
      </p:sp>
      <p:sp>
        <p:nvSpPr>
          <p:cNvPr id="9" name="Right Arrow 8"/>
          <p:cNvSpPr/>
          <p:nvPr/>
        </p:nvSpPr>
        <p:spPr>
          <a:xfrm rot="743252">
            <a:off x="4786304" y="3714430"/>
            <a:ext cx="1000132" cy="1086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-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525963"/>
          </a:xfrm>
        </p:spPr>
        <p:txBody>
          <a:bodyPr/>
          <a:lstStyle/>
          <a:p>
            <a:r>
              <a:rPr lang="en-GB" sz="2400" dirty="0"/>
              <a:t>Like other programming languages, JavaScript uses variables to store information</a:t>
            </a:r>
          </a:p>
          <a:p>
            <a:r>
              <a:rPr lang="en-GB" sz="2400" dirty="0"/>
              <a:t>A variable is a bit of memory with a name </a:t>
            </a:r>
            <a:r>
              <a:rPr lang="en-GB" sz="2400" b="1" i="1" dirty="0"/>
              <a:t>assigned</a:t>
            </a:r>
            <a:r>
              <a:rPr lang="en-GB" sz="2400" dirty="0"/>
              <a:t> to it</a:t>
            </a:r>
          </a:p>
          <a:p>
            <a:r>
              <a:rPr lang="en-GB" sz="2400" dirty="0"/>
              <a:t>Variables may be of several </a:t>
            </a:r>
            <a:r>
              <a:rPr lang="en-GB" sz="2400" b="1" i="1" dirty="0"/>
              <a:t>primitive types</a:t>
            </a:r>
          </a:p>
          <a:p>
            <a:pPr lvl="1"/>
            <a:r>
              <a:rPr lang="en-GB" sz="2000" dirty="0"/>
              <a:t>examples: [1] number; [2] string (of characters in quotes); [3] </a:t>
            </a:r>
            <a:r>
              <a:rPr lang="en-GB" sz="2000" dirty="0" err="1"/>
              <a:t>boolean</a:t>
            </a:r>
            <a:r>
              <a:rPr lang="en-GB" sz="2000" dirty="0"/>
              <a:t> (true/false); [4] null (empty); [5] function</a:t>
            </a:r>
          </a:p>
          <a:p>
            <a:r>
              <a:rPr lang="en-GB" sz="2400" dirty="0"/>
              <a:t>… or may be of composite </a:t>
            </a:r>
            <a:r>
              <a:rPr lang="en-GB" sz="2400" b="1" i="1" dirty="0"/>
              <a:t>object</a:t>
            </a:r>
            <a:r>
              <a:rPr lang="en-GB" sz="2400" dirty="0"/>
              <a:t> types</a:t>
            </a:r>
          </a:p>
          <a:p>
            <a:r>
              <a:rPr lang="en-GB" sz="2400" dirty="0"/>
              <a:t>JavaScript variables: </a:t>
            </a:r>
          </a:p>
          <a:p>
            <a:pPr lvl="1"/>
            <a:r>
              <a:rPr lang="en-GB" sz="2000" dirty="0"/>
              <a:t>are case sensitive</a:t>
            </a:r>
          </a:p>
          <a:p>
            <a:pPr lvl="1"/>
            <a:r>
              <a:rPr lang="en-GB" sz="2000" dirty="0"/>
              <a:t>cannot contain punctuation, spaces or start with digits</a:t>
            </a:r>
          </a:p>
          <a:p>
            <a:pPr lvl="1"/>
            <a:r>
              <a:rPr lang="en-GB" sz="2000" dirty="0"/>
              <a:t>cannot be JavaScript reserved words</a:t>
            </a:r>
          </a:p>
          <a:p>
            <a:pPr lvl="1"/>
            <a:r>
              <a:rPr lang="en-GB" sz="2000" dirty="0"/>
              <a:t>unlike C and Java, may be </a:t>
            </a:r>
            <a:r>
              <a:rPr lang="en-GB" sz="2000" b="1" i="1" dirty="0" err="1"/>
              <a:t>untyped</a:t>
            </a:r>
            <a:endParaRPr lang="en-GB" sz="2000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A78121-4E1E-4CBC-B86E-0BE57B5A3B6F}" type="datetime1">
              <a:rPr lang="en-GB" smtClean="0"/>
              <a:t>02/11/2022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F3A90-463F-4536-893D-5ACC6A85284C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Variables created </a:t>
            </a:r>
            <a:r>
              <a:rPr lang="en-GB" sz="2000" b="1" i="1" u="sng" dirty="0"/>
              <a:t>with</a:t>
            </a:r>
            <a:r>
              <a:rPr lang="en-GB" sz="2000" b="1" i="1" dirty="0"/>
              <a:t> </a:t>
            </a:r>
            <a:r>
              <a:rPr lang="en-GB" sz="2000" b="1" i="1" dirty="0" err="1"/>
              <a:t>var</a:t>
            </a:r>
            <a:r>
              <a:rPr lang="en-GB" sz="2000" dirty="0"/>
              <a:t> (e.g. </a:t>
            </a:r>
            <a:r>
              <a:rPr lang="en-GB" sz="2000" dirty="0" err="1"/>
              <a:t>var</a:t>
            </a:r>
            <a:r>
              <a:rPr lang="en-GB" sz="2000" dirty="0"/>
              <a:t> = a; or </a:t>
            </a:r>
            <a:r>
              <a:rPr lang="en-GB" sz="2000" dirty="0" err="1"/>
              <a:t>var</a:t>
            </a:r>
            <a:r>
              <a:rPr lang="en-GB" sz="2000" dirty="0"/>
              <a:t> = </a:t>
            </a:r>
            <a:r>
              <a:rPr lang="en-GB" sz="2000" dirty="0" err="1"/>
              <a:t>a,b,c</a:t>
            </a:r>
            <a:r>
              <a:rPr lang="en-GB" sz="2000" dirty="0"/>
              <a:t>;) </a:t>
            </a:r>
            <a:r>
              <a:rPr lang="en-GB" sz="2000" b="1" i="1" u="sng" dirty="0"/>
              <a:t>may</a:t>
            </a:r>
            <a:r>
              <a:rPr lang="en-GB" sz="2000" b="1" i="1" dirty="0"/>
              <a:t> have global scope</a:t>
            </a:r>
            <a:r>
              <a:rPr lang="en-GB" sz="2000" dirty="0"/>
              <a:t> depending on whether it is declared in the main program or in a function</a:t>
            </a:r>
          </a:p>
          <a:p>
            <a:r>
              <a:rPr lang="en-GB" sz="2000" dirty="0"/>
              <a:t>Variables created without </a:t>
            </a:r>
            <a:r>
              <a:rPr lang="en-GB" sz="2000" dirty="0" err="1"/>
              <a:t>var</a:t>
            </a:r>
            <a:r>
              <a:rPr lang="en-GB" sz="2000" dirty="0"/>
              <a:t> </a:t>
            </a:r>
            <a:r>
              <a:rPr lang="en-GB" sz="2000" b="1" i="1" u="sng" dirty="0"/>
              <a:t>will</a:t>
            </a:r>
            <a:r>
              <a:rPr lang="en-GB" sz="2000" dirty="0"/>
              <a:t> have global scope regardless of where they are declared (inside or outside functions)</a:t>
            </a:r>
          </a:p>
          <a:p>
            <a:r>
              <a:rPr lang="en-GB" sz="2000" dirty="0"/>
              <a:t>Global and function (local) variables may have the same name but the latter will override the former inside the function where they are declared</a:t>
            </a:r>
          </a:p>
          <a:p>
            <a:r>
              <a:rPr lang="en-GB" sz="2000" dirty="0"/>
              <a:t>Examine the scope_v1.html to determine the scopes of variables declared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854983-B29F-442B-A38C-52FE9C501148}" type="datetime1">
              <a:rPr lang="en-GB" smtClean="0"/>
              <a:t>02/11/2022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F3A90-463F-4536-893D-5ACC6A85284C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4500570"/>
            <a:ext cx="3857652" cy="1658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72264" y="4429132"/>
            <a:ext cx="1714512" cy="1865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984699" y="5286388"/>
            <a:ext cx="2158937" cy="8925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Comic Sans MS" pitchFamily="66" charset="0"/>
              </a:rPr>
              <a:t>Click the image for live example and code with commented solution</a:t>
            </a:r>
          </a:p>
          <a:p>
            <a:endParaRPr lang="en-GB" sz="16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143372" y="5929331"/>
            <a:ext cx="1912252" cy="14287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4000496" y="4786322"/>
            <a:ext cx="2143140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mic Sans MS" pitchFamily="66" charset="0"/>
              </a:rPr>
              <a:t>Browser output … ???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Assigning values to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525963"/>
          </a:xfrm>
        </p:spPr>
        <p:txBody>
          <a:bodyPr/>
          <a:lstStyle/>
          <a:p>
            <a:r>
              <a:rPr lang="en-GB" sz="2800" dirty="0"/>
              <a:t>Assign values with the “</a:t>
            </a:r>
            <a:r>
              <a:rPr lang="en-GB" sz="2800" b="1" dirty="0"/>
              <a:t>=</a:t>
            </a:r>
            <a:r>
              <a:rPr lang="en-GB" sz="2800" dirty="0"/>
              <a:t>” operator (e.g. x=123; x=“Bert”)</a:t>
            </a:r>
          </a:p>
          <a:p>
            <a:r>
              <a:rPr lang="en-GB" sz="2800" dirty="0"/>
              <a:t>Assignments with simple arithmetic operators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9CBC54-DE7F-444D-A8BC-E489957236C3}" type="datetime1">
              <a:rPr lang="en-GB" smtClean="0"/>
              <a:t>02/11/2022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F3A90-463F-4536-893D-5ACC6A85284C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42975" y="3043222"/>
          <a:ext cx="692948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1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777">
                <a:tc>
                  <a:txBody>
                    <a:bodyPr/>
                    <a:lstStyle/>
                    <a:p>
                      <a:r>
                        <a:rPr lang="en-GB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777">
                <a:tc>
                  <a:txBody>
                    <a:bodyPr/>
                    <a:lstStyle/>
                    <a:p>
                      <a:r>
                        <a:rPr lang="en-GB" dirty="0"/>
                        <a:t>x=x+1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Increment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777">
                <a:tc>
                  <a:txBody>
                    <a:bodyPr/>
                    <a:lstStyle/>
                    <a:p>
                      <a:r>
                        <a:rPr lang="en-GB" dirty="0"/>
                        <a:t>x=x-1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Decrement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777">
                <a:tc>
                  <a:txBody>
                    <a:bodyPr/>
                    <a:lstStyle/>
                    <a:p>
                      <a:r>
                        <a:rPr lang="en-GB" dirty="0"/>
                        <a:t>x=</a:t>
                      </a:r>
                      <a:r>
                        <a:rPr lang="en-GB" dirty="0" err="1"/>
                        <a:t>x+y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x+=y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x=x-y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x-=y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x=</a:t>
                      </a:r>
                      <a:r>
                        <a:rPr lang="en-GB" dirty="0" err="1"/>
                        <a:t>x</a:t>
                      </a:r>
                      <a:r>
                        <a:rPr lang="en-GB" dirty="0"/>
                        <a:t>*y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x*=y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x=x/y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x/=y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x=</a:t>
                      </a:r>
                      <a:r>
                        <a:rPr lang="en-GB" dirty="0" err="1"/>
                        <a:t>x%y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x%=y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Here % is modulus or division 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7161</TotalTime>
  <Words>1779</Words>
  <Application>Microsoft Office PowerPoint</Application>
  <PresentationFormat>On-screen Show (4:3)</PresentationFormat>
  <Paragraphs>232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Comic Sans MS</vt:lpstr>
      <vt:lpstr>Office Theme</vt:lpstr>
      <vt:lpstr>CO456 / CO458  Web  most materials adapted from Moseley (2007), Chapter 5 – supplemented with extracts from Bates (2006) and w3schools.com</vt:lpstr>
      <vt:lpstr>Module schedule</vt:lpstr>
      <vt:lpstr>JavaScript – what and why?</vt:lpstr>
      <vt:lpstr>JavaScript – uses  </vt:lpstr>
      <vt:lpstr>Development Environments</vt:lpstr>
      <vt:lpstr>Where to put JavaScript?</vt:lpstr>
      <vt:lpstr>JavaScript - Variables</vt:lpstr>
      <vt:lpstr>JavaScript – Variable Scope</vt:lpstr>
      <vt:lpstr>Assigning values to variables</vt:lpstr>
      <vt:lpstr>JavaScript – about “Strings”</vt:lpstr>
      <vt:lpstr>JavaScript – Arrays</vt:lpstr>
      <vt:lpstr>JavaScript exercise (see Practical Sheet)</vt:lpstr>
      <vt:lpstr>JavaScript summary</vt:lpstr>
    </vt:vector>
  </TitlesOfParts>
  <Company>Buckinghamshire New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Development</dc:title>
  <dc:creator>rmathe01</dc:creator>
  <cp:lastModifiedBy>Muntasir Al-Asfoor</cp:lastModifiedBy>
  <cp:revision>406</cp:revision>
  <dcterms:created xsi:type="dcterms:W3CDTF">2009-01-21T11:20:41Z</dcterms:created>
  <dcterms:modified xsi:type="dcterms:W3CDTF">2022-11-02T09:59:54Z</dcterms:modified>
</cp:coreProperties>
</file>