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5" r:id="rId4"/>
    <p:sldId id="323" r:id="rId5"/>
    <p:sldId id="322" r:id="rId6"/>
    <p:sldId id="326" r:id="rId7"/>
    <p:sldId id="327" r:id="rId8"/>
    <p:sldId id="328" r:id="rId9"/>
    <p:sldId id="329" r:id="rId10"/>
    <p:sldId id="330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AFA-07B6-434E-9980-57E953F9A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08B64-9F7F-4C7E-B5B9-AC1054FCC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96DD-F47B-4E6F-9450-AC32BCAE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732E-B6EE-4F2C-B99A-A6A6D64A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1948-1B21-452E-9479-5397BD96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A32-B422-4C9F-949A-0278C34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C83E-7149-46FE-B5E9-AF8FDE6A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A677-0C05-49D3-B97E-1FDEE91B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88E1-FE1B-4BA5-A143-ABC0BFC5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57D6-9578-4749-8121-33B8689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8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2B7F-C30A-497A-8F36-C6373688F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2D95-206F-4146-9A06-20D06D1B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6C8C-F97E-43DA-AA5E-6D503BA8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F5A9-8987-42FB-B24D-25F45DD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2219-41D9-4546-89AF-2DBA0F0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5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D4F5-57B5-41B2-923C-C4007CF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6FBE-A3EC-45F2-8D6D-77A2D9DF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12A4-05E9-4157-89D8-6C75379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9CD8-641D-4581-BAAF-DCAD5203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7DE2-A453-45E1-BB96-2E11DE11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F7A-F39C-4936-97AB-5B223389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83379-2ED5-4119-844F-04111208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E621-AD50-4916-91F0-6713301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7D7B-E771-498A-8A2E-46BC4B2C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2E78-00BD-453E-A19B-1DDF7A30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FB38-36EA-4778-961E-CA21E54C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3632-7A55-4EB5-8DFC-82A4A033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445D7-8102-4C7D-9502-33F8904E5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525-03DE-4E93-9716-DB5D409D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5920E-D5A4-4C6D-ACA3-64842C54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3A059-413D-4067-8536-BAF2458F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C90-C63B-42F8-A2E4-DC1C175A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52162-F9D9-4E83-A5F3-2BA9447F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EA767-4F14-4366-9D0F-0DA52724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D54D-13BD-44A9-A904-B4835185F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B2CC6-8703-4A97-AD7A-C5FF0CDD3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8623-9A2F-436A-9E36-03F428BC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F3079-EC9A-43AC-8AEA-AE5598B2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37F5B-0A7B-4A41-8E89-D97E6E75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62A-AA5C-4DBB-AC8D-835B4F5D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3A17F-C6AD-4AB8-99E7-DBF060C0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A0F60-79F9-466A-91AA-8C054EA9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8D393-CC59-4783-BF57-43FB645C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91AD4-32D4-412E-89EC-5BDA0C82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76A4C-7783-4C47-825C-EAD76B01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EE5E-E0C6-4B81-915B-F7AB37F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AE1-A2CC-474E-B037-BE591E3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5F-570A-4194-AA24-114AF8BF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55C6-1264-4577-955D-36141093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9737-5A7C-41B4-8C5B-F1A0A13A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A579-2BCA-4225-8160-97D67858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567D-279D-460B-9439-611C3579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5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ED64-1CF6-4399-83CA-2B167548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D53F2-70A4-4183-AE51-80E3DBD8F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1ED0-5162-42EA-89F1-50624063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F594A-68CE-480B-B07D-06DE341F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0608-A1E6-4930-BFD4-80C1F235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5414E-12E0-4F06-B73C-CEEF3B94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3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08B91-A1F5-4B0F-B1B2-65C8E620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F1E9-7667-453F-B3E5-77A90BE3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F634-D95F-4735-BF11-7DB43965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3347-D057-4DD9-AD7B-2FFAD6EAA18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6261-0C0D-4E52-A5B2-06DD7A9C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2ED5-22E6-4D30-BA5E-D004785E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5853-833F-454C-9B0B-8B83DB5B4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pen.io/designil/pen/qBYLM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ascading_Style_Sheets" TargetMode="External"/><Relationship Id="rId13" Type="http://schemas.openxmlformats.org/officeDocument/2006/relationships/hyperlink" Target="http://learnlayout.com/" TargetMode="External"/><Relationship Id="rId3" Type="http://schemas.openxmlformats.org/officeDocument/2006/relationships/hyperlink" Target="http://css-tricks.com/examples/ButtonMaker/" TargetMode="External"/><Relationship Id="rId7" Type="http://schemas.openxmlformats.org/officeDocument/2006/relationships/hyperlink" Target="http://www.yourhtmlsource.com/stylesheets" TargetMode="External"/><Relationship Id="rId12" Type="http://schemas.openxmlformats.org/officeDocument/2006/relationships/hyperlink" Target="http://www.w3schools.com/css/tryit.asp?filename=trycss_boxmodel_width" TargetMode="External"/><Relationship Id="rId2" Type="http://schemas.openxmlformats.org/officeDocument/2006/relationships/hyperlink" Target="http://www.thesitewizard.com/wizards/css-menu-button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stapart.com/article/taminglists" TargetMode="External"/><Relationship Id="rId11" Type="http://schemas.openxmlformats.org/officeDocument/2006/relationships/hyperlink" Target="http://www.w3.org/TR/CSS2/box.html" TargetMode="External"/><Relationship Id="rId5" Type="http://schemas.openxmlformats.org/officeDocument/2006/relationships/hyperlink" Target="http://www.webstyleguide.com/" TargetMode="External"/><Relationship Id="rId10" Type="http://schemas.openxmlformats.org/officeDocument/2006/relationships/hyperlink" Target="http://matthewjamestaylor.com/blog/perfect-multi-column-liquid-layouts" TargetMode="External"/><Relationship Id="rId4" Type="http://schemas.openxmlformats.org/officeDocument/2006/relationships/hyperlink" Target="http://css-tricks.com/all-about-floats/" TargetMode="External"/><Relationship Id="rId9" Type="http://schemas.openxmlformats.org/officeDocument/2006/relationships/hyperlink" Target="http://www.alistapart.com/articles/horizdropdow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tweb.bucks.ac.uk/~rmathe01/CO456_Web/Unit_4_CSS_Plus/anotherLayout_v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web.bucks.ac.uk/~rmathe01/CO456_Web/Unit_4_CSS_Plus/bootstrap_v2.html" TargetMode="External"/><Relationship Id="rId2" Type="http://schemas.openxmlformats.org/officeDocument/2006/relationships/hyperlink" Target="https://www.w3schools.com/bootstrap/bootstrap_templat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626E-DFCE-4F10-9801-6A6AAC00A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6 – CSS3 and Bootstrap </a:t>
            </a:r>
          </a:p>
        </p:txBody>
      </p:sp>
    </p:spTree>
    <p:extLst>
      <p:ext uri="{BB962C8B-B14F-4D97-AF65-F5344CB8AC3E}">
        <p14:creationId xmlns:p14="http://schemas.microsoft.com/office/powerpoint/2010/main" val="344587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7E24-D7C7-4E6B-A344-06641DFD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 Playground</a:t>
            </a:r>
            <a:br>
              <a:rPr lang="en-GB" dirty="0"/>
            </a:br>
            <a:r>
              <a:rPr lang="en-GB" dirty="0">
                <a:hlinkClick r:id="rId2"/>
              </a:rPr>
              <a:t>https://codepen.io/designil/pen/qBYLMq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814A-629A-4567-B1EE-CE635261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6CC1A-40B5-4C5A-873B-0592918B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23382"/>
            <a:ext cx="10338786" cy="3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Create CSS buttons quickly here </a:t>
            </a:r>
            <a:r>
              <a:rPr lang="en-GB" sz="1600" dirty="0">
                <a:hlinkClick r:id="rId2"/>
              </a:rPr>
              <a:t>http://www.thesitewizard.com/wizards/css-menu-buttons.shtml</a:t>
            </a:r>
            <a:r>
              <a:rPr lang="en-GB" sz="1600" dirty="0"/>
              <a:t> or here </a:t>
            </a:r>
            <a:r>
              <a:rPr lang="en-GB" sz="1600" dirty="0">
                <a:hlinkClick r:id="rId3"/>
              </a:rPr>
              <a:t>http://css-tricks.com/examples/ButtonMaker/#</a:t>
            </a:r>
            <a:endParaRPr lang="en-GB" sz="1600" dirty="0"/>
          </a:p>
          <a:p>
            <a:r>
              <a:rPr lang="en-GB" sz="1600" dirty="0"/>
              <a:t>Learn about float problems and the need to “clear” floats </a:t>
            </a:r>
            <a:r>
              <a:rPr lang="en-GB" sz="1600" dirty="0">
                <a:hlinkClick r:id="rId4"/>
              </a:rPr>
              <a:t>http://css-tricks.com/all-about-floats/</a:t>
            </a:r>
            <a:r>
              <a:rPr lang="en-GB" sz="1600" dirty="0"/>
              <a:t> </a:t>
            </a:r>
          </a:p>
          <a:p>
            <a:r>
              <a:rPr lang="en-GB" sz="1600" dirty="0"/>
              <a:t>Online book covering many aspects of design </a:t>
            </a:r>
            <a:r>
              <a:rPr lang="en-GB" sz="1600" dirty="0">
                <a:hlinkClick r:id="rId5"/>
              </a:rPr>
              <a:t>http://www.webstyleguide.com/</a:t>
            </a:r>
            <a:endParaRPr lang="en-GB" sz="1600" dirty="0"/>
          </a:p>
          <a:p>
            <a:r>
              <a:rPr lang="en-GB" sz="1600" dirty="0"/>
              <a:t>Mark Newhouse’s solutions to CSS navigation </a:t>
            </a:r>
            <a:r>
              <a:rPr lang="en-GB" sz="1600" dirty="0">
                <a:hlinkClick r:id="rId6"/>
              </a:rPr>
              <a:t>http://alistapart.com/article/taminglists</a:t>
            </a:r>
            <a:endParaRPr lang="en-GB" sz="1600" dirty="0"/>
          </a:p>
          <a:p>
            <a:r>
              <a:rPr lang="en-GB" sz="1600" dirty="0"/>
              <a:t>Ross Shannon on many CSS subjects including changing the look of browser scroll bars </a:t>
            </a:r>
            <a:r>
              <a:rPr lang="en-GB" sz="1600" dirty="0">
                <a:hlinkClick r:id="rId7"/>
              </a:rPr>
              <a:t>http://www.yourhtmlsource.com/stylesheets</a:t>
            </a:r>
            <a:endParaRPr lang="en-GB" sz="1600" dirty="0"/>
          </a:p>
          <a:p>
            <a:r>
              <a:rPr lang="en-GB" sz="1600" dirty="0"/>
              <a:t>Wikipedia on CSS </a:t>
            </a:r>
            <a:r>
              <a:rPr lang="en-GB" sz="1600" dirty="0">
                <a:hlinkClick r:id="rId8"/>
              </a:rPr>
              <a:t>http://en.wikipedia.org/wiki/Cascading_Style_Sheets</a:t>
            </a:r>
            <a:endParaRPr lang="en-GB" sz="1600" dirty="0"/>
          </a:p>
          <a:p>
            <a:r>
              <a:rPr lang="en-GB" sz="1600" dirty="0"/>
              <a:t>Nick Rigby on CSS dropdown menus </a:t>
            </a:r>
            <a:r>
              <a:rPr lang="en-GB" sz="1600" dirty="0">
                <a:hlinkClick r:id="rId9"/>
              </a:rPr>
              <a:t>http://www.alistapart.com/articles/horizdropdowns</a:t>
            </a:r>
            <a:endParaRPr lang="en-GB" sz="1600" dirty="0"/>
          </a:p>
          <a:p>
            <a:r>
              <a:rPr lang="en-GB" sz="1600" dirty="0"/>
              <a:t>Matthew James Taylor’s layouts and navigation </a:t>
            </a:r>
            <a:r>
              <a:rPr lang="en-GB" sz="1600" dirty="0">
                <a:hlinkClick r:id="rId10"/>
              </a:rPr>
              <a:t>http://matthewjamestaylor.com/blog/perfect-multi-column-liquid-layouts</a:t>
            </a:r>
            <a:endParaRPr lang="en-GB" sz="1600" dirty="0"/>
          </a:p>
          <a:p>
            <a:r>
              <a:rPr lang="en-GB" sz="1600" dirty="0"/>
              <a:t>W3C The Box Model </a:t>
            </a:r>
            <a:r>
              <a:rPr lang="en-GB" sz="1600" dirty="0">
                <a:hlinkClick r:id="rId11"/>
              </a:rPr>
              <a:t>http://www.w3.org/TR/CSS2/box.html</a:t>
            </a:r>
            <a:endParaRPr lang="en-GB" sz="1600" dirty="0"/>
          </a:p>
          <a:p>
            <a:pPr lvl="0"/>
            <a:r>
              <a:rPr lang="en-GB" sz="1600" dirty="0"/>
              <a:t>W3Schools The Box Model (and introduction to Bootstrap) </a:t>
            </a:r>
            <a:r>
              <a:rPr lang="en-GB" sz="1600" dirty="0">
                <a:hlinkClick r:id="rId12"/>
              </a:rPr>
              <a:t>http://www.w3schools.com/css/tryit.asp?filename=trycss_boxmodel_width</a:t>
            </a:r>
            <a:endParaRPr lang="en-GB" sz="1600" dirty="0"/>
          </a:p>
          <a:p>
            <a:pPr lvl="0"/>
            <a:r>
              <a:rPr lang="en-GB" sz="1600" dirty="0"/>
              <a:t>A nice progressive tutorial on layout </a:t>
            </a:r>
            <a:r>
              <a:rPr lang="en-GB" sz="1600" dirty="0">
                <a:hlinkClick r:id="rId13"/>
              </a:rPr>
              <a:t>http://learnlayout.com</a:t>
            </a:r>
            <a:r>
              <a:rPr lang="en-GB" sz="1600" dirty="0"/>
              <a:t> 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6E174-7CD3-43B1-81C9-05F60CBCCB0A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CSS3 provides greater graphic control with features such as </a:t>
            </a:r>
            <a:r>
              <a:rPr lang="en-GB" b="1" i="1" dirty="0"/>
              <a:t>radius</a:t>
            </a:r>
            <a:r>
              <a:rPr lang="en-GB" dirty="0"/>
              <a:t> and </a:t>
            </a:r>
            <a:r>
              <a:rPr lang="en-GB" b="1" i="1" dirty="0"/>
              <a:t>gradient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r>
              <a:rPr lang="en-GB" dirty="0"/>
              <a:t>Follow the hyperlink to the above and examine the CSS comments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6E4FA-D90B-43BE-B831-C54E74A805ED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780929"/>
            <a:ext cx="4260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720080"/>
          </a:xfrm>
        </p:spPr>
        <p:txBody>
          <a:bodyPr/>
          <a:lstStyle/>
          <a:p>
            <a:r>
              <a:rPr lang="en-GB" sz="3200" dirty="0"/>
              <a:t>Now preferable to use &lt;button&gt; elements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8E8A3-2533-46C5-8682-2F6FD7F351F7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6834"/>
            <a:ext cx="8229600" cy="38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91544" y="162880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Examine the following … have a go at … https://www.w3schools.com/css/tryit.asp?filename=trycss_buttons_group_vertical</a:t>
            </a:r>
          </a:p>
        </p:txBody>
      </p:sp>
    </p:spTree>
    <p:extLst>
      <p:ext uri="{BB962C8B-B14F-4D97-AF65-F5344CB8AC3E}">
        <p14:creationId xmlns:p14="http://schemas.microsoft.com/office/powerpoint/2010/main" val="12644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being </a:t>
            </a:r>
            <a:r>
              <a:rPr lang="en-GB" b="1" i="1" dirty="0">
                <a:solidFill>
                  <a:srgbClr val="FF0000"/>
                </a:solidFill>
              </a:rPr>
              <a:t>clear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564A3-2D3A-4346-97C4-809B42B9A6FE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82560"/>
            <a:ext cx="8229600" cy="41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9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GB" dirty="0"/>
              <a:t>Framework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096144"/>
            <a:ext cx="8640960" cy="2332856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Widely used to reduce cross-browser CSS inconsistency maintenance headaches!</a:t>
            </a:r>
          </a:p>
          <a:p>
            <a:r>
              <a:rPr lang="en-GB" sz="1800" dirty="0"/>
              <a:t>JQuery, JQuery mobile and Bootstrap offer great layouts that are also mobile sensitive</a:t>
            </a:r>
          </a:p>
          <a:p>
            <a:r>
              <a:rPr lang="en-GB" sz="1800" dirty="0"/>
              <a:t>These collapse navigation and automatically re-render other elements to fit screen or window size</a:t>
            </a:r>
          </a:p>
          <a:p>
            <a:r>
              <a:rPr lang="en-GB" sz="1800" dirty="0"/>
              <a:t>Follow hyperlink to inspect link to frameworks …</a:t>
            </a:r>
          </a:p>
          <a:p>
            <a:r>
              <a:rPr lang="en-GB" sz="1800" dirty="0"/>
              <a:t>Also explore W3Schools Bootstrap templates and themes …</a:t>
            </a:r>
          </a:p>
          <a:p>
            <a:r>
              <a:rPr lang="en-GB" sz="1800" dirty="0"/>
              <a:t>… here … </a:t>
            </a:r>
            <a:r>
              <a:rPr lang="en-GB" sz="1800" dirty="0">
                <a:hlinkClick r:id="rId2"/>
              </a:rPr>
              <a:t>https://www.w3schools.com/bootstrap/bootstrap_templates.asp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649EC-B42A-40E8-8FC7-F533DC231CB4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85" y="3789040"/>
            <a:ext cx="4311354" cy="23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715850"/>
            <a:ext cx="2016224" cy="28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4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1004-96FD-48A9-B16D-A5FF2217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Bootstrap is Ready-to-use Web Elements HTML / CSS elements for button, form, table, image, navbar, label, progress bar, alert etc</a:t>
            </a:r>
          </a:p>
        </p:txBody>
      </p:sp>
    </p:spTree>
    <p:extLst>
      <p:ext uri="{BB962C8B-B14F-4D97-AF65-F5344CB8AC3E}">
        <p14:creationId xmlns:p14="http://schemas.microsoft.com/office/powerpoint/2010/main" val="181469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5553-DD48-456C-965A-0B349A3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8AC5-218F-4224-94D8-3DFA2CB7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Save 100+ hours of coding </a:t>
            </a:r>
          </a:p>
          <a:p>
            <a:r>
              <a:rPr lang="en-GB" dirty="0"/>
              <a:t> Easy to use web elements </a:t>
            </a:r>
          </a:p>
          <a:p>
            <a:r>
              <a:rPr lang="en-GB" dirty="0"/>
              <a:t> Quick responsive prototype / website</a:t>
            </a:r>
          </a:p>
          <a:p>
            <a:r>
              <a:rPr lang="en-GB" dirty="0"/>
              <a:t> Great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37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A190-A820-448C-9EF1-9813C214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AA77-094A-48C3-841D-6021F5C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 - bootstrap.css</a:t>
            </a:r>
          </a:p>
          <a:p>
            <a:r>
              <a:rPr lang="en-GB" dirty="0"/>
              <a:t>JS - bootstrap.js</a:t>
            </a:r>
          </a:p>
          <a:p>
            <a:r>
              <a:rPr lang="en-GB" dirty="0"/>
              <a:t>Icon Fonts - glyphicons-halflings-regular.ttf</a:t>
            </a:r>
          </a:p>
        </p:txBody>
      </p:sp>
    </p:spTree>
    <p:extLst>
      <p:ext uri="{BB962C8B-B14F-4D97-AF65-F5344CB8AC3E}">
        <p14:creationId xmlns:p14="http://schemas.microsoft.com/office/powerpoint/2010/main" val="37857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D1E3-AA3E-4D59-9F69-853E0F3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b="1" i="0" dirty="0">
                <a:solidFill>
                  <a:srgbClr val="26282C"/>
                </a:solidFill>
                <a:effectLst/>
                <a:latin typeface="Inter"/>
              </a:rPr>
            </a:br>
            <a:r>
              <a:rPr lang="en-GB" b="1" i="0" dirty="0" err="1">
                <a:solidFill>
                  <a:srgbClr val="26282C"/>
                </a:solidFill>
                <a:effectLst/>
                <a:latin typeface="Inter"/>
              </a:rPr>
              <a:t>BootstrapCDN</a:t>
            </a:r>
            <a:br>
              <a:rPr lang="en-GB" b="1" i="0" dirty="0">
                <a:solidFill>
                  <a:srgbClr val="26282C"/>
                </a:solidFill>
                <a:effectLst/>
                <a:latin typeface="Inter"/>
              </a:rPr>
            </a:b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B4CDA-71B5-4A1F-B5E4-14ACA936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9896"/>
            <a:ext cx="10515600" cy="3302795"/>
          </a:xfrm>
        </p:spPr>
      </p:pic>
    </p:spTree>
    <p:extLst>
      <p:ext uri="{BB962C8B-B14F-4D97-AF65-F5344CB8AC3E}">
        <p14:creationId xmlns:p14="http://schemas.microsoft.com/office/powerpoint/2010/main" val="4768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 Theme</vt:lpstr>
      <vt:lpstr>Week 6 – CSS3 and Bootstrap </vt:lpstr>
      <vt:lpstr>CSS3</vt:lpstr>
      <vt:lpstr>Now preferable to use &lt;button&gt; elements …</vt:lpstr>
      <vt:lpstr>The importance of being clear</vt:lpstr>
      <vt:lpstr>Framework layouts</vt:lpstr>
      <vt:lpstr>PowerPoint Presentation</vt:lpstr>
      <vt:lpstr>Why Bootstrap?</vt:lpstr>
      <vt:lpstr>Bootstrap Package</vt:lpstr>
      <vt:lpstr> BootstrapCDN  </vt:lpstr>
      <vt:lpstr>Bootstrap Playground https://codepen.io/designil/pen/qBYLMq </vt:lpstr>
      <vt:lpstr>References and sources</vt:lpstr>
    </vt:vector>
  </TitlesOfParts>
  <Company>Bucks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– CSS3 and Bootstrap </dc:title>
  <dc:creator>Muntasir Al-Asfoor</dc:creator>
  <cp:lastModifiedBy>Muntasir Al-Asfoor</cp:lastModifiedBy>
  <cp:revision>6</cp:revision>
  <dcterms:created xsi:type="dcterms:W3CDTF">2022-10-30T19:47:43Z</dcterms:created>
  <dcterms:modified xsi:type="dcterms:W3CDTF">2022-11-01T11:07:58Z</dcterms:modified>
</cp:coreProperties>
</file>