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EBF0-3161-B39A-1FE1-2F28E403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ECB029-A6DD-D469-B304-1276F869A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06E044-091D-26AB-54C0-8BA40347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A3AB6A-FB3A-624C-F5FD-3B6C6848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FCBC31-1E3B-445A-8FC2-2C32D7F3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D819B-0AD5-3B9C-BED7-2BF3FC3B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866801-B8D5-C722-A7F7-3FCB7D99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D48A6-9C6C-5CA4-DCFD-331E1B1F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C9BDA-A541-B5C3-5A72-974B7D2A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CD74C-7226-224A-B501-DAE81B6E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7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0163C1-6745-2148-6C45-3A8A72224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424E11-E7EF-1EB2-E565-6DA9E11A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DCB1D-83EA-817B-3960-E4A0F5F0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2C48-B7E1-78D0-FC35-514D5BA8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0ECAA-B4F8-78CD-28E7-E1274559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0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3D14-A040-A35C-7830-092D47D1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87DB9-0555-3B1E-701D-F7E0C1CC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2A623C-5211-110C-29BD-620F798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C68915-87BF-A32B-23B0-926F6E22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C32E64-2939-B51D-5EB8-7CEC8AC3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2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ECBD2-556A-6A78-73E8-BD2AF2DE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76D18-E7A0-D1CA-7C12-C5F4F882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23364-075E-394B-9D95-4D58BF6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68D34-68A5-819B-644C-499587BA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B672F-B8DB-8C41-C1BA-97FEB043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34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901D-592B-FCE1-F68F-01B04AD9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C9487-D31B-5E1E-319E-D96884F96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8EF5A-8534-CBEA-4D5F-3CD3A3F78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0F9B2F-BEC8-9DD0-9A0D-EE67080C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9A0332-3382-19F9-9F73-128EF38D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955A8-D2BB-3AAC-E3EA-2FEBDA6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2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58169-6A28-FC57-9C9D-0AE38BA2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1B7C56-795B-9307-7009-A217BCFE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4C5787-3065-6503-11F6-86951A902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51452B-2CAA-760B-B893-449A7F99E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E5F25F-C095-766E-F106-FEB90F8B3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0DCF45-3076-6743-7916-3D0B163C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CE413-E4EB-2615-74B6-3ADB1CD8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EE5B84-96BF-6FA2-9C16-7652EA28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4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3E94F-5066-C351-0875-905ACD57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429F15-12F8-00FD-F837-E9F6C508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8ED42E-682E-E8CC-BA37-20281E8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9A30BD-4410-9BD3-357E-76BFD119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95A43D-7D46-1531-6C33-9338B3D9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7CCD6A-5167-2679-1E55-A22139E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FE35AE-45FC-5877-313C-9DBCA20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5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004B2-F19E-6189-7846-489C96C9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AFEE0-48B7-0D97-D903-97CE97FA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A1AFC-E67C-75B0-0169-D6643DD0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527C20-186E-01C5-16B5-B591BB8C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A88EAD-A923-F6E0-0055-D9DFB93C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7F36B4-9F9F-E132-B164-9051551D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5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8D24D-BD4C-742D-2202-A9DD6D8C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9B1032-D21A-CDA0-96F8-7EAC213CD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48D489-9A7E-9762-215A-FA5830EF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FDA0B2-0661-D078-1057-346FB97F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17F0F9-7FC4-2E90-2D2C-D7AAFCF0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DC26DE-DAED-BBE6-AE64-E8CFCBD3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67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1EAF52-3EFC-6E98-FAD4-AA82E0A0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161E08-6FD3-913A-87BF-3CCCEDEA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21DDBD-DA94-D64E-FA7F-A75E30EA4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D577A-D510-4C98-9BB6-B2048F941370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79D51E-AF8F-7D14-884B-2D2E9ABC6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14FC9-6AC2-59FC-08FE-4AE7FBA8D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ACD55-71C0-46DA-ACB4-72E6C184C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48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docs.conda.io/projects/miniconda/en/latest/miniconda-instal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ABBE9DF-943E-2B98-C357-B56645CD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73" y="48441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3D582F6-587C-E901-DFA8-8C729CABAB72}"/>
              </a:ext>
            </a:extLst>
          </p:cNvPr>
          <p:cNvGrpSpPr/>
          <p:nvPr/>
        </p:nvGrpSpPr>
        <p:grpSpPr>
          <a:xfrm>
            <a:off x="492054" y="1516247"/>
            <a:ext cx="5494119" cy="1687369"/>
            <a:chOff x="1438317" y="4825309"/>
            <a:chExt cx="5494119" cy="1687369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D766AFC-7B20-19EF-AC6B-741C5F71F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15" t="70327" r="39356"/>
            <a:stretch/>
          </p:blipFill>
          <p:spPr>
            <a:xfrm>
              <a:off x="1438317" y="4825309"/>
              <a:ext cx="5494119" cy="1687369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8D03741-FF27-8D7B-9F00-A143824B988E}"/>
                </a:ext>
              </a:extLst>
            </p:cNvPr>
            <p:cNvSpPr txBox="1"/>
            <p:nvPr/>
          </p:nvSpPr>
          <p:spPr>
            <a:xfrm flipH="1">
              <a:off x="5927755" y="5072784"/>
              <a:ext cx="3364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28EEBFAD-2128-EF6B-4D90-8A678CE005DF}"/>
                </a:ext>
              </a:extLst>
            </p:cNvPr>
            <p:cNvSpPr/>
            <p:nvPr/>
          </p:nvSpPr>
          <p:spPr>
            <a:xfrm rot="8565781">
              <a:off x="5246717" y="5495537"/>
              <a:ext cx="668571" cy="2649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C54FF23-7FE5-2005-089C-02FD30B2E924}"/>
              </a:ext>
            </a:extLst>
          </p:cNvPr>
          <p:cNvSpPr txBox="1"/>
          <p:nvPr/>
        </p:nvSpPr>
        <p:spPr>
          <a:xfrm>
            <a:off x="583058" y="356287"/>
            <a:ext cx="6816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Instalando o interpretador Julia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Passo </a:t>
            </a:r>
            <a:r>
              <a:rPr lang="pt-BR" altLang="pt-B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0: </a:t>
            </a:r>
            <a:r>
              <a:rPr lang="pt-BR" altLang="pt-BR" sz="1800" dirty="0">
                <a:latin typeface="Aptos" panose="020B0004020202020204" pitchFamily="34" charset="0"/>
                <a:cs typeface="Times New Roman" panose="02020603050405020304" pitchFamily="18" charset="0"/>
              </a:rPr>
              <a:t>Baixar o interpretador diretamente do repositório oficial </a:t>
            </a:r>
            <a:r>
              <a:rPr lang="pt-BR" sz="1800" dirty="0">
                <a:hlinkClick r:id="rId3"/>
              </a:rPr>
              <a:t>Download Julia (julialang.org)</a:t>
            </a:r>
            <a:r>
              <a:rPr lang="pt-BR" sz="1800" dirty="0"/>
              <a:t> ou via terminal com o comando ‘</a:t>
            </a:r>
            <a:r>
              <a:rPr lang="pt-BR" sz="1800" dirty="0" err="1"/>
              <a:t>winget</a:t>
            </a:r>
            <a:r>
              <a:rPr lang="pt-BR" sz="1800" dirty="0"/>
              <a:t> </a:t>
            </a:r>
            <a:r>
              <a:rPr lang="pt-BR" sz="1800" dirty="0" err="1"/>
              <a:t>install</a:t>
            </a:r>
            <a:r>
              <a:rPr lang="pt-BR" sz="1800" dirty="0"/>
              <a:t> </a:t>
            </a:r>
            <a:r>
              <a:rPr lang="pt-BR" sz="1800" dirty="0" err="1"/>
              <a:t>julia</a:t>
            </a:r>
            <a:r>
              <a:rPr lang="pt-BR" sz="1800" dirty="0"/>
              <a:t> -s </a:t>
            </a:r>
            <a:r>
              <a:rPr lang="pt-BR" sz="1800" dirty="0" err="1"/>
              <a:t>msstore</a:t>
            </a:r>
            <a:r>
              <a:rPr lang="pt-BR" sz="1800" dirty="0"/>
              <a:t>’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8625BA5-8EA4-A81A-0F07-D3EA16CDEDF5}"/>
              </a:ext>
            </a:extLst>
          </p:cNvPr>
          <p:cNvSpPr txBox="1"/>
          <p:nvPr/>
        </p:nvSpPr>
        <p:spPr>
          <a:xfrm>
            <a:off x="377575" y="3297846"/>
            <a:ext cx="681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</a:t>
            </a:r>
            <a:r>
              <a:rPr lang="pt-BR" altLang="pt-BR" b="1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1: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Instalar a extensão necessária para o interpretador;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8022525-0163-3B7A-B4BE-E2750D163FB3}"/>
              </a:ext>
            </a:extLst>
          </p:cNvPr>
          <p:cNvGrpSpPr/>
          <p:nvPr/>
        </p:nvGrpSpPr>
        <p:grpSpPr>
          <a:xfrm>
            <a:off x="496969" y="3761408"/>
            <a:ext cx="3791479" cy="2781688"/>
            <a:chOff x="4200260" y="2038156"/>
            <a:chExt cx="3791479" cy="2781688"/>
          </a:xfrm>
        </p:grpSpPr>
        <p:pic>
          <p:nvPicPr>
            <p:cNvPr id="19" name="Imagem 18" descr="Interface gráfica do usuário, Aplicativo, chat ou mensagem de texto&#10;&#10;Descrição gerada automaticamente">
              <a:extLst>
                <a:ext uri="{FF2B5EF4-FFF2-40B4-BE49-F238E27FC236}">
                  <a16:creationId xmlns:a16="http://schemas.microsoft.com/office/drawing/2014/main" id="{DB1E8C28-79B3-03CB-EB75-21756840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260" y="2038156"/>
              <a:ext cx="3791479" cy="2781688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76ACA87-ACA7-61DF-E44E-1FE8248F9493}"/>
                </a:ext>
              </a:extLst>
            </p:cNvPr>
            <p:cNvSpPr txBox="1"/>
            <p:nvPr/>
          </p:nvSpPr>
          <p:spPr>
            <a:xfrm>
              <a:off x="5661629" y="3731027"/>
              <a:ext cx="33328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6C5F409C-1271-85DB-5E96-38E16F6EB77C}"/>
                </a:ext>
              </a:extLst>
            </p:cNvPr>
            <p:cNvSpPr/>
            <p:nvPr/>
          </p:nvSpPr>
          <p:spPr>
            <a:xfrm rot="9627397">
              <a:off x="4644169" y="4075659"/>
              <a:ext cx="1002013" cy="2649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35AB112-4844-1D59-885F-1C5AF88D876C}"/>
                </a:ext>
              </a:extLst>
            </p:cNvPr>
            <p:cNvSpPr txBox="1"/>
            <p:nvPr/>
          </p:nvSpPr>
          <p:spPr>
            <a:xfrm>
              <a:off x="6492902" y="2659609"/>
              <a:ext cx="33328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24FBF12-583E-C109-512A-F3AB51BE89DD}"/>
              </a:ext>
            </a:extLst>
          </p:cNvPr>
          <p:cNvSpPr txBox="1"/>
          <p:nvPr/>
        </p:nvSpPr>
        <p:spPr>
          <a:xfrm>
            <a:off x="4634739" y="4198195"/>
            <a:ext cx="681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</a:t>
            </a:r>
            <a:r>
              <a:rPr lang="pt-BR" altLang="pt-BR" b="1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2: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Reiniciar a sessão do VS </a:t>
            </a:r>
            <a:r>
              <a:rPr lang="pt-BR" altLang="pt-B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54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BFDAD129-D7FA-FE41-9695-0C323DC4C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6" y="-10745"/>
            <a:ext cx="9233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Passo 3: Criar um arquivo e executar algum código para que seja aberta a extensão baixada anteriormente. Nessa etapa pode ser necessário clicar no ícone ou simplesmente executar um código qualquer (sugere-se paciência, esse processo pode demorar!).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704F36A-AE0F-308A-6C50-6EB3EA2368FC}"/>
              </a:ext>
            </a:extLst>
          </p:cNvPr>
          <p:cNvGrpSpPr/>
          <p:nvPr/>
        </p:nvGrpSpPr>
        <p:grpSpPr>
          <a:xfrm>
            <a:off x="282010" y="844922"/>
            <a:ext cx="6162675" cy="2133600"/>
            <a:chOff x="1004134" y="2641145"/>
            <a:chExt cx="6162675" cy="21336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E09866C9-C23F-128B-8F37-EB780806F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134" y="2641145"/>
              <a:ext cx="6162675" cy="2133600"/>
            </a:xfrm>
            <a:prstGeom prst="rect">
              <a:avLst/>
            </a:prstGeom>
          </p:spPr>
        </p:pic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1B46CA55-0CC2-D30A-0C48-8314A0460695}"/>
                </a:ext>
              </a:extLst>
            </p:cNvPr>
            <p:cNvSpPr/>
            <p:nvPr/>
          </p:nvSpPr>
          <p:spPr>
            <a:xfrm rot="12843053">
              <a:off x="2111751" y="3842592"/>
              <a:ext cx="1002013" cy="2649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8E92784D-DF19-49FE-05B2-E99A7EFA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6" y="2978522"/>
            <a:ext cx="923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Passo 4: Configurar para que o VS </a:t>
            </a:r>
            <a:r>
              <a:rPr lang="pt-BR" altLang="pt-B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execute o código de forma “</a:t>
            </a:r>
            <a:r>
              <a:rPr lang="pt-BR" altLang="pt-B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inline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”, ou seja, usando o atalho “Ctrl + </a:t>
            </a:r>
            <a:r>
              <a:rPr lang="pt-BR" altLang="pt-B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Enter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”. Para isso é necessário abrir as configurações do usuário ‘</a:t>
            </a:r>
            <a:r>
              <a:rPr lang="pt-BR" altLang="pt-B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Json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 a partir do atalho “Ctrl + Shift + p” e pesquisar conforme abaixo (1) e colocar as seguintes configurações (2):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47FB810-62D1-CE54-67F8-6E2AEE463BEF}"/>
              </a:ext>
            </a:extLst>
          </p:cNvPr>
          <p:cNvGrpSpPr/>
          <p:nvPr/>
        </p:nvGrpSpPr>
        <p:grpSpPr>
          <a:xfrm>
            <a:off x="282010" y="4067835"/>
            <a:ext cx="10326007" cy="2790165"/>
            <a:chOff x="198276" y="4067835"/>
            <a:chExt cx="10326007" cy="2790165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BEEFA76-A4A3-25EA-CE66-01F8BF5910EE}"/>
                </a:ext>
              </a:extLst>
            </p:cNvPr>
            <p:cNvGrpSpPr/>
            <p:nvPr/>
          </p:nvGrpSpPr>
          <p:grpSpPr>
            <a:xfrm>
              <a:off x="198276" y="4209803"/>
              <a:ext cx="5112111" cy="1341259"/>
              <a:chOff x="198276" y="4209803"/>
              <a:chExt cx="5112111" cy="1341259"/>
            </a:xfrm>
          </p:grpSpPr>
          <p:pic>
            <p:nvPicPr>
              <p:cNvPr id="31" name="Imagem 30" descr="Interface gráfica do usuário, Aplicativo&#10;&#10;Descrição gerada automaticamente">
                <a:extLst>
                  <a:ext uri="{FF2B5EF4-FFF2-40B4-BE49-F238E27FC236}">
                    <a16:creationId xmlns:a16="http://schemas.microsoft.com/office/drawing/2014/main" id="{25512BF3-BC5B-646D-C4D6-A9B130DAA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76" y="4209803"/>
                <a:ext cx="5112111" cy="1341259"/>
              </a:xfrm>
              <a:prstGeom prst="rect">
                <a:avLst/>
              </a:prstGeom>
            </p:spPr>
          </p:pic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9D58236C-ABF2-4322-3F9F-1B3943430DEC}"/>
                  </a:ext>
                </a:extLst>
              </p:cNvPr>
              <p:cNvSpPr txBox="1"/>
              <p:nvPr/>
            </p:nvSpPr>
            <p:spPr>
              <a:xfrm flipH="1">
                <a:off x="3362421" y="4880433"/>
                <a:ext cx="33649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1445AAB-4438-9262-9E66-663FAF2F5DCB}"/>
                </a:ext>
              </a:extLst>
            </p:cNvPr>
            <p:cNvGrpSpPr/>
            <p:nvPr/>
          </p:nvGrpSpPr>
          <p:grpSpPr>
            <a:xfrm>
              <a:off x="5557078" y="4067835"/>
              <a:ext cx="4967205" cy="2790165"/>
              <a:chOff x="6270142" y="3901409"/>
              <a:chExt cx="4967205" cy="2790165"/>
            </a:xfrm>
          </p:grpSpPr>
          <p:pic>
            <p:nvPicPr>
              <p:cNvPr id="37" name="Imagem 36" descr="Texto&#10;&#10;Descrição gerada automaticamente">
                <a:extLst>
                  <a:ext uri="{FF2B5EF4-FFF2-40B4-BE49-F238E27FC236}">
                    <a16:creationId xmlns:a16="http://schemas.microsoft.com/office/drawing/2014/main" id="{8BB8AE14-51C2-ACFF-283B-64ED2A94E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0142" y="3901409"/>
                <a:ext cx="4967205" cy="2790165"/>
              </a:xfrm>
              <a:prstGeom prst="rect">
                <a:avLst/>
              </a:prstGeom>
            </p:spPr>
          </p:pic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7D75DC80-E696-5FA0-2257-353A652DCFB0}"/>
                  </a:ext>
                </a:extLst>
              </p:cNvPr>
              <p:cNvSpPr txBox="1"/>
              <p:nvPr/>
            </p:nvSpPr>
            <p:spPr>
              <a:xfrm flipH="1">
                <a:off x="9916055" y="5249765"/>
                <a:ext cx="33649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05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825"/>
    </mc:Choice>
    <mc:Fallback>
      <p:transition spd="slow" advTm="718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FF5C41A-CFB9-FE3E-7689-23325CC4C6A4}"/>
              </a:ext>
            </a:extLst>
          </p:cNvPr>
          <p:cNvSpPr txBox="1"/>
          <p:nvPr/>
        </p:nvSpPr>
        <p:spPr>
          <a:xfrm>
            <a:off x="665252" y="493427"/>
            <a:ext cx="8478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Instalando o interpretador Python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Passo 0: 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Instalar o anaconda previamente conforme as instruções: </a:t>
            </a:r>
            <a:r>
              <a:rPr lang="pt-BR" dirty="0" err="1">
                <a:hlinkClick r:id="rId2"/>
              </a:rPr>
              <a:t>Installing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Miniconda</a:t>
            </a:r>
            <a:r>
              <a:rPr lang="pt-BR" dirty="0">
                <a:hlinkClick r:id="rId2"/>
              </a:rPr>
              <a:t> — </a:t>
            </a:r>
            <a:r>
              <a:rPr lang="pt-BR" dirty="0" err="1">
                <a:hlinkClick r:id="rId2"/>
              </a:rPr>
              <a:t>miniconda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documentation</a:t>
            </a:r>
            <a:endParaRPr lang="pt-BR" altLang="pt-BR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9901BB-BF2D-2644-1612-027BFAD21F1E}"/>
              </a:ext>
            </a:extLst>
          </p:cNvPr>
          <p:cNvSpPr txBox="1"/>
          <p:nvPr/>
        </p:nvSpPr>
        <p:spPr>
          <a:xfrm>
            <a:off x="665252" y="1528765"/>
            <a:ext cx="715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Passo 1: 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Verificar se ocorreu tudo bem após a instalação: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BCC7BB-1358-DD24-77CB-C1CFAF05277B}"/>
              </a:ext>
            </a:extLst>
          </p:cNvPr>
          <p:cNvSpPr txBox="1"/>
          <p:nvPr/>
        </p:nvSpPr>
        <p:spPr>
          <a:xfrm>
            <a:off x="6889404" y="3193332"/>
            <a:ext cx="4265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Passo 3: 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Instalar a seguinte extensão: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7D25905-E2FB-07E9-4383-B35F256B733E}"/>
              </a:ext>
            </a:extLst>
          </p:cNvPr>
          <p:cNvGrpSpPr/>
          <p:nvPr/>
        </p:nvGrpSpPr>
        <p:grpSpPr>
          <a:xfrm>
            <a:off x="1036925" y="1942893"/>
            <a:ext cx="5229955" cy="1486107"/>
            <a:chOff x="1036925" y="1942893"/>
            <a:chExt cx="5229955" cy="1486107"/>
          </a:xfrm>
        </p:grpSpPr>
        <p:pic>
          <p:nvPicPr>
            <p:cNvPr id="9" name="Imagem 8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053D58AB-D707-48A1-27F5-405768364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925" y="1942893"/>
              <a:ext cx="5229955" cy="1486107"/>
            </a:xfrm>
            <a:prstGeom prst="rect">
              <a:avLst/>
            </a:prstGeom>
          </p:spPr>
        </p:pic>
        <p:sp>
          <p:nvSpPr>
            <p:cNvPr id="15" name="Seta: para a Direita 14">
              <a:extLst>
                <a:ext uri="{FF2B5EF4-FFF2-40B4-BE49-F238E27FC236}">
                  <a16:creationId xmlns:a16="http://schemas.microsoft.com/office/drawing/2014/main" id="{F553CA2E-270C-5D7A-2C8F-10B1BF4764EC}"/>
                </a:ext>
              </a:extLst>
            </p:cNvPr>
            <p:cNvSpPr/>
            <p:nvPr/>
          </p:nvSpPr>
          <p:spPr>
            <a:xfrm rot="12843053">
              <a:off x="4230593" y="2855262"/>
              <a:ext cx="1002013" cy="2649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944B2CF-C6FF-FF71-F18F-73D62CC3FE44}"/>
              </a:ext>
            </a:extLst>
          </p:cNvPr>
          <p:cNvGrpSpPr/>
          <p:nvPr/>
        </p:nvGrpSpPr>
        <p:grpSpPr>
          <a:xfrm>
            <a:off x="6889404" y="3778307"/>
            <a:ext cx="4996406" cy="2586266"/>
            <a:chOff x="1036925" y="3931996"/>
            <a:chExt cx="4996406" cy="2586266"/>
          </a:xfrm>
        </p:grpSpPr>
        <p:pic>
          <p:nvPicPr>
            <p:cNvPr id="14" name="Imagem 13" descr="Tela de celular com aplicativo aberto&#10;&#10;Descrição gerada automaticamente">
              <a:extLst>
                <a:ext uri="{FF2B5EF4-FFF2-40B4-BE49-F238E27FC236}">
                  <a16:creationId xmlns:a16="http://schemas.microsoft.com/office/drawing/2014/main" id="{466AE523-BC7B-0345-F825-4F427CDA9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925" y="3931996"/>
              <a:ext cx="4996406" cy="2586266"/>
            </a:xfrm>
            <a:prstGeom prst="rect">
              <a:avLst/>
            </a:prstGeom>
          </p:spPr>
        </p:pic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8FE8C6F1-8298-E4F2-832B-EE46BBBB8D5D}"/>
                </a:ext>
              </a:extLst>
            </p:cNvPr>
            <p:cNvSpPr/>
            <p:nvPr/>
          </p:nvSpPr>
          <p:spPr>
            <a:xfrm rot="18378934">
              <a:off x="4386280" y="5785156"/>
              <a:ext cx="1002013" cy="2649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A18145-8FA0-5098-F5B8-3D21C482DD49}"/>
              </a:ext>
            </a:extLst>
          </p:cNvPr>
          <p:cNvSpPr txBox="1"/>
          <p:nvPr/>
        </p:nvSpPr>
        <p:spPr>
          <a:xfrm>
            <a:off x="742165" y="3562664"/>
            <a:ext cx="5718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Passo 2: 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primeira dica é criar um ambiente isolado chamado `</a:t>
            </a:r>
            <a:r>
              <a:rPr lang="pt-BR" altLang="pt-B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env_py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 (2). O comando (1) serve verificar quais ambientes possui na sua máquina. Sugere-se paciência!</a:t>
            </a:r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DAE9BA9-74A1-846F-6E6D-F694C2B96525}"/>
              </a:ext>
            </a:extLst>
          </p:cNvPr>
          <p:cNvGrpSpPr/>
          <p:nvPr/>
        </p:nvGrpSpPr>
        <p:grpSpPr>
          <a:xfrm>
            <a:off x="1036925" y="4762993"/>
            <a:ext cx="4763165" cy="1876687"/>
            <a:chOff x="875922" y="4714046"/>
            <a:chExt cx="4763165" cy="1876687"/>
          </a:xfrm>
        </p:grpSpPr>
        <p:pic>
          <p:nvPicPr>
            <p:cNvPr id="26" name="Imagem 25" descr="Texto&#10;&#10;Descrição gerada automaticamente">
              <a:extLst>
                <a:ext uri="{FF2B5EF4-FFF2-40B4-BE49-F238E27FC236}">
                  <a16:creationId xmlns:a16="http://schemas.microsoft.com/office/drawing/2014/main" id="{D8B5D746-19F0-1163-F2F5-AF3215EFB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22" y="4714046"/>
              <a:ext cx="4763165" cy="187668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6C6E42-2C8D-ECC6-1743-B0FA0934404B}"/>
                </a:ext>
              </a:extLst>
            </p:cNvPr>
            <p:cNvSpPr txBox="1"/>
            <p:nvPr/>
          </p:nvSpPr>
          <p:spPr>
            <a:xfrm flipH="1">
              <a:off x="4884382" y="5240371"/>
              <a:ext cx="3364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4394B0A-2907-21B3-20D3-A1B5D5D6F02B}"/>
                </a:ext>
              </a:extLst>
            </p:cNvPr>
            <p:cNvSpPr txBox="1"/>
            <p:nvPr/>
          </p:nvSpPr>
          <p:spPr>
            <a:xfrm flipH="1">
              <a:off x="5302597" y="5995241"/>
              <a:ext cx="3364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01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DEE778E-4A69-94EF-892E-C8501557AF74}"/>
              </a:ext>
            </a:extLst>
          </p:cNvPr>
          <p:cNvSpPr txBox="1"/>
          <p:nvPr/>
        </p:nvSpPr>
        <p:spPr>
          <a:xfrm>
            <a:off x="394600" y="330491"/>
            <a:ext cx="9487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Passo 4: 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Configurar o interpretador com o atalho “Ctrl + Shift + p” e pesquisar `</a:t>
            </a:r>
            <a:r>
              <a:rPr lang="pt-BR" b="0" i="0" dirty="0">
                <a:solidFill>
                  <a:srgbClr val="222222"/>
                </a:solidFill>
                <a:effectLst/>
                <a:latin typeface="SFMono-Regular"/>
              </a:rPr>
              <a:t>Python: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SFMono-Regular"/>
              </a:rPr>
              <a:t>Select</a:t>
            </a:r>
            <a:r>
              <a:rPr lang="pt-BR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SFMono-Regular"/>
              </a:rPr>
              <a:t>Interpreter</a:t>
            </a:r>
            <a:r>
              <a:rPr lang="pt-BR" altLang="pt-B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`e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selecione o ambiente criado anteriormente conforme: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673D5-ED2C-8874-4E20-DED8264E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0" y="4499089"/>
            <a:ext cx="5205099" cy="19519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75A9B2E-C06C-8DE1-465A-08E52BC17DB2}"/>
              </a:ext>
            </a:extLst>
          </p:cNvPr>
          <p:cNvSpPr txBox="1"/>
          <p:nvPr/>
        </p:nvSpPr>
        <p:spPr>
          <a:xfrm>
            <a:off x="394600" y="3783893"/>
            <a:ext cx="5125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Passo 5: 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Criar um arquivo novo em </a:t>
            </a:r>
            <a:r>
              <a:rPr lang="pt-BR" altLang="pt-B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agora tudo deve </a:t>
            </a:r>
            <a:r>
              <a:rPr lang="pt-BR" altLang="pt-BR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esar</a:t>
            </a:r>
            <a:r>
              <a:rPr lang="pt-BR" altLang="pt-B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funcionando!</a:t>
            </a:r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3701B63-656E-59FA-3565-2E5D281557DA}"/>
              </a:ext>
            </a:extLst>
          </p:cNvPr>
          <p:cNvGrpSpPr/>
          <p:nvPr/>
        </p:nvGrpSpPr>
        <p:grpSpPr>
          <a:xfrm>
            <a:off x="473716" y="1027032"/>
            <a:ext cx="5125983" cy="2616898"/>
            <a:chOff x="473716" y="1027032"/>
            <a:chExt cx="5125983" cy="2616898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FBC3FEA-41E8-9EEC-AC7F-24A8B578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716" y="1027032"/>
              <a:ext cx="5125983" cy="122123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323E24B-B8F7-07EC-8252-BF7900E1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938"/>
            <a:stretch/>
          </p:blipFill>
          <p:spPr>
            <a:xfrm>
              <a:off x="473716" y="2323647"/>
              <a:ext cx="5125983" cy="132028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5A4AAF0-995B-9D13-30AA-724D2790225F}"/>
                </a:ext>
              </a:extLst>
            </p:cNvPr>
            <p:cNvSpPr txBox="1"/>
            <p:nvPr/>
          </p:nvSpPr>
          <p:spPr>
            <a:xfrm flipH="1">
              <a:off x="5138415" y="1084492"/>
              <a:ext cx="3364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1615920-CC42-4DC7-5901-858D722C1198}"/>
                </a:ext>
              </a:extLst>
            </p:cNvPr>
            <p:cNvSpPr txBox="1"/>
            <p:nvPr/>
          </p:nvSpPr>
          <p:spPr>
            <a:xfrm flipH="1">
              <a:off x="5184093" y="2614456"/>
              <a:ext cx="3364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619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307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SFMono-Regular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Barbosa</dc:creator>
  <cp:lastModifiedBy>William Barbosa</cp:lastModifiedBy>
  <cp:revision>1</cp:revision>
  <dcterms:created xsi:type="dcterms:W3CDTF">2024-01-18T15:05:16Z</dcterms:created>
  <dcterms:modified xsi:type="dcterms:W3CDTF">2024-01-18T19:16:53Z</dcterms:modified>
</cp:coreProperties>
</file>