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8" r:id="rId3"/>
    <p:sldId id="279" r:id="rId4"/>
    <p:sldId id="280" r:id="rId5"/>
    <p:sldId id="281" r:id="rId6"/>
    <p:sldId id="282" r:id="rId7"/>
    <p:sldId id="290" r:id="rId8"/>
    <p:sldId id="283" r:id="rId9"/>
    <p:sldId id="284" r:id="rId10"/>
    <p:sldId id="285" r:id="rId11"/>
    <p:sldId id="286" r:id="rId12"/>
    <p:sldId id="287" r:id="rId13"/>
    <p:sldId id="288" r:id="rId14"/>
    <p:sldId id="289" r:id="rId15"/>
    <p:sldId id="291" r:id="rId16"/>
    <p:sldId id="292" r:id="rId17"/>
    <p:sldId id="2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983C"/>
    <a:srgbClr val="037DE5"/>
    <a:srgbClr val="0343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p:cViewPr varScale="1">
        <p:scale>
          <a:sx n="115" d="100"/>
          <a:sy n="115" d="100"/>
        </p:scale>
        <p:origin x="558"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994F025-FD0C-4E1C-8CEE-773266AF970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11914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94F025-FD0C-4E1C-8CEE-773266AF970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422735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94F025-FD0C-4E1C-8CEE-773266AF970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364064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994F025-FD0C-4E1C-8CEE-773266AF970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350134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94F025-FD0C-4E1C-8CEE-773266AF9701}" type="datetimeFigureOut">
              <a:rPr lang="en-GB" smtClean="0"/>
              <a:t>05/11/2019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142809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994F025-FD0C-4E1C-8CEE-773266AF970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164704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994F025-FD0C-4E1C-8CEE-773266AF9701}" type="datetimeFigureOut">
              <a:rPr lang="en-GB" smtClean="0"/>
              <a:t>05/11/2019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74421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994F025-FD0C-4E1C-8CEE-773266AF9701}" type="datetimeFigureOut">
              <a:rPr lang="en-GB" smtClean="0"/>
              <a:t>05/11/2019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250858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4F025-FD0C-4E1C-8CEE-773266AF9701}" type="datetimeFigureOut">
              <a:rPr lang="en-GB" smtClean="0"/>
              <a:t>05/11/2019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335696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4F025-FD0C-4E1C-8CEE-773266AF970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282892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4F025-FD0C-4E1C-8CEE-773266AF9701}" type="datetimeFigureOut">
              <a:rPr lang="en-GB" smtClean="0"/>
              <a:t>05/11/2019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B7EE6-5A17-4BB1-BDA9-468480A4F09D}" type="slidenum">
              <a:rPr lang="en-GB" smtClean="0"/>
              <a:t>‹#›</a:t>
            </a:fld>
            <a:endParaRPr lang="en-GB"/>
          </a:p>
        </p:txBody>
      </p:sp>
    </p:spTree>
    <p:extLst>
      <p:ext uri="{BB962C8B-B14F-4D97-AF65-F5344CB8AC3E}">
        <p14:creationId xmlns:p14="http://schemas.microsoft.com/office/powerpoint/2010/main" val="46335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4F025-FD0C-4E1C-8CEE-773266AF9701}" type="datetimeFigureOut">
              <a:rPr lang="en-GB" smtClean="0"/>
              <a:t>05/11/2019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7EE6-5A17-4BB1-BDA9-468480A4F09D}" type="slidenum">
              <a:rPr lang="en-GB" smtClean="0"/>
              <a:t>‹#›</a:t>
            </a:fld>
            <a:endParaRPr lang="en-GB"/>
          </a:p>
        </p:txBody>
      </p:sp>
    </p:spTree>
    <p:extLst>
      <p:ext uri="{BB962C8B-B14F-4D97-AF65-F5344CB8AC3E}">
        <p14:creationId xmlns:p14="http://schemas.microsoft.com/office/powerpoint/2010/main" val="888448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www.scribd.com/doc/164611304/GWC-Lit-Review-presentation-Matt-W-pp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www.scribd.com/doc/164611304/GWC-Lit-Review-presentation-Matt-W-pp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www.writing.utoronto.ca/advice/specific-types-of-writing/literature-review" TargetMode="External"/><Relationship Id="rId3" Type="http://schemas.openxmlformats.org/officeDocument/2006/relationships/hyperlink" Target="http://www.palgrave.com/skills4study/studentlife/postgraduate/carrying.asp" TargetMode="External"/><Relationship Id="rId7" Type="http://schemas.openxmlformats.org/officeDocument/2006/relationships/hyperlink" Target="http://www.reading.ac.uk/web/FILES/sta/A5_Literature_Reviews_1_Starting.pdf"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www.scribd.com/doc/164611304/GWC-Lit-Review-presentation-Matt-W-ppt" TargetMode="External"/><Relationship Id="rId5" Type="http://schemas.openxmlformats.org/officeDocument/2006/relationships/hyperlink" Target="https://www.dlsweb.rmit.edu.au/lsu../content/2_AssessmentTasks/assess_tuts/lit_review_LL/writing.html" TargetMode="External"/><Relationship Id="rId10" Type="http://schemas.openxmlformats.org/officeDocument/2006/relationships/hyperlink" Target="http://www.reading.ac.uk/internal/studyadvice/StudyResources/Essays/sta-startinglitreview.aspx" TargetMode="External"/><Relationship Id="rId4" Type="http://schemas.openxmlformats.org/officeDocument/2006/relationships/hyperlink" Target="http://www.canberra.edu.au/studyskills/writing/literature" TargetMode="External"/><Relationship Id="rId9" Type="http://schemas.openxmlformats.org/officeDocument/2006/relationships/hyperlink" Target="http://writing.wisc.edu/Handbook/ReviewofLiteratur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2" name="TextBox 1"/>
          <p:cNvSpPr txBox="1"/>
          <p:nvPr/>
        </p:nvSpPr>
        <p:spPr>
          <a:xfrm>
            <a:off x="2291422" y="2204864"/>
            <a:ext cx="4554195" cy="830997"/>
          </a:xfrm>
          <a:prstGeom prst="rect">
            <a:avLst/>
          </a:prstGeom>
          <a:noFill/>
        </p:spPr>
        <p:txBody>
          <a:bodyPr wrap="none" rtlCol="0">
            <a:spAutoFit/>
          </a:bodyPr>
          <a:lstStyle/>
          <a:p>
            <a:r>
              <a:rPr lang="en-US" sz="4800" dirty="0" smtClean="0">
                <a:solidFill>
                  <a:schemeClr val="bg2">
                    <a:lumMod val="25000"/>
                  </a:schemeClr>
                </a:solidFill>
              </a:rPr>
              <a:t>Literature Review</a:t>
            </a:r>
            <a:endParaRPr lang="en-GB" sz="4800" dirty="0">
              <a:solidFill>
                <a:schemeClr val="bg2">
                  <a:lumMod val="25000"/>
                </a:schemeClr>
              </a:solidFill>
            </a:endParaRPr>
          </a:p>
        </p:txBody>
      </p:sp>
      <p:sp>
        <p:nvSpPr>
          <p:cNvPr id="3" name="TextBox 2"/>
          <p:cNvSpPr txBox="1"/>
          <p:nvPr/>
        </p:nvSpPr>
        <p:spPr>
          <a:xfrm>
            <a:off x="7324" y="6381328"/>
            <a:ext cx="2215863" cy="1477328"/>
          </a:xfrm>
          <a:prstGeom prst="rect">
            <a:avLst/>
          </a:prstGeom>
          <a:noFill/>
        </p:spPr>
        <p:txBody>
          <a:bodyPr wrap="none" rtlCol="0">
            <a:spAutoFit/>
          </a:bodyPr>
          <a:lstStyle/>
          <a:p>
            <a:r>
              <a:rPr lang="en-GB" dirty="0" smtClean="0">
                <a:solidFill>
                  <a:schemeClr val="bg2">
                    <a:lumMod val="25000"/>
                  </a:schemeClr>
                </a:solidFill>
              </a:rPr>
              <a:t>Dr Nikolaos Ersotelos </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2658521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278094"/>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US" sz="2200" b="1" dirty="0" smtClean="0">
                <a:solidFill>
                  <a:srgbClr val="037DE5"/>
                </a:solidFill>
              </a:rPr>
              <a:t>Organize </a:t>
            </a:r>
            <a:r>
              <a:rPr lang="en-US" sz="2200" b="1" dirty="0">
                <a:solidFill>
                  <a:srgbClr val="037DE5"/>
                </a:solidFill>
              </a:rPr>
              <a:t>the </a:t>
            </a:r>
            <a:r>
              <a:rPr lang="en-US" sz="2200" b="1" dirty="0" smtClean="0">
                <a:solidFill>
                  <a:srgbClr val="037DE5"/>
                </a:solidFill>
              </a:rPr>
              <a:t>information</a:t>
            </a:r>
          </a:p>
          <a:p>
            <a:pPr algn="just"/>
            <a:endParaRPr lang="en-US" sz="2400" b="1" dirty="0">
              <a:solidFill>
                <a:srgbClr val="03439A"/>
              </a:solidFill>
            </a:endParaRPr>
          </a:p>
          <a:p>
            <a:pPr marL="342900" indent="-342900" algn="just">
              <a:buFont typeface="Arial" panose="020B0604020202020204" pitchFamily="34" charset="0"/>
              <a:buChar char="•"/>
            </a:pPr>
            <a:r>
              <a:rPr lang="en-US" sz="2000" dirty="0" smtClean="0">
                <a:solidFill>
                  <a:schemeClr val="bg2">
                    <a:lumMod val="10000"/>
                  </a:schemeClr>
                </a:solidFill>
              </a:rPr>
              <a:t>If </a:t>
            </a:r>
            <a:r>
              <a:rPr lang="en-US" sz="2000" dirty="0">
                <a:solidFill>
                  <a:schemeClr val="bg2">
                    <a:lumMod val="10000"/>
                  </a:schemeClr>
                </a:solidFill>
              </a:rPr>
              <a:t>you have too much information try to group what you have read into different topics or </a:t>
            </a:r>
            <a:r>
              <a:rPr lang="en-US" sz="2000" dirty="0" smtClean="0">
                <a:solidFill>
                  <a:schemeClr val="bg2">
                    <a:lumMod val="10000"/>
                  </a:schemeClr>
                </a:solidFill>
              </a:rPr>
              <a:t>themes </a:t>
            </a:r>
            <a:endParaRPr lang="en-US" sz="2000" dirty="0">
              <a:solidFill>
                <a:schemeClr val="bg2">
                  <a:lumMod val="10000"/>
                </a:schemeClr>
              </a:solidFill>
            </a:endParaRPr>
          </a:p>
          <a:p>
            <a:pPr marL="342900" indent="-342900" algn="just">
              <a:buFont typeface="Arial" panose="020B0604020202020204" pitchFamily="34" charset="0"/>
              <a:buChar char="•"/>
            </a:pPr>
            <a:endParaRPr lang="en-US" sz="2000" dirty="0">
              <a:solidFill>
                <a:schemeClr val="bg2">
                  <a:lumMod val="10000"/>
                </a:schemeClr>
              </a:solidFill>
            </a:endParaRPr>
          </a:p>
          <a:p>
            <a:pPr algn="just"/>
            <a:r>
              <a:rPr lang="en-US" sz="2000" i="1" dirty="0">
                <a:solidFill>
                  <a:srgbClr val="0070C0"/>
                </a:solidFill>
              </a:rPr>
              <a:t>“</a:t>
            </a:r>
            <a:r>
              <a:rPr lang="en-GB" sz="2000" i="1" dirty="0">
                <a:solidFill>
                  <a:srgbClr val="0070C0"/>
                </a:solidFill>
              </a:rPr>
              <a:t>For example, high quality facial expression with ﬁne details was created from a set of existing photos using different techniques, as in [5, 14, 23, 46, 47].”</a:t>
            </a:r>
          </a:p>
          <a:p>
            <a:pPr algn="just"/>
            <a:r>
              <a:rPr lang="en-GB" sz="2000" i="1" dirty="0" smtClean="0">
                <a:solidFill>
                  <a:srgbClr val="0070C0"/>
                </a:solidFill>
              </a:rPr>
              <a:t>Nikolaos </a:t>
            </a:r>
            <a:r>
              <a:rPr lang="en-GB" sz="2000" i="1" dirty="0">
                <a:solidFill>
                  <a:srgbClr val="0070C0"/>
                </a:solidFill>
              </a:rPr>
              <a:t>Ersotelos, Feng Dong: Building highly realistic facial modeling and animation a survey, 2008</a:t>
            </a:r>
          </a:p>
          <a:p>
            <a:pPr marL="342900" indent="-342900" algn="just">
              <a:buFont typeface="Arial" panose="020B0604020202020204" pitchFamily="34" charset="0"/>
              <a:buChar char="•"/>
            </a:pPr>
            <a:endParaRPr lang="en-US" sz="2000" dirty="0" smtClean="0">
              <a:solidFill>
                <a:schemeClr val="bg2">
                  <a:lumMod val="10000"/>
                </a:schemeClr>
              </a:solidFill>
            </a:endParaRPr>
          </a:p>
          <a:p>
            <a:pPr marL="342900" indent="-342900" algn="just">
              <a:buFont typeface="Arial" panose="020B0604020202020204" pitchFamily="34" charset="0"/>
              <a:buChar char="•"/>
            </a:pPr>
            <a:r>
              <a:rPr lang="en-US" sz="2000" dirty="0" smtClean="0">
                <a:solidFill>
                  <a:schemeClr val="bg2">
                    <a:lumMod val="10000"/>
                  </a:schemeClr>
                </a:solidFill>
              </a:rPr>
              <a:t>Do </a:t>
            </a:r>
            <a:r>
              <a:rPr lang="en-US" sz="2000" dirty="0">
                <a:solidFill>
                  <a:schemeClr val="bg2">
                    <a:lumMod val="10000"/>
                  </a:schemeClr>
                </a:solidFill>
              </a:rPr>
              <a:t>not refer everything in the same depth in your literature review</a:t>
            </a:r>
            <a:endParaRPr lang="en-US" sz="2000" dirty="0">
              <a:solidFill>
                <a:schemeClr val="bg2">
                  <a:lumMod val="10000"/>
                </a:schemeClr>
              </a:solidFill>
            </a:endParaRPr>
          </a:p>
        </p:txBody>
      </p:sp>
    </p:spTree>
    <p:extLst>
      <p:ext uri="{BB962C8B-B14F-4D97-AF65-F5344CB8AC3E}">
        <p14:creationId xmlns:p14="http://schemas.microsoft.com/office/powerpoint/2010/main" val="1726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801314"/>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US" sz="2200" b="1" dirty="0" smtClean="0">
                <a:solidFill>
                  <a:srgbClr val="037DE5"/>
                </a:solidFill>
              </a:rPr>
              <a:t>Writing </a:t>
            </a:r>
            <a:r>
              <a:rPr lang="en-US" sz="2200" b="1" dirty="0">
                <a:solidFill>
                  <a:srgbClr val="037DE5"/>
                </a:solidFill>
              </a:rPr>
              <a:t>your literature review </a:t>
            </a:r>
          </a:p>
          <a:p>
            <a:pPr algn="just"/>
            <a:endParaRPr lang="en-US" sz="2000" dirty="0">
              <a:solidFill>
                <a:schemeClr val="bg2">
                  <a:lumMod val="50000"/>
                </a:schemeClr>
              </a:solidFill>
            </a:endParaRPr>
          </a:p>
          <a:p>
            <a:pPr algn="just"/>
            <a:r>
              <a:rPr lang="en-US" sz="2000" dirty="0">
                <a:solidFill>
                  <a:srgbClr val="0070C0"/>
                </a:solidFill>
              </a:rPr>
              <a:t>Introduction: </a:t>
            </a:r>
          </a:p>
          <a:p>
            <a:pPr marL="285750" indent="-285750" algn="just">
              <a:buFont typeface="Arial" panose="020B0604020202020204" pitchFamily="34" charset="0"/>
              <a:buChar char="•"/>
            </a:pPr>
            <a:r>
              <a:rPr lang="en-US" sz="2000" dirty="0" smtClean="0"/>
              <a:t>Define </a:t>
            </a:r>
            <a:r>
              <a:rPr lang="en-US" sz="2000" dirty="0"/>
              <a:t>or identifying the general topic, issue, or area of </a:t>
            </a:r>
            <a:r>
              <a:rPr lang="en-US" sz="2000" dirty="0" smtClean="0"/>
              <a:t>concern</a:t>
            </a:r>
            <a:endParaRPr lang="en-US" sz="2000" dirty="0"/>
          </a:p>
          <a:p>
            <a:pPr marL="285750" indent="-285750" algn="just">
              <a:buFont typeface="Arial" panose="020B0604020202020204" pitchFamily="34" charset="0"/>
              <a:buChar char="•"/>
            </a:pPr>
            <a:r>
              <a:rPr lang="en-US" sz="2000" dirty="0" smtClean="0"/>
              <a:t>Explain </a:t>
            </a:r>
            <a:r>
              <a:rPr lang="en-US" sz="2000" dirty="0"/>
              <a:t>to the reader the scope or purpose of the literature review chapter and how is relevant to your </a:t>
            </a:r>
            <a:r>
              <a:rPr lang="en-US" sz="2000" dirty="0" smtClean="0"/>
              <a:t>research</a:t>
            </a:r>
            <a:endParaRPr lang="en-US" sz="2000" dirty="0"/>
          </a:p>
          <a:p>
            <a:pPr marL="285750" indent="-285750" algn="just">
              <a:buFont typeface="Arial" panose="020B0604020202020204" pitchFamily="34" charset="0"/>
              <a:buChar char="•"/>
            </a:pPr>
            <a:r>
              <a:rPr lang="en-US" sz="2000" dirty="0" smtClean="0"/>
              <a:t>Provide </a:t>
            </a:r>
            <a:r>
              <a:rPr lang="en-US" sz="2000" dirty="0"/>
              <a:t>some key points of the materials which will be analyzed in the </a:t>
            </a:r>
            <a:r>
              <a:rPr lang="en-US" sz="2000" dirty="0" smtClean="0"/>
              <a:t>chapter</a:t>
            </a:r>
            <a:endParaRPr lang="en-US" sz="2000" dirty="0"/>
          </a:p>
          <a:p>
            <a:pPr algn="just"/>
            <a:r>
              <a:rPr lang="en-US" sz="2000" dirty="0">
                <a:solidFill>
                  <a:srgbClr val="0070C0"/>
                </a:solidFill>
              </a:rPr>
              <a:t>Body</a:t>
            </a:r>
            <a:r>
              <a:rPr lang="en-US" sz="2000" dirty="0" smtClean="0">
                <a:solidFill>
                  <a:srgbClr val="0070C0"/>
                </a:solidFill>
              </a:rPr>
              <a:t>:</a:t>
            </a:r>
            <a:endParaRPr lang="en-US" sz="2000" dirty="0"/>
          </a:p>
          <a:p>
            <a:pPr marL="285750" indent="-285750" algn="just">
              <a:buFont typeface="Arial" panose="020B0604020202020204" pitchFamily="34" charset="0"/>
              <a:buChar char="•"/>
            </a:pPr>
            <a:r>
              <a:rPr lang="en-US" sz="2000" dirty="0"/>
              <a:t>The most relevant to your topic papers must analytically (</a:t>
            </a:r>
            <a:r>
              <a:rPr lang="en-US" sz="2000" dirty="0">
                <a:solidFill>
                  <a:srgbClr val="BB983C"/>
                </a:solidFill>
              </a:rPr>
              <a:t>the modified summary which already was mentioned</a:t>
            </a:r>
            <a:r>
              <a:rPr lang="en-US" sz="2000" dirty="0"/>
              <a:t>) be </a:t>
            </a:r>
            <a:r>
              <a:rPr lang="en-US" sz="2000" dirty="0" smtClean="0"/>
              <a:t>included</a:t>
            </a:r>
            <a:endParaRPr lang="en-US" sz="2000" dirty="0"/>
          </a:p>
          <a:p>
            <a:pPr marL="342900" indent="-342900">
              <a:buFont typeface="Arial" panose="020B0604020202020204" pitchFamily="34" charset="0"/>
              <a:buChar char="•"/>
            </a:pPr>
            <a:r>
              <a:rPr lang="en-US" sz="2000" dirty="0"/>
              <a:t>In </a:t>
            </a:r>
            <a:r>
              <a:rPr lang="en-US" sz="2000" dirty="0"/>
              <a:t>the main body you will convince the reader for your research background. </a:t>
            </a:r>
            <a:r>
              <a:rPr lang="en-GB" sz="2000" dirty="0"/>
              <a:t>Answer the Six W’s of literature review </a:t>
            </a:r>
            <a:r>
              <a:rPr lang="en-GB" sz="2000" dirty="0">
                <a:solidFill>
                  <a:srgbClr val="C00000"/>
                </a:solidFill>
              </a:rPr>
              <a:t>(Who, When, </a:t>
            </a:r>
            <a:r>
              <a:rPr lang="en-GB" sz="2000" dirty="0" smtClean="0">
                <a:solidFill>
                  <a:srgbClr val="C00000"/>
                </a:solidFill>
              </a:rPr>
              <a:t>Where, how</a:t>
            </a:r>
            <a:r>
              <a:rPr lang="en-GB" sz="2000" dirty="0">
                <a:solidFill>
                  <a:srgbClr val="C00000"/>
                </a:solidFill>
              </a:rPr>
              <a:t>, What, Why)</a:t>
            </a:r>
            <a:endParaRPr lang="en-US" sz="2000" dirty="0">
              <a:solidFill>
                <a:srgbClr val="C00000"/>
              </a:solidFill>
            </a:endParaRPr>
          </a:p>
        </p:txBody>
      </p:sp>
    </p:spTree>
    <p:extLst>
      <p:ext uri="{BB962C8B-B14F-4D97-AF65-F5344CB8AC3E}">
        <p14:creationId xmlns:p14="http://schemas.microsoft.com/office/powerpoint/2010/main" val="2804723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801314"/>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US" sz="2200" b="1" dirty="0">
                <a:solidFill>
                  <a:srgbClr val="037DE5"/>
                </a:solidFill>
              </a:rPr>
              <a:t>Writing your literature review </a:t>
            </a:r>
          </a:p>
          <a:p>
            <a:pPr algn="just"/>
            <a:endParaRPr lang="en-US" sz="2000" dirty="0">
              <a:solidFill>
                <a:schemeClr val="bg2">
                  <a:lumMod val="50000"/>
                </a:schemeClr>
              </a:solidFill>
            </a:endParaRPr>
          </a:p>
          <a:p>
            <a:pPr algn="just"/>
            <a:r>
              <a:rPr lang="en-US" sz="2000" dirty="0">
                <a:solidFill>
                  <a:srgbClr val="0070C0"/>
                </a:solidFill>
              </a:rPr>
              <a:t>Conclusion</a:t>
            </a:r>
            <a:r>
              <a:rPr lang="en-US" sz="2000" dirty="0" smtClean="0">
                <a:solidFill>
                  <a:srgbClr val="0070C0"/>
                </a:solidFill>
              </a:rPr>
              <a:t>:</a:t>
            </a:r>
            <a:endParaRPr lang="en-US" sz="2000" dirty="0"/>
          </a:p>
          <a:p>
            <a:pPr marL="285750" indent="-285750" algn="just">
              <a:buFont typeface="Arial" panose="020B0604020202020204" pitchFamily="34" charset="0"/>
              <a:buChar char="•"/>
            </a:pPr>
            <a:r>
              <a:rPr lang="en-US" sz="2000" dirty="0"/>
              <a:t>In the conclusion you can include any gaps or problems with the existing research and how your investigation is going to address these gaps or build on the existing </a:t>
            </a:r>
            <a:r>
              <a:rPr lang="en-US" sz="2000" dirty="0" smtClean="0"/>
              <a:t>research</a:t>
            </a:r>
            <a:endParaRPr lang="en-US" sz="2000" dirty="0"/>
          </a:p>
          <a:p>
            <a:pPr algn="just"/>
            <a:endParaRPr lang="en-US" sz="2000" dirty="0">
              <a:solidFill>
                <a:srgbClr val="FF0000"/>
              </a:solidFill>
            </a:endParaRPr>
          </a:p>
          <a:p>
            <a:pPr algn="just"/>
            <a:r>
              <a:rPr lang="en-US" sz="2000" dirty="0" smtClean="0">
                <a:solidFill>
                  <a:srgbClr val="FF0000"/>
                </a:solidFill>
              </a:rPr>
              <a:t>IMPORTANT!! </a:t>
            </a:r>
            <a:r>
              <a:rPr lang="en-US" sz="2000" dirty="0"/>
              <a:t>Be certain that on the “discussion section” of your paper you will provide evidence to help explain the findings of your investigation and how you solved the mentioned gaps.</a:t>
            </a:r>
          </a:p>
          <a:p>
            <a:pPr algn="just"/>
            <a:endParaRPr lang="en-US" sz="2000" dirty="0"/>
          </a:p>
          <a:p>
            <a:pPr algn="just"/>
            <a:r>
              <a:rPr lang="en-US" sz="2000" dirty="0"/>
              <a:t>Discussion chapter: is the section on your paper/dissertation where you refer to your contribution based on what you have referred on your literature review section</a:t>
            </a:r>
            <a:endParaRPr lang="en-US" sz="2000" dirty="0"/>
          </a:p>
        </p:txBody>
      </p:sp>
    </p:spTree>
    <p:extLst>
      <p:ext uri="{BB962C8B-B14F-4D97-AF65-F5344CB8AC3E}">
        <p14:creationId xmlns:p14="http://schemas.microsoft.com/office/powerpoint/2010/main" val="3228647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5040559" cy="4832092"/>
          </a:xfrm>
          <a:prstGeom prst="rect">
            <a:avLst/>
          </a:prstGeom>
          <a:noFill/>
        </p:spPr>
        <p:txBody>
          <a:bodyPr wrap="square" rtlCol="0">
            <a:spAutoFit/>
          </a:bodyPr>
          <a:lstStyle/>
          <a:p>
            <a:pPr algn="just"/>
            <a:r>
              <a:rPr lang="en-US" sz="2400" b="1" dirty="0" smtClean="0">
                <a:solidFill>
                  <a:srgbClr val="03439A"/>
                </a:solidFill>
              </a:rPr>
              <a:t>Time needed</a:t>
            </a:r>
          </a:p>
          <a:p>
            <a:pPr algn="just"/>
            <a:endParaRPr lang="en-US" sz="2400" b="1" dirty="0">
              <a:solidFill>
                <a:srgbClr val="03439A"/>
              </a:solidFill>
            </a:endParaRPr>
          </a:p>
          <a:p>
            <a:pPr marL="171450" indent="-171450" algn="just">
              <a:buFont typeface="Arial" panose="020B0604020202020204" pitchFamily="34" charset="0"/>
              <a:buChar char="•"/>
            </a:pPr>
            <a:r>
              <a:rPr lang="en-GB" sz="2000" dirty="0" smtClean="0"/>
              <a:t>Writing </a:t>
            </a:r>
            <a:r>
              <a:rPr lang="en-GB" sz="2000" dirty="0"/>
              <a:t>your literature review takes </a:t>
            </a:r>
            <a:r>
              <a:rPr lang="en-GB" sz="2000" dirty="0" smtClean="0"/>
              <a:t>time</a:t>
            </a:r>
          </a:p>
          <a:p>
            <a:pPr marL="171450" indent="-171450" algn="just">
              <a:buFont typeface="Arial" panose="020B0604020202020204" pitchFamily="34" charset="0"/>
              <a:buChar char="•"/>
            </a:pPr>
            <a:endParaRPr lang="en-GB" sz="2000" dirty="0"/>
          </a:p>
          <a:p>
            <a:pPr marL="171450" indent="-171450" algn="just">
              <a:buFont typeface="Arial" panose="020B0604020202020204" pitchFamily="34" charset="0"/>
              <a:buChar char="•"/>
            </a:pPr>
            <a:r>
              <a:rPr lang="en-US" sz="2000" dirty="0" smtClean="0"/>
              <a:t>Manage </a:t>
            </a:r>
            <a:r>
              <a:rPr lang="en-US" sz="2000" dirty="0"/>
              <a:t>much time to find the most important and up to date papers relevant to your </a:t>
            </a:r>
            <a:r>
              <a:rPr lang="en-US" sz="2000" dirty="0" smtClean="0"/>
              <a:t>topic</a:t>
            </a:r>
            <a:endParaRPr lang="en-US" sz="2000" dirty="0"/>
          </a:p>
          <a:p>
            <a:pPr marL="171450" indent="-171450" algn="just">
              <a:buFont typeface="Arial" panose="020B0604020202020204" pitchFamily="34" charset="0"/>
              <a:buChar char="•"/>
            </a:pPr>
            <a:endParaRPr lang="en-US" sz="2000" dirty="0" smtClean="0"/>
          </a:p>
          <a:p>
            <a:pPr marL="171450" indent="-171450" algn="just">
              <a:buFont typeface="Arial" panose="020B0604020202020204" pitchFamily="34" charset="0"/>
              <a:buChar char="•"/>
            </a:pPr>
            <a:r>
              <a:rPr lang="en-US" sz="2000" dirty="0" smtClean="0"/>
              <a:t>Manage </a:t>
            </a:r>
            <a:r>
              <a:rPr lang="en-US" sz="2000" dirty="0"/>
              <a:t>much time to read all the paper and create academic </a:t>
            </a:r>
            <a:r>
              <a:rPr lang="en-US" sz="2000" dirty="0" smtClean="0"/>
              <a:t>summaries </a:t>
            </a:r>
            <a:endParaRPr lang="en-US" sz="2000" dirty="0"/>
          </a:p>
          <a:p>
            <a:pPr marL="171450" indent="-171450" algn="just">
              <a:buFont typeface="Arial" panose="020B0604020202020204" pitchFamily="34" charset="0"/>
              <a:buChar char="•"/>
            </a:pPr>
            <a:endParaRPr lang="en-US" sz="2000" dirty="0" smtClean="0"/>
          </a:p>
          <a:p>
            <a:pPr marL="171450" indent="-171450" algn="just">
              <a:buFont typeface="Arial" panose="020B0604020202020204" pitchFamily="34" charset="0"/>
              <a:buChar char="•"/>
            </a:pPr>
            <a:r>
              <a:rPr lang="en-US" sz="2000" dirty="0" smtClean="0"/>
              <a:t>Group </a:t>
            </a:r>
            <a:r>
              <a:rPr lang="en-US" sz="2000" dirty="0"/>
              <a:t>the papers according to the subject/approach/contributions they have implemented not based on the chronological </a:t>
            </a:r>
            <a:r>
              <a:rPr lang="en-US" sz="2000" dirty="0" smtClean="0"/>
              <a:t>description</a:t>
            </a:r>
            <a:endParaRPr lang="en-US" sz="2000"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78595"/>
            <a:ext cx="34877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644008" y="6351131"/>
            <a:ext cx="4556055" cy="246221"/>
          </a:xfrm>
          <a:prstGeom prst="rect">
            <a:avLst/>
          </a:prstGeom>
          <a:noFill/>
        </p:spPr>
        <p:txBody>
          <a:bodyPr wrap="none" rtlCol="0">
            <a:spAutoFit/>
          </a:bodyPr>
          <a:lstStyle/>
          <a:p>
            <a:r>
              <a:rPr lang="en-GB" sz="1000" dirty="0">
                <a:hlinkClick r:id="rId4"/>
              </a:rPr>
              <a:t>http://www.scribd.com/doc/164611304/GWC-Lit-Review-presentation-Matt-W-ppt</a:t>
            </a:r>
            <a:endParaRPr lang="en-GB" sz="1000" dirty="0"/>
          </a:p>
        </p:txBody>
      </p:sp>
    </p:spTree>
    <p:extLst>
      <p:ext uri="{BB962C8B-B14F-4D97-AF65-F5344CB8AC3E}">
        <p14:creationId xmlns:p14="http://schemas.microsoft.com/office/powerpoint/2010/main" val="445550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5040559" cy="2308324"/>
          </a:xfrm>
          <a:prstGeom prst="rect">
            <a:avLst/>
          </a:prstGeom>
          <a:noFill/>
        </p:spPr>
        <p:txBody>
          <a:bodyPr wrap="square" rtlCol="0">
            <a:spAutoFit/>
          </a:bodyPr>
          <a:lstStyle/>
          <a:p>
            <a:pPr algn="just"/>
            <a:r>
              <a:rPr lang="en-US" sz="2400" b="1" dirty="0" smtClean="0">
                <a:solidFill>
                  <a:srgbClr val="03439A"/>
                </a:solidFill>
              </a:rPr>
              <a:t>Time needed</a:t>
            </a:r>
            <a:endParaRPr lang="en-US" sz="2400" b="1" dirty="0">
              <a:solidFill>
                <a:srgbClr val="03439A"/>
              </a:solidFill>
            </a:endParaRPr>
          </a:p>
          <a:p>
            <a:pPr marL="171450" indent="-171450" algn="just">
              <a:buFont typeface="Arial" panose="020B0604020202020204" pitchFamily="34" charset="0"/>
              <a:buChar char="•"/>
            </a:pPr>
            <a:r>
              <a:rPr lang="en-US" sz="2000" dirty="0"/>
              <a:t>If you find a gap or problem on existing research be firstly sure about it and then academically indicate it. </a:t>
            </a:r>
          </a:p>
          <a:p>
            <a:pPr marL="171450" indent="-171450" algn="just">
              <a:buFont typeface="Arial" panose="020B0604020202020204" pitchFamily="34" charset="0"/>
              <a:buChar char="•"/>
            </a:pPr>
            <a:endParaRPr lang="en-GB" sz="2000" dirty="0"/>
          </a:p>
          <a:p>
            <a:pPr marL="171450" indent="-171450" algn="just">
              <a:buFont typeface="Arial" panose="020B0604020202020204" pitchFamily="34" charset="0"/>
              <a:buChar char="•"/>
            </a:pPr>
            <a:r>
              <a:rPr lang="en-GB" sz="2000" b="1" dirty="0"/>
              <a:t>You may need to complete several drafts before your final copy. </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778595"/>
            <a:ext cx="348773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644008" y="6351131"/>
            <a:ext cx="4556055" cy="246221"/>
          </a:xfrm>
          <a:prstGeom prst="rect">
            <a:avLst/>
          </a:prstGeom>
          <a:noFill/>
        </p:spPr>
        <p:txBody>
          <a:bodyPr wrap="none" rtlCol="0">
            <a:spAutoFit/>
          </a:bodyPr>
          <a:lstStyle/>
          <a:p>
            <a:r>
              <a:rPr lang="en-GB" sz="1000" dirty="0">
                <a:hlinkClick r:id="rId4"/>
              </a:rPr>
              <a:t>http://www.scribd.com/doc/164611304/GWC-Lit-Review-presentation-Matt-W-ppt</a:t>
            </a:r>
            <a:endParaRPr lang="en-GB" sz="1000" dirty="0"/>
          </a:p>
        </p:txBody>
      </p:sp>
    </p:spTree>
    <p:extLst>
      <p:ext uri="{BB962C8B-B14F-4D97-AF65-F5344CB8AC3E}">
        <p14:creationId xmlns:p14="http://schemas.microsoft.com/office/powerpoint/2010/main" val="473163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2554545"/>
          </a:xfrm>
          <a:prstGeom prst="rect">
            <a:avLst/>
          </a:prstGeom>
          <a:noFill/>
        </p:spPr>
        <p:txBody>
          <a:bodyPr wrap="square" rtlCol="0">
            <a:spAutoFit/>
          </a:bodyPr>
          <a:lstStyle/>
          <a:p>
            <a:pPr algn="just"/>
            <a:r>
              <a:rPr lang="en-GB" sz="2400" b="1" dirty="0" smtClean="0">
                <a:solidFill>
                  <a:srgbClr val="03439A"/>
                </a:solidFill>
              </a:rPr>
              <a:t>Note </a:t>
            </a:r>
            <a:r>
              <a:rPr lang="en-GB" sz="2400" b="1" dirty="0">
                <a:solidFill>
                  <a:srgbClr val="03439A"/>
                </a:solidFill>
              </a:rPr>
              <a:t>taking process</a:t>
            </a:r>
          </a:p>
          <a:p>
            <a:pPr algn="just"/>
            <a:endParaRPr lang="en-US" sz="1600" dirty="0"/>
          </a:p>
          <a:p>
            <a:pPr marL="285750" indent="-285750" algn="just">
              <a:buFont typeface="Arial" panose="020B0604020202020204" pitchFamily="34" charset="0"/>
              <a:buChar char="•"/>
            </a:pPr>
            <a:r>
              <a:rPr lang="en-US" sz="2000" dirty="0"/>
              <a:t>When you take notes you avoid unintentional </a:t>
            </a:r>
            <a:r>
              <a:rPr lang="en-US" sz="2000" dirty="0" smtClean="0"/>
              <a:t>plagiarism</a:t>
            </a:r>
            <a:endParaRPr lang="en-US" sz="2000" dirty="0"/>
          </a:p>
          <a:p>
            <a:pPr marL="285750" indent="-285750" algn="just">
              <a:buFont typeface="Arial" panose="020B0604020202020204" pitchFamily="34" charset="0"/>
              <a:buChar char="•"/>
            </a:pPr>
            <a:r>
              <a:rPr lang="en-US" sz="2000" dirty="0"/>
              <a:t>You are focus on what is important </a:t>
            </a:r>
          </a:p>
          <a:p>
            <a:pPr marL="285750" indent="-285750" algn="just">
              <a:buFont typeface="Arial" panose="020B0604020202020204" pitchFamily="34" charset="0"/>
              <a:buChar char="•"/>
            </a:pPr>
            <a:r>
              <a:rPr lang="en-US" sz="2000" dirty="0"/>
              <a:t>Helps you understand better the </a:t>
            </a:r>
            <a:r>
              <a:rPr lang="en-US" sz="2000" dirty="0" smtClean="0"/>
              <a:t>paper</a:t>
            </a:r>
            <a:endParaRPr lang="en-US" sz="2000" dirty="0"/>
          </a:p>
          <a:p>
            <a:pPr marL="285750" indent="-285750" algn="just">
              <a:buFont typeface="Arial" panose="020B0604020202020204" pitchFamily="34" charset="0"/>
              <a:buChar char="•"/>
            </a:pPr>
            <a:r>
              <a:rPr lang="en-US" sz="2000" dirty="0"/>
              <a:t>You may define prior to paper reading questions based on your research interests (this will help you to find if the paper which you are reading is relevant to your research subject</a:t>
            </a:r>
            <a:r>
              <a:rPr lang="en-US" sz="2000" dirty="0" smtClean="0"/>
              <a:t>)</a:t>
            </a:r>
            <a:endParaRPr lang="en-US" sz="2000" dirty="0"/>
          </a:p>
        </p:txBody>
      </p:sp>
    </p:spTree>
    <p:extLst>
      <p:ext uri="{BB962C8B-B14F-4D97-AF65-F5344CB8AC3E}">
        <p14:creationId xmlns:p14="http://schemas.microsoft.com/office/powerpoint/2010/main" val="2274317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61665"/>
          </a:xfrm>
          <a:prstGeom prst="rect">
            <a:avLst/>
          </a:prstGeom>
          <a:noFill/>
        </p:spPr>
        <p:txBody>
          <a:bodyPr wrap="square" rtlCol="0">
            <a:spAutoFit/>
          </a:bodyPr>
          <a:lstStyle/>
          <a:p>
            <a:pPr algn="just"/>
            <a:r>
              <a:rPr lang="en-GB" sz="2400" b="1" dirty="0">
                <a:solidFill>
                  <a:srgbClr val="03439A"/>
                </a:solidFill>
              </a:rPr>
              <a:t>Session Conclusion</a:t>
            </a:r>
            <a:endParaRPr lang="en-US" sz="1600" dirty="0"/>
          </a:p>
        </p:txBody>
      </p:sp>
      <p:sp>
        <p:nvSpPr>
          <p:cNvPr id="7" name="TextBox 6"/>
          <p:cNvSpPr txBox="1"/>
          <p:nvPr/>
        </p:nvSpPr>
        <p:spPr>
          <a:xfrm>
            <a:off x="1835696" y="2780928"/>
            <a:ext cx="3002104" cy="369332"/>
          </a:xfrm>
          <a:prstGeom prst="rect">
            <a:avLst/>
          </a:prstGeom>
          <a:noFill/>
          <a:ln w="25400">
            <a:solidFill>
              <a:srgbClr val="03439A"/>
            </a:solidFill>
          </a:ln>
        </p:spPr>
        <p:txBody>
          <a:bodyPr wrap="none" rtlCol="0">
            <a:spAutoFit/>
          </a:bodyPr>
          <a:lstStyle/>
          <a:p>
            <a:r>
              <a:rPr lang="en-US" dirty="0" smtClean="0"/>
              <a:t>Select topic / research subject</a:t>
            </a:r>
            <a:endParaRPr lang="en-GB" dirty="0"/>
          </a:p>
        </p:txBody>
      </p:sp>
      <p:sp>
        <p:nvSpPr>
          <p:cNvPr id="8" name="TextBox 7"/>
          <p:cNvSpPr txBox="1"/>
          <p:nvPr/>
        </p:nvSpPr>
        <p:spPr>
          <a:xfrm>
            <a:off x="1835696" y="3275692"/>
            <a:ext cx="3723583" cy="369332"/>
          </a:xfrm>
          <a:prstGeom prst="rect">
            <a:avLst/>
          </a:prstGeom>
          <a:noFill/>
          <a:ln w="25400">
            <a:solidFill>
              <a:srgbClr val="03439A"/>
            </a:solidFill>
          </a:ln>
        </p:spPr>
        <p:txBody>
          <a:bodyPr wrap="none" rtlCol="0">
            <a:spAutoFit/>
          </a:bodyPr>
          <a:lstStyle/>
          <a:p>
            <a:r>
              <a:rPr lang="en-US" dirty="0" smtClean="0"/>
              <a:t>Search for latest papers/book chapter</a:t>
            </a:r>
            <a:endParaRPr lang="en-GB" dirty="0"/>
          </a:p>
        </p:txBody>
      </p:sp>
      <p:sp>
        <p:nvSpPr>
          <p:cNvPr id="9" name="TextBox 8"/>
          <p:cNvSpPr txBox="1"/>
          <p:nvPr/>
        </p:nvSpPr>
        <p:spPr>
          <a:xfrm>
            <a:off x="6804248" y="3467176"/>
            <a:ext cx="945067" cy="369332"/>
          </a:xfrm>
          <a:prstGeom prst="rect">
            <a:avLst/>
          </a:prstGeom>
          <a:noFill/>
          <a:ln w="25400">
            <a:solidFill>
              <a:srgbClr val="037DE5"/>
            </a:solidFill>
          </a:ln>
        </p:spPr>
        <p:txBody>
          <a:bodyPr wrap="none" rtlCol="0">
            <a:spAutoFit/>
          </a:bodyPr>
          <a:lstStyle/>
          <a:p>
            <a:r>
              <a:rPr lang="en-US" dirty="0" smtClean="0"/>
              <a:t>Internet</a:t>
            </a:r>
            <a:endParaRPr lang="en-GB" dirty="0"/>
          </a:p>
        </p:txBody>
      </p:sp>
      <p:sp>
        <p:nvSpPr>
          <p:cNvPr id="10" name="TextBox 9"/>
          <p:cNvSpPr txBox="1"/>
          <p:nvPr/>
        </p:nvSpPr>
        <p:spPr>
          <a:xfrm>
            <a:off x="6804248" y="2905995"/>
            <a:ext cx="828688" cy="369332"/>
          </a:xfrm>
          <a:prstGeom prst="rect">
            <a:avLst/>
          </a:prstGeom>
          <a:noFill/>
          <a:ln w="25400">
            <a:solidFill>
              <a:srgbClr val="037DE5"/>
            </a:solidFill>
          </a:ln>
        </p:spPr>
        <p:txBody>
          <a:bodyPr wrap="none" rtlCol="0">
            <a:spAutoFit/>
          </a:bodyPr>
          <a:lstStyle/>
          <a:p>
            <a:r>
              <a:rPr lang="en-US" dirty="0" smtClean="0"/>
              <a:t>Library</a:t>
            </a:r>
            <a:endParaRPr lang="en-GB" dirty="0"/>
          </a:p>
        </p:txBody>
      </p:sp>
      <p:sp>
        <p:nvSpPr>
          <p:cNvPr id="11" name="TextBox 10"/>
          <p:cNvSpPr txBox="1"/>
          <p:nvPr/>
        </p:nvSpPr>
        <p:spPr>
          <a:xfrm>
            <a:off x="1835696" y="4797152"/>
            <a:ext cx="2484270" cy="369332"/>
          </a:xfrm>
          <a:prstGeom prst="rect">
            <a:avLst/>
          </a:prstGeom>
          <a:noFill/>
          <a:ln w="25400">
            <a:solidFill>
              <a:srgbClr val="03439A"/>
            </a:solidFill>
          </a:ln>
        </p:spPr>
        <p:txBody>
          <a:bodyPr wrap="none" rtlCol="0">
            <a:spAutoFit/>
          </a:bodyPr>
          <a:lstStyle/>
          <a:p>
            <a:r>
              <a:rPr lang="en-US" dirty="0" smtClean="0"/>
              <a:t>Categorize your material</a:t>
            </a:r>
            <a:endParaRPr lang="en-GB" dirty="0"/>
          </a:p>
        </p:txBody>
      </p:sp>
      <p:sp>
        <p:nvSpPr>
          <p:cNvPr id="12" name="TextBox 11"/>
          <p:cNvSpPr txBox="1"/>
          <p:nvPr/>
        </p:nvSpPr>
        <p:spPr>
          <a:xfrm>
            <a:off x="1848264" y="3779748"/>
            <a:ext cx="3598806" cy="369332"/>
          </a:xfrm>
          <a:prstGeom prst="rect">
            <a:avLst/>
          </a:prstGeom>
          <a:noFill/>
          <a:ln w="25400">
            <a:solidFill>
              <a:srgbClr val="03439A"/>
            </a:solidFill>
          </a:ln>
        </p:spPr>
        <p:txBody>
          <a:bodyPr wrap="none" rtlCol="0">
            <a:spAutoFit/>
          </a:bodyPr>
          <a:lstStyle/>
          <a:p>
            <a:r>
              <a:rPr lang="en-US" dirty="0" smtClean="0"/>
              <a:t>Keep notes </a:t>
            </a:r>
            <a:r>
              <a:rPr lang="en-US" dirty="0"/>
              <a:t>for every paper you </a:t>
            </a:r>
            <a:r>
              <a:rPr lang="en-US" dirty="0" smtClean="0"/>
              <a:t>read</a:t>
            </a:r>
            <a:endParaRPr lang="en-GB" dirty="0"/>
          </a:p>
        </p:txBody>
      </p:sp>
      <p:sp>
        <p:nvSpPr>
          <p:cNvPr id="13" name="TextBox 12"/>
          <p:cNvSpPr txBox="1"/>
          <p:nvPr/>
        </p:nvSpPr>
        <p:spPr>
          <a:xfrm>
            <a:off x="1848264" y="4293096"/>
            <a:ext cx="4097532" cy="369332"/>
          </a:xfrm>
          <a:prstGeom prst="rect">
            <a:avLst/>
          </a:prstGeom>
          <a:noFill/>
          <a:ln w="25400">
            <a:solidFill>
              <a:srgbClr val="03439A"/>
            </a:solidFill>
          </a:ln>
        </p:spPr>
        <p:txBody>
          <a:bodyPr wrap="none" rtlCol="0">
            <a:spAutoFit/>
          </a:bodyPr>
          <a:lstStyle/>
          <a:p>
            <a:r>
              <a:rPr lang="en-US" dirty="0" smtClean="0"/>
              <a:t>Create summary for every paper you read</a:t>
            </a:r>
            <a:endParaRPr lang="en-GB" dirty="0"/>
          </a:p>
        </p:txBody>
      </p:sp>
      <p:sp>
        <p:nvSpPr>
          <p:cNvPr id="14" name="TextBox 13"/>
          <p:cNvSpPr txBox="1"/>
          <p:nvPr/>
        </p:nvSpPr>
        <p:spPr>
          <a:xfrm>
            <a:off x="6778571" y="4028357"/>
            <a:ext cx="1065676" cy="369332"/>
          </a:xfrm>
          <a:prstGeom prst="rect">
            <a:avLst/>
          </a:prstGeom>
          <a:noFill/>
          <a:ln w="25400">
            <a:solidFill>
              <a:srgbClr val="037DE5"/>
            </a:solidFill>
          </a:ln>
        </p:spPr>
        <p:txBody>
          <a:bodyPr wrap="none" rtlCol="0">
            <a:spAutoFit/>
          </a:bodyPr>
          <a:lstStyle/>
          <a:p>
            <a:r>
              <a:rPr lang="en-US" dirty="0" smtClean="0"/>
              <a:t>Find gaps</a:t>
            </a:r>
            <a:endParaRPr lang="en-GB" dirty="0"/>
          </a:p>
        </p:txBody>
      </p:sp>
      <p:sp>
        <p:nvSpPr>
          <p:cNvPr id="15" name="TextBox 14"/>
          <p:cNvSpPr txBox="1"/>
          <p:nvPr/>
        </p:nvSpPr>
        <p:spPr>
          <a:xfrm>
            <a:off x="6777502" y="4499828"/>
            <a:ext cx="1524263" cy="369332"/>
          </a:xfrm>
          <a:prstGeom prst="rect">
            <a:avLst/>
          </a:prstGeom>
          <a:noFill/>
          <a:ln w="25400">
            <a:solidFill>
              <a:srgbClr val="037DE5"/>
            </a:solidFill>
          </a:ln>
        </p:spPr>
        <p:txBody>
          <a:bodyPr wrap="none" rtlCol="0">
            <a:spAutoFit/>
          </a:bodyPr>
          <a:lstStyle/>
          <a:p>
            <a:r>
              <a:rPr lang="en-US" dirty="0" smtClean="0"/>
              <a:t>Find problems</a:t>
            </a:r>
            <a:endParaRPr lang="en-GB" dirty="0"/>
          </a:p>
        </p:txBody>
      </p:sp>
      <p:sp>
        <p:nvSpPr>
          <p:cNvPr id="16" name="TextBox 15"/>
          <p:cNvSpPr txBox="1"/>
          <p:nvPr/>
        </p:nvSpPr>
        <p:spPr>
          <a:xfrm>
            <a:off x="1835696" y="5301208"/>
            <a:ext cx="3739613" cy="369332"/>
          </a:xfrm>
          <a:prstGeom prst="rect">
            <a:avLst/>
          </a:prstGeom>
          <a:noFill/>
          <a:ln w="25400">
            <a:solidFill>
              <a:srgbClr val="03439A"/>
            </a:solidFill>
          </a:ln>
        </p:spPr>
        <p:txBody>
          <a:bodyPr wrap="none" rtlCol="0">
            <a:spAutoFit/>
          </a:bodyPr>
          <a:lstStyle/>
          <a:p>
            <a:r>
              <a:rPr lang="en-US" dirty="0" smtClean="0"/>
              <a:t>Justify why your research is important</a:t>
            </a:r>
            <a:endParaRPr lang="en-GB" dirty="0"/>
          </a:p>
        </p:txBody>
      </p:sp>
      <p:cxnSp>
        <p:nvCxnSpPr>
          <p:cNvPr id="17" name="Elbow Connector 16"/>
          <p:cNvCxnSpPr>
            <a:stCxn id="8" idx="3"/>
            <a:endCxn id="10" idx="1"/>
          </p:cNvCxnSpPr>
          <p:nvPr/>
        </p:nvCxnSpPr>
        <p:spPr>
          <a:xfrm flipV="1">
            <a:off x="5559279" y="3090661"/>
            <a:ext cx="1244969" cy="369697"/>
          </a:xfrm>
          <a:prstGeom prst="bentConnector3">
            <a:avLst/>
          </a:prstGeom>
          <a:ln w="25400">
            <a:solidFill>
              <a:srgbClr val="037DE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9" idx="1"/>
          </p:cNvCxnSpPr>
          <p:nvPr/>
        </p:nvCxnSpPr>
        <p:spPr>
          <a:xfrm>
            <a:off x="5575309" y="3460358"/>
            <a:ext cx="1228939" cy="191484"/>
          </a:xfrm>
          <a:prstGeom prst="bentConnector3">
            <a:avLst>
              <a:gd name="adj1" fmla="val 49225"/>
            </a:avLst>
          </a:prstGeom>
          <a:ln w="25400">
            <a:solidFill>
              <a:srgbClr val="037DE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2" idx="3"/>
            <a:endCxn id="14" idx="1"/>
          </p:cNvCxnSpPr>
          <p:nvPr/>
        </p:nvCxnSpPr>
        <p:spPr>
          <a:xfrm>
            <a:off x="5447070" y="3964414"/>
            <a:ext cx="1331501" cy="248609"/>
          </a:xfrm>
          <a:prstGeom prst="bentConnector3">
            <a:avLst/>
          </a:prstGeom>
          <a:ln w="25400">
            <a:solidFill>
              <a:srgbClr val="037DE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3"/>
            <a:endCxn id="15" idx="1"/>
          </p:cNvCxnSpPr>
          <p:nvPr/>
        </p:nvCxnSpPr>
        <p:spPr>
          <a:xfrm>
            <a:off x="5447070" y="3964414"/>
            <a:ext cx="1330432" cy="720080"/>
          </a:xfrm>
          <a:prstGeom prst="bentConnector3">
            <a:avLst/>
          </a:prstGeom>
          <a:ln w="25400">
            <a:solidFill>
              <a:srgbClr val="037DE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7" idx="1"/>
            <a:endCxn id="8" idx="1"/>
          </p:cNvCxnSpPr>
          <p:nvPr/>
        </p:nvCxnSpPr>
        <p:spPr>
          <a:xfrm rot="10800000" flipV="1">
            <a:off x="1835696" y="2965594"/>
            <a:ext cx="12700" cy="494764"/>
          </a:xfrm>
          <a:prstGeom prst="bentConnector3">
            <a:avLst>
              <a:gd name="adj1" fmla="val 1762496"/>
            </a:avLst>
          </a:prstGeom>
          <a:ln w="25400">
            <a:solidFill>
              <a:srgbClr val="03439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1"/>
            <a:endCxn id="12" idx="1"/>
          </p:cNvCxnSpPr>
          <p:nvPr/>
        </p:nvCxnSpPr>
        <p:spPr>
          <a:xfrm rot="10800000" flipH="1" flipV="1">
            <a:off x="1835696" y="3460358"/>
            <a:ext cx="12568" cy="504056"/>
          </a:xfrm>
          <a:prstGeom prst="bentConnector3">
            <a:avLst>
              <a:gd name="adj1" fmla="val -1676369"/>
            </a:avLst>
          </a:prstGeom>
          <a:ln w="25400">
            <a:solidFill>
              <a:srgbClr val="03439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2" idx="1"/>
            <a:endCxn id="13" idx="1"/>
          </p:cNvCxnSpPr>
          <p:nvPr/>
        </p:nvCxnSpPr>
        <p:spPr>
          <a:xfrm rot="10800000" flipV="1">
            <a:off x="1848264" y="3964414"/>
            <a:ext cx="12700" cy="513348"/>
          </a:xfrm>
          <a:prstGeom prst="bentConnector3">
            <a:avLst>
              <a:gd name="adj1" fmla="val 1866055"/>
            </a:avLst>
          </a:prstGeom>
          <a:ln w="25400">
            <a:solidFill>
              <a:srgbClr val="03439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3" idx="1"/>
            <a:endCxn id="11" idx="1"/>
          </p:cNvCxnSpPr>
          <p:nvPr/>
        </p:nvCxnSpPr>
        <p:spPr>
          <a:xfrm rot="10800000" flipV="1">
            <a:off x="1835696" y="4477762"/>
            <a:ext cx="12568" cy="504056"/>
          </a:xfrm>
          <a:prstGeom prst="bentConnector3">
            <a:avLst>
              <a:gd name="adj1" fmla="val 1776369"/>
            </a:avLst>
          </a:prstGeom>
          <a:ln w="25400">
            <a:solidFill>
              <a:srgbClr val="03439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1" idx="1"/>
            <a:endCxn id="16" idx="1"/>
          </p:cNvCxnSpPr>
          <p:nvPr/>
        </p:nvCxnSpPr>
        <p:spPr>
          <a:xfrm rot="10800000" flipV="1">
            <a:off x="1835696" y="4981818"/>
            <a:ext cx="12700" cy="504056"/>
          </a:xfrm>
          <a:prstGeom prst="bentConnector3">
            <a:avLst>
              <a:gd name="adj1" fmla="val 1762504"/>
            </a:avLst>
          </a:prstGeom>
          <a:ln w="25400">
            <a:solidFill>
              <a:srgbClr val="03439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59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3785652"/>
          </a:xfrm>
          <a:prstGeom prst="rect">
            <a:avLst/>
          </a:prstGeom>
          <a:noFill/>
        </p:spPr>
        <p:txBody>
          <a:bodyPr wrap="square" rtlCol="0">
            <a:spAutoFit/>
          </a:bodyPr>
          <a:lstStyle/>
          <a:p>
            <a:pPr algn="just"/>
            <a:r>
              <a:rPr lang="en-US" sz="2400" b="1" dirty="0" smtClean="0">
                <a:solidFill>
                  <a:srgbClr val="03439A"/>
                </a:solidFill>
              </a:rPr>
              <a:t>References</a:t>
            </a:r>
            <a:endParaRPr lang="en-US" sz="2400" b="1" dirty="0">
              <a:solidFill>
                <a:srgbClr val="03439A"/>
              </a:solidFill>
            </a:endParaRPr>
          </a:p>
          <a:p>
            <a:pPr marL="342900" indent="-342900" algn="just">
              <a:buFont typeface="+mj-lt"/>
              <a:buAutoNum type="arabicPeriod"/>
            </a:pPr>
            <a:r>
              <a:rPr lang="en-GB" sz="1600" dirty="0">
                <a:hlinkClick r:id="rId3"/>
              </a:rPr>
              <a:t>http://www.palgrave.com/skills4study/studentlife/postgraduate/carrying.asp</a:t>
            </a:r>
            <a:endParaRPr lang="en-GB" sz="1600" dirty="0"/>
          </a:p>
          <a:p>
            <a:pPr marL="342900" indent="-342900" algn="just">
              <a:buFont typeface="+mj-lt"/>
              <a:buAutoNum type="arabicPeriod"/>
            </a:pPr>
            <a:r>
              <a:rPr lang="en-GB" sz="1600" dirty="0">
                <a:hlinkClick r:id="rId4"/>
              </a:rPr>
              <a:t>http://www.canberra.edu.au/studyskills/writing/literature</a:t>
            </a:r>
            <a:endParaRPr lang="en-GB" sz="1600" dirty="0"/>
          </a:p>
          <a:p>
            <a:pPr marL="342900" indent="-342900" algn="just">
              <a:buFont typeface="+mj-lt"/>
              <a:buAutoNum type="arabicPeriod"/>
            </a:pPr>
            <a:r>
              <a:rPr lang="en-GB" sz="1600" dirty="0">
                <a:hlinkClick r:id="rId5"/>
              </a:rPr>
              <a:t>https://www.dlsweb.rmit.edu.au/</a:t>
            </a:r>
            <a:r>
              <a:rPr lang="en-GB" sz="1600" dirty="0" err="1">
                <a:hlinkClick r:id="rId5"/>
              </a:rPr>
              <a:t>lsu</a:t>
            </a:r>
            <a:r>
              <a:rPr lang="en-GB" sz="1600" dirty="0">
                <a:hlinkClick r:id="rId5"/>
              </a:rPr>
              <a:t>../content/2_AssessmentTasks/</a:t>
            </a:r>
            <a:r>
              <a:rPr lang="en-GB" sz="1600" dirty="0" err="1">
                <a:hlinkClick r:id="rId5"/>
              </a:rPr>
              <a:t>assess_tuts</a:t>
            </a:r>
            <a:r>
              <a:rPr lang="en-GB" sz="1600" dirty="0">
                <a:hlinkClick r:id="rId5"/>
              </a:rPr>
              <a:t>/</a:t>
            </a:r>
            <a:r>
              <a:rPr lang="en-GB" sz="1600" dirty="0" err="1">
                <a:hlinkClick r:id="rId5"/>
              </a:rPr>
              <a:t>lit_review_LL</a:t>
            </a:r>
            <a:r>
              <a:rPr lang="en-GB" sz="1600" dirty="0">
                <a:hlinkClick r:id="rId5"/>
              </a:rPr>
              <a:t>/writing.html</a:t>
            </a:r>
            <a:endParaRPr lang="en-GB" sz="1600" dirty="0"/>
          </a:p>
          <a:p>
            <a:pPr marL="342900" indent="-342900" algn="just">
              <a:buFont typeface="+mj-lt"/>
              <a:buAutoNum type="arabicPeriod"/>
            </a:pPr>
            <a:r>
              <a:rPr lang="en-GB" sz="1600" dirty="0">
                <a:hlinkClick r:id="rId6"/>
              </a:rPr>
              <a:t>http://www.scribd.com/doc/164611304/GWC-Lit-Review-presentation-Matt-W-ppt</a:t>
            </a:r>
            <a:endParaRPr lang="en-GB" sz="1600" dirty="0"/>
          </a:p>
          <a:p>
            <a:pPr marL="342900" indent="-342900" algn="just">
              <a:buFont typeface="+mj-lt"/>
              <a:buAutoNum type="arabicPeriod"/>
            </a:pPr>
            <a:r>
              <a:rPr lang="en-GB" sz="1600" dirty="0">
                <a:hlinkClick r:id="rId7"/>
              </a:rPr>
              <a:t>http://www.reading.ac.uk/web/FILES/sta/A5_Literature_Reviews_1_Starting.pdf</a:t>
            </a:r>
            <a:endParaRPr lang="en-GB" sz="1600" dirty="0"/>
          </a:p>
          <a:p>
            <a:pPr marL="342900" indent="-342900" algn="just">
              <a:buFont typeface="+mj-lt"/>
              <a:buAutoNum type="arabicPeriod"/>
            </a:pPr>
            <a:r>
              <a:rPr lang="en-GB" sz="1600" dirty="0">
                <a:hlinkClick r:id="rId8"/>
              </a:rPr>
              <a:t>http://www.writing.utoronto.ca/advice/specific-types-of-writing/literature-review</a:t>
            </a:r>
            <a:endParaRPr lang="en-GB" sz="1600" dirty="0"/>
          </a:p>
          <a:p>
            <a:pPr marL="342900" indent="-342900" algn="just">
              <a:buFont typeface="+mj-lt"/>
              <a:buAutoNum type="arabicPeriod"/>
            </a:pPr>
            <a:r>
              <a:rPr lang="en-GB" sz="1600" dirty="0">
                <a:hlinkClick r:id="rId9"/>
              </a:rPr>
              <a:t>http://writing.wisc.edu/Handbook/ReviewofLiterature.html</a:t>
            </a:r>
            <a:endParaRPr lang="en-GB" sz="1600" dirty="0"/>
          </a:p>
          <a:p>
            <a:pPr marL="342900" indent="-342900" algn="just">
              <a:buFont typeface="+mj-lt"/>
              <a:buAutoNum type="arabicPeriod"/>
            </a:pPr>
            <a:r>
              <a:rPr lang="en-GB" sz="1600" dirty="0">
                <a:hlinkClick r:id="rId10"/>
              </a:rPr>
              <a:t>http://</a:t>
            </a:r>
            <a:r>
              <a:rPr lang="en-GB" sz="1600" dirty="0" smtClean="0">
                <a:hlinkClick r:id="rId10"/>
              </a:rPr>
              <a:t>www.reading.ac.uk/internal/studyadvice/StudyResources/Essays/sta-startinglitreview.aspx</a:t>
            </a:r>
            <a:endParaRPr lang="en-GB" sz="1600" dirty="0" smtClean="0"/>
          </a:p>
          <a:p>
            <a:pPr marL="342900" indent="-342900" algn="just">
              <a:buFont typeface="+mj-lt"/>
              <a:buAutoNum type="arabicPeriod"/>
            </a:pPr>
            <a:endParaRPr lang="en-GB" sz="1600" dirty="0"/>
          </a:p>
          <a:p>
            <a:pPr algn="ctr"/>
            <a:r>
              <a:rPr lang="en-US" sz="4000" b="1" dirty="0">
                <a:solidFill>
                  <a:srgbClr val="03439A"/>
                </a:solidFill>
              </a:rPr>
              <a:t>Questions</a:t>
            </a:r>
            <a:endParaRPr lang="en-GB" sz="4000" b="1" dirty="0">
              <a:solidFill>
                <a:srgbClr val="03439A"/>
              </a:solidFill>
            </a:endParaRPr>
          </a:p>
        </p:txBody>
      </p:sp>
    </p:spTree>
    <p:extLst>
      <p:ext uri="{BB962C8B-B14F-4D97-AF65-F5344CB8AC3E}">
        <p14:creationId xmlns:p14="http://schemas.microsoft.com/office/powerpoint/2010/main" val="478751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8" y="1566124"/>
            <a:ext cx="5515036" cy="6432530"/>
          </a:xfrm>
          <a:prstGeom prst="rect">
            <a:avLst/>
          </a:prstGeom>
          <a:noFill/>
        </p:spPr>
        <p:txBody>
          <a:bodyPr wrap="none" rtlCol="0">
            <a:spAutoFit/>
          </a:bodyPr>
          <a:lstStyle/>
          <a:p>
            <a:r>
              <a:rPr lang="en-GB" sz="2400" b="1" dirty="0" smtClean="0">
                <a:solidFill>
                  <a:srgbClr val="03439A"/>
                </a:solidFill>
              </a:rPr>
              <a:t>Session objectives</a:t>
            </a:r>
          </a:p>
          <a:p>
            <a:endParaRPr lang="en-GB" sz="2400" b="1" dirty="0">
              <a:solidFill>
                <a:srgbClr val="03439A"/>
              </a:solidFill>
            </a:endParaRPr>
          </a:p>
          <a:p>
            <a:pPr marL="285750" indent="-285750">
              <a:buFont typeface="Arial" panose="020B0604020202020204" pitchFamily="34" charset="0"/>
              <a:buChar char="•"/>
            </a:pPr>
            <a:r>
              <a:rPr lang="en-US" sz="2000" dirty="0">
                <a:solidFill>
                  <a:schemeClr val="bg2">
                    <a:lumMod val="10000"/>
                  </a:schemeClr>
                </a:solidFill>
              </a:rPr>
              <a:t>What is a review of literature?</a:t>
            </a:r>
          </a:p>
          <a:p>
            <a:pPr marL="285750" indent="-285750" algn="just">
              <a:buFont typeface="Arial" panose="020B0604020202020204" pitchFamily="34" charset="0"/>
              <a:buChar char="•"/>
            </a:pPr>
            <a:r>
              <a:rPr lang="en-GB" sz="2000" dirty="0">
                <a:solidFill>
                  <a:schemeClr val="bg2">
                    <a:lumMod val="10000"/>
                  </a:schemeClr>
                </a:solidFill>
              </a:rPr>
              <a:t>Why are </a:t>
            </a:r>
            <a:r>
              <a:rPr lang="en-GB" sz="2000" dirty="0" smtClean="0">
                <a:solidFill>
                  <a:schemeClr val="bg2">
                    <a:lumMod val="10000"/>
                  </a:schemeClr>
                </a:solidFill>
              </a:rPr>
              <a:t>literature </a:t>
            </a:r>
            <a:r>
              <a:rPr lang="en-GB" sz="2000" dirty="0">
                <a:solidFill>
                  <a:schemeClr val="bg2">
                    <a:lumMod val="10000"/>
                  </a:schemeClr>
                </a:solidFill>
              </a:rPr>
              <a:t>reviews necessary?</a:t>
            </a:r>
          </a:p>
          <a:p>
            <a:pPr marL="285750" indent="-285750" algn="just">
              <a:buFont typeface="Arial" panose="020B0604020202020204" pitchFamily="34" charset="0"/>
              <a:buChar char="•"/>
            </a:pPr>
            <a:r>
              <a:rPr lang="en-US" sz="2000" dirty="0">
                <a:solidFill>
                  <a:schemeClr val="bg2">
                    <a:lumMod val="10000"/>
                  </a:schemeClr>
                </a:solidFill>
              </a:rPr>
              <a:t>How can you create a literature review chapter</a:t>
            </a:r>
            <a:r>
              <a:rPr lang="en-US" sz="2000" dirty="0" smtClean="0">
                <a:solidFill>
                  <a:schemeClr val="bg2">
                    <a:lumMod val="10000"/>
                  </a:schemeClr>
                </a:solidFill>
              </a:rPr>
              <a:t>?</a:t>
            </a:r>
          </a:p>
          <a:p>
            <a:pPr algn="just"/>
            <a:r>
              <a:rPr lang="en-US" sz="2000" dirty="0" smtClean="0">
                <a:solidFill>
                  <a:schemeClr val="bg2">
                    <a:lumMod val="10000"/>
                  </a:schemeClr>
                </a:solidFill>
              </a:rPr>
              <a:t> 	</a:t>
            </a:r>
            <a:r>
              <a:rPr lang="en-GB" sz="2000" dirty="0" smtClean="0">
                <a:solidFill>
                  <a:schemeClr val="bg2">
                    <a:lumMod val="10000"/>
                  </a:schemeClr>
                </a:solidFill>
              </a:rPr>
              <a:t>Searching </a:t>
            </a:r>
            <a:r>
              <a:rPr lang="en-GB" sz="2000" dirty="0">
                <a:solidFill>
                  <a:schemeClr val="bg2">
                    <a:lumMod val="10000"/>
                  </a:schemeClr>
                </a:solidFill>
              </a:rPr>
              <a:t>for sources</a:t>
            </a:r>
          </a:p>
          <a:p>
            <a:pPr algn="just"/>
            <a:r>
              <a:rPr lang="en-US" sz="2000" dirty="0">
                <a:solidFill>
                  <a:schemeClr val="bg2">
                    <a:lumMod val="10000"/>
                  </a:schemeClr>
                </a:solidFill>
              </a:rPr>
              <a:t>	</a:t>
            </a:r>
            <a:r>
              <a:rPr lang="en-US" sz="2000" dirty="0" smtClean="0">
                <a:solidFill>
                  <a:schemeClr val="bg2">
                    <a:lumMod val="10000"/>
                  </a:schemeClr>
                </a:solidFill>
              </a:rPr>
              <a:t>Reading </a:t>
            </a:r>
            <a:r>
              <a:rPr lang="en-US" sz="2000" dirty="0">
                <a:solidFill>
                  <a:schemeClr val="bg2">
                    <a:lumMod val="10000"/>
                  </a:schemeClr>
                </a:solidFill>
              </a:rPr>
              <a:t>papers</a:t>
            </a:r>
          </a:p>
          <a:p>
            <a:pPr algn="just"/>
            <a:r>
              <a:rPr lang="en-GB" sz="2000" dirty="0" smtClean="0">
                <a:solidFill>
                  <a:schemeClr val="bg2">
                    <a:lumMod val="10000"/>
                  </a:schemeClr>
                </a:solidFill>
              </a:rPr>
              <a:t>	When </a:t>
            </a:r>
            <a:r>
              <a:rPr lang="en-GB" sz="2000" dirty="0">
                <a:solidFill>
                  <a:schemeClr val="bg2">
                    <a:lumMod val="10000"/>
                  </a:schemeClr>
                </a:solidFill>
              </a:rPr>
              <a:t>should you stop reading</a:t>
            </a:r>
          </a:p>
          <a:p>
            <a:pPr algn="just"/>
            <a:r>
              <a:rPr lang="en-US" sz="2000" dirty="0" smtClean="0">
                <a:solidFill>
                  <a:schemeClr val="bg2">
                    <a:lumMod val="10000"/>
                  </a:schemeClr>
                </a:solidFill>
              </a:rPr>
              <a:t>	Organize </a:t>
            </a:r>
            <a:r>
              <a:rPr lang="en-US" sz="2000" dirty="0">
                <a:solidFill>
                  <a:schemeClr val="bg2">
                    <a:lumMod val="10000"/>
                  </a:schemeClr>
                </a:solidFill>
              </a:rPr>
              <a:t>the information</a:t>
            </a:r>
          </a:p>
          <a:p>
            <a:pPr algn="just"/>
            <a:r>
              <a:rPr lang="en-US" sz="2000" dirty="0" smtClean="0">
                <a:solidFill>
                  <a:schemeClr val="bg2">
                    <a:lumMod val="10000"/>
                  </a:schemeClr>
                </a:solidFill>
              </a:rPr>
              <a:t>	Writing </a:t>
            </a:r>
            <a:r>
              <a:rPr lang="en-US" sz="2000" dirty="0">
                <a:solidFill>
                  <a:schemeClr val="bg2">
                    <a:lumMod val="10000"/>
                  </a:schemeClr>
                </a:solidFill>
              </a:rPr>
              <a:t>your literature </a:t>
            </a:r>
            <a:r>
              <a:rPr lang="en-US" sz="2000" dirty="0" smtClean="0">
                <a:solidFill>
                  <a:schemeClr val="bg2">
                    <a:lumMod val="10000"/>
                  </a:schemeClr>
                </a:solidFill>
              </a:rPr>
              <a:t>review</a:t>
            </a:r>
            <a:endParaRPr lang="en-US" sz="2000" dirty="0" smtClean="0">
              <a:solidFill>
                <a:schemeClr val="bg2">
                  <a:lumMod val="10000"/>
                </a:schemeClr>
              </a:solidFill>
            </a:endParaRPr>
          </a:p>
          <a:p>
            <a:pPr marL="285750" indent="-285750" algn="just">
              <a:buFont typeface="Arial" panose="020B0604020202020204" pitchFamily="34" charset="0"/>
              <a:buChar char="•"/>
            </a:pPr>
            <a:r>
              <a:rPr lang="en-US" sz="2000" dirty="0">
                <a:solidFill>
                  <a:schemeClr val="bg2">
                    <a:lumMod val="10000"/>
                  </a:schemeClr>
                </a:solidFill>
              </a:rPr>
              <a:t>Time </a:t>
            </a:r>
            <a:r>
              <a:rPr lang="en-US" sz="2000" dirty="0" smtClean="0">
                <a:solidFill>
                  <a:schemeClr val="bg2">
                    <a:lumMod val="10000"/>
                  </a:schemeClr>
                </a:solidFill>
              </a:rPr>
              <a:t>needed</a:t>
            </a:r>
            <a:endParaRPr lang="en-US" sz="2000" dirty="0" smtClean="0">
              <a:solidFill>
                <a:schemeClr val="bg2">
                  <a:lumMod val="10000"/>
                </a:schemeClr>
              </a:solidFill>
            </a:endParaRPr>
          </a:p>
          <a:p>
            <a:pPr algn="just"/>
            <a:r>
              <a:rPr lang="en-US" sz="2000" dirty="0" smtClean="0">
                <a:solidFill>
                  <a:schemeClr val="bg2">
                    <a:lumMod val="10000"/>
                  </a:schemeClr>
                </a:solidFill>
              </a:rPr>
              <a:t>	How </a:t>
            </a:r>
            <a:r>
              <a:rPr lang="en-US" sz="2000" dirty="0">
                <a:solidFill>
                  <a:schemeClr val="bg2">
                    <a:lumMod val="10000"/>
                  </a:schemeClr>
                </a:solidFill>
              </a:rPr>
              <a:t>to read and select important </a:t>
            </a:r>
            <a:r>
              <a:rPr lang="en-US" sz="2000" dirty="0" smtClean="0">
                <a:solidFill>
                  <a:schemeClr val="bg2">
                    <a:lumMod val="10000"/>
                  </a:schemeClr>
                </a:solidFill>
              </a:rPr>
              <a:t>journals</a:t>
            </a:r>
          </a:p>
          <a:p>
            <a:pPr algn="just"/>
            <a:r>
              <a:rPr lang="en-GB" sz="2000" dirty="0" smtClean="0">
                <a:solidFill>
                  <a:schemeClr val="bg2">
                    <a:lumMod val="10000"/>
                  </a:schemeClr>
                </a:solidFill>
              </a:rPr>
              <a:t>	Note </a:t>
            </a:r>
            <a:r>
              <a:rPr lang="en-GB" sz="2000" dirty="0">
                <a:solidFill>
                  <a:schemeClr val="bg2">
                    <a:lumMod val="10000"/>
                  </a:schemeClr>
                </a:solidFill>
              </a:rPr>
              <a:t>taking process</a:t>
            </a:r>
          </a:p>
          <a:p>
            <a:pPr algn="just"/>
            <a:endParaRPr lang="en-US" dirty="0">
              <a:solidFill>
                <a:schemeClr val="bg2">
                  <a:lumMod val="10000"/>
                </a:schemeClr>
              </a:solidFill>
            </a:endParaRPr>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102447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5847755"/>
          </a:xfrm>
          <a:prstGeom prst="rect">
            <a:avLst/>
          </a:prstGeom>
          <a:noFill/>
        </p:spPr>
        <p:txBody>
          <a:bodyPr wrap="square" rtlCol="0">
            <a:spAutoFit/>
          </a:bodyPr>
          <a:lstStyle/>
          <a:p>
            <a:pPr algn="just"/>
            <a:r>
              <a:rPr lang="en-US" sz="2400" b="1" dirty="0" smtClean="0">
                <a:solidFill>
                  <a:srgbClr val="03439A"/>
                </a:solidFill>
              </a:rPr>
              <a:t>What </a:t>
            </a:r>
            <a:r>
              <a:rPr lang="en-US" sz="2400" b="1" dirty="0">
                <a:solidFill>
                  <a:srgbClr val="03439A"/>
                </a:solidFill>
              </a:rPr>
              <a:t>is a review of literature</a:t>
            </a:r>
            <a:r>
              <a:rPr lang="en-US" sz="2400" b="1" dirty="0" smtClean="0">
                <a:solidFill>
                  <a:srgbClr val="03439A"/>
                </a:solidFill>
              </a:rPr>
              <a:t>?</a:t>
            </a:r>
          </a:p>
          <a:p>
            <a:pPr algn="just"/>
            <a:endParaRPr lang="en-US" sz="2400" b="1" dirty="0">
              <a:solidFill>
                <a:srgbClr val="03439A"/>
              </a:solidFill>
            </a:endParaRPr>
          </a:p>
          <a:p>
            <a:pPr marL="342900" indent="-342900" algn="just">
              <a:buFont typeface="Arial" panose="020B0604020202020204" pitchFamily="34" charset="0"/>
              <a:buChar char="•"/>
            </a:pPr>
            <a:r>
              <a:rPr lang="en-GB" sz="2000" dirty="0"/>
              <a:t>A literature review is a description of the literature relevant to a particular field or topic. </a:t>
            </a:r>
          </a:p>
          <a:p>
            <a:pPr marL="342900" indent="-342900" algn="just">
              <a:buFont typeface="Arial" panose="020B0604020202020204" pitchFamily="34" charset="0"/>
              <a:buChar char="•"/>
            </a:pPr>
            <a:r>
              <a:rPr lang="en-GB" sz="2000" dirty="0" smtClean="0"/>
              <a:t>It </a:t>
            </a:r>
            <a:r>
              <a:rPr lang="en-GB" sz="2000" dirty="0"/>
              <a:t>can be a critically analysis of published research papers/books with a comparison to a new research </a:t>
            </a:r>
            <a:r>
              <a:rPr lang="en-GB" sz="2000" dirty="0" smtClean="0"/>
              <a:t>contributions</a:t>
            </a:r>
            <a:endParaRPr lang="en-GB" sz="2000" dirty="0"/>
          </a:p>
          <a:p>
            <a:pPr algn="just"/>
            <a:endParaRPr lang="en-GB" sz="2000" dirty="0"/>
          </a:p>
          <a:p>
            <a:pPr algn="just"/>
            <a:r>
              <a:rPr lang="en-GB" sz="2000" dirty="0">
                <a:solidFill>
                  <a:schemeClr val="bg2">
                    <a:lumMod val="25000"/>
                  </a:schemeClr>
                </a:solidFill>
              </a:rPr>
              <a:t>This is often written as part of:</a:t>
            </a:r>
          </a:p>
          <a:p>
            <a:pPr algn="just"/>
            <a:endParaRPr lang="en-GB" sz="2000" dirty="0">
              <a:solidFill>
                <a:schemeClr val="bg2">
                  <a:lumMod val="25000"/>
                </a:schemeClr>
              </a:solidFill>
            </a:endParaRPr>
          </a:p>
          <a:p>
            <a:pPr marL="171450" indent="-171450" algn="just">
              <a:buFont typeface="Arial" panose="020B0604020202020204" pitchFamily="34" charset="0"/>
              <a:buChar char="•"/>
            </a:pPr>
            <a:r>
              <a:rPr lang="en-GB" sz="2000" dirty="0"/>
              <a:t>A postgraduate thesis </a:t>
            </a:r>
            <a:r>
              <a:rPr lang="en-GB" sz="2000" dirty="0" smtClean="0"/>
              <a:t>proposal</a:t>
            </a:r>
            <a:endParaRPr lang="en-GB" sz="2000" dirty="0"/>
          </a:p>
          <a:p>
            <a:pPr marL="171450" indent="-171450" algn="just">
              <a:buFont typeface="Arial" panose="020B0604020202020204" pitchFamily="34" charset="0"/>
              <a:buChar char="•"/>
            </a:pPr>
            <a:r>
              <a:rPr lang="en-GB" sz="2000" dirty="0"/>
              <a:t>A commencement of a </a:t>
            </a:r>
            <a:r>
              <a:rPr lang="en-GB" sz="2000" dirty="0" smtClean="0"/>
              <a:t>thesis</a:t>
            </a:r>
            <a:endParaRPr lang="en-GB" sz="2000" dirty="0"/>
          </a:p>
          <a:p>
            <a:pPr marL="171450" indent="-171450" algn="just">
              <a:buFont typeface="Arial" panose="020B0604020202020204" pitchFamily="34" charset="0"/>
              <a:buChar char="•"/>
            </a:pPr>
            <a:r>
              <a:rPr lang="en-GB" sz="2000" dirty="0"/>
              <a:t>A separate assignment</a:t>
            </a:r>
            <a:endParaRPr lang="en-US" dirty="0">
              <a:solidFill>
                <a:schemeClr val="bg2">
                  <a:lumMod val="10000"/>
                </a:schemeClr>
              </a:solidFill>
            </a:endParaRPr>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606655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5478423"/>
          </a:xfrm>
          <a:prstGeom prst="rect">
            <a:avLst/>
          </a:prstGeom>
          <a:noFill/>
        </p:spPr>
        <p:txBody>
          <a:bodyPr wrap="square" rtlCol="0">
            <a:spAutoFit/>
          </a:bodyPr>
          <a:lstStyle/>
          <a:p>
            <a:pPr algn="just"/>
            <a:r>
              <a:rPr lang="en-GB" sz="2400" b="1" dirty="0" smtClean="0">
                <a:solidFill>
                  <a:srgbClr val="03439A"/>
                </a:solidFill>
              </a:rPr>
              <a:t>Why </a:t>
            </a:r>
            <a:r>
              <a:rPr lang="en-GB" sz="2400" b="1" dirty="0">
                <a:solidFill>
                  <a:srgbClr val="03439A"/>
                </a:solidFill>
              </a:rPr>
              <a:t>are literature reviews necessary</a:t>
            </a:r>
            <a:r>
              <a:rPr lang="en-GB" sz="2400" b="1" dirty="0" smtClean="0">
                <a:solidFill>
                  <a:srgbClr val="03439A"/>
                </a:solidFill>
              </a:rPr>
              <a:t>?</a:t>
            </a:r>
          </a:p>
          <a:p>
            <a:pPr algn="just"/>
            <a:endParaRPr lang="en-GB" sz="2000" dirty="0">
              <a:solidFill>
                <a:schemeClr val="bg2">
                  <a:lumMod val="25000"/>
                </a:schemeClr>
              </a:solidFill>
            </a:endParaRPr>
          </a:p>
          <a:p>
            <a:pPr marL="342900" indent="-342900" algn="just">
              <a:buFont typeface="Arial" panose="020B0604020202020204" pitchFamily="34" charset="0"/>
              <a:buChar char="•"/>
            </a:pPr>
            <a:r>
              <a:rPr lang="en-US" sz="2000" dirty="0">
                <a:solidFill>
                  <a:schemeClr val="bg2">
                    <a:lumMod val="10000"/>
                  </a:schemeClr>
                </a:solidFill>
              </a:rPr>
              <a:t>A literature review shows how the investigation you are conducting fits with what has gone before and puts it into </a:t>
            </a:r>
            <a:r>
              <a:rPr lang="en-US" sz="2000" dirty="0" smtClean="0">
                <a:solidFill>
                  <a:schemeClr val="bg2">
                    <a:lumMod val="10000"/>
                  </a:schemeClr>
                </a:solidFill>
              </a:rPr>
              <a:t>context</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You have to convince the reader that you have understood and critically analyzed the background </a:t>
            </a:r>
            <a:r>
              <a:rPr lang="en-US" sz="2000" dirty="0" smtClean="0">
                <a:solidFill>
                  <a:schemeClr val="bg2">
                    <a:lumMod val="10000"/>
                  </a:schemeClr>
                </a:solidFill>
              </a:rPr>
              <a:t>research</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Provides evidence that may help explain your findings </a:t>
            </a:r>
            <a:r>
              <a:rPr lang="en-US" sz="2000" dirty="0" smtClean="0">
                <a:solidFill>
                  <a:schemeClr val="bg2">
                    <a:lumMod val="10000"/>
                  </a:schemeClr>
                </a:solidFill>
              </a:rPr>
              <a:t>later</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Show how your investigation relates to previous </a:t>
            </a:r>
            <a:r>
              <a:rPr lang="en-US" sz="2000" dirty="0" smtClean="0">
                <a:solidFill>
                  <a:schemeClr val="bg2">
                    <a:lumMod val="10000"/>
                  </a:schemeClr>
                </a:solidFill>
              </a:rPr>
              <a:t>research</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Based on the literature review you can find methodologies/approaches, which will help you to solve problems which will be revealed during your research </a:t>
            </a:r>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380742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5478423"/>
          </a:xfrm>
          <a:prstGeom prst="rect">
            <a:avLst/>
          </a:prstGeom>
          <a:noFill/>
        </p:spPr>
        <p:txBody>
          <a:bodyPr wrap="square" rtlCol="0">
            <a:spAutoFit/>
          </a:bodyPr>
          <a:lstStyle/>
          <a:p>
            <a:pPr algn="just"/>
            <a:r>
              <a:rPr lang="en-US" sz="2400" b="1" dirty="0" smtClean="0">
                <a:solidFill>
                  <a:srgbClr val="03439A"/>
                </a:solidFill>
              </a:rPr>
              <a:t>How </a:t>
            </a:r>
            <a:r>
              <a:rPr lang="en-US" sz="2400" b="1" dirty="0">
                <a:solidFill>
                  <a:srgbClr val="03439A"/>
                </a:solidFill>
              </a:rPr>
              <a:t>can you create a literature review chapter? </a:t>
            </a:r>
          </a:p>
          <a:p>
            <a:pPr algn="just"/>
            <a:r>
              <a:rPr lang="en-US" sz="2000" dirty="0">
                <a:solidFill>
                  <a:schemeClr val="bg2">
                    <a:lumMod val="25000"/>
                  </a:schemeClr>
                </a:solidFill>
              </a:rPr>
              <a:t>(Search for relevant publications)</a:t>
            </a:r>
          </a:p>
          <a:p>
            <a:pPr algn="just"/>
            <a:endParaRPr lang="en-US" sz="2000" dirty="0">
              <a:solidFill>
                <a:schemeClr val="bg2">
                  <a:lumMod val="25000"/>
                </a:schemeClr>
              </a:solidFill>
            </a:endParaRPr>
          </a:p>
          <a:p>
            <a:pPr marL="342900" indent="-342900" algn="just">
              <a:buFont typeface="Arial" panose="020B0604020202020204" pitchFamily="34" charset="0"/>
              <a:buChar char="•"/>
            </a:pPr>
            <a:r>
              <a:rPr lang="en-GB" sz="2000" dirty="0"/>
              <a:t>Firstly you must define the topic of your </a:t>
            </a:r>
            <a:r>
              <a:rPr lang="en-GB" sz="2000" dirty="0" smtClean="0"/>
              <a:t>research</a:t>
            </a:r>
            <a:endParaRPr lang="en-GB" sz="2000" dirty="0"/>
          </a:p>
          <a:p>
            <a:pPr marL="342900" indent="-342900" algn="just">
              <a:buFont typeface="Arial" panose="020B0604020202020204" pitchFamily="34" charset="0"/>
              <a:buChar char="•"/>
            </a:pPr>
            <a:r>
              <a:rPr lang="en-GB" sz="2000" dirty="0"/>
              <a:t>You must search for the latest relevant to your topic published papers </a:t>
            </a:r>
          </a:p>
          <a:p>
            <a:pPr marL="342900" indent="-342900" algn="just">
              <a:buFont typeface="Arial" panose="020B0604020202020204" pitchFamily="34" charset="0"/>
              <a:buChar char="•"/>
            </a:pPr>
            <a:endParaRPr lang="en-GB" sz="2000" dirty="0"/>
          </a:p>
          <a:p>
            <a:pPr algn="just"/>
            <a:r>
              <a:rPr lang="en-GB" sz="2000" dirty="0">
                <a:solidFill>
                  <a:srgbClr val="FF0000"/>
                </a:solidFill>
              </a:rPr>
              <a:t>TIP!!! </a:t>
            </a:r>
            <a:r>
              <a:rPr lang="en-GB" sz="2000" dirty="0"/>
              <a:t>If you want to find older approaches, you can use the "references chapter" of those </a:t>
            </a:r>
            <a:r>
              <a:rPr lang="en-GB" sz="2000" dirty="0" smtClean="0"/>
              <a:t>papers</a:t>
            </a:r>
          </a:p>
          <a:p>
            <a:pPr algn="just"/>
            <a:endParaRPr lang="en-GB" sz="2000" dirty="0"/>
          </a:p>
          <a:p>
            <a:pPr marL="342900" indent="-342900" algn="just">
              <a:buFont typeface="Arial" panose="020B0604020202020204" pitchFamily="34" charset="0"/>
              <a:buChar char="•"/>
            </a:pPr>
            <a:r>
              <a:rPr lang="en-GB" sz="2000" dirty="0"/>
              <a:t>You may find perhaps not directly relevant to your topic papers but relevant to your overall </a:t>
            </a:r>
            <a:r>
              <a:rPr lang="en-GB" sz="2000" dirty="0" smtClean="0"/>
              <a:t>investigation</a:t>
            </a:r>
            <a:endParaRPr lang="en-GB" sz="2000" dirty="0"/>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1639669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6155531"/>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GB" sz="2200" b="1" dirty="0" smtClean="0">
                <a:solidFill>
                  <a:srgbClr val="037DE5"/>
                </a:solidFill>
              </a:rPr>
              <a:t>Searching </a:t>
            </a:r>
            <a:r>
              <a:rPr lang="en-GB" sz="2200" b="1" dirty="0">
                <a:solidFill>
                  <a:srgbClr val="037DE5"/>
                </a:solidFill>
              </a:rPr>
              <a:t>for sources</a:t>
            </a:r>
          </a:p>
          <a:p>
            <a:pPr algn="just"/>
            <a:endParaRPr lang="en-GB" sz="2000" dirty="0">
              <a:solidFill>
                <a:schemeClr val="bg2">
                  <a:lumMod val="25000"/>
                </a:schemeClr>
              </a:solidFill>
            </a:endParaRPr>
          </a:p>
          <a:p>
            <a:pPr marL="171450" indent="-171450" algn="just">
              <a:buFont typeface="Arial" panose="020B0604020202020204" pitchFamily="34" charset="0"/>
              <a:buChar char="•"/>
            </a:pPr>
            <a:r>
              <a:rPr lang="en-US" sz="2000" dirty="0">
                <a:solidFill>
                  <a:schemeClr val="bg2">
                    <a:lumMod val="10000"/>
                  </a:schemeClr>
                </a:solidFill>
              </a:rPr>
              <a:t>Web searching machines.(e.g. GOOGLE, GOOGLE scholar</a:t>
            </a:r>
            <a:r>
              <a:rPr lang="el-GR" sz="2000" dirty="0">
                <a:solidFill>
                  <a:schemeClr val="bg2">
                    <a:lumMod val="10000"/>
                  </a:schemeClr>
                </a:solidFill>
              </a:rPr>
              <a:t>, </a:t>
            </a:r>
            <a:r>
              <a:rPr lang="en-GB" sz="2000" dirty="0" err="1">
                <a:solidFill>
                  <a:schemeClr val="bg2">
                    <a:lumMod val="10000"/>
                  </a:schemeClr>
                </a:solidFill>
              </a:rPr>
              <a:t>researchGate</a:t>
            </a:r>
            <a:r>
              <a:rPr lang="en-GB" sz="2000" dirty="0">
                <a:solidFill>
                  <a:schemeClr val="bg2">
                    <a:lumMod val="10000"/>
                  </a:schemeClr>
                </a:solidFill>
              </a:rPr>
              <a:t>, IEEE, </a:t>
            </a:r>
            <a:r>
              <a:rPr lang="en-GB" sz="2000" dirty="0" err="1">
                <a:solidFill>
                  <a:schemeClr val="bg2">
                    <a:lumMod val="10000"/>
                  </a:schemeClr>
                </a:solidFill>
              </a:rPr>
              <a:t>etc</a:t>
            </a:r>
            <a:r>
              <a:rPr lang="en-US" sz="2000" dirty="0" smtClean="0">
                <a:solidFill>
                  <a:schemeClr val="bg2">
                    <a:lumMod val="10000"/>
                  </a:schemeClr>
                </a:solidFill>
              </a:rPr>
              <a:t>)</a:t>
            </a:r>
            <a:endParaRPr lang="en-US" sz="2000" dirty="0">
              <a:solidFill>
                <a:schemeClr val="bg2">
                  <a:lumMod val="10000"/>
                </a:schemeClr>
              </a:solidFill>
            </a:endParaRPr>
          </a:p>
          <a:p>
            <a:pPr marL="171450" indent="-171450" algn="just">
              <a:buFont typeface="Arial" panose="020B0604020202020204" pitchFamily="34" charset="0"/>
              <a:buChar char="•"/>
            </a:pPr>
            <a:r>
              <a:rPr lang="en-US" sz="2000" dirty="0">
                <a:solidFill>
                  <a:schemeClr val="bg2">
                    <a:lumMod val="10000"/>
                  </a:schemeClr>
                </a:solidFill>
              </a:rPr>
              <a:t>University </a:t>
            </a:r>
            <a:r>
              <a:rPr lang="en-US" sz="2000" dirty="0" smtClean="0">
                <a:solidFill>
                  <a:schemeClr val="bg2">
                    <a:lumMod val="10000"/>
                  </a:schemeClr>
                </a:solidFill>
              </a:rPr>
              <a:t>library</a:t>
            </a:r>
            <a:endParaRPr lang="en-US" sz="2000" dirty="0">
              <a:solidFill>
                <a:schemeClr val="bg2">
                  <a:lumMod val="10000"/>
                </a:schemeClr>
              </a:solidFill>
            </a:endParaRPr>
          </a:p>
          <a:p>
            <a:pPr marL="171450" indent="-171450" algn="just">
              <a:buFont typeface="Arial" panose="020B0604020202020204" pitchFamily="34" charset="0"/>
              <a:buChar char="•"/>
            </a:pPr>
            <a:r>
              <a:rPr lang="en-US" sz="2000" dirty="0">
                <a:solidFill>
                  <a:schemeClr val="bg2">
                    <a:lumMod val="10000"/>
                  </a:schemeClr>
                </a:solidFill>
              </a:rPr>
              <a:t>Academic books, Journals, research reports, conference papers</a:t>
            </a:r>
            <a:r>
              <a:rPr lang="en-US" sz="2000" dirty="0" smtClean="0">
                <a:solidFill>
                  <a:schemeClr val="bg2">
                    <a:lumMod val="10000"/>
                  </a:schemeClr>
                </a:solidFill>
              </a:rPr>
              <a:t>.</a:t>
            </a:r>
            <a:endParaRPr lang="en-US" sz="2000" dirty="0">
              <a:solidFill>
                <a:schemeClr val="bg2">
                  <a:lumMod val="10000"/>
                </a:schemeClr>
              </a:solidFill>
            </a:endParaRPr>
          </a:p>
          <a:p>
            <a:pPr marL="171450" indent="-171450" algn="just">
              <a:buFont typeface="Arial" panose="020B0604020202020204" pitchFamily="34" charset="0"/>
              <a:buChar char="•"/>
            </a:pPr>
            <a:r>
              <a:rPr lang="en-US" sz="2000" dirty="0">
                <a:solidFill>
                  <a:schemeClr val="bg2">
                    <a:lumMod val="10000"/>
                  </a:schemeClr>
                </a:solidFill>
              </a:rPr>
              <a:t>The university of Wolverhampton can provide full access to most important publications</a:t>
            </a:r>
          </a:p>
          <a:p>
            <a:pPr marL="171450" indent="-171450" algn="just">
              <a:buFont typeface="Arial" panose="020B0604020202020204" pitchFamily="34" charset="0"/>
              <a:buChar char="•"/>
            </a:pPr>
            <a:endParaRPr lang="en-US" sz="2000" dirty="0">
              <a:solidFill>
                <a:srgbClr val="FF0000"/>
              </a:solidFill>
            </a:endParaRPr>
          </a:p>
          <a:p>
            <a:pPr marL="171450" indent="-171450" algn="just">
              <a:buFont typeface="Arial" panose="020B0604020202020204" pitchFamily="34" charset="0"/>
              <a:buChar char="•"/>
            </a:pPr>
            <a:r>
              <a:rPr lang="en-US" sz="2000" dirty="0">
                <a:solidFill>
                  <a:srgbClr val="FF0000"/>
                </a:solidFill>
              </a:rPr>
              <a:t>TIP!!! </a:t>
            </a:r>
            <a:r>
              <a:rPr lang="en-US" sz="2000" dirty="0">
                <a:solidFill>
                  <a:schemeClr val="bg2">
                    <a:lumMod val="10000"/>
                  </a:schemeClr>
                </a:solidFill>
              </a:rPr>
              <a:t>Survey papers (include several major papers which are relevant to your topic also they include author’s comments for every mentioned approaches</a:t>
            </a:r>
            <a:r>
              <a:rPr lang="en-US" sz="2000" dirty="0" smtClean="0">
                <a:solidFill>
                  <a:schemeClr val="bg2">
                    <a:lumMod val="10000"/>
                  </a:schemeClr>
                </a:solidFill>
              </a:rPr>
              <a:t>)</a:t>
            </a:r>
            <a:endParaRPr lang="en-US" sz="2000" dirty="0">
              <a:solidFill>
                <a:schemeClr val="bg2">
                  <a:lumMod val="10000"/>
                </a:schemeClr>
              </a:solidFill>
            </a:endParaRPr>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203409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832092"/>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US" sz="2200" b="1" dirty="0" smtClean="0">
                <a:solidFill>
                  <a:srgbClr val="037DE5"/>
                </a:solidFill>
              </a:rPr>
              <a:t>How </a:t>
            </a:r>
            <a:r>
              <a:rPr lang="en-US" sz="2200" b="1" dirty="0">
                <a:solidFill>
                  <a:srgbClr val="037DE5"/>
                </a:solidFill>
              </a:rPr>
              <a:t>to read and select important </a:t>
            </a:r>
            <a:r>
              <a:rPr lang="en-US" sz="2200" b="1" dirty="0" smtClean="0">
                <a:solidFill>
                  <a:srgbClr val="037DE5"/>
                </a:solidFill>
              </a:rPr>
              <a:t>journals</a:t>
            </a:r>
          </a:p>
          <a:p>
            <a:pPr algn="just"/>
            <a:endParaRPr lang="en-US" sz="2000" dirty="0"/>
          </a:p>
          <a:p>
            <a:pPr algn="just"/>
            <a:r>
              <a:rPr lang="en-US" sz="2000" dirty="0"/>
              <a:t>When you are trying to find relevant papers:</a:t>
            </a:r>
          </a:p>
          <a:p>
            <a:pPr marL="285750" indent="-285750" algn="just">
              <a:buFont typeface="Arial" panose="020B0604020202020204" pitchFamily="34" charset="0"/>
              <a:buChar char="•"/>
            </a:pPr>
            <a:r>
              <a:rPr lang="en-US" sz="2000" dirty="0">
                <a:solidFill>
                  <a:srgbClr val="0070C0"/>
                </a:solidFill>
              </a:rPr>
              <a:t>Skim reading:</a:t>
            </a:r>
            <a:endParaRPr lang="en-GB" sz="2000" dirty="0">
              <a:solidFill>
                <a:srgbClr val="0070C0"/>
              </a:solidFill>
            </a:endParaRPr>
          </a:p>
          <a:p>
            <a:pPr algn="just"/>
            <a:r>
              <a:rPr lang="en-GB" sz="2000" dirty="0" smtClean="0"/>
              <a:t>	Read </a:t>
            </a:r>
            <a:r>
              <a:rPr lang="en-GB" sz="2000" dirty="0"/>
              <a:t>the summary or the abstract or the introduction of the paper.</a:t>
            </a:r>
          </a:p>
          <a:p>
            <a:pPr algn="just"/>
            <a:r>
              <a:rPr lang="en-US" sz="2000" dirty="0" smtClean="0"/>
              <a:t>	Look </a:t>
            </a:r>
            <a:r>
              <a:rPr lang="en-US" sz="2000" dirty="0"/>
              <a:t>at conclusions, discussion, or headings.</a:t>
            </a:r>
          </a:p>
          <a:p>
            <a:pPr algn="just"/>
            <a:endParaRPr lang="en-US" sz="2000" dirty="0"/>
          </a:p>
          <a:p>
            <a:pPr marL="285750" indent="-285750" algn="just">
              <a:buFont typeface="Arial" panose="020B0604020202020204" pitchFamily="34" charset="0"/>
              <a:buChar char="•"/>
            </a:pPr>
            <a:r>
              <a:rPr lang="en-US" sz="2000" dirty="0">
                <a:solidFill>
                  <a:srgbClr val="0070C0"/>
                </a:solidFill>
              </a:rPr>
              <a:t>Read the whole article when:</a:t>
            </a:r>
          </a:p>
          <a:p>
            <a:pPr algn="just"/>
            <a:r>
              <a:rPr lang="en-US" sz="2000" dirty="0" smtClean="0"/>
              <a:t>	The </a:t>
            </a:r>
            <a:r>
              <a:rPr lang="en-US" sz="2000" dirty="0"/>
              <a:t>paper is important and relevant to your chapter.</a:t>
            </a:r>
          </a:p>
          <a:p>
            <a:pPr algn="just"/>
            <a:r>
              <a:rPr lang="en-US" sz="2000" dirty="0" smtClean="0"/>
              <a:t>	When </a:t>
            </a:r>
            <a:r>
              <a:rPr lang="en-US" sz="2000" dirty="0"/>
              <a:t>the paper is a seminal piece of work.</a:t>
            </a:r>
          </a:p>
          <a:p>
            <a:pPr algn="just"/>
            <a:r>
              <a:rPr lang="en-US" sz="2000" dirty="0" smtClean="0"/>
              <a:t>	You </a:t>
            </a:r>
            <a:r>
              <a:rPr lang="en-US" sz="2000" dirty="0"/>
              <a:t>may get ideas from it. </a:t>
            </a:r>
          </a:p>
          <a:p>
            <a:pPr algn="just"/>
            <a:endParaRPr lang="en-US" sz="2000" dirty="0"/>
          </a:p>
          <a:p>
            <a:pPr marL="285750" indent="-285750" algn="just">
              <a:buFont typeface="Arial" panose="020B0604020202020204" pitchFamily="34" charset="0"/>
              <a:buChar char="•"/>
            </a:pPr>
            <a:r>
              <a:rPr lang="en-GB" sz="2000" dirty="0"/>
              <a:t>Academic books are often more useful in that they provide content and especially indexes to look up keywords.</a:t>
            </a:r>
            <a:endParaRPr lang="en-US" sz="2000" dirty="0"/>
          </a:p>
        </p:txBody>
      </p:sp>
    </p:spTree>
    <p:extLst>
      <p:ext uri="{BB962C8B-B14F-4D97-AF65-F5344CB8AC3E}">
        <p14:creationId xmlns:p14="http://schemas.microsoft.com/office/powerpoint/2010/main" val="3740075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4616648"/>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US" sz="2200" b="1" dirty="0" smtClean="0">
                <a:solidFill>
                  <a:srgbClr val="037DE5"/>
                </a:solidFill>
              </a:rPr>
              <a:t>Reading </a:t>
            </a:r>
            <a:r>
              <a:rPr lang="en-US" sz="2200" b="1" dirty="0">
                <a:solidFill>
                  <a:srgbClr val="037DE5"/>
                </a:solidFill>
              </a:rPr>
              <a:t>papers</a:t>
            </a:r>
          </a:p>
          <a:p>
            <a:pPr algn="just"/>
            <a:endParaRPr lang="en-US" sz="2000" dirty="0">
              <a:solidFill>
                <a:schemeClr val="bg2">
                  <a:lumMod val="25000"/>
                </a:schemeClr>
              </a:solidFill>
            </a:endParaRPr>
          </a:p>
          <a:p>
            <a:pPr marL="285750" indent="-285750" algn="just">
              <a:buFont typeface="Arial" panose="020B0604020202020204" pitchFamily="34" charset="0"/>
              <a:buChar char="•"/>
            </a:pPr>
            <a:r>
              <a:rPr lang="en-US" sz="2000" dirty="0"/>
              <a:t>You have already selected the most relevant to your research topic </a:t>
            </a:r>
            <a:r>
              <a:rPr lang="en-US" sz="2000" dirty="0" smtClean="0"/>
              <a:t>papers</a:t>
            </a:r>
            <a:endParaRPr lang="en-US" sz="2000" dirty="0"/>
          </a:p>
          <a:p>
            <a:pPr marL="742950" lvl="1" indent="-285750" algn="just">
              <a:buFont typeface="Arial" panose="020B0604020202020204" pitchFamily="34" charset="0"/>
              <a:buChar char="•"/>
            </a:pPr>
            <a:r>
              <a:rPr lang="en-US" sz="2000" dirty="0"/>
              <a:t>Keep notes for every paper while you are reading </a:t>
            </a:r>
            <a:r>
              <a:rPr lang="en-US" sz="2000" dirty="0" smtClean="0"/>
              <a:t>it </a:t>
            </a:r>
            <a:endParaRPr lang="en-US" sz="2000" dirty="0"/>
          </a:p>
          <a:p>
            <a:pPr marL="742950" lvl="1" indent="-285750" algn="just">
              <a:buFont typeface="Arial" panose="020B0604020202020204" pitchFamily="34" charset="0"/>
              <a:buChar char="•"/>
            </a:pPr>
            <a:r>
              <a:rPr lang="en-US" sz="2000" dirty="0"/>
              <a:t>When you have finished reading a paper write a small </a:t>
            </a:r>
            <a:r>
              <a:rPr lang="en-US" sz="2000" dirty="0" smtClean="0"/>
              <a:t>summary </a:t>
            </a:r>
            <a:endParaRPr lang="en-US" sz="2000" dirty="0"/>
          </a:p>
          <a:p>
            <a:pPr algn="just"/>
            <a:endParaRPr lang="en-US" sz="2000" dirty="0">
              <a:solidFill>
                <a:srgbClr val="FF0000"/>
              </a:solidFill>
            </a:endParaRPr>
          </a:p>
          <a:p>
            <a:pPr algn="just"/>
            <a:r>
              <a:rPr lang="en-US" sz="2000" dirty="0">
                <a:solidFill>
                  <a:srgbClr val="FF0000"/>
                </a:solidFill>
              </a:rPr>
              <a:t>TIP!!! </a:t>
            </a:r>
            <a:r>
              <a:rPr lang="en-US" sz="2000" dirty="0"/>
              <a:t>That summary you will use it on you literature review </a:t>
            </a:r>
            <a:r>
              <a:rPr lang="en-US" sz="2000" dirty="0" smtClean="0"/>
              <a:t>chapter</a:t>
            </a:r>
            <a:endParaRPr lang="en-US" sz="2000" dirty="0"/>
          </a:p>
          <a:p>
            <a:pPr algn="just"/>
            <a:endParaRPr lang="en-US" dirty="0">
              <a:solidFill>
                <a:schemeClr val="bg2">
                  <a:lumMod val="10000"/>
                </a:schemeClr>
              </a:solidFill>
            </a:endParaRPr>
          </a:p>
          <a:p>
            <a:pPr algn="just"/>
            <a:r>
              <a:rPr lang="en-US" dirty="0" smtClean="0">
                <a:solidFill>
                  <a:schemeClr val="bg2">
                    <a:lumMod val="10000"/>
                  </a:schemeClr>
                </a:solidFill>
              </a:rPr>
              <a:t> </a:t>
            </a:r>
            <a:endParaRPr lang="en-US"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Tree>
    <p:extLst>
      <p:ext uri="{BB962C8B-B14F-4D97-AF65-F5344CB8AC3E}">
        <p14:creationId xmlns:p14="http://schemas.microsoft.com/office/powerpoint/2010/main" val="1316315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3">
            <a:extLst>
              <a:ext uri="{FF2B5EF4-FFF2-40B4-BE49-F238E27FC236}">
                <a16:creationId xmlns:a16="http://schemas.microsoft.com/office/drawing/2014/main" id="{03228D6C-3DB9-4022-B3BA-BF697A919F9A}"/>
              </a:ext>
            </a:extLst>
          </p:cNvPr>
          <p:cNvPicPr>
            <a:picLocks noChangeAspect="1"/>
          </p:cNvPicPr>
          <p:nvPr/>
        </p:nvPicPr>
        <p:blipFill rotWithShape="1">
          <a:blip r:embed="rId2">
            <a:extLst>
              <a:ext uri="{28A0092B-C50C-407E-A947-70E740481C1C}">
                <a14:useLocalDpi xmlns:a14="http://schemas.microsoft.com/office/drawing/2010/main" val="0"/>
              </a:ext>
            </a:extLst>
          </a:blip>
          <a:srcRect t="23569"/>
          <a:stretch/>
        </p:blipFill>
        <p:spPr>
          <a:xfrm>
            <a:off x="-24" y="-19392"/>
            <a:ext cx="9137088" cy="1553080"/>
          </a:xfrm>
          <a:prstGeom prst="rect">
            <a:avLst/>
          </a:prstGeom>
        </p:spPr>
      </p:pic>
      <p:sp>
        <p:nvSpPr>
          <p:cNvPr id="3" name="TextBox 2"/>
          <p:cNvSpPr txBox="1"/>
          <p:nvPr/>
        </p:nvSpPr>
        <p:spPr>
          <a:xfrm>
            <a:off x="7324" y="6381328"/>
            <a:ext cx="2162964" cy="1477328"/>
          </a:xfrm>
          <a:prstGeom prst="rect">
            <a:avLst/>
          </a:prstGeom>
          <a:noFill/>
        </p:spPr>
        <p:txBody>
          <a:bodyPr wrap="none" rtlCol="0">
            <a:spAutoFit/>
          </a:bodyPr>
          <a:lstStyle/>
          <a:p>
            <a:r>
              <a:rPr lang="en-GB" dirty="0" smtClean="0">
                <a:solidFill>
                  <a:schemeClr val="bg2">
                    <a:lumMod val="25000"/>
                  </a:schemeClr>
                </a:solidFill>
              </a:rPr>
              <a:t>Dr Nikolaos Ersotelos</a:t>
            </a:r>
          </a:p>
          <a:p>
            <a:endParaRPr lang="en-GB" dirty="0">
              <a:solidFill>
                <a:schemeClr val="bg2">
                  <a:lumMod val="10000"/>
                </a:schemeClr>
              </a:solidFill>
            </a:endParaRPr>
          </a:p>
          <a:p>
            <a:pPr algn="just"/>
            <a:endParaRPr lang="en-US" dirty="0">
              <a:solidFill>
                <a:schemeClr val="bg2">
                  <a:lumMod val="10000"/>
                </a:schemeClr>
              </a:solidFill>
            </a:endParaRPr>
          </a:p>
          <a:p>
            <a:pPr algn="just"/>
            <a:endParaRPr lang="en-GB" dirty="0">
              <a:solidFill>
                <a:schemeClr val="bg2">
                  <a:lumMod val="10000"/>
                </a:schemeClr>
              </a:solidFill>
            </a:endParaRPr>
          </a:p>
          <a:p>
            <a:endParaRPr lang="en-GB" dirty="0">
              <a:solidFill>
                <a:schemeClr val="bg2">
                  <a:lumMod val="10000"/>
                </a:schemeClr>
              </a:solidFill>
            </a:endParaRPr>
          </a:p>
        </p:txBody>
      </p:sp>
      <p:sp>
        <p:nvSpPr>
          <p:cNvPr id="5" name="TextBox 4"/>
          <p:cNvSpPr txBox="1"/>
          <p:nvPr/>
        </p:nvSpPr>
        <p:spPr>
          <a:xfrm>
            <a:off x="323529" y="1566124"/>
            <a:ext cx="8136903" cy="5139869"/>
          </a:xfrm>
          <a:prstGeom prst="rect">
            <a:avLst/>
          </a:prstGeom>
          <a:noFill/>
        </p:spPr>
        <p:txBody>
          <a:bodyPr wrap="square" rtlCol="0">
            <a:spAutoFit/>
          </a:bodyPr>
          <a:lstStyle/>
          <a:p>
            <a:pPr algn="just"/>
            <a:r>
              <a:rPr lang="en-US" sz="2400" b="1" dirty="0">
                <a:solidFill>
                  <a:srgbClr val="03439A"/>
                </a:solidFill>
              </a:rPr>
              <a:t>How can you create a literature review chapter? </a:t>
            </a:r>
          </a:p>
          <a:p>
            <a:pPr algn="just"/>
            <a:r>
              <a:rPr lang="en-GB" sz="2200" b="1" dirty="0" smtClean="0">
                <a:solidFill>
                  <a:srgbClr val="037DE5"/>
                </a:solidFill>
              </a:rPr>
              <a:t>When </a:t>
            </a:r>
            <a:r>
              <a:rPr lang="en-GB" sz="2200" b="1" dirty="0">
                <a:solidFill>
                  <a:srgbClr val="037DE5"/>
                </a:solidFill>
              </a:rPr>
              <a:t>should you stop reading</a:t>
            </a:r>
          </a:p>
          <a:p>
            <a:pPr algn="just"/>
            <a:endParaRPr lang="en-GB" sz="2000" dirty="0">
              <a:solidFill>
                <a:schemeClr val="bg2">
                  <a:lumMod val="25000"/>
                </a:schemeClr>
              </a:solidFill>
            </a:endParaRPr>
          </a:p>
          <a:p>
            <a:pPr marL="342900" indent="-342900" algn="just">
              <a:buFont typeface="Arial" panose="020B0604020202020204" pitchFamily="34" charset="0"/>
              <a:buChar char="•"/>
            </a:pPr>
            <a:r>
              <a:rPr lang="en-US" sz="2000" dirty="0">
                <a:solidFill>
                  <a:schemeClr val="bg2">
                    <a:lumMod val="10000"/>
                  </a:schemeClr>
                </a:solidFill>
              </a:rPr>
              <a:t>It depends  of how long your literature review chapter must </a:t>
            </a:r>
            <a:r>
              <a:rPr lang="en-US" sz="2000" dirty="0" smtClean="0">
                <a:solidFill>
                  <a:schemeClr val="bg2">
                    <a:lumMod val="10000"/>
                  </a:schemeClr>
                </a:solidFill>
              </a:rPr>
              <a:t>be </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Do not read hundreds of papers if your literature review chapter must be up to 1000 </a:t>
            </a:r>
            <a:r>
              <a:rPr lang="en-US" sz="2000" dirty="0" smtClean="0">
                <a:solidFill>
                  <a:schemeClr val="bg2">
                    <a:lumMod val="10000"/>
                  </a:schemeClr>
                </a:solidFill>
              </a:rPr>
              <a:t>words</a:t>
            </a: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smtClean="0">
                <a:solidFill>
                  <a:schemeClr val="bg2">
                    <a:lumMod val="10000"/>
                  </a:schemeClr>
                </a:solidFill>
              </a:rPr>
              <a:t>For </a:t>
            </a:r>
            <a:r>
              <a:rPr lang="en-US" sz="2000" dirty="0">
                <a:solidFill>
                  <a:schemeClr val="bg2">
                    <a:lumMod val="10000"/>
                  </a:schemeClr>
                </a:solidFill>
              </a:rPr>
              <a:t>instance: if your want to publish a 4 pages conference paper you cannot add 3 pages </a:t>
            </a:r>
            <a:r>
              <a:rPr lang="en-US" sz="2000" dirty="0" smtClean="0">
                <a:solidFill>
                  <a:schemeClr val="bg2">
                    <a:lumMod val="10000"/>
                  </a:schemeClr>
                </a:solidFill>
              </a:rPr>
              <a:t>references (list of selected papers) </a:t>
            </a:r>
            <a:endParaRPr lang="en-US" sz="2000" dirty="0">
              <a:solidFill>
                <a:schemeClr val="bg2">
                  <a:lumMod val="10000"/>
                </a:schemeClr>
              </a:solidFill>
            </a:endParaRPr>
          </a:p>
          <a:p>
            <a:pPr marL="342900" indent="-342900" algn="just">
              <a:buFont typeface="Arial" panose="020B0604020202020204" pitchFamily="34" charset="0"/>
              <a:buChar char="•"/>
            </a:pPr>
            <a:endParaRPr lang="en-US" sz="2000" dirty="0">
              <a:solidFill>
                <a:srgbClr val="FF0000"/>
              </a:solidFill>
            </a:endParaRPr>
          </a:p>
          <a:p>
            <a:pPr algn="just"/>
            <a:r>
              <a:rPr lang="en-US" sz="2000" dirty="0" smtClean="0">
                <a:solidFill>
                  <a:srgbClr val="FF0000"/>
                </a:solidFill>
              </a:rPr>
              <a:t>IMPORTANT!! </a:t>
            </a:r>
            <a:r>
              <a:rPr lang="en-US" sz="2000" dirty="0">
                <a:solidFill>
                  <a:schemeClr val="bg2">
                    <a:lumMod val="10000"/>
                  </a:schemeClr>
                </a:solidFill>
              </a:rPr>
              <a:t>You must not avoid major papers relevant to your topic. (many students are concentrate on a specific part of their research topic by providing a big literature review chapter avoiding the rest of their topic aspects</a:t>
            </a:r>
            <a:r>
              <a:rPr lang="en-US" sz="2000" dirty="0" smtClean="0">
                <a:solidFill>
                  <a:schemeClr val="bg2">
                    <a:lumMod val="10000"/>
                  </a:schemeClr>
                </a:solidFill>
              </a:rPr>
              <a:t>) </a:t>
            </a:r>
            <a:endParaRPr lang="en-US" sz="2000" dirty="0">
              <a:solidFill>
                <a:schemeClr val="bg2">
                  <a:lumMod val="10000"/>
                </a:schemeClr>
              </a:solidFill>
            </a:endParaRPr>
          </a:p>
          <a:p>
            <a:pPr marL="342900" indent="-342900" algn="just">
              <a:buFont typeface="Arial" panose="020B0604020202020204" pitchFamily="34" charset="0"/>
              <a:buChar char="•"/>
            </a:pPr>
            <a:endParaRPr lang="en-US" sz="2000" dirty="0">
              <a:solidFill>
                <a:schemeClr val="bg2">
                  <a:lumMod val="10000"/>
                </a:schemeClr>
              </a:solidFill>
            </a:endParaRPr>
          </a:p>
          <a:p>
            <a:pPr marL="342900" indent="-342900" algn="just">
              <a:buFont typeface="Arial" panose="020B0604020202020204" pitchFamily="34" charset="0"/>
              <a:buChar char="•"/>
            </a:pPr>
            <a:r>
              <a:rPr lang="en-US" sz="2000" dirty="0">
                <a:solidFill>
                  <a:schemeClr val="bg2">
                    <a:lumMod val="10000"/>
                  </a:schemeClr>
                </a:solidFill>
              </a:rPr>
              <a:t>Manage the materials which will be included on the literature review </a:t>
            </a:r>
            <a:r>
              <a:rPr lang="en-US" sz="2000" dirty="0" smtClean="0">
                <a:solidFill>
                  <a:schemeClr val="bg2">
                    <a:lumMod val="10000"/>
                  </a:schemeClr>
                </a:solidFill>
              </a:rPr>
              <a:t>chapter</a:t>
            </a:r>
            <a:endParaRPr lang="en-GB" dirty="0">
              <a:solidFill>
                <a:schemeClr val="bg2">
                  <a:lumMod val="10000"/>
                </a:schemeClr>
              </a:solidFill>
            </a:endParaRPr>
          </a:p>
        </p:txBody>
      </p:sp>
    </p:spTree>
    <p:extLst>
      <p:ext uri="{BB962C8B-B14F-4D97-AF65-F5344CB8AC3E}">
        <p14:creationId xmlns:p14="http://schemas.microsoft.com/office/powerpoint/2010/main" val="1972755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1073</TotalTime>
  <Words>1126</Words>
  <Application>Microsoft Office PowerPoint</Application>
  <PresentationFormat>On-screen Show (4:3)</PresentationFormat>
  <Paragraphs>234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Bedfordshire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Nersol</dc:creator>
  <cp:lastModifiedBy>Ersotelos, Nikolaos</cp:lastModifiedBy>
  <cp:revision>53</cp:revision>
  <dcterms:created xsi:type="dcterms:W3CDTF">2013-11-20T17:51:06Z</dcterms:created>
  <dcterms:modified xsi:type="dcterms:W3CDTF">2019-11-05T16:21:52Z</dcterms:modified>
</cp:coreProperties>
</file>