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836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8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82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8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5916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0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27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17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27520B-4CD2-495B-9F6F-0968A90C83C4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C35D2F-59F2-4B9B-90B6-8C9C0596E4B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79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01704-1B32-49AD-946E-A4453D3B4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seleção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18B3D7-BBE7-4479-AFB6-3E1409F31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William Círico</a:t>
            </a:r>
          </a:p>
        </p:txBody>
      </p:sp>
    </p:spTree>
    <p:extLst>
      <p:ext uri="{BB962C8B-B14F-4D97-AF65-F5344CB8AC3E}">
        <p14:creationId xmlns:p14="http://schemas.microsoft.com/office/powerpoint/2010/main" val="277688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04C0B-931B-4C9E-86EA-032C76D5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as Estruturas de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AB9C9-F129-4615-A548-81837035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as estruturas de seleção podemos desviar o fluxo de execução de um algoritmo.</a:t>
            </a:r>
          </a:p>
          <a:p>
            <a:r>
              <a:rPr lang="pt-BR" dirty="0"/>
              <a:t>O fluxo é desviado com base em uma condição que sempre terá um resultado </a:t>
            </a:r>
            <a:r>
              <a:rPr lang="pt-BR" b="1" dirty="0">
                <a:solidFill>
                  <a:srgbClr val="FF0000"/>
                </a:solidFill>
              </a:rPr>
              <a:t>VERDADEIRO</a:t>
            </a:r>
            <a:r>
              <a:rPr lang="pt-BR" dirty="0"/>
              <a:t> ou </a:t>
            </a:r>
            <a:r>
              <a:rPr lang="pt-BR" b="1" dirty="0">
                <a:solidFill>
                  <a:srgbClr val="FF0000"/>
                </a:solidFill>
              </a:rPr>
              <a:t>FALSO</a:t>
            </a:r>
            <a:r>
              <a:rPr lang="pt-BR" dirty="0"/>
              <a:t>. Portanto, o tipo de dado utilizado em estruturas de seleção é o booleano.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BA88AC-44B1-4F1E-8D3D-FED8633B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53" y="413503"/>
            <a:ext cx="5568494" cy="603099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CD97-CE25-4336-97F2-A46AAC68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A9A0A-B548-47D8-86DD-752F68AF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fazermos as comparações nas estruturas de seleção utilizamos os seguintes operadores lógicos: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47F814F-C5D0-47D3-8D45-D56FE03EA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44235"/>
              </p:ext>
            </p:extLst>
          </p:nvPr>
        </p:nvGraphicFramePr>
        <p:xfrm>
          <a:off x="1811958" y="3327841"/>
          <a:ext cx="8906014" cy="284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007">
                  <a:extLst>
                    <a:ext uri="{9D8B030D-6E8A-4147-A177-3AD203B41FA5}">
                      <a16:colId xmlns:a16="http://schemas.microsoft.com/office/drawing/2014/main" val="3553874170"/>
                    </a:ext>
                  </a:extLst>
                </a:gridCol>
                <a:gridCol w="4453007">
                  <a:extLst>
                    <a:ext uri="{9D8B030D-6E8A-4147-A177-3AD203B41FA5}">
                      <a16:colId xmlns:a16="http://schemas.microsoft.com/office/drawing/2014/main" val="3952562382"/>
                    </a:ext>
                  </a:extLst>
                </a:gridCol>
              </a:tblGrid>
              <a:tr h="40633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Símbolo</a:t>
                      </a:r>
                    </a:p>
                  </a:txBody>
                  <a:tcPr marL="100193" marR="100193" marT="50096" marB="50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Descrição</a:t>
                      </a:r>
                    </a:p>
                  </a:txBody>
                  <a:tcPr marL="100193" marR="100193" marT="50096" marB="50096"/>
                </a:tc>
                <a:extLst>
                  <a:ext uri="{0D108BD9-81ED-4DB2-BD59-A6C34878D82A}">
                    <a16:rowId xmlns:a16="http://schemas.microsoft.com/office/drawing/2014/main" val="1382102148"/>
                  </a:ext>
                </a:extLst>
              </a:tr>
              <a:tr h="40633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&gt;</a:t>
                      </a:r>
                    </a:p>
                  </a:txBody>
                  <a:tcPr marL="100193" marR="100193" marT="50096" marB="50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Maior que</a:t>
                      </a:r>
                    </a:p>
                  </a:txBody>
                  <a:tcPr marL="100193" marR="100193" marT="50096" marB="50096"/>
                </a:tc>
                <a:extLst>
                  <a:ext uri="{0D108BD9-81ED-4DB2-BD59-A6C34878D82A}">
                    <a16:rowId xmlns:a16="http://schemas.microsoft.com/office/drawing/2014/main" val="2516899732"/>
                  </a:ext>
                </a:extLst>
              </a:tr>
              <a:tr h="40633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&lt;</a:t>
                      </a:r>
                    </a:p>
                  </a:txBody>
                  <a:tcPr marL="100193" marR="100193" marT="50096" marB="50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Menor que</a:t>
                      </a:r>
                    </a:p>
                  </a:txBody>
                  <a:tcPr marL="100193" marR="100193" marT="50096" marB="50096"/>
                </a:tc>
                <a:extLst>
                  <a:ext uri="{0D108BD9-81ED-4DB2-BD59-A6C34878D82A}">
                    <a16:rowId xmlns:a16="http://schemas.microsoft.com/office/drawing/2014/main" val="2388876507"/>
                  </a:ext>
                </a:extLst>
              </a:tr>
              <a:tr h="40633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&gt;=</a:t>
                      </a:r>
                    </a:p>
                  </a:txBody>
                  <a:tcPr marL="100193" marR="100193" marT="50096" marB="50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Maior ou igual a</a:t>
                      </a:r>
                    </a:p>
                  </a:txBody>
                  <a:tcPr marL="100193" marR="100193" marT="50096" marB="50096"/>
                </a:tc>
                <a:extLst>
                  <a:ext uri="{0D108BD9-81ED-4DB2-BD59-A6C34878D82A}">
                    <a16:rowId xmlns:a16="http://schemas.microsoft.com/office/drawing/2014/main" val="836613378"/>
                  </a:ext>
                </a:extLst>
              </a:tr>
              <a:tr h="40633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&lt;=</a:t>
                      </a:r>
                    </a:p>
                  </a:txBody>
                  <a:tcPr marL="100193" marR="100193" marT="50096" marB="50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Menor ou igual a</a:t>
                      </a:r>
                    </a:p>
                  </a:txBody>
                  <a:tcPr marL="100193" marR="100193" marT="50096" marB="50096"/>
                </a:tc>
                <a:extLst>
                  <a:ext uri="{0D108BD9-81ED-4DB2-BD59-A6C34878D82A}">
                    <a16:rowId xmlns:a16="http://schemas.microsoft.com/office/drawing/2014/main" val="298691824"/>
                  </a:ext>
                </a:extLst>
              </a:tr>
              <a:tr h="40633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!=</a:t>
                      </a:r>
                    </a:p>
                  </a:txBody>
                  <a:tcPr marL="100193" marR="100193" marT="50096" marB="50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Diferente de</a:t>
                      </a:r>
                    </a:p>
                  </a:txBody>
                  <a:tcPr marL="100193" marR="100193" marT="50096" marB="50096"/>
                </a:tc>
                <a:extLst>
                  <a:ext uri="{0D108BD9-81ED-4DB2-BD59-A6C34878D82A}">
                    <a16:rowId xmlns:a16="http://schemas.microsoft.com/office/drawing/2014/main" val="1811399719"/>
                  </a:ext>
                </a:extLst>
              </a:tr>
              <a:tr h="40633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Not</a:t>
                      </a:r>
                      <a:endParaRPr lang="pt-BR" sz="2000" dirty="0"/>
                    </a:p>
                  </a:txBody>
                  <a:tcPr marL="100193" marR="100193" marT="50096" marB="500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Negação</a:t>
                      </a:r>
                    </a:p>
                  </a:txBody>
                  <a:tcPr marL="100193" marR="100193" marT="50096" marB="50096"/>
                </a:tc>
                <a:extLst>
                  <a:ext uri="{0D108BD9-81ED-4DB2-BD59-A6C34878D82A}">
                    <a16:rowId xmlns:a16="http://schemas.microsoft.com/office/drawing/2014/main" val="328170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35D2C-C5D4-42BD-8B20-069F9A2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  <a:br>
              <a:rPr lang="pt-BR" dirty="0"/>
            </a:br>
            <a:r>
              <a:rPr lang="pt-BR" sz="2800" dirty="0"/>
              <a:t>Estrutura de Seleção Simples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DB9A8D7-2C60-4433-8A64-87A36668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1356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Utilizamos as estruturas de seleção simples quando queremos executar alguma ação caso uma determinada condição seja verdadeira.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400" b="1" dirty="0"/>
              <a:t>Sintaxe: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860373-5E27-4A96-A19B-E11C57F8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99561"/>
            <a:ext cx="9568615" cy="9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632F7-D3FA-4505-92E8-DB657D62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  <a:br>
              <a:rPr lang="pt-BR" dirty="0"/>
            </a:br>
            <a:r>
              <a:rPr lang="pt-BR" sz="2800" dirty="0"/>
              <a:t>Estrutura de Seleção Composta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142AF-7D2A-4D95-A5EE-5AAC8C2C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88843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Utilizamos a estrutura de seleção composta quando queremos tomar uma ação quando uma condição for verdadeira e especificar qual é a ação quer irá ser tomada caso a ação seja falsa.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b="1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5896AE-7138-4E32-BA90-E88FFBBC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74435"/>
            <a:ext cx="9803988" cy="17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4B617-BC0A-4DE4-9777-754F882B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  <a:br>
              <a:rPr lang="pt-BR" dirty="0"/>
            </a:br>
            <a:r>
              <a:rPr lang="pt-BR" sz="2800" dirty="0"/>
              <a:t>Estrutura de Seleção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11FC9-35D1-477D-94E4-4ED709F2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Utilizamos a estrutura de seleção múltipla quando queremos executar diferentes ações baseado em várias condições.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400" b="1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57BB82-561C-4FED-AC9C-A0997C58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30456"/>
            <a:ext cx="9601200" cy="20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8FE17-F381-4C55-AF05-3516355C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7CEA2-E142-42E4-BCD1-F54D3EB5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verdade é uma ferramenta de natureza matemática muito utilizado no campo do raciocínio lógico. Seu objetivo é verificar a validade lógica de uma proposição composta.</a:t>
            </a:r>
          </a:p>
          <a:p>
            <a:r>
              <a:rPr lang="pt-BR" dirty="0"/>
              <a:t>Na programação podemos utilizá-la para unir duas condições.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2B839BA-46F6-4C1D-AB20-E19C51AE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56162"/>
              </p:ext>
            </p:extLst>
          </p:nvPr>
        </p:nvGraphicFramePr>
        <p:xfrm>
          <a:off x="2108200" y="413799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9479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7713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195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222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Operação lógica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13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Proposição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8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Proposição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0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Conjunção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and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4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Disjunção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9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29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B124-FF81-4E8A-BB6F-A89C2332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Tabelas dos Operadores Lógicos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E8AE0A6-35AD-48F4-8B72-F4F16E74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99835"/>
              </p:ext>
            </p:extLst>
          </p:nvPr>
        </p:nvGraphicFramePr>
        <p:xfrm>
          <a:off x="1219200" y="2156790"/>
          <a:ext cx="3102824" cy="204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12">
                  <a:extLst>
                    <a:ext uri="{9D8B030D-6E8A-4147-A177-3AD203B41FA5}">
                      <a16:colId xmlns:a16="http://schemas.microsoft.com/office/drawing/2014/main" val="2064882599"/>
                    </a:ext>
                  </a:extLst>
                </a:gridCol>
                <a:gridCol w="1551412">
                  <a:extLst>
                    <a:ext uri="{9D8B030D-6E8A-4147-A177-3AD203B41FA5}">
                      <a16:colId xmlns:a16="http://schemas.microsoft.com/office/drawing/2014/main" val="746705640"/>
                    </a:ext>
                  </a:extLst>
                </a:gridCol>
              </a:tblGrid>
              <a:tr h="51062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Negação</a:t>
                      </a:r>
                    </a:p>
                  </a:txBody>
                  <a:tcPr marL="125908" marR="125908" marT="62953" marB="62953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597" marR="91597" marT="45798" marB="45798"/>
                </a:tc>
                <a:extLst>
                  <a:ext uri="{0D108BD9-81ED-4DB2-BD59-A6C34878D82A}">
                    <a16:rowId xmlns:a16="http://schemas.microsoft.com/office/drawing/2014/main" val="3098076065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err="1"/>
                        <a:t>not</a:t>
                      </a:r>
                      <a:r>
                        <a:rPr lang="pt-BR" sz="2500" dirty="0"/>
                        <a:t> p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198132593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4150652412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30537814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A922D3-790C-4C52-9BC9-96A0CD608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36491"/>
              </p:ext>
            </p:extLst>
          </p:nvPr>
        </p:nvGraphicFramePr>
        <p:xfrm>
          <a:off x="4474424" y="2156791"/>
          <a:ext cx="3834690" cy="30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0">
                  <a:extLst>
                    <a:ext uri="{9D8B030D-6E8A-4147-A177-3AD203B41FA5}">
                      <a16:colId xmlns:a16="http://schemas.microsoft.com/office/drawing/2014/main" val="2064882599"/>
                    </a:ext>
                  </a:extLst>
                </a:gridCol>
                <a:gridCol w="1278230">
                  <a:extLst>
                    <a:ext uri="{9D8B030D-6E8A-4147-A177-3AD203B41FA5}">
                      <a16:colId xmlns:a16="http://schemas.microsoft.com/office/drawing/2014/main" val="746705640"/>
                    </a:ext>
                  </a:extLst>
                </a:gridCol>
                <a:gridCol w="1278230">
                  <a:extLst>
                    <a:ext uri="{9D8B030D-6E8A-4147-A177-3AD203B41FA5}">
                      <a16:colId xmlns:a16="http://schemas.microsoft.com/office/drawing/2014/main" val="3602450725"/>
                    </a:ext>
                  </a:extLst>
                </a:gridCol>
              </a:tblGrid>
              <a:tr h="510623">
                <a:tc gridSpan="3"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Conjunção</a:t>
                      </a:r>
                    </a:p>
                  </a:txBody>
                  <a:tcPr marL="125908" marR="125908" marT="62953" marB="62953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597" marR="91597" marT="45798" marB="45798"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597" marR="91597" marT="45798" marB="45798"/>
                </a:tc>
                <a:extLst>
                  <a:ext uri="{0D108BD9-81ED-4DB2-BD59-A6C34878D82A}">
                    <a16:rowId xmlns:a16="http://schemas.microsoft.com/office/drawing/2014/main" val="3098076065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q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 </a:t>
                      </a:r>
                      <a:r>
                        <a:rPr lang="pt-BR" sz="2500" dirty="0" err="1"/>
                        <a:t>and</a:t>
                      </a:r>
                      <a:r>
                        <a:rPr lang="pt-BR" sz="2500" dirty="0"/>
                        <a:t> q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198132593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4150652412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3053781441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4182138517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401675962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624C88F-C7A8-4410-A778-500E1D40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30917"/>
              </p:ext>
            </p:extLst>
          </p:nvPr>
        </p:nvGraphicFramePr>
        <p:xfrm>
          <a:off x="8563113" y="2156790"/>
          <a:ext cx="3102825" cy="30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75">
                  <a:extLst>
                    <a:ext uri="{9D8B030D-6E8A-4147-A177-3AD203B41FA5}">
                      <a16:colId xmlns:a16="http://schemas.microsoft.com/office/drawing/2014/main" val="2064882599"/>
                    </a:ext>
                  </a:extLst>
                </a:gridCol>
                <a:gridCol w="1034275">
                  <a:extLst>
                    <a:ext uri="{9D8B030D-6E8A-4147-A177-3AD203B41FA5}">
                      <a16:colId xmlns:a16="http://schemas.microsoft.com/office/drawing/2014/main" val="746705640"/>
                    </a:ext>
                  </a:extLst>
                </a:gridCol>
                <a:gridCol w="1034275">
                  <a:extLst>
                    <a:ext uri="{9D8B030D-6E8A-4147-A177-3AD203B41FA5}">
                      <a16:colId xmlns:a16="http://schemas.microsoft.com/office/drawing/2014/main" val="3602450725"/>
                    </a:ext>
                  </a:extLst>
                </a:gridCol>
              </a:tblGrid>
              <a:tr h="510623">
                <a:tc gridSpan="3"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Disjunção </a:t>
                      </a:r>
                    </a:p>
                  </a:txBody>
                  <a:tcPr marL="125908" marR="125908" marT="62953" marB="62953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597" marR="91597" marT="45798" marB="45798"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597" marR="91597" marT="45798" marB="45798"/>
                </a:tc>
                <a:extLst>
                  <a:ext uri="{0D108BD9-81ED-4DB2-BD59-A6C34878D82A}">
                    <a16:rowId xmlns:a16="http://schemas.microsoft.com/office/drawing/2014/main" val="3098076065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q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 </a:t>
                      </a:r>
                      <a:r>
                        <a:rPr lang="pt-BR" sz="2500" dirty="0" err="1"/>
                        <a:t>or</a:t>
                      </a:r>
                      <a:r>
                        <a:rPr lang="pt-BR" sz="2500" dirty="0"/>
                        <a:t> q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198132593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4150652412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3053781441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V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4182138517"/>
                  </a:ext>
                </a:extLst>
              </a:tr>
              <a:tr h="510623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</a:t>
                      </a:r>
                    </a:p>
                  </a:txBody>
                  <a:tcPr marL="125908" marR="125908" marT="62953" marB="62953"/>
                </a:tc>
                <a:extLst>
                  <a:ext uri="{0D108BD9-81ED-4DB2-BD59-A6C34878D82A}">
                    <a16:rowId xmlns:a16="http://schemas.microsoft.com/office/drawing/2014/main" val="401675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165</TotalTime>
  <Words>300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Franklin Gothic Book</vt:lpstr>
      <vt:lpstr>Cortar</vt:lpstr>
      <vt:lpstr>Estruturas de seleção</vt:lpstr>
      <vt:lpstr>Introdução as Estruturas de Seleção</vt:lpstr>
      <vt:lpstr>Operadores Lógicos</vt:lpstr>
      <vt:lpstr>Sintaxe Estrutura de Seleção Simples</vt:lpstr>
      <vt:lpstr>Sintaxe Estrutura de Seleção Composta</vt:lpstr>
      <vt:lpstr>Sintaxe Estrutura de Seleção Múltipla</vt:lpstr>
      <vt:lpstr>Tabela Verdade</vt:lpstr>
      <vt:lpstr>Tabelas dos Operadores Lógicos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seleção</dc:title>
  <dc:creator>William Círico</dc:creator>
  <cp:lastModifiedBy>William Círico</cp:lastModifiedBy>
  <cp:revision>2</cp:revision>
  <dcterms:created xsi:type="dcterms:W3CDTF">2022-03-11T19:45:02Z</dcterms:created>
  <dcterms:modified xsi:type="dcterms:W3CDTF">2022-03-12T14:58:25Z</dcterms:modified>
</cp:coreProperties>
</file>