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23979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0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7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696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39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9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0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4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15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2FF6F1-023A-468E-B746-734B7CC90C0D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1090CF-926D-4584-A26B-AA79FC5EF8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AFD52-A571-439C-8121-4116302D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78F65-C792-44D5-A842-4E8655E72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Apresentado por William Círico</a:t>
            </a:r>
          </a:p>
        </p:txBody>
      </p:sp>
    </p:spTree>
    <p:extLst>
      <p:ext uri="{BB962C8B-B14F-4D97-AF65-F5344CB8AC3E}">
        <p14:creationId xmlns:p14="http://schemas.microsoft.com/office/powerpoint/2010/main" val="31646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85F862-86BD-4040-A3E9-BBBAE25C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09EE55-FA96-4AB9-9613-40B728C51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" t="22733" b="10762"/>
          <a:stretch/>
        </p:blipFill>
        <p:spPr>
          <a:xfrm>
            <a:off x="1593273" y="2005444"/>
            <a:ext cx="9601200" cy="11499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8D7946-81A3-4B49-82F5-AF220790B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3635273"/>
            <a:ext cx="9601200" cy="13159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A0CB9A-9B0C-4ED8-B69F-C0807F6B3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45" y="5320333"/>
            <a:ext cx="9457328" cy="11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72A7C-33E6-4951-A4E0-F513BED2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cardinalidade é utilizada para expressar o grau de relação entre duas tabelas.</a:t>
            </a:r>
          </a:p>
          <a:p>
            <a:r>
              <a:rPr lang="pt-BR" dirty="0"/>
              <a:t>Cardinalidades:</a:t>
            </a:r>
          </a:p>
          <a:p>
            <a:pPr lvl="1"/>
            <a:r>
              <a:rPr lang="pt-BR" b="1" i="0" dirty="0"/>
              <a:t>Um-para-um (1:1): </a:t>
            </a:r>
            <a:r>
              <a:rPr lang="pt-BR" i="0" dirty="0"/>
              <a:t>Quando o registro de uma tabela só pode ter associação com um registro de outra tabela.</a:t>
            </a:r>
          </a:p>
          <a:p>
            <a:pPr lvl="1"/>
            <a:r>
              <a:rPr lang="pt-BR" b="1" i="0" dirty="0"/>
              <a:t>Um-para-vários (1:n): </a:t>
            </a:r>
            <a:r>
              <a:rPr lang="pt-BR" i="0" dirty="0"/>
              <a:t>Quando o registro de uma tabela pode estar associado a vários registros da outra tabela.</a:t>
            </a:r>
          </a:p>
          <a:p>
            <a:pPr lvl="1"/>
            <a:r>
              <a:rPr lang="pt-BR" b="1" i="0" dirty="0"/>
              <a:t>Vários-para-vários (</a:t>
            </a:r>
            <a:r>
              <a:rPr lang="pt-BR" b="1" i="0" dirty="0" err="1"/>
              <a:t>n:m</a:t>
            </a:r>
            <a:r>
              <a:rPr lang="pt-BR" b="1" i="0" dirty="0"/>
              <a:t>): </a:t>
            </a:r>
            <a:r>
              <a:rPr lang="pt-BR" i="0" dirty="0"/>
              <a:t>Quando vários registros de uma tabela podem estar associados a vários registros da outra tabela. Nesse caso é criado uma </a:t>
            </a:r>
            <a:r>
              <a:rPr lang="pt-BR" b="1" i="0" dirty="0"/>
              <a:t>entidade associativa</a:t>
            </a:r>
            <a:r>
              <a:rPr lang="pt-BR" i="0" dirty="0"/>
              <a:t>.</a:t>
            </a:r>
            <a:r>
              <a:rPr lang="pt-BR" b="1" i="0" dirty="0"/>
              <a:t>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2135D8B-6577-43E0-BC55-15EA8A33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08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5D6E82-03DB-4625-B571-7B6C3391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" y="197581"/>
            <a:ext cx="11221648" cy="64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0E17B-1308-4FFE-B176-1B0CE533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Cardinalidade Mínima</a:t>
            </a:r>
            <a:r>
              <a:rPr lang="pt-BR" dirty="0"/>
              <a:t>: número mínimo de vezes em que um registro da entidade A pode ocorrer em B. Pode assumir o valor de </a:t>
            </a:r>
            <a:r>
              <a:rPr lang="pt-BR" b="1" dirty="0"/>
              <a:t>0</a:t>
            </a:r>
            <a:r>
              <a:rPr lang="pt-BR" dirty="0"/>
              <a:t> ou </a:t>
            </a:r>
            <a:r>
              <a:rPr lang="pt-BR" b="1" dirty="0"/>
              <a:t>1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Cardinalidade Máxima: </a:t>
            </a:r>
            <a:r>
              <a:rPr lang="pt-BR" dirty="0"/>
              <a:t>número máximo de vezes em que um registro da entidade A</a:t>
            </a:r>
            <a:r>
              <a:rPr lang="pt-BR" b="1" dirty="0"/>
              <a:t> </a:t>
            </a:r>
            <a:r>
              <a:rPr lang="pt-BR" dirty="0"/>
              <a:t>pode ocorrer em B. Pode assumir o valor de 1 ou 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698680-BD9B-4DC2-B1ED-B5FC607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Mapeamento de Cardinalidades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892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38501D-50F3-4142-9A95-763E19131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77" y="311469"/>
            <a:ext cx="10621241" cy="62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criminosos deverão ser fichados, sendo que as suas vítimas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armas, estas deverão ser cadastradas e relacionadas ao crime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744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9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1º Passo: Identificar as entidades.</a:t>
            </a:r>
          </a:p>
          <a:p>
            <a:pPr marL="0" indent="0">
              <a:buNone/>
            </a:pPr>
            <a:r>
              <a:rPr lang="pt-BR" dirty="0"/>
              <a:t>Um pequeno país resolveu informatizar sua única delegacia de polícia para criar um banco de dados onde os </a:t>
            </a:r>
            <a:r>
              <a:rPr lang="pt-BR" dirty="0">
                <a:highlight>
                  <a:srgbClr val="FFFF00"/>
                </a:highlight>
              </a:rPr>
              <a:t>criminosos</a:t>
            </a:r>
            <a:r>
              <a:rPr lang="pt-BR" dirty="0"/>
              <a:t> deverão ser fichados, sendo que as suas </a:t>
            </a:r>
            <a:r>
              <a:rPr lang="pt-BR" dirty="0">
                <a:highlight>
                  <a:srgbClr val="FFFF00"/>
                </a:highlight>
              </a:rPr>
              <a:t>vítimas</a:t>
            </a:r>
            <a:r>
              <a:rPr lang="pt-BR" dirty="0"/>
              <a:t> também deverão ser cadastradas. </a:t>
            </a:r>
          </a:p>
          <a:p>
            <a:pPr marL="0" indent="0">
              <a:buNone/>
            </a:pPr>
            <a:r>
              <a:rPr lang="pt-BR" dirty="0"/>
              <a:t>No caso de criminosos que utilizem </a:t>
            </a:r>
            <a:r>
              <a:rPr lang="pt-BR" dirty="0">
                <a:highlight>
                  <a:srgbClr val="FFFF00"/>
                </a:highlight>
              </a:rPr>
              <a:t>armas</a:t>
            </a:r>
            <a:r>
              <a:rPr lang="pt-BR" dirty="0"/>
              <a:t>, estas deverão ser cadastradas e relacionadas ao </a:t>
            </a:r>
            <a:r>
              <a:rPr lang="pt-BR" dirty="0">
                <a:highlight>
                  <a:srgbClr val="FFFF00"/>
                </a:highlight>
              </a:rPr>
              <a:t>crime</a:t>
            </a:r>
            <a:r>
              <a:rPr lang="pt-BR" dirty="0"/>
              <a:t> cometido para possível utilização no julgamento do criminoso.</a:t>
            </a:r>
          </a:p>
          <a:p>
            <a:pPr marL="0" indent="0">
              <a:buNone/>
            </a:pPr>
            <a:r>
              <a:rPr lang="pt-BR" dirty="0"/>
              <a:t>O sistema, além de fornecer dados pessoais dos criminosos, das vítimas e das armas, também deve possibilitar saber:</a:t>
            </a:r>
          </a:p>
          <a:p>
            <a:r>
              <a:rPr lang="pt-BR" dirty="0"/>
              <a:t>Quais crimes um determinado criminoso cometeu, lembrando que um crime pode ser cometido por mais de um criminoso;</a:t>
            </a:r>
          </a:p>
          <a:p>
            <a:r>
              <a:rPr lang="pt-BR" dirty="0"/>
              <a:t>Quais crimes uma determinada vítima sofreu, lembrando que várias vítimas podem ter sofrido um mesmo crime.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3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7D8F4-9F6A-4251-AD4C-E19D85CC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7800"/>
            <a:ext cx="96012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2º Passo: Identificar os relacionamentos entre as entidades e definir a cardinalidade.</a:t>
            </a:r>
          </a:p>
          <a:p>
            <a:pPr marL="0" indent="0">
              <a:buNone/>
            </a:pPr>
            <a:r>
              <a:rPr lang="pt-BR" b="1" dirty="0"/>
              <a:t>Criminoso x Vítima</a:t>
            </a:r>
          </a:p>
          <a:p>
            <a:r>
              <a:rPr lang="pt-BR" dirty="0"/>
              <a:t>Um criminoso pode atacar uma ou mais vítimas;</a:t>
            </a:r>
          </a:p>
          <a:p>
            <a:r>
              <a:rPr lang="pt-BR" dirty="0"/>
              <a:t>Uma vítima pode ser atacada por um ou mais criminosos.</a:t>
            </a:r>
          </a:p>
          <a:p>
            <a:pPr marL="0" indent="0">
              <a:buNone/>
            </a:pPr>
            <a:r>
              <a:rPr lang="pt-BR" b="1" dirty="0"/>
              <a:t>Criminoso x Arma</a:t>
            </a:r>
          </a:p>
          <a:p>
            <a:r>
              <a:rPr lang="pt-BR" dirty="0"/>
              <a:t>Um criminoso pode utilizar zero ou mais armas;</a:t>
            </a:r>
          </a:p>
          <a:p>
            <a:r>
              <a:rPr lang="pt-BR" dirty="0"/>
              <a:t>Uma arma é utilizada por um criminoso.</a:t>
            </a:r>
          </a:p>
          <a:p>
            <a:pPr marL="0" indent="0">
              <a:buNone/>
            </a:pPr>
            <a:r>
              <a:rPr lang="pt-BR" b="1" dirty="0"/>
              <a:t>Criminoso x Crime</a:t>
            </a:r>
          </a:p>
          <a:p>
            <a:r>
              <a:rPr lang="pt-BR" dirty="0"/>
              <a:t>Um criminoso pode ter cometido um ou vários crimes;</a:t>
            </a:r>
          </a:p>
          <a:p>
            <a:r>
              <a:rPr lang="pt-BR" dirty="0"/>
              <a:t>Um crime pode ter sido cometido por um ou vários criminosos.</a:t>
            </a:r>
          </a:p>
          <a:p>
            <a:pPr marL="0" indent="0">
              <a:buNone/>
            </a:pPr>
            <a:r>
              <a:rPr lang="pt-BR" b="1" dirty="0"/>
              <a:t>Vítima x Crime</a:t>
            </a:r>
          </a:p>
          <a:p>
            <a:r>
              <a:rPr lang="pt-BR" dirty="0"/>
              <a:t>Uma vítima pode ter sofrido um ou vários crimes;</a:t>
            </a:r>
          </a:p>
          <a:p>
            <a:r>
              <a:rPr lang="pt-BR" dirty="0"/>
              <a:t>Um crime pode ter uma ou várias vítimas.</a:t>
            </a:r>
          </a:p>
          <a:p>
            <a:pPr marL="0" indent="0">
              <a:buNone/>
            </a:pPr>
            <a:r>
              <a:rPr lang="pt-BR" b="1" dirty="0"/>
              <a:t>Arma x Crime:</a:t>
            </a:r>
          </a:p>
          <a:p>
            <a:r>
              <a:rPr lang="pt-BR" dirty="0"/>
              <a:t>Uma arma pode ter sido utilizada em um crime;</a:t>
            </a:r>
          </a:p>
          <a:p>
            <a:r>
              <a:rPr lang="pt-BR" dirty="0"/>
              <a:t>Em um crime podem ser utilizadas zero ou várias armas.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BF699F-FAEE-40C9-972B-51ADA4A7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4409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5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51B5A-8A26-449E-8CF0-C7E8CE87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3º Passo: Identificar os atributos de cada entidade.</a:t>
            </a:r>
          </a:p>
          <a:p>
            <a:pPr marL="0" indent="0">
              <a:buNone/>
            </a:pPr>
            <a:r>
              <a:rPr lang="pt-BR" b="1" dirty="0"/>
              <a:t>Criminoso: </a:t>
            </a:r>
            <a:r>
              <a:rPr lang="pt-BR" dirty="0"/>
              <a:t>Id, nome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Vítima: </a:t>
            </a:r>
            <a:r>
              <a:rPr lang="pt-BR" dirty="0"/>
              <a:t>Id, nome, telefone e </a:t>
            </a:r>
            <a:r>
              <a:rPr lang="pt-BR" dirty="0" err="1"/>
              <a:t>cpf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Crime:</a:t>
            </a:r>
            <a:r>
              <a:rPr lang="pt-BR" dirty="0"/>
              <a:t> Id, descrição, local (logradouro, bairro, cidade e estado) e data.</a:t>
            </a:r>
          </a:p>
          <a:p>
            <a:pPr marL="0" indent="0">
              <a:buNone/>
            </a:pPr>
            <a:r>
              <a:rPr lang="pt-BR" b="1" dirty="0"/>
              <a:t>Arma</a:t>
            </a:r>
            <a:r>
              <a:rPr lang="pt-BR" dirty="0"/>
              <a:t>: Id, calibre, modelo e fabricante.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EEFC42D-9EC8-4068-8DB2-FEE32C30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27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06A51-B011-4BC0-812B-E24A0D25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389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4º Passo: Criar o DER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1FDB217-A12B-4E43-84CE-30C97C44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335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Prática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10D64A-3B12-431F-BE8F-1A0DD22EB5E3}"/>
              </a:ext>
            </a:extLst>
          </p:cNvPr>
          <p:cNvSpPr txBox="1"/>
          <p:nvPr/>
        </p:nvSpPr>
        <p:spPr>
          <a:xfrm>
            <a:off x="5015346" y="3429000"/>
            <a:ext cx="3600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Prática...</a:t>
            </a:r>
          </a:p>
        </p:txBody>
      </p:sp>
    </p:spTree>
    <p:extLst>
      <p:ext uri="{BB962C8B-B14F-4D97-AF65-F5344CB8AC3E}">
        <p14:creationId xmlns:p14="http://schemas.microsoft.com/office/powerpoint/2010/main" val="27012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3128A-0562-4C5E-9014-914F0456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A7079-2DBE-4DE3-9F3A-A6B5DB5B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banco de dados é uma coleção organizada de informações (dados) estruturadas. Normalmente são armazenadas eletronicamente em um sistema de computador. </a:t>
            </a:r>
          </a:p>
          <a:p>
            <a:pPr algn="just"/>
            <a:r>
              <a:rPr lang="pt-BR" dirty="0"/>
              <a:t>Um banco de dados é geralmente </a:t>
            </a:r>
            <a:r>
              <a:rPr lang="pt-BR" b="1" dirty="0"/>
              <a:t>controlado</a:t>
            </a:r>
            <a:r>
              <a:rPr lang="pt-BR" dirty="0"/>
              <a:t> por um sistema de gerenciamento de banco de dados (</a:t>
            </a:r>
            <a:r>
              <a:rPr lang="pt-BR" b="1" dirty="0"/>
              <a:t>DBMS</a:t>
            </a:r>
            <a:r>
              <a:rPr lang="pt-BR" dirty="0"/>
              <a:t>). O DMBS gerencia os dados recebidos, organiza-os e fornece maneiras para que os dados sejam modificados ou extraídos por usuários ou outros programas.</a:t>
            </a:r>
          </a:p>
        </p:txBody>
      </p:sp>
    </p:spTree>
    <p:extLst>
      <p:ext uri="{BB962C8B-B14F-4D97-AF65-F5344CB8AC3E}">
        <p14:creationId xmlns:p14="http://schemas.microsoft.com/office/powerpoint/2010/main" val="337876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167-6721-439A-B7CC-02BA4A49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/ 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5B92F-0EF0-4B4A-AA9F-88744163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a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especialização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são conceitos usados para representar objetos do mundo real que possuem </a:t>
            </a:r>
            <a:r>
              <a:rPr lang="pt-B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mesmos atributos</a:t>
            </a:r>
            <a:r>
              <a:rPr lang="pt-B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 que podem ser categorizados e representados em uma hierarquia que mostra as dependências entre entidades de uma mesma categoria.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AE419F-6FAC-4F01-AEC6-D07BB7830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88" y="3124200"/>
            <a:ext cx="8698412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C9CBE-7FF5-42DC-8C5A-693451D2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Categorias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FF687-2CA4-49B6-93AE-4F5CBC00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categorias principais de banco de dados: </a:t>
            </a:r>
            <a:r>
              <a:rPr lang="pt-BR" b="1" dirty="0"/>
              <a:t>SQL</a:t>
            </a:r>
            <a:r>
              <a:rPr lang="pt-BR" dirty="0"/>
              <a:t> e </a:t>
            </a:r>
            <a:r>
              <a:rPr lang="pt-BR" b="1" dirty="0" err="1"/>
              <a:t>NoSQL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Bancos de dados relacionais (SQL): Os dados são armazenados em formatos tabulares, ou seja, o dado fica na coluna, enquanto a descrição fica em linhas e atributos. Uma outra característica importante é sua linguagem, que é baseada no SQL (</a:t>
            </a:r>
            <a:r>
              <a:rPr lang="pt-BR" dirty="0" err="1"/>
              <a:t>Structured</a:t>
            </a:r>
            <a:r>
              <a:rPr lang="pt-BR" dirty="0"/>
              <a:t> </a:t>
            </a:r>
            <a:r>
              <a:rPr lang="pt-BR" dirty="0" err="1"/>
              <a:t>Quey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Bancos de dados não relacionais (</a:t>
            </a:r>
            <a:r>
              <a:rPr lang="pt-BR" dirty="0" err="1"/>
              <a:t>NoSQL</a:t>
            </a:r>
            <a:r>
              <a:rPr lang="pt-BR" dirty="0"/>
              <a:t>): Os dados não são tabulares e podem ser armazenados de diferentes formas com base no banco </a:t>
            </a:r>
            <a:r>
              <a:rPr lang="pt-BR" dirty="0" err="1"/>
              <a:t>NoSQL</a:t>
            </a:r>
            <a:r>
              <a:rPr lang="pt-BR" dirty="0"/>
              <a:t> escolhido. Dentre as principais formas de armazenamento estão o armazenamento em documentos, chave-valor, grafos e colunas.</a:t>
            </a:r>
          </a:p>
        </p:txBody>
      </p:sp>
    </p:spTree>
    <p:extLst>
      <p:ext uri="{BB962C8B-B14F-4D97-AF65-F5344CB8AC3E}">
        <p14:creationId xmlns:p14="http://schemas.microsoft.com/office/powerpoint/2010/main" val="14604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stgres Icon? · Issue #197 · PKief/vscode-material-icon-theme · GitHub">
            <a:extLst>
              <a:ext uri="{FF2B5EF4-FFF2-40B4-BE49-F238E27FC236}">
                <a16:creationId xmlns:a16="http://schemas.microsoft.com/office/drawing/2014/main" id="{73CA76FF-7C13-4F70-80AD-7188CE75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51" y="496324"/>
            <a:ext cx="1573659" cy="16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C35BFC-D998-42CE-AE63-5332F950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10" y="496324"/>
            <a:ext cx="2802919" cy="28029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368C36E-92A8-4C1E-A969-50CA502EF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8018"/>
            <a:ext cx="2673003" cy="1383488"/>
          </a:xfrm>
          <a:prstGeom prst="rect">
            <a:avLst/>
          </a:prstGeom>
        </p:spPr>
      </p:pic>
      <p:pic>
        <p:nvPicPr>
          <p:cNvPr id="1042" name="Picture 18" descr="Arquivos Oracle - Devtools">
            <a:extLst>
              <a:ext uri="{FF2B5EF4-FFF2-40B4-BE49-F238E27FC236}">
                <a16:creationId xmlns:a16="http://schemas.microsoft.com/office/drawing/2014/main" id="{3481D5CC-2537-42CF-ABD8-559A3631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01" y="1536926"/>
            <a:ext cx="4104556" cy="1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ersões e Service Packs do MS SQL Server">
            <a:extLst>
              <a:ext uri="{FF2B5EF4-FFF2-40B4-BE49-F238E27FC236}">
                <a16:creationId xmlns:a16="http://schemas.microsoft.com/office/drawing/2014/main" id="{1D9C348B-4EA3-404B-8201-26F3551BB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86" y="2819935"/>
            <a:ext cx="2150052" cy="17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che Distribuído &amp; Session State com Redis NoSQL Server - Rafael Cruz">
            <a:extLst>
              <a:ext uri="{FF2B5EF4-FFF2-40B4-BE49-F238E27FC236}">
                <a16:creationId xmlns:a16="http://schemas.microsoft.com/office/drawing/2014/main" id="{7C2F59AD-62F1-426B-8AF8-19427A42C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504" y="4474333"/>
            <a:ext cx="2263870" cy="19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9229331-964D-4843-B24D-5042514D2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3" y="5035600"/>
            <a:ext cx="2406937" cy="1612648"/>
          </a:xfrm>
          <a:prstGeom prst="rect">
            <a:avLst/>
          </a:prstGeom>
        </p:spPr>
      </p:pic>
      <p:sp>
        <p:nvSpPr>
          <p:cNvPr id="17" name="AutoShape 26">
            <a:extLst>
              <a:ext uri="{FF2B5EF4-FFF2-40B4-BE49-F238E27FC236}">
                <a16:creationId xmlns:a16="http://schemas.microsoft.com/office/drawing/2014/main" id="{AFB0A2EC-578A-4244-991F-E69EBC4E1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52" name="Picture 28" descr="Fundamentos de MongoDB I. Quer iniciar no MongoDB e não tem base… | by  Erick Augusto | GDG Campinas | Medium">
            <a:extLst>
              <a:ext uri="{FF2B5EF4-FFF2-40B4-BE49-F238E27FC236}">
                <a16:creationId xmlns:a16="http://schemas.microsoft.com/office/drawing/2014/main" id="{7B382633-5412-4670-B769-A9A6FFE7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074" y="2728510"/>
            <a:ext cx="4116532" cy="215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Vinheta elasticR | Gabriel">
            <a:extLst>
              <a:ext uri="{FF2B5EF4-FFF2-40B4-BE49-F238E27FC236}">
                <a16:creationId xmlns:a16="http://schemas.microsoft.com/office/drawing/2014/main" id="{BD936323-62F5-4FEF-999A-EBE64D8F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78" y="2255837"/>
            <a:ext cx="2675079" cy="13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ecoming Neo4J Certified. Hello! This article will assist you in… | by  Serverless Guru | Medium">
            <a:extLst>
              <a:ext uri="{FF2B5EF4-FFF2-40B4-BE49-F238E27FC236}">
                <a16:creationId xmlns:a16="http://schemas.microsoft.com/office/drawing/2014/main" id="{62CE6B19-5C46-429F-87A4-003B1F96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803" y="5282714"/>
            <a:ext cx="2507090" cy="13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QLite – Wikipédia, a enciclopédia livre">
            <a:extLst>
              <a:ext uri="{FF2B5EF4-FFF2-40B4-BE49-F238E27FC236}">
                <a16:creationId xmlns:a16="http://schemas.microsoft.com/office/drawing/2014/main" id="{3BD2EA07-18A2-40A4-A407-143BCD4C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832" y="3854547"/>
            <a:ext cx="2400367" cy="113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74EA-F402-4882-82CA-7124DC28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32B56-7CD2-450F-8808-11FD30B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passo para construção de qualquer banco de dados é realizar a sua modelagem, ou seja, mapear a forma como os dados serão salvos. Existem três etapas nesse processo:</a:t>
            </a:r>
          </a:p>
          <a:p>
            <a:pPr lvl="1"/>
            <a:r>
              <a:rPr lang="pt-BR" dirty="0"/>
              <a:t>Modelagem conceitual</a:t>
            </a:r>
          </a:p>
          <a:p>
            <a:pPr lvl="1"/>
            <a:r>
              <a:rPr lang="pt-BR" dirty="0"/>
              <a:t>Modelagem lógica</a:t>
            </a:r>
          </a:p>
          <a:p>
            <a:pPr lvl="1"/>
            <a:r>
              <a:rPr lang="pt-BR" dirty="0"/>
              <a:t>Modelagem física</a:t>
            </a:r>
          </a:p>
          <a:p>
            <a:endParaRPr lang="pt-BR" dirty="0"/>
          </a:p>
          <a:p>
            <a:r>
              <a:rPr lang="pt-BR" dirty="0"/>
              <a:t>Vamos entender cada uma dessas etapas nos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12243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365BA-8D9E-4EDA-AB49-517B7831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3CEE2-9190-45D3-AF84-AEF7A2D3F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modelagem conceitual é utilizada para descrever os objetos (</a:t>
            </a:r>
            <a:r>
              <a:rPr lang="pt-BR" b="1" dirty="0"/>
              <a:t>entidades</a:t>
            </a:r>
            <a:r>
              <a:rPr lang="pt-BR" dirty="0"/>
              <a:t>) envolvidos em um domínio de negócios, com suas características (</a:t>
            </a:r>
            <a:r>
              <a:rPr lang="pt-BR" b="1" dirty="0"/>
              <a:t>atributos</a:t>
            </a:r>
            <a:r>
              <a:rPr lang="pt-BR" dirty="0"/>
              <a:t>) e como elas se relacionam entre si (</a:t>
            </a:r>
            <a:r>
              <a:rPr lang="pt-BR" b="1" dirty="0"/>
              <a:t>relacionamentos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Para representarmos visualmente a modelagem utilizamos o </a:t>
            </a:r>
            <a:r>
              <a:rPr lang="pt-BR" b="1" dirty="0"/>
              <a:t>DER (Diagrama Entidade-Relacionamento).</a:t>
            </a:r>
            <a:r>
              <a:rPr lang="pt-BR" dirty="0"/>
              <a:t> </a:t>
            </a:r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14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1BF6-B237-4F0E-9523-9C3259D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Entidades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9F7ED-6184-4315-8E5E-E94C870C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entidade é uma </a:t>
            </a:r>
            <a:r>
              <a:rPr lang="pt-BR" b="1" dirty="0"/>
              <a:t>coisa</a:t>
            </a:r>
            <a:r>
              <a:rPr lang="pt-BR" dirty="0"/>
              <a:t> ou </a:t>
            </a:r>
            <a:r>
              <a:rPr lang="pt-BR" b="1" dirty="0"/>
              <a:t>objeto</a:t>
            </a:r>
            <a:r>
              <a:rPr lang="pt-BR" dirty="0"/>
              <a:t> do mundo real que está ligado ao seu domínio de negócios.</a:t>
            </a:r>
          </a:p>
          <a:p>
            <a:endParaRPr lang="pt-BR" dirty="0"/>
          </a:p>
          <a:p>
            <a:r>
              <a:rPr lang="pt-BR" dirty="0"/>
              <a:t>As entidades podem ser:</a:t>
            </a:r>
          </a:p>
          <a:p>
            <a:pPr lvl="1"/>
            <a:r>
              <a:rPr lang="pt-BR" dirty="0"/>
              <a:t>Físicas: existem no mundo real e são tangíveis.</a:t>
            </a:r>
            <a:br>
              <a:rPr lang="pt-BR" dirty="0"/>
            </a:br>
            <a:r>
              <a:rPr lang="pt-BR" dirty="0"/>
              <a:t>Ex.: Cliente, Produto, etc.</a:t>
            </a:r>
          </a:p>
          <a:p>
            <a:pPr lvl="1"/>
            <a:r>
              <a:rPr lang="pt-BR" dirty="0"/>
              <a:t>Lógicas: não tangíveis.</a:t>
            </a:r>
            <a:br>
              <a:rPr lang="pt-BR" dirty="0"/>
            </a:br>
            <a:r>
              <a:rPr lang="pt-BR" dirty="0"/>
              <a:t>Ex.: Venda, Disciplina, etc.</a:t>
            </a:r>
          </a:p>
          <a:p>
            <a:endParaRPr lang="pt-BR" dirty="0"/>
          </a:p>
          <a:p>
            <a:r>
              <a:rPr lang="pt-BR" dirty="0"/>
              <a:t> No DER elas são representadas por retângulos: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92A108-E807-46D9-B2F7-F1ED5375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70" y="4490709"/>
            <a:ext cx="3433330" cy="191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5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399E2-869F-42FF-9DC7-49F74E5A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entidades são compostas por atributos. Os atributos são as</a:t>
            </a:r>
            <a:r>
              <a:rPr lang="pt-BR" b="1" dirty="0"/>
              <a:t> características que descrevem a entidade</a:t>
            </a:r>
            <a:r>
              <a:rPr lang="pt-BR" dirty="0"/>
              <a:t>.</a:t>
            </a:r>
          </a:p>
          <a:p>
            <a:r>
              <a:rPr lang="pt-BR" dirty="0"/>
              <a:t>Toda entidade precisa ter um </a:t>
            </a:r>
            <a:r>
              <a:rPr lang="pt-BR" b="1" dirty="0"/>
              <a:t>atributo identificador (id).</a:t>
            </a:r>
          </a:p>
          <a:p>
            <a:r>
              <a:rPr lang="pt-BR" dirty="0"/>
              <a:t>Por exemplo, em uma entidade usuário podemos ter os atributos nome, idade e e-mail.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4F4A80-AE6C-4F33-A260-22CC4A00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Atributos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4127DC-54C7-4BBE-8366-F7B89C0C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390" y="4141013"/>
            <a:ext cx="2265219" cy="24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3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5AEC3-E19A-4793-93AB-4BA020B2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Conceitual</a:t>
            </a:r>
            <a:br>
              <a:rPr lang="pt-BR" dirty="0"/>
            </a:br>
            <a:r>
              <a:rPr lang="pt-BR" sz="3600" dirty="0"/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F7B22-870F-4265-8D28-060A7B9C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relacionamentos são a relação existente entre duas entidades, isto é a ligação entre duas entidades que representa uma regra ou restrição de negócio, possibilitando entender como uma entidade se comporta em relação às demais.</a:t>
            </a:r>
          </a:p>
          <a:p>
            <a:pPr algn="just"/>
            <a:r>
              <a:rPr lang="pt-BR" dirty="0"/>
              <a:t>Os relacionamentos normalmente são expressos em verbos que indicam uma ação:</a:t>
            </a:r>
          </a:p>
          <a:p>
            <a:pPr lvl="1" algn="just"/>
            <a:r>
              <a:rPr lang="pt-BR" dirty="0"/>
              <a:t>Usuários </a:t>
            </a:r>
            <a:r>
              <a:rPr lang="pt-BR" b="1" dirty="0"/>
              <a:t>possuem</a:t>
            </a:r>
            <a:r>
              <a:rPr lang="pt-BR" dirty="0"/>
              <a:t> endereço.</a:t>
            </a:r>
          </a:p>
          <a:p>
            <a:pPr lvl="1" algn="just"/>
            <a:r>
              <a:rPr lang="pt-BR" dirty="0"/>
              <a:t>Professores </a:t>
            </a:r>
            <a:r>
              <a:rPr lang="pt-BR" b="1" dirty="0"/>
              <a:t>ministram</a:t>
            </a:r>
            <a:r>
              <a:rPr lang="pt-BR" dirty="0"/>
              <a:t> uma matéria.</a:t>
            </a:r>
          </a:p>
          <a:p>
            <a:pPr lvl="1" algn="just"/>
            <a:r>
              <a:rPr lang="pt-BR" dirty="0"/>
              <a:t>Atores </a:t>
            </a:r>
            <a:r>
              <a:rPr lang="pt-BR" b="1" dirty="0"/>
              <a:t>atuam</a:t>
            </a:r>
            <a:r>
              <a:rPr lang="pt-BR" dirty="0"/>
              <a:t> em um filme.</a:t>
            </a:r>
          </a:p>
        </p:txBody>
      </p:sp>
    </p:spTree>
    <p:extLst>
      <p:ext uri="{BB962C8B-B14F-4D97-AF65-F5344CB8AC3E}">
        <p14:creationId xmlns:p14="http://schemas.microsoft.com/office/powerpoint/2010/main" val="368231843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119</TotalTime>
  <Words>1146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Franklin Gothic Book</vt:lpstr>
      <vt:lpstr>Cortar</vt:lpstr>
      <vt:lpstr>Banco de Dados</vt:lpstr>
      <vt:lpstr>O que é?</vt:lpstr>
      <vt:lpstr>Categorias de Banco de Dados</vt:lpstr>
      <vt:lpstr>Apresentação do PowerPoint</vt:lpstr>
      <vt:lpstr>Modelagem de Banco de Dados</vt:lpstr>
      <vt:lpstr>Modelagem conceitual</vt:lpstr>
      <vt:lpstr>Modelagem Conceitual Entidades</vt:lpstr>
      <vt:lpstr>Modelagem Conceitual Atributos</vt:lpstr>
      <vt:lpstr>Modelagem Conceitual Relacionamentos</vt:lpstr>
      <vt:lpstr>Modelagem Conceitual Relacionamentos</vt:lpstr>
      <vt:lpstr>Modelagem Conceitual Mapeamento de Cardinalidades</vt:lpstr>
      <vt:lpstr>Apresentação do PowerPoint</vt:lpstr>
      <vt:lpstr>Modelagem Conceitual Mapeamento de Cardinalidades</vt:lpstr>
      <vt:lpstr>Apresentação do PowerPoint</vt:lpstr>
      <vt:lpstr>Modelagem Conceitual Prática</vt:lpstr>
      <vt:lpstr>Modelagem Conceitual Prática</vt:lpstr>
      <vt:lpstr>Modelagem Conceitual Prática</vt:lpstr>
      <vt:lpstr>Modelagem Conceitual Prática</vt:lpstr>
      <vt:lpstr>Modelagem Conceitual Prática</vt:lpstr>
      <vt:lpstr>Generalização / Especialização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William Círico</dc:creator>
  <cp:lastModifiedBy>William Círico</cp:lastModifiedBy>
  <cp:revision>2</cp:revision>
  <dcterms:created xsi:type="dcterms:W3CDTF">2022-04-16T11:59:17Z</dcterms:created>
  <dcterms:modified xsi:type="dcterms:W3CDTF">2022-04-16T14:39:13Z</dcterms:modified>
</cp:coreProperties>
</file>