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91" r:id="rId34"/>
    <p:sldId id="289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32FF6F1-023A-468E-B746-734B7CC90C0D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61090CF-926D-4584-A26B-AA79FC5EF88B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0239799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F6F1-023A-468E-B746-734B7CC90C0D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90CF-926D-4584-A26B-AA79FC5EF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4084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F6F1-023A-468E-B746-734B7CC90C0D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90CF-926D-4584-A26B-AA79FC5EF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0434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F6F1-023A-468E-B746-734B7CC90C0D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90CF-926D-4584-A26B-AA79FC5EF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5376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2FF6F1-023A-468E-B746-734B7CC90C0D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1090CF-926D-4584-A26B-AA79FC5EF88B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86964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F6F1-023A-468E-B746-734B7CC90C0D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90CF-926D-4584-A26B-AA79FC5EF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7392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F6F1-023A-468E-B746-734B7CC90C0D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90CF-926D-4584-A26B-AA79FC5EF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248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F6F1-023A-468E-B746-734B7CC90C0D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90CF-926D-4584-A26B-AA79FC5EF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391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F6F1-023A-468E-B746-734B7CC90C0D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90CF-926D-4584-A26B-AA79FC5EF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9059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2FF6F1-023A-468E-B746-734B7CC90C0D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1090CF-926D-4584-A26B-AA79FC5EF88B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68452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2FF6F1-023A-468E-B746-734B7CC90C0D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1090CF-926D-4584-A26B-AA79FC5EF88B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79155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32FF6F1-023A-468E-B746-734B7CC90C0D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61090CF-926D-4584-A26B-AA79FC5EF88B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3276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0AFD52-A571-439C-8121-4116302D06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Banco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878F65-C792-44D5-A842-4E8655E728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Apresentado por William Círico</a:t>
            </a:r>
          </a:p>
        </p:txBody>
      </p:sp>
    </p:spTree>
    <p:extLst>
      <p:ext uri="{BB962C8B-B14F-4D97-AF65-F5344CB8AC3E}">
        <p14:creationId xmlns:p14="http://schemas.microsoft.com/office/powerpoint/2010/main" val="3164670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785F862-86BD-4040-A3E9-BBBAE25C7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pt-BR" dirty="0"/>
              <a:t>Modelagem Conceitual</a:t>
            </a:r>
            <a:br>
              <a:rPr lang="pt-BR" dirty="0"/>
            </a:br>
            <a:r>
              <a:rPr lang="pt-BR" sz="3600" dirty="0"/>
              <a:t>Relacionamentos</a:t>
            </a: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109EE55-FA96-4AB9-9613-40B728C51E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6" t="22733" b="10762"/>
          <a:stretch/>
        </p:blipFill>
        <p:spPr>
          <a:xfrm>
            <a:off x="1593273" y="2005444"/>
            <a:ext cx="9601200" cy="114992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88D7946-81A3-4B49-82F5-AF220790BE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73" y="3635273"/>
            <a:ext cx="9601200" cy="131599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FA0CB9A-9B0C-4ED8-B69F-C0807F6B3D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145" y="5320333"/>
            <a:ext cx="9457328" cy="117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827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F72A7C-33E6-4951-A4E0-F513BED25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cardinalidade é utilizada para expressar o grau de relação entre duas tabelas.</a:t>
            </a:r>
          </a:p>
          <a:p>
            <a:r>
              <a:rPr lang="pt-BR" dirty="0"/>
              <a:t>Cardinalidades:</a:t>
            </a:r>
          </a:p>
          <a:p>
            <a:pPr lvl="1"/>
            <a:r>
              <a:rPr lang="pt-BR" b="1" i="0" dirty="0"/>
              <a:t>Um-para-um (1:1): </a:t>
            </a:r>
            <a:r>
              <a:rPr lang="pt-BR" i="0" dirty="0"/>
              <a:t>Quando o registro de uma tabela só pode ter associação com um registro de outra tabela.</a:t>
            </a:r>
          </a:p>
          <a:p>
            <a:pPr lvl="1"/>
            <a:r>
              <a:rPr lang="pt-BR" b="1" i="0" dirty="0"/>
              <a:t>Um-para-vários (1:n): </a:t>
            </a:r>
            <a:r>
              <a:rPr lang="pt-BR" i="0" dirty="0"/>
              <a:t>Quando o registro de uma tabela pode estar associado a vários registros da outra tabela.</a:t>
            </a:r>
          </a:p>
          <a:p>
            <a:pPr lvl="1"/>
            <a:r>
              <a:rPr lang="pt-BR" b="1" i="0" dirty="0"/>
              <a:t>Vários-para-vários (</a:t>
            </a:r>
            <a:r>
              <a:rPr lang="pt-BR" b="1" i="0" dirty="0" err="1"/>
              <a:t>n:m</a:t>
            </a:r>
            <a:r>
              <a:rPr lang="pt-BR" b="1" i="0" dirty="0"/>
              <a:t>): </a:t>
            </a:r>
            <a:r>
              <a:rPr lang="pt-BR" i="0" dirty="0"/>
              <a:t>Quando vários registros de uma tabela podem estar associados a vários registros da outra tabela. Nesse caso é criado uma </a:t>
            </a:r>
            <a:r>
              <a:rPr lang="pt-BR" b="1" i="0" dirty="0"/>
              <a:t>entidade associativa</a:t>
            </a:r>
            <a:r>
              <a:rPr lang="pt-BR" i="0" dirty="0"/>
              <a:t>.</a:t>
            </a:r>
            <a:r>
              <a:rPr lang="pt-BR" b="1" i="0" dirty="0"/>
              <a:t> 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2135D8B-6577-43E0-BC55-15EA8A338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pt-BR" dirty="0"/>
              <a:t>Modelagem Conceitual</a:t>
            </a:r>
            <a:br>
              <a:rPr lang="pt-BR" dirty="0"/>
            </a:br>
            <a:r>
              <a:rPr lang="pt-BR" sz="3600" dirty="0"/>
              <a:t>Mapeamento de Cardinalidades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2083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45D6E82-03DB-4625-B571-7B6C33912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00" y="197581"/>
            <a:ext cx="11221648" cy="646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202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90E17B-1308-4FFE-B176-1B0CE5338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Cardinalidade Mínima</a:t>
            </a:r>
            <a:r>
              <a:rPr lang="pt-BR" dirty="0"/>
              <a:t>: número mínimo de vezes em que um registro da entidade A pode ocorrer em B. Pode assumir o valor de </a:t>
            </a:r>
            <a:r>
              <a:rPr lang="pt-BR" b="1" dirty="0"/>
              <a:t>0</a:t>
            </a:r>
            <a:r>
              <a:rPr lang="pt-BR" dirty="0"/>
              <a:t> ou </a:t>
            </a:r>
            <a:r>
              <a:rPr lang="pt-BR" b="1" dirty="0"/>
              <a:t>1</a:t>
            </a:r>
            <a:r>
              <a:rPr lang="pt-BR" dirty="0"/>
              <a:t>.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b="1" dirty="0"/>
              <a:t>Cardinalidade Máxima: </a:t>
            </a:r>
            <a:r>
              <a:rPr lang="pt-BR" dirty="0"/>
              <a:t>número máximo de vezes em que um registro da entidade A</a:t>
            </a:r>
            <a:r>
              <a:rPr lang="pt-BR" b="1" dirty="0"/>
              <a:t> </a:t>
            </a:r>
            <a:r>
              <a:rPr lang="pt-BR" dirty="0"/>
              <a:t>pode ocorrer em B. Pode assumir o valor de 1 ou N.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0698680-BD9B-4DC2-B1ED-B5FC60728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pt-BR" dirty="0"/>
              <a:t>Modelagem Conceitual</a:t>
            </a:r>
            <a:br>
              <a:rPr lang="pt-BR" dirty="0"/>
            </a:br>
            <a:r>
              <a:rPr lang="pt-BR" sz="3600" dirty="0"/>
              <a:t>Mapeamento de Cardinalidades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8922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3B38501D-50F3-4142-9A95-763E19131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77" y="311469"/>
            <a:ext cx="10621241" cy="623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415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67D8F4-9F6A-4251-AD4C-E19D85CC1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391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Um pequeno país resolveu informatizar sua única delegacia de polícia para criar um banco de dados onde os criminosos deverão ser fichados, sendo que as suas vítimas também deverão ser cadastradas. </a:t>
            </a:r>
          </a:p>
          <a:p>
            <a:pPr marL="0" indent="0">
              <a:buNone/>
            </a:pPr>
            <a:r>
              <a:rPr lang="pt-BR" dirty="0"/>
              <a:t>No caso de criminosos que utilizem armas, estas deverão ser cadastradas e relacionadas ao crime cometido para possível utilização no julgamento do criminoso.</a:t>
            </a:r>
          </a:p>
          <a:p>
            <a:pPr marL="0" indent="0">
              <a:buNone/>
            </a:pPr>
            <a:r>
              <a:rPr lang="pt-BR" dirty="0"/>
              <a:t>O sistema, além de fornecer dados pessoais dos criminosos, das vítimas e das armas, também deve possibilitar saber:</a:t>
            </a:r>
          </a:p>
          <a:p>
            <a:r>
              <a:rPr lang="pt-BR" dirty="0"/>
              <a:t>Quais crimes um determinado criminoso cometeu, lembrando que um crime pode ser cometido por mais de um criminoso;</a:t>
            </a:r>
          </a:p>
          <a:p>
            <a:r>
              <a:rPr lang="pt-BR" dirty="0"/>
              <a:t>Quais crimes uma determinada vítima sofreu, lembrando que várias vítimas podem ter sofrido um mesmo crime.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BBF699F-FAEE-40C9-972B-51ADA4A76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pt-BR" dirty="0"/>
              <a:t>Modelagem Conceitual</a:t>
            </a:r>
            <a:br>
              <a:rPr lang="pt-BR" dirty="0"/>
            </a:br>
            <a:r>
              <a:rPr lang="pt-BR" sz="3600" dirty="0"/>
              <a:t>Prática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7442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67D8F4-9F6A-4251-AD4C-E19D85CC1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391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1º Passo: Identificar as entidades.</a:t>
            </a:r>
          </a:p>
          <a:p>
            <a:pPr marL="0" indent="0">
              <a:buNone/>
            </a:pPr>
            <a:r>
              <a:rPr lang="pt-BR" dirty="0"/>
              <a:t>Um pequeno país resolveu informatizar sua única delegacia de polícia para criar um banco de dados onde os </a:t>
            </a:r>
            <a:r>
              <a:rPr lang="pt-BR" dirty="0">
                <a:highlight>
                  <a:srgbClr val="FFFF00"/>
                </a:highlight>
              </a:rPr>
              <a:t>criminosos</a:t>
            </a:r>
            <a:r>
              <a:rPr lang="pt-BR" dirty="0"/>
              <a:t> deverão ser fichados, sendo que as suas </a:t>
            </a:r>
            <a:r>
              <a:rPr lang="pt-BR" dirty="0">
                <a:highlight>
                  <a:srgbClr val="FFFF00"/>
                </a:highlight>
              </a:rPr>
              <a:t>vítimas</a:t>
            </a:r>
            <a:r>
              <a:rPr lang="pt-BR" dirty="0"/>
              <a:t> também deverão ser cadastradas. </a:t>
            </a:r>
          </a:p>
          <a:p>
            <a:pPr marL="0" indent="0">
              <a:buNone/>
            </a:pPr>
            <a:r>
              <a:rPr lang="pt-BR" dirty="0"/>
              <a:t>No caso de criminosos que utilizem </a:t>
            </a:r>
            <a:r>
              <a:rPr lang="pt-BR" dirty="0">
                <a:highlight>
                  <a:srgbClr val="FFFF00"/>
                </a:highlight>
              </a:rPr>
              <a:t>armas</a:t>
            </a:r>
            <a:r>
              <a:rPr lang="pt-BR" dirty="0"/>
              <a:t>, estas deverão ser cadastradas e relacionadas ao </a:t>
            </a:r>
            <a:r>
              <a:rPr lang="pt-BR" dirty="0">
                <a:highlight>
                  <a:srgbClr val="FFFF00"/>
                </a:highlight>
              </a:rPr>
              <a:t>crime</a:t>
            </a:r>
            <a:r>
              <a:rPr lang="pt-BR" dirty="0"/>
              <a:t> cometido para possível utilização no julgamento do criminoso.</a:t>
            </a:r>
          </a:p>
          <a:p>
            <a:pPr marL="0" indent="0">
              <a:buNone/>
            </a:pPr>
            <a:r>
              <a:rPr lang="pt-BR" dirty="0"/>
              <a:t>O sistema, além de fornecer dados pessoais dos criminosos, das vítimas e das armas, também deve possibilitar saber:</a:t>
            </a:r>
          </a:p>
          <a:p>
            <a:r>
              <a:rPr lang="pt-BR" dirty="0"/>
              <a:t>Quais crimes um determinado criminoso cometeu, lembrando que um crime pode ser cometido por mais de um criminoso;</a:t>
            </a:r>
          </a:p>
          <a:p>
            <a:r>
              <a:rPr lang="pt-BR" dirty="0"/>
              <a:t>Quais crimes uma determinada vítima sofreu, lembrando que várias vítimas podem ter sofrido um mesmo crime.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BBF699F-FAEE-40C9-972B-51ADA4A76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pt-BR" dirty="0"/>
              <a:t>Modelagem Conceitual</a:t>
            </a:r>
            <a:br>
              <a:rPr lang="pt-BR" dirty="0"/>
            </a:br>
            <a:r>
              <a:rPr lang="pt-BR" sz="3600" dirty="0"/>
              <a:t>Prática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2324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67D8F4-9F6A-4251-AD4C-E19D85CC1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47800"/>
            <a:ext cx="9601200" cy="54102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b="1" dirty="0"/>
              <a:t>2º Passo: Identificar os relacionamentos entre as entidades e definir a cardinalidade.</a:t>
            </a:r>
          </a:p>
          <a:p>
            <a:pPr marL="0" indent="0">
              <a:buNone/>
            </a:pPr>
            <a:r>
              <a:rPr lang="pt-BR" b="1" dirty="0"/>
              <a:t>Criminoso x Vítima</a:t>
            </a:r>
          </a:p>
          <a:p>
            <a:r>
              <a:rPr lang="pt-BR" dirty="0"/>
              <a:t>Um criminoso pode atacar uma ou mais vítimas;</a:t>
            </a:r>
          </a:p>
          <a:p>
            <a:r>
              <a:rPr lang="pt-BR" dirty="0"/>
              <a:t>Uma vítima pode ser atacada por um ou mais criminosos.</a:t>
            </a:r>
          </a:p>
          <a:p>
            <a:pPr marL="0" indent="0">
              <a:buNone/>
            </a:pPr>
            <a:r>
              <a:rPr lang="pt-BR" b="1" dirty="0"/>
              <a:t>Criminoso x Arma</a:t>
            </a:r>
          </a:p>
          <a:p>
            <a:r>
              <a:rPr lang="pt-BR" dirty="0"/>
              <a:t>Um criminoso pode utilizar zero ou mais armas;</a:t>
            </a:r>
          </a:p>
          <a:p>
            <a:r>
              <a:rPr lang="pt-BR" dirty="0"/>
              <a:t>Uma arma é utilizada por um criminoso.</a:t>
            </a:r>
          </a:p>
          <a:p>
            <a:pPr marL="0" indent="0">
              <a:buNone/>
            </a:pPr>
            <a:r>
              <a:rPr lang="pt-BR" b="1" dirty="0"/>
              <a:t>Criminoso x Crime</a:t>
            </a:r>
          </a:p>
          <a:p>
            <a:r>
              <a:rPr lang="pt-BR" dirty="0"/>
              <a:t>Um criminoso pode ter cometido um ou vários crimes;</a:t>
            </a:r>
          </a:p>
          <a:p>
            <a:r>
              <a:rPr lang="pt-BR" dirty="0"/>
              <a:t>Um crime pode ter sido cometido por um ou vários criminosos.</a:t>
            </a:r>
          </a:p>
          <a:p>
            <a:pPr marL="0" indent="0">
              <a:buNone/>
            </a:pPr>
            <a:r>
              <a:rPr lang="pt-BR" b="1" dirty="0"/>
              <a:t>Vítima x Crime</a:t>
            </a:r>
          </a:p>
          <a:p>
            <a:r>
              <a:rPr lang="pt-BR" dirty="0"/>
              <a:t>Uma vítima pode ter sofrido um ou vários crimes;</a:t>
            </a:r>
          </a:p>
          <a:p>
            <a:r>
              <a:rPr lang="pt-BR" dirty="0"/>
              <a:t>Um crime pode ter uma ou várias vítimas.</a:t>
            </a:r>
          </a:p>
          <a:p>
            <a:pPr marL="0" indent="0">
              <a:buNone/>
            </a:pPr>
            <a:r>
              <a:rPr lang="pt-BR" b="1" dirty="0"/>
              <a:t>Arma x Crime:</a:t>
            </a:r>
          </a:p>
          <a:p>
            <a:r>
              <a:rPr lang="pt-BR" dirty="0"/>
              <a:t>Uma arma pode ter sido utilizada em um crime;</a:t>
            </a:r>
          </a:p>
          <a:p>
            <a:r>
              <a:rPr lang="pt-BR" dirty="0"/>
              <a:t>Em um crime podem ser utilizadas zero ou várias armas.</a:t>
            </a:r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BBF699F-FAEE-40C9-972B-51ADA4A76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94409"/>
            <a:ext cx="9601200" cy="1485900"/>
          </a:xfrm>
        </p:spPr>
        <p:txBody>
          <a:bodyPr/>
          <a:lstStyle/>
          <a:p>
            <a:r>
              <a:rPr lang="pt-BR" dirty="0"/>
              <a:t>Modelagem Conceitual</a:t>
            </a:r>
            <a:br>
              <a:rPr lang="pt-BR" dirty="0"/>
            </a:br>
            <a:r>
              <a:rPr lang="pt-BR" sz="3600" dirty="0"/>
              <a:t>Prática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7572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551B5A-8A26-449E-8CF0-C7E8CE87F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/>
              <a:t>3º Passo: Identificar os atributos de cada entidade.</a:t>
            </a:r>
          </a:p>
          <a:p>
            <a:pPr marL="0" indent="0">
              <a:buNone/>
            </a:pPr>
            <a:r>
              <a:rPr lang="pt-BR" b="1" dirty="0"/>
              <a:t>Criminoso: </a:t>
            </a:r>
            <a:r>
              <a:rPr lang="pt-BR" dirty="0"/>
              <a:t>Id, nome e </a:t>
            </a:r>
            <a:r>
              <a:rPr lang="pt-BR" dirty="0" err="1"/>
              <a:t>cpf</a:t>
            </a:r>
            <a:r>
              <a:rPr lang="pt-BR" dirty="0"/>
              <a:t>.</a:t>
            </a:r>
          </a:p>
          <a:p>
            <a:pPr marL="0" indent="0">
              <a:buNone/>
            </a:pPr>
            <a:r>
              <a:rPr lang="pt-BR" b="1" dirty="0"/>
              <a:t>Vítima: </a:t>
            </a:r>
            <a:r>
              <a:rPr lang="pt-BR" dirty="0"/>
              <a:t>Id, nome, telefone e </a:t>
            </a:r>
            <a:r>
              <a:rPr lang="pt-BR" dirty="0" err="1"/>
              <a:t>cpf</a:t>
            </a:r>
            <a:r>
              <a:rPr lang="pt-BR" dirty="0"/>
              <a:t>.</a:t>
            </a:r>
          </a:p>
          <a:p>
            <a:pPr marL="0" indent="0">
              <a:buNone/>
            </a:pPr>
            <a:r>
              <a:rPr lang="pt-BR" b="1" dirty="0"/>
              <a:t>Crime:</a:t>
            </a:r>
            <a:r>
              <a:rPr lang="pt-BR" dirty="0"/>
              <a:t> Id, descrição, local (logradouro, bairro, cidade e estado) e data.</a:t>
            </a:r>
          </a:p>
          <a:p>
            <a:pPr marL="0" indent="0">
              <a:buNone/>
            </a:pPr>
            <a:r>
              <a:rPr lang="pt-BR" b="1" dirty="0"/>
              <a:t>Arma</a:t>
            </a:r>
            <a:r>
              <a:rPr lang="pt-BR" dirty="0"/>
              <a:t>: Id, calibre, modelo e fabricante.</a:t>
            </a:r>
            <a:endParaRPr lang="pt-BR" b="1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EEFC42D-9EC8-4068-8DB2-FEE32C301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pt-BR" dirty="0"/>
              <a:t>Modelagem Conceitual</a:t>
            </a:r>
            <a:br>
              <a:rPr lang="pt-BR" dirty="0"/>
            </a:br>
            <a:r>
              <a:rPr lang="pt-BR" sz="3600" dirty="0"/>
              <a:t>Prática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7277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E06A51-B011-4BC0-812B-E24A0D258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43890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pt-BR" b="1" dirty="0"/>
              <a:t>4º Passo: Criar o DER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1FDB217-A12B-4E43-84CE-30C97C440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33350"/>
            <a:ext cx="9601200" cy="1485900"/>
          </a:xfrm>
        </p:spPr>
        <p:txBody>
          <a:bodyPr/>
          <a:lstStyle/>
          <a:p>
            <a:r>
              <a:rPr lang="pt-BR" dirty="0"/>
              <a:t>Modelagem Conceitual</a:t>
            </a:r>
            <a:br>
              <a:rPr lang="pt-BR" dirty="0"/>
            </a:br>
            <a:r>
              <a:rPr lang="pt-BR" sz="3600" dirty="0"/>
              <a:t>Prática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F10D64A-3B12-431F-BE8F-1A0DD22EB5E3}"/>
              </a:ext>
            </a:extLst>
          </p:cNvPr>
          <p:cNvSpPr txBox="1"/>
          <p:nvPr/>
        </p:nvSpPr>
        <p:spPr>
          <a:xfrm>
            <a:off x="5015346" y="3429000"/>
            <a:ext cx="36006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/>
              <a:t>Prática...</a:t>
            </a:r>
          </a:p>
        </p:txBody>
      </p:sp>
    </p:spTree>
    <p:extLst>
      <p:ext uri="{BB962C8B-B14F-4D97-AF65-F5344CB8AC3E}">
        <p14:creationId xmlns:p14="http://schemas.microsoft.com/office/powerpoint/2010/main" val="2701214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A3128A-0562-4C5E-9014-914F04561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DA7079-2DBE-4DE3-9F3A-A6B5DB5BB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Um banco de dados é uma coleção organizada de informações (dados) estruturadas. Normalmente são armazenadas eletronicamente em um sistema de computador. </a:t>
            </a:r>
          </a:p>
          <a:p>
            <a:pPr algn="just"/>
            <a:r>
              <a:rPr lang="pt-BR" dirty="0"/>
              <a:t>Um banco de dados é geralmente </a:t>
            </a:r>
            <a:r>
              <a:rPr lang="pt-BR" b="1" dirty="0"/>
              <a:t>controlado</a:t>
            </a:r>
            <a:r>
              <a:rPr lang="pt-BR" dirty="0"/>
              <a:t> por um sistema de gerenciamento de banco de dados (</a:t>
            </a:r>
            <a:r>
              <a:rPr lang="pt-BR" b="1" dirty="0"/>
              <a:t>DBMS</a:t>
            </a:r>
            <a:r>
              <a:rPr lang="pt-BR" dirty="0"/>
              <a:t>). O DMBS gerencia os dados recebidos, organiza-os e fornece maneiras para que os dados sejam modificados ou extraídos por usuários ou outros programas.</a:t>
            </a:r>
          </a:p>
        </p:txBody>
      </p:sp>
    </p:spTree>
    <p:extLst>
      <p:ext uri="{BB962C8B-B14F-4D97-AF65-F5344CB8AC3E}">
        <p14:creationId xmlns:p14="http://schemas.microsoft.com/office/powerpoint/2010/main" val="3378765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167-6721-439A-B7CC-02BA4A49F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Generalização / Especialização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25B92F-0EF0-4B4A-AA9F-887441633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/>
          <a:lstStyle/>
          <a:p>
            <a:pPr algn="just"/>
            <a:r>
              <a:rPr lang="pt-B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</a:t>
            </a:r>
            <a:r>
              <a:rPr lang="pt-BR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generalização</a:t>
            </a:r>
            <a:r>
              <a:rPr lang="pt-B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 a </a:t>
            </a:r>
            <a:r>
              <a:rPr lang="pt-BR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especialização</a:t>
            </a:r>
            <a:r>
              <a:rPr lang="pt-B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são conceitos usados para representar objetos do mundo real que possuem </a:t>
            </a:r>
            <a:r>
              <a:rPr lang="pt-BR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os mesmos atributos</a:t>
            </a:r>
            <a:r>
              <a:rPr lang="pt-B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 que podem ser categorizados e representados em uma hierarquia que mostra as dependências entre entidades de uma mesma categoria.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5AE419F-6FAC-4F01-AEC6-D07BB7830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988" y="3124200"/>
            <a:ext cx="8698412" cy="336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7501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58BB4D-5B46-4411-A58E-887CBC76A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Lógica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CC321E-9DD8-4682-8EAF-055839B65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Essa etapa da modelagem contém informações sobre como o modelo deve ser implementado, definindo os </a:t>
            </a:r>
            <a:r>
              <a:rPr lang="pt-BR" b="1" dirty="0"/>
              <a:t>tipos dos atributos</a:t>
            </a:r>
            <a:r>
              <a:rPr lang="pt-BR" dirty="0"/>
              <a:t> e as </a:t>
            </a:r>
            <a:r>
              <a:rPr lang="pt-BR" b="1" dirty="0"/>
              <a:t>chaves estrangeiras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b="1" dirty="0"/>
              <a:t>Chave estrangeira</a:t>
            </a:r>
            <a:r>
              <a:rPr lang="pt-BR" dirty="0"/>
              <a:t> é um campo que </a:t>
            </a:r>
            <a:r>
              <a:rPr lang="pt-BR" b="1" dirty="0"/>
              <a:t>aponta para a chave primária de outra tabela</a:t>
            </a:r>
            <a:r>
              <a:rPr lang="pt-BR" dirty="0"/>
              <a:t>. Ela é utilizada para identificarmos o relacionamento entre as tabelas.</a:t>
            </a:r>
          </a:p>
        </p:txBody>
      </p:sp>
    </p:spTree>
    <p:extLst>
      <p:ext uri="{BB962C8B-B14F-4D97-AF65-F5344CB8AC3E}">
        <p14:creationId xmlns:p14="http://schemas.microsoft.com/office/powerpoint/2010/main" val="2190408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3B11A-5900-4017-8F41-D146781D1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Lógica</a:t>
            </a:r>
            <a:br>
              <a:rPr lang="pt-BR" dirty="0"/>
            </a:br>
            <a:r>
              <a:rPr lang="pt-BR" sz="3600" dirty="0"/>
              <a:t>Mapeamento da chave estrangeira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D3D404-4451-4C73-9534-BBA4F4CF6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Regras para utilização da chave estrangeira: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b="1" dirty="0"/>
              <a:t>Cardinalidade 1:1: </a:t>
            </a:r>
            <a:r>
              <a:rPr lang="pt-BR" dirty="0"/>
              <a:t>Existe duas possibilidades a primeira é unir as tabelas e a segunda é colocar a chave estrangeira na entidade fraca (Entidade que depende de outra para existir).</a:t>
            </a:r>
          </a:p>
          <a:p>
            <a:endParaRPr lang="pt-BR" dirty="0"/>
          </a:p>
          <a:p>
            <a:r>
              <a:rPr lang="pt-BR" b="1" dirty="0"/>
              <a:t>Cardinalidade 1:N: </a:t>
            </a:r>
            <a:r>
              <a:rPr lang="pt-BR" dirty="0"/>
              <a:t>O lado N irá receber a chave estrangeira.</a:t>
            </a:r>
          </a:p>
          <a:p>
            <a:endParaRPr lang="pt-BR" dirty="0"/>
          </a:p>
          <a:p>
            <a:r>
              <a:rPr lang="pt-BR" b="1" dirty="0"/>
              <a:t>Cardinalidade N:N: </a:t>
            </a:r>
            <a:r>
              <a:rPr lang="pt-BR" dirty="0"/>
              <a:t>É criada uma nova tabela (entidade associativa) onde a chave primária será composta pelas chaves estrangeiras das duas tabelas.</a:t>
            </a:r>
          </a:p>
        </p:txBody>
      </p:sp>
    </p:spTree>
    <p:extLst>
      <p:ext uri="{BB962C8B-B14F-4D97-AF65-F5344CB8AC3E}">
        <p14:creationId xmlns:p14="http://schemas.microsoft.com/office/powerpoint/2010/main" val="3576584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CF95D9-1E06-47B8-ABE5-77B564377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Cardinalidade 1:1: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4CE637B-FF55-4EBE-8682-4F9797B9F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pt-BR" dirty="0"/>
              <a:t>Modelagem Lógica</a:t>
            </a:r>
            <a:br>
              <a:rPr lang="pt-BR" dirty="0"/>
            </a:br>
            <a:r>
              <a:rPr lang="pt-BR" sz="3600" dirty="0"/>
              <a:t>Mapeamento da chave estrangeira</a:t>
            </a:r>
            <a:endParaRPr lang="pt-BR" dirty="0"/>
          </a:p>
        </p:txBody>
      </p:sp>
      <p:pic>
        <p:nvPicPr>
          <p:cNvPr id="5" name="Picture 3" descr="Diagram&#10;&#10;Description automatically generated">
            <a:extLst>
              <a:ext uri="{FF2B5EF4-FFF2-40B4-BE49-F238E27FC236}">
                <a16:creationId xmlns:a16="http://schemas.microsoft.com/office/drawing/2014/main" id="{266A335A-9B19-4BF8-8958-B1C71EFBE5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24" t="35160" r="-131" b="28767"/>
          <a:stretch/>
        </p:blipFill>
        <p:spPr>
          <a:xfrm>
            <a:off x="1471637" y="2698850"/>
            <a:ext cx="9625854" cy="11139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D339A54-4FF4-42C4-8210-5B40492D0BDA}"/>
              </a:ext>
            </a:extLst>
          </p:cNvPr>
          <p:cNvSpPr txBox="1"/>
          <p:nvPr/>
        </p:nvSpPr>
        <p:spPr>
          <a:xfrm>
            <a:off x="8437418" y="2886487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(0, 1)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2078DC4-C7FB-42F0-9CAC-D8FF7B8C21B6}"/>
              </a:ext>
            </a:extLst>
          </p:cNvPr>
          <p:cNvSpPr txBox="1"/>
          <p:nvPr/>
        </p:nvSpPr>
        <p:spPr>
          <a:xfrm>
            <a:off x="3616036" y="2886487"/>
            <a:ext cx="702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(1, 1)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BF2617D-36D6-4025-AA3A-163C2202D2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127" y="4000427"/>
            <a:ext cx="8683745" cy="256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3110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445873-7479-4DA2-BB19-90146B5F1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Cardinalidade 1:N:</a:t>
            </a:r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FDC6F97-6B92-4D86-8707-2BCB1DEDE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pt-BR" dirty="0"/>
              <a:t>Modelagem Lógica</a:t>
            </a:r>
            <a:br>
              <a:rPr lang="pt-BR" dirty="0"/>
            </a:br>
            <a:r>
              <a:rPr lang="pt-BR" sz="3600" dirty="0"/>
              <a:t>Mapeamento da chave estrangeira</a:t>
            </a:r>
            <a:endParaRPr lang="pt-BR" dirty="0"/>
          </a:p>
        </p:txBody>
      </p:sp>
      <p:pic>
        <p:nvPicPr>
          <p:cNvPr id="6" name="Picture 4" descr="Diagram&#10;&#10;Description automatically generated">
            <a:extLst>
              <a:ext uri="{FF2B5EF4-FFF2-40B4-BE49-F238E27FC236}">
                <a16:creationId xmlns:a16="http://schemas.microsoft.com/office/drawing/2014/main" id="{816664E4-4940-41C5-B704-74A61843F8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99" t="34236" r="-249" b="25652"/>
          <a:stretch/>
        </p:blipFill>
        <p:spPr>
          <a:xfrm>
            <a:off x="1371600" y="2750930"/>
            <a:ext cx="10158400" cy="135614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6549B0A-A802-47BA-9B1A-497FB02319F6}"/>
              </a:ext>
            </a:extLst>
          </p:cNvPr>
          <p:cNvSpPr txBox="1"/>
          <p:nvPr/>
        </p:nvSpPr>
        <p:spPr>
          <a:xfrm>
            <a:off x="8742218" y="3059668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(0, n)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E876F9A-5B6A-4132-BEC1-83C517A31155}"/>
              </a:ext>
            </a:extLst>
          </p:cNvPr>
          <p:cNvSpPr txBox="1"/>
          <p:nvPr/>
        </p:nvSpPr>
        <p:spPr>
          <a:xfrm>
            <a:off x="3574472" y="3059668"/>
            <a:ext cx="702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(1, 1)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7E29822-08D4-4B26-9904-F0D18BD3B8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688" y="4415808"/>
            <a:ext cx="8150224" cy="2078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5281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445873-7479-4DA2-BB19-90146B5F1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Cardinalidade N:M:</a:t>
            </a:r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FDC6F97-6B92-4D86-8707-2BCB1DEDE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pt-BR" dirty="0"/>
              <a:t>Modelagem Lógica</a:t>
            </a:r>
            <a:br>
              <a:rPr lang="pt-BR" dirty="0"/>
            </a:br>
            <a:r>
              <a:rPr lang="pt-BR" sz="3600" dirty="0"/>
              <a:t>Mapeamento da chave estrangeira</a:t>
            </a:r>
            <a:endParaRPr lang="pt-BR" dirty="0"/>
          </a:p>
        </p:txBody>
      </p:sp>
      <p:pic>
        <p:nvPicPr>
          <p:cNvPr id="9" name="Picture 13" descr="Diagram&#10;&#10;Description automatically generated">
            <a:extLst>
              <a:ext uri="{FF2B5EF4-FFF2-40B4-BE49-F238E27FC236}">
                <a16:creationId xmlns:a16="http://schemas.microsoft.com/office/drawing/2014/main" id="{63F20DAB-FF5F-4895-A9EC-A7E908A592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32" t="19464" b="29291"/>
          <a:stretch/>
        </p:blipFill>
        <p:spPr>
          <a:xfrm>
            <a:off x="2090229" y="2748735"/>
            <a:ext cx="8011542" cy="103968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1878D96-A006-4EA0-98D7-9C3EB014A2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887" y="3952009"/>
            <a:ext cx="57626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3715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BE21ED-7148-4DDE-92BB-5C6BAEF97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Lógica</a:t>
            </a:r>
            <a:br>
              <a:rPr lang="pt-BR" dirty="0"/>
            </a:br>
            <a:r>
              <a:rPr lang="pt-BR" sz="3600" dirty="0"/>
              <a:t>Importância das regras de mapeamento</a:t>
            </a:r>
            <a:endParaRPr lang="pt-BR" dirty="0"/>
          </a:p>
        </p:txBody>
      </p:sp>
      <p:grpSp>
        <p:nvGrpSpPr>
          <p:cNvPr id="11" name="Group 13">
            <a:extLst>
              <a:ext uri="{FF2B5EF4-FFF2-40B4-BE49-F238E27FC236}">
                <a16:creationId xmlns:a16="http://schemas.microsoft.com/office/drawing/2014/main" id="{46AF5A62-161C-4E6B-83D8-144BC3ED6B90}"/>
              </a:ext>
            </a:extLst>
          </p:cNvPr>
          <p:cNvGrpSpPr/>
          <p:nvPr/>
        </p:nvGrpSpPr>
        <p:grpSpPr>
          <a:xfrm>
            <a:off x="10964804" y="5646218"/>
            <a:ext cx="1051963" cy="1051963"/>
            <a:chOff x="4175489" y="5338720"/>
            <a:chExt cx="1051963" cy="1051963"/>
          </a:xfrm>
        </p:grpSpPr>
        <p:sp>
          <p:nvSpPr>
            <p:cNvPr id="12" name="Oval 12">
              <a:extLst>
                <a:ext uri="{FF2B5EF4-FFF2-40B4-BE49-F238E27FC236}">
                  <a16:creationId xmlns:a16="http://schemas.microsoft.com/office/drawing/2014/main" id="{CB1ECFA9-AAD7-4F43-8787-AB67B8A87E0D}"/>
                </a:ext>
              </a:extLst>
            </p:cNvPr>
            <p:cNvSpPr/>
            <p:nvPr/>
          </p:nvSpPr>
          <p:spPr>
            <a:xfrm>
              <a:off x="4175489" y="5338720"/>
              <a:ext cx="1051963" cy="1051963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Checkmark with solid fill">
              <a:extLst>
                <a:ext uri="{FF2B5EF4-FFF2-40B4-BE49-F238E27FC236}">
                  <a16:creationId xmlns:a16="http://schemas.microsoft.com/office/drawing/2014/main" id="{972E2D8F-8953-47E3-AC0A-0F89131038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46295" y="5409527"/>
              <a:ext cx="914400" cy="914400"/>
            </a:xfrm>
            <a:prstGeom prst="rect">
              <a:avLst/>
            </a:prstGeom>
          </p:spPr>
        </p:pic>
      </p:grpSp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EBBFC996-A22F-4EFA-BF22-2E3F4A3F36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768301"/>
              </p:ext>
            </p:extLst>
          </p:nvPr>
        </p:nvGraphicFramePr>
        <p:xfrm>
          <a:off x="1371600" y="3681624"/>
          <a:ext cx="34137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880">
                  <a:extLst>
                    <a:ext uri="{9D8B030D-6E8A-4147-A177-3AD203B41FA5}">
                      <a16:colId xmlns:a16="http://schemas.microsoft.com/office/drawing/2014/main" val="2984415328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17529055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593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352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Samsung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372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Xiaomi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50139"/>
                  </a:ext>
                </a:extLst>
              </a:tr>
            </a:tbl>
          </a:graphicData>
        </a:graphic>
      </p:graphicFrame>
      <p:sp>
        <p:nvSpPr>
          <p:cNvPr id="15" name="TextBox 5">
            <a:extLst>
              <a:ext uri="{FF2B5EF4-FFF2-40B4-BE49-F238E27FC236}">
                <a16:creationId xmlns:a16="http://schemas.microsoft.com/office/drawing/2014/main" id="{558DF10C-8812-4F68-B11E-B0108A30AB30}"/>
              </a:ext>
            </a:extLst>
          </p:cNvPr>
          <p:cNvSpPr txBox="1"/>
          <p:nvPr/>
        </p:nvSpPr>
        <p:spPr>
          <a:xfrm>
            <a:off x="2389645" y="3219959"/>
            <a:ext cx="137767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 err="1">
                <a:ea typeface="+mn-lt"/>
                <a:cs typeface="+mn-lt"/>
              </a:rPr>
              <a:t>Marcas</a:t>
            </a:r>
            <a:endParaRPr lang="en-US" sz="2400" b="1" dirty="0">
              <a:ea typeface="+mn-lt"/>
              <a:cs typeface="+mn-lt"/>
            </a:endParaRPr>
          </a:p>
        </p:txBody>
      </p: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B57E11F8-6BCF-45AE-A60C-5B15827CF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443359"/>
              </p:ext>
            </p:extLst>
          </p:nvPr>
        </p:nvGraphicFramePr>
        <p:xfrm>
          <a:off x="6373761" y="3681624"/>
          <a:ext cx="341375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902">
                  <a:extLst>
                    <a:ext uri="{9D8B030D-6E8A-4147-A177-3AD203B41FA5}">
                      <a16:colId xmlns:a16="http://schemas.microsoft.com/office/drawing/2014/main" val="2984415328"/>
                    </a:ext>
                  </a:extLst>
                </a:gridCol>
                <a:gridCol w="1668937">
                  <a:extLst>
                    <a:ext uri="{9D8B030D-6E8A-4147-A177-3AD203B41FA5}">
                      <a16:colId xmlns:a16="http://schemas.microsoft.com/office/drawing/2014/main" val="1752905565"/>
                    </a:ext>
                  </a:extLst>
                </a:gridCol>
                <a:gridCol w="1137920">
                  <a:extLst>
                    <a:ext uri="{9D8B030D-6E8A-4147-A177-3AD203B41FA5}">
                      <a16:colId xmlns:a16="http://schemas.microsoft.com/office/drawing/2014/main" val="4210037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 err="1"/>
                        <a:t>id_marca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593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Galaxy A32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352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Galaxy A12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372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Iphone</a:t>
                      </a:r>
                      <a:r>
                        <a:rPr lang="en-US" dirty="0"/>
                        <a:t>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50139"/>
                  </a:ext>
                </a:extLst>
              </a:tr>
            </a:tbl>
          </a:graphicData>
        </a:graphic>
      </p:graphicFrame>
      <p:sp>
        <p:nvSpPr>
          <p:cNvPr id="17" name="TextBox 11">
            <a:extLst>
              <a:ext uri="{FF2B5EF4-FFF2-40B4-BE49-F238E27FC236}">
                <a16:creationId xmlns:a16="http://schemas.microsoft.com/office/drawing/2014/main" id="{6CAF42AA-A161-4468-9E97-1A188C75D345}"/>
              </a:ext>
            </a:extLst>
          </p:cNvPr>
          <p:cNvSpPr txBox="1"/>
          <p:nvPr/>
        </p:nvSpPr>
        <p:spPr>
          <a:xfrm>
            <a:off x="7391805" y="3219959"/>
            <a:ext cx="137767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 err="1">
                <a:ea typeface="+mn-lt"/>
                <a:cs typeface="+mn-lt"/>
              </a:rPr>
              <a:t>Produtos</a:t>
            </a:r>
            <a:endParaRPr lang="en-US" sz="2400" b="1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20360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BE21ED-7148-4DDE-92BB-5C6BAEF97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Lógica</a:t>
            </a:r>
            <a:br>
              <a:rPr lang="pt-BR" dirty="0"/>
            </a:br>
            <a:r>
              <a:rPr lang="pt-BR" sz="3600" dirty="0"/>
              <a:t>Importância das regras de mapeamento</a:t>
            </a:r>
            <a:endParaRPr lang="pt-BR" dirty="0"/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558DF10C-8812-4F68-B11E-B0108A30AB30}"/>
              </a:ext>
            </a:extLst>
          </p:cNvPr>
          <p:cNvSpPr txBox="1"/>
          <p:nvPr/>
        </p:nvSpPr>
        <p:spPr>
          <a:xfrm>
            <a:off x="2403499" y="3219959"/>
            <a:ext cx="137767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 err="1">
                <a:ea typeface="+mn-lt"/>
                <a:cs typeface="+mn-lt"/>
              </a:rPr>
              <a:t>Marcas</a:t>
            </a:r>
            <a:endParaRPr lang="en-US" sz="2400" b="1" dirty="0">
              <a:ea typeface="+mn-lt"/>
              <a:cs typeface="+mn-lt"/>
            </a:endParaRPr>
          </a:p>
        </p:txBody>
      </p:sp>
      <p:sp>
        <p:nvSpPr>
          <p:cNvPr id="17" name="TextBox 11">
            <a:extLst>
              <a:ext uri="{FF2B5EF4-FFF2-40B4-BE49-F238E27FC236}">
                <a16:creationId xmlns:a16="http://schemas.microsoft.com/office/drawing/2014/main" id="{6CAF42AA-A161-4468-9E97-1A188C75D345}"/>
              </a:ext>
            </a:extLst>
          </p:cNvPr>
          <p:cNvSpPr txBox="1"/>
          <p:nvPr/>
        </p:nvSpPr>
        <p:spPr>
          <a:xfrm>
            <a:off x="7391805" y="3219959"/>
            <a:ext cx="137767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 err="1">
                <a:ea typeface="+mn-lt"/>
                <a:cs typeface="+mn-lt"/>
              </a:rPr>
              <a:t>Produtos</a:t>
            </a:r>
            <a:endParaRPr lang="en-US" sz="2400" b="1" dirty="0">
              <a:ea typeface="+mn-lt"/>
              <a:cs typeface="+mn-lt"/>
            </a:endParaRPr>
          </a:p>
        </p:txBody>
      </p:sp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5060DAA5-1180-42D7-9284-694134B90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993843"/>
              </p:ext>
            </p:extLst>
          </p:nvPr>
        </p:nvGraphicFramePr>
        <p:xfrm>
          <a:off x="1385455" y="3707870"/>
          <a:ext cx="341375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002">
                  <a:extLst>
                    <a:ext uri="{9D8B030D-6E8A-4147-A177-3AD203B41FA5}">
                      <a16:colId xmlns:a16="http://schemas.microsoft.com/office/drawing/2014/main" val="2984415328"/>
                    </a:ext>
                  </a:extLst>
                </a:gridCol>
                <a:gridCol w="1477378">
                  <a:extLst>
                    <a:ext uri="{9D8B030D-6E8A-4147-A177-3AD203B41FA5}">
                      <a16:colId xmlns:a16="http://schemas.microsoft.com/office/drawing/2014/main" val="1752905565"/>
                    </a:ext>
                  </a:extLst>
                </a:gridCol>
                <a:gridCol w="1477378">
                  <a:extLst>
                    <a:ext uri="{9D8B030D-6E8A-4147-A177-3AD203B41FA5}">
                      <a16:colId xmlns:a16="http://schemas.microsoft.com/office/drawing/2014/main" val="733351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 err="1"/>
                        <a:t>id_produto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593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352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Samsung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372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Samsung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50139"/>
                  </a:ext>
                </a:extLst>
              </a:tr>
            </a:tbl>
          </a:graphicData>
        </a:graphic>
      </p:graphicFrame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AEC3AFBC-EAAD-4905-91D2-2C617CCD4D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429495"/>
              </p:ext>
            </p:extLst>
          </p:nvPr>
        </p:nvGraphicFramePr>
        <p:xfrm>
          <a:off x="6390025" y="3707870"/>
          <a:ext cx="358077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477">
                  <a:extLst>
                    <a:ext uri="{9D8B030D-6E8A-4147-A177-3AD203B41FA5}">
                      <a16:colId xmlns:a16="http://schemas.microsoft.com/office/drawing/2014/main" val="2984415328"/>
                    </a:ext>
                  </a:extLst>
                </a:gridCol>
                <a:gridCol w="1780295">
                  <a:extLst>
                    <a:ext uri="{9D8B030D-6E8A-4147-A177-3AD203B41FA5}">
                      <a16:colId xmlns:a16="http://schemas.microsoft.com/office/drawing/2014/main" val="17529055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593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Galaxy A32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352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Galaxy A12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372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Iphone</a:t>
                      </a:r>
                      <a:r>
                        <a:rPr lang="en-US" dirty="0"/>
                        <a:t>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50139"/>
                  </a:ext>
                </a:extLst>
              </a:tr>
            </a:tbl>
          </a:graphicData>
        </a:graphic>
      </p:graphicFrame>
      <p:sp>
        <p:nvSpPr>
          <p:cNvPr id="20" name="Oval 12">
            <a:extLst>
              <a:ext uri="{FF2B5EF4-FFF2-40B4-BE49-F238E27FC236}">
                <a16:creationId xmlns:a16="http://schemas.microsoft.com/office/drawing/2014/main" id="{3645909D-2E25-40E1-8FDF-1E730421C3D2}"/>
              </a:ext>
            </a:extLst>
          </p:cNvPr>
          <p:cNvSpPr/>
          <p:nvPr/>
        </p:nvSpPr>
        <p:spPr>
          <a:xfrm>
            <a:off x="10901993" y="5644194"/>
            <a:ext cx="1051963" cy="10519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14" descr="No sign with solid fill">
            <a:extLst>
              <a:ext uri="{FF2B5EF4-FFF2-40B4-BE49-F238E27FC236}">
                <a16:creationId xmlns:a16="http://schemas.microsoft.com/office/drawing/2014/main" id="{9A8A3853-D08E-4DEC-AE9C-E296B631B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2800" y="57150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1189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EA448A-3BDF-4DE9-A97D-A26232947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Lógica</a:t>
            </a:r>
            <a:br>
              <a:rPr lang="pt-BR" dirty="0"/>
            </a:br>
            <a:r>
              <a:rPr lang="pt-BR" sz="3600" dirty="0"/>
              <a:t>Tipos de atributos</a:t>
            </a:r>
            <a:endParaRPr lang="pt-BR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EC306703-05D1-4E78-9C42-BCA9D2AA13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389498"/>
              </p:ext>
            </p:extLst>
          </p:nvPr>
        </p:nvGraphicFramePr>
        <p:xfrm>
          <a:off x="858980" y="2171700"/>
          <a:ext cx="11139056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6838">
                  <a:extLst>
                    <a:ext uri="{9D8B030D-6E8A-4147-A177-3AD203B41FA5}">
                      <a16:colId xmlns:a16="http://schemas.microsoft.com/office/drawing/2014/main" val="4115374382"/>
                    </a:ext>
                  </a:extLst>
                </a:gridCol>
                <a:gridCol w="8742218">
                  <a:extLst>
                    <a:ext uri="{9D8B030D-6E8A-4147-A177-3AD203B41FA5}">
                      <a16:colId xmlns:a16="http://schemas.microsoft.com/office/drawing/2014/main" val="1708051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426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TINYINT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Um inteiro pequeno que vai de -128 à 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197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Usado para guardar valores booleanos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160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Um inteiro que vai de </a:t>
                      </a: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-2147483648 à 2147483647.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480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Utilizado para guardar valores decimais.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181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Utilizado para guardar valores decimais grandes.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058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Armazena uma data no formato: “YYYY-MM-DD”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205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Armazena uma data no formato: “YYYY-MM-DD HH:MM:SS”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692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Armazena um horário no formato: “HH:MM:SS”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415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Armazena caracteres. Possui tamanho fixo.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77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Armazena caracteres. Possui tamanho dinâmico.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196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Armazena uma grande quantidade de caracteres.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726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13579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1E8AE8-4BDA-40C9-9F4A-50C0D1B5A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DDL</a:t>
            </a:r>
            <a:br>
              <a:rPr lang="pt-BR" dirty="0"/>
            </a:br>
            <a:r>
              <a:rPr lang="pt-BR" sz="3600" dirty="0"/>
              <a:t>Data </a:t>
            </a:r>
            <a:r>
              <a:rPr lang="pt-BR" sz="3600" dirty="0" err="1"/>
              <a:t>Definition</a:t>
            </a:r>
            <a:r>
              <a:rPr lang="pt-BR" sz="3600" dirty="0"/>
              <a:t> </a:t>
            </a:r>
            <a:r>
              <a:rPr lang="pt-BR" sz="3600" dirty="0" err="1"/>
              <a:t>Language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16266B-40F8-4B52-92B9-A60CB87DC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433455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DDL significa linguagem de definição de dados. Ela é utilizada para definir as estruturas de dados e modificar os dados. Por exemplo, os comandos DDL podem ser utilizados para adicionar, remover ou modificar tabelas dentro de um banco de dados.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Os comandos que utilizamos em DDL são:</a:t>
            </a:r>
          </a:p>
          <a:p>
            <a:pPr lvl="1" algn="just"/>
            <a:r>
              <a:rPr lang="pt-BR" dirty="0"/>
              <a:t>CREATE</a:t>
            </a:r>
          </a:p>
          <a:p>
            <a:pPr lvl="1" algn="just"/>
            <a:r>
              <a:rPr lang="pt-BR" dirty="0"/>
              <a:t>ALTER</a:t>
            </a:r>
          </a:p>
          <a:p>
            <a:pPr lvl="1" algn="just"/>
            <a:r>
              <a:rPr lang="pt-BR" dirty="0"/>
              <a:t>DROP</a:t>
            </a:r>
          </a:p>
          <a:p>
            <a:pPr lvl="1" algn="just"/>
            <a:r>
              <a:rPr lang="pt-BR" dirty="0"/>
              <a:t>TRUNCATE</a:t>
            </a:r>
          </a:p>
          <a:p>
            <a:pPr lvl="1" algn="just"/>
            <a:r>
              <a:rPr lang="pt-BR" dirty="0"/>
              <a:t>RENAME</a:t>
            </a:r>
          </a:p>
          <a:p>
            <a:pPr lvl="1" algn="just"/>
            <a:r>
              <a:rPr lang="pt-BR" dirty="0"/>
              <a:t>COMMENT</a:t>
            </a:r>
          </a:p>
          <a:p>
            <a:pPr marL="0" indent="0">
              <a:buNone/>
            </a:pP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440265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CC9CBE-7FF5-42DC-8C5A-693451D2A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Categorias de Banco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EFF687-2CA4-49B6-93AE-4F5CBC00B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Existem duas categorias principais de banco de dados: </a:t>
            </a:r>
            <a:r>
              <a:rPr lang="pt-BR" b="1" dirty="0"/>
              <a:t>SQL</a:t>
            </a:r>
            <a:r>
              <a:rPr lang="pt-BR" dirty="0"/>
              <a:t> e </a:t>
            </a:r>
            <a:r>
              <a:rPr lang="pt-BR" b="1" dirty="0" err="1"/>
              <a:t>NoSQL</a:t>
            </a:r>
            <a:r>
              <a:rPr lang="pt-BR" dirty="0"/>
              <a:t>.</a:t>
            </a:r>
          </a:p>
          <a:p>
            <a:pPr algn="just"/>
            <a:r>
              <a:rPr lang="pt-BR" dirty="0"/>
              <a:t>Bancos de dados relacionais (SQL): Os dados são armazenados em formatos tabulares, ou seja, o dado fica na coluna, enquanto a descrição fica em linhas e atributos. Uma outra característica importante é sua linguagem, que é baseada no SQL (</a:t>
            </a:r>
            <a:r>
              <a:rPr lang="pt-BR" dirty="0" err="1"/>
              <a:t>Structured</a:t>
            </a:r>
            <a:r>
              <a:rPr lang="pt-BR" dirty="0"/>
              <a:t> </a:t>
            </a:r>
            <a:r>
              <a:rPr lang="pt-BR" dirty="0" err="1"/>
              <a:t>Quey</a:t>
            </a:r>
            <a:r>
              <a:rPr lang="pt-BR" dirty="0"/>
              <a:t> </a:t>
            </a:r>
            <a:r>
              <a:rPr lang="pt-BR" dirty="0" err="1"/>
              <a:t>Language</a:t>
            </a:r>
            <a:r>
              <a:rPr lang="pt-BR" dirty="0"/>
              <a:t>).</a:t>
            </a:r>
          </a:p>
          <a:p>
            <a:pPr algn="just"/>
            <a:r>
              <a:rPr lang="pt-BR" dirty="0"/>
              <a:t>Bancos de dados não relacionais (</a:t>
            </a:r>
            <a:r>
              <a:rPr lang="pt-BR" dirty="0" err="1"/>
              <a:t>NoSQL</a:t>
            </a:r>
            <a:r>
              <a:rPr lang="pt-BR" dirty="0"/>
              <a:t>): Os dados não são tabulares e podem ser armazenados de diferentes formas com base no banco </a:t>
            </a:r>
            <a:r>
              <a:rPr lang="pt-BR" dirty="0" err="1"/>
              <a:t>NoSQL</a:t>
            </a:r>
            <a:r>
              <a:rPr lang="pt-BR" dirty="0"/>
              <a:t> escolhido. Dentre as principais formas de armazenamento estão o armazenamento em documentos, chave-valor, grafos e colunas.</a:t>
            </a:r>
          </a:p>
        </p:txBody>
      </p:sp>
    </p:spTree>
    <p:extLst>
      <p:ext uri="{BB962C8B-B14F-4D97-AF65-F5344CB8AC3E}">
        <p14:creationId xmlns:p14="http://schemas.microsoft.com/office/powerpoint/2010/main" val="14604278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1E8AE8-4BDA-40C9-9F4A-50C0D1B5A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DDL</a:t>
            </a:r>
            <a:br>
              <a:rPr lang="pt-BR" dirty="0"/>
            </a:br>
            <a:r>
              <a:rPr lang="pt-BR" sz="3600" dirty="0"/>
              <a:t>CREATE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16266B-40F8-4B52-92B9-A60CB87DC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433455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O comando </a:t>
            </a:r>
            <a:r>
              <a:rPr lang="pt-BR" b="1" dirty="0" err="1"/>
              <a:t>create</a:t>
            </a:r>
            <a:r>
              <a:rPr lang="pt-BR" dirty="0"/>
              <a:t> é utilizado para criar o banco de dados e também as tabelas que irão compor o banco:</a:t>
            </a:r>
          </a:p>
          <a:p>
            <a:pPr algn="just"/>
            <a:r>
              <a:rPr lang="pt-BR" dirty="0"/>
              <a:t>Para criar o banco: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Para criar tabelas:</a:t>
            </a:r>
          </a:p>
          <a:p>
            <a:pPr marL="0" indent="0">
              <a:buNone/>
            </a:pPr>
            <a:endParaRPr lang="pt-BR" sz="16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D902A0A-0AE9-4A2A-9C04-BB8D56BED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869" y="3429000"/>
            <a:ext cx="5243808" cy="110230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F7553BE-564F-4410-A510-B40E19EFE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869" y="5226628"/>
            <a:ext cx="4954912" cy="149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9320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1E8AE8-4BDA-40C9-9F4A-50C0D1B5A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7847"/>
            <a:ext cx="9601200" cy="1485900"/>
          </a:xfrm>
        </p:spPr>
        <p:txBody>
          <a:bodyPr/>
          <a:lstStyle/>
          <a:p>
            <a:r>
              <a:rPr lang="pt-BR" dirty="0"/>
              <a:t>DDL</a:t>
            </a:r>
            <a:br>
              <a:rPr lang="pt-BR" dirty="0"/>
            </a:br>
            <a:r>
              <a:rPr lang="pt-BR" sz="3600" dirty="0"/>
              <a:t>CREATE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16266B-40F8-4B52-92B9-A60CB87DC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40872"/>
            <a:ext cx="9601200" cy="4433455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Podemos utilizar a opção </a:t>
            </a:r>
            <a:r>
              <a:rPr lang="pt-BR" b="1" dirty="0"/>
              <a:t>IF NOT EXISTS </a:t>
            </a:r>
            <a:r>
              <a:rPr lang="pt-BR" dirty="0"/>
              <a:t>para evitar que aconteça um erro caso a tabela já tenha sido criada: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Podemos definir valores padrão para as colunas: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marL="0" indent="0">
              <a:buNone/>
            </a:pPr>
            <a:endParaRPr lang="pt-BR" sz="16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BB0263E-48A8-4EB3-B406-D2A594A70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869" y="2200707"/>
            <a:ext cx="4981325" cy="149282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78472F7-3FDB-44F7-94B3-56EA3846D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869" y="4310493"/>
            <a:ext cx="6144058" cy="228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7528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1E8AE8-4BDA-40C9-9F4A-50C0D1B5A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7847"/>
            <a:ext cx="9601200" cy="1485900"/>
          </a:xfrm>
        </p:spPr>
        <p:txBody>
          <a:bodyPr/>
          <a:lstStyle/>
          <a:p>
            <a:r>
              <a:rPr lang="pt-BR" dirty="0"/>
              <a:t>DDL</a:t>
            </a:r>
            <a:br>
              <a:rPr lang="pt-BR" dirty="0"/>
            </a:br>
            <a:r>
              <a:rPr lang="pt-BR" sz="3600" dirty="0"/>
              <a:t>CONSTRAINTS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16266B-40F8-4B52-92B9-A60CB87DC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40872"/>
            <a:ext cx="9601200" cy="4433455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Podemos definir restrições para as colunas das tabelas:</a:t>
            </a:r>
          </a:p>
          <a:p>
            <a:pPr algn="just"/>
            <a:endParaRPr lang="pt-BR" dirty="0"/>
          </a:p>
          <a:p>
            <a:pPr algn="just"/>
            <a:r>
              <a:rPr lang="pt-BR" b="1" dirty="0"/>
              <a:t>NOT NULL</a:t>
            </a:r>
            <a:r>
              <a:rPr lang="pt-BR" dirty="0"/>
              <a:t>: O campo não pode ser nulo.</a:t>
            </a:r>
          </a:p>
          <a:p>
            <a:pPr algn="just"/>
            <a:r>
              <a:rPr lang="pt-BR" b="1" dirty="0"/>
              <a:t>UNIQUE</a:t>
            </a:r>
            <a:r>
              <a:rPr lang="pt-BR" dirty="0"/>
              <a:t>: O valor da coluna deve ser único.</a:t>
            </a:r>
          </a:p>
          <a:p>
            <a:pPr algn="just"/>
            <a:r>
              <a:rPr lang="pt-BR" b="1" dirty="0"/>
              <a:t>PRIMARY KEY</a:t>
            </a:r>
            <a:r>
              <a:rPr lang="pt-BR" dirty="0"/>
              <a:t>: Transforma a coluna em chave primária.</a:t>
            </a:r>
          </a:p>
          <a:p>
            <a:pPr algn="just"/>
            <a:r>
              <a:rPr lang="pt-BR" b="1" dirty="0"/>
              <a:t>FOREIGN KEY</a:t>
            </a:r>
            <a:r>
              <a:rPr lang="pt-BR" dirty="0"/>
              <a:t>: Transforma a coluna em chave estrangeira.</a:t>
            </a:r>
          </a:p>
          <a:p>
            <a:pPr algn="just"/>
            <a:r>
              <a:rPr lang="pt-BR" b="1" dirty="0"/>
              <a:t>CHECK</a:t>
            </a:r>
            <a:r>
              <a:rPr lang="pt-BR" dirty="0"/>
              <a:t>: O valor da coluna deve satisfazer uma expressão booleana.</a:t>
            </a:r>
          </a:p>
          <a:p>
            <a:pPr algn="just"/>
            <a:r>
              <a:rPr lang="pt-BR" b="1" dirty="0"/>
              <a:t>DEFAULT</a:t>
            </a:r>
            <a:r>
              <a:rPr lang="pt-BR" dirty="0"/>
              <a:t>: Caso um valor não seja informado para a coluna usará o valor DEFAULT.</a:t>
            </a:r>
          </a:p>
          <a:p>
            <a:pPr algn="just"/>
            <a:r>
              <a:rPr lang="pt-BR" b="1" dirty="0"/>
              <a:t>CREATE INDEX</a:t>
            </a:r>
            <a:r>
              <a:rPr lang="pt-BR" dirty="0"/>
              <a:t>: Cria um índice para a coluna. Utilizado para otimizar as buscas na tabela.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marL="0" indent="0">
              <a:buNone/>
            </a:pP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2850536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902696-7846-41E7-91F6-0BEDB9319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509587"/>
            <a:ext cx="9601200" cy="1485900"/>
          </a:xfrm>
        </p:spPr>
        <p:txBody>
          <a:bodyPr/>
          <a:lstStyle/>
          <a:p>
            <a:pPr algn="ctr"/>
            <a:r>
              <a:rPr lang="pt-BR" dirty="0"/>
              <a:t>DDL</a:t>
            </a:r>
            <a:br>
              <a:rPr lang="pt-BR" dirty="0"/>
            </a:br>
            <a:r>
              <a:rPr lang="pt-BR" sz="3600" dirty="0"/>
              <a:t>CONSTRAINTS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98A399E-622C-4A66-8B0C-368D31321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744" y="1995487"/>
            <a:ext cx="5818909" cy="467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0048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902696-7846-41E7-91F6-0BEDB9319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DDL</a:t>
            </a:r>
            <a:br>
              <a:rPr lang="pt-BR" dirty="0"/>
            </a:br>
            <a:r>
              <a:rPr lang="pt-BR" sz="3600" dirty="0"/>
              <a:t>Modificando as tabelas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828B1CC2-D7F4-446F-A7F5-03C255606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Adicionando colunas:</a:t>
            </a:r>
          </a:p>
          <a:p>
            <a:endParaRPr lang="pt-BR" dirty="0"/>
          </a:p>
          <a:p>
            <a:r>
              <a:rPr lang="pt-BR" dirty="0"/>
              <a:t>Removendo colunas:</a:t>
            </a:r>
          </a:p>
          <a:p>
            <a:endParaRPr lang="pt-BR" dirty="0"/>
          </a:p>
          <a:p>
            <a:r>
              <a:rPr lang="pt-BR" dirty="0"/>
              <a:t>Renomeando a tabela:</a:t>
            </a:r>
          </a:p>
          <a:p>
            <a:endParaRPr lang="pt-BR" dirty="0"/>
          </a:p>
          <a:p>
            <a:r>
              <a:rPr lang="pt-BR" dirty="0"/>
              <a:t>Adicionando uma </a:t>
            </a:r>
            <a:r>
              <a:rPr lang="pt-BR" dirty="0" err="1"/>
              <a:t>Foreign</a:t>
            </a:r>
            <a:r>
              <a:rPr lang="pt-BR" dirty="0"/>
              <a:t> Key: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5D3E08B-76E4-4B23-BB69-72113B536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708564"/>
            <a:ext cx="7761787" cy="491836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9CB219B-119C-4AF1-A559-EC9CD2760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600449"/>
            <a:ext cx="8378761" cy="49183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E1FF8DC1-F7B8-41A7-825D-24F58C1EBC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4492332"/>
            <a:ext cx="6412772" cy="49183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C8A1D923-C1B6-4B27-8CD8-104FCAFC0E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5384214"/>
            <a:ext cx="8848959" cy="59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6159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902696-7846-41E7-91F6-0BEDB9319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DDL</a:t>
            </a:r>
            <a:br>
              <a:rPr lang="pt-BR" dirty="0"/>
            </a:br>
            <a:r>
              <a:rPr lang="pt-BR" sz="3600" dirty="0"/>
              <a:t>Removendo tabelas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828B1CC2-D7F4-446F-A7F5-03C255606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Remover a tabela: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Remover todos os dados da tabela: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Para remover o banco de dados: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225A7A7-181B-434F-8A9D-4A9547B64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727613"/>
            <a:ext cx="4100556" cy="98540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831DED9-5CBF-4A3C-BF88-7AF782C2E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506191"/>
            <a:ext cx="5468938" cy="4953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DCEB882-D7C0-4E15-B08F-A146798988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5815446"/>
            <a:ext cx="4570840" cy="64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4744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902696-7846-41E7-91F6-0BEDB9319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DML</a:t>
            </a:r>
            <a:br>
              <a:rPr lang="pt-BR" dirty="0"/>
            </a:br>
            <a:r>
              <a:rPr lang="pt-BR" sz="3600" dirty="0"/>
              <a:t>Data </a:t>
            </a:r>
            <a:r>
              <a:rPr lang="pt-BR" sz="3600" dirty="0" err="1"/>
              <a:t>Manipulation</a:t>
            </a:r>
            <a:r>
              <a:rPr lang="pt-BR" sz="3600" dirty="0"/>
              <a:t> </a:t>
            </a:r>
            <a:r>
              <a:rPr lang="pt-BR" sz="3600" dirty="0" err="1"/>
              <a:t>Language</a:t>
            </a:r>
            <a:endParaRPr lang="pt-BR" sz="3600" dirty="0"/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828B1CC2-D7F4-446F-A7F5-03C255606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DML significa linguagem de manipulação de dados. Ela é utilizada para manipular os dados na tabela. Os comandos DML podem ser utilizados para inserir, atualizar e deletar registros.</a:t>
            </a:r>
          </a:p>
          <a:p>
            <a:endParaRPr lang="pt-BR" dirty="0"/>
          </a:p>
          <a:p>
            <a:r>
              <a:rPr lang="pt-BR" dirty="0"/>
              <a:t>Os comandos que utilizamos em DML são:</a:t>
            </a:r>
          </a:p>
          <a:p>
            <a:pPr lvl="1"/>
            <a:r>
              <a:rPr lang="pt-BR" dirty="0" err="1"/>
              <a:t>Insert</a:t>
            </a:r>
            <a:endParaRPr lang="pt-BR" dirty="0"/>
          </a:p>
          <a:p>
            <a:pPr lvl="1"/>
            <a:r>
              <a:rPr lang="pt-BR" dirty="0"/>
              <a:t>Update</a:t>
            </a:r>
          </a:p>
          <a:p>
            <a:pPr lvl="1"/>
            <a:r>
              <a:rPr lang="pt-BR" dirty="0"/>
              <a:t>Delete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66407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902696-7846-41E7-91F6-0BEDB9319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DML</a:t>
            </a:r>
            <a:br>
              <a:rPr lang="pt-BR" dirty="0"/>
            </a:br>
            <a:r>
              <a:rPr lang="pt-BR" sz="3600" dirty="0"/>
              <a:t>Inserindo dados na tabela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828B1CC2-D7F4-446F-A7F5-03C255606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o campo id é auto incrementável podemos omitir a sua inserção: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Inserindo valores em sequência:</a:t>
            </a:r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31069CF-7F59-4725-903F-85FD1022D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689513"/>
            <a:ext cx="9770034" cy="58881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4269018-8E8D-47FE-B183-FAFE78512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076700"/>
            <a:ext cx="5641070" cy="110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8991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902696-7846-41E7-91F6-0BEDB9319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DML</a:t>
            </a:r>
            <a:br>
              <a:rPr lang="pt-BR" dirty="0"/>
            </a:br>
            <a:r>
              <a:rPr lang="pt-BR" sz="3600" dirty="0"/>
              <a:t>Atualizando os dados nas tabelas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828B1CC2-D7F4-446F-A7F5-03C255606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atualizar um registro na tabela: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Para atualizar várias colunas:</a:t>
            </a:r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CF068FA-A70F-4F6A-8B1A-06388B734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767013"/>
            <a:ext cx="8133930" cy="62735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BF41E58-8BBC-418A-80D4-468B104AE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076700"/>
            <a:ext cx="99060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6660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902696-7846-41E7-91F6-0BEDB9319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DML</a:t>
            </a:r>
            <a:br>
              <a:rPr lang="pt-BR" dirty="0"/>
            </a:br>
            <a:r>
              <a:rPr lang="pt-BR" sz="3600" dirty="0"/>
              <a:t>Removendo dados da tabela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828B1CC2-D7F4-446F-A7F5-03C255606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remover um registro da tabela: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Se não passarmos a cláusula </a:t>
            </a:r>
            <a:r>
              <a:rPr lang="pt-BR" b="1" dirty="0"/>
              <a:t>WHERE todos os registros serão deletados:</a:t>
            </a:r>
          </a:p>
          <a:p>
            <a:endParaRPr lang="pt-BR" b="1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048BDBE-7D56-42ED-B946-3EBA64A92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802082"/>
            <a:ext cx="5209822" cy="4953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7E47042-4EE4-41BE-BB18-F228E1FB7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076700"/>
            <a:ext cx="4494933" cy="70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280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Postgres Icon? · Issue #197 · PKief/vscode-material-icon-theme · GitHub">
            <a:extLst>
              <a:ext uri="{FF2B5EF4-FFF2-40B4-BE49-F238E27FC236}">
                <a16:creationId xmlns:a16="http://schemas.microsoft.com/office/drawing/2014/main" id="{73CA76FF-7C13-4F70-80AD-7188CE75E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351" y="496324"/>
            <a:ext cx="1573659" cy="1622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2C35BFC-D998-42CE-AE63-5332F9500E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010" y="496324"/>
            <a:ext cx="2802919" cy="280291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9368C36E-92A8-4C1E-A969-50CA502EF1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68018"/>
            <a:ext cx="2673003" cy="1383488"/>
          </a:xfrm>
          <a:prstGeom prst="rect">
            <a:avLst/>
          </a:prstGeom>
        </p:spPr>
      </p:pic>
      <p:pic>
        <p:nvPicPr>
          <p:cNvPr id="1042" name="Picture 18" descr="Arquivos Oracle - Devtools">
            <a:extLst>
              <a:ext uri="{FF2B5EF4-FFF2-40B4-BE49-F238E27FC236}">
                <a16:creationId xmlns:a16="http://schemas.microsoft.com/office/drawing/2014/main" id="{3481D5CC-2537-42CF-ABD8-559A36314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7801" y="1536926"/>
            <a:ext cx="4104556" cy="1542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Versões e Service Packs do MS SQL Server">
            <a:extLst>
              <a:ext uri="{FF2B5EF4-FFF2-40B4-BE49-F238E27FC236}">
                <a16:creationId xmlns:a16="http://schemas.microsoft.com/office/drawing/2014/main" id="{1D9C348B-4EA3-404B-8201-26F3551BB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86" y="2819935"/>
            <a:ext cx="2150052" cy="17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Cache Distribuído &amp; Session State com Redis NoSQL Server - Rafael Cruz">
            <a:extLst>
              <a:ext uri="{FF2B5EF4-FFF2-40B4-BE49-F238E27FC236}">
                <a16:creationId xmlns:a16="http://schemas.microsoft.com/office/drawing/2014/main" id="{7C2F59AD-62F1-426B-8AF8-19427A42C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504" y="4474333"/>
            <a:ext cx="2263870" cy="1911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C9229331-964D-4843-B24D-5042514D2C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663" y="5035600"/>
            <a:ext cx="2406937" cy="1612648"/>
          </a:xfrm>
          <a:prstGeom prst="rect">
            <a:avLst/>
          </a:prstGeom>
        </p:spPr>
      </p:pic>
      <p:sp>
        <p:nvSpPr>
          <p:cNvPr id="17" name="AutoShape 26">
            <a:extLst>
              <a:ext uri="{FF2B5EF4-FFF2-40B4-BE49-F238E27FC236}">
                <a16:creationId xmlns:a16="http://schemas.microsoft.com/office/drawing/2014/main" id="{AFB0A2EC-578A-4244-991F-E69EBC4E1F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52" name="Picture 28" descr="Fundamentos de MongoDB I. Quer iniciar no MongoDB e não tem base… | by  Erick Augusto | GDG Campinas | Medium">
            <a:extLst>
              <a:ext uri="{FF2B5EF4-FFF2-40B4-BE49-F238E27FC236}">
                <a16:creationId xmlns:a16="http://schemas.microsoft.com/office/drawing/2014/main" id="{7B382633-5412-4670-B769-A9A6FFE70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074" y="2728510"/>
            <a:ext cx="4116532" cy="2153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Vinheta elasticR | Gabriel">
            <a:extLst>
              <a:ext uri="{FF2B5EF4-FFF2-40B4-BE49-F238E27FC236}">
                <a16:creationId xmlns:a16="http://schemas.microsoft.com/office/drawing/2014/main" id="{BD936323-62F5-4FEF-999A-EBE64D8FE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178" y="2255837"/>
            <a:ext cx="2675079" cy="139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Becoming Neo4J Certified. Hello! This article will assist you in… | by  Serverless Guru | Medium">
            <a:extLst>
              <a:ext uri="{FF2B5EF4-FFF2-40B4-BE49-F238E27FC236}">
                <a16:creationId xmlns:a16="http://schemas.microsoft.com/office/drawing/2014/main" id="{62CE6B19-5C46-429F-87A4-003B1F96B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803" y="5282714"/>
            <a:ext cx="2507090" cy="1307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SQLite – Wikipédia, a enciclopédia livre">
            <a:extLst>
              <a:ext uri="{FF2B5EF4-FFF2-40B4-BE49-F238E27FC236}">
                <a16:creationId xmlns:a16="http://schemas.microsoft.com/office/drawing/2014/main" id="{3BD2EA07-18A2-40A4-A407-143BCD4CD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832" y="3854547"/>
            <a:ext cx="2400367" cy="1138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4006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5ED553-13DF-4387-9626-C9F09EFEB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DQL</a:t>
            </a:r>
            <a:br>
              <a:rPr lang="pt-BR" dirty="0"/>
            </a:br>
            <a:r>
              <a:rPr lang="pt-BR" sz="3600" dirty="0"/>
              <a:t>Data Query </a:t>
            </a:r>
            <a:r>
              <a:rPr lang="pt-BR" sz="3600" dirty="0" err="1"/>
              <a:t>Language</a:t>
            </a:r>
            <a:endParaRPr lang="pt-BR" sz="36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B54A1C-704D-4445-A5D8-900BA9636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último grupo de comandos SQL que veremos é o DDL que significa linguagem de consulta de dados. Esses comandos são utilizados para obter os dados salvos no banco de dados.</a:t>
            </a:r>
          </a:p>
          <a:p>
            <a:endParaRPr lang="pt-BR" dirty="0"/>
          </a:p>
          <a:p>
            <a:r>
              <a:rPr lang="pt-BR" dirty="0"/>
              <a:t>Os comandos que utilizamos em DQL é:</a:t>
            </a:r>
          </a:p>
          <a:p>
            <a:pPr lvl="1"/>
            <a:r>
              <a:rPr lang="pt-BR" dirty="0" err="1"/>
              <a:t>Select</a:t>
            </a:r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61552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6C455F-1FD6-420B-B94E-06F615B96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DQL</a:t>
            </a:r>
            <a:br>
              <a:rPr lang="pt-BR" dirty="0"/>
            </a:br>
            <a:r>
              <a:rPr lang="pt-BR" sz="3600" dirty="0"/>
              <a:t>Obtendo os dados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E97DB5-CB6D-4D47-962C-9CEE72937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comando utilizado para obter os dados salvos no banco de dados é o </a:t>
            </a:r>
            <a:r>
              <a:rPr lang="pt-BR" b="1" dirty="0"/>
              <a:t>SELECT:</a:t>
            </a:r>
            <a:endParaRPr lang="pt-BR" dirty="0"/>
          </a:p>
          <a:p>
            <a:endParaRPr lang="pt-BR" dirty="0"/>
          </a:p>
          <a:p>
            <a:r>
              <a:rPr lang="pt-BR" dirty="0"/>
              <a:t>Quando utilizamos o operador * todas as colunas da tabela será retornadas. Podemos especificar que colunas queremos na consulta da seguinte forma:</a:t>
            </a:r>
          </a:p>
          <a:p>
            <a:endParaRPr lang="pt-BR" dirty="0"/>
          </a:p>
          <a:p>
            <a:r>
              <a:rPr lang="pt-BR" dirty="0"/>
              <a:t>Podemos especificar a quantidade de itens que queremos utilizando </a:t>
            </a:r>
            <a:r>
              <a:rPr lang="pt-BR" b="1" dirty="0"/>
              <a:t>LIMIT: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EC5F59B-9A5E-42CF-8B54-730C3CC72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405" y="2627976"/>
            <a:ext cx="4888922" cy="4719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1EF061E-1714-41E7-A7D1-964915E13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405" y="3758074"/>
            <a:ext cx="6796053" cy="60700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F29FC2D-1EF2-4E41-AB8B-7413EE6D44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7405" y="4679197"/>
            <a:ext cx="7800284" cy="48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6924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CCF322-AC7A-4D69-A757-BD41ABCB2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DQL</a:t>
            </a:r>
            <a:br>
              <a:rPr lang="pt-BR" dirty="0"/>
            </a:br>
            <a:r>
              <a:rPr lang="pt-BR" sz="3600" dirty="0"/>
              <a:t>Juntando tabelas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DA066C-6543-431A-9B94-D4AF63EAB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Quando precisamos obter registros de duas tabelas precisamos utilizar o </a:t>
            </a:r>
            <a:r>
              <a:rPr lang="pt-BR" b="1" dirty="0"/>
              <a:t>INNER JOIN. </a:t>
            </a:r>
            <a:r>
              <a:rPr lang="pt-BR" dirty="0"/>
              <a:t>Considere as seguintes tabelas com o relacionamento </a:t>
            </a:r>
            <a:r>
              <a:rPr lang="pt-BR" b="1" dirty="0"/>
              <a:t>1:N.</a:t>
            </a:r>
            <a:endParaRPr lang="pt-BR" dirty="0"/>
          </a:p>
          <a:p>
            <a:endParaRPr lang="pt-BR" dirty="0"/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9DF13C06-1DD4-4058-B5AD-DBD8C1A9ED16}"/>
              </a:ext>
            </a:extLst>
          </p:cNvPr>
          <p:cNvSpPr txBox="1"/>
          <p:nvPr/>
        </p:nvSpPr>
        <p:spPr>
          <a:xfrm>
            <a:off x="3607969" y="3429001"/>
            <a:ext cx="1377670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 err="1">
                <a:ea typeface="+mn-lt"/>
                <a:cs typeface="+mn-lt"/>
              </a:rPr>
              <a:t>Marcas</a:t>
            </a:r>
            <a:endParaRPr lang="en-US" sz="2400" b="1" dirty="0">
              <a:ea typeface="+mn-lt"/>
              <a:cs typeface="+mn-lt"/>
            </a:endParaRPr>
          </a:p>
        </p:txBody>
      </p:sp>
      <p:sp>
        <p:nvSpPr>
          <p:cNvPr id="7" name="TextBox 15">
            <a:extLst>
              <a:ext uri="{FF2B5EF4-FFF2-40B4-BE49-F238E27FC236}">
                <a16:creationId xmlns:a16="http://schemas.microsoft.com/office/drawing/2014/main" id="{5F5B17A7-06A6-4D14-89D2-743D7D7F2BF6}"/>
              </a:ext>
            </a:extLst>
          </p:cNvPr>
          <p:cNvSpPr txBox="1"/>
          <p:nvPr/>
        </p:nvSpPr>
        <p:spPr>
          <a:xfrm>
            <a:off x="7890763" y="3422073"/>
            <a:ext cx="1377670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 err="1">
                <a:ea typeface="+mn-lt"/>
                <a:cs typeface="+mn-lt"/>
              </a:rPr>
              <a:t>Produtos</a:t>
            </a:r>
            <a:endParaRPr lang="en-US" sz="2400" b="1" dirty="0">
              <a:ea typeface="+mn-lt"/>
              <a:cs typeface="+mn-lt"/>
            </a:endParaRPr>
          </a:p>
        </p:txBody>
      </p:sp>
      <p:graphicFrame>
        <p:nvGraphicFramePr>
          <p:cNvPr id="8" name="Tabela 8">
            <a:extLst>
              <a:ext uri="{FF2B5EF4-FFF2-40B4-BE49-F238E27FC236}">
                <a16:creationId xmlns:a16="http://schemas.microsoft.com/office/drawing/2014/main" id="{07AF26D2-A577-4540-8BA0-D571A9196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44988"/>
              </p:ext>
            </p:extLst>
          </p:nvPr>
        </p:nvGraphicFramePr>
        <p:xfrm>
          <a:off x="6338796" y="3890665"/>
          <a:ext cx="448160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868">
                  <a:extLst>
                    <a:ext uri="{9D8B030D-6E8A-4147-A177-3AD203B41FA5}">
                      <a16:colId xmlns:a16="http://schemas.microsoft.com/office/drawing/2014/main" val="3614798390"/>
                    </a:ext>
                  </a:extLst>
                </a:gridCol>
                <a:gridCol w="1493868">
                  <a:extLst>
                    <a:ext uri="{9D8B030D-6E8A-4147-A177-3AD203B41FA5}">
                      <a16:colId xmlns:a16="http://schemas.microsoft.com/office/drawing/2014/main" val="1803288454"/>
                    </a:ext>
                  </a:extLst>
                </a:gridCol>
                <a:gridCol w="1493868">
                  <a:extLst>
                    <a:ext uri="{9D8B030D-6E8A-4147-A177-3AD203B41FA5}">
                      <a16:colId xmlns:a16="http://schemas.microsoft.com/office/drawing/2014/main" val="2617907778"/>
                    </a:ext>
                  </a:extLst>
                </a:gridCol>
              </a:tblGrid>
              <a:tr h="341387"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Marca_id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321419"/>
                  </a:ext>
                </a:extLst>
              </a:tr>
              <a:tr h="341387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Galaxy A32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246833"/>
                  </a:ext>
                </a:extLst>
              </a:tr>
              <a:tr h="341387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Galaxy A12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953000"/>
                  </a:ext>
                </a:extLst>
              </a:tr>
              <a:tr h="341387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Iphone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213121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8526608B-8BC9-4AE9-9674-AE87A081E6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565119"/>
              </p:ext>
            </p:extLst>
          </p:nvPr>
        </p:nvGraphicFramePr>
        <p:xfrm>
          <a:off x="2802936" y="3890665"/>
          <a:ext cx="298773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868">
                  <a:extLst>
                    <a:ext uri="{9D8B030D-6E8A-4147-A177-3AD203B41FA5}">
                      <a16:colId xmlns:a16="http://schemas.microsoft.com/office/drawing/2014/main" val="3614798390"/>
                    </a:ext>
                  </a:extLst>
                </a:gridCol>
                <a:gridCol w="1493868">
                  <a:extLst>
                    <a:ext uri="{9D8B030D-6E8A-4147-A177-3AD203B41FA5}">
                      <a16:colId xmlns:a16="http://schemas.microsoft.com/office/drawing/2014/main" val="1803288454"/>
                    </a:ext>
                  </a:extLst>
                </a:gridCol>
              </a:tblGrid>
              <a:tr h="341387"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321419"/>
                  </a:ext>
                </a:extLst>
              </a:tr>
              <a:tr h="341387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246833"/>
                  </a:ext>
                </a:extLst>
              </a:tr>
              <a:tr h="341387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Samsung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953000"/>
                  </a:ext>
                </a:extLst>
              </a:tr>
              <a:tr h="341387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Xiaomi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213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59881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0FFEB2-9112-4BE0-B9E1-2F1728D5A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DQL</a:t>
            </a:r>
            <a:br>
              <a:rPr lang="pt-BR" dirty="0"/>
            </a:br>
            <a:r>
              <a:rPr lang="pt-BR" sz="3600" dirty="0"/>
              <a:t>Juntando tabelas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CCFB78-DE43-4AC7-9F37-36E806E15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obter a seguinte tabela: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Utilizamos o </a:t>
            </a:r>
            <a:r>
              <a:rPr lang="pt-BR" b="1" dirty="0"/>
              <a:t>INNER JOIN:</a:t>
            </a:r>
            <a:endParaRPr lang="pt-BR" dirty="0"/>
          </a:p>
          <a:p>
            <a:endParaRPr lang="pt-BR" dirty="0"/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0CDD687E-363F-40F4-B7B5-0344D5506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815996"/>
              </p:ext>
            </p:extLst>
          </p:nvPr>
        </p:nvGraphicFramePr>
        <p:xfrm>
          <a:off x="1371600" y="2742737"/>
          <a:ext cx="6151418" cy="1205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5709">
                  <a:extLst>
                    <a:ext uri="{9D8B030D-6E8A-4147-A177-3AD203B41FA5}">
                      <a16:colId xmlns:a16="http://schemas.microsoft.com/office/drawing/2014/main" val="3193835495"/>
                    </a:ext>
                  </a:extLst>
                </a:gridCol>
                <a:gridCol w="3075709">
                  <a:extLst>
                    <a:ext uri="{9D8B030D-6E8A-4147-A177-3AD203B41FA5}">
                      <a16:colId xmlns:a16="http://schemas.microsoft.com/office/drawing/2014/main" val="3003048320"/>
                    </a:ext>
                  </a:extLst>
                </a:gridCol>
              </a:tblGrid>
              <a:tr h="301452">
                <a:tc>
                  <a:txBody>
                    <a:bodyPr/>
                    <a:lstStyle/>
                    <a:p>
                      <a:r>
                        <a:rPr lang="pt-BR" sz="1400" dirty="0" err="1"/>
                        <a:t>Nome_produto</a:t>
                      </a:r>
                      <a:endParaRPr lang="pt-BR" sz="1400" dirty="0"/>
                    </a:p>
                  </a:txBody>
                  <a:tcPr marL="69203" marR="69203" marT="34602" marB="34602"/>
                </a:tc>
                <a:tc>
                  <a:txBody>
                    <a:bodyPr/>
                    <a:lstStyle/>
                    <a:p>
                      <a:r>
                        <a:rPr lang="pt-BR" sz="1400" dirty="0" err="1"/>
                        <a:t>Nome_marca</a:t>
                      </a:r>
                      <a:endParaRPr lang="pt-BR" sz="1400" dirty="0"/>
                    </a:p>
                  </a:txBody>
                  <a:tcPr marL="69203" marR="69203" marT="34602" marB="34602"/>
                </a:tc>
                <a:extLst>
                  <a:ext uri="{0D108BD9-81ED-4DB2-BD59-A6C34878D82A}">
                    <a16:rowId xmlns:a16="http://schemas.microsoft.com/office/drawing/2014/main" val="32865196"/>
                  </a:ext>
                </a:extLst>
              </a:tr>
              <a:tr h="301452">
                <a:tc>
                  <a:txBody>
                    <a:bodyPr/>
                    <a:lstStyle/>
                    <a:p>
                      <a:r>
                        <a:rPr lang="pt-BR" sz="1400" dirty="0"/>
                        <a:t>Galaxy A32</a:t>
                      </a:r>
                    </a:p>
                  </a:txBody>
                  <a:tcPr marL="69203" marR="69203" marT="34602" marB="34602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Samsung</a:t>
                      </a:r>
                    </a:p>
                  </a:txBody>
                  <a:tcPr marL="69203" marR="69203" marT="34602" marB="34602"/>
                </a:tc>
                <a:extLst>
                  <a:ext uri="{0D108BD9-81ED-4DB2-BD59-A6C34878D82A}">
                    <a16:rowId xmlns:a16="http://schemas.microsoft.com/office/drawing/2014/main" val="3451098062"/>
                  </a:ext>
                </a:extLst>
              </a:tr>
              <a:tr h="301452">
                <a:tc>
                  <a:txBody>
                    <a:bodyPr/>
                    <a:lstStyle/>
                    <a:p>
                      <a:r>
                        <a:rPr lang="pt-BR" sz="1400" dirty="0"/>
                        <a:t>Galaxy A11</a:t>
                      </a:r>
                    </a:p>
                  </a:txBody>
                  <a:tcPr marL="69203" marR="69203" marT="34602" marB="34602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Samsung</a:t>
                      </a:r>
                    </a:p>
                  </a:txBody>
                  <a:tcPr marL="69203" marR="69203" marT="34602" marB="34602"/>
                </a:tc>
                <a:extLst>
                  <a:ext uri="{0D108BD9-81ED-4DB2-BD59-A6C34878D82A}">
                    <a16:rowId xmlns:a16="http://schemas.microsoft.com/office/drawing/2014/main" val="1977828761"/>
                  </a:ext>
                </a:extLst>
              </a:tr>
              <a:tr h="301452">
                <a:tc>
                  <a:txBody>
                    <a:bodyPr/>
                    <a:lstStyle/>
                    <a:p>
                      <a:r>
                        <a:rPr lang="pt-BR" sz="1400" dirty="0"/>
                        <a:t>Iphone 11</a:t>
                      </a:r>
                    </a:p>
                  </a:txBody>
                  <a:tcPr marL="69203" marR="69203" marT="34602" marB="34602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Apple</a:t>
                      </a:r>
                    </a:p>
                  </a:txBody>
                  <a:tcPr marL="69203" marR="69203" marT="34602" marB="34602"/>
                </a:tc>
                <a:extLst>
                  <a:ext uri="{0D108BD9-81ED-4DB2-BD59-A6C34878D82A}">
                    <a16:rowId xmlns:a16="http://schemas.microsoft.com/office/drawing/2014/main" val="1228602697"/>
                  </a:ext>
                </a:extLst>
              </a:tr>
            </a:tbl>
          </a:graphicData>
        </a:graphic>
      </p:graphicFrame>
      <p:pic>
        <p:nvPicPr>
          <p:cNvPr id="9" name="Imagem 8">
            <a:extLst>
              <a:ext uri="{FF2B5EF4-FFF2-40B4-BE49-F238E27FC236}">
                <a16:creationId xmlns:a16="http://schemas.microsoft.com/office/drawing/2014/main" id="{CF4DD76D-51BE-40D5-9C2E-70C53FDD3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526540"/>
            <a:ext cx="91440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4381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BD2F03-CE75-401A-AD55-DC1D7594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DQL</a:t>
            </a:r>
            <a:br>
              <a:rPr lang="pt-BR" dirty="0"/>
            </a:br>
            <a:r>
              <a:rPr lang="pt-BR" sz="3600" dirty="0"/>
              <a:t>Apelidos de Colunas e Tabelas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8C7601-6BBB-41A7-AD0E-77F7174FF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Podemos especificar apelidos para as colunas e tabelas utilizando a palavra-chave </a:t>
            </a:r>
            <a:r>
              <a:rPr lang="pt-BR" b="1" dirty="0"/>
              <a:t>AS </a:t>
            </a:r>
            <a:r>
              <a:rPr lang="pt-BR" dirty="0"/>
              <a:t>como mostrado no exemplo anterior. Podemos fazer os mesmo para as tabelas: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97F6785-0490-4384-B881-754098587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060" y="2992149"/>
            <a:ext cx="751522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213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70C1B1-5E42-44BF-B416-0D2CF016D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DQL</a:t>
            </a:r>
            <a:br>
              <a:rPr lang="pt-BR" dirty="0"/>
            </a:br>
            <a:r>
              <a:rPr lang="pt-BR" sz="3600" dirty="0"/>
              <a:t>Cláusula WHERE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B3BC9D-679B-4DA0-A039-E05060058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059382"/>
          </a:xfrm>
        </p:spPr>
        <p:txBody>
          <a:bodyPr/>
          <a:lstStyle/>
          <a:p>
            <a:r>
              <a:rPr lang="pt-BR" dirty="0"/>
              <a:t>Podemos utilizar a cláusula </a:t>
            </a:r>
            <a:r>
              <a:rPr lang="pt-BR" b="1" dirty="0"/>
              <a:t>WHERE </a:t>
            </a:r>
            <a:r>
              <a:rPr lang="pt-BR" dirty="0"/>
              <a:t>para filtrarmos o resultado da seleção com base em uma expressão booleana:</a:t>
            </a:r>
          </a:p>
          <a:p>
            <a:endParaRPr lang="pt-BR" dirty="0"/>
          </a:p>
          <a:p>
            <a:r>
              <a:rPr lang="pt-BR" dirty="0"/>
              <a:t>Podemos utilizar alguns operadores em conjunto com a cláusula </a:t>
            </a:r>
            <a:r>
              <a:rPr lang="pt-BR" b="1" dirty="0"/>
              <a:t>WHERE:</a:t>
            </a:r>
          </a:p>
          <a:p>
            <a:pPr lvl="1"/>
            <a:r>
              <a:rPr lang="pt-BR" b="1" i="0" dirty="0"/>
              <a:t>BETWEEN: </a:t>
            </a:r>
            <a:r>
              <a:rPr lang="pt-BR" i="0" dirty="0"/>
              <a:t>Checa se o valor está entre um intervalo.</a:t>
            </a:r>
          </a:p>
          <a:p>
            <a:pPr lvl="1"/>
            <a:endParaRPr lang="pt-BR" b="1" i="0" dirty="0"/>
          </a:p>
          <a:p>
            <a:pPr lvl="1"/>
            <a:r>
              <a:rPr lang="pt-BR" b="1" i="0" dirty="0"/>
              <a:t>IN: </a:t>
            </a:r>
            <a:r>
              <a:rPr lang="pt-BR" i="0" dirty="0"/>
              <a:t>Checa se o valor está presente em uma lista de valores.</a:t>
            </a:r>
          </a:p>
          <a:p>
            <a:pPr lvl="1"/>
            <a:endParaRPr lang="pt-BR" b="1" i="0" dirty="0"/>
          </a:p>
          <a:p>
            <a:pPr lvl="1"/>
            <a:r>
              <a:rPr lang="pt-BR" b="1" i="0" dirty="0"/>
              <a:t>LIKE: </a:t>
            </a:r>
            <a:r>
              <a:rPr lang="pt-BR" i="0" dirty="0"/>
              <a:t>Checa se o valor atende um padrão de </a:t>
            </a:r>
            <a:r>
              <a:rPr lang="pt-BR" i="0" dirty="0" err="1"/>
              <a:t>string</a:t>
            </a:r>
            <a:r>
              <a:rPr lang="pt-BR" i="0" dirty="0"/>
              <a:t>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3A74AD9-6B2F-40C4-82E7-06AC209F8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053" y="3011631"/>
            <a:ext cx="8695893" cy="5443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9400C5-AE58-41F7-AE6B-338E5B8DD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799" y="4226231"/>
            <a:ext cx="8246990" cy="39124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CDB24EA-43B0-4889-8AC9-1B74FD083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3799" y="4889375"/>
            <a:ext cx="6966456" cy="46924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A3BF3AF5-6B9D-49DE-9560-DE076CE9A7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3799" y="5695950"/>
            <a:ext cx="7115175" cy="47625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8666899D-D541-4F4B-9B11-97792808B9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3799" y="6097732"/>
            <a:ext cx="66484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5927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E64614-4957-4036-BBF3-C62CD2C36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DQL</a:t>
            </a:r>
            <a:br>
              <a:rPr lang="pt-BR" dirty="0"/>
            </a:br>
            <a:r>
              <a:rPr lang="pt-BR" sz="3600" dirty="0"/>
              <a:t>Funções agregadoras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BD3631-3366-44C4-9F6B-8CF524D26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391891"/>
          </a:xfrm>
        </p:spPr>
        <p:txBody>
          <a:bodyPr>
            <a:normAutofit/>
          </a:bodyPr>
          <a:lstStyle/>
          <a:p>
            <a:r>
              <a:rPr lang="pt-BR" dirty="0"/>
              <a:t>Existem algumas funções que podemos utilizar para obter valores com base nas informações da tabela:</a:t>
            </a:r>
          </a:p>
          <a:p>
            <a:r>
              <a:rPr lang="pt-BR" b="1" dirty="0"/>
              <a:t>COUNT(): </a:t>
            </a:r>
            <a:r>
              <a:rPr lang="pt-BR" dirty="0"/>
              <a:t>Contar a quantidade de registros em uma tabela.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b="1" dirty="0"/>
              <a:t>MAX/MIN(): </a:t>
            </a:r>
            <a:r>
              <a:rPr lang="pt-BR" dirty="0"/>
              <a:t>Obter o maior/menor elemento de uma coluna.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b="1" dirty="0"/>
              <a:t>AVG()</a:t>
            </a:r>
            <a:r>
              <a:rPr lang="pt-BR" dirty="0"/>
              <a:t>: Obter a média aritmética de determinada coluna.</a:t>
            </a:r>
          </a:p>
          <a:p>
            <a:endParaRPr lang="pt-BR" dirty="0"/>
          </a:p>
          <a:p>
            <a:r>
              <a:rPr lang="pt-BR" b="1" dirty="0"/>
              <a:t>SUM(): </a:t>
            </a:r>
            <a:r>
              <a:rPr lang="pt-BR" dirty="0"/>
              <a:t>Obter a soma de valores de uma coluna.</a:t>
            </a:r>
            <a:endParaRPr lang="pt-BR" b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E97D3B1-5CDC-4FC0-94AD-003454309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903" y="3429000"/>
            <a:ext cx="4524375" cy="3714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877354E-5182-48C2-B2F4-D7A1CB4F2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903" y="4340802"/>
            <a:ext cx="4638675" cy="33337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7249297-0998-481D-AE0E-9D129399F8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4903" y="5214504"/>
            <a:ext cx="4638675" cy="4191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E8367F3-A015-4FFE-8908-9952F26DF4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4903" y="6172200"/>
            <a:ext cx="463867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512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BD86D4-EC5B-421C-A824-2281B499D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00891"/>
            <a:ext cx="9601200" cy="1485900"/>
          </a:xfrm>
        </p:spPr>
        <p:txBody>
          <a:bodyPr/>
          <a:lstStyle/>
          <a:p>
            <a:r>
              <a:rPr lang="pt-BR" dirty="0"/>
              <a:t>DQL</a:t>
            </a:r>
            <a:br>
              <a:rPr lang="pt-BR" dirty="0"/>
            </a:br>
            <a:r>
              <a:rPr lang="pt-BR" sz="3600" dirty="0" err="1"/>
              <a:t>Group</a:t>
            </a:r>
            <a:r>
              <a:rPr lang="pt-BR" sz="3600" dirty="0"/>
              <a:t> </a:t>
            </a:r>
            <a:r>
              <a:rPr lang="pt-BR" sz="3600" dirty="0" err="1"/>
              <a:t>By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598CD4-9AFE-4FBC-AEEF-F0508B0BD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01091"/>
            <a:ext cx="9601200" cy="3581400"/>
          </a:xfrm>
        </p:spPr>
        <p:txBody>
          <a:bodyPr/>
          <a:lstStyle/>
          <a:p>
            <a:r>
              <a:rPr lang="pt-BR" dirty="0"/>
              <a:t>As funções agregadoras se aplicam a todos os registros da tabela. Porém existem situações em que queremos agrupar essas funções.</a:t>
            </a:r>
          </a:p>
          <a:p>
            <a:r>
              <a:rPr lang="pt-BR" dirty="0"/>
              <a:t>Considere a seguinte tabela de </a:t>
            </a:r>
            <a:r>
              <a:rPr lang="pt-BR" b="1" dirty="0"/>
              <a:t>vendas</a:t>
            </a:r>
            <a:r>
              <a:rPr lang="pt-BR" dirty="0"/>
              <a:t>: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6336418D-6AD1-4920-B9EB-C3FDDFD502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243218"/>
              </p:ext>
            </p:extLst>
          </p:nvPr>
        </p:nvGraphicFramePr>
        <p:xfrm>
          <a:off x="1778000" y="3282757"/>
          <a:ext cx="90932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8640">
                  <a:extLst>
                    <a:ext uri="{9D8B030D-6E8A-4147-A177-3AD203B41FA5}">
                      <a16:colId xmlns:a16="http://schemas.microsoft.com/office/drawing/2014/main" val="2778522970"/>
                    </a:ext>
                  </a:extLst>
                </a:gridCol>
                <a:gridCol w="1818640">
                  <a:extLst>
                    <a:ext uri="{9D8B030D-6E8A-4147-A177-3AD203B41FA5}">
                      <a16:colId xmlns:a16="http://schemas.microsoft.com/office/drawing/2014/main" val="2497749360"/>
                    </a:ext>
                  </a:extLst>
                </a:gridCol>
                <a:gridCol w="1818640">
                  <a:extLst>
                    <a:ext uri="{9D8B030D-6E8A-4147-A177-3AD203B41FA5}">
                      <a16:colId xmlns:a16="http://schemas.microsoft.com/office/drawing/2014/main" val="1154422825"/>
                    </a:ext>
                  </a:extLst>
                </a:gridCol>
                <a:gridCol w="1818640">
                  <a:extLst>
                    <a:ext uri="{9D8B030D-6E8A-4147-A177-3AD203B41FA5}">
                      <a16:colId xmlns:a16="http://schemas.microsoft.com/office/drawing/2014/main" val="879515598"/>
                    </a:ext>
                  </a:extLst>
                </a:gridCol>
                <a:gridCol w="1818640">
                  <a:extLst>
                    <a:ext uri="{9D8B030D-6E8A-4147-A177-3AD203B41FA5}">
                      <a16:colId xmlns:a16="http://schemas.microsoft.com/office/drawing/2014/main" val="2477798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nome_vendedor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quantidade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produto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cidade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375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Jorge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São Paulo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129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Teclado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Rio de Janeiro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586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Blumenau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12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Felipe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Webcam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Blumenau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483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João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Teclado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Recife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463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Pedro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São Paulo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28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João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Rio de Janeiro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319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97642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632C40-EBD3-40A4-84A9-435DDF4CB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DQL</a:t>
            </a:r>
            <a:br>
              <a:rPr lang="pt-BR" dirty="0"/>
            </a:br>
            <a:r>
              <a:rPr lang="pt-BR" sz="3600" dirty="0" err="1"/>
              <a:t>Group</a:t>
            </a:r>
            <a:r>
              <a:rPr lang="pt-BR" sz="3600" dirty="0"/>
              <a:t> </a:t>
            </a:r>
            <a:r>
              <a:rPr lang="pt-BR" sz="3600" dirty="0" err="1"/>
              <a:t>By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D9B848-D7DA-4741-A4FA-D01E39FDD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saber a quantidade de vendas por cidade:</a:t>
            </a:r>
          </a:p>
          <a:p>
            <a:endParaRPr lang="pt-BR" dirty="0"/>
          </a:p>
          <a:p>
            <a:r>
              <a:rPr lang="pt-BR" dirty="0"/>
              <a:t>Para saber a quantidade de vendas por produto:</a:t>
            </a:r>
          </a:p>
          <a:p>
            <a:endParaRPr lang="pt-BR" dirty="0"/>
          </a:p>
          <a:p>
            <a:r>
              <a:rPr lang="pt-BR" dirty="0"/>
              <a:t>Para saber a quantidade de vendas por vendedor: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F27DE8C-7DFC-4747-9127-8D3A9313B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5" y="2666134"/>
            <a:ext cx="8477250" cy="3619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A979985-98A5-4769-B925-9D8E59AA8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837" y="3644179"/>
            <a:ext cx="8848725" cy="37147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E974D5D-8364-4B77-AA7E-A209D88506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7837" y="4477400"/>
            <a:ext cx="980122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5046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4B003A-1BB3-43C3-9ACC-024DAB8E3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DQL</a:t>
            </a:r>
            <a:br>
              <a:rPr lang="pt-BR" dirty="0"/>
            </a:br>
            <a:r>
              <a:rPr lang="pt-BR" sz="3600" dirty="0" err="1"/>
              <a:t>Having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EC9F80-2362-41DF-AB8D-8A8961532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cláusula </a:t>
            </a:r>
            <a:r>
              <a:rPr lang="pt-BR" b="1" dirty="0" err="1"/>
              <a:t>having</a:t>
            </a:r>
            <a:r>
              <a:rPr lang="pt-BR" b="1" dirty="0"/>
              <a:t> </a:t>
            </a:r>
            <a:r>
              <a:rPr lang="pt-BR" dirty="0"/>
              <a:t>pode ser utilizada para restringir os registros que serão selecionados baseados em uma condição: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E86BE8E-CC0E-4C2C-A528-748904E4D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5" y="2976562"/>
            <a:ext cx="429577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610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AC74EA-F402-4882-82CA-7124DC281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de Banco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D32B56-7CD2-450F-8808-11FD30BF8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primeiro passo para construção de qualquer banco de dados é realizar a sua modelagem, ou seja, mapear a forma como os dados serão salvos. Existem três etapas nesse processo:</a:t>
            </a:r>
          </a:p>
          <a:p>
            <a:pPr lvl="1"/>
            <a:r>
              <a:rPr lang="pt-BR" dirty="0"/>
              <a:t>Modelagem conceitual</a:t>
            </a:r>
          </a:p>
          <a:p>
            <a:pPr lvl="1"/>
            <a:r>
              <a:rPr lang="pt-BR" dirty="0"/>
              <a:t>Modelagem lógica</a:t>
            </a:r>
          </a:p>
          <a:p>
            <a:pPr lvl="1"/>
            <a:r>
              <a:rPr lang="pt-BR" dirty="0"/>
              <a:t>Modelagem física</a:t>
            </a:r>
          </a:p>
          <a:p>
            <a:endParaRPr lang="pt-BR" dirty="0"/>
          </a:p>
          <a:p>
            <a:r>
              <a:rPr lang="pt-BR" dirty="0"/>
              <a:t>Vamos entender cada uma dessas etapas nos próximos slides.</a:t>
            </a:r>
          </a:p>
        </p:txBody>
      </p:sp>
    </p:spTree>
    <p:extLst>
      <p:ext uri="{BB962C8B-B14F-4D97-AF65-F5344CB8AC3E}">
        <p14:creationId xmlns:p14="http://schemas.microsoft.com/office/powerpoint/2010/main" val="12243217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250120-126F-4154-9729-B0DE5335A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309" y="152400"/>
            <a:ext cx="9601200" cy="1485900"/>
          </a:xfrm>
        </p:spPr>
        <p:txBody>
          <a:bodyPr/>
          <a:lstStyle/>
          <a:p>
            <a:r>
              <a:rPr lang="pt-BR" dirty="0"/>
              <a:t>DQL</a:t>
            </a:r>
            <a:br>
              <a:rPr lang="pt-BR" dirty="0"/>
            </a:br>
            <a:r>
              <a:rPr lang="pt-BR" sz="3600" dirty="0" err="1"/>
              <a:t>Order</a:t>
            </a:r>
            <a:r>
              <a:rPr lang="pt-BR" sz="3600" dirty="0"/>
              <a:t> </a:t>
            </a:r>
            <a:r>
              <a:rPr lang="pt-BR" sz="3600" dirty="0" err="1"/>
              <a:t>By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4A2F2B-20CF-482C-9603-32FBD6FDF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309" y="1752600"/>
            <a:ext cx="9601200" cy="4419600"/>
          </a:xfrm>
        </p:spPr>
        <p:txBody>
          <a:bodyPr>
            <a:normAutofit/>
          </a:bodyPr>
          <a:lstStyle/>
          <a:p>
            <a:r>
              <a:rPr lang="pt-BR" dirty="0"/>
              <a:t>A cláusula </a:t>
            </a:r>
            <a:r>
              <a:rPr lang="pt-BR" b="1" dirty="0"/>
              <a:t>ORDER BY </a:t>
            </a:r>
            <a:r>
              <a:rPr lang="pt-BR" dirty="0"/>
              <a:t>é utilizada para ordenar os resultados. Essa cláusula aceita duas opções </a:t>
            </a:r>
            <a:r>
              <a:rPr lang="pt-BR" b="1" dirty="0"/>
              <a:t>ASC </a:t>
            </a:r>
            <a:r>
              <a:rPr lang="pt-BR" dirty="0"/>
              <a:t>(crescente) ou </a:t>
            </a:r>
            <a:r>
              <a:rPr lang="pt-BR" b="1" dirty="0"/>
              <a:t>DESC </a:t>
            </a:r>
            <a:r>
              <a:rPr lang="pt-BR" dirty="0"/>
              <a:t>(decrescente).</a:t>
            </a:r>
          </a:p>
          <a:p>
            <a:r>
              <a:rPr lang="pt-BR" dirty="0"/>
              <a:t>Obtendo a quantidade de vendas por cidade ordenada pela quantidade de vendas (crescente):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Obtendo a quantidade de vendas por cidade ordenada pela quantidade de vendas (decrescente):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D380464-F5EB-44A4-BAE3-F1B61D279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216" y="3212957"/>
            <a:ext cx="6167439" cy="120513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3D3787A-41BC-4D09-89D2-3D153B2A1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216" y="5238750"/>
            <a:ext cx="737235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5753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A30087E-3FC5-4D2B-973A-F3880BEFB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122111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C365BA-8D9E-4EDA-AB49-517B7831E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conceitual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A3CEE2-9190-45D3-AF84-AEF7A2D3F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modelagem conceitual é utilizada para descrever os objetos (</a:t>
            </a:r>
            <a:r>
              <a:rPr lang="pt-BR" b="1" dirty="0"/>
              <a:t>entidades</a:t>
            </a:r>
            <a:r>
              <a:rPr lang="pt-BR" dirty="0"/>
              <a:t>) envolvidos em um domínio de negócios, com suas características (</a:t>
            </a:r>
            <a:r>
              <a:rPr lang="pt-BR" b="1" dirty="0"/>
              <a:t>atributos</a:t>
            </a:r>
            <a:r>
              <a:rPr lang="pt-BR" dirty="0"/>
              <a:t>) e como elas se relacionam entre si (</a:t>
            </a:r>
            <a:r>
              <a:rPr lang="pt-BR" b="1" dirty="0"/>
              <a:t>relacionamentos</a:t>
            </a:r>
            <a:r>
              <a:rPr lang="pt-BR" dirty="0"/>
              <a:t>).</a:t>
            </a:r>
          </a:p>
          <a:p>
            <a:endParaRPr lang="pt-BR" dirty="0"/>
          </a:p>
          <a:p>
            <a:r>
              <a:rPr lang="pt-BR" dirty="0"/>
              <a:t>Para representarmos visualmente a modelagem utilizamos o </a:t>
            </a:r>
            <a:r>
              <a:rPr lang="pt-BR" b="1" dirty="0"/>
              <a:t>DER (Diagrama Entidade-Relacionamento).</a:t>
            </a:r>
            <a:r>
              <a:rPr lang="pt-BR" dirty="0"/>
              <a:t> </a:t>
            </a:r>
          </a:p>
          <a:p>
            <a:endParaRPr lang="pt-BR" b="1" dirty="0"/>
          </a:p>
          <a:p>
            <a:endParaRPr lang="pt-BR" b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3140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421BF6-B237-4F0E-9523-9C3259D9A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Conceitual</a:t>
            </a:r>
            <a:br>
              <a:rPr lang="pt-BR" dirty="0"/>
            </a:br>
            <a:r>
              <a:rPr lang="pt-BR" sz="3600" dirty="0"/>
              <a:t>Entidades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89F7ED-6184-4315-8E5E-E94C870C8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Uma entidade é uma </a:t>
            </a:r>
            <a:r>
              <a:rPr lang="pt-BR" b="1" dirty="0"/>
              <a:t>coisa</a:t>
            </a:r>
            <a:r>
              <a:rPr lang="pt-BR" dirty="0"/>
              <a:t> ou </a:t>
            </a:r>
            <a:r>
              <a:rPr lang="pt-BR" b="1" dirty="0"/>
              <a:t>objeto</a:t>
            </a:r>
            <a:r>
              <a:rPr lang="pt-BR" dirty="0"/>
              <a:t> do mundo real que está ligado ao seu domínio de negócios.</a:t>
            </a:r>
          </a:p>
          <a:p>
            <a:endParaRPr lang="pt-BR" dirty="0"/>
          </a:p>
          <a:p>
            <a:r>
              <a:rPr lang="pt-BR" dirty="0"/>
              <a:t>As entidades podem ser:</a:t>
            </a:r>
          </a:p>
          <a:p>
            <a:pPr lvl="1"/>
            <a:r>
              <a:rPr lang="pt-BR" dirty="0"/>
              <a:t>Físicas: existem no mundo real e são tangíveis.</a:t>
            </a:r>
            <a:br>
              <a:rPr lang="pt-BR" dirty="0"/>
            </a:br>
            <a:r>
              <a:rPr lang="pt-BR" dirty="0"/>
              <a:t>Ex.: Cliente, Produto, etc.</a:t>
            </a:r>
          </a:p>
          <a:p>
            <a:pPr lvl="1"/>
            <a:r>
              <a:rPr lang="pt-BR" dirty="0"/>
              <a:t>Lógicas: não tangíveis.</a:t>
            </a:r>
            <a:br>
              <a:rPr lang="pt-BR" dirty="0"/>
            </a:br>
            <a:r>
              <a:rPr lang="pt-BR" dirty="0"/>
              <a:t>Ex.: Venda, Disciplina, etc.</a:t>
            </a:r>
          </a:p>
          <a:p>
            <a:endParaRPr lang="pt-BR" dirty="0"/>
          </a:p>
          <a:p>
            <a:r>
              <a:rPr lang="pt-BR" dirty="0"/>
              <a:t> No DER elas são representadas por retângulos: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192A108-E807-46D9-B2F7-F1ED5375A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470" y="4490709"/>
            <a:ext cx="3433330" cy="191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652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6399E2-869F-42FF-9DC7-49F74E5A3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entidades são compostas por atributos. Os atributos são as</a:t>
            </a:r>
            <a:r>
              <a:rPr lang="pt-BR" b="1" dirty="0"/>
              <a:t> características que descrevem a entidade</a:t>
            </a:r>
            <a:r>
              <a:rPr lang="pt-BR" dirty="0"/>
              <a:t>.</a:t>
            </a:r>
          </a:p>
          <a:p>
            <a:r>
              <a:rPr lang="pt-BR" dirty="0"/>
              <a:t>Toda entidade precisa ter um </a:t>
            </a:r>
            <a:r>
              <a:rPr lang="pt-BR" b="1" dirty="0"/>
              <a:t>atributo identificador (id).</a:t>
            </a:r>
          </a:p>
          <a:p>
            <a:r>
              <a:rPr lang="pt-BR" dirty="0"/>
              <a:t>Por exemplo, em uma entidade usuário podemos ter os atributos nome, idade e e-mail.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04F4A80-AE6C-4F33-A260-22CC4A008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pt-BR" dirty="0"/>
              <a:t>Modelagem Conceitual</a:t>
            </a:r>
            <a:br>
              <a:rPr lang="pt-BR" dirty="0"/>
            </a:br>
            <a:r>
              <a:rPr lang="pt-BR" sz="3600" dirty="0"/>
              <a:t>Atributos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54127DC-54C7-4BBE-8366-F7B89C0CF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390" y="4141013"/>
            <a:ext cx="2265219" cy="243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737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65AEC3-E19A-4793-93AB-4BA020B2B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Conceitual</a:t>
            </a:r>
            <a:br>
              <a:rPr lang="pt-BR" dirty="0"/>
            </a:br>
            <a:r>
              <a:rPr lang="pt-BR" sz="3600" dirty="0"/>
              <a:t>Relacionamentos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FF7B22-870F-4265-8D28-060A7B9CE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Os relacionamentos são a relação existente entre duas entidades, isto é a ligação entre duas entidades que representa uma regra ou restrição de negócio, possibilitando entender como uma entidade se comporta em relação às demais.</a:t>
            </a:r>
          </a:p>
          <a:p>
            <a:pPr algn="just"/>
            <a:r>
              <a:rPr lang="pt-BR" dirty="0"/>
              <a:t>Os relacionamentos normalmente são expressos em verbos que indicam uma ação:</a:t>
            </a:r>
          </a:p>
          <a:p>
            <a:pPr lvl="1" algn="just"/>
            <a:r>
              <a:rPr lang="pt-BR" dirty="0"/>
              <a:t>Usuários </a:t>
            </a:r>
            <a:r>
              <a:rPr lang="pt-BR" b="1" dirty="0"/>
              <a:t>possuem</a:t>
            </a:r>
            <a:r>
              <a:rPr lang="pt-BR" dirty="0"/>
              <a:t> endereço.</a:t>
            </a:r>
          </a:p>
          <a:p>
            <a:pPr lvl="1" algn="just"/>
            <a:r>
              <a:rPr lang="pt-BR" dirty="0"/>
              <a:t>Professores </a:t>
            </a:r>
            <a:r>
              <a:rPr lang="pt-BR" b="1" dirty="0"/>
              <a:t>ministram</a:t>
            </a:r>
            <a:r>
              <a:rPr lang="pt-BR" dirty="0"/>
              <a:t> uma matéria.</a:t>
            </a:r>
          </a:p>
          <a:p>
            <a:pPr lvl="1" algn="just"/>
            <a:r>
              <a:rPr lang="pt-BR" dirty="0"/>
              <a:t>Atores </a:t>
            </a:r>
            <a:r>
              <a:rPr lang="pt-BR" b="1" dirty="0"/>
              <a:t>atuam</a:t>
            </a:r>
            <a:r>
              <a:rPr lang="pt-BR" dirty="0"/>
              <a:t> em um filme.</a:t>
            </a:r>
          </a:p>
        </p:txBody>
      </p:sp>
    </p:spTree>
    <p:extLst>
      <p:ext uri="{BB962C8B-B14F-4D97-AF65-F5344CB8AC3E}">
        <p14:creationId xmlns:p14="http://schemas.microsoft.com/office/powerpoint/2010/main" val="3682318433"/>
      </p:ext>
    </p:extLst>
  </p:cSld>
  <p:clrMapOvr>
    <a:masterClrMapping/>
  </p:clrMapOvr>
</p:sld>
</file>

<file path=ppt/theme/theme1.xml><?xml version="1.0" encoding="utf-8"?>
<a:theme xmlns:a="http://schemas.openxmlformats.org/drawingml/2006/main" name="Cortar">
  <a:themeElements>
    <a:clrScheme name="Cortar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ortar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rtar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Cortar</Template>
  <TotalTime>294</TotalTime>
  <Words>2461</Words>
  <Application>Microsoft Office PowerPoint</Application>
  <PresentationFormat>Widescreen</PresentationFormat>
  <Paragraphs>403</Paragraphs>
  <Slides>51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51</vt:i4>
      </vt:variant>
    </vt:vector>
  </HeadingPairs>
  <TitlesOfParts>
    <vt:vector size="54" baseType="lpstr">
      <vt:lpstr>Arial</vt:lpstr>
      <vt:lpstr>Franklin Gothic Book</vt:lpstr>
      <vt:lpstr>Cortar</vt:lpstr>
      <vt:lpstr>Banco de Dados</vt:lpstr>
      <vt:lpstr>O que é?</vt:lpstr>
      <vt:lpstr>Categorias de Banco de Dados</vt:lpstr>
      <vt:lpstr>Apresentação do PowerPoint</vt:lpstr>
      <vt:lpstr>Modelagem de Banco de Dados</vt:lpstr>
      <vt:lpstr>Modelagem conceitual</vt:lpstr>
      <vt:lpstr>Modelagem Conceitual Entidades</vt:lpstr>
      <vt:lpstr>Modelagem Conceitual Atributos</vt:lpstr>
      <vt:lpstr>Modelagem Conceitual Relacionamentos</vt:lpstr>
      <vt:lpstr>Modelagem Conceitual Relacionamentos</vt:lpstr>
      <vt:lpstr>Modelagem Conceitual Mapeamento de Cardinalidades</vt:lpstr>
      <vt:lpstr>Apresentação do PowerPoint</vt:lpstr>
      <vt:lpstr>Modelagem Conceitual Mapeamento de Cardinalidades</vt:lpstr>
      <vt:lpstr>Apresentação do PowerPoint</vt:lpstr>
      <vt:lpstr>Modelagem Conceitual Prática</vt:lpstr>
      <vt:lpstr>Modelagem Conceitual Prática</vt:lpstr>
      <vt:lpstr>Modelagem Conceitual Prática</vt:lpstr>
      <vt:lpstr>Modelagem Conceitual Prática</vt:lpstr>
      <vt:lpstr>Modelagem Conceitual Prática</vt:lpstr>
      <vt:lpstr>Generalização / Especialização</vt:lpstr>
      <vt:lpstr>Modelagem Lógica</vt:lpstr>
      <vt:lpstr>Modelagem Lógica Mapeamento da chave estrangeira</vt:lpstr>
      <vt:lpstr>Modelagem Lógica Mapeamento da chave estrangeira</vt:lpstr>
      <vt:lpstr>Modelagem Lógica Mapeamento da chave estrangeira</vt:lpstr>
      <vt:lpstr>Modelagem Lógica Mapeamento da chave estrangeira</vt:lpstr>
      <vt:lpstr>Modelagem Lógica Importância das regras de mapeamento</vt:lpstr>
      <vt:lpstr>Modelagem Lógica Importância das regras de mapeamento</vt:lpstr>
      <vt:lpstr>Modelagem Lógica Tipos de atributos</vt:lpstr>
      <vt:lpstr>DDL Data Definition Language</vt:lpstr>
      <vt:lpstr>DDL CREATE</vt:lpstr>
      <vt:lpstr>DDL CREATE</vt:lpstr>
      <vt:lpstr>DDL CONSTRAINTS</vt:lpstr>
      <vt:lpstr>DDL CONSTRAINTS</vt:lpstr>
      <vt:lpstr>DDL Modificando as tabelas</vt:lpstr>
      <vt:lpstr>DDL Removendo tabelas</vt:lpstr>
      <vt:lpstr>DML Data Manipulation Language</vt:lpstr>
      <vt:lpstr>DML Inserindo dados na tabela</vt:lpstr>
      <vt:lpstr>DML Atualizando os dados nas tabelas</vt:lpstr>
      <vt:lpstr>DML Removendo dados da tabela</vt:lpstr>
      <vt:lpstr>DQL Data Query Language</vt:lpstr>
      <vt:lpstr>DQL Obtendo os dados</vt:lpstr>
      <vt:lpstr>DQL Juntando tabelas</vt:lpstr>
      <vt:lpstr>DQL Juntando tabelas</vt:lpstr>
      <vt:lpstr>DQL Apelidos de Colunas e Tabelas</vt:lpstr>
      <vt:lpstr>DQL Cláusula WHERE</vt:lpstr>
      <vt:lpstr>DQL Funções agregadoras</vt:lpstr>
      <vt:lpstr>DQL Group By</vt:lpstr>
      <vt:lpstr>DQL Group By</vt:lpstr>
      <vt:lpstr>DQL Having</vt:lpstr>
      <vt:lpstr>DQL Order By</vt:lpstr>
      <vt:lpstr>Fim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</dc:title>
  <dc:creator>William Círico</dc:creator>
  <cp:lastModifiedBy>William Círico</cp:lastModifiedBy>
  <cp:revision>4</cp:revision>
  <dcterms:created xsi:type="dcterms:W3CDTF">2022-04-16T11:59:17Z</dcterms:created>
  <dcterms:modified xsi:type="dcterms:W3CDTF">2022-04-30T13:57:05Z</dcterms:modified>
</cp:coreProperties>
</file>