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98" r:id="rId5"/>
    <p:sldId id="259" r:id="rId6"/>
    <p:sldId id="300" r:id="rId7"/>
    <p:sldId id="301" r:id="rId8"/>
    <p:sldId id="302" r:id="rId9"/>
    <p:sldId id="261" r:id="rId10"/>
    <p:sldId id="260" r:id="rId11"/>
    <p:sldId id="29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sis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Grafica de personas diagnósticas con </a:t>
            </a:r>
            <a:r>
              <a:rPr lang="es-MX" b="1" dirty="0"/>
              <a:t>diabetes</a:t>
            </a:r>
            <a:r>
              <a:rPr lang="es-MX" dirty="0"/>
              <a:t> en Oaxaca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9.759266539690295E-2"/>
          <c:y val="0.19666978745725724"/>
          <c:w val="0.87816986079674497"/>
          <c:h val="0.65122438775159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Hoja1!$C$5</c:f>
              <c:strCache>
                <c:ptCount val="1"/>
                <c:pt idx="0">
                  <c:v>Hombres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Hoja1!$D$4:$E$4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Hoja1!$D$5:$E$5</c:f>
              <c:numCache>
                <c:formatCode>General</c:formatCode>
                <c:ptCount val="2"/>
                <c:pt idx="0">
                  <c:v>32182</c:v>
                </c:pt>
                <c:pt idx="1">
                  <c:v>35365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3-47BD-94D2-BD7A32FAB781}"/>
            </c:ext>
          </c:extLst>
        </c:ser>
        <c:ser>
          <c:idx val="1"/>
          <c:order val="1"/>
          <c:tx>
            <c:strRef>
              <c:f>Hoja1!$C$6</c:f>
              <c:strCache>
                <c:ptCount val="1"/>
                <c:pt idx="0">
                  <c:v>Mujeres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Hoja1!$D$4:$E$4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Hoja1!$D$6:$E$6</c:f>
              <c:numCache>
                <c:formatCode>General</c:formatCode>
                <c:ptCount val="2"/>
                <c:pt idx="0">
                  <c:v>13792</c:v>
                </c:pt>
                <c:pt idx="1">
                  <c:v>15156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3-47BD-94D2-BD7A32FAB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13407504"/>
        <c:axId val="-613411856"/>
      </c:barChart>
      <c:catAx>
        <c:axId val="-61340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613411856"/>
        <c:crosses val="autoZero"/>
        <c:auto val="1"/>
        <c:lblAlgn val="ctr"/>
        <c:lblOffset val="100"/>
        <c:noMultiLvlLbl val="0"/>
      </c:catAx>
      <c:valAx>
        <c:axId val="-61341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61340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7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38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dfd5af0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dfd5af0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5518221" y="585819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1504794" y="1540992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NUTRITECH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2D6554-9C7D-EF67-78AF-F703DCF7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64" y="2005371"/>
            <a:ext cx="507497" cy="445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dirty="0"/>
              <a:t>Deje que los alimentos sean su medicina y que la medicina sea su alimento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"/>
          <p:cNvSpPr/>
          <p:nvPr/>
        </p:nvSpPr>
        <p:spPr>
          <a:xfrm>
            <a:off x="-75" y="3955510"/>
            <a:ext cx="9144000" cy="12147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 txBox="1">
            <a:spLocks noGrp="1"/>
          </p:cNvSpPr>
          <p:nvPr>
            <p:ph type="title"/>
          </p:nvPr>
        </p:nvSpPr>
        <p:spPr>
          <a:xfrm>
            <a:off x="858780" y="696367"/>
            <a:ext cx="4326058" cy="862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CUIDATE · CUIDA A TU FAMILIA</a:t>
            </a:r>
            <a:br>
              <a:rPr lang="es-MX" dirty="0"/>
            </a:br>
            <a:endParaRPr lang="es-MX" dirty="0"/>
          </a:p>
        </p:txBody>
      </p:sp>
      <p:sp>
        <p:nvSpPr>
          <p:cNvPr id="699" name="Google Shape;699;p4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00" name="Google Shape;700;p47"/>
          <p:cNvGrpSpPr/>
          <p:nvPr/>
        </p:nvGrpSpPr>
        <p:grpSpPr>
          <a:xfrm>
            <a:off x="972547" y="1819976"/>
            <a:ext cx="1097504" cy="2255028"/>
            <a:chOff x="2839961" y="160"/>
            <a:chExt cx="1551462" cy="3187770"/>
          </a:xfrm>
        </p:grpSpPr>
        <p:sp>
          <p:nvSpPr>
            <p:cNvPr id="701" name="Google Shape;701;p47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2117287" y="1917216"/>
            <a:ext cx="993654" cy="2174941"/>
            <a:chOff x="4994910" y="140603"/>
            <a:chExt cx="1404656" cy="3074556"/>
          </a:xfrm>
        </p:grpSpPr>
        <p:sp>
          <p:nvSpPr>
            <p:cNvPr id="708" name="Google Shape;708;p47"/>
            <p:cNvSpPr/>
            <p:nvPr/>
          </p:nvSpPr>
          <p:spPr>
            <a:xfrm>
              <a:off x="4994910" y="140603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94910" y="140886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3154167" y="2530577"/>
            <a:ext cx="656940" cy="1560942"/>
            <a:chOff x="6959480" y="1014223"/>
            <a:chExt cx="928669" cy="2206590"/>
          </a:xfrm>
        </p:grpSpPr>
        <p:sp>
          <p:nvSpPr>
            <p:cNvPr id="714" name="Google Shape;714;p47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4015548" y="2956480"/>
            <a:ext cx="506715" cy="1140384"/>
            <a:chOff x="8652108" y="1606876"/>
            <a:chExt cx="716306" cy="1612078"/>
          </a:xfrm>
        </p:grpSpPr>
        <p:sp>
          <p:nvSpPr>
            <p:cNvPr id="725" name="Google Shape;725;p47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FC03214-B516-1871-9754-8E12031A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02" y="1382351"/>
            <a:ext cx="2280818" cy="2280818"/>
          </a:xfrm>
          <a:prstGeom prst="rect">
            <a:avLst/>
          </a:prstGeom>
        </p:spPr>
      </p:pic>
      <p:sp>
        <p:nvSpPr>
          <p:cNvPr id="37" name="Google Shape;721;p25">
            <a:extLst>
              <a:ext uri="{FF2B5EF4-FFF2-40B4-BE49-F238E27FC236}">
                <a16:creationId xmlns:a16="http://schemas.microsoft.com/office/drawing/2014/main" id="{77519CAE-0E3D-A55B-660C-CF656A5F00AC}"/>
              </a:ext>
            </a:extLst>
          </p:cNvPr>
          <p:cNvSpPr/>
          <p:nvPr/>
        </p:nvSpPr>
        <p:spPr>
          <a:xfrm>
            <a:off x="5704438" y="757976"/>
            <a:ext cx="2844002" cy="3627548"/>
          </a:xfrm>
          <a:custGeom>
            <a:avLst/>
            <a:gdLst/>
            <a:ahLst/>
            <a:cxnLst/>
            <a:rect l="l" t="t" r="r" b="b"/>
            <a:pathLst>
              <a:path w="45094" h="88097" extrusionOk="0">
                <a:moveTo>
                  <a:pt x="18468" y="2673"/>
                </a:moveTo>
                <a:cubicBezTo>
                  <a:pt x="18474" y="2673"/>
                  <a:pt x="18481" y="2673"/>
                  <a:pt x="18487" y="2673"/>
                </a:cubicBezTo>
                <a:lnTo>
                  <a:pt x="26606" y="2673"/>
                </a:lnTo>
                <a:cubicBezTo>
                  <a:pt x="27731" y="2673"/>
                  <a:pt x="27731" y="4361"/>
                  <a:pt x="26606" y="4361"/>
                </a:cubicBezTo>
                <a:lnTo>
                  <a:pt x="18487" y="4361"/>
                </a:lnTo>
                <a:cubicBezTo>
                  <a:pt x="17369" y="4341"/>
                  <a:pt x="17362" y="2673"/>
                  <a:pt x="18468" y="2673"/>
                </a:cubicBezTo>
                <a:close/>
                <a:moveTo>
                  <a:pt x="6953" y="2512"/>
                </a:moveTo>
                <a:cubicBezTo>
                  <a:pt x="7857" y="2512"/>
                  <a:pt x="8299" y="3577"/>
                  <a:pt x="7676" y="4220"/>
                </a:cubicBezTo>
                <a:cubicBezTo>
                  <a:pt x="7469" y="4422"/>
                  <a:pt x="7215" y="4512"/>
                  <a:pt x="6967" y="4512"/>
                </a:cubicBezTo>
                <a:cubicBezTo>
                  <a:pt x="6446" y="4512"/>
                  <a:pt x="5948" y="4116"/>
                  <a:pt x="5948" y="3517"/>
                </a:cubicBezTo>
                <a:cubicBezTo>
                  <a:pt x="5968" y="2954"/>
                  <a:pt x="6410" y="2512"/>
                  <a:pt x="6953" y="2512"/>
                </a:cubicBezTo>
                <a:close/>
                <a:moveTo>
                  <a:pt x="40934" y="6411"/>
                </a:moveTo>
                <a:cubicBezTo>
                  <a:pt x="41958" y="6411"/>
                  <a:pt x="42802" y="7255"/>
                  <a:pt x="42802" y="8259"/>
                </a:cubicBezTo>
                <a:lnTo>
                  <a:pt x="42802" y="76261"/>
                </a:lnTo>
                <a:cubicBezTo>
                  <a:pt x="42782" y="77285"/>
                  <a:pt x="41958" y="78109"/>
                  <a:pt x="40934" y="78109"/>
                </a:cubicBezTo>
                <a:lnTo>
                  <a:pt x="4321" y="78109"/>
                </a:lnTo>
                <a:cubicBezTo>
                  <a:pt x="3296" y="78109"/>
                  <a:pt x="2472" y="77285"/>
                  <a:pt x="2472" y="76261"/>
                </a:cubicBezTo>
                <a:lnTo>
                  <a:pt x="2472" y="8259"/>
                </a:lnTo>
                <a:cubicBezTo>
                  <a:pt x="2472" y="7255"/>
                  <a:pt x="3296" y="6411"/>
                  <a:pt x="4321" y="6411"/>
                </a:cubicBezTo>
                <a:close/>
                <a:moveTo>
                  <a:pt x="22599" y="79318"/>
                </a:moveTo>
                <a:cubicBezTo>
                  <a:pt x="24457" y="79318"/>
                  <a:pt x="26244" y="80762"/>
                  <a:pt x="26244" y="82952"/>
                </a:cubicBezTo>
                <a:cubicBezTo>
                  <a:pt x="26244" y="84942"/>
                  <a:pt x="24637" y="86549"/>
                  <a:pt x="22627" y="86569"/>
                </a:cubicBezTo>
                <a:cubicBezTo>
                  <a:pt x="19412" y="86549"/>
                  <a:pt x="17784" y="82651"/>
                  <a:pt x="20075" y="80380"/>
                </a:cubicBezTo>
                <a:cubicBezTo>
                  <a:pt x="20808" y="79647"/>
                  <a:pt x="21712" y="79318"/>
                  <a:pt x="22599" y="79318"/>
                </a:cubicBezTo>
                <a:close/>
                <a:moveTo>
                  <a:pt x="4481" y="0"/>
                </a:moveTo>
                <a:cubicBezTo>
                  <a:pt x="2010" y="0"/>
                  <a:pt x="0" y="1990"/>
                  <a:pt x="20" y="4462"/>
                </a:cubicBezTo>
                <a:lnTo>
                  <a:pt x="20" y="83615"/>
                </a:lnTo>
                <a:cubicBezTo>
                  <a:pt x="20" y="86087"/>
                  <a:pt x="2010" y="88097"/>
                  <a:pt x="4481" y="88097"/>
                </a:cubicBezTo>
                <a:lnTo>
                  <a:pt x="40632" y="88097"/>
                </a:lnTo>
                <a:cubicBezTo>
                  <a:pt x="43104" y="88076"/>
                  <a:pt x="45093" y="86087"/>
                  <a:pt x="45093" y="83615"/>
                </a:cubicBezTo>
                <a:lnTo>
                  <a:pt x="45093" y="4462"/>
                </a:lnTo>
                <a:cubicBezTo>
                  <a:pt x="45093" y="1990"/>
                  <a:pt x="43104" y="0"/>
                  <a:pt x="40632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Google Shape;698;p47">
            <a:extLst>
              <a:ext uri="{FF2B5EF4-FFF2-40B4-BE49-F238E27FC236}">
                <a16:creationId xmlns:a16="http://schemas.microsoft.com/office/drawing/2014/main" id="{B9F75579-CB0B-8227-BEBB-38020E8A90BA}"/>
              </a:ext>
            </a:extLst>
          </p:cNvPr>
          <p:cNvSpPr txBox="1">
            <a:spLocks/>
          </p:cNvSpPr>
          <p:nvPr/>
        </p:nvSpPr>
        <p:spPr>
          <a:xfrm>
            <a:off x="5228303" y="3931885"/>
            <a:ext cx="3716317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ESCANEA · DESCARGA LA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DIABETES</a:t>
            </a:r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44423" y="1426817"/>
            <a:ext cx="7767947" cy="161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 dirty="0"/>
              <a:t>QUÉ ES?</a:t>
            </a:r>
            <a:endParaRPr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Es una enfermedad crónica, no transmisible, en la que los </a:t>
            </a:r>
            <a:r>
              <a:rPr lang="en" sz="1600" b="1" dirty="0"/>
              <a:t>niveles de azúcar (glucosa) </a:t>
            </a:r>
            <a:r>
              <a:rPr lang="en" sz="1600" dirty="0"/>
              <a:t>en la sangre </a:t>
            </a:r>
            <a:r>
              <a:rPr lang="en" sz="1600" b="1" dirty="0"/>
              <a:t>son más elevados de lo normal</a:t>
            </a:r>
            <a:r>
              <a:rPr lang="en" sz="1600" dirty="0"/>
              <a:t>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844424" y="2766731"/>
            <a:ext cx="7767946" cy="1791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300" b="1" dirty="0"/>
              <a:t>QUÉ PASA?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dirty="0"/>
              <a:t>Sucede cuando </a:t>
            </a:r>
            <a:r>
              <a:rPr lang="es-MX" sz="1600" b="1" dirty="0"/>
              <a:t>el páncreas no produce insulina</a:t>
            </a:r>
            <a:r>
              <a:rPr lang="es-MX" sz="1600" dirty="0"/>
              <a:t> (diabetes tipo 1), la que produce no es suficiente o bien, </a:t>
            </a:r>
            <a:r>
              <a:rPr lang="es-MX" sz="1600" b="1" dirty="0"/>
              <a:t>la insulina no se utiliza de manera eficaz </a:t>
            </a:r>
            <a:r>
              <a:rPr lang="es-MX" sz="1600" dirty="0"/>
              <a:t>(diabetes tipo 2). </a:t>
            </a:r>
            <a:br>
              <a:rPr lang="es-MX" sz="1600" dirty="0"/>
            </a:br>
            <a:br>
              <a:rPr lang="es-MX" sz="1600" dirty="0"/>
            </a:br>
            <a:r>
              <a:rPr lang="es-MX" sz="1600" dirty="0"/>
              <a:t>La </a:t>
            </a:r>
            <a:r>
              <a:rPr lang="es-MX" sz="1600" b="1" dirty="0"/>
              <a:t>insulina</a:t>
            </a:r>
            <a:r>
              <a:rPr lang="es-MX" sz="1600" dirty="0"/>
              <a:t> es una hormona que el cuerpo necesita para </a:t>
            </a:r>
            <a:r>
              <a:rPr lang="es-MX" sz="1600" b="1" dirty="0"/>
              <a:t>transformar la glucosa en energía.</a:t>
            </a:r>
            <a:endParaRPr lang="en-US" sz="1600" b="1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864484" y="1142316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México en el top 5 de países con mayor número de diabetes a nivel mundial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9E605A-97A0-9A14-56B8-A257A752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8" y="1226367"/>
            <a:ext cx="4115699" cy="293539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2752152-C570-5C06-9128-31FDD4D9C129}"/>
              </a:ext>
            </a:extLst>
          </p:cNvPr>
          <p:cNvCxnSpPr/>
          <p:nvPr/>
        </p:nvCxnSpPr>
        <p:spPr>
          <a:xfrm>
            <a:off x="5571460" y="568671"/>
            <a:ext cx="0" cy="409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7303519-2A91-0766-2AB8-8362A6433BB2}"/>
              </a:ext>
            </a:extLst>
          </p:cNvPr>
          <p:cNvSpPr/>
          <p:nvPr/>
        </p:nvSpPr>
        <p:spPr>
          <a:xfrm rot="18729491">
            <a:off x="3268875" y="4057153"/>
            <a:ext cx="542258" cy="370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2B806C-AE32-8419-4546-4B6A2E4CF04A}"/>
              </a:ext>
            </a:extLst>
          </p:cNvPr>
          <p:cNvSpPr txBox="1"/>
          <p:nvPr/>
        </p:nvSpPr>
        <p:spPr>
          <a:xfrm>
            <a:off x="2114801" y="4358587"/>
            <a:ext cx="11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Dosis" pitchFamily="2" charset="0"/>
              </a:rPr>
              <a:t> OA X A C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715628" y="932041"/>
            <a:ext cx="3195000" cy="352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Diabetes 2da causa de mortalidad en Oaxaca con </a:t>
            </a:r>
            <a:r>
              <a:rPr lang="es-MX" sz="3600" b="1" dirty="0"/>
              <a:t>5072</a:t>
            </a:r>
            <a:r>
              <a:rPr lang="es-MX" sz="3600" dirty="0"/>
              <a:t> defunciones al año!</a:t>
            </a:r>
            <a:endParaRPr sz="3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2752152-C570-5C06-9128-31FDD4D9C129}"/>
              </a:ext>
            </a:extLst>
          </p:cNvPr>
          <p:cNvCxnSpPr/>
          <p:nvPr/>
        </p:nvCxnSpPr>
        <p:spPr>
          <a:xfrm>
            <a:off x="5571460" y="568671"/>
            <a:ext cx="0" cy="409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C4366D6-BC32-6CB1-8902-482537DB1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499226"/>
              </p:ext>
            </p:extLst>
          </p:nvPr>
        </p:nvGraphicFramePr>
        <p:xfrm>
          <a:off x="732708" y="1020726"/>
          <a:ext cx="4615464" cy="350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05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73149" y="1723500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Problematica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5A9F4-675C-9D34-7084-F8D6B9C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0118" y="1140000"/>
            <a:ext cx="7927436" cy="3387900"/>
          </a:xfrm>
        </p:spPr>
        <p:txBody>
          <a:bodyPr/>
          <a:lstStyle/>
          <a:p>
            <a:r>
              <a:rPr lang="es-MX" dirty="0"/>
              <a:t>El acercamiento con un nutriólogo.</a:t>
            </a:r>
          </a:p>
          <a:p>
            <a:r>
              <a:rPr lang="es-MX" dirty="0"/>
              <a:t>Seguimiento de cambios de estilos de vida saludables.</a:t>
            </a:r>
          </a:p>
          <a:p>
            <a:r>
              <a:rPr lang="es-MX" dirty="0"/>
              <a:t>Apego al tratamiento médico y alimentario son difíciles de llevar.</a:t>
            </a:r>
          </a:p>
          <a:p>
            <a:r>
              <a:rPr lang="es-MX" dirty="0"/>
              <a:t>No tiene acceso/disponibilidad a alimentos saludables.</a:t>
            </a:r>
          </a:p>
          <a:p>
            <a:r>
              <a:rPr lang="es-MX" dirty="0"/>
              <a:t>Desconocimiento de las cantidades de los alimentos que de deben  consumir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A3FB3D-CE66-B232-7816-8FB5AF25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12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73149" y="1723500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Solución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93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5A9F4-675C-9D34-7084-F8D6B9C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0118" y="1152949"/>
            <a:ext cx="7927436" cy="3387900"/>
          </a:xfrm>
        </p:spPr>
        <p:txBody>
          <a:bodyPr/>
          <a:lstStyle/>
          <a:p>
            <a:pPr marL="76200" indent="0">
              <a:buNone/>
            </a:pPr>
            <a:r>
              <a:rPr lang="es-MX" sz="2800" b="0" i="0" dirty="0">
                <a:solidFill>
                  <a:srgbClr val="000000"/>
                </a:solidFill>
                <a:effectLst/>
                <a:latin typeface="SF Pro Text"/>
              </a:rPr>
              <a:t>Nuestro objetivo es reducir la cifra de defunciones mediante una aplicación celular, que utiliza como guía el plato del bien comer para el mejor apego al plan de alimentación y educación en el área de nutrición, mediante recomendaciones adaptadas a habitantes del estado de Oaxaca que padezcan de diabetes entre edades de 20 a 54 años.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A3FB3D-CE66-B232-7816-8FB5AF25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73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019400" y="208966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NUTRITECH</a:t>
            </a:r>
            <a:endParaRPr sz="4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82;p13">
            <a:extLst>
              <a:ext uri="{FF2B5EF4-FFF2-40B4-BE49-F238E27FC236}">
                <a16:creationId xmlns:a16="http://schemas.microsoft.com/office/drawing/2014/main" id="{D613B2D5-8F8B-5F75-BD8A-C37BE9B46D29}"/>
              </a:ext>
            </a:extLst>
          </p:cNvPr>
          <p:cNvSpPr txBox="1">
            <a:spLocks/>
          </p:cNvSpPr>
          <p:nvPr/>
        </p:nvSpPr>
        <p:spPr>
          <a:xfrm>
            <a:off x="1116011" y="1853772"/>
            <a:ext cx="4578181" cy="469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600" b="1" dirty="0"/>
              <a:t>CARACTERÍSTICAS</a:t>
            </a:r>
            <a:endParaRPr lang="es-MX" sz="1300" dirty="0"/>
          </a:p>
          <a:p>
            <a:pPr>
              <a:buClr>
                <a:schemeClr val="dk1"/>
              </a:buClr>
              <a:buSzPts val="1100"/>
            </a:pPr>
            <a:endParaRPr lang="es-MX" dirty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MX" sz="1300" dirty="0"/>
          </a:p>
          <a:p>
            <a:pPr>
              <a:spcBef>
                <a:spcPts val="600"/>
              </a:spcBef>
            </a:pPr>
            <a:endParaRPr lang="es-MX" sz="1300" dirty="0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9933414-6940-44EE-D8C5-2744FB4B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400" y="2322973"/>
            <a:ext cx="4982217" cy="2004721"/>
          </a:xfrm>
        </p:spPr>
        <p:txBody>
          <a:bodyPr/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/>
              <a:t>Posibilidades de intercambios de alimentos.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/>
              <a:t>Lista de alimentos.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/>
              <a:t>Menús saludables.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/>
              <a:t>Platillos típicos del estado de Oaxaca.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/>
              <a:t>Leyendas precautorias sobre el contenido nutricional del platillo.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048801-174C-AE7B-2F29-F2B2C6DF0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2" b="1400"/>
          <a:stretch/>
        </p:blipFill>
        <p:spPr>
          <a:xfrm>
            <a:off x="6777317" y="1079488"/>
            <a:ext cx="1465729" cy="2833606"/>
          </a:xfrm>
          <a:prstGeom prst="rect">
            <a:avLst/>
          </a:prstGeom>
        </p:spPr>
      </p:pic>
      <p:sp>
        <p:nvSpPr>
          <p:cNvPr id="23" name="Google Shape;721;p25">
            <a:extLst>
              <a:ext uri="{FF2B5EF4-FFF2-40B4-BE49-F238E27FC236}">
                <a16:creationId xmlns:a16="http://schemas.microsoft.com/office/drawing/2014/main" id="{C7DDAE72-9919-3975-CD67-7532B1FA8039}"/>
              </a:ext>
            </a:extLst>
          </p:cNvPr>
          <p:cNvSpPr/>
          <p:nvPr/>
        </p:nvSpPr>
        <p:spPr>
          <a:xfrm>
            <a:off x="6551795" y="797366"/>
            <a:ext cx="1816499" cy="3548767"/>
          </a:xfrm>
          <a:custGeom>
            <a:avLst/>
            <a:gdLst/>
            <a:ahLst/>
            <a:cxnLst/>
            <a:rect l="l" t="t" r="r" b="b"/>
            <a:pathLst>
              <a:path w="45094" h="88097" extrusionOk="0">
                <a:moveTo>
                  <a:pt x="18468" y="2673"/>
                </a:moveTo>
                <a:cubicBezTo>
                  <a:pt x="18474" y="2673"/>
                  <a:pt x="18481" y="2673"/>
                  <a:pt x="18487" y="2673"/>
                </a:cubicBezTo>
                <a:lnTo>
                  <a:pt x="26606" y="2673"/>
                </a:lnTo>
                <a:cubicBezTo>
                  <a:pt x="27731" y="2673"/>
                  <a:pt x="27731" y="4361"/>
                  <a:pt x="26606" y="4361"/>
                </a:cubicBezTo>
                <a:lnTo>
                  <a:pt x="18487" y="4361"/>
                </a:lnTo>
                <a:cubicBezTo>
                  <a:pt x="17369" y="4341"/>
                  <a:pt x="17362" y="2673"/>
                  <a:pt x="18468" y="2673"/>
                </a:cubicBezTo>
                <a:close/>
                <a:moveTo>
                  <a:pt x="6953" y="2512"/>
                </a:moveTo>
                <a:cubicBezTo>
                  <a:pt x="7857" y="2512"/>
                  <a:pt x="8299" y="3577"/>
                  <a:pt x="7676" y="4220"/>
                </a:cubicBezTo>
                <a:cubicBezTo>
                  <a:pt x="7469" y="4422"/>
                  <a:pt x="7215" y="4512"/>
                  <a:pt x="6967" y="4512"/>
                </a:cubicBezTo>
                <a:cubicBezTo>
                  <a:pt x="6446" y="4512"/>
                  <a:pt x="5948" y="4116"/>
                  <a:pt x="5948" y="3517"/>
                </a:cubicBezTo>
                <a:cubicBezTo>
                  <a:pt x="5968" y="2954"/>
                  <a:pt x="6410" y="2512"/>
                  <a:pt x="6953" y="2512"/>
                </a:cubicBezTo>
                <a:close/>
                <a:moveTo>
                  <a:pt x="40934" y="6411"/>
                </a:moveTo>
                <a:cubicBezTo>
                  <a:pt x="41958" y="6411"/>
                  <a:pt x="42802" y="7255"/>
                  <a:pt x="42802" y="8259"/>
                </a:cubicBezTo>
                <a:lnTo>
                  <a:pt x="42802" y="76261"/>
                </a:lnTo>
                <a:cubicBezTo>
                  <a:pt x="42782" y="77285"/>
                  <a:pt x="41958" y="78109"/>
                  <a:pt x="40934" y="78109"/>
                </a:cubicBezTo>
                <a:lnTo>
                  <a:pt x="4321" y="78109"/>
                </a:lnTo>
                <a:cubicBezTo>
                  <a:pt x="3296" y="78109"/>
                  <a:pt x="2472" y="77285"/>
                  <a:pt x="2472" y="76261"/>
                </a:cubicBezTo>
                <a:lnTo>
                  <a:pt x="2472" y="8259"/>
                </a:lnTo>
                <a:cubicBezTo>
                  <a:pt x="2472" y="7255"/>
                  <a:pt x="3296" y="6411"/>
                  <a:pt x="4321" y="6411"/>
                </a:cubicBezTo>
                <a:close/>
                <a:moveTo>
                  <a:pt x="22599" y="79318"/>
                </a:moveTo>
                <a:cubicBezTo>
                  <a:pt x="24457" y="79318"/>
                  <a:pt x="26244" y="80762"/>
                  <a:pt x="26244" y="82952"/>
                </a:cubicBezTo>
                <a:cubicBezTo>
                  <a:pt x="26244" y="84942"/>
                  <a:pt x="24637" y="86549"/>
                  <a:pt x="22627" y="86569"/>
                </a:cubicBezTo>
                <a:cubicBezTo>
                  <a:pt x="19412" y="86549"/>
                  <a:pt x="17784" y="82651"/>
                  <a:pt x="20075" y="80380"/>
                </a:cubicBezTo>
                <a:cubicBezTo>
                  <a:pt x="20808" y="79647"/>
                  <a:pt x="21712" y="79318"/>
                  <a:pt x="22599" y="79318"/>
                </a:cubicBezTo>
                <a:close/>
                <a:moveTo>
                  <a:pt x="4481" y="0"/>
                </a:moveTo>
                <a:cubicBezTo>
                  <a:pt x="2010" y="0"/>
                  <a:pt x="0" y="1990"/>
                  <a:pt x="20" y="4462"/>
                </a:cubicBezTo>
                <a:lnTo>
                  <a:pt x="20" y="83615"/>
                </a:lnTo>
                <a:cubicBezTo>
                  <a:pt x="20" y="86087"/>
                  <a:pt x="2010" y="88097"/>
                  <a:pt x="4481" y="88097"/>
                </a:cubicBezTo>
                <a:lnTo>
                  <a:pt x="40632" y="88097"/>
                </a:lnTo>
                <a:cubicBezTo>
                  <a:pt x="43104" y="88076"/>
                  <a:pt x="45093" y="86087"/>
                  <a:pt x="45093" y="83615"/>
                </a:cubicBezTo>
                <a:lnTo>
                  <a:pt x="45093" y="4462"/>
                </a:lnTo>
                <a:cubicBezTo>
                  <a:pt x="45093" y="1990"/>
                  <a:pt x="43104" y="0"/>
                  <a:pt x="40632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307</Words>
  <Application>Microsoft Office PowerPoint</Application>
  <PresentationFormat>Presentación en pantalla (16:9)</PresentationFormat>
  <Paragraphs>40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SF Pro Text</vt:lpstr>
      <vt:lpstr>Dosis</vt:lpstr>
      <vt:lpstr>Source Sans Pro</vt:lpstr>
      <vt:lpstr>Cerimon template</vt:lpstr>
      <vt:lpstr>NUTRITECH</vt:lpstr>
      <vt:lpstr>DIABETES</vt:lpstr>
      <vt:lpstr>México en el top 5 de países con mayor número de diabetes a nivel mundial!</vt:lpstr>
      <vt:lpstr>Diabetes 2da causa de mortalidad en Oaxaca con 5072 defunciones al año!</vt:lpstr>
      <vt:lpstr> Problematica</vt:lpstr>
      <vt:lpstr>Presentación de PowerPoint</vt:lpstr>
      <vt:lpstr> Solución</vt:lpstr>
      <vt:lpstr>Presentación de PowerPoint</vt:lpstr>
      <vt:lpstr>NUTRITECH</vt:lpstr>
      <vt:lpstr>Presentación de PowerPoint</vt:lpstr>
      <vt:lpstr>CUIDATE · CUIDA A TU FAMILIA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NUTRITECH</dc:title>
  <dc:creator>chaco</dc:creator>
  <cp:lastModifiedBy>FERNANDO JACOB MALDONADO LARA</cp:lastModifiedBy>
  <cp:revision>2</cp:revision>
  <dcterms:modified xsi:type="dcterms:W3CDTF">2022-05-15T16:44:39Z</dcterms:modified>
</cp:coreProperties>
</file>