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6" r:id="rId1"/>
  </p:sldMasterIdLst>
  <p:notesMasterIdLst>
    <p:notesMasterId r:id="rId4"/>
  </p:notesMasterIdLst>
  <p:handoutMasterIdLst>
    <p:handoutMasterId r:id="rId5"/>
  </p:handoutMasterIdLst>
  <p:sldIdLst>
    <p:sldId id="270" r:id="rId2"/>
    <p:sldId id="271" r:id="rId3"/>
  </p:sldIdLst>
  <p:sldSz cx="7773988" cy="10059988"/>
  <p:notesSz cx="6934200" cy="9220200"/>
  <p:defaultTextStyle>
    <a:defPPr>
      <a:defRPr lang="en-US"/>
    </a:defPPr>
    <a:lvl1pPr marL="0" algn="l" defTabSz="972739" rtl="0" eaLnBrk="1" latinLnBrk="0" hangingPunct="1">
      <a:defRPr sz="1900" kern="1200">
        <a:solidFill>
          <a:schemeClr val="tx1"/>
        </a:solidFill>
        <a:latin typeface="+mn-lt"/>
        <a:ea typeface="+mn-ea"/>
        <a:cs typeface="+mn-cs"/>
      </a:defRPr>
    </a:lvl1pPr>
    <a:lvl2pPr marL="486369" algn="l" defTabSz="972739" rtl="0" eaLnBrk="1" latinLnBrk="0" hangingPunct="1">
      <a:defRPr sz="1900" kern="1200">
        <a:solidFill>
          <a:schemeClr val="tx1"/>
        </a:solidFill>
        <a:latin typeface="+mn-lt"/>
        <a:ea typeface="+mn-ea"/>
        <a:cs typeface="+mn-cs"/>
      </a:defRPr>
    </a:lvl2pPr>
    <a:lvl3pPr marL="972739" algn="l" defTabSz="972739" rtl="0" eaLnBrk="1" latinLnBrk="0" hangingPunct="1">
      <a:defRPr sz="1900" kern="1200">
        <a:solidFill>
          <a:schemeClr val="tx1"/>
        </a:solidFill>
        <a:latin typeface="+mn-lt"/>
        <a:ea typeface="+mn-ea"/>
        <a:cs typeface="+mn-cs"/>
      </a:defRPr>
    </a:lvl3pPr>
    <a:lvl4pPr marL="1459108" algn="l" defTabSz="972739" rtl="0" eaLnBrk="1" latinLnBrk="0" hangingPunct="1">
      <a:defRPr sz="1900" kern="1200">
        <a:solidFill>
          <a:schemeClr val="tx1"/>
        </a:solidFill>
        <a:latin typeface="+mn-lt"/>
        <a:ea typeface="+mn-ea"/>
        <a:cs typeface="+mn-cs"/>
      </a:defRPr>
    </a:lvl4pPr>
    <a:lvl5pPr marL="1945477" algn="l" defTabSz="972739" rtl="0" eaLnBrk="1" latinLnBrk="0" hangingPunct="1">
      <a:defRPr sz="1900" kern="1200">
        <a:solidFill>
          <a:schemeClr val="tx1"/>
        </a:solidFill>
        <a:latin typeface="+mn-lt"/>
        <a:ea typeface="+mn-ea"/>
        <a:cs typeface="+mn-cs"/>
      </a:defRPr>
    </a:lvl5pPr>
    <a:lvl6pPr marL="2431847" algn="l" defTabSz="972739" rtl="0" eaLnBrk="1" latinLnBrk="0" hangingPunct="1">
      <a:defRPr sz="1900" kern="1200">
        <a:solidFill>
          <a:schemeClr val="tx1"/>
        </a:solidFill>
        <a:latin typeface="+mn-lt"/>
        <a:ea typeface="+mn-ea"/>
        <a:cs typeface="+mn-cs"/>
      </a:defRPr>
    </a:lvl6pPr>
    <a:lvl7pPr marL="2918216" algn="l" defTabSz="972739" rtl="0" eaLnBrk="1" latinLnBrk="0" hangingPunct="1">
      <a:defRPr sz="1900" kern="1200">
        <a:solidFill>
          <a:schemeClr val="tx1"/>
        </a:solidFill>
        <a:latin typeface="+mn-lt"/>
        <a:ea typeface="+mn-ea"/>
        <a:cs typeface="+mn-cs"/>
      </a:defRPr>
    </a:lvl7pPr>
    <a:lvl8pPr marL="3404586" algn="l" defTabSz="972739" rtl="0" eaLnBrk="1" latinLnBrk="0" hangingPunct="1">
      <a:defRPr sz="1900" kern="1200">
        <a:solidFill>
          <a:schemeClr val="tx1"/>
        </a:solidFill>
        <a:latin typeface="+mn-lt"/>
        <a:ea typeface="+mn-ea"/>
        <a:cs typeface="+mn-cs"/>
      </a:defRPr>
    </a:lvl8pPr>
    <a:lvl9pPr marL="3890955" algn="l" defTabSz="97273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89">
          <p15:clr>
            <a:srgbClr val="A4A3A4"/>
          </p15:clr>
        </p15:guide>
        <p15:guide id="2" orient="horz" pos="209">
          <p15:clr>
            <a:srgbClr val="A4A3A4"/>
          </p15:clr>
        </p15:guide>
        <p15:guide id="3" orient="horz" pos="909">
          <p15:clr>
            <a:srgbClr val="A4A3A4"/>
          </p15:clr>
        </p15:guide>
        <p15:guide id="4" orient="horz" pos="412">
          <p15:clr>
            <a:srgbClr val="A4A3A4"/>
          </p15:clr>
        </p15:guide>
        <p15:guide id="5" orient="horz" pos="775">
          <p15:clr>
            <a:srgbClr val="A4A3A4"/>
          </p15:clr>
        </p15:guide>
        <p15:guide id="6" orient="horz" pos="2739">
          <p15:clr>
            <a:srgbClr val="A4A3A4"/>
          </p15:clr>
        </p15:guide>
        <p15:guide id="7" pos="1950">
          <p15:clr>
            <a:srgbClr val="A4A3A4"/>
          </p15:clr>
        </p15:guide>
        <p15:guide id="8" pos="2948">
          <p15:clr>
            <a:srgbClr val="A4A3A4"/>
          </p15:clr>
        </p15:guide>
        <p15:guide id="9" pos="3102">
          <p15:clr>
            <a:srgbClr val="A4A3A4"/>
          </p15:clr>
        </p15:guide>
        <p15:guide id="10" pos="1755">
          <p15:clr>
            <a:srgbClr val="A4A3A4"/>
          </p15:clr>
        </p15:guide>
        <p15:guide id="11" pos="4624">
          <p15:clr>
            <a:srgbClr val="A4A3A4"/>
          </p15:clr>
        </p15:guide>
        <p15:guide id="12" pos="301">
          <p15:clr>
            <a:srgbClr val="A4A3A4"/>
          </p15:clr>
        </p15:guide>
        <p15:guide id="13" pos="391">
          <p15:clr>
            <a:srgbClr val="A4A3A4"/>
          </p15:clr>
        </p15:guide>
        <p15:guide id="14" pos="3237">
          <p15:clr>
            <a:srgbClr val="A4A3A4"/>
          </p15:clr>
        </p15:guide>
        <p15:guide id="15" pos="4534">
          <p15:clr>
            <a:srgbClr val="A4A3A4"/>
          </p15:clr>
        </p15:guide>
      </p15:sldGuideLst>
    </p:ext>
    <p:ext uri="{2D200454-40CA-4A62-9FC3-DE9A4176ACB9}">
      <p15:notesGuideLst xmlns:p15="http://schemas.microsoft.com/office/powerpoint/2012/main">
        <p15:guide id="1" orient="horz" pos="2905">
          <p15:clr>
            <a:srgbClr val="A4A3A4"/>
          </p15:clr>
        </p15:guide>
        <p15:guide id="2" pos="218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ia-Bataille, Virginia CWK" initials="AVC" lastIdx="58" clrIdx="0"/>
  <p:cmAuthor id="1" name="Cotton, Hayley CWK" initials="H"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B4B7"/>
    <a:srgbClr val="EAEFF2"/>
    <a:srgbClr val="EAEFEA"/>
    <a:srgbClr val="707372"/>
    <a:srgbClr val="FFE894"/>
    <a:srgbClr val="FDC589"/>
    <a:srgbClr val="8FCD9C"/>
    <a:srgbClr val="A1DAF7"/>
    <a:srgbClr val="74A0CD"/>
    <a:srgbClr val="C4D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61" autoAdjust="0"/>
    <p:restoredTop sz="96884" autoAdjust="0"/>
  </p:normalViewPr>
  <p:slideViewPr>
    <p:cSldViewPr snapToGrid="0" showGuides="1">
      <p:cViewPr varScale="1">
        <p:scale>
          <a:sx n="63" d="100"/>
          <a:sy n="63" d="100"/>
        </p:scale>
        <p:origin x="1608" y="66"/>
      </p:cViewPr>
      <p:guideLst>
        <p:guide orient="horz" pos="5989"/>
        <p:guide orient="horz" pos="209"/>
        <p:guide orient="horz" pos="909"/>
        <p:guide orient="horz" pos="412"/>
        <p:guide orient="horz" pos="775"/>
        <p:guide orient="horz" pos="2739"/>
        <p:guide pos="1950"/>
        <p:guide pos="2948"/>
        <p:guide pos="3102"/>
        <p:guide pos="1755"/>
        <p:guide pos="4624"/>
        <p:guide pos="301"/>
        <p:guide pos="391"/>
        <p:guide pos="3237"/>
        <p:guide pos="4534"/>
      </p:guideLst>
    </p:cSldViewPr>
  </p:slideViewPr>
  <p:outlineViewPr>
    <p:cViewPr>
      <p:scale>
        <a:sx n="33" d="100"/>
        <a:sy n="33" d="100"/>
      </p:scale>
      <p:origin x="0" y="0"/>
    </p:cViewPr>
  </p:outlineViewPr>
  <p:notesTextViewPr>
    <p:cViewPr>
      <p:scale>
        <a:sx n="1" d="1"/>
        <a:sy n="1" d="1"/>
      </p:scale>
      <p:origin x="0" y="0"/>
    </p:cViewPr>
  </p:notesTextViewPr>
  <p:sorterViewPr>
    <p:cViewPr>
      <p:scale>
        <a:sx n="78" d="100"/>
        <a:sy n="78" d="100"/>
      </p:scale>
      <p:origin x="0" y="0"/>
    </p:cViewPr>
  </p:sorterViewPr>
  <p:notesViewPr>
    <p:cSldViewPr snapToGrid="0" showGuides="1">
      <p:cViewPr varScale="1">
        <p:scale>
          <a:sx n="90" d="100"/>
          <a:sy n="90" d="100"/>
        </p:scale>
        <p:origin x="-1620" y="-114"/>
      </p:cViewPr>
      <p:guideLst>
        <p:guide orient="horz" pos="2905"/>
        <p:guide pos="2185"/>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000" i="1" dirty="0" smtClean="0"/>
              <a:t>MSCI China - Before</a:t>
            </a:r>
            <a:endParaRPr lang="en-US" sz="1000" i="1" dirty="0"/>
          </a:p>
        </c:rich>
      </c:tx>
      <c:layout/>
      <c:overlay val="0"/>
    </c:title>
    <c:autoTitleDeleted val="0"/>
    <c:plotArea>
      <c:layout/>
      <c:pieChart>
        <c:varyColors val="1"/>
        <c:ser>
          <c:idx val="0"/>
          <c:order val="0"/>
          <c:tx>
            <c:strRef>
              <c:f>Sheet1!$B$1</c:f>
              <c:strCache>
                <c:ptCount val="1"/>
                <c:pt idx="0">
                  <c:v>Before</c:v>
                </c:pt>
              </c:strCache>
            </c:strRef>
          </c:tx>
          <c:dLbls>
            <c:dLbl>
              <c:idx val="0"/>
              <c:layout/>
              <c:tx>
                <c:rich>
                  <a:bodyPr/>
                  <a:lstStyle/>
                  <a:p>
                    <a:r>
                      <a:rPr lang="en-US" sz="800" dirty="0"/>
                      <a:t>Financials
40%</a:t>
                    </a:r>
                  </a:p>
                </c:rich>
              </c:tx>
              <c:showLegendKey val="0"/>
              <c:showVal val="0"/>
              <c:showCatName val="1"/>
              <c:showSerName val="0"/>
              <c:showPercent val="1"/>
              <c:showBubbleSize val="0"/>
              <c:extLst>
                <c:ext xmlns:c15="http://schemas.microsoft.com/office/drawing/2012/chart" uri="{CE6537A1-D6FC-4f65-9D91-7224C49458BB}">
                  <c15:layout/>
                </c:ext>
              </c:extLst>
            </c:dLbl>
            <c:dLbl>
              <c:idx val="1"/>
              <c:layout/>
              <c:tx>
                <c:rich>
                  <a:bodyPr/>
                  <a:lstStyle/>
                  <a:p>
                    <a:r>
                      <a:rPr lang="en-US" sz="800" dirty="0"/>
                      <a:t>Info Tech
14%</a:t>
                    </a:r>
                  </a:p>
                </c:rich>
              </c:tx>
              <c:showLegendKey val="0"/>
              <c:showVal val="0"/>
              <c:showCatName val="1"/>
              <c:showSerName val="0"/>
              <c:showPercent val="1"/>
              <c:showBubbleSize val="0"/>
              <c:extLst>
                <c:ext xmlns:c15="http://schemas.microsoft.com/office/drawing/2012/chart" uri="{CE6537A1-D6FC-4f65-9D91-7224C49458BB}">
                  <c15:layout/>
                </c:ext>
              </c:extLst>
            </c:dLbl>
            <c:dLbl>
              <c:idx val="2"/>
              <c:layout/>
              <c:tx>
                <c:rich>
                  <a:bodyPr/>
                  <a:lstStyle/>
                  <a:p>
                    <a:r>
                      <a:rPr lang="en-US" sz="800" dirty="0"/>
                      <a:t>Telecom
12%</a:t>
                    </a:r>
                  </a:p>
                </c:rich>
              </c:tx>
              <c:showLegendKey val="0"/>
              <c:showVal val="0"/>
              <c:showCatName val="1"/>
              <c:showSerName val="0"/>
              <c:showPercent val="1"/>
              <c:showBubbleSize val="0"/>
              <c:extLst>
                <c:ext xmlns:c15="http://schemas.microsoft.com/office/drawing/2012/chart" uri="{CE6537A1-D6FC-4f65-9D91-7224C49458BB}">
                  <c15:layout/>
                </c:ext>
              </c:extLst>
            </c:dLbl>
            <c:dLbl>
              <c:idx val="3"/>
              <c:layout/>
              <c:tx>
                <c:rich>
                  <a:bodyPr/>
                  <a:lstStyle/>
                  <a:p>
                    <a:r>
                      <a:rPr lang="en-US" sz="800" dirty="0"/>
                      <a:t>Energy
11%</a:t>
                    </a:r>
                  </a:p>
                </c:rich>
              </c:tx>
              <c:showLegendKey val="0"/>
              <c:showVal val="0"/>
              <c:showCatName val="1"/>
              <c:showSerName val="0"/>
              <c:showPercent val="1"/>
              <c:showBubbleSize val="0"/>
              <c:extLst>
                <c:ext xmlns:c15="http://schemas.microsoft.com/office/drawing/2012/chart" uri="{CE6537A1-D6FC-4f65-9D91-7224C49458BB}">
                  <c15:layout/>
                </c:ext>
              </c:extLst>
            </c:dLbl>
            <c:dLbl>
              <c:idx val="4"/>
              <c:layout/>
              <c:tx>
                <c:rich>
                  <a:bodyPr/>
                  <a:lstStyle/>
                  <a:p>
                    <a:r>
                      <a:rPr lang="en-US" sz="800" dirty="0"/>
                      <a:t>Industrials
7%</a:t>
                    </a:r>
                  </a:p>
                </c:rich>
              </c:tx>
              <c:showLegendKey val="0"/>
              <c:showVal val="0"/>
              <c:showCatName val="1"/>
              <c:showSerName val="0"/>
              <c:showPercent val="1"/>
              <c:showBubbleSize val="0"/>
              <c:extLst>
                <c:ext xmlns:c15="http://schemas.microsoft.com/office/drawing/2012/chart" uri="{CE6537A1-D6FC-4f65-9D91-7224C49458BB}">
                  <c15:layout/>
                </c:ext>
              </c:extLst>
            </c:dLbl>
            <c:dLbl>
              <c:idx val="5"/>
              <c:layout/>
              <c:tx>
                <c:rich>
                  <a:bodyPr/>
                  <a:lstStyle/>
                  <a:p>
                    <a:r>
                      <a:rPr lang="en-US" sz="800" dirty="0"/>
                      <a:t>Cons Disc
4%</a:t>
                    </a:r>
                  </a:p>
                </c:rich>
              </c:tx>
              <c:showLegendKey val="0"/>
              <c:showVal val="0"/>
              <c:showCatName val="1"/>
              <c:showSerName val="0"/>
              <c:showPercent val="1"/>
              <c:showBubbleSize val="0"/>
              <c:extLst>
                <c:ext xmlns:c15="http://schemas.microsoft.com/office/drawing/2012/chart" uri="{CE6537A1-D6FC-4f65-9D91-7224C49458BB}">
                  <c15:layout/>
                </c:ext>
              </c:extLst>
            </c:dLbl>
            <c:dLbl>
              <c:idx val="6"/>
              <c:layout/>
              <c:tx>
                <c:rich>
                  <a:bodyPr/>
                  <a:lstStyle/>
                  <a:p>
                    <a:r>
                      <a:rPr lang="en-US" sz="800" dirty="0"/>
                      <a:t>Cons Staples
4%</a:t>
                    </a:r>
                  </a:p>
                </c:rich>
              </c:tx>
              <c:showLegendKey val="0"/>
              <c:showVal val="0"/>
              <c:showCatName val="1"/>
              <c:showSerName val="0"/>
              <c:showPercent val="1"/>
              <c:showBubbleSize val="0"/>
              <c:extLst>
                <c:ext xmlns:c15="http://schemas.microsoft.com/office/drawing/2012/chart" uri="{CE6537A1-D6FC-4f65-9D91-7224C49458BB}">
                  <c15:layout/>
                </c:ext>
              </c:extLst>
            </c:dLbl>
            <c:dLbl>
              <c:idx val="7"/>
              <c:layout/>
              <c:tx>
                <c:rich>
                  <a:bodyPr/>
                  <a:lstStyle/>
                  <a:p>
                    <a:r>
                      <a:rPr lang="en-US" sz="800" dirty="0"/>
                      <a:t>Utilities
4%</a:t>
                    </a:r>
                  </a:p>
                </c:rich>
              </c:tx>
              <c:showLegendKey val="0"/>
              <c:showVal val="0"/>
              <c:showCatName val="1"/>
              <c:showSerName val="0"/>
              <c:showPercent val="1"/>
              <c:showBubbleSize val="0"/>
              <c:extLst>
                <c:ext xmlns:c15="http://schemas.microsoft.com/office/drawing/2012/chart" uri="{CE6537A1-D6FC-4f65-9D91-7224C49458BB}">
                  <c15:layout/>
                </c:ext>
              </c:extLst>
            </c:dLbl>
            <c:dLbl>
              <c:idx val="8"/>
              <c:layout/>
              <c:tx>
                <c:rich>
                  <a:bodyPr/>
                  <a:lstStyle/>
                  <a:p>
                    <a:r>
                      <a:rPr lang="en-US" sz="800" dirty="0"/>
                      <a:t>Materials
2%</a:t>
                    </a:r>
                  </a:p>
                </c:rich>
              </c:tx>
              <c:showLegendKey val="0"/>
              <c:showVal val="0"/>
              <c:showCatName val="1"/>
              <c:showSerName val="0"/>
              <c:showPercent val="1"/>
              <c:showBubbleSize val="0"/>
              <c:extLst>
                <c:ext xmlns:c15="http://schemas.microsoft.com/office/drawing/2012/chart" uri="{CE6537A1-D6FC-4f65-9D91-7224C49458BB}">
                  <c15:layout/>
                </c:ext>
              </c:extLst>
            </c:dLbl>
            <c:dLbl>
              <c:idx val="9"/>
              <c:layout/>
              <c:tx>
                <c:rich>
                  <a:bodyPr/>
                  <a:lstStyle/>
                  <a:p>
                    <a:r>
                      <a:rPr lang="en-US" sz="800" dirty="0"/>
                      <a:t>Health Care
2%</a:t>
                    </a:r>
                  </a:p>
                </c:rich>
              </c:tx>
              <c:showLegendKey val="0"/>
              <c:showVal val="0"/>
              <c:showCatName val="1"/>
              <c:showSerName val="0"/>
              <c:showPercent val="1"/>
              <c:showBubbleSize val="0"/>
              <c:extLst>
                <c:ext xmlns:c15="http://schemas.microsoft.com/office/drawing/2012/chart" uri="{CE6537A1-D6FC-4f65-9D91-7224C49458BB}">
                  <c15:layout/>
                </c:ext>
              </c:extLst>
            </c:dLbl>
            <c:spPr>
              <a:noFill/>
              <a:ln>
                <a:noFill/>
              </a:ln>
              <a:effectLst/>
            </c:spPr>
            <c:showLegendKey val="0"/>
            <c:showVal val="0"/>
            <c:showCatName val="1"/>
            <c:showSerName val="0"/>
            <c:showPercent val="1"/>
            <c:showBubbleSize val="0"/>
            <c:showLeaderLines val="1"/>
            <c:extLst>
              <c:ext xmlns:c15="http://schemas.microsoft.com/office/drawing/2012/chart" uri="{CE6537A1-D6FC-4f65-9D91-7224C49458BB}"/>
            </c:extLst>
          </c:dLbls>
          <c:cat>
            <c:strRef>
              <c:f>Sheet1!$A$2:$A$11</c:f>
              <c:strCache>
                <c:ptCount val="10"/>
                <c:pt idx="0">
                  <c:v>Financials</c:v>
                </c:pt>
                <c:pt idx="1">
                  <c:v>Info Tech</c:v>
                </c:pt>
                <c:pt idx="2">
                  <c:v>Telecom</c:v>
                </c:pt>
                <c:pt idx="3">
                  <c:v>Energy</c:v>
                </c:pt>
                <c:pt idx="4">
                  <c:v>Industrials</c:v>
                </c:pt>
                <c:pt idx="5">
                  <c:v>Cons Disc</c:v>
                </c:pt>
                <c:pt idx="6">
                  <c:v>Cons Staples</c:v>
                </c:pt>
                <c:pt idx="7">
                  <c:v>Utilities</c:v>
                </c:pt>
                <c:pt idx="8">
                  <c:v>Materials</c:v>
                </c:pt>
                <c:pt idx="9">
                  <c:v>Health Care</c:v>
                </c:pt>
              </c:strCache>
            </c:strRef>
          </c:cat>
          <c:val>
            <c:numRef>
              <c:f>Sheet1!$B$2:$B$11</c:f>
              <c:numCache>
                <c:formatCode>General</c:formatCode>
                <c:ptCount val="10"/>
                <c:pt idx="0">
                  <c:v>39.67</c:v>
                </c:pt>
                <c:pt idx="1">
                  <c:v>13.78</c:v>
                </c:pt>
                <c:pt idx="2">
                  <c:v>12.08</c:v>
                </c:pt>
                <c:pt idx="3">
                  <c:v>10.59</c:v>
                </c:pt>
                <c:pt idx="4">
                  <c:v>6.63</c:v>
                </c:pt>
                <c:pt idx="5">
                  <c:v>4.5599999999999996</c:v>
                </c:pt>
                <c:pt idx="6">
                  <c:v>4.25</c:v>
                </c:pt>
                <c:pt idx="7">
                  <c:v>3.95</c:v>
                </c:pt>
                <c:pt idx="8">
                  <c:v>2.36</c:v>
                </c:pt>
                <c:pt idx="9">
                  <c:v>2.13</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000" i="1" dirty="0" smtClean="0"/>
              <a:t>MSCI China - After</a:t>
            </a:r>
            <a:endParaRPr lang="en-US" sz="1000" i="1" dirty="0"/>
          </a:p>
        </c:rich>
      </c:tx>
      <c:layout/>
      <c:overlay val="0"/>
    </c:title>
    <c:autoTitleDeleted val="0"/>
    <c:plotArea>
      <c:layout/>
      <c:pieChart>
        <c:varyColors val="1"/>
        <c:ser>
          <c:idx val="0"/>
          <c:order val="0"/>
          <c:tx>
            <c:strRef>
              <c:f>Sheet1!$B$1</c:f>
              <c:strCache>
                <c:ptCount val="1"/>
                <c:pt idx="0">
                  <c:v>Sales</c:v>
                </c:pt>
              </c:strCache>
            </c:strRef>
          </c:tx>
          <c:dLbls>
            <c:spPr>
              <a:noFill/>
              <a:ln>
                <a:noFill/>
              </a:ln>
              <a:effectLst/>
            </c:spPr>
            <c:txPr>
              <a:bodyPr/>
              <a:lstStyle/>
              <a:p>
                <a:pPr>
                  <a:defRPr sz="800"/>
                </a:pPr>
                <a:endParaRPr lang="en-US"/>
              </a:p>
            </c:txPr>
            <c:showLegendKey val="0"/>
            <c:showVal val="0"/>
            <c:showCatName val="1"/>
            <c:showSerName val="0"/>
            <c:showPercent val="1"/>
            <c:showBubbleSize val="0"/>
            <c:showLeaderLines val="1"/>
            <c:extLst>
              <c:ext xmlns:c15="http://schemas.microsoft.com/office/drawing/2012/chart" uri="{CE6537A1-D6FC-4f65-9D91-7224C49458BB}">
                <c15:layout/>
              </c:ext>
            </c:extLst>
          </c:dLbls>
          <c:cat>
            <c:strRef>
              <c:f>Sheet1!$A$2:$A$11</c:f>
              <c:strCache>
                <c:ptCount val="10"/>
                <c:pt idx="0">
                  <c:v>Financials</c:v>
                </c:pt>
                <c:pt idx="1">
                  <c:v>Info Tech</c:v>
                </c:pt>
                <c:pt idx="2">
                  <c:v>Telecom</c:v>
                </c:pt>
                <c:pt idx="3">
                  <c:v>Energy</c:v>
                </c:pt>
                <c:pt idx="4">
                  <c:v>Industrials</c:v>
                </c:pt>
                <c:pt idx="5">
                  <c:v>Cons Disc</c:v>
                </c:pt>
                <c:pt idx="6">
                  <c:v>Cons Staples</c:v>
                </c:pt>
                <c:pt idx="7">
                  <c:v>Utilities</c:v>
                </c:pt>
                <c:pt idx="8">
                  <c:v>Materials</c:v>
                </c:pt>
                <c:pt idx="9">
                  <c:v>Health Care</c:v>
                </c:pt>
              </c:strCache>
            </c:strRef>
          </c:cat>
          <c:val>
            <c:numRef>
              <c:f>Sheet1!$B$2:$B$11</c:f>
              <c:numCache>
                <c:formatCode>General</c:formatCode>
                <c:ptCount val="10"/>
                <c:pt idx="0">
                  <c:v>32.65</c:v>
                </c:pt>
                <c:pt idx="1">
                  <c:v>25.79</c:v>
                </c:pt>
                <c:pt idx="2">
                  <c:v>9.94</c:v>
                </c:pt>
                <c:pt idx="3">
                  <c:v>8.7200000000000006</c:v>
                </c:pt>
                <c:pt idx="4">
                  <c:v>7</c:v>
                </c:pt>
                <c:pt idx="5">
                  <c:v>5.46</c:v>
                </c:pt>
                <c:pt idx="6">
                  <c:v>3.5</c:v>
                </c:pt>
                <c:pt idx="7">
                  <c:v>3.25</c:v>
                </c:pt>
                <c:pt idx="8">
                  <c:v>1.94</c:v>
                </c:pt>
                <c:pt idx="9">
                  <c:v>1.75</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0" y="6"/>
            <a:ext cx="3004821" cy="460791"/>
          </a:xfrm>
          <a:prstGeom prst="rect">
            <a:avLst/>
          </a:prstGeom>
        </p:spPr>
        <p:txBody>
          <a:bodyPr vert="horz" lIns="85616" tIns="42807" rIns="85616" bIns="42807" rtlCol="0"/>
          <a:lstStyle>
            <a:lvl1pPr algn="l">
              <a:defRPr sz="1200"/>
            </a:lvl1pPr>
          </a:lstStyle>
          <a:p>
            <a:endParaRPr/>
          </a:p>
        </p:txBody>
      </p:sp>
      <p:sp>
        <p:nvSpPr>
          <p:cNvPr id="4" name="Footer Placeholder 3"/>
          <p:cNvSpPr>
            <a:spLocks noGrp="1"/>
          </p:cNvSpPr>
          <p:nvPr>
            <p:ph type="ftr" sz="quarter" idx="2"/>
          </p:nvPr>
        </p:nvSpPr>
        <p:spPr>
          <a:xfrm>
            <a:off x="10" y="8757943"/>
            <a:ext cx="3004821" cy="460788"/>
          </a:xfrm>
          <a:prstGeom prst="rect">
            <a:avLst/>
          </a:prstGeom>
        </p:spPr>
        <p:txBody>
          <a:bodyPr vert="horz" lIns="85616" tIns="42807" rIns="85616" bIns="42807" rtlCol="0" anchor="b"/>
          <a:lstStyle>
            <a:lvl1pPr algn="l">
              <a:defRPr sz="1200"/>
            </a:lvl1pPr>
          </a:lstStyle>
          <a:p>
            <a:endParaRPr/>
          </a:p>
        </p:txBody>
      </p:sp>
      <p:sp>
        <p:nvSpPr>
          <p:cNvPr id="5" name="Slide Number Placeholder 4"/>
          <p:cNvSpPr>
            <a:spLocks noGrp="1"/>
          </p:cNvSpPr>
          <p:nvPr>
            <p:ph type="sldNum" sz="quarter" idx="3"/>
          </p:nvPr>
        </p:nvSpPr>
        <p:spPr>
          <a:xfrm>
            <a:off x="3927774" y="8757943"/>
            <a:ext cx="3004821" cy="460788"/>
          </a:xfrm>
          <a:prstGeom prst="rect">
            <a:avLst/>
          </a:prstGeom>
        </p:spPr>
        <p:txBody>
          <a:bodyPr vert="horz" lIns="85616" tIns="42807" rIns="85616" bIns="42807" rtlCol="0" anchor="b"/>
          <a:lstStyle>
            <a:lvl1pPr algn="r">
              <a:defRPr sz="1200"/>
            </a:lvl1pPr>
          </a:lstStyle>
          <a:p>
            <a:fld id="{6812BD1F-9895-46CC-84E0-7207F1474CBB}" type="slidenum">
              <a:rPr/>
              <a:t>‹#›</a:t>
            </a:fld>
            <a:endParaRPr/>
          </a:p>
        </p:txBody>
      </p:sp>
    </p:spTree>
    <p:extLst>
      <p:ext uri="{BB962C8B-B14F-4D97-AF65-F5344CB8AC3E}">
        <p14:creationId xmlns:p14="http://schemas.microsoft.com/office/powerpoint/2010/main" val="585078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0" y="6"/>
            <a:ext cx="3004821" cy="460791"/>
          </a:xfrm>
          <a:prstGeom prst="rect">
            <a:avLst/>
          </a:prstGeom>
        </p:spPr>
        <p:txBody>
          <a:bodyPr vert="horz" lIns="85616" tIns="42807" rIns="85616" bIns="42807" rtlCol="0"/>
          <a:lstStyle>
            <a:lvl1pPr algn="l">
              <a:defRPr sz="1200"/>
            </a:lvl1pPr>
          </a:lstStyle>
          <a:p>
            <a:endParaRPr/>
          </a:p>
        </p:txBody>
      </p:sp>
      <p:sp>
        <p:nvSpPr>
          <p:cNvPr id="3" name="Date Placeholder 2"/>
          <p:cNvSpPr>
            <a:spLocks noGrp="1"/>
          </p:cNvSpPr>
          <p:nvPr>
            <p:ph type="dt" idx="1"/>
          </p:nvPr>
        </p:nvSpPr>
        <p:spPr>
          <a:xfrm>
            <a:off x="3927774" y="6"/>
            <a:ext cx="3004821" cy="460791"/>
          </a:xfrm>
          <a:prstGeom prst="rect">
            <a:avLst/>
          </a:prstGeom>
        </p:spPr>
        <p:txBody>
          <a:bodyPr vert="horz" lIns="85616" tIns="42807" rIns="85616" bIns="42807" rtlCol="0"/>
          <a:lstStyle>
            <a:lvl1pPr algn="r">
              <a:defRPr sz="1200"/>
            </a:lvl1pPr>
          </a:lstStyle>
          <a:p>
            <a:fld id="{CA7B17E1-9691-4CF0-8878-002E44B3FE99}" type="datetimeFigureOut">
              <a:rPr lang="en-US"/>
              <a:t>8/10/2016</a:t>
            </a:fld>
            <a:endParaRPr/>
          </a:p>
        </p:txBody>
      </p:sp>
      <p:sp>
        <p:nvSpPr>
          <p:cNvPr id="4" name="Slide Image Placeholder 3"/>
          <p:cNvSpPr>
            <a:spLocks noGrp="1" noRot="1" noChangeAspect="1"/>
          </p:cNvSpPr>
          <p:nvPr>
            <p:ph type="sldImg" idx="2"/>
          </p:nvPr>
        </p:nvSpPr>
        <p:spPr>
          <a:xfrm>
            <a:off x="2132013" y="692150"/>
            <a:ext cx="2671762" cy="3457575"/>
          </a:xfrm>
          <a:prstGeom prst="rect">
            <a:avLst/>
          </a:prstGeom>
          <a:noFill/>
          <a:ln w="12700">
            <a:solidFill>
              <a:prstClr val="black"/>
            </a:solidFill>
          </a:ln>
        </p:spPr>
        <p:txBody>
          <a:bodyPr vert="horz" lIns="85616" tIns="42807" rIns="85616" bIns="42807" rtlCol="0" anchor="ctr"/>
          <a:lstStyle/>
          <a:p>
            <a:endParaRPr/>
          </a:p>
        </p:txBody>
      </p:sp>
      <p:sp>
        <p:nvSpPr>
          <p:cNvPr id="5" name="Notes Placeholder 4"/>
          <p:cNvSpPr>
            <a:spLocks noGrp="1"/>
          </p:cNvSpPr>
          <p:nvPr>
            <p:ph type="body" sz="quarter" idx="3"/>
          </p:nvPr>
        </p:nvSpPr>
        <p:spPr>
          <a:xfrm>
            <a:off x="693423" y="4379716"/>
            <a:ext cx="5547358" cy="4148575"/>
          </a:xfrm>
          <a:prstGeom prst="rect">
            <a:avLst/>
          </a:prstGeom>
        </p:spPr>
        <p:txBody>
          <a:bodyPr vert="horz" lIns="85616" tIns="42807" rIns="85616" bIns="42807"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10" y="8757943"/>
            <a:ext cx="3004821" cy="460788"/>
          </a:xfrm>
          <a:prstGeom prst="rect">
            <a:avLst/>
          </a:prstGeom>
        </p:spPr>
        <p:txBody>
          <a:bodyPr vert="horz" lIns="85616" tIns="42807" rIns="85616" bIns="42807" rtlCol="0" anchor="b"/>
          <a:lstStyle>
            <a:lvl1pPr algn="l">
              <a:defRPr sz="1200"/>
            </a:lvl1pPr>
          </a:lstStyle>
          <a:p>
            <a:endParaRPr/>
          </a:p>
        </p:txBody>
      </p:sp>
      <p:sp>
        <p:nvSpPr>
          <p:cNvPr id="7" name="Slide Number Placeholder 6"/>
          <p:cNvSpPr>
            <a:spLocks noGrp="1"/>
          </p:cNvSpPr>
          <p:nvPr>
            <p:ph type="sldNum" sz="quarter" idx="5"/>
          </p:nvPr>
        </p:nvSpPr>
        <p:spPr>
          <a:xfrm>
            <a:off x="3927774" y="8757943"/>
            <a:ext cx="3004821" cy="460788"/>
          </a:xfrm>
          <a:prstGeom prst="rect">
            <a:avLst/>
          </a:prstGeom>
        </p:spPr>
        <p:txBody>
          <a:bodyPr vert="horz" lIns="85616" tIns="42807" rIns="85616" bIns="42807" rtlCol="0" anchor="b"/>
          <a:lstStyle>
            <a:lvl1pPr algn="r">
              <a:defRPr sz="1200"/>
            </a:lvl1pPr>
          </a:lstStyle>
          <a:p>
            <a:fld id="{DC7191D3-4E4B-42E3-96E0-819975A3A0A6}" type="slidenum">
              <a:rPr/>
              <a:t>‹#›</a:t>
            </a:fld>
            <a:endParaRPr/>
          </a:p>
        </p:txBody>
      </p:sp>
    </p:spTree>
    <p:extLst>
      <p:ext uri="{BB962C8B-B14F-4D97-AF65-F5344CB8AC3E}">
        <p14:creationId xmlns:p14="http://schemas.microsoft.com/office/powerpoint/2010/main" val="2864956500"/>
      </p:ext>
    </p:extLst>
  </p:cSld>
  <p:clrMap bg1="lt1" tx1="dk1" bg2="lt2" tx2="dk2" accent1="accent1" accent2="accent2" accent3="accent3" accent4="accent4" accent5="accent5" accent6="accent6" hlink="hlink" folHlink="folHlink"/>
  <p:notesStyle>
    <a:lvl1pPr marL="0" algn="l" defTabSz="972739" rtl="0" eaLnBrk="1" latinLnBrk="0" hangingPunct="1">
      <a:defRPr sz="1300" kern="1200">
        <a:solidFill>
          <a:schemeClr val="tx1"/>
        </a:solidFill>
        <a:latin typeface="+mn-lt"/>
        <a:ea typeface="+mn-ea"/>
        <a:cs typeface="+mn-cs"/>
      </a:defRPr>
    </a:lvl1pPr>
    <a:lvl2pPr marL="486369" algn="l" defTabSz="972739" rtl="0" eaLnBrk="1" latinLnBrk="0" hangingPunct="1">
      <a:defRPr sz="1300" kern="1200">
        <a:solidFill>
          <a:schemeClr val="tx1"/>
        </a:solidFill>
        <a:latin typeface="+mn-lt"/>
        <a:ea typeface="+mn-ea"/>
        <a:cs typeface="+mn-cs"/>
      </a:defRPr>
    </a:lvl2pPr>
    <a:lvl3pPr marL="972739" algn="l" defTabSz="972739" rtl="0" eaLnBrk="1" latinLnBrk="0" hangingPunct="1">
      <a:defRPr sz="1300" kern="1200">
        <a:solidFill>
          <a:schemeClr val="tx1"/>
        </a:solidFill>
        <a:latin typeface="+mn-lt"/>
        <a:ea typeface="+mn-ea"/>
        <a:cs typeface="+mn-cs"/>
      </a:defRPr>
    </a:lvl3pPr>
    <a:lvl4pPr marL="1459108" algn="l" defTabSz="972739" rtl="0" eaLnBrk="1" latinLnBrk="0" hangingPunct="1">
      <a:defRPr sz="1300" kern="1200">
        <a:solidFill>
          <a:schemeClr val="tx1"/>
        </a:solidFill>
        <a:latin typeface="+mn-lt"/>
        <a:ea typeface="+mn-ea"/>
        <a:cs typeface="+mn-cs"/>
      </a:defRPr>
    </a:lvl4pPr>
    <a:lvl5pPr marL="1945477" algn="l" defTabSz="972739" rtl="0" eaLnBrk="1" latinLnBrk="0" hangingPunct="1">
      <a:defRPr sz="1300" kern="1200">
        <a:solidFill>
          <a:schemeClr val="tx1"/>
        </a:solidFill>
        <a:latin typeface="+mn-lt"/>
        <a:ea typeface="+mn-ea"/>
        <a:cs typeface="+mn-cs"/>
      </a:defRPr>
    </a:lvl5pPr>
    <a:lvl6pPr marL="2431847" algn="l" defTabSz="972739" rtl="0" eaLnBrk="1" latinLnBrk="0" hangingPunct="1">
      <a:defRPr sz="1300" kern="1200">
        <a:solidFill>
          <a:schemeClr val="tx1"/>
        </a:solidFill>
        <a:latin typeface="+mn-lt"/>
        <a:ea typeface="+mn-ea"/>
        <a:cs typeface="+mn-cs"/>
      </a:defRPr>
    </a:lvl6pPr>
    <a:lvl7pPr marL="2918216" algn="l" defTabSz="972739" rtl="0" eaLnBrk="1" latinLnBrk="0" hangingPunct="1">
      <a:defRPr sz="1300" kern="1200">
        <a:solidFill>
          <a:schemeClr val="tx1"/>
        </a:solidFill>
        <a:latin typeface="+mn-lt"/>
        <a:ea typeface="+mn-ea"/>
        <a:cs typeface="+mn-cs"/>
      </a:defRPr>
    </a:lvl7pPr>
    <a:lvl8pPr marL="3404586" algn="l" defTabSz="972739" rtl="0" eaLnBrk="1" latinLnBrk="0" hangingPunct="1">
      <a:defRPr sz="1300" kern="1200">
        <a:solidFill>
          <a:schemeClr val="tx1"/>
        </a:solidFill>
        <a:latin typeface="+mn-lt"/>
        <a:ea typeface="+mn-ea"/>
        <a:cs typeface="+mn-cs"/>
      </a:defRPr>
    </a:lvl8pPr>
    <a:lvl9pPr marL="3890955" algn="l" defTabSz="972739"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ront Cover A">
    <p:spTree>
      <p:nvGrpSpPr>
        <p:cNvPr id="1" name=""/>
        <p:cNvGrpSpPr/>
        <p:nvPr/>
      </p:nvGrpSpPr>
      <p:grpSpPr>
        <a:xfrm>
          <a:off x="0" y="0"/>
          <a:ext cx="0" cy="0"/>
          <a:chOff x="0" y="0"/>
          <a:chExt cx="0" cy="0"/>
        </a:xfrm>
      </p:grpSpPr>
      <p:sp>
        <p:nvSpPr>
          <p:cNvPr id="13" name="Content Placeholder 2"/>
          <p:cNvSpPr>
            <a:spLocks noGrp="1"/>
          </p:cNvSpPr>
          <p:nvPr>
            <p:ph sz="quarter" idx="15" hasCustomPrompt="1"/>
          </p:nvPr>
        </p:nvSpPr>
        <p:spPr>
          <a:xfrm>
            <a:off x="581025" y="2301304"/>
            <a:ext cx="4108449" cy="6982396"/>
          </a:xfrm>
        </p:spPr>
        <p:txBody>
          <a:bodyPr/>
          <a:lstStyle>
            <a:lvl1pPr>
              <a:lnSpc>
                <a:spcPct val="112000"/>
              </a:lnSpc>
              <a:defRPr sz="900" b="0"/>
            </a:lvl1pPr>
            <a:lvl2pPr>
              <a:lnSpc>
                <a:spcPct val="112000"/>
              </a:lnSpc>
              <a:buClr>
                <a:schemeClr val="tx2"/>
              </a:buClr>
              <a:defRPr sz="900"/>
            </a:lvl2pPr>
            <a:lvl3pPr>
              <a:lnSpc>
                <a:spcPct val="112000"/>
              </a:lnSpc>
              <a:defRPr sz="900"/>
            </a:lvl3pPr>
            <a:lvl4pPr>
              <a:lnSpc>
                <a:spcPct val="112000"/>
              </a:lnSpc>
              <a:defRPr sz="900"/>
            </a:lvl4pPr>
            <a:lvl5pPr>
              <a:lnSpc>
                <a:spcPct val="112000"/>
              </a:lnSpc>
              <a:defRPr sz="900"/>
            </a:lvl5pPr>
          </a:lstStyle>
          <a:p>
            <a:pPr lvl="0"/>
            <a:r>
              <a:rPr lang="en-GB" dirty="0" smtClean="0"/>
              <a:t>Click to add text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15" name="Content Placeholder 2"/>
          <p:cNvSpPr>
            <a:spLocks noGrp="1"/>
          </p:cNvSpPr>
          <p:nvPr>
            <p:ph sz="quarter" idx="16" hasCustomPrompt="1"/>
          </p:nvPr>
        </p:nvSpPr>
        <p:spPr>
          <a:xfrm>
            <a:off x="5148264" y="2313152"/>
            <a:ext cx="2043112" cy="6983248"/>
          </a:xfrm>
        </p:spPr>
        <p:txBody>
          <a:bodyPr/>
          <a:lstStyle>
            <a:lvl1pPr marL="0" marR="0" indent="0" algn="l" defTabSz="972739" rtl="0" eaLnBrk="1" fontAlgn="auto" latinLnBrk="0" hangingPunct="1">
              <a:lnSpc>
                <a:spcPct val="112000"/>
              </a:lnSpc>
              <a:spcBef>
                <a:spcPts val="745"/>
              </a:spcBef>
              <a:spcAft>
                <a:spcPts val="0"/>
              </a:spcAft>
              <a:buClrTx/>
              <a:buSzTx/>
              <a:buFont typeface="Arial" pitchFamily="34" charset="0"/>
              <a:buNone/>
              <a:tabLst/>
              <a:defRPr sz="900" b="0"/>
            </a:lvl1pPr>
            <a:lvl2pPr>
              <a:lnSpc>
                <a:spcPct val="112000"/>
              </a:lnSpc>
              <a:buClr>
                <a:schemeClr val="tx2"/>
              </a:buClr>
              <a:defRPr sz="900"/>
            </a:lvl2pPr>
            <a:lvl3pPr>
              <a:lnSpc>
                <a:spcPct val="112000"/>
              </a:lnSpc>
              <a:defRPr sz="900"/>
            </a:lvl3pPr>
            <a:lvl4pPr>
              <a:lnSpc>
                <a:spcPct val="112000"/>
              </a:lnSpc>
              <a:defRPr sz="900"/>
            </a:lvl4pPr>
            <a:lvl5pPr>
              <a:lnSpc>
                <a:spcPct val="112000"/>
              </a:lnSpc>
              <a:defRPr sz="900"/>
            </a:lvl5pPr>
          </a:lstStyle>
          <a:p>
            <a:pPr marL="0" marR="0" lvl="0" indent="0" algn="l" defTabSz="972739" rtl="0" eaLnBrk="1" fontAlgn="auto" latinLnBrk="0" hangingPunct="1">
              <a:lnSpc>
                <a:spcPct val="100000"/>
              </a:lnSpc>
              <a:spcBef>
                <a:spcPts val="745"/>
              </a:spcBef>
              <a:spcAft>
                <a:spcPts val="0"/>
              </a:spcAft>
              <a:buClrTx/>
              <a:buSzTx/>
              <a:buFont typeface="Arial" pitchFamily="34" charset="0"/>
              <a:buNone/>
              <a:tabLst/>
              <a:defRPr/>
            </a:pPr>
            <a:r>
              <a:rPr lang="en-GB" dirty="0" smtClean="0"/>
              <a:t>Click to add text - To apply bullets go to the increase / decrease list level button on the home tab.</a:t>
            </a:r>
          </a:p>
          <a:p>
            <a:pPr lvl="1"/>
            <a:r>
              <a:rPr dirty="0" smtClean="0"/>
              <a:t>Second level</a:t>
            </a:r>
          </a:p>
          <a:p>
            <a:pPr lvl="2"/>
            <a:r>
              <a:rPr dirty="0" smtClean="0"/>
              <a:t>Third </a:t>
            </a:r>
            <a:r>
              <a:rPr dirty="0"/>
              <a:t>level</a:t>
            </a:r>
          </a:p>
          <a:p>
            <a:pPr lvl="3"/>
            <a:r>
              <a:rPr dirty="0"/>
              <a:t>Fourth level</a:t>
            </a:r>
          </a:p>
          <a:p>
            <a:pPr lvl="4"/>
            <a:r>
              <a:rPr dirty="0"/>
              <a:t>Fifth level</a:t>
            </a:r>
          </a:p>
        </p:txBody>
      </p:sp>
      <p:sp>
        <p:nvSpPr>
          <p:cNvPr id="3" name="Text Placeholder 2"/>
          <p:cNvSpPr>
            <a:spLocks noGrp="1"/>
          </p:cNvSpPr>
          <p:nvPr>
            <p:ph type="body" sz="quarter" idx="20" hasCustomPrompt="1"/>
          </p:nvPr>
        </p:nvSpPr>
        <p:spPr>
          <a:xfrm>
            <a:off x="577537" y="9202434"/>
            <a:ext cx="4230687" cy="228730"/>
          </a:xfrm>
        </p:spPr>
        <p:txBody>
          <a:bodyPr anchor="b" anchorCtr="0"/>
          <a:lstStyle>
            <a:lvl1pPr>
              <a:defRPr baseline="0"/>
            </a:lvl1pPr>
          </a:lstStyle>
          <a:p>
            <a:pPr lvl="0"/>
            <a:r>
              <a:rPr lang="en-US" dirty="0" smtClean="0"/>
              <a:t>Source: enter text here</a:t>
            </a:r>
          </a:p>
        </p:txBody>
      </p:sp>
      <p:pic>
        <p:nvPicPr>
          <p:cNvPr id="6" name="Picture 5" descr="iSH_graph2.png"/>
          <p:cNvPicPr>
            <a:picLocks noChangeAspect="1"/>
          </p:cNvPicPr>
          <p:nvPr/>
        </p:nvPicPr>
        <p:blipFill rotWithShape="1">
          <a:blip r:embed="rId2">
            <a:alphaModFix amt="70000"/>
            <a:extLst>
              <a:ext uri="{28A0092B-C50C-407E-A947-70E740481C1C}">
                <a14:useLocalDpi xmlns:a14="http://schemas.microsoft.com/office/drawing/2010/main" val="0"/>
              </a:ext>
            </a:extLst>
          </a:blip>
          <a:srcRect l="37072" t="61191" r="-5968" b="3647"/>
          <a:stretch/>
        </p:blipFill>
        <p:spPr>
          <a:xfrm>
            <a:off x="0" y="0"/>
            <a:ext cx="4379139" cy="2233062"/>
          </a:xfrm>
          <a:prstGeom prst="rect">
            <a:avLst/>
          </a:prstGeom>
        </p:spPr>
      </p:pic>
      <p:grpSp>
        <p:nvGrpSpPr>
          <p:cNvPr id="7" name="Group 6"/>
          <p:cNvGrpSpPr/>
          <p:nvPr/>
        </p:nvGrpSpPr>
        <p:grpSpPr>
          <a:xfrm flipH="1">
            <a:off x="0" y="781050"/>
            <a:ext cx="7773988" cy="876300"/>
            <a:chOff x="0" y="781050"/>
            <a:chExt cx="7773988" cy="876300"/>
          </a:xfrm>
        </p:grpSpPr>
        <p:sp>
          <p:nvSpPr>
            <p:cNvPr id="8" name="Rectangle 7"/>
            <p:cNvSpPr/>
            <p:nvPr userDrawn="1"/>
          </p:nvSpPr>
          <p:spPr>
            <a:xfrm>
              <a:off x="0" y="781050"/>
              <a:ext cx="2935288" cy="876300"/>
            </a:xfrm>
            <a:prstGeom prst="rect">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9" name="Rectangle 8"/>
            <p:cNvSpPr/>
            <p:nvPr userDrawn="1"/>
          </p:nvSpPr>
          <p:spPr>
            <a:xfrm>
              <a:off x="3151188" y="781050"/>
              <a:ext cx="4622800" cy="876300"/>
            </a:xfrm>
            <a:prstGeom prst="rect">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grpSp>
      <p:pic>
        <p:nvPicPr>
          <p:cNvPr id="14" name="Picture 13" descr="iSharesLogo_1024x76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730" y="592331"/>
            <a:ext cx="1747848" cy="1310887"/>
          </a:xfrm>
          <a:prstGeom prst="rect">
            <a:avLst/>
          </a:prstGeom>
        </p:spPr>
      </p:pic>
      <p:sp>
        <p:nvSpPr>
          <p:cNvPr id="16" name="Text Placeholder 3"/>
          <p:cNvSpPr>
            <a:spLocks noGrp="1"/>
          </p:cNvSpPr>
          <p:nvPr>
            <p:ph type="body" sz="quarter" idx="21" hasCustomPrompt="1"/>
          </p:nvPr>
        </p:nvSpPr>
        <p:spPr>
          <a:xfrm>
            <a:off x="603335" y="894332"/>
            <a:ext cx="4087368" cy="411480"/>
          </a:xfrm>
        </p:spPr>
        <p:txBody>
          <a:bodyPr anchor="b" anchorCtr="0"/>
          <a:lstStyle>
            <a:lvl1pPr>
              <a:defRPr sz="2000" cap="all" baseline="0">
                <a:solidFill>
                  <a:schemeClr val="accent2"/>
                </a:solidFill>
              </a:defRPr>
            </a:lvl1pPr>
          </a:lstStyle>
          <a:p>
            <a:pPr lvl="0"/>
            <a:r>
              <a:rPr lang="en-US" dirty="0" smtClean="0"/>
              <a:t>TYPE MAIN HEADLINE</a:t>
            </a:r>
            <a:endParaRPr lang="en-US" dirty="0"/>
          </a:p>
        </p:txBody>
      </p:sp>
      <p:sp>
        <p:nvSpPr>
          <p:cNvPr id="17" name="Text Placeholder 18"/>
          <p:cNvSpPr>
            <a:spLocks noGrp="1"/>
          </p:cNvSpPr>
          <p:nvPr>
            <p:ph type="body" sz="quarter" idx="22"/>
          </p:nvPr>
        </p:nvSpPr>
        <p:spPr>
          <a:xfrm>
            <a:off x="590000" y="1294825"/>
            <a:ext cx="4095750" cy="279400"/>
          </a:xfrm>
        </p:spPr>
        <p:txBody>
          <a:bodyPr anchor="t" anchorCtr="0"/>
          <a:lstStyle>
            <a:lvl1pPr>
              <a:defRPr sz="1200" cap="all" baseline="0">
                <a:solidFill>
                  <a:schemeClr val="tx2"/>
                </a:solidFill>
              </a:defRPr>
            </a:lvl1pPr>
          </a:lstStyle>
          <a:p>
            <a:pPr lvl="0"/>
            <a:r>
              <a:rPr lang="en-US" smtClean="0"/>
              <a:t>Click to edit Master text styles</a:t>
            </a:r>
          </a:p>
        </p:txBody>
      </p:sp>
      <p:pic>
        <p:nvPicPr>
          <p:cNvPr id="21" name="Picture 20" descr="iSharesLogo_1024x768.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68730" y="592331"/>
            <a:ext cx="1747848" cy="1310887"/>
          </a:xfrm>
          <a:prstGeom prst="rect">
            <a:avLst/>
          </a:prstGeom>
        </p:spPr>
      </p:pic>
    </p:spTree>
    <p:extLst>
      <p:ext uri="{BB962C8B-B14F-4D97-AF65-F5344CB8AC3E}">
        <p14:creationId xmlns:p14="http://schemas.microsoft.com/office/powerpoint/2010/main" val="27698014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ront Cover B">
    <p:spTree>
      <p:nvGrpSpPr>
        <p:cNvPr id="1" name=""/>
        <p:cNvGrpSpPr/>
        <p:nvPr/>
      </p:nvGrpSpPr>
      <p:grpSpPr>
        <a:xfrm>
          <a:off x="0" y="0"/>
          <a:ext cx="0" cy="0"/>
          <a:chOff x="0" y="0"/>
          <a:chExt cx="0" cy="0"/>
        </a:xfrm>
      </p:grpSpPr>
      <p:sp>
        <p:nvSpPr>
          <p:cNvPr id="13" name="Content Placeholder 2"/>
          <p:cNvSpPr>
            <a:spLocks noGrp="1"/>
          </p:cNvSpPr>
          <p:nvPr>
            <p:ph sz="quarter" idx="15" hasCustomPrompt="1"/>
          </p:nvPr>
        </p:nvSpPr>
        <p:spPr>
          <a:xfrm>
            <a:off x="3114674" y="2112462"/>
            <a:ext cx="4076701" cy="7049230"/>
          </a:xfrm>
        </p:spPr>
        <p:txBody>
          <a:bodyPr/>
          <a:lstStyle>
            <a:lvl1pPr>
              <a:defRPr sz="900" b="0"/>
            </a:lvl1pPr>
            <a:lvl2pPr>
              <a:defRPr sz="900"/>
            </a:lvl2pPr>
            <a:lvl3pPr>
              <a:defRPr sz="900"/>
            </a:lvl3pPr>
            <a:lvl4pPr>
              <a:defRPr sz="900"/>
            </a:lvl4pPr>
            <a:lvl5pPr>
              <a:defRPr sz="900"/>
            </a:lvl5pPr>
          </a:lstStyle>
          <a:p>
            <a:pPr lvl="0"/>
            <a:r>
              <a:rPr lang="en-GB" dirty="0" smtClean="0"/>
              <a:t>Click to add text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15" name="Content Placeholder 2"/>
          <p:cNvSpPr>
            <a:spLocks noGrp="1"/>
          </p:cNvSpPr>
          <p:nvPr>
            <p:ph sz="quarter" idx="16" hasCustomPrompt="1"/>
          </p:nvPr>
        </p:nvSpPr>
        <p:spPr>
          <a:xfrm>
            <a:off x="581024" y="2112462"/>
            <a:ext cx="2187576" cy="7049104"/>
          </a:xfrm>
        </p:spPr>
        <p:txBody>
          <a:bodyPr/>
          <a:lstStyle>
            <a:lvl1pPr marL="0" marR="0" indent="0" algn="l" defTabSz="972739" rtl="0" eaLnBrk="1" fontAlgn="auto" latinLnBrk="0" hangingPunct="1">
              <a:lnSpc>
                <a:spcPct val="100000"/>
              </a:lnSpc>
              <a:spcBef>
                <a:spcPts val="745"/>
              </a:spcBef>
              <a:spcAft>
                <a:spcPts val="0"/>
              </a:spcAft>
              <a:buClrTx/>
              <a:buSzTx/>
              <a:buFont typeface="Arial" pitchFamily="34" charset="0"/>
              <a:buNone/>
              <a:tabLst/>
              <a:defRPr sz="900" b="0"/>
            </a:lvl1pPr>
            <a:lvl2pPr>
              <a:defRPr sz="900"/>
            </a:lvl2pPr>
            <a:lvl3pPr>
              <a:defRPr sz="900"/>
            </a:lvl3pPr>
            <a:lvl4pPr>
              <a:defRPr sz="900"/>
            </a:lvl4pPr>
            <a:lvl5pPr>
              <a:defRPr sz="900"/>
            </a:lvl5pPr>
          </a:lstStyle>
          <a:p>
            <a:pPr marL="0" marR="0" lvl="0" indent="0" algn="l" defTabSz="972739" rtl="0" eaLnBrk="1" fontAlgn="auto" latinLnBrk="0" hangingPunct="1">
              <a:lnSpc>
                <a:spcPct val="100000"/>
              </a:lnSpc>
              <a:spcBef>
                <a:spcPts val="745"/>
              </a:spcBef>
              <a:spcAft>
                <a:spcPts val="0"/>
              </a:spcAft>
              <a:buClrTx/>
              <a:buSzTx/>
              <a:buFont typeface="Arial" pitchFamily="34" charset="0"/>
              <a:buNone/>
              <a:tabLst/>
              <a:defRPr/>
            </a:pPr>
            <a:r>
              <a:rPr lang="en-GB" dirty="0" smtClean="0"/>
              <a:t>Click to add text - To apply bullets go to the increase / decrease list level button on the home tab.</a:t>
            </a:r>
          </a:p>
          <a:p>
            <a:pPr lvl="1"/>
            <a:r>
              <a:rPr dirty="0" smtClean="0"/>
              <a:t>Second level</a:t>
            </a:r>
          </a:p>
          <a:p>
            <a:pPr lvl="2"/>
            <a:r>
              <a:rPr dirty="0" smtClean="0"/>
              <a:t>Third </a:t>
            </a:r>
            <a:r>
              <a:rPr dirty="0"/>
              <a:t>level</a:t>
            </a:r>
          </a:p>
          <a:p>
            <a:pPr lvl="3"/>
            <a:r>
              <a:rPr dirty="0"/>
              <a:t>Fourth level</a:t>
            </a:r>
          </a:p>
          <a:p>
            <a:pPr lvl="4"/>
            <a:r>
              <a:rPr dirty="0"/>
              <a:t>Fifth level</a:t>
            </a:r>
          </a:p>
        </p:txBody>
      </p:sp>
      <p:sp>
        <p:nvSpPr>
          <p:cNvPr id="3" name="Text Placeholder 2"/>
          <p:cNvSpPr>
            <a:spLocks noGrp="1"/>
          </p:cNvSpPr>
          <p:nvPr>
            <p:ph type="body" sz="quarter" idx="20" hasCustomPrompt="1"/>
          </p:nvPr>
        </p:nvSpPr>
        <p:spPr>
          <a:xfrm>
            <a:off x="577537" y="9202434"/>
            <a:ext cx="4230687" cy="228730"/>
          </a:xfrm>
        </p:spPr>
        <p:txBody>
          <a:bodyPr anchor="b" anchorCtr="0"/>
          <a:lstStyle>
            <a:lvl1pPr>
              <a:defRPr baseline="0"/>
            </a:lvl1pPr>
          </a:lstStyle>
          <a:p>
            <a:pPr lvl="0"/>
            <a:r>
              <a:rPr lang="en-US" dirty="0" smtClean="0"/>
              <a:t>Source: enter text here</a:t>
            </a:r>
          </a:p>
        </p:txBody>
      </p:sp>
      <p:sp>
        <p:nvSpPr>
          <p:cNvPr id="7" name="Rectangle 6"/>
          <p:cNvSpPr/>
          <p:nvPr/>
        </p:nvSpPr>
        <p:spPr>
          <a:xfrm flipH="1">
            <a:off x="4838700" y="781050"/>
            <a:ext cx="2935288" cy="876300"/>
          </a:xfrm>
          <a:prstGeom prst="rect">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8" name="Rectangle 7"/>
          <p:cNvSpPr/>
          <p:nvPr/>
        </p:nvSpPr>
        <p:spPr>
          <a:xfrm flipH="1">
            <a:off x="0" y="781050"/>
            <a:ext cx="4738688" cy="876300"/>
          </a:xfrm>
          <a:prstGeom prst="rect">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pic>
        <p:nvPicPr>
          <p:cNvPr id="11" name="Picture 10" descr="iSharesLogo_1024x76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730" y="592331"/>
            <a:ext cx="1747848" cy="1310887"/>
          </a:xfrm>
          <a:prstGeom prst="rect">
            <a:avLst/>
          </a:prstGeom>
        </p:spPr>
      </p:pic>
      <p:pic>
        <p:nvPicPr>
          <p:cNvPr id="16" name="Picture 15" descr="iSH_graph2_rotated.png"/>
          <p:cNvPicPr>
            <a:picLocks noChangeAspect="1"/>
          </p:cNvPicPr>
          <p:nvPr userDrawn="1"/>
        </p:nvPicPr>
        <p:blipFill rotWithShape="1">
          <a:blip r:embed="rId3">
            <a:alphaModFix amt="69000"/>
            <a:extLst>
              <a:ext uri="{28A0092B-C50C-407E-A947-70E740481C1C}">
                <a14:useLocalDpi xmlns:a14="http://schemas.microsoft.com/office/drawing/2010/main" val="0"/>
              </a:ext>
            </a:extLst>
          </a:blip>
          <a:srcRect t="-12439" r="12133" b="63546"/>
          <a:stretch/>
        </p:blipFill>
        <p:spPr>
          <a:xfrm>
            <a:off x="2828463" y="7144452"/>
            <a:ext cx="4945525" cy="2915536"/>
          </a:xfrm>
          <a:prstGeom prst="rect">
            <a:avLst/>
          </a:prstGeom>
        </p:spPr>
      </p:pic>
      <p:sp>
        <p:nvSpPr>
          <p:cNvPr id="17" name="Rectangle 16"/>
          <p:cNvSpPr/>
          <p:nvPr userDrawn="1"/>
        </p:nvSpPr>
        <p:spPr>
          <a:xfrm flipH="1">
            <a:off x="4838700" y="781050"/>
            <a:ext cx="2935288" cy="876300"/>
          </a:xfrm>
          <a:prstGeom prst="rect">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8" name="Rectangle 17"/>
          <p:cNvSpPr/>
          <p:nvPr userDrawn="1"/>
        </p:nvSpPr>
        <p:spPr>
          <a:xfrm flipH="1">
            <a:off x="0" y="781050"/>
            <a:ext cx="4738688" cy="876300"/>
          </a:xfrm>
          <a:prstGeom prst="rect">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pic>
        <p:nvPicPr>
          <p:cNvPr id="19" name="Picture 18" descr="iSharesLogo_1024x76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68730" y="592331"/>
            <a:ext cx="1747848" cy="1310887"/>
          </a:xfrm>
          <a:prstGeom prst="rect">
            <a:avLst/>
          </a:prstGeom>
        </p:spPr>
      </p:pic>
      <p:sp>
        <p:nvSpPr>
          <p:cNvPr id="12" name="Text Placeholder 3"/>
          <p:cNvSpPr>
            <a:spLocks noGrp="1"/>
          </p:cNvSpPr>
          <p:nvPr>
            <p:ph type="body" sz="quarter" idx="21" hasCustomPrompt="1"/>
          </p:nvPr>
        </p:nvSpPr>
        <p:spPr>
          <a:xfrm>
            <a:off x="591460" y="894332"/>
            <a:ext cx="4087368" cy="411480"/>
          </a:xfrm>
        </p:spPr>
        <p:txBody>
          <a:bodyPr anchor="b" anchorCtr="0"/>
          <a:lstStyle>
            <a:lvl1pPr>
              <a:defRPr sz="2000" cap="all" baseline="0">
                <a:solidFill>
                  <a:schemeClr val="accent2"/>
                </a:solidFill>
              </a:defRPr>
            </a:lvl1pPr>
          </a:lstStyle>
          <a:p>
            <a:pPr lvl="0"/>
            <a:r>
              <a:rPr lang="en-US" dirty="0" smtClean="0"/>
              <a:t>TYPE MAIN HEADLINE</a:t>
            </a:r>
            <a:endParaRPr lang="en-US" dirty="0"/>
          </a:p>
        </p:txBody>
      </p:sp>
      <p:sp>
        <p:nvSpPr>
          <p:cNvPr id="14" name="Text Placeholder 18"/>
          <p:cNvSpPr>
            <a:spLocks noGrp="1"/>
          </p:cNvSpPr>
          <p:nvPr>
            <p:ph type="body" sz="quarter" idx="22"/>
          </p:nvPr>
        </p:nvSpPr>
        <p:spPr>
          <a:xfrm>
            <a:off x="578125" y="1294825"/>
            <a:ext cx="4095750" cy="279400"/>
          </a:xfrm>
        </p:spPr>
        <p:txBody>
          <a:bodyPr anchor="t" anchorCtr="0"/>
          <a:lstStyle>
            <a:lvl1pPr>
              <a:defRPr sz="1200" cap="all" baseline="0">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15491240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Front Cover C">
    <p:spTree>
      <p:nvGrpSpPr>
        <p:cNvPr id="1" name=""/>
        <p:cNvGrpSpPr/>
        <p:nvPr/>
      </p:nvGrpSpPr>
      <p:grpSpPr>
        <a:xfrm>
          <a:off x="0" y="0"/>
          <a:ext cx="0" cy="0"/>
          <a:chOff x="0" y="0"/>
          <a:chExt cx="0" cy="0"/>
        </a:xfrm>
      </p:grpSpPr>
      <p:sp>
        <p:nvSpPr>
          <p:cNvPr id="13" name="Content Placeholder 2"/>
          <p:cNvSpPr>
            <a:spLocks noGrp="1"/>
          </p:cNvSpPr>
          <p:nvPr>
            <p:ph sz="quarter" idx="15" hasCustomPrompt="1"/>
          </p:nvPr>
        </p:nvSpPr>
        <p:spPr>
          <a:xfrm>
            <a:off x="3095298" y="2409829"/>
            <a:ext cx="4096078" cy="6783509"/>
          </a:xfrm>
        </p:spPr>
        <p:txBody>
          <a:bodyPr/>
          <a:lstStyle>
            <a:lvl1pPr>
              <a:lnSpc>
                <a:spcPct val="112000"/>
              </a:lnSpc>
              <a:defRPr sz="900" b="0"/>
            </a:lvl1pPr>
            <a:lvl2pPr>
              <a:lnSpc>
                <a:spcPct val="112000"/>
              </a:lnSpc>
              <a:defRPr sz="900"/>
            </a:lvl2pPr>
            <a:lvl3pPr>
              <a:lnSpc>
                <a:spcPct val="112000"/>
              </a:lnSpc>
              <a:defRPr sz="900"/>
            </a:lvl3pPr>
            <a:lvl4pPr>
              <a:lnSpc>
                <a:spcPct val="112000"/>
              </a:lnSpc>
              <a:defRPr sz="900"/>
            </a:lvl4pPr>
            <a:lvl5pPr>
              <a:lnSpc>
                <a:spcPct val="112000"/>
              </a:lnSpc>
              <a:defRPr sz="900"/>
            </a:lvl5pPr>
          </a:lstStyle>
          <a:p>
            <a:pPr lvl="0"/>
            <a:r>
              <a:rPr lang="en-GB" dirty="0" smtClean="0"/>
              <a:t>Click to add text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15" name="Content Placeholder 2"/>
          <p:cNvSpPr>
            <a:spLocks noGrp="1"/>
          </p:cNvSpPr>
          <p:nvPr>
            <p:ph sz="quarter" idx="16" hasCustomPrompt="1"/>
          </p:nvPr>
        </p:nvSpPr>
        <p:spPr>
          <a:xfrm>
            <a:off x="577130" y="2409829"/>
            <a:ext cx="2191470" cy="6783388"/>
          </a:xfrm>
        </p:spPr>
        <p:txBody>
          <a:bodyPr/>
          <a:lstStyle>
            <a:lvl1pPr marL="0" marR="0" indent="0" algn="l" defTabSz="972739" rtl="0" eaLnBrk="1" fontAlgn="auto" latinLnBrk="0" hangingPunct="1">
              <a:lnSpc>
                <a:spcPct val="112000"/>
              </a:lnSpc>
              <a:spcBef>
                <a:spcPts val="745"/>
              </a:spcBef>
              <a:spcAft>
                <a:spcPts val="0"/>
              </a:spcAft>
              <a:buClrTx/>
              <a:buSzTx/>
              <a:buFont typeface="Arial" pitchFamily="34" charset="0"/>
              <a:buNone/>
              <a:tabLst/>
              <a:defRPr sz="900" b="0"/>
            </a:lvl1pPr>
            <a:lvl2pPr>
              <a:lnSpc>
                <a:spcPct val="112000"/>
              </a:lnSpc>
              <a:defRPr sz="900"/>
            </a:lvl2pPr>
            <a:lvl3pPr>
              <a:lnSpc>
                <a:spcPct val="112000"/>
              </a:lnSpc>
              <a:defRPr sz="900"/>
            </a:lvl3pPr>
            <a:lvl4pPr>
              <a:lnSpc>
                <a:spcPct val="112000"/>
              </a:lnSpc>
              <a:defRPr sz="900"/>
            </a:lvl4pPr>
            <a:lvl5pPr>
              <a:lnSpc>
                <a:spcPct val="112000"/>
              </a:lnSpc>
              <a:defRPr sz="900"/>
            </a:lvl5pPr>
          </a:lstStyle>
          <a:p>
            <a:pPr marL="0" marR="0" lvl="0" indent="0" algn="l" defTabSz="972739" rtl="0" eaLnBrk="1" fontAlgn="auto" latinLnBrk="0" hangingPunct="1">
              <a:lnSpc>
                <a:spcPct val="100000"/>
              </a:lnSpc>
              <a:spcBef>
                <a:spcPts val="745"/>
              </a:spcBef>
              <a:spcAft>
                <a:spcPts val="0"/>
              </a:spcAft>
              <a:buClrTx/>
              <a:buSzTx/>
              <a:buFont typeface="Arial" pitchFamily="34" charset="0"/>
              <a:buNone/>
              <a:tabLst/>
              <a:defRPr/>
            </a:pPr>
            <a:r>
              <a:rPr lang="en-GB" dirty="0" smtClean="0"/>
              <a:t>Click to add text - To apply bullets go to the increase / decrease list level button on the home tab.</a:t>
            </a:r>
          </a:p>
          <a:p>
            <a:pPr lvl="1"/>
            <a:r>
              <a:rPr dirty="0" smtClean="0"/>
              <a:t>Second level</a:t>
            </a:r>
          </a:p>
          <a:p>
            <a:pPr lvl="2"/>
            <a:r>
              <a:rPr dirty="0" smtClean="0"/>
              <a:t>Third </a:t>
            </a:r>
            <a:r>
              <a:rPr dirty="0"/>
              <a:t>level</a:t>
            </a:r>
          </a:p>
          <a:p>
            <a:pPr lvl="3"/>
            <a:r>
              <a:rPr dirty="0"/>
              <a:t>Fourth level</a:t>
            </a:r>
          </a:p>
          <a:p>
            <a:pPr lvl="4"/>
            <a:r>
              <a:rPr dirty="0"/>
              <a:t>Fifth level</a:t>
            </a:r>
          </a:p>
        </p:txBody>
      </p:sp>
      <p:sp>
        <p:nvSpPr>
          <p:cNvPr id="3" name="Text Placeholder 2"/>
          <p:cNvSpPr>
            <a:spLocks noGrp="1"/>
          </p:cNvSpPr>
          <p:nvPr>
            <p:ph type="body" sz="quarter" idx="20" hasCustomPrompt="1"/>
          </p:nvPr>
        </p:nvSpPr>
        <p:spPr>
          <a:xfrm>
            <a:off x="3095626" y="9211959"/>
            <a:ext cx="4095750" cy="227316"/>
          </a:xfrm>
        </p:spPr>
        <p:txBody>
          <a:bodyPr anchor="b" anchorCtr="0"/>
          <a:lstStyle>
            <a:lvl1pPr>
              <a:defRPr sz="800" baseline="0">
                <a:solidFill>
                  <a:schemeClr val="tx2"/>
                </a:solidFill>
              </a:defRPr>
            </a:lvl1pPr>
          </a:lstStyle>
          <a:p>
            <a:pPr lvl="0"/>
            <a:r>
              <a:rPr lang="en-US" dirty="0" smtClean="0"/>
              <a:t>Source: enter text here</a:t>
            </a:r>
          </a:p>
        </p:txBody>
      </p:sp>
      <p:pic>
        <p:nvPicPr>
          <p:cNvPr id="10" name="Picture 9" descr="iSH_graph1.png"/>
          <p:cNvPicPr>
            <a:picLocks noChangeAspect="1"/>
          </p:cNvPicPr>
          <p:nvPr/>
        </p:nvPicPr>
        <p:blipFill rotWithShape="1">
          <a:blip r:embed="rId2">
            <a:alphaModFix amt="70000"/>
            <a:extLst>
              <a:ext uri="{28A0092B-C50C-407E-A947-70E740481C1C}">
                <a14:useLocalDpi xmlns:a14="http://schemas.microsoft.com/office/drawing/2010/main" val="0"/>
              </a:ext>
            </a:extLst>
          </a:blip>
          <a:srcRect l="-6152" t="71401" r="29309" b="-2736"/>
          <a:stretch/>
        </p:blipFill>
        <p:spPr>
          <a:xfrm>
            <a:off x="952500" y="0"/>
            <a:ext cx="6821488" cy="2552700"/>
          </a:xfrm>
          <a:prstGeom prst="rect">
            <a:avLst/>
          </a:prstGeom>
        </p:spPr>
      </p:pic>
      <p:sp>
        <p:nvSpPr>
          <p:cNvPr id="12" name="Rectangle 11"/>
          <p:cNvSpPr/>
          <p:nvPr/>
        </p:nvSpPr>
        <p:spPr>
          <a:xfrm>
            <a:off x="0" y="781050"/>
            <a:ext cx="2641420" cy="876300"/>
          </a:xfrm>
          <a:prstGeom prst="rect">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6" name="Rectangle 15"/>
          <p:cNvSpPr/>
          <p:nvPr/>
        </p:nvSpPr>
        <p:spPr>
          <a:xfrm>
            <a:off x="2810742" y="781050"/>
            <a:ext cx="4963246" cy="876300"/>
          </a:xfrm>
          <a:prstGeom prst="rect">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pic>
        <p:nvPicPr>
          <p:cNvPr id="18" name="Picture 17" descr="iSharesLogo_1024x76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30" y="592331"/>
            <a:ext cx="1747848" cy="1310887"/>
          </a:xfrm>
          <a:prstGeom prst="rect">
            <a:avLst/>
          </a:prstGeom>
        </p:spPr>
      </p:pic>
      <p:pic>
        <p:nvPicPr>
          <p:cNvPr id="11" name="Picture 10" descr="iSH_graph1.png"/>
          <p:cNvPicPr>
            <a:picLocks noChangeAspect="1"/>
          </p:cNvPicPr>
          <p:nvPr userDrawn="1"/>
        </p:nvPicPr>
        <p:blipFill rotWithShape="1">
          <a:blip r:embed="rId2">
            <a:alphaModFix amt="70000"/>
            <a:extLst>
              <a:ext uri="{28A0092B-C50C-407E-A947-70E740481C1C}">
                <a14:useLocalDpi xmlns:a14="http://schemas.microsoft.com/office/drawing/2010/main" val="0"/>
              </a:ext>
            </a:extLst>
          </a:blip>
          <a:srcRect l="-6152" t="71401" r="29309" b="-2736"/>
          <a:stretch/>
        </p:blipFill>
        <p:spPr>
          <a:xfrm>
            <a:off x="952500" y="0"/>
            <a:ext cx="6821488" cy="2552700"/>
          </a:xfrm>
          <a:prstGeom prst="rect">
            <a:avLst/>
          </a:prstGeom>
        </p:spPr>
      </p:pic>
      <p:sp>
        <p:nvSpPr>
          <p:cNvPr id="14" name="Rectangle 13"/>
          <p:cNvSpPr/>
          <p:nvPr userDrawn="1"/>
        </p:nvSpPr>
        <p:spPr>
          <a:xfrm>
            <a:off x="0" y="781050"/>
            <a:ext cx="2641420" cy="876300"/>
          </a:xfrm>
          <a:prstGeom prst="rect">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pic>
        <p:nvPicPr>
          <p:cNvPr id="20" name="Picture 19" descr="iSharesLogo_1024x768.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430" y="592331"/>
            <a:ext cx="1747848" cy="1310887"/>
          </a:xfrm>
          <a:prstGeom prst="rect">
            <a:avLst/>
          </a:prstGeom>
        </p:spPr>
      </p:pic>
      <p:sp>
        <p:nvSpPr>
          <p:cNvPr id="17" name="Rectangle 16"/>
          <p:cNvSpPr/>
          <p:nvPr userDrawn="1"/>
        </p:nvSpPr>
        <p:spPr>
          <a:xfrm>
            <a:off x="2810742" y="781050"/>
            <a:ext cx="4963246" cy="876300"/>
          </a:xfrm>
          <a:prstGeom prst="rect">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4" name="Text Placeholder 3"/>
          <p:cNvSpPr>
            <a:spLocks noGrp="1"/>
          </p:cNvSpPr>
          <p:nvPr>
            <p:ph type="body" sz="quarter" idx="21" hasCustomPrompt="1"/>
          </p:nvPr>
        </p:nvSpPr>
        <p:spPr>
          <a:xfrm>
            <a:off x="3108960" y="894332"/>
            <a:ext cx="4087368" cy="411480"/>
          </a:xfrm>
        </p:spPr>
        <p:txBody>
          <a:bodyPr anchor="b" anchorCtr="0"/>
          <a:lstStyle>
            <a:lvl1pPr>
              <a:defRPr sz="2000" cap="all" baseline="0">
                <a:solidFill>
                  <a:schemeClr val="accent2"/>
                </a:solidFill>
              </a:defRPr>
            </a:lvl1pPr>
          </a:lstStyle>
          <a:p>
            <a:pPr lvl="0"/>
            <a:r>
              <a:rPr lang="en-US" dirty="0" smtClean="0"/>
              <a:t>TYPE MAIN HEADLINE</a:t>
            </a:r>
            <a:endParaRPr lang="en-US" dirty="0"/>
          </a:p>
        </p:txBody>
      </p:sp>
      <p:sp>
        <p:nvSpPr>
          <p:cNvPr id="19" name="Text Placeholder 18"/>
          <p:cNvSpPr>
            <a:spLocks noGrp="1"/>
          </p:cNvSpPr>
          <p:nvPr>
            <p:ph type="body" sz="quarter" idx="22"/>
          </p:nvPr>
        </p:nvSpPr>
        <p:spPr>
          <a:xfrm>
            <a:off x="3095625" y="1294825"/>
            <a:ext cx="4095750" cy="279400"/>
          </a:xfrm>
        </p:spPr>
        <p:txBody>
          <a:bodyPr anchor="t" anchorCtr="0"/>
          <a:lstStyle>
            <a:lvl1pPr>
              <a:defRPr sz="1200" cap="all" baseline="0">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14671337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ack page Layout 1">
    <p:spTree>
      <p:nvGrpSpPr>
        <p:cNvPr id="1" name=""/>
        <p:cNvGrpSpPr/>
        <p:nvPr/>
      </p:nvGrpSpPr>
      <p:grpSpPr>
        <a:xfrm>
          <a:off x="0" y="0"/>
          <a:ext cx="0" cy="0"/>
          <a:chOff x="0" y="0"/>
          <a:chExt cx="0" cy="0"/>
        </a:xfrm>
      </p:grpSpPr>
      <p:sp>
        <p:nvSpPr>
          <p:cNvPr id="18" name="Rectangle 17"/>
          <p:cNvSpPr/>
          <p:nvPr userDrawn="1"/>
        </p:nvSpPr>
        <p:spPr>
          <a:xfrm>
            <a:off x="326232" y="323057"/>
            <a:ext cx="7122318" cy="9413874"/>
          </a:xfrm>
          <a:prstGeom prst="rect">
            <a:avLst/>
          </a:prstGeom>
          <a:solidFill>
            <a:srgbClr val="EAEFF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pic>
        <p:nvPicPr>
          <p:cNvPr id="5" name="Picture 4" descr="iSharesLogo_1024x76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675" y="8816975"/>
            <a:ext cx="1351721" cy="1013791"/>
          </a:xfrm>
          <a:prstGeom prst="rect">
            <a:avLst/>
          </a:prstGeom>
        </p:spPr>
      </p:pic>
      <p:sp>
        <p:nvSpPr>
          <p:cNvPr id="6" name="Rectangle 5"/>
          <p:cNvSpPr/>
          <p:nvPr/>
        </p:nvSpPr>
        <p:spPr>
          <a:xfrm>
            <a:off x="0" y="5410200"/>
            <a:ext cx="7773988" cy="1981200"/>
          </a:xfrm>
          <a:prstGeom prst="rect">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7" name="Rectangle 6"/>
          <p:cNvSpPr/>
          <p:nvPr/>
        </p:nvSpPr>
        <p:spPr>
          <a:xfrm>
            <a:off x="458785" y="5667842"/>
            <a:ext cx="4513265" cy="1561514"/>
          </a:xfrm>
          <a:prstGeom prst="rect">
            <a:avLst/>
          </a:prstGeom>
          <a:noFill/>
          <a:ln w="9525" cap="flat" cmpd="sng" algn="ctr">
            <a:noFill/>
            <a:prstDash val="solid"/>
          </a:ln>
          <a:effectLst/>
        </p:spPr>
        <p:txBody>
          <a:bodyPr rot="0" spcFirstLastPara="0" vertOverflow="overflow" horzOverflow="overflow" vert="horz" wrap="square" lIns="146304" tIns="137160" rIns="72000" bIns="36000" numCol="1" spcCol="0" rtlCol="0" fromWordArt="0" anchor="t" anchorCtr="0" forceAA="0" compatLnSpc="1">
            <a:prstTxWarp prst="textNoShape">
              <a:avLst/>
            </a:prstTxWarp>
            <a:noAutofit/>
          </a:bodyPr>
          <a:lstStyle/>
          <a:p>
            <a:pPr marL="179388" indent="-179388" algn="l">
              <a:spcBef>
                <a:spcPts val="700"/>
              </a:spcBef>
              <a:spcAft>
                <a:spcPts val="600"/>
              </a:spcAft>
              <a:buClr>
                <a:schemeClr val="accent1"/>
              </a:buClr>
              <a:buFont typeface="Wingdings 3" pitchFamily="18" charset="2"/>
              <a:buNone/>
            </a:pPr>
            <a:r>
              <a:rPr lang="en-GB" sz="1300" b="0" kern="0" dirty="0" smtClean="0">
                <a:solidFill>
                  <a:schemeClr val="accent2"/>
                </a:solidFill>
              </a:rPr>
              <a:t>Why iShares?</a:t>
            </a:r>
          </a:p>
          <a:p>
            <a:pPr marL="114300" indent="-114300" algn="l">
              <a:spcBef>
                <a:spcPts val="300"/>
              </a:spcBef>
              <a:buClr>
                <a:schemeClr val="tx2"/>
              </a:buClr>
              <a:buFont typeface="Wingdings 3" pitchFamily="18" charset="2"/>
              <a:buChar char="}"/>
              <a:tabLst/>
            </a:pPr>
            <a:r>
              <a:rPr lang="en-GB" sz="900" b="1" kern="0" dirty="0" smtClean="0">
                <a:solidFill>
                  <a:schemeClr val="tx2"/>
                </a:solidFill>
              </a:rPr>
              <a:t>Professional quality</a:t>
            </a:r>
            <a:r>
              <a:rPr lang="en-GB" sz="900" b="0" kern="0" dirty="0" smtClean="0">
                <a:solidFill>
                  <a:schemeClr val="tx2"/>
                </a:solidFill>
              </a:rPr>
              <a:t>—iShares delivers quality products that can help you navigate today’s volatile markets </a:t>
            </a:r>
          </a:p>
          <a:p>
            <a:pPr marL="114300" indent="-114300" algn="l">
              <a:spcBef>
                <a:spcPts val="300"/>
              </a:spcBef>
              <a:buClr>
                <a:schemeClr val="tx2"/>
              </a:buClr>
              <a:buFont typeface="Wingdings 3" pitchFamily="18" charset="2"/>
              <a:buChar char="}"/>
              <a:tabLst/>
            </a:pPr>
            <a:r>
              <a:rPr lang="en-GB" sz="900" b="1" kern="0" dirty="0" smtClean="0">
                <a:solidFill>
                  <a:schemeClr val="tx2"/>
                </a:solidFill>
              </a:rPr>
              <a:t>Individual choice</a:t>
            </a:r>
            <a:r>
              <a:rPr lang="en-GB" sz="900" b="0" kern="0" dirty="0" smtClean="0">
                <a:solidFill>
                  <a:schemeClr val="tx2"/>
                </a:solidFill>
              </a:rPr>
              <a:t>—As your partner, iShares helps you execute investment ideas with insights and support</a:t>
            </a:r>
          </a:p>
          <a:p>
            <a:pPr marL="114300" indent="-114300" algn="l">
              <a:spcBef>
                <a:spcPts val="300"/>
              </a:spcBef>
              <a:buClr>
                <a:schemeClr val="tx2"/>
              </a:buClr>
              <a:buFont typeface="Wingdings 3" pitchFamily="18" charset="2"/>
              <a:buChar char="}"/>
              <a:tabLst/>
            </a:pPr>
            <a:r>
              <a:rPr lang="en-GB" sz="900" b="1" kern="0" dirty="0" smtClean="0">
                <a:solidFill>
                  <a:schemeClr val="tx2"/>
                </a:solidFill>
              </a:rPr>
              <a:t>Responsible innovation</a:t>
            </a:r>
            <a:r>
              <a:rPr lang="en-GB" sz="900" b="0" kern="0" dirty="0" smtClean="0">
                <a:solidFill>
                  <a:schemeClr val="tx2"/>
                </a:solidFill>
              </a:rPr>
              <a:t>—iShares is an industry leader in making investing clear, fair, and efficient for you</a:t>
            </a:r>
          </a:p>
        </p:txBody>
      </p:sp>
      <p:pic>
        <p:nvPicPr>
          <p:cNvPr id="8" name="Picture 7" descr="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0400" y="5628203"/>
            <a:ext cx="1082076" cy="1597205"/>
          </a:xfrm>
          <a:prstGeom prst="rect">
            <a:avLst/>
          </a:prstGeom>
        </p:spPr>
      </p:pic>
      <p:sp>
        <p:nvSpPr>
          <p:cNvPr id="3" name="Content Placeholder 2"/>
          <p:cNvSpPr>
            <a:spLocks noGrp="1"/>
          </p:cNvSpPr>
          <p:nvPr>
            <p:ph sz="quarter" idx="17"/>
          </p:nvPr>
        </p:nvSpPr>
        <p:spPr>
          <a:xfrm>
            <a:off x="458785" y="661988"/>
            <a:ext cx="4227515" cy="3059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ext Placeholder 9"/>
          <p:cNvSpPr>
            <a:spLocks noGrp="1"/>
          </p:cNvSpPr>
          <p:nvPr>
            <p:ph type="body" sz="quarter" idx="18"/>
          </p:nvPr>
        </p:nvSpPr>
        <p:spPr>
          <a:xfrm>
            <a:off x="5162550" y="661988"/>
            <a:ext cx="2154238" cy="3121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2" name="Picture 11" descr="iSharesLogo_1024x76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08675" y="8816975"/>
            <a:ext cx="1351721" cy="1013791"/>
          </a:xfrm>
          <a:prstGeom prst="rect">
            <a:avLst/>
          </a:prstGeom>
        </p:spPr>
      </p:pic>
      <p:sp>
        <p:nvSpPr>
          <p:cNvPr id="14" name="Rectangle 13"/>
          <p:cNvSpPr/>
          <p:nvPr userDrawn="1"/>
        </p:nvSpPr>
        <p:spPr>
          <a:xfrm>
            <a:off x="0" y="5410200"/>
            <a:ext cx="7773988" cy="1981200"/>
          </a:xfrm>
          <a:prstGeom prst="rect">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6" name="Rectangle 15"/>
          <p:cNvSpPr/>
          <p:nvPr userDrawn="1"/>
        </p:nvSpPr>
        <p:spPr>
          <a:xfrm>
            <a:off x="458785" y="5667842"/>
            <a:ext cx="4513265" cy="1561514"/>
          </a:xfrm>
          <a:prstGeom prst="rect">
            <a:avLst/>
          </a:prstGeom>
          <a:noFill/>
          <a:ln w="9525" cap="flat" cmpd="sng" algn="ctr">
            <a:noFill/>
            <a:prstDash val="solid"/>
          </a:ln>
          <a:effectLst/>
        </p:spPr>
        <p:txBody>
          <a:bodyPr rot="0" spcFirstLastPara="0" vertOverflow="overflow" horzOverflow="overflow" vert="horz" wrap="square" lIns="146304" tIns="137160" rIns="72000" bIns="36000" numCol="1" spcCol="0" rtlCol="0" fromWordArt="0" anchor="t" anchorCtr="0" forceAA="0" compatLnSpc="1">
            <a:prstTxWarp prst="textNoShape">
              <a:avLst/>
            </a:prstTxWarp>
            <a:noAutofit/>
          </a:bodyPr>
          <a:lstStyle/>
          <a:p>
            <a:pPr marL="179388" indent="-179388" algn="l">
              <a:spcBef>
                <a:spcPts val="700"/>
              </a:spcBef>
              <a:spcAft>
                <a:spcPts val="600"/>
              </a:spcAft>
              <a:buClr>
                <a:schemeClr val="accent1"/>
              </a:buClr>
              <a:buFont typeface="Wingdings 3" pitchFamily="18" charset="2"/>
              <a:buNone/>
            </a:pPr>
            <a:r>
              <a:rPr lang="en-GB" sz="1300" b="0" kern="0" dirty="0" smtClean="0">
                <a:solidFill>
                  <a:schemeClr val="accent2"/>
                </a:solidFill>
              </a:rPr>
              <a:t>Why iShares?</a:t>
            </a:r>
          </a:p>
          <a:p>
            <a:pPr marL="114300" indent="-114300" algn="l">
              <a:spcBef>
                <a:spcPts val="300"/>
              </a:spcBef>
              <a:buClr>
                <a:schemeClr val="tx2"/>
              </a:buClr>
              <a:buFont typeface="Wingdings 3" pitchFamily="18" charset="2"/>
              <a:buChar char="}"/>
              <a:tabLst/>
            </a:pPr>
            <a:r>
              <a:rPr lang="en-GB" sz="900" b="1" kern="0" dirty="0" smtClean="0">
                <a:solidFill>
                  <a:schemeClr val="tx2"/>
                </a:solidFill>
              </a:rPr>
              <a:t>Professional quality</a:t>
            </a:r>
            <a:r>
              <a:rPr lang="en-GB" sz="900" b="0" kern="0" dirty="0" smtClean="0">
                <a:solidFill>
                  <a:schemeClr val="tx2"/>
                </a:solidFill>
              </a:rPr>
              <a:t>—iShares delivers quality products that can help you navigate today’s volatile markets </a:t>
            </a:r>
          </a:p>
          <a:p>
            <a:pPr marL="114300" indent="-114300" algn="l">
              <a:spcBef>
                <a:spcPts val="300"/>
              </a:spcBef>
              <a:buClr>
                <a:schemeClr val="tx2"/>
              </a:buClr>
              <a:buFont typeface="Wingdings 3" pitchFamily="18" charset="2"/>
              <a:buChar char="}"/>
              <a:tabLst/>
            </a:pPr>
            <a:r>
              <a:rPr lang="en-GB" sz="900" b="1" kern="0" dirty="0" smtClean="0">
                <a:solidFill>
                  <a:schemeClr val="tx2"/>
                </a:solidFill>
              </a:rPr>
              <a:t>Individual choice</a:t>
            </a:r>
            <a:r>
              <a:rPr lang="en-GB" sz="900" b="0" kern="0" dirty="0" smtClean="0">
                <a:solidFill>
                  <a:schemeClr val="tx2"/>
                </a:solidFill>
              </a:rPr>
              <a:t>—As your partner, iShares helps you execute investment ideas with insights and support</a:t>
            </a:r>
          </a:p>
          <a:p>
            <a:pPr marL="114300" indent="-114300" algn="l">
              <a:spcBef>
                <a:spcPts val="300"/>
              </a:spcBef>
              <a:buClr>
                <a:schemeClr val="tx2"/>
              </a:buClr>
              <a:buFont typeface="Wingdings 3" pitchFamily="18" charset="2"/>
              <a:buChar char="}"/>
              <a:tabLst/>
            </a:pPr>
            <a:r>
              <a:rPr lang="en-GB" sz="900" b="1" kern="0" dirty="0" smtClean="0">
                <a:solidFill>
                  <a:schemeClr val="tx2"/>
                </a:solidFill>
              </a:rPr>
              <a:t>Responsible innovation</a:t>
            </a:r>
            <a:r>
              <a:rPr lang="en-GB" sz="900" b="0" kern="0" dirty="0" smtClean="0">
                <a:solidFill>
                  <a:schemeClr val="tx2"/>
                </a:solidFill>
              </a:rPr>
              <a:t>—iShares is an industry leader in making investing clear, fair, and efficient for you</a:t>
            </a:r>
          </a:p>
        </p:txBody>
      </p:sp>
      <p:pic>
        <p:nvPicPr>
          <p:cNvPr id="17" name="Picture 16" descr="i.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40400" y="5628203"/>
            <a:ext cx="1082076" cy="1597205"/>
          </a:xfrm>
          <a:prstGeom prst="rect">
            <a:avLst/>
          </a:prstGeom>
        </p:spPr>
      </p:pic>
    </p:spTree>
    <p:extLst>
      <p:ext uri="{BB962C8B-B14F-4D97-AF65-F5344CB8AC3E}">
        <p14:creationId xmlns:p14="http://schemas.microsoft.com/office/powerpoint/2010/main" val="31242319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ack page layout 2">
    <p:spTree>
      <p:nvGrpSpPr>
        <p:cNvPr id="1" name=""/>
        <p:cNvGrpSpPr/>
        <p:nvPr/>
      </p:nvGrpSpPr>
      <p:grpSpPr>
        <a:xfrm>
          <a:off x="0" y="0"/>
          <a:ext cx="0" cy="0"/>
          <a:chOff x="0" y="0"/>
          <a:chExt cx="0" cy="0"/>
        </a:xfrm>
      </p:grpSpPr>
      <p:sp>
        <p:nvSpPr>
          <p:cNvPr id="19" name="Rectangle 18"/>
          <p:cNvSpPr/>
          <p:nvPr userDrawn="1"/>
        </p:nvSpPr>
        <p:spPr>
          <a:xfrm>
            <a:off x="326232" y="323057"/>
            <a:ext cx="7122318" cy="9413874"/>
          </a:xfrm>
          <a:prstGeom prst="rect">
            <a:avLst/>
          </a:prstGeom>
          <a:solidFill>
            <a:srgbClr val="EAEFF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3" name="Content Placeholder 2"/>
          <p:cNvSpPr>
            <a:spLocks noGrp="1"/>
          </p:cNvSpPr>
          <p:nvPr>
            <p:ph sz="quarter" idx="15" hasCustomPrompt="1"/>
          </p:nvPr>
        </p:nvSpPr>
        <p:spPr>
          <a:xfrm>
            <a:off x="454791" y="463759"/>
            <a:ext cx="4234684" cy="4584709"/>
          </a:xfrm>
        </p:spPr>
        <p:txBody>
          <a:bodyPr/>
          <a:lstStyle>
            <a:lvl1pPr>
              <a:defRPr sz="900" b="0"/>
            </a:lvl1pPr>
            <a:lvl2pPr>
              <a:defRPr sz="900"/>
            </a:lvl2pPr>
            <a:lvl3pPr>
              <a:defRPr sz="900"/>
            </a:lvl3pPr>
            <a:lvl4pPr>
              <a:defRPr sz="900"/>
            </a:lvl4pPr>
            <a:lvl5pPr>
              <a:defRPr sz="900"/>
            </a:lvl5pPr>
          </a:lstStyle>
          <a:p>
            <a:pPr lvl="0"/>
            <a:r>
              <a:rPr lang="en-GB" dirty="0" smtClean="0"/>
              <a:t>Click to add text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15" name="Content Placeholder 2"/>
          <p:cNvSpPr>
            <a:spLocks noGrp="1"/>
          </p:cNvSpPr>
          <p:nvPr>
            <p:ph sz="quarter" idx="16" hasCustomPrompt="1"/>
          </p:nvPr>
        </p:nvSpPr>
        <p:spPr>
          <a:xfrm>
            <a:off x="5148263" y="463759"/>
            <a:ext cx="2184840" cy="4584700"/>
          </a:xfrm>
        </p:spPr>
        <p:txBody>
          <a:bodyPr/>
          <a:lstStyle>
            <a:lvl1pPr marL="0" marR="0" indent="0" algn="l" defTabSz="972739" rtl="0" eaLnBrk="1" fontAlgn="auto" latinLnBrk="0" hangingPunct="1">
              <a:lnSpc>
                <a:spcPct val="100000"/>
              </a:lnSpc>
              <a:spcBef>
                <a:spcPts val="745"/>
              </a:spcBef>
              <a:spcAft>
                <a:spcPts val="0"/>
              </a:spcAft>
              <a:buClrTx/>
              <a:buSzTx/>
              <a:buFont typeface="Arial" pitchFamily="34" charset="0"/>
              <a:buNone/>
              <a:tabLst/>
              <a:defRPr sz="900" b="0"/>
            </a:lvl1pPr>
            <a:lvl2pPr>
              <a:defRPr sz="900"/>
            </a:lvl2pPr>
            <a:lvl3pPr>
              <a:defRPr sz="900"/>
            </a:lvl3pPr>
            <a:lvl4pPr>
              <a:defRPr sz="900"/>
            </a:lvl4pPr>
            <a:lvl5pPr>
              <a:defRPr sz="900"/>
            </a:lvl5pPr>
          </a:lstStyle>
          <a:p>
            <a:pPr marL="0" marR="0" lvl="0" indent="0" algn="l" defTabSz="972739" rtl="0" eaLnBrk="1" fontAlgn="auto" latinLnBrk="0" hangingPunct="1">
              <a:lnSpc>
                <a:spcPct val="100000"/>
              </a:lnSpc>
              <a:spcBef>
                <a:spcPts val="745"/>
              </a:spcBef>
              <a:spcAft>
                <a:spcPts val="0"/>
              </a:spcAft>
              <a:buClrTx/>
              <a:buSzTx/>
              <a:buFont typeface="Arial" pitchFamily="34" charset="0"/>
              <a:buNone/>
              <a:tabLst/>
              <a:defRPr/>
            </a:pPr>
            <a:r>
              <a:rPr lang="en-GB" dirty="0" smtClean="0"/>
              <a:t>Click to add text - To apply bullets go to the increase / decrease list level button on the home tab.</a:t>
            </a:r>
          </a:p>
          <a:p>
            <a:pPr lvl="1"/>
            <a:r>
              <a:rPr dirty="0" smtClean="0"/>
              <a:t>Second level</a:t>
            </a:r>
          </a:p>
          <a:p>
            <a:pPr lvl="2"/>
            <a:r>
              <a:rPr dirty="0" smtClean="0"/>
              <a:t>Third </a:t>
            </a:r>
            <a:r>
              <a:rPr dirty="0"/>
              <a:t>level</a:t>
            </a:r>
          </a:p>
          <a:p>
            <a:pPr lvl="3"/>
            <a:r>
              <a:rPr dirty="0"/>
              <a:t>Fourth level</a:t>
            </a:r>
          </a:p>
          <a:p>
            <a:pPr lvl="4"/>
            <a:r>
              <a:rPr dirty="0"/>
              <a:t>Fifth level</a:t>
            </a:r>
          </a:p>
        </p:txBody>
      </p:sp>
      <p:pic>
        <p:nvPicPr>
          <p:cNvPr id="5" name="Picture 4" descr="iSharesLogo_1024x76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675" y="8816975"/>
            <a:ext cx="1351721" cy="1013791"/>
          </a:xfrm>
          <a:prstGeom prst="rect">
            <a:avLst/>
          </a:prstGeom>
        </p:spPr>
      </p:pic>
      <p:sp>
        <p:nvSpPr>
          <p:cNvPr id="11" name="Rectangle 10"/>
          <p:cNvSpPr/>
          <p:nvPr/>
        </p:nvSpPr>
        <p:spPr>
          <a:xfrm>
            <a:off x="452967" y="5545374"/>
            <a:ext cx="3390900" cy="1846025"/>
          </a:xfrm>
          <a:prstGeom prst="rect">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2" name="Rectangle 11"/>
          <p:cNvSpPr/>
          <p:nvPr/>
        </p:nvSpPr>
        <p:spPr>
          <a:xfrm>
            <a:off x="496879" y="5578942"/>
            <a:ext cx="3232430" cy="1561514"/>
          </a:xfrm>
          <a:prstGeom prst="rect">
            <a:avLst/>
          </a:prstGeom>
          <a:noFill/>
          <a:ln w="9525" cap="flat" cmpd="sng" algn="ctr">
            <a:noFill/>
            <a:prstDash val="solid"/>
          </a:ln>
          <a:effectLst/>
        </p:spPr>
        <p:txBody>
          <a:bodyPr rot="0" spcFirstLastPara="0" vertOverflow="overflow" horzOverflow="overflow" vert="horz" wrap="square" lIns="146304" tIns="137160" rIns="72000" bIns="36000" numCol="1" spcCol="0" rtlCol="0" fromWordArt="0" anchor="t" anchorCtr="0" forceAA="0" compatLnSpc="1">
            <a:prstTxWarp prst="textNoShape">
              <a:avLst/>
            </a:prstTxWarp>
            <a:noAutofit/>
          </a:bodyPr>
          <a:lstStyle/>
          <a:p>
            <a:pPr marL="179388" indent="-179388" algn="l">
              <a:spcBef>
                <a:spcPts val="700"/>
              </a:spcBef>
              <a:spcAft>
                <a:spcPts val="600"/>
              </a:spcAft>
              <a:buClr>
                <a:schemeClr val="accent1"/>
              </a:buClr>
              <a:buFont typeface="Wingdings 3" pitchFamily="18" charset="2"/>
              <a:buNone/>
            </a:pPr>
            <a:r>
              <a:rPr lang="en-GB" sz="1300" b="0" kern="0" dirty="0" smtClean="0">
                <a:solidFill>
                  <a:schemeClr val="accent2"/>
                </a:solidFill>
              </a:rPr>
              <a:t>Why </a:t>
            </a:r>
            <a:r>
              <a:rPr lang="en-GB" sz="1300" b="0" kern="0" dirty="0" err="1" smtClean="0">
                <a:solidFill>
                  <a:schemeClr val="accent2"/>
                </a:solidFill>
              </a:rPr>
              <a:t>iShares</a:t>
            </a:r>
            <a:r>
              <a:rPr lang="en-GB" sz="1300" b="0" kern="0" dirty="0" smtClean="0">
                <a:solidFill>
                  <a:schemeClr val="accent2"/>
                </a:solidFill>
              </a:rPr>
              <a:t>?</a:t>
            </a:r>
          </a:p>
          <a:p>
            <a:pPr marL="114300" indent="-114300" algn="l">
              <a:spcBef>
                <a:spcPts val="300"/>
              </a:spcBef>
              <a:buClr>
                <a:schemeClr val="tx2"/>
              </a:buClr>
              <a:buFont typeface="Wingdings 3" pitchFamily="18" charset="2"/>
              <a:buChar char="}"/>
              <a:tabLst/>
            </a:pPr>
            <a:r>
              <a:rPr lang="en-GB" sz="900" b="1" kern="0" dirty="0" smtClean="0">
                <a:solidFill>
                  <a:schemeClr val="tx2"/>
                </a:solidFill>
              </a:rPr>
              <a:t>Professional quality</a:t>
            </a:r>
            <a:r>
              <a:rPr lang="en-GB" sz="900" b="0" kern="0" dirty="0" smtClean="0">
                <a:solidFill>
                  <a:schemeClr val="tx2"/>
                </a:solidFill>
              </a:rPr>
              <a:t>—iShares delivers quality products that can help you navigate today’s volatile markets </a:t>
            </a:r>
            <a:br>
              <a:rPr lang="en-GB" sz="900" b="0" kern="0" dirty="0" smtClean="0">
                <a:solidFill>
                  <a:schemeClr val="tx2"/>
                </a:solidFill>
              </a:rPr>
            </a:br>
            <a:endParaRPr lang="en-GB" sz="900" b="0" kern="0" dirty="0" smtClean="0">
              <a:solidFill>
                <a:schemeClr val="tx2"/>
              </a:solidFill>
            </a:endParaRPr>
          </a:p>
          <a:p>
            <a:pPr marL="114300" indent="-114300" algn="l">
              <a:spcBef>
                <a:spcPts val="300"/>
              </a:spcBef>
              <a:buClr>
                <a:schemeClr val="tx2"/>
              </a:buClr>
              <a:buFont typeface="Wingdings 3" pitchFamily="18" charset="2"/>
              <a:buChar char="}"/>
              <a:tabLst/>
            </a:pPr>
            <a:r>
              <a:rPr lang="en-GB" sz="900" b="1" kern="0" dirty="0" smtClean="0">
                <a:solidFill>
                  <a:schemeClr val="tx2"/>
                </a:solidFill>
              </a:rPr>
              <a:t>Individual choice</a:t>
            </a:r>
            <a:r>
              <a:rPr lang="en-GB" sz="900" b="0" kern="0" dirty="0" smtClean="0">
                <a:solidFill>
                  <a:schemeClr val="tx2"/>
                </a:solidFill>
              </a:rPr>
              <a:t>—As your partner, iShares helps you execute investment ideas with insights and support</a:t>
            </a:r>
            <a:br>
              <a:rPr lang="en-GB" sz="900" b="0" kern="0" dirty="0" smtClean="0">
                <a:solidFill>
                  <a:schemeClr val="tx2"/>
                </a:solidFill>
              </a:rPr>
            </a:br>
            <a:endParaRPr lang="en-GB" sz="900" b="0" kern="0" dirty="0" smtClean="0">
              <a:solidFill>
                <a:schemeClr val="tx2"/>
              </a:solidFill>
            </a:endParaRPr>
          </a:p>
          <a:p>
            <a:pPr marL="114300" indent="-114300" algn="l">
              <a:spcBef>
                <a:spcPts val="300"/>
              </a:spcBef>
              <a:buClr>
                <a:schemeClr val="tx2"/>
              </a:buClr>
              <a:buFont typeface="Wingdings 3" pitchFamily="18" charset="2"/>
              <a:buChar char="}"/>
              <a:tabLst/>
            </a:pPr>
            <a:r>
              <a:rPr lang="en-GB" sz="900" b="1" kern="0" dirty="0" smtClean="0">
                <a:solidFill>
                  <a:schemeClr val="tx2"/>
                </a:solidFill>
              </a:rPr>
              <a:t>Responsible innovation</a:t>
            </a:r>
            <a:r>
              <a:rPr lang="en-GB" sz="900" b="0" kern="0" dirty="0" smtClean="0">
                <a:solidFill>
                  <a:schemeClr val="tx2"/>
                </a:solidFill>
              </a:rPr>
              <a:t>—iShares is an industry leader in making investing clear, fair, and efficient for you</a:t>
            </a:r>
          </a:p>
        </p:txBody>
      </p:sp>
      <p:pic>
        <p:nvPicPr>
          <p:cNvPr id="16" name="Picture 15" descr="iSharesLogo_1024x76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08675" y="8816975"/>
            <a:ext cx="1351721" cy="1013791"/>
          </a:xfrm>
          <a:prstGeom prst="rect">
            <a:avLst/>
          </a:prstGeom>
        </p:spPr>
      </p:pic>
      <p:sp>
        <p:nvSpPr>
          <p:cNvPr id="17" name="Rectangle 16"/>
          <p:cNvSpPr/>
          <p:nvPr userDrawn="1"/>
        </p:nvSpPr>
        <p:spPr>
          <a:xfrm>
            <a:off x="452967" y="5545374"/>
            <a:ext cx="3390900" cy="1846025"/>
          </a:xfrm>
          <a:prstGeom prst="rect">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8" name="Rectangle 17"/>
          <p:cNvSpPr/>
          <p:nvPr userDrawn="1"/>
        </p:nvSpPr>
        <p:spPr>
          <a:xfrm>
            <a:off x="496879" y="5578942"/>
            <a:ext cx="3232430" cy="1561514"/>
          </a:xfrm>
          <a:prstGeom prst="rect">
            <a:avLst/>
          </a:prstGeom>
          <a:noFill/>
          <a:ln w="9525" cap="flat" cmpd="sng" algn="ctr">
            <a:noFill/>
            <a:prstDash val="solid"/>
          </a:ln>
          <a:effectLst/>
        </p:spPr>
        <p:txBody>
          <a:bodyPr rot="0" spcFirstLastPara="0" vertOverflow="overflow" horzOverflow="overflow" vert="horz" wrap="square" lIns="146304" tIns="137160" rIns="72000" bIns="36000" numCol="1" spcCol="0" rtlCol="0" fromWordArt="0" anchor="t" anchorCtr="0" forceAA="0" compatLnSpc="1">
            <a:prstTxWarp prst="textNoShape">
              <a:avLst/>
            </a:prstTxWarp>
            <a:noAutofit/>
          </a:bodyPr>
          <a:lstStyle/>
          <a:p>
            <a:pPr marL="179388" indent="-179388" algn="l">
              <a:spcBef>
                <a:spcPts val="700"/>
              </a:spcBef>
              <a:spcAft>
                <a:spcPts val="600"/>
              </a:spcAft>
              <a:buClr>
                <a:schemeClr val="accent1"/>
              </a:buClr>
              <a:buFont typeface="Wingdings 3" pitchFamily="18" charset="2"/>
              <a:buNone/>
            </a:pPr>
            <a:r>
              <a:rPr lang="en-GB" sz="1300" b="0" kern="0" dirty="0" smtClean="0">
                <a:solidFill>
                  <a:schemeClr val="accent2"/>
                </a:solidFill>
              </a:rPr>
              <a:t>Why </a:t>
            </a:r>
            <a:r>
              <a:rPr lang="en-GB" sz="1300" b="0" kern="0" dirty="0" err="1" smtClean="0">
                <a:solidFill>
                  <a:schemeClr val="accent2"/>
                </a:solidFill>
              </a:rPr>
              <a:t>iShares</a:t>
            </a:r>
            <a:r>
              <a:rPr lang="en-GB" sz="1300" b="0" kern="0" dirty="0" smtClean="0">
                <a:solidFill>
                  <a:schemeClr val="accent2"/>
                </a:solidFill>
              </a:rPr>
              <a:t>?</a:t>
            </a:r>
          </a:p>
          <a:p>
            <a:pPr marL="114300" indent="-114300" algn="l">
              <a:spcBef>
                <a:spcPts val="300"/>
              </a:spcBef>
              <a:buClr>
                <a:schemeClr val="tx2"/>
              </a:buClr>
              <a:buFont typeface="Wingdings 3" pitchFamily="18" charset="2"/>
              <a:buChar char="}"/>
              <a:tabLst/>
            </a:pPr>
            <a:r>
              <a:rPr lang="en-GB" sz="900" b="1" kern="0" dirty="0" smtClean="0">
                <a:solidFill>
                  <a:schemeClr val="tx2"/>
                </a:solidFill>
              </a:rPr>
              <a:t>Professional quality</a:t>
            </a:r>
            <a:r>
              <a:rPr lang="en-GB" sz="900" b="0" kern="0" dirty="0" smtClean="0">
                <a:solidFill>
                  <a:schemeClr val="tx2"/>
                </a:solidFill>
              </a:rPr>
              <a:t>—iShares delivers quality products that can help you navigate today’s volatile markets </a:t>
            </a:r>
            <a:br>
              <a:rPr lang="en-GB" sz="900" b="0" kern="0" dirty="0" smtClean="0">
                <a:solidFill>
                  <a:schemeClr val="tx2"/>
                </a:solidFill>
              </a:rPr>
            </a:br>
            <a:endParaRPr lang="en-GB" sz="900" b="0" kern="0" dirty="0" smtClean="0">
              <a:solidFill>
                <a:schemeClr val="tx2"/>
              </a:solidFill>
            </a:endParaRPr>
          </a:p>
          <a:p>
            <a:pPr marL="114300" indent="-114300" algn="l">
              <a:spcBef>
                <a:spcPts val="300"/>
              </a:spcBef>
              <a:buClr>
                <a:schemeClr val="tx2"/>
              </a:buClr>
              <a:buFont typeface="Wingdings 3" pitchFamily="18" charset="2"/>
              <a:buChar char="}"/>
              <a:tabLst/>
            </a:pPr>
            <a:r>
              <a:rPr lang="en-GB" sz="900" b="1" kern="0" dirty="0" smtClean="0">
                <a:solidFill>
                  <a:schemeClr val="tx2"/>
                </a:solidFill>
              </a:rPr>
              <a:t>Individual choice</a:t>
            </a:r>
            <a:r>
              <a:rPr lang="en-GB" sz="900" b="0" kern="0" dirty="0" smtClean="0">
                <a:solidFill>
                  <a:schemeClr val="tx2"/>
                </a:solidFill>
              </a:rPr>
              <a:t>—As your partner, iShares helps you execute investment ideas with insights and support</a:t>
            </a:r>
            <a:br>
              <a:rPr lang="en-GB" sz="900" b="0" kern="0" dirty="0" smtClean="0">
                <a:solidFill>
                  <a:schemeClr val="tx2"/>
                </a:solidFill>
              </a:rPr>
            </a:br>
            <a:endParaRPr lang="en-GB" sz="900" b="0" kern="0" dirty="0" smtClean="0">
              <a:solidFill>
                <a:schemeClr val="tx2"/>
              </a:solidFill>
            </a:endParaRPr>
          </a:p>
          <a:p>
            <a:pPr marL="114300" indent="-114300" algn="l">
              <a:spcBef>
                <a:spcPts val="300"/>
              </a:spcBef>
              <a:buClr>
                <a:schemeClr val="tx2"/>
              </a:buClr>
              <a:buFont typeface="Wingdings 3" pitchFamily="18" charset="2"/>
              <a:buChar char="}"/>
              <a:tabLst/>
            </a:pPr>
            <a:r>
              <a:rPr lang="en-GB" sz="900" b="1" kern="0" dirty="0" smtClean="0">
                <a:solidFill>
                  <a:schemeClr val="tx2"/>
                </a:solidFill>
              </a:rPr>
              <a:t>Responsible innovation</a:t>
            </a:r>
            <a:r>
              <a:rPr lang="en-GB" sz="900" b="0" kern="0" dirty="0" smtClean="0">
                <a:solidFill>
                  <a:schemeClr val="tx2"/>
                </a:solidFill>
              </a:rPr>
              <a:t>—iShares is an industry leader in making investing clear, fair, and efficient for you</a:t>
            </a:r>
          </a:p>
        </p:txBody>
      </p:sp>
    </p:spTree>
    <p:extLst>
      <p:ext uri="{BB962C8B-B14F-4D97-AF65-F5344CB8AC3E}">
        <p14:creationId xmlns:p14="http://schemas.microsoft.com/office/powerpoint/2010/main" val="24671723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ack page layout 3">
    <p:spTree>
      <p:nvGrpSpPr>
        <p:cNvPr id="1" name=""/>
        <p:cNvGrpSpPr/>
        <p:nvPr/>
      </p:nvGrpSpPr>
      <p:grpSpPr>
        <a:xfrm>
          <a:off x="0" y="0"/>
          <a:ext cx="0" cy="0"/>
          <a:chOff x="0" y="0"/>
          <a:chExt cx="0" cy="0"/>
        </a:xfrm>
      </p:grpSpPr>
      <p:sp>
        <p:nvSpPr>
          <p:cNvPr id="29" name="Rectangle 28"/>
          <p:cNvSpPr/>
          <p:nvPr userDrawn="1"/>
        </p:nvSpPr>
        <p:spPr>
          <a:xfrm>
            <a:off x="326232" y="323057"/>
            <a:ext cx="7122318" cy="9413874"/>
          </a:xfrm>
          <a:prstGeom prst="rect">
            <a:avLst/>
          </a:prstGeom>
          <a:solidFill>
            <a:srgbClr val="EAEFF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3" name="Content Placeholder 2"/>
          <p:cNvSpPr>
            <a:spLocks noGrp="1"/>
          </p:cNvSpPr>
          <p:nvPr>
            <p:ph sz="quarter" idx="15" hasCustomPrompt="1"/>
          </p:nvPr>
        </p:nvSpPr>
        <p:spPr>
          <a:xfrm>
            <a:off x="454791" y="463759"/>
            <a:ext cx="4234684" cy="4584709"/>
          </a:xfrm>
        </p:spPr>
        <p:txBody>
          <a:bodyPr/>
          <a:lstStyle>
            <a:lvl1pPr>
              <a:defRPr sz="900" b="0"/>
            </a:lvl1pPr>
            <a:lvl2pPr>
              <a:defRPr sz="900"/>
            </a:lvl2pPr>
            <a:lvl3pPr>
              <a:defRPr sz="900"/>
            </a:lvl3pPr>
            <a:lvl4pPr>
              <a:defRPr sz="900"/>
            </a:lvl4pPr>
            <a:lvl5pPr>
              <a:defRPr sz="900"/>
            </a:lvl5pPr>
          </a:lstStyle>
          <a:p>
            <a:pPr lvl="0"/>
            <a:r>
              <a:rPr lang="en-GB" dirty="0" smtClean="0"/>
              <a:t>Click to add text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15" name="Content Placeholder 2"/>
          <p:cNvSpPr>
            <a:spLocks noGrp="1"/>
          </p:cNvSpPr>
          <p:nvPr>
            <p:ph sz="quarter" idx="16" hasCustomPrompt="1"/>
          </p:nvPr>
        </p:nvSpPr>
        <p:spPr>
          <a:xfrm>
            <a:off x="5148263" y="463759"/>
            <a:ext cx="2184840" cy="4584700"/>
          </a:xfrm>
        </p:spPr>
        <p:txBody>
          <a:bodyPr/>
          <a:lstStyle>
            <a:lvl1pPr marL="0" marR="0" indent="0" algn="l" defTabSz="972739" rtl="0" eaLnBrk="1" fontAlgn="auto" latinLnBrk="0" hangingPunct="1">
              <a:lnSpc>
                <a:spcPct val="100000"/>
              </a:lnSpc>
              <a:spcBef>
                <a:spcPts val="745"/>
              </a:spcBef>
              <a:spcAft>
                <a:spcPts val="0"/>
              </a:spcAft>
              <a:buClrTx/>
              <a:buSzTx/>
              <a:buFont typeface="Arial" pitchFamily="34" charset="0"/>
              <a:buNone/>
              <a:tabLst/>
              <a:defRPr sz="900" b="0"/>
            </a:lvl1pPr>
            <a:lvl2pPr>
              <a:defRPr sz="900"/>
            </a:lvl2pPr>
            <a:lvl3pPr>
              <a:defRPr sz="900"/>
            </a:lvl3pPr>
            <a:lvl4pPr>
              <a:defRPr sz="900"/>
            </a:lvl4pPr>
            <a:lvl5pPr>
              <a:defRPr sz="900"/>
            </a:lvl5pPr>
          </a:lstStyle>
          <a:p>
            <a:pPr marL="0" marR="0" lvl="0" indent="0" algn="l" defTabSz="972739" rtl="0" eaLnBrk="1" fontAlgn="auto" latinLnBrk="0" hangingPunct="1">
              <a:lnSpc>
                <a:spcPct val="100000"/>
              </a:lnSpc>
              <a:spcBef>
                <a:spcPts val="745"/>
              </a:spcBef>
              <a:spcAft>
                <a:spcPts val="0"/>
              </a:spcAft>
              <a:buClrTx/>
              <a:buSzTx/>
              <a:buFont typeface="Arial" pitchFamily="34" charset="0"/>
              <a:buNone/>
              <a:tabLst/>
              <a:defRPr/>
            </a:pPr>
            <a:r>
              <a:rPr lang="en-GB" dirty="0" smtClean="0"/>
              <a:t>Click to add text - To apply bullets go to the increase / decrease list level button on the home tab.</a:t>
            </a:r>
          </a:p>
          <a:p>
            <a:pPr lvl="1"/>
            <a:r>
              <a:rPr dirty="0" smtClean="0"/>
              <a:t>Second level</a:t>
            </a:r>
          </a:p>
          <a:p>
            <a:pPr lvl="2"/>
            <a:r>
              <a:rPr dirty="0" smtClean="0"/>
              <a:t>Third </a:t>
            </a:r>
            <a:r>
              <a:rPr dirty="0"/>
              <a:t>level</a:t>
            </a:r>
          </a:p>
          <a:p>
            <a:pPr lvl="3"/>
            <a:r>
              <a:rPr dirty="0"/>
              <a:t>Fourth level</a:t>
            </a:r>
          </a:p>
          <a:p>
            <a:pPr lvl="4"/>
            <a:r>
              <a:rPr dirty="0"/>
              <a:t>Fifth level</a:t>
            </a:r>
          </a:p>
        </p:txBody>
      </p:sp>
      <p:pic>
        <p:nvPicPr>
          <p:cNvPr id="5" name="Picture 4" descr="iSharesLogo_1024x76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675" y="8816975"/>
            <a:ext cx="1351721" cy="1013791"/>
          </a:xfrm>
          <a:prstGeom prst="rect">
            <a:avLst/>
          </a:prstGeom>
        </p:spPr>
      </p:pic>
      <p:sp>
        <p:nvSpPr>
          <p:cNvPr id="11" name="Rectangle 10"/>
          <p:cNvSpPr/>
          <p:nvPr/>
        </p:nvSpPr>
        <p:spPr>
          <a:xfrm>
            <a:off x="0" y="5410200"/>
            <a:ext cx="7773988" cy="1981200"/>
          </a:xfrm>
          <a:prstGeom prst="rect">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2" name="Rectangle 11"/>
          <p:cNvSpPr/>
          <p:nvPr/>
        </p:nvSpPr>
        <p:spPr>
          <a:xfrm>
            <a:off x="3885931" y="5473413"/>
            <a:ext cx="3513429" cy="1898937"/>
          </a:xfrm>
          <a:prstGeom prst="rect">
            <a:avLst/>
          </a:prstGeom>
          <a:solidFill>
            <a:schemeClr val="bg1">
              <a:alpha val="49000"/>
            </a:scheme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4" name="Rectangle 13"/>
          <p:cNvSpPr/>
          <p:nvPr/>
        </p:nvSpPr>
        <p:spPr>
          <a:xfrm>
            <a:off x="428458" y="5511214"/>
            <a:ext cx="3232430" cy="1561514"/>
          </a:xfrm>
          <a:prstGeom prst="rect">
            <a:avLst/>
          </a:prstGeom>
          <a:noFill/>
          <a:ln w="9525" cap="flat" cmpd="sng" algn="ctr">
            <a:noFill/>
            <a:prstDash val="solid"/>
          </a:ln>
          <a:effectLst/>
        </p:spPr>
        <p:txBody>
          <a:bodyPr rot="0" spcFirstLastPara="0" vertOverflow="overflow" horzOverflow="overflow" vert="horz" wrap="square" lIns="146304" tIns="137160" rIns="72000" bIns="36000" numCol="1" spcCol="0" rtlCol="0" fromWordArt="0" anchor="t" anchorCtr="0" forceAA="0" compatLnSpc="1">
            <a:prstTxWarp prst="textNoShape">
              <a:avLst/>
            </a:prstTxWarp>
            <a:noAutofit/>
          </a:bodyPr>
          <a:lstStyle/>
          <a:p>
            <a:pPr marL="179388" indent="-179388" algn="l">
              <a:spcBef>
                <a:spcPts val="700"/>
              </a:spcBef>
              <a:spcAft>
                <a:spcPts val="600"/>
              </a:spcAft>
              <a:buClr>
                <a:schemeClr val="accent1"/>
              </a:buClr>
              <a:buFont typeface="Wingdings 3" pitchFamily="18" charset="2"/>
              <a:buNone/>
            </a:pPr>
            <a:r>
              <a:rPr lang="en-GB" sz="1300" b="0" kern="0" dirty="0" smtClean="0">
                <a:solidFill>
                  <a:schemeClr val="accent2"/>
                </a:solidFill>
              </a:rPr>
              <a:t>Why iShares?</a:t>
            </a:r>
          </a:p>
          <a:p>
            <a:pPr marL="114300" indent="-114300" algn="l">
              <a:spcBef>
                <a:spcPts val="300"/>
              </a:spcBef>
              <a:buClr>
                <a:schemeClr val="tx2"/>
              </a:buClr>
              <a:buFont typeface="Wingdings 3" pitchFamily="18" charset="2"/>
              <a:buChar char="}"/>
              <a:tabLst/>
            </a:pPr>
            <a:r>
              <a:rPr lang="en-GB" sz="900" b="1" kern="0" dirty="0" smtClean="0">
                <a:solidFill>
                  <a:schemeClr val="tx2"/>
                </a:solidFill>
              </a:rPr>
              <a:t>Professional quality</a:t>
            </a:r>
            <a:r>
              <a:rPr lang="en-GB" sz="900" b="0" kern="0" dirty="0" smtClean="0">
                <a:solidFill>
                  <a:schemeClr val="tx2"/>
                </a:solidFill>
              </a:rPr>
              <a:t>—iShares delivers quality products that can help you navigate today’s volatile markets </a:t>
            </a:r>
            <a:br>
              <a:rPr lang="en-GB" sz="900" b="0" kern="0" dirty="0" smtClean="0">
                <a:solidFill>
                  <a:schemeClr val="tx2"/>
                </a:solidFill>
              </a:rPr>
            </a:br>
            <a:endParaRPr lang="en-GB" sz="900" b="0" kern="0" dirty="0" smtClean="0">
              <a:solidFill>
                <a:schemeClr val="tx2"/>
              </a:solidFill>
            </a:endParaRPr>
          </a:p>
          <a:p>
            <a:pPr marL="114300" indent="-114300" algn="l">
              <a:spcBef>
                <a:spcPts val="300"/>
              </a:spcBef>
              <a:buClr>
                <a:schemeClr val="tx2"/>
              </a:buClr>
              <a:buFont typeface="Wingdings 3" pitchFamily="18" charset="2"/>
              <a:buChar char="}"/>
              <a:tabLst/>
            </a:pPr>
            <a:r>
              <a:rPr lang="en-GB" sz="900" b="1" kern="0" dirty="0" smtClean="0">
                <a:solidFill>
                  <a:schemeClr val="tx2"/>
                </a:solidFill>
              </a:rPr>
              <a:t>Individual choice</a:t>
            </a:r>
            <a:r>
              <a:rPr lang="en-GB" sz="900" b="0" kern="0" dirty="0" smtClean="0">
                <a:solidFill>
                  <a:schemeClr val="tx2"/>
                </a:solidFill>
              </a:rPr>
              <a:t>—As your partner, iShares helps you execute investment ideas with insights and support</a:t>
            </a:r>
            <a:br>
              <a:rPr lang="en-GB" sz="900" b="0" kern="0" dirty="0" smtClean="0">
                <a:solidFill>
                  <a:schemeClr val="tx2"/>
                </a:solidFill>
              </a:rPr>
            </a:br>
            <a:endParaRPr lang="en-GB" sz="900" b="0" kern="0" dirty="0" smtClean="0">
              <a:solidFill>
                <a:schemeClr val="tx2"/>
              </a:solidFill>
            </a:endParaRPr>
          </a:p>
          <a:p>
            <a:pPr marL="114300" indent="-114300" algn="l">
              <a:spcBef>
                <a:spcPts val="300"/>
              </a:spcBef>
              <a:buClr>
                <a:schemeClr val="tx2"/>
              </a:buClr>
              <a:buFont typeface="Wingdings 3" pitchFamily="18" charset="2"/>
              <a:buChar char="}"/>
              <a:tabLst/>
            </a:pPr>
            <a:r>
              <a:rPr lang="en-GB" sz="900" b="1" kern="0" dirty="0" smtClean="0">
                <a:solidFill>
                  <a:schemeClr val="tx2"/>
                </a:solidFill>
              </a:rPr>
              <a:t>Responsible innovation</a:t>
            </a:r>
            <a:r>
              <a:rPr lang="en-GB" sz="900" b="0" kern="0" dirty="0" smtClean="0">
                <a:solidFill>
                  <a:schemeClr val="tx2"/>
                </a:solidFill>
              </a:rPr>
              <a:t>—iShares is an industry leader in making investing clear, fair, and efficient for you</a:t>
            </a:r>
          </a:p>
        </p:txBody>
      </p:sp>
      <p:grpSp>
        <p:nvGrpSpPr>
          <p:cNvPr id="16" name="Group 15"/>
          <p:cNvGrpSpPr/>
          <p:nvPr/>
        </p:nvGrpSpPr>
        <p:grpSpPr>
          <a:xfrm>
            <a:off x="4019962" y="5629404"/>
            <a:ext cx="3119853" cy="1567317"/>
            <a:chOff x="3958175" y="5629404"/>
            <a:chExt cx="3119853" cy="1567317"/>
          </a:xfrm>
        </p:grpSpPr>
        <p:sp>
          <p:nvSpPr>
            <p:cNvPr id="17" name="TextBox 16"/>
            <p:cNvSpPr txBox="1"/>
            <p:nvPr/>
          </p:nvSpPr>
          <p:spPr>
            <a:xfrm>
              <a:off x="3958175" y="6611945"/>
              <a:ext cx="3119853" cy="584776"/>
            </a:xfrm>
            <a:prstGeom prst="rect">
              <a:avLst/>
            </a:prstGeom>
            <a:noFill/>
          </p:spPr>
          <p:txBody>
            <a:bodyPr wrap="square" rtlCol="0">
              <a:spAutoFit/>
            </a:bodyPr>
            <a:lstStyle/>
            <a:p>
              <a:pPr>
                <a:buClr>
                  <a:schemeClr val="tx2"/>
                </a:buClr>
              </a:pPr>
              <a:r>
                <a:rPr lang="en-US" sz="800" dirty="0" smtClean="0">
                  <a:solidFill>
                    <a:schemeClr val="tx2"/>
                  </a:solidFill>
                </a:rPr>
                <a:t>*Source: 2012 Greenwich Associates—U.S. ETF Research.</a:t>
              </a:r>
            </a:p>
            <a:p>
              <a:pPr>
                <a:buClr>
                  <a:schemeClr val="tx2"/>
                </a:buClr>
              </a:pPr>
              <a:r>
                <a:rPr lang="en-US" sz="800" dirty="0" smtClean="0">
                  <a:solidFill>
                    <a:schemeClr val="tx2"/>
                  </a:solidFill>
                </a:rPr>
                <a:t> Base: 62 pensions, foundations and endowments using ETFs</a:t>
              </a:r>
              <a:br>
                <a:rPr lang="en-US" sz="800" dirty="0" smtClean="0">
                  <a:solidFill>
                    <a:schemeClr val="tx2"/>
                  </a:solidFill>
                </a:rPr>
              </a:br>
              <a:r>
                <a:rPr lang="en-US" sz="800" dirty="0" smtClean="0">
                  <a:solidFill>
                    <a:schemeClr val="tx2"/>
                  </a:solidFill>
                </a:rPr>
                <a:t> between Feb and Apr 2012; Nearly 90% (89%) use </a:t>
              </a:r>
              <a:r>
                <a:rPr lang="en-US" sz="800" dirty="0" err="1" smtClean="0">
                  <a:solidFill>
                    <a:schemeClr val="tx2"/>
                  </a:solidFill>
                </a:rPr>
                <a:t>iShares</a:t>
              </a:r>
              <a:r>
                <a:rPr lang="en-US" sz="800" dirty="0" smtClean="0">
                  <a:solidFill>
                    <a:schemeClr val="tx2"/>
                  </a:solidFill>
                </a:rPr>
                <a:t>,</a:t>
              </a:r>
              <a:br>
                <a:rPr lang="en-US" sz="800" dirty="0" smtClean="0">
                  <a:solidFill>
                    <a:schemeClr val="tx2"/>
                  </a:solidFill>
                </a:rPr>
              </a:br>
              <a:r>
                <a:rPr lang="en-US" sz="800" dirty="0" smtClean="0">
                  <a:solidFill>
                    <a:schemeClr val="tx2"/>
                  </a:solidFill>
                </a:rPr>
                <a:t> compared to 60%, 47% and 40%, that use other ETF providers.</a:t>
              </a:r>
            </a:p>
          </p:txBody>
        </p:sp>
        <p:pic>
          <p:nvPicPr>
            <p:cNvPr id="18" name="Picture 17" descr="iSharesCore_Cub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977" y="5629404"/>
              <a:ext cx="888193" cy="888193"/>
            </a:xfrm>
            <a:prstGeom prst="rect">
              <a:avLst/>
            </a:prstGeom>
          </p:spPr>
        </p:pic>
        <p:pic>
          <p:nvPicPr>
            <p:cNvPr id="19" name="Picture 18" descr="FindOu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4149" y="6016757"/>
              <a:ext cx="2023940" cy="478552"/>
            </a:xfrm>
            <a:prstGeom prst="rect">
              <a:avLst/>
            </a:prstGeom>
          </p:spPr>
        </p:pic>
      </p:grpSp>
      <p:pic>
        <p:nvPicPr>
          <p:cNvPr id="21" name="Picture 20" descr="iSharesLogo_1024x76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08675" y="8816975"/>
            <a:ext cx="1351721" cy="1013791"/>
          </a:xfrm>
          <a:prstGeom prst="rect">
            <a:avLst/>
          </a:prstGeom>
        </p:spPr>
      </p:pic>
      <p:sp>
        <p:nvSpPr>
          <p:cNvPr id="22" name="Rectangle 21"/>
          <p:cNvSpPr/>
          <p:nvPr userDrawn="1"/>
        </p:nvSpPr>
        <p:spPr>
          <a:xfrm>
            <a:off x="0" y="5410200"/>
            <a:ext cx="7773988" cy="1981200"/>
          </a:xfrm>
          <a:prstGeom prst="rect">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23" name="Rectangle 22"/>
          <p:cNvSpPr/>
          <p:nvPr userDrawn="1"/>
        </p:nvSpPr>
        <p:spPr>
          <a:xfrm>
            <a:off x="3885931" y="5473413"/>
            <a:ext cx="3513429" cy="1898937"/>
          </a:xfrm>
          <a:prstGeom prst="rect">
            <a:avLst/>
          </a:prstGeom>
          <a:solidFill>
            <a:schemeClr val="bg1">
              <a:alpha val="49000"/>
            </a:scheme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24" name="Rectangle 23"/>
          <p:cNvSpPr/>
          <p:nvPr userDrawn="1"/>
        </p:nvSpPr>
        <p:spPr>
          <a:xfrm>
            <a:off x="428458" y="5511214"/>
            <a:ext cx="3232430" cy="1561514"/>
          </a:xfrm>
          <a:prstGeom prst="rect">
            <a:avLst/>
          </a:prstGeom>
          <a:noFill/>
          <a:ln w="9525" cap="flat" cmpd="sng" algn="ctr">
            <a:noFill/>
            <a:prstDash val="solid"/>
          </a:ln>
          <a:effectLst/>
        </p:spPr>
        <p:txBody>
          <a:bodyPr rot="0" spcFirstLastPara="0" vertOverflow="overflow" horzOverflow="overflow" vert="horz" wrap="square" lIns="146304" tIns="137160" rIns="72000" bIns="36000" numCol="1" spcCol="0" rtlCol="0" fromWordArt="0" anchor="t" anchorCtr="0" forceAA="0" compatLnSpc="1">
            <a:prstTxWarp prst="textNoShape">
              <a:avLst/>
            </a:prstTxWarp>
            <a:noAutofit/>
          </a:bodyPr>
          <a:lstStyle/>
          <a:p>
            <a:pPr marL="179388" indent="-179388" algn="l">
              <a:spcBef>
                <a:spcPts val="700"/>
              </a:spcBef>
              <a:spcAft>
                <a:spcPts val="600"/>
              </a:spcAft>
              <a:buClr>
                <a:schemeClr val="accent1"/>
              </a:buClr>
              <a:buFont typeface="Wingdings 3" pitchFamily="18" charset="2"/>
              <a:buNone/>
            </a:pPr>
            <a:r>
              <a:rPr lang="en-GB" sz="1300" b="0" kern="0" dirty="0" smtClean="0">
                <a:solidFill>
                  <a:schemeClr val="accent2"/>
                </a:solidFill>
              </a:rPr>
              <a:t>Why iShares?</a:t>
            </a:r>
          </a:p>
          <a:p>
            <a:pPr marL="114300" indent="-114300" algn="l">
              <a:spcBef>
                <a:spcPts val="300"/>
              </a:spcBef>
              <a:buClr>
                <a:schemeClr val="tx2"/>
              </a:buClr>
              <a:buFont typeface="Wingdings 3" pitchFamily="18" charset="2"/>
              <a:buChar char="}"/>
              <a:tabLst/>
            </a:pPr>
            <a:r>
              <a:rPr lang="en-GB" sz="900" b="1" kern="0" dirty="0" smtClean="0">
                <a:solidFill>
                  <a:schemeClr val="tx2"/>
                </a:solidFill>
              </a:rPr>
              <a:t>Professional quality</a:t>
            </a:r>
            <a:r>
              <a:rPr lang="en-GB" sz="900" b="0" kern="0" dirty="0" smtClean="0">
                <a:solidFill>
                  <a:schemeClr val="tx2"/>
                </a:solidFill>
              </a:rPr>
              <a:t>—iShares delivers quality products that can help you navigate today’s volatile markets </a:t>
            </a:r>
            <a:br>
              <a:rPr lang="en-GB" sz="900" b="0" kern="0" dirty="0" smtClean="0">
                <a:solidFill>
                  <a:schemeClr val="tx2"/>
                </a:solidFill>
              </a:rPr>
            </a:br>
            <a:endParaRPr lang="en-GB" sz="900" b="0" kern="0" dirty="0" smtClean="0">
              <a:solidFill>
                <a:schemeClr val="tx2"/>
              </a:solidFill>
            </a:endParaRPr>
          </a:p>
          <a:p>
            <a:pPr marL="114300" indent="-114300" algn="l">
              <a:spcBef>
                <a:spcPts val="300"/>
              </a:spcBef>
              <a:buClr>
                <a:schemeClr val="tx2"/>
              </a:buClr>
              <a:buFont typeface="Wingdings 3" pitchFamily="18" charset="2"/>
              <a:buChar char="}"/>
              <a:tabLst/>
            </a:pPr>
            <a:r>
              <a:rPr lang="en-GB" sz="900" b="1" kern="0" dirty="0" smtClean="0">
                <a:solidFill>
                  <a:schemeClr val="tx2"/>
                </a:solidFill>
              </a:rPr>
              <a:t>Individual choice</a:t>
            </a:r>
            <a:r>
              <a:rPr lang="en-GB" sz="900" b="0" kern="0" dirty="0" smtClean="0">
                <a:solidFill>
                  <a:schemeClr val="tx2"/>
                </a:solidFill>
              </a:rPr>
              <a:t>—As your partner, iShares helps you execute investment ideas with insights and support</a:t>
            </a:r>
            <a:br>
              <a:rPr lang="en-GB" sz="900" b="0" kern="0" dirty="0" smtClean="0">
                <a:solidFill>
                  <a:schemeClr val="tx2"/>
                </a:solidFill>
              </a:rPr>
            </a:br>
            <a:endParaRPr lang="en-GB" sz="900" b="0" kern="0" dirty="0" smtClean="0">
              <a:solidFill>
                <a:schemeClr val="tx2"/>
              </a:solidFill>
            </a:endParaRPr>
          </a:p>
          <a:p>
            <a:pPr marL="114300" indent="-114300" algn="l">
              <a:spcBef>
                <a:spcPts val="300"/>
              </a:spcBef>
              <a:buClr>
                <a:schemeClr val="tx2"/>
              </a:buClr>
              <a:buFont typeface="Wingdings 3" pitchFamily="18" charset="2"/>
              <a:buChar char="}"/>
              <a:tabLst/>
            </a:pPr>
            <a:r>
              <a:rPr lang="en-GB" sz="900" b="1" kern="0" dirty="0" smtClean="0">
                <a:solidFill>
                  <a:schemeClr val="tx2"/>
                </a:solidFill>
              </a:rPr>
              <a:t>Responsible innovation</a:t>
            </a:r>
            <a:r>
              <a:rPr lang="en-GB" sz="900" b="0" kern="0" dirty="0" smtClean="0">
                <a:solidFill>
                  <a:schemeClr val="tx2"/>
                </a:solidFill>
              </a:rPr>
              <a:t>—iShares is an industry leader in making investing clear, fair, and efficient for you</a:t>
            </a:r>
          </a:p>
        </p:txBody>
      </p:sp>
      <p:grpSp>
        <p:nvGrpSpPr>
          <p:cNvPr id="25" name="Group 24"/>
          <p:cNvGrpSpPr/>
          <p:nvPr userDrawn="1"/>
        </p:nvGrpSpPr>
        <p:grpSpPr>
          <a:xfrm>
            <a:off x="4019962" y="5629404"/>
            <a:ext cx="3119853" cy="1690427"/>
            <a:chOff x="3958175" y="5629404"/>
            <a:chExt cx="3119853" cy="1690427"/>
          </a:xfrm>
        </p:grpSpPr>
        <p:sp>
          <p:nvSpPr>
            <p:cNvPr id="26" name="TextBox 25"/>
            <p:cNvSpPr txBox="1"/>
            <p:nvPr/>
          </p:nvSpPr>
          <p:spPr>
            <a:xfrm>
              <a:off x="3958175" y="6611945"/>
              <a:ext cx="3119853" cy="707886"/>
            </a:xfrm>
            <a:prstGeom prst="rect">
              <a:avLst/>
            </a:prstGeom>
            <a:noFill/>
          </p:spPr>
          <p:txBody>
            <a:bodyPr wrap="square" lIns="0" rIns="0" rtlCol="0">
              <a:spAutoFit/>
            </a:bodyPr>
            <a:lstStyle/>
            <a:p>
              <a:pPr algn="just">
                <a:buClr>
                  <a:schemeClr val="tx2"/>
                </a:buClr>
              </a:pPr>
              <a:r>
                <a:rPr lang="en-US" sz="800" dirty="0" smtClean="0">
                  <a:solidFill>
                    <a:schemeClr val="tx2"/>
                  </a:solidFill>
                </a:rPr>
                <a:t>*Source: 90% of all institutional investors (pensions, foundations and endowments; asset managers; insurance companies and investment advisors) surveyed in the </a:t>
              </a:r>
              <a:r>
                <a:rPr lang="en-US" sz="800" b="0" i="1" u="none" dirty="0" smtClean="0">
                  <a:solidFill>
                    <a:schemeClr val="tx2"/>
                  </a:solidFill>
                </a:rPr>
                <a:t>2013 U.S.</a:t>
              </a:r>
              <a:r>
                <a:rPr lang="en-US" sz="800" b="0" i="1" u="none" baseline="0" dirty="0" smtClean="0">
                  <a:solidFill>
                    <a:schemeClr val="tx2"/>
                  </a:solidFill>
                </a:rPr>
                <a:t> Exchange Traded Funds Study</a:t>
              </a:r>
              <a:r>
                <a:rPr lang="en-US" sz="800" u="none" baseline="0" dirty="0" smtClean="0">
                  <a:solidFill>
                    <a:schemeClr val="tx2"/>
                  </a:solidFill>
                </a:rPr>
                <a:t> </a:t>
              </a:r>
              <a:r>
                <a:rPr lang="en-US" sz="800" baseline="0" dirty="0" smtClean="0">
                  <a:solidFill>
                    <a:schemeClr val="tx2"/>
                  </a:solidFill>
                </a:rPr>
                <a:t>by Greenwich Associates used </a:t>
              </a:r>
              <a:r>
                <a:rPr lang="en-US" sz="800" baseline="0" dirty="0" err="1" smtClean="0">
                  <a:solidFill>
                    <a:schemeClr val="tx2"/>
                  </a:solidFill>
                </a:rPr>
                <a:t>iShares</a:t>
              </a:r>
              <a:r>
                <a:rPr lang="en-US" sz="800" baseline="0" dirty="0" smtClean="0">
                  <a:solidFill>
                    <a:schemeClr val="tx2"/>
                  </a:solidFill>
                </a:rPr>
                <a:t> ETFs. Survey included 176 institutional investors already using ETFs, interviewed 2/13-4/13.</a:t>
              </a:r>
              <a:endParaRPr lang="en-US" sz="800" dirty="0" smtClean="0">
                <a:solidFill>
                  <a:schemeClr val="tx2"/>
                </a:solidFill>
              </a:endParaRPr>
            </a:p>
          </p:txBody>
        </p:sp>
        <p:pic>
          <p:nvPicPr>
            <p:cNvPr id="27" name="Picture 26" descr="iSharesCore_Cub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977" y="5629404"/>
              <a:ext cx="888193" cy="888193"/>
            </a:xfrm>
            <a:prstGeom prst="rect">
              <a:avLst/>
            </a:prstGeom>
          </p:spPr>
        </p:pic>
        <p:pic>
          <p:nvPicPr>
            <p:cNvPr id="28" name="Picture 27" descr="FindOu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4149" y="6016757"/>
              <a:ext cx="2023940" cy="478552"/>
            </a:xfrm>
            <a:prstGeom prst="rect">
              <a:avLst/>
            </a:prstGeom>
          </p:spPr>
        </p:pic>
      </p:grpSp>
    </p:spTree>
    <p:extLst>
      <p:ext uri="{BB962C8B-B14F-4D97-AF65-F5344CB8AC3E}">
        <p14:creationId xmlns:p14="http://schemas.microsoft.com/office/powerpoint/2010/main" val="3940503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ckpage Layout 4">
    <p:spTree>
      <p:nvGrpSpPr>
        <p:cNvPr id="1" name=""/>
        <p:cNvGrpSpPr/>
        <p:nvPr/>
      </p:nvGrpSpPr>
      <p:grpSpPr>
        <a:xfrm>
          <a:off x="0" y="0"/>
          <a:ext cx="0" cy="0"/>
          <a:chOff x="0" y="0"/>
          <a:chExt cx="0" cy="0"/>
        </a:xfrm>
      </p:grpSpPr>
      <p:sp>
        <p:nvSpPr>
          <p:cNvPr id="3" name="Content Placeholder 2"/>
          <p:cNvSpPr>
            <a:spLocks noGrp="1"/>
          </p:cNvSpPr>
          <p:nvPr>
            <p:ph sz="quarter" idx="15" hasCustomPrompt="1"/>
          </p:nvPr>
        </p:nvSpPr>
        <p:spPr>
          <a:xfrm>
            <a:off x="454791" y="463759"/>
            <a:ext cx="4234684" cy="4584709"/>
          </a:xfrm>
        </p:spPr>
        <p:txBody>
          <a:bodyPr/>
          <a:lstStyle>
            <a:lvl1pPr>
              <a:defRPr sz="900" b="0"/>
            </a:lvl1pPr>
            <a:lvl2pPr>
              <a:defRPr sz="900"/>
            </a:lvl2pPr>
            <a:lvl3pPr>
              <a:defRPr sz="900"/>
            </a:lvl3pPr>
            <a:lvl4pPr>
              <a:defRPr sz="900"/>
            </a:lvl4pPr>
            <a:lvl5pPr>
              <a:defRPr sz="900"/>
            </a:lvl5pPr>
          </a:lstStyle>
          <a:p>
            <a:pPr lvl="0"/>
            <a:r>
              <a:rPr lang="en-GB" dirty="0" smtClean="0"/>
              <a:t>Click to add text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4" name="Content Placeholder 2"/>
          <p:cNvSpPr>
            <a:spLocks noGrp="1"/>
          </p:cNvSpPr>
          <p:nvPr>
            <p:ph sz="quarter" idx="16" hasCustomPrompt="1"/>
          </p:nvPr>
        </p:nvSpPr>
        <p:spPr>
          <a:xfrm>
            <a:off x="5148263" y="463759"/>
            <a:ext cx="2184840" cy="4584700"/>
          </a:xfrm>
        </p:spPr>
        <p:txBody>
          <a:bodyPr/>
          <a:lstStyle>
            <a:lvl1pPr marL="0" marR="0" indent="0" algn="l" defTabSz="972739" rtl="0" eaLnBrk="1" fontAlgn="auto" latinLnBrk="0" hangingPunct="1">
              <a:lnSpc>
                <a:spcPct val="100000"/>
              </a:lnSpc>
              <a:spcBef>
                <a:spcPts val="745"/>
              </a:spcBef>
              <a:spcAft>
                <a:spcPts val="0"/>
              </a:spcAft>
              <a:buClrTx/>
              <a:buSzTx/>
              <a:buFont typeface="Arial" pitchFamily="34" charset="0"/>
              <a:buNone/>
              <a:tabLst/>
              <a:defRPr sz="900" b="0"/>
            </a:lvl1pPr>
            <a:lvl2pPr>
              <a:defRPr sz="900"/>
            </a:lvl2pPr>
            <a:lvl3pPr>
              <a:defRPr sz="900"/>
            </a:lvl3pPr>
            <a:lvl4pPr>
              <a:defRPr sz="900"/>
            </a:lvl4pPr>
            <a:lvl5pPr>
              <a:defRPr sz="900"/>
            </a:lvl5pPr>
          </a:lstStyle>
          <a:p>
            <a:pPr marL="0" marR="0" lvl="0" indent="0" algn="l" defTabSz="972739" rtl="0" eaLnBrk="1" fontAlgn="auto" latinLnBrk="0" hangingPunct="1">
              <a:lnSpc>
                <a:spcPct val="100000"/>
              </a:lnSpc>
              <a:spcBef>
                <a:spcPts val="745"/>
              </a:spcBef>
              <a:spcAft>
                <a:spcPts val="0"/>
              </a:spcAft>
              <a:buClrTx/>
              <a:buSzTx/>
              <a:buFont typeface="Arial" pitchFamily="34" charset="0"/>
              <a:buNone/>
              <a:tabLst/>
              <a:defRPr/>
            </a:pPr>
            <a:r>
              <a:rPr lang="en-GB" dirty="0" smtClean="0"/>
              <a:t>Click to add text - To apply bullets go to the increase / decrease list level button on the home tab.</a:t>
            </a:r>
          </a:p>
          <a:p>
            <a:pPr lvl="1"/>
            <a:r>
              <a:rPr dirty="0" smtClean="0"/>
              <a:t>Second level</a:t>
            </a:r>
          </a:p>
          <a:p>
            <a:pPr lvl="2"/>
            <a:r>
              <a:rPr dirty="0" smtClean="0"/>
              <a:t>Third </a:t>
            </a:r>
            <a:r>
              <a:rPr dirty="0"/>
              <a:t>level</a:t>
            </a:r>
          </a:p>
          <a:p>
            <a:pPr lvl="3"/>
            <a:r>
              <a:rPr dirty="0"/>
              <a:t>Fourth level</a:t>
            </a:r>
          </a:p>
          <a:p>
            <a:pPr lvl="4"/>
            <a:r>
              <a:rPr dirty="0"/>
              <a:t>Fifth level</a:t>
            </a:r>
          </a:p>
        </p:txBody>
      </p:sp>
      <p:pic>
        <p:nvPicPr>
          <p:cNvPr id="5" name="Picture 4" descr="iSharesLogo_1024x76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08675" y="8816975"/>
            <a:ext cx="1351721" cy="1013791"/>
          </a:xfrm>
          <a:prstGeom prst="rect">
            <a:avLst/>
          </a:prstGeom>
        </p:spPr>
      </p:pic>
    </p:spTree>
    <p:extLst>
      <p:ext uri="{BB962C8B-B14F-4D97-AF65-F5344CB8AC3E}">
        <p14:creationId xmlns:p14="http://schemas.microsoft.com/office/powerpoint/2010/main" val="151831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age Layout">
    <p:spTree>
      <p:nvGrpSpPr>
        <p:cNvPr id="1" name=""/>
        <p:cNvGrpSpPr/>
        <p:nvPr/>
      </p:nvGrpSpPr>
      <p:grpSpPr>
        <a:xfrm>
          <a:off x="0" y="0"/>
          <a:ext cx="0" cy="0"/>
          <a:chOff x="0" y="0"/>
          <a:chExt cx="0" cy="0"/>
        </a:xfrm>
      </p:grpSpPr>
      <p:sp>
        <p:nvSpPr>
          <p:cNvPr id="6" name="Rectangle 5"/>
          <p:cNvSpPr/>
          <p:nvPr userDrawn="1"/>
        </p:nvSpPr>
        <p:spPr>
          <a:xfrm>
            <a:off x="326232" y="323057"/>
            <a:ext cx="7122318" cy="9413874"/>
          </a:xfrm>
          <a:prstGeom prst="rect">
            <a:avLst/>
          </a:prstGeom>
          <a:solidFill>
            <a:srgbClr val="EAEFF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3" name="Content Placeholder 2"/>
          <p:cNvSpPr>
            <a:spLocks noGrp="1"/>
          </p:cNvSpPr>
          <p:nvPr>
            <p:ph sz="quarter" idx="15" hasCustomPrompt="1"/>
          </p:nvPr>
        </p:nvSpPr>
        <p:spPr>
          <a:xfrm>
            <a:off x="454791" y="463759"/>
            <a:ext cx="4234684" cy="4584709"/>
          </a:xfrm>
        </p:spPr>
        <p:txBody>
          <a:bodyPr/>
          <a:lstStyle>
            <a:lvl1pPr>
              <a:defRPr sz="900" b="0"/>
            </a:lvl1pPr>
            <a:lvl2pPr>
              <a:defRPr sz="900"/>
            </a:lvl2pPr>
            <a:lvl3pPr>
              <a:defRPr sz="900"/>
            </a:lvl3pPr>
            <a:lvl4pPr>
              <a:defRPr sz="900"/>
            </a:lvl4pPr>
            <a:lvl5pPr>
              <a:defRPr sz="900"/>
            </a:lvl5pPr>
          </a:lstStyle>
          <a:p>
            <a:pPr lvl="0"/>
            <a:r>
              <a:rPr lang="en-GB" dirty="0" smtClean="0"/>
              <a:t>Click to add text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15" name="Content Placeholder 2"/>
          <p:cNvSpPr>
            <a:spLocks noGrp="1"/>
          </p:cNvSpPr>
          <p:nvPr>
            <p:ph sz="quarter" idx="16" hasCustomPrompt="1"/>
          </p:nvPr>
        </p:nvSpPr>
        <p:spPr>
          <a:xfrm>
            <a:off x="5148263" y="463759"/>
            <a:ext cx="2184840" cy="4584700"/>
          </a:xfrm>
        </p:spPr>
        <p:txBody>
          <a:bodyPr/>
          <a:lstStyle>
            <a:lvl1pPr marL="0" marR="0" indent="0" algn="l" defTabSz="972739" rtl="0" eaLnBrk="1" fontAlgn="auto" latinLnBrk="0" hangingPunct="1">
              <a:lnSpc>
                <a:spcPct val="100000"/>
              </a:lnSpc>
              <a:spcBef>
                <a:spcPts val="745"/>
              </a:spcBef>
              <a:spcAft>
                <a:spcPts val="0"/>
              </a:spcAft>
              <a:buClrTx/>
              <a:buSzTx/>
              <a:buFont typeface="Arial" pitchFamily="34" charset="0"/>
              <a:buNone/>
              <a:tabLst/>
              <a:defRPr sz="900" b="0"/>
            </a:lvl1pPr>
            <a:lvl2pPr>
              <a:defRPr sz="900"/>
            </a:lvl2pPr>
            <a:lvl3pPr>
              <a:defRPr sz="900"/>
            </a:lvl3pPr>
            <a:lvl4pPr>
              <a:defRPr sz="900"/>
            </a:lvl4pPr>
            <a:lvl5pPr>
              <a:defRPr sz="900"/>
            </a:lvl5pPr>
          </a:lstStyle>
          <a:p>
            <a:pPr marL="0" marR="0" lvl="0" indent="0" algn="l" defTabSz="972739" rtl="0" eaLnBrk="1" fontAlgn="auto" latinLnBrk="0" hangingPunct="1">
              <a:lnSpc>
                <a:spcPct val="100000"/>
              </a:lnSpc>
              <a:spcBef>
                <a:spcPts val="745"/>
              </a:spcBef>
              <a:spcAft>
                <a:spcPts val="0"/>
              </a:spcAft>
              <a:buClrTx/>
              <a:buSzTx/>
              <a:buFont typeface="Arial" pitchFamily="34" charset="0"/>
              <a:buNone/>
              <a:tabLst/>
              <a:defRPr/>
            </a:pPr>
            <a:r>
              <a:rPr lang="en-GB" dirty="0" smtClean="0"/>
              <a:t>Click to add text - To apply bullets go to the increase / decrease list level button on the home tab.</a:t>
            </a:r>
          </a:p>
          <a:p>
            <a:pPr lvl="1"/>
            <a:r>
              <a:rPr dirty="0" smtClean="0"/>
              <a:t>Second level</a:t>
            </a:r>
          </a:p>
          <a:p>
            <a:pPr lvl="2"/>
            <a:r>
              <a:rPr dirty="0" smtClean="0"/>
              <a:t>Third </a:t>
            </a:r>
            <a:r>
              <a:rPr dirty="0"/>
              <a:t>level</a:t>
            </a:r>
          </a:p>
          <a:p>
            <a:pPr lvl="3"/>
            <a:r>
              <a:rPr dirty="0"/>
              <a:t>Fourth level</a:t>
            </a:r>
          </a:p>
          <a:p>
            <a:pPr lvl="4"/>
            <a:r>
              <a:rPr dirty="0"/>
              <a:t>Fifth level</a:t>
            </a:r>
          </a:p>
        </p:txBody>
      </p:sp>
    </p:spTree>
    <p:extLst>
      <p:ext uri="{BB962C8B-B14F-4D97-AF65-F5344CB8AC3E}">
        <p14:creationId xmlns:p14="http://schemas.microsoft.com/office/powerpoint/2010/main" val="31731618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a:xfrm>
            <a:off x="326232" y="323057"/>
            <a:ext cx="7122318" cy="9413874"/>
          </a:xfrm>
          <a:prstGeom prst="rect">
            <a:avLst/>
          </a:prstGeom>
          <a:solidFill>
            <a:srgbClr val="EAEFEA"/>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5" name="Text Placeholder 4"/>
          <p:cNvSpPr>
            <a:spLocks noGrp="1"/>
          </p:cNvSpPr>
          <p:nvPr>
            <p:ph type="body" idx="1"/>
          </p:nvPr>
        </p:nvSpPr>
        <p:spPr>
          <a:xfrm>
            <a:off x="495300" y="2419957"/>
            <a:ext cx="6781800" cy="677325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Rectangle 5"/>
          <p:cNvSpPr/>
          <p:nvPr userDrawn="1"/>
        </p:nvSpPr>
        <p:spPr>
          <a:xfrm>
            <a:off x="326232" y="323057"/>
            <a:ext cx="7122318" cy="9413874"/>
          </a:xfrm>
          <a:prstGeom prst="rect">
            <a:avLst/>
          </a:prstGeom>
          <a:solidFill>
            <a:srgbClr val="EAEFF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Tree>
    <p:extLst>
      <p:ext uri="{BB962C8B-B14F-4D97-AF65-F5344CB8AC3E}">
        <p14:creationId xmlns:p14="http://schemas.microsoft.com/office/powerpoint/2010/main" val="4119439785"/>
      </p:ext>
    </p:extLst>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103" r:id="rId7"/>
    <p:sldLayoutId id="2147484093" r:id="rId8"/>
  </p:sldLayoutIdLst>
  <p:timing>
    <p:tnLst>
      <p:par>
        <p:cTn id="1" dur="indefinite" restart="never" nodeType="tmRoot"/>
      </p:par>
    </p:tnLst>
  </p:timing>
  <p:hf sldNum="0" hdr="0" ftr="0" dt="0"/>
  <p:txStyles>
    <p:titleStyle>
      <a:lvl1pPr algn="l" defTabSz="972739" rtl="0" eaLnBrk="1" latinLnBrk="0" hangingPunct="1">
        <a:spcBef>
          <a:spcPct val="0"/>
        </a:spcBef>
        <a:buNone/>
        <a:defRPr sz="2100" b="0" kern="1200">
          <a:solidFill>
            <a:schemeClr val="tx1"/>
          </a:solidFill>
          <a:latin typeface="+mj-lt"/>
          <a:ea typeface="+mj-ea"/>
          <a:cs typeface="+mj-cs"/>
        </a:defRPr>
      </a:lvl1pPr>
    </p:titleStyle>
    <p:bodyStyle>
      <a:lvl1pPr marL="0" marR="0" indent="0" algn="l" defTabSz="972739" rtl="0" eaLnBrk="1" fontAlgn="auto" latinLnBrk="0" hangingPunct="1">
        <a:lnSpc>
          <a:spcPct val="112000"/>
        </a:lnSpc>
        <a:spcBef>
          <a:spcPts val="300"/>
        </a:spcBef>
        <a:spcAft>
          <a:spcPts val="0"/>
        </a:spcAft>
        <a:buSzTx/>
        <a:buFont typeface="Arial" pitchFamily="34" charset="0"/>
        <a:buNone/>
        <a:tabLst/>
        <a:defRPr kumimoji="0" sz="900" b="0" i="0" u="none" strike="noStrike" kern="1200" cap="none" spc="0" normalizeH="0" baseline="0">
          <a:ln>
            <a:noFill/>
          </a:ln>
          <a:solidFill>
            <a:schemeClr val="tx2"/>
          </a:solidFill>
          <a:effectLst/>
          <a:uLnTx/>
          <a:uFillTx/>
          <a:latin typeface="Arial"/>
          <a:ea typeface="+mn-ea"/>
          <a:cs typeface="+mn-cs"/>
        </a:defRPr>
      </a:lvl1pPr>
      <a:lvl2pPr marL="138113" marR="0" indent="-138113" algn="l" defTabSz="972739" rtl="0" eaLnBrk="1" fontAlgn="auto" latinLnBrk="0" hangingPunct="1">
        <a:lnSpc>
          <a:spcPct val="112000"/>
        </a:lnSpc>
        <a:spcBef>
          <a:spcPts val="300"/>
        </a:spcBef>
        <a:spcAft>
          <a:spcPts val="0"/>
        </a:spcAft>
        <a:buClr>
          <a:schemeClr val="tx2"/>
        </a:buClr>
        <a:buSzTx/>
        <a:buFont typeface="Wingdings 3" pitchFamily="18" charset="2"/>
        <a:buChar char=""/>
        <a:tabLst/>
        <a:defRPr kumimoji="0" sz="900" b="0" i="0" u="none" strike="noStrike" kern="1200" cap="none" spc="0" normalizeH="0" baseline="0">
          <a:ln>
            <a:noFill/>
          </a:ln>
          <a:solidFill>
            <a:schemeClr val="tx2"/>
          </a:solidFill>
          <a:effectLst/>
          <a:uLnTx/>
          <a:uFillTx/>
          <a:latin typeface="Arial"/>
          <a:ea typeface="+mn-ea"/>
          <a:cs typeface="+mn-cs"/>
        </a:defRPr>
      </a:lvl2pPr>
      <a:lvl3pPr marL="276225" marR="0" indent="-84138" algn="l" defTabSz="972739" rtl="0" eaLnBrk="1" fontAlgn="auto" latinLnBrk="0" hangingPunct="1">
        <a:lnSpc>
          <a:spcPct val="112000"/>
        </a:lnSpc>
        <a:spcBef>
          <a:spcPts val="300"/>
        </a:spcBef>
        <a:spcAft>
          <a:spcPts val="0"/>
        </a:spcAft>
        <a:buClr>
          <a:schemeClr val="tx1"/>
        </a:buClr>
        <a:buSzTx/>
        <a:buFont typeface="Arial" pitchFamily="34" charset="0"/>
        <a:buChar char="•"/>
        <a:tabLst/>
        <a:defRPr kumimoji="0" sz="900" b="0" i="0" u="none" strike="noStrike" kern="1200" cap="none" spc="0" normalizeH="0" baseline="0">
          <a:ln>
            <a:noFill/>
          </a:ln>
          <a:solidFill>
            <a:schemeClr val="tx2"/>
          </a:solidFill>
          <a:effectLst/>
          <a:uLnTx/>
          <a:uFillTx/>
          <a:latin typeface="Arial"/>
          <a:ea typeface="+mn-ea"/>
          <a:cs typeface="+mn-cs"/>
        </a:defRPr>
      </a:lvl3pPr>
      <a:lvl4pPr marL="501650" marR="0" indent="-117475" algn="l" defTabSz="972739" rtl="0" eaLnBrk="1" fontAlgn="auto" latinLnBrk="0" hangingPunct="1">
        <a:lnSpc>
          <a:spcPct val="112000"/>
        </a:lnSpc>
        <a:spcBef>
          <a:spcPts val="300"/>
        </a:spcBef>
        <a:spcAft>
          <a:spcPts val="0"/>
        </a:spcAft>
        <a:buClr>
          <a:schemeClr val="tx1"/>
        </a:buClr>
        <a:buSzTx/>
        <a:buFont typeface="Arial" pitchFamily="34" charset="0"/>
        <a:buChar char="–"/>
        <a:tabLst/>
        <a:defRPr kumimoji="0" sz="900" b="0" i="0" u="none" strike="noStrike" kern="1200" cap="none" spc="0" normalizeH="0" baseline="0">
          <a:ln>
            <a:noFill/>
          </a:ln>
          <a:solidFill>
            <a:schemeClr val="tx2"/>
          </a:solidFill>
          <a:effectLst/>
          <a:uLnTx/>
          <a:uFillTx/>
          <a:latin typeface="Arial"/>
          <a:ea typeface="+mn-ea"/>
          <a:cs typeface="+mn-cs"/>
        </a:defRPr>
      </a:lvl4pPr>
      <a:lvl5pPr marL="676275" marR="0" indent="-98425" algn="l" defTabSz="972739" rtl="0" eaLnBrk="1" fontAlgn="auto" latinLnBrk="0" hangingPunct="1">
        <a:lnSpc>
          <a:spcPct val="112000"/>
        </a:lnSpc>
        <a:spcBef>
          <a:spcPts val="300"/>
        </a:spcBef>
        <a:spcAft>
          <a:spcPts val="0"/>
        </a:spcAft>
        <a:buClr>
          <a:schemeClr val="tx1"/>
        </a:buClr>
        <a:buSzTx/>
        <a:buFont typeface="Arial" pitchFamily="34" charset="0"/>
        <a:buChar char="•"/>
        <a:tabLst/>
        <a:defRPr kumimoji="0" sz="900" b="0" i="0" u="none" strike="noStrike" kern="1200" cap="none" spc="0" normalizeH="0" baseline="0">
          <a:ln>
            <a:noFill/>
          </a:ln>
          <a:solidFill>
            <a:schemeClr val="tx2"/>
          </a:solidFill>
          <a:effectLst/>
          <a:uLnTx/>
          <a:uFillTx/>
          <a:latin typeface="Arial"/>
          <a:ea typeface="+mn-ea"/>
          <a:cs typeface="+mn-cs"/>
        </a:defRPr>
      </a:lvl5pPr>
      <a:lvl6pPr marL="2675031" indent="-243185" algn="l" defTabSz="972739"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61401" indent="-243185" algn="l" defTabSz="972739"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47770" indent="-243185" algn="l" defTabSz="972739"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34140" indent="-243185" algn="l" defTabSz="972739"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a:defPPr>
      <a:lvl1pPr marL="0" algn="l" defTabSz="972739" rtl="0" eaLnBrk="1" latinLnBrk="0" hangingPunct="1">
        <a:defRPr sz="1900" kern="1200">
          <a:solidFill>
            <a:schemeClr val="tx1"/>
          </a:solidFill>
          <a:latin typeface="+mn-lt"/>
          <a:ea typeface="+mn-ea"/>
          <a:cs typeface="+mn-cs"/>
        </a:defRPr>
      </a:lvl1pPr>
      <a:lvl2pPr marL="486369" algn="l" defTabSz="972739" rtl="0" eaLnBrk="1" latinLnBrk="0" hangingPunct="1">
        <a:defRPr sz="1900" kern="1200">
          <a:solidFill>
            <a:schemeClr val="tx1"/>
          </a:solidFill>
          <a:latin typeface="+mn-lt"/>
          <a:ea typeface="+mn-ea"/>
          <a:cs typeface="+mn-cs"/>
        </a:defRPr>
      </a:lvl2pPr>
      <a:lvl3pPr marL="972739" algn="l" defTabSz="972739" rtl="0" eaLnBrk="1" latinLnBrk="0" hangingPunct="1">
        <a:defRPr sz="1900" kern="1200">
          <a:solidFill>
            <a:schemeClr val="tx1"/>
          </a:solidFill>
          <a:latin typeface="+mn-lt"/>
          <a:ea typeface="+mn-ea"/>
          <a:cs typeface="+mn-cs"/>
        </a:defRPr>
      </a:lvl3pPr>
      <a:lvl4pPr marL="1459108" algn="l" defTabSz="972739" rtl="0" eaLnBrk="1" latinLnBrk="0" hangingPunct="1">
        <a:defRPr sz="1900" kern="1200">
          <a:solidFill>
            <a:schemeClr val="tx1"/>
          </a:solidFill>
          <a:latin typeface="+mn-lt"/>
          <a:ea typeface="+mn-ea"/>
          <a:cs typeface="+mn-cs"/>
        </a:defRPr>
      </a:lvl4pPr>
      <a:lvl5pPr marL="1945477" algn="l" defTabSz="972739" rtl="0" eaLnBrk="1" latinLnBrk="0" hangingPunct="1">
        <a:defRPr sz="1900" kern="1200">
          <a:solidFill>
            <a:schemeClr val="tx1"/>
          </a:solidFill>
          <a:latin typeface="+mn-lt"/>
          <a:ea typeface="+mn-ea"/>
          <a:cs typeface="+mn-cs"/>
        </a:defRPr>
      </a:lvl5pPr>
      <a:lvl6pPr marL="2431847" algn="l" defTabSz="972739" rtl="0" eaLnBrk="1" latinLnBrk="0" hangingPunct="1">
        <a:defRPr sz="1900" kern="1200">
          <a:solidFill>
            <a:schemeClr val="tx1"/>
          </a:solidFill>
          <a:latin typeface="+mn-lt"/>
          <a:ea typeface="+mn-ea"/>
          <a:cs typeface="+mn-cs"/>
        </a:defRPr>
      </a:lvl6pPr>
      <a:lvl7pPr marL="2918216" algn="l" defTabSz="972739" rtl="0" eaLnBrk="1" latinLnBrk="0" hangingPunct="1">
        <a:defRPr sz="1900" kern="1200">
          <a:solidFill>
            <a:schemeClr val="tx1"/>
          </a:solidFill>
          <a:latin typeface="+mn-lt"/>
          <a:ea typeface="+mn-ea"/>
          <a:cs typeface="+mn-cs"/>
        </a:defRPr>
      </a:lvl7pPr>
      <a:lvl8pPr marL="3404586" algn="l" defTabSz="972739" rtl="0" eaLnBrk="1" latinLnBrk="0" hangingPunct="1">
        <a:defRPr sz="1900" kern="1200">
          <a:solidFill>
            <a:schemeClr val="tx1"/>
          </a:solidFill>
          <a:latin typeface="+mn-lt"/>
          <a:ea typeface="+mn-ea"/>
          <a:cs typeface="+mn-cs"/>
        </a:defRPr>
      </a:lvl8pPr>
      <a:lvl9pPr marL="3890955" algn="l" defTabSz="97273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6"/>
          </p:nvPr>
        </p:nvSpPr>
        <p:spPr>
          <a:xfrm>
            <a:off x="415636" y="1828800"/>
            <a:ext cx="3384468" cy="7885216"/>
          </a:xfrm>
        </p:spPr>
        <p:txBody>
          <a:bodyPr/>
          <a:lstStyle/>
          <a:p>
            <a:r>
              <a:rPr lang="en-US" sz="1000" b="1" i="1" dirty="0" smtClean="0">
                <a:solidFill>
                  <a:schemeClr val="accent2"/>
                </a:solidFill>
              </a:rPr>
              <a:t>Launched: October 2014</a:t>
            </a:r>
          </a:p>
          <a:p>
            <a:r>
              <a:rPr lang="en-US" sz="1000" b="1" i="1" dirty="0" smtClean="0">
                <a:solidFill>
                  <a:schemeClr val="accent2"/>
                </a:solidFill>
              </a:rPr>
              <a:t>Concluded: January 2015</a:t>
            </a:r>
          </a:p>
          <a:p>
            <a:r>
              <a:rPr lang="en-US" sz="1000" b="1" i="1" dirty="0" smtClean="0">
                <a:solidFill>
                  <a:schemeClr val="accent2"/>
                </a:solidFill>
              </a:rPr>
              <a:t>Background</a:t>
            </a:r>
          </a:p>
          <a:p>
            <a:r>
              <a:rPr lang="en-US" sz="1000" dirty="0"/>
              <a:t>Due to Shanghai and Hong Kong listing standards – three years profitability required before going public – many of today’s Chinese internet companies </a:t>
            </a:r>
            <a:r>
              <a:rPr lang="en-US" sz="1000" dirty="0" smtClean="0"/>
              <a:t>choose to </a:t>
            </a:r>
            <a:r>
              <a:rPr lang="en-US" sz="1000" dirty="0"/>
              <a:t>list on U.S. exchanges at the time of their IPOs.  This </a:t>
            </a:r>
            <a:r>
              <a:rPr lang="en-US" sz="1000" dirty="0" smtClean="0"/>
              <a:t>has </a:t>
            </a:r>
            <a:r>
              <a:rPr lang="en-US" sz="1000" dirty="0"/>
              <a:t>resulted in a gap in coverage in the MSCI Global Investable Market Indexes (GIMI) that </a:t>
            </a:r>
            <a:r>
              <a:rPr lang="en-US" sz="1000" dirty="0" smtClean="0"/>
              <a:t>has become </a:t>
            </a:r>
            <a:r>
              <a:rPr lang="en-US" sz="1000" dirty="0"/>
              <a:t>too big too ignore.  With household names such as </a:t>
            </a:r>
            <a:r>
              <a:rPr lang="en-US" sz="1000" dirty="0" err="1"/>
              <a:t>Baidu</a:t>
            </a:r>
            <a:r>
              <a:rPr lang="en-US" sz="1000" dirty="0"/>
              <a:t> already missing from MSCI’s brand name indexes, the $200 billion straw that broke the camel’s back came in the form of </a:t>
            </a:r>
            <a:r>
              <a:rPr lang="en-US" sz="1000" dirty="0" err="1"/>
              <a:t>Alibaba’s</a:t>
            </a:r>
            <a:r>
              <a:rPr lang="en-US" sz="1000" dirty="0"/>
              <a:t> record IPO in September of 2014.  Trading only as an ADR listed in the U.S., it quickly became apparent to investors that </a:t>
            </a:r>
            <a:r>
              <a:rPr lang="en-US" sz="1000" dirty="0" err="1"/>
              <a:t>Alibaba</a:t>
            </a:r>
            <a:r>
              <a:rPr lang="en-US" sz="1000" dirty="0"/>
              <a:t>, too, would be getting the snub from MSCI.  Recognizing this new market nuance, MSCI </a:t>
            </a:r>
            <a:r>
              <a:rPr lang="en-US" sz="1000" dirty="0" smtClean="0"/>
              <a:t>issued a proposal to enhance </a:t>
            </a:r>
            <a:r>
              <a:rPr lang="en-US" sz="1000" dirty="0"/>
              <a:t>the coverage methodology of their global indexes.  As Beta would soon learn, what seemed on the surface an innocuous and welcome change was wrought with implications few may have </a:t>
            </a:r>
            <a:r>
              <a:rPr lang="en-US" sz="1000" dirty="0" smtClean="0"/>
              <a:t>considered.</a:t>
            </a:r>
          </a:p>
          <a:p>
            <a:r>
              <a:rPr lang="en-US" sz="1000" b="1" i="1" dirty="0" smtClean="0">
                <a:solidFill>
                  <a:schemeClr val="accent2"/>
                </a:solidFill>
              </a:rPr>
              <a:t>Former Methodology</a:t>
            </a:r>
          </a:p>
          <a:p>
            <a:r>
              <a:rPr lang="en-US" sz="1000" dirty="0" smtClean="0"/>
              <a:t>Companies which are not listed or do not have a liquid listing in their country of classification are ineligible for inclusion in the MSCI Global Investable Market Indexes.</a:t>
            </a:r>
          </a:p>
          <a:p>
            <a:r>
              <a:rPr lang="en-US" sz="1000" b="1" i="1" dirty="0" smtClean="0">
                <a:solidFill>
                  <a:schemeClr val="accent2"/>
                </a:solidFill>
              </a:rPr>
              <a:t>Proposal</a:t>
            </a:r>
          </a:p>
          <a:p>
            <a:r>
              <a:rPr lang="en-US" sz="1000" dirty="0" smtClean="0"/>
              <a:t>Companies Classified in Emerging Markets with listings in any time-zone would become eligible for the country, regional and global indexes.  Companies classified in Developed Markets with listings solely in the same time-zone would become eligible for the country, regional and global indexes.</a:t>
            </a:r>
          </a:p>
          <a:p>
            <a:endParaRPr lang="en-US" sz="1000" dirty="0"/>
          </a:p>
        </p:txBody>
      </p:sp>
      <p:sp>
        <p:nvSpPr>
          <p:cNvPr id="5" name="Text Placeholder 4"/>
          <p:cNvSpPr>
            <a:spLocks noGrp="1"/>
          </p:cNvSpPr>
          <p:nvPr>
            <p:ph type="body" sz="quarter" idx="21"/>
          </p:nvPr>
        </p:nvSpPr>
        <p:spPr/>
        <p:txBody>
          <a:bodyPr/>
          <a:lstStyle/>
          <a:p>
            <a:r>
              <a:rPr lang="en-US" sz="1800" dirty="0" smtClean="0"/>
              <a:t>MSCI Coverage Consultation</a:t>
            </a:r>
            <a:endParaRPr lang="en-US" sz="1800" dirty="0"/>
          </a:p>
        </p:txBody>
      </p:sp>
      <p:sp>
        <p:nvSpPr>
          <p:cNvPr id="6" name="Text Placeholder 5"/>
          <p:cNvSpPr>
            <a:spLocks noGrp="1"/>
          </p:cNvSpPr>
          <p:nvPr>
            <p:ph type="body" sz="quarter" idx="22"/>
          </p:nvPr>
        </p:nvSpPr>
        <p:spPr/>
        <p:txBody>
          <a:bodyPr/>
          <a:lstStyle/>
          <a:p>
            <a:r>
              <a:rPr lang="en-US" sz="1400" dirty="0" smtClean="0"/>
              <a:t>Adapting to a Changing world</a:t>
            </a:r>
            <a:endParaRPr lang="en-US" sz="1400" dirty="0"/>
          </a:p>
        </p:txBody>
      </p:sp>
      <p:sp>
        <p:nvSpPr>
          <p:cNvPr id="13" name="Content Placeholder 2"/>
          <p:cNvSpPr txBox="1">
            <a:spLocks/>
          </p:cNvSpPr>
          <p:nvPr/>
        </p:nvSpPr>
        <p:spPr>
          <a:xfrm>
            <a:off x="3952502" y="1741035"/>
            <a:ext cx="3433950" cy="7972981"/>
          </a:xfrm>
          <a:prstGeom prst="rect">
            <a:avLst/>
          </a:prstGeom>
        </p:spPr>
        <p:txBody>
          <a:bodyPr vert="horz" lIns="0" tIns="0" rIns="0" bIns="0" rtlCol="0">
            <a:noAutofit/>
          </a:bodyPr>
          <a:lstStyle>
            <a:lvl1pPr marL="0" marR="0" indent="0" algn="l" defTabSz="972739" rtl="0" eaLnBrk="1" fontAlgn="auto" latinLnBrk="0" hangingPunct="1">
              <a:lnSpc>
                <a:spcPct val="112000"/>
              </a:lnSpc>
              <a:spcBef>
                <a:spcPts val="745"/>
              </a:spcBef>
              <a:spcAft>
                <a:spcPts val="0"/>
              </a:spcAft>
              <a:buClrTx/>
              <a:buSzTx/>
              <a:buFont typeface="Arial" pitchFamily="34" charset="0"/>
              <a:buNone/>
              <a:tabLst/>
              <a:defRPr kumimoji="0" sz="900" b="0" i="0" u="none" strike="noStrike" kern="1200" cap="none" spc="0" normalizeH="0" baseline="0">
                <a:ln>
                  <a:noFill/>
                </a:ln>
                <a:solidFill>
                  <a:schemeClr val="tx2"/>
                </a:solidFill>
                <a:effectLst/>
                <a:uLnTx/>
                <a:uFillTx/>
                <a:latin typeface="Arial"/>
                <a:ea typeface="+mn-ea"/>
                <a:cs typeface="+mn-cs"/>
              </a:defRPr>
            </a:lvl1pPr>
            <a:lvl2pPr marL="138113" marR="0" indent="-138113" algn="l" defTabSz="972739" rtl="0" eaLnBrk="1" fontAlgn="auto" latinLnBrk="0" hangingPunct="1">
              <a:lnSpc>
                <a:spcPct val="112000"/>
              </a:lnSpc>
              <a:spcBef>
                <a:spcPts val="300"/>
              </a:spcBef>
              <a:spcAft>
                <a:spcPts val="0"/>
              </a:spcAft>
              <a:buClr>
                <a:schemeClr val="tx2"/>
              </a:buClr>
              <a:buSzTx/>
              <a:buFont typeface="Wingdings 3" pitchFamily="18" charset="2"/>
              <a:buChar char=""/>
              <a:tabLst/>
              <a:defRPr kumimoji="0" sz="900" b="0" i="0" u="none" strike="noStrike" kern="1200" cap="none" spc="0" normalizeH="0" baseline="0">
                <a:ln>
                  <a:noFill/>
                </a:ln>
                <a:solidFill>
                  <a:schemeClr val="tx2"/>
                </a:solidFill>
                <a:effectLst/>
                <a:uLnTx/>
                <a:uFillTx/>
                <a:latin typeface="Arial"/>
                <a:ea typeface="+mn-ea"/>
                <a:cs typeface="+mn-cs"/>
              </a:defRPr>
            </a:lvl2pPr>
            <a:lvl3pPr marL="276225" marR="0" indent="-84138" algn="l" defTabSz="972739" rtl="0" eaLnBrk="1" fontAlgn="auto" latinLnBrk="0" hangingPunct="1">
              <a:lnSpc>
                <a:spcPct val="112000"/>
              </a:lnSpc>
              <a:spcBef>
                <a:spcPts val="300"/>
              </a:spcBef>
              <a:spcAft>
                <a:spcPts val="0"/>
              </a:spcAft>
              <a:buClr>
                <a:schemeClr val="tx1"/>
              </a:buClr>
              <a:buSzTx/>
              <a:buFont typeface="Arial" pitchFamily="34" charset="0"/>
              <a:buChar char="•"/>
              <a:tabLst/>
              <a:defRPr kumimoji="0" sz="900" b="0" i="0" u="none" strike="noStrike" kern="1200" cap="none" spc="0" normalizeH="0" baseline="0">
                <a:ln>
                  <a:noFill/>
                </a:ln>
                <a:solidFill>
                  <a:schemeClr val="tx2"/>
                </a:solidFill>
                <a:effectLst/>
                <a:uLnTx/>
                <a:uFillTx/>
                <a:latin typeface="Arial"/>
                <a:ea typeface="+mn-ea"/>
                <a:cs typeface="+mn-cs"/>
              </a:defRPr>
            </a:lvl3pPr>
            <a:lvl4pPr marL="501650" marR="0" indent="-117475" algn="l" defTabSz="972739" rtl="0" eaLnBrk="1" fontAlgn="auto" latinLnBrk="0" hangingPunct="1">
              <a:lnSpc>
                <a:spcPct val="112000"/>
              </a:lnSpc>
              <a:spcBef>
                <a:spcPts val="300"/>
              </a:spcBef>
              <a:spcAft>
                <a:spcPts val="0"/>
              </a:spcAft>
              <a:buClr>
                <a:schemeClr val="tx1"/>
              </a:buClr>
              <a:buSzTx/>
              <a:buFont typeface="Arial" pitchFamily="34" charset="0"/>
              <a:buChar char="–"/>
              <a:tabLst/>
              <a:defRPr kumimoji="0" sz="900" b="0" i="0" u="none" strike="noStrike" kern="1200" cap="none" spc="0" normalizeH="0" baseline="0">
                <a:ln>
                  <a:noFill/>
                </a:ln>
                <a:solidFill>
                  <a:schemeClr val="tx2"/>
                </a:solidFill>
                <a:effectLst/>
                <a:uLnTx/>
                <a:uFillTx/>
                <a:latin typeface="Arial"/>
                <a:ea typeface="+mn-ea"/>
                <a:cs typeface="+mn-cs"/>
              </a:defRPr>
            </a:lvl4pPr>
            <a:lvl5pPr marL="676275" marR="0" indent="-98425" algn="l" defTabSz="972739" rtl="0" eaLnBrk="1" fontAlgn="auto" latinLnBrk="0" hangingPunct="1">
              <a:lnSpc>
                <a:spcPct val="112000"/>
              </a:lnSpc>
              <a:spcBef>
                <a:spcPts val="300"/>
              </a:spcBef>
              <a:spcAft>
                <a:spcPts val="0"/>
              </a:spcAft>
              <a:buClr>
                <a:schemeClr val="tx1"/>
              </a:buClr>
              <a:buSzTx/>
              <a:buFont typeface="Arial" pitchFamily="34" charset="0"/>
              <a:buChar char="•"/>
              <a:tabLst/>
              <a:defRPr kumimoji="0" sz="900" b="0" i="0" u="none" strike="noStrike" kern="1200" cap="none" spc="0" normalizeH="0" baseline="0">
                <a:ln>
                  <a:noFill/>
                </a:ln>
                <a:solidFill>
                  <a:schemeClr val="tx2"/>
                </a:solidFill>
                <a:effectLst/>
                <a:uLnTx/>
                <a:uFillTx/>
                <a:latin typeface="Arial"/>
                <a:ea typeface="+mn-ea"/>
                <a:cs typeface="+mn-cs"/>
              </a:defRPr>
            </a:lvl5pPr>
            <a:lvl6pPr marL="2675031" indent="-243185" algn="l" defTabSz="972739"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61401" indent="-243185" algn="l" defTabSz="972739"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47770" indent="-243185" algn="l" defTabSz="972739"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34140" indent="-243185" algn="l" defTabSz="972739"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sz="1000" dirty="0" smtClean="0">
                <a:solidFill>
                  <a:schemeClr val="accent2"/>
                </a:solidFill>
              </a:rPr>
              <a:t> </a:t>
            </a:r>
          </a:p>
          <a:p>
            <a:endParaRPr lang="en-US" sz="1000" b="1" i="1" dirty="0">
              <a:solidFill>
                <a:schemeClr val="accent2"/>
              </a:solidFill>
            </a:endParaRPr>
          </a:p>
          <a:p>
            <a:endParaRPr lang="en-US" sz="1000" b="1" i="1" dirty="0" smtClean="0">
              <a:solidFill>
                <a:schemeClr val="accent2"/>
              </a:solidFill>
            </a:endParaRPr>
          </a:p>
          <a:p>
            <a:endParaRPr lang="en-US" sz="1000" b="1" i="1" dirty="0">
              <a:solidFill>
                <a:schemeClr val="accent2"/>
              </a:solidFill>
            </a:endParaRPr>
          </a:p>
          <a:p>
            <a:endParaRPr lang="en-US" sz="1000" b="1" i="1" dirty="0" smtClean="0">
              <a:solidFill>
                <a:schemeClr val="accent2"/>
              </a:solidFill>
            </a:endParaRPr>
          </a:p>
          <a:p>
            <a:endParaRPr lang="en-US" sz="1000" b="1" i="1" dirty="0">
              <a:solidFill>
                <a:schemeClr val="accent2"/>
              </a:solidFill>
            </a:endParaRPr>
          </a:p>
          <a:p>
            <a:endParaRPr lang="en-US" sz="1000" b="1" i="1" dirty="0" smtClean="0">
              <a:solidFill>
                <a:schemeClr val="accent2"/>
              </a:solidFill>
            </a:endParaRPr>
          </a:p>
          <a:p>
            <a:endParaRPr lang="en-US" sz="1000" b="1" i="1" dirty="0">
              <a:solidFill>
                <a:schemeClr val="accent2"/>
              </a:solidFill>
            </a:endParaRPr>
          </a:p>
          <a:p>
            <a:endParaRPr lang="en-US" sz="1000" b="1" i="1" dirty="0" smtClean="0">
              <a:solidFill>
                <a:schemeClr val="accent2"/>
              </a:solidFill>
            </a:endParaRPr>
          </a:p>
          <a:p>
            <a:endParaRPr lang="en-US" sz="1000" b="1" i="1" dirty="0">
              <a:solidFill>
                <a:schemeClr val="accent2"/>
              </a:solidFill>
            </a:endParaRPr>
          </a:p>
          <a:p>
            <a:endParaRPr lang="en-US" sz="1000" b="1" i="1" dirty="0" smtClean="0">
              <a:solidFill>
                <a:schemeClr val="accent2"/>
              </a:solidFill>
            </a:endParaRPr>
          </a:p>
          <a:p>
            <a:endParaRPr lang="en-US" sz="1000" b="1" i="1" dirty="0">
              <a:solidFill>
                <a:schemeClr val="accent2"/>
              </a:solidFill>
            </a:endParaRPr>
          </a:p>
          <a:p>
            <a:endParaRPr lang="en-US" sz="1000" b="1" i="1" dirty="0" smtClean="0">
              <a:solidFill>
                <a:schemeClr val="accent2"/>
              </a:solidFill>
            </a:endParaRPr>
          </a:p>
          <a:p>
            <a:endParaRPr lang="en-US" sz="1000" b="1" i="1" dirty="0">
              <a:solidFill>
                <a:schemeClr val="accent2"/>
              </a:solidFill>
            </a:endParaRPr>
          </a:p>
          <a:p>
            <a:endParaRPr lang="en-US" sz="1000" b="1" i="1" dirty="0" smtClean="0">
              <a:solidFill>
                <a:schemeClr val="accent2"/>
              </a:solidFill>
            </a:endParaRPr>
          </a:p>
          <a:p>
            <a:endParaRPr lang="en-US" sz="1000" b="1" i="1" dirty="0">
              <a:solidFill>
                <a:schemeClr val="accent2"/>
              </a:solidFill>
            </a:endParaRPr>
          </a:p>
          <a:p>
            <a:endParaRPr lang="en-US" sz="1000" b="1" i="1" dirty="0" smtClean="0">
              <a:solidFill>
                <a:schemeClr val="accent2"/>
              </a:solidFill>
            </a:endParaRPr>
          </a:p>
          <a:p>
            <a:endParaRPr lang="en-US" sz="1000" b="1" i="1" dirty="0">
              <a:solidFill>
                <a:schemeClr val="accent2"/>
              </a:solidFill>
            </a:endParaRPr>
          </a:p>
          <a:p>
            <a:r>
              <a:rPr lang="en-US" sz="1000" b="1" i="1" dirty="0" smtClean="0">
                <a:solidFill>
                  <a:schemeClr val="accent2"/>
                </a:solidFill>
              </a:rPr>
              <a:t>Considerations</a:t>
            </a:r>
          </a:p>
          <a:p>
            <a:r>
              <a:rPr lang="en-US" sz="1000" i="1" dirty="0" smtClean="0"/>
              <a:t>From an investment perspective</a:t>
            </a:r>
          </a:p>
          <a:p>
            <a:pPr marL="171450" indent="-171450">
              <a:buFont typeface="Arial" panose="020B0604020202020204" pitchFamily="34" charset="0"/>
              <a:buChar char="•"/>
            </a:pPr>
            <a:r>
              <a:rPr lang="en-US" sz="1000" dirty="0" smtClean="0"/>
              <a:t>Could the inconsistency in treatment for EM and DM securities result in unintended consequences down the road?</a:t>
            </a:r>
          </a:p>
          <a:p>
            <a:pPr marL="171450" indent="-171450">
              <a:buFont typeface="Arial" panose="020B0604020202020204" pitchFamily="34" charset="0"/>
              <a:buChar char="•"/>
            </a:pPr>
            <a:r>
              <a:rPr lang="en-US" sz="1000" dirty="0" smtClean="0"/>
              <a:t>This change mainly impacts three countries: China (US listed), Russia (UK listed), and Hong Kong (Singapore listed).  Given the current geopolitical risk in Russia, are we comfortable taking on increased exposure to Russia and/or experiencing turnover in our Russian country funds?</a:t>
            </a:r>
          </a:p>
          <a:p>
            <a:r>
              <a:rPr lang="en-US" sz="1000" i="1" dirty="0" smtClean="0"/>
              <a:t>From an operational perspective</a:t>
            </a:r>
          </a:p>
          <a:p>
            <a:pPr marL="171450" indent="-171450">
              <a:buFont typeface="Arial" panose="020B0604020202020204" pitchFamily="34" charset="0"/>
              <a:buChar char="•"/>
            </a:pPr>
            <a:r>
              <a:rPr lang="en-US" sz="1000" dirty="0" smtClean="0"/>
              <a:t>We are a global firm. Can we overcome the operational complications of having U.S. traded securities in Asia-Pacific country indexes?  Specifically, what are the implications for our Asian registered iShares range?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547" y="740910"/>
            <a:ext cx="250507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Group 16"/>
          <p:cNvGrpSpPr/>
          <p:nvPr/>
        </p:nvGrpSpPr>
        <p:grpSpPr>
          <a:xfrm>
            <a:off x="682117" y="916482"/>
            <a:ext cx="1019956" cy="553998"/>
            <a:chOff x="593555" y="1095350"/>
            <a:chExt cx="1019956" cy="553998"/>
          </a:xfrm>
        </p:grpSpPr>
        <p:sp>
          <p:nvSpPr>
            <p:cNvPr id="19" name="Text Box 7"/>
            <p:cNvSpPr txBox="1">
              <a:spLocks noChangeArrowheads="1"/>
            </p:cNvSpPr>
            <p:nvPr/>
          </p:nvSpPr>
          <p:spPr bwMode="auto">
            <a:xfrm rot="16200000">
              <a:off x="1362901" y="1295248"/>
              <a:ext cx="362721"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800">
                  <a:solidFill>
                    <a:schemeClr val="tx1"/>
                  </a:solidFill>
                  <a:latin typeface="Arial" charset="0"/>
                  <a:ea typeface="ＭＳ Ｐゴシック" pitchFamily="34" charset="-128"/>
                </a:defRPr>
              </a:lvl1pPr>
              <a:lvl2pPr marL="742950" indent="-285750" eaLnBrk="0" hangingPunct="0">
                <a:defRPr sz="800">
                  <a:solidFill>
                    <a:schemeClr val="tx1"/>
                  </a:solidFill>
                  <a:latin typeface="Arial" charset="0"/>
                  <a:ea typeface="ＭＳ Ｐゴシック" pitchFamily="34" charset="-128"/>
                </a:defRPr>
              </a:lvl2pPr>
              <a:lvl3pPr marL="1143000" indent="-228600" eaLnBrk="0" hangingPunct="0">
                <a:defRPr sz="800">
                  <a:solidFill>
                    <a:schemeClr val="tx1"/>
                  </a:solidFill>
                  <a:latin typeface="Arial" charset="0"/>
                  <a:ea typeface="ＭＳ Ｐゴシック" pitchFamily="34" charset="-128"/>
                </a:defRPr>
              </a:lvl3pPr>
              <a:lvl4pPr marL="1600200" indent="-228600" eaLnBrk="0" hangingPunct="0">
                <a:defRPr sz="800">
                  <a:solidFill>
                    <a:schemeClr val="tx1"/>
                  </a:solidFill>
                  <a:latin typeface="Arial" charset="0"/>
                  <a:ea typeface="ＭＳ Ｐゴシック" pitchFamily="34" charset="-128"/>
                </a:defRPr>
              </a:lvl4pPr>
              <a:lvl5pPr marL="2057400" indent="-228600" eaLnBrk="0" hangingPunct="0">
                <a:defRPr sz="8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8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8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8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800">
                  <a:solidFill>
                    <a:schemeClr val="tx1"/>
                  </a:solidFill>
                  <a:latin typeface="Arial" charset="0"/>
                  <a:ea typeface="ＭＳ Ｐゴシック" pitchFamily="34" charset="-128"/>
                </a:defRPr>
              </a:lvl9pPr>
            </a:lstStyle>
            <a:p>
              <a:pPr algn="r" eaLnBrk="1" hangingPunct="1">
                <a:defRPr/>
              </a:pPr>
              <a:r>
                <a:rPr lang="en-US" sz="900" spc="160" dirty="0" smtClean="0">
                  <a:solidFill>
                    <a:schemeClr val="accent2"/>
                  </a:solidFill>
                </a:rPr>
                <a:t>2015</a:t>
              </a:r>
            </a:p>
          </p:txBody>
        </p:sp>
        <p:sp>
          <p:nvSpPr>
            <p:cNvPr id="20" name="Rectangle 19"/>
            <p:cNvSpPr/>
            <p:nvPr/>
          </p:nvSpPr>
          <p:spPr>
            <a:xfrm>
              <a:off x="593555" y="1095350"/>
              <a:ext cx="952505" cy="553998"/>
            </a:xfrm>
            <a:prstGeom prst="rect">
              <a:avLst/>
            </a:prstGeom>
            <a:noFill/>
            <a:ln>
              <a:noFill/>
            </a:ln>
          </p:spPr>
          <p:txBody>
            <a:bodyPr wrap="none">
              <a:spAutoFit/>
            </a:bodyPr>
            <a:lstStyle/>
            <a:p>
              <a:pPr algn="r">
                <a:defRPr/>
              </a:pPr>
              <a:r>
                <a:rPr lang="en-US" sz="3000" b="1" dirty="0" smtClean="0">
                  <a:ln w="9525">
                    <a:solidFill>
                      <a:schemeClr val="bg1"/>
                    </a:solidFill>
                    <a:prstDash val="solid"/>
                  </a:ln>
                  <a:solidFill>
                    <a:schemeClr val="accent2"/>
                  </a:solidFill>
                  <a:ea typeface="ＭＳ Ｐゴシック" pitchFamily="34" charset="-128"/>
                </a:rPr>
                <a:t>JAN</a:t>
              </a:r>
              <a:endParaRPr lang="en-US" sz="3000" b="1" dirty="0">
                <a:ln w="9525">
                  <a:solidFill>
                    <a:schemeClr val="bg1"/>
                  </a:solidFill>
                  <a:prstDash val="solid"/>
                </a:ln>
                <a:solidFill>
                  <a:schemeClr val="accent2"/>
                </a:solidFill>
                <a:ea typeface="ＭＳ Ｐゴシック" pitchFamily="34" charset="-128"/>
              </a:endParaRPr>
            </a:p>
          </p:txBody>
        </p:sp>
      </p:grpSp>
      <p:graphicFrame>
        <p:nvGraphicFramePr>
          <p:cNvPr id="4" name="Table 3"/>
          <p:cNvGraphicFramePr>
            <a:graphicFrameLocks noGrp="1"/>
          </p:cNvGraphicFramePr>
          <p:nvPr>
            <p:extLst>
              <p:ext uri="{D42A27DB-BD31-4B8C-83A1-F6EECF244321}">
                <p14:modId xmlns:p14="http://schemas.microsoft.com/office/powerpoint/2010/main" val="869706386"/>
              </p:ext>
            </p:extLst>
          </p:nvPr>
        </p:nvGraphicFramePr>
        <p:xfrm>
          <a:off x="328547" y="7768230"/>
          <a:ext cx="3447808" cy="1945786"/>
        </p:xfrm>
        <a:graphic>
          <a:graphicData uri="http://schemas.openxmlformats.org/drawingml/2006/table">
            <a:tbl>
              <a:tblPr firstRow="1" bandRow="1">
                <a:tableStyleId>{21E4AEA4-8DFA-4A89-87EB-49C32662AFE0}</a:tableStyleId>
              </a:tblPr>
              <a:tblGrid>
                <a:gridCol w="1072741"/>
                <a:gridCol w="1116283"/>
                <a:gridCol w="1258784"/>
              </a:tblGrid>
              <a:tr h="310187">
                <a:tc>
                  <a:txBody>
                    <a:bodyPr/>
                    <a:lstStyle/>
                    <a:p>
                      <a:pPr algn="ctr"/>
                      <a:r>
                        <a:rPr lang="en-US" sz="800" dirty="0" smtClean="0"/>
                        <a:t>Company</a:t>
                      </a:r>
                      <a:endParaRPr lang="en-US" sz="800" dirty="0"/>
                    </a:p>
                  </a:txBody>
                  <a:tcPr/>
                </a:tc>
                <a:tc>
                  <a:txBody>
                    <a:bodyPr/>
                    <a:lstStyle/>
                    <a:p>
                      <a:pPr algn="ctr"/>
                      <a:r>
                        <a:rPr lang="en-US" sz="800" dirty="0" smtClean="0"/>
                        <a:t>Sector</a:t>
                      </a:r>
                      <a:endParaRPr lang="en-US" sz="800" dirty="0"/>
                    </a:p>
                  </a:txBody>
                  <a:tcPr/>
                </a:tc>
                <a:tc>
                  <a:txBody>
                    <a:bodyPr/>
                    <a:lstStyle/>
                    <a:p>
                      <a:pPr algn="ctr"/>
                      <a:r>
                        <a:rPr lang="en-US" sz="800" dirty="0" smtClean="0"/>
                        <a:t>Weight in MSCI China</a:t>
                      </a:r>
                      <a:endParaRPr lang="en-US" sz="800" dirty="0"/>
                    </a:p>
                  </a:txBody>
                  <a:tcPr/>
                </a:tc>
              </a:tr>
              <a:tr h="326080">
                <a:tc>
                  <a:txBody>
                    <a:bodyPr/>
                    <a:lstStyle/>
                    <a:p>
                      <a:pPr algn="ctr"/>
                      <a:r>
                        <a:rPr lang="en-US" sz="800" dirty="0" err="1" smtClean="0">
                          <a:solidFill>
                            <a:schemeClr val="tx2"/>
                          </a:solidFill>
                        </a:rPr>
                        <a:t>Alibaba</a:t>
                      </a:r>
                      <a:endParaRPr lang="en-US" sz="800" dirty="0">
                        <a:solidFill>
                          <a:schemeClr val="tx2"/>
                        </a:solidFill>
                      </a:endParaRPr>
                    </a:p>
                  </a:txBody>
                  <a:tcPr/>
                </a:tc>
                <a:tc>
                  <a:txBody>
                    <a:bodyPr/>
                    <a:lstStyle/>
                    <a:p>
                      <a:pPr algn="ctr"/>
                      <a:r>
                        <a:rPr lang="en-US" sz="800" dirty="0" smtClean="0">
                          <a:solidFill>
                            <a:schemeClr val="tx2"/>
                          </a:solidFill>
                        </a:rPr>
                        <a:t>Info Tech</a:t>
                      </a:r>
                      <a:endParaRPr lang="en-US" sz="800" dirty="0">
                        <a:solidFill>
                          <a:schemeClr val="tx2"/>
                        </a:solidFill>
                      </a:endParaRPr>
                    </a:p>
                  </a:txBody>
                  <a:tcPr/>
                </a:tc>
                <a:tc>
                  <a:txBody>
                    <a:bodyPr/>
                    <a:lstStyle/>
                    <a:p>
                      <a:pPr algn="ctr"/>
                      <a:r>
                        <a:rPr lang="en-US" sz="800" dirty="0" smtClean="0">
                          <a:solidFill>
                            <a:schemeClr val="tx2"/>
                          </a:solidFill>
                        </a:rPr>
                        <a:t>7.10%</a:t>
                      </a:r>
                      <a:endParaRPr lang="en-US" sz="800" dirty="0">
                        <a:solidFill>
                          <a:schemeClr val="tx2"/>
                        </a:solidFill>
                      </a:endParaRPr>
                    </a:p>
                  </a:txBody>
                  <a:tcPr/>
                </a:tc>
              </a:tr>
              <a:tr h="303679">
                <a:tc>
                  <a:txBody>
                    <a:bodyPr/>
                    <a:lstStyle/>
                    <a:p>
                      <a:pPr algn="ctr"/>
                      <a:r>
                        <a:rPr lang="en-US" sz="800" dirty="0" err="1" smtClean="0">
                          <a:solidFill>
                            <a:schemeClr val="tx2"/>
                          </a:solidFill>
                        </a:rPr>
                        <a:t>Baidu</a:t>
                      </a:r>
                      <a:endParaRPr lang="en-US" sz="800" dirty="0">
                        <a:solidFill>
                          <a:schemeClr val="tx2"/>
                        </a:solidFill>
                      </a:endParaRPr>
                    </a:p>
                  </a:txBody>
                  <a:tcPr/>
                </a:tc>
                <a:tc>
                  <a:txBody>
                    <a:bodyPr/>
                    <a:lstStyle/>
                    <a:p>
                      <a:pPr algn="ctr"/>
                      <a:r>
                        <a:rPr lang="en-US" sz="800" dirty="0" smtClean="0">
                          <a:solidFill>
                            <a:schemeClr val="tx2"/>
                          </a:solidFill>
                        </a:rPr>
                        <a:t>Info Tech</a:t>
                      </a:r>
                      <a:endParaRPr lang="en-US" sz="800" dirty="0">
                        <a:solidFill>
                          <a:schemeClr val="tx2"/>
                        </a:solidFill>
                      </a:endParaRPr>
                    </a:p>
                  </a:txBody>
                  <a:tcPr/>
                </a:tc>
                <a:tc>
                  <a:txBody>
                    <a:bodyPr/>
                    <a:lstStyle/>
                    <a:p>
                      <a:pPr algn="ctr"/>
                      <a:r>
                        <a:rPr lang="en-US" sz="800" dirty="0" smtClean="0">
                          <a:solidFill>
                            <a:schemeClr val="tx2"/>
                          </a:solidFill>
                        </a:rPr>
                        <a:t>6.47%</a:t>
                      </a:r>
                      <a:endParaRPr lang="en-US" sz="800" dirty="0">
                        <a:solidFill>
                          <a:schemeClr val="tx2"/>
                        </a:solidFill>
                      </a:endParaRPr>
                    </a:p>
                  </a:txBody>
                  <a:tcPr/>
                </a:tc>
              </a:tr>
              <a:tr h="303679">
                <a:tc>
                  <a:txBody>
                    <a:bodyPr/>
                    <a:lstStyle/>
                    <a:p>
                      <a:pPr algn="ctr"/>
                      <a:r>
                        <a:rPr lang="en-US" sz="800" dirty="0" smtClean="0">
                          <a:solidFill>
                            <a:schemeClr val="tx2"/>
                          </a:solidFill>
                        </a:rPr>
                        <a:t>JD.com</a:t>
                      </a:r>
                      <a:endParaRPr lang="en-US" sz="800" dirty="0">
                        <a:solidFill>
                          <a:schemeClr val="tx2"/>
                        </a:solidFill>
                      </a:endParaRPr>
                    </a:p>
                  </a:txBody>
                  <a:tcPr/>
                </a:tc>
                <a:tc>
                  <a:txBody>
                    <a:bodyPr/>
                    <a:lstStyle/>
                    <a:p>
                      <a:pPr marL="0" marR="0" indent="0" algn="ctr" defTabSz="972739" rtl="0" eaLnBrk="1" fontAlgn="auto" latinLnBrk="0" hangingPunct="1">
                        <a:lnSpc>
                          <a:spcPct val="100000"/>
                        </a:lnSpc>
                        <a:spcBef>
                          <a:spcPts val="0"/>
                        </a:spcBef>
                        <a:spcAft>
                          <a:spcPts val="0"/>
                        </a:spcAft>
                        <a:buClrTx/>
                        <a:buSzTx/>
                        <a:buFontTx/>
                        <a:buNone/>
                        <a:tabLst/>
                        <a:defRPr/>
                      </a:pPr>
                      <a:r>
                        <a:rPr lang="en-US" sz="800" dirty="0" smtClean="0">
                          <a:solidFill>
                            <a:schemeClr val="tx2"/>
                          </a:solidFill>
                        </a:rPr>
                        <a:t>Consumer Disc</a:t>
                      </a:r>
                    </a:p>
                    <a:p>
                      <a:pPr algn="ctr"/>
                      <a:endParaRPr lang="en-US" sz="800" dirty="0">
                        <a:solidFill>
                          <a:schemeClr val="tx2"/>
                        </a:solidFill>
                      </a:endParaRPr>
                    </a:p>
                  </a:txBody>
                  <a:tcPr/>
                </a:tc>
                <a:tc>
                  <a:txBody>
                    <a:bodyPr/>
                    <a:lstStyle/>
                    <a:p>
                      <a:pPr algn="ctr"/>
                      <a:r>
                        <a:rPr lang="en-US" sz="800" dirty="0" smtClean="0">
                          <a:solidFill>
                            <a:schemeClr val="tx2"/>
                          </a:solidFill>
                        </a:rPr>
                        <a:t>2.07%</a:t>
                      </a:r>
                      <a:endParaRPr lang="en-US" sz="800" dirty="0">
                        <a:solidFill>
                          <a:schemeClr val="tx2"/>
                        </a:solidFill>
                      </a:endParaRPr>
                    </a:p>
                  </a:txBody>
                  <a:tcPr/>
                </a:tc>
              </a:tr>
              <a:tr h="285821">
                <a:tc>
                  <a:txBody>
                    <a:bodyPr/>
                    <a:lstStyle/>
                    <a:p>
                      <a:pPr algn="ctr"/>
                      <a:r>
                        <a:rPr lang="en-US" sz="800" dirty="0" err="1" smtClean="0">
                          <a:solidFill>
                            <a:schemeClr val="tx2"/>
                          </a:solidFill>
                        </a:rPr>
                        <a:t>Ctrip</a:t>
                      </a:r>
                      <a:r>
                        <a:rPr lang="en-US" sz="800" dirty="0" smtClean="0">
                          <a:solidFill>
                            <a:schemeClr val="tx2"/>
                          </a:solidFill>
                        </a:rPr>
                        <a:t> Com</a:t>
                      </a:r>
                      <a:endParaRPr lang="en-US" sz="800" dirty="0">
                        <a:solidFill>
                          <a:schemeClr val="tx2"/>
                        </a:solidFill>
                      </a:endParaRPr>
                    </a:p>
                  </a:txBody>
                  <a:tcPr/>
                </a:tc>
                <a:tc>
                  <a:txBody>
                    <a:bodyPr/>
                    <a:lstStyle/>
                    <a:p>
                      <a:pPr marL="0" marR="0" indent="0" algn="ctr" defTabSz="972739" rtl="0" eaLnBrk="1" fontAlgn="auto" latinLnBrk="0" hangingPunct="1">
                        <a:lnSpc>
                          <a:spcPct val="100000"/>
                        </a:lnSpc>
                        <a:spcBef>
                          <a:spcPts val="0"/>
                        </a:spcBef>
                        <a:spcAft>
                          <a:spcPts val="0"/>
                        </a:spcAft>
                        <a:buClrTx/>
                        <a:buSzTx/>
                        <a:buFontTx/>
                        <a:buNone/>
                        <a:tabLst/>
                        <a:defRPr/>
                      </a:pPr>
                      <a:r>
                        <a:rPr lang="en-US" sz="800" dirty="0" smtClean="0">
                          <a:solidFill>
                            <a:schemeClr val="tx2"/>
                          </a:solidFill>
                        </a:rPr>
                        <a:t>Consumer Disc</a:t>
                      </a:r>
                    </a:p>
                    <a:p>
                      <a:pPr algn="ctr"/>
                      <a:endParaRPr lang="en-US" sz="800" dirty="0">
                        <a:solidFill>
                          <a:schemeClr val="tx2"/>
                        </a:solidFill>
                      </a:endParaRPr>
                    </a:p>
                  </a:txBody>
                  <a:tcPr/>
                </a:tc>
                <a:tc>
                  <a:txBody>
                    <a:bodyPr/>
                    <a:lstStyle/>
                    <a:p>
                      <a:pPr algn="ctr"/>
                      <a:r>
                        <a:rPr lang="en-US" sz="800" dirty="0" smtClean="0">
                          <a:solidFill>
                            <a:schemeClr val="tx2"/>
                          </a:solidFill>
                        </a:rPr>
                        <a:t>0.81%</a:t>
                      </a:r>
                      <a:endParaRPr lang="en-US" sz="800" dirty="0">
                        <a:solidFill>
                          <a:schemeClr val="tx2"/>
                        </a:solidFill>
                      </a:endParaRPr>
                    </a:p>
                  </a:txBody>
                  <a:tcPr/>
                </a:tc>
              </a:tr>
              <a:tr h="254721">
                <a:tc>
                  <a:txBody>
                    <a:bodyPr/>
                    <a:lstStyle/>
                    <a:p>
                      <a:pPr algn="ctr"/>
                      <a:r>
                        <a:rPr lang="en-US" sz="800" dirty="0" err="1" smtClean="0">
                          <a:solidFill>
                            <a:schemeClr val="tx2"/>
                          </a:solidFill>
                        </a:rPr>
                        <a:t>Netease</a:t>
                      </a:r>
                      <a:endParaRPr lang="en-US" sz="800" dirty="0">
                        <a:solidFill>
                          <a:schemeClr val="tx2"/>
                        </a:solidFill>
                      </a:endParaRPr>
                    </a:p>
                  </a:txBody>
                  <a:tcPr/>
                </a:tc>
                <a:tc>
                  <a:txBody>
                    <a:bodyPr/>
                    <a:lstStyle/>
                    <a:p>
                      <a:pPr marL="0" marR="0" indent="0" algn="ctr" defTabSz="972739" rtl="0" eaLnBrk="1" fontAlgn="auto" latinLnBrk="0" hangingPunct="1">
                        <a:lnSpc>
                          <a:spcPct val="100000"/>
                        </a:lnSpc>
                        <a:spcBef>
                          <a:spcPts val="0"/>
                        </a:spcBef>
                        <a:spcAft>
                          <a:spcPts val="0"/>
                        </a:spcAft>
                        <a:buClrTx/>
                        <a:buSzTx/>
                        <a:buFontTx/>
                        <a:buNone/>
                        <a:tabLst/>
                        <a:defRPr/>
                      </a:pPr>
                      <a:r>
                        <a:rPr lang="en-US" sz="800" dirty="0" smtClean="0">
                          <a:solidFill>
                            <a:schemeClr val="tx2"/>
                          </a:solidFill>
                        </a:rPr>
                        <a:t>Info Tech</a:t>
                      </a:r>
                    </a:p>
                    <a:p>
                      <a:pPr algn="ctr"/>
                      <a:endParaRPr lang="en-US" sz="800" dirty="0">
                        <a:solidFill>
                          <a:schemeClr val="tx2"/>
                        </a:solidFill>
                      </a:endParaRPr>
                    </a:p>
                  </a:txBody>
                  <a:tcPr/>
                </a:tc>
                <a:tc>
                  <a:txBody>
                    <a:bodyPr/>
                    <a:lstStyle/>
                    <a:p>
                      <a:pPr algn="ctr"/>
                      <a:r>
                        <a:rPr lang="en-US" sz="800" dirty="0" smtClean="0">
                          <a:solidFill>
                            <a:schemeClr val="tx2"/>
                          </a:solidFill>
                        </a:rPr>
                        <a:t>0.76%</a:t>
                      </a:r>
                      <a:endParaRPr lang="en-US" sz="800" dirty="0">
                        <a:solidFill>
                          <a:schemeClr val="tx2"/>
                        </a:solidFill>
                      </a:endParaRPr>
                    </a:p>
                  </a:txBody>
                  <a:tcPr/>
                </a:tc>
              </a:tr>
            </a:tbl>
          </a:graphicData>
        </a:graphic>
      </p:graphicFrame>
      <p:graphicFrame>
        <p:nvGraphicFramePr>
          <p:cNvPr id="10" name="Chart 9"/>
          <p:cNvGraphicFramePr/>
          <p:nvPr>
            <p:extLst>
              <p:ext uri="{D42A27DB-BD31-4B8C-83A1-F6EECF244321}">
                <p14:modId xmlns:p14="http://schemas.microsoft.com/office/powerpoint/2010/main" val="4083617601"/>
              </p:ext>
            </p:extLst>
          </p:nvPr>
        </p:nvGraphicFramePr>
        <p:xfrm>
          <a:off x="3952502" y="1741035"/>
          <a:ext cx="3433950" cy="2545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p:nvPr>
            <p:extLst>
              <p:ext uri="{D42A27DB-BD31-4B8C-83A1-F6EECF244321}">
                <p14:modId xmlns:p14="http://schemas.microsoft.com/office/powerpoint/2010/main" val="2675083871"/>
              </p:ext>
            </p:extLst>
          </p:nvPr>
        </p:nvGraphicFramePr>
        <p:xfrm>
          <a:off x="3952502" y="4086212"/>
          <a:ext cx="3433950" cy="25758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42073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6"/>
          </p:nvPr>
        </p:nvSpPr>
        <p:spPr>
          <a:xfrm>
            <a:off x="460375" y="1888177"/>
            <a:ext cx="3220977" cy="7813963"/>
          </a:xfrm>
        </p:spPr>
        <p:txBody>
          <a:bodyPr/>
          <a:lstStyle/>
          <a:p>
            <a:r>
              <a:rPr lang="en-US" sz="1000" b="1" i="1" dirty="0">
                <a:solidFill>
                  <a:schemeClr val="accent2"/>
                </a:solidFill>
              </a:rPr>
              <a:t>What to do with Russia?</a:t>
            </a:r>
          </a:p>
          <a:p>
            <a:r>
              <a:rPr lang="en-US" sz="1000" dirty="0"/>
              <a:t>The implications of this methodology change with respect to Russia was our primary concern</a:t>
            </a:r>
            <a:r>
              <a:rPr lang="en-US" sz="1000" dirty="0" smtClean="0"/>
              <a:t>.  Implementing the change as proposed would result in all beta portfolios holding Russia taking seven new positions in Russian companies listed on foreign exchanges in order to track their MSCI benchmarks.  With the ruble tumbling along with the price of oil and US/EU economic sanctions still in place, talk of capital constraints and the nationalization of Russian companies has perforated the markets.  Given the uncertainty, we decided the risk of increased exposure to Russia in our index funds was not in the best interests of our clients at this time.  Beta discussed this concern with MSCI, along with the others outlined above, and collaborated to reach the best outcome for all parties.</a:t>
            </a:r>
          </a:p>
          <a:p>
            <a:endParaRPr lang="en-US" sz="1000" b="1" i="1" dirty="0">
              <a:solidFill>
                <a:schemeClr val="accent2"/>
              </a:solidFill>
            </a:endParaRPr>
          </a:p>
          <a:p>
            <a:pPr algn="ctr"/>
            <a:r>
              <a:rPr lang="en-US" sz="1000" b="1" i="1" dirty="0" smtClean="0">
                <a:solidFill>
                  <a:schemeClr val="accent2"/>
                </a:solidFill>
              </a:rPr>
              <a:t>MSCI Russia: 2/28/2014 – 1/31/2015</a:t>
            </a:r>
          </a:p>
          <a:p>
            <a:endParaRPr lang="en-US" sz="1000" b="1" i="1" dirty="0">
              <a:solidFill>
                <a:schemeClr val="accent2"/>
              </a:solidFill>
            </a:endParaRPr>
          </a:p>
          <a:p>
            <a:endParaRPr lang="en-US" sz="1000" b="1" i="1" dirty="0" smtClean="0">
              <a:solidFill>
                <a:schemeClr val="accent2"/>
              </a:solidFill>
            </a:endParaRPr>
          </a:p>
          <a:p>
            <a:endParaRPr lang="en-US" sz="1000" b="1" i="1" dirty="0">
              <a:solidFill>
                <a:schemeClr val="accent2"/>
              </a:solidFill>
            </a:endParaRPr>
          </a:p>
          <a:p>
            <a:endParaRPr lang="en-US" sz="1000" b="1" i="1" dirty="0" smtClean="0">
              <a:solidFill>
                <a:schemeClr val="accent2"/>
              </a:solidFill>
            </a:endParaRPr>
          </a:p>
          <a:p>
            <a:endParaRPr lang="en-US" sz="1000" b="1" i="1" dirty="0">
              <a:solidFill>
                <a:schemeClr val="accent2"/>
              </a:solidFill>
            </a:endParaRPr>
          </a:p>
          <a:p>
            <a:endParaRPr lang="en-US" sz="1000" b="1" i="1" dirty="0" smtClean="0">
              <a:solidFill>
                <a:schemeClr val="accent2"/>
              </a:solidFill>
            </a:endParaRPr>
          </a:p>
          <a:p>
            <a:endParaRPr lang="en-US" sz="1000" b="1" i="1" dirty="0">
              <a:solidFill>
                <a:schemeClr val="accent2"/>
              </a:solidFill>
            </a:endParaRPr>
          </a:p>
          <a:p>
            <a:endParaRPr lang="en-US" sz="1000" b="1" i="1" dirty="0" smtClean="0">
              <a:solidFill>
                <a:schemeClr val="accent2"/>
              </a:solidFill>
            </a:endParaRPr>
          </a:p>
          <a:p>
            <a:endParaRPr lang="en-US" sz="800" dirty="0"/>
          </a:p>
          <a:p>
            <a:endParaRPr lang="en-US" sz="1000" b="1" i="1" dirty="0" smtClean="0">
              <a:solidFill>
                <a:schemeClr val="accent2"/>
              </a:solidFill>
            </a:endParaRPr>
          </a:p>
          <a:p>
            <a:r>
              <a:rPr lang="en-US" sz="1000" b="1" i="1" dirty="0" smtClean="0">
                <a:solidFill>
                  <a:schemeClr val="accent2"/>
                </a:solidFill>
              </a:rPr>
              <a:t>Solutions</a:t>
            </a:r>
            <a:endParaRPr lang="en-US" sz="1000" dirty="0" smtClean="0">
              <a:solidFill>
                <a:schemeClr val="accent2"/>
              </a:solidFill>
            </a:endParaRPr>
          </a:p>
          <a:p>
            <a:r>
              <a:rPr lang="en-US" sz="1000" i="1" dirty="0" smtClean="0">
                <a:solidFill>
                  <a:schemeClr val="accent2"/>
                </a:solidFill>
              </a:rPr>
              <a:t>Materiality Threshold</a:t>
            </a:r>
          </a:p>
          <a:p>
            <a:pPr marL="171450" indent="-171450">
              <a:buFont typeface="Arial" panose="020B0604020202020204" pitchFamily="34" charset="0"/>
              <a:buChar char="•"/>
            </a:pPr>
            <a:r>
              <a:rPr lang="en-US" sz="1000" dirty="0" smtClean="0"/>
              <a:t>Foreign listed companies would only be eligible in countries for which they represent 5% or more of the market cap and 0.05% of MSCI ACWI IMI.</a:t>
            </a:r>
          </a:p>
          <a:p>
            <a:r>
              <a:rPr lang="en-US" sz="1000" i="1" dirty="0" smtClean="0">
                <a:solidFill>
                  <a:schemeClr val="accent2"/>
                </a:solidFill>
              </a:rPr>
              <a:t>Patience with Russia</a:t>
            </a:r>
          </a:p>
          <a:p>
            <a:pPr marL="171450" indent="-171450">
              <a:buFont typeface="Arial" panose="020B0604020202020204" pitchFamily="34" charset="0"/>
              <a:buChar char="•"/>
            </a:pPr>
            <a:r>
              <a:rPr lang="en-US" sz="1000" dirty="0" smtClean="0"/>
              <a:t>MSCI agreed to defer the potential inclusion of additional foreign listed companies in the MSCI Russia Indexes until further notice.  </a:t>
            </a:r>
          </a:p>
          <a:p>
            <a:r>
              <a:rPr lang="en-US" dirty="0" smtClean="0"/>
              <a:t> </a:t>
            </a:r>
          </a:p>
          <a:p>
            <a:endParaRPr lang="en-US" dirty="0"/>
          </a:p>
          <a:p>
            <a:endParaRPr lang="en-US" dirty="0" smtClean="0"/>
          </a:p>
          <a:p>
            <a:endParaRPr lang="en-US" dirty="0"/>
          </a:p>
          <a:p>
            <a:endParaRPr lang="en-US" dirty="0"/>
          </a:p>
        </p:txBody>
      </p:sp>
      <p:sp>
        <p:nvSpPr>
          <p:cNvPr id="5" name="Text Placeholder 4"/>
          <p:cNvSpPr>
            <a:spLocks noGrp="1"/>
          </p:cNvSpPr>
          <p:nvPr>
            <p:ph type="body" sz="quarter" idx="21"/>
          </p:nvPr>
        </p:nvSpPr>
        <p:spPr/>
        <p:txBody>
          <a:bodyPr/>
          <a:lstStyle/>
          <a:p>
            <a:r>
              <a:rPr lang="en-US" dirty="0" smtClean="0"/>
              <a:t>What to do with Russia?</a:t>
            </a:r>
            <a:endParaRPr lang="en-US" dirty="0"/>
          </a:p>
        </p:txBody>
      </p:sp>
      <p:sp>
        <p:nvSpPr>
          <p:cNvPr id="6" name="Text Placeholder 5"/>
          <p:cNvSpPr>
            <a:spLocks noGrp="1"/>
          </p:cNvSpPr>
          <p:nvPr>
            <p:ph type="body" sz="quarter" idx="22"/>
          </p:nvPr>
        </p:nvSpPr>
        <p:spPr/>
        <p:txBody>
          <a:bodyPr/>
          <a:lstStyle/>
          <a:p>
            <a:r>
              <a:rPr lang="en-US" dirty="0" smtClean="0"/>
              <a:t>Leading in a </a:t>
            </a:r>
            <a:r>
              <a:rPr lang="en-US" dirty="0"/>
              <a:t> </a:t>
            </a:r>
            <a:r>
              <a:rPr lang="en-US" dirty="0" smtClean="0"/>
              <a:t>challenging global market</a:t>
            </a:r>
            <a:endParaRPr lang="en-US" dirty="0"/>
          </a:p>
        </p:txBody>
      </p:sp>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9296" y="740909"/>
            <a:ext cx="261653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AutoShape 6" descr="data:image/jpeg;base64,/9j/4AAQSkZJRgABAQAAAQABAAD/2wCEAAkGBxQTEhQUEhQUFRUXGBwXGBcYGBoeIBweHB4cGhwbHh4iHCggGBwlIBgdIjEiJSkrMC4uHx8zODMsNygtLi0BCgoKDg0OGxAQGy0mICY0LDQyLCwsLCwsNCwvLCw0NDQsLCwsLCw0NCwsLCw0LCwsLCwsLCwsLCwsLCwsLCwsLP/AABEIAIABiQMBEQACEQEDEQH/xAAcAAADAQEAAwEAAAAAAAAAAAAABgcFBAIDCAH/xABHEAACAQICBwUFBgQFAgQHAAABAgMAEQQxBQYSIUFRYQcTInGBIzJikaEUQlJygrGSwcLRM0NTovCysxUkc9IWNESTw+Hx/8QAGwEAAgMBAQEAAAAAAAAAAAAAAAQDBQYCAQf/xAA7EQABAwICBgkEAQMEAgMAAAABAAIDBBEFMRIhQVFhcRMigZGhscHR8AYUMuFCI1LxFTNDcsLiJGKS/9oADAMBAAIRAxEAPwC40IRQhFCEUIRQhFCEUISjrBr/AIbD3WP28g3bKHwg/E+Q8hc9KgfUNbqGtXNHglRPZzuq3ec+we9kgaW19xk17SCFfwxix9WN2v1BFKuneeC0VPgtJDm3SO8+2XfdZuC0fjMZvRZ5viZiR/Ext9a5DXvy1pqWelpfyLW8ABfuGtaSx6R0WyyEOiE2sWDRtx2WAJAJtnuPI13aSLWlS6hxEFgsTys4cRcfrerBobSK4iCOZdwkUNbkeI9DcelPNdpC6xdTA6CV0TthXbXSgRQhFCEUIRQhFCEUIRQhFCEUIRQhFCEUIRQhFCEUIRQhFCF6MZjI4kLyuqIM2YgCvCQBcqSKJ8rtFgJO4JC052not1wkfeH/AFJLhfRfeb12aWfUj+K0NL9PPdrndbgNZ78vNJmM1ox2JYL30tyd0cN19AE8TepNLmR7tqvI8Oo6dt9Aatrtfnq7rLuj1X0mFMpMkYAuS+I2SOp8e71tXXRSWv6pd2I4eXaAseTL+i9uie0XFQIyPszn7rud6+ZH+IPUHqa9bUOaLHWuKjAqeZ4c27d4H7y+alw6U1sx8oJeWSNTwjUxj+IeL5sa5dLIcymIMMoo9TWgnidI92XgsU6SmO/vpj17x/71HpHenvt4hq0G/wD5HsuzB6y4uI3TEzDozFx8nuPpXokeMioJKClk/KNvYLeIsU46D7T2BC4uMMP9SPcR5oTv8wR5UwypP8lS1X060i8DrcD7+/eqJozScWIQPDIrrzBy6EZqehpprg4XCzU9PLA7QkbYrrrpQooQihCx9YtZIMGt5W8R92Nd7N5DgOpsKjfI1mado6CardaMatpOQ+blOMbr3jsVJsYVe7vkkah3I6sQfmALUoZ5HGzVp4sGo6ZmnOb8SbDsA9ytnUTT+MOMfCYtix2CbMF2lYbJzUbwQ3XhbrJC9+nouSOLUVKKYVFOLa9l7EG+/iFRqbWZRQhL2M053uI+yYY3cb5pRvES8QDkZDkBwzOVqiL7u0W9qso6Po4fuJhq/iNrj7Dbvy2rZ+xpy+p/vUlgkelfvXRXqjRQhFCEUIRQhcGmdMRYWMyTOFXgOLHko4muXPDRcpimpZal+hGLnwHNSHWnXafFkqpMUOWwp3sPjPHyG7zpGSZz+S2dBhENKA49Z2/dyHrnyS5hcM0jrHGpZ2NlVRvP/PpUIBJsFZySNY0vebAbSqlqt2cxxgSYu0r5iP7i+f4z9Ohzp2OnA1uWTr8efJdlP1Rv2n2807zzRwxlmKxxoLk5AAUwSAFQsY+V4a3W4qWa569x4qB4IomCllO2xA91g25eF7cTSUs4eNEBa3DcGfTSiZ7hex1DiN6eOz6Apo/Dhsypf0Ziw+hFMwizAqDGHh9ZIRy7gAmKpVWooQihCKEIoQihCKEIoQihCKEIoQihCKEIoQihCKEIoQlLW3XiLCXjjtLP+EHwr+c8/hG/yqCSYM1DNXGH4PJU9d/VZv2nl75KTaY0xNin253LngMlXoq5D96Sc8uNytjTUsVO3RibbzPMrX1U1MmxlnPsof8AUI3t0QcfPLzyruOEv5JLEMVipOr+T927n7Z8lSu4wWioC+yF4XzkkPK+Z8twHSnLMiF1l9OrxOXRvfwaB87Sk0LjNMyXPscIrfp3f91/oP3X68x4K7vSYSy35SHv/Q8SubWTQUOExuBhhDEloy5Y3LEygAngMjuFq5kYGPaBw81LRVktTSzSybja2zqlV8in1i1g6Y1OwmIuXiCt+OPwn1tub1BqJ0LHbFY02K1UH4uuNx1j5yU61k7Pp8Pd4bzxjkPGo6r97zX5UrJTubrGtaWixuGfqydV3h37O3vSdUCu106Px8sDh4XaNuanPoRkw6GvWuLTcKKaGOZuhI0EcVSdW+0pWsmMARsu9UeE/mGa+e8eVNx1IOpyzFbgDm9anNx/ac+w7fPmqBDKrqGUhlIuCDcEdDxpoG6zjmlp0XCxSjrrrumFvFDZ5+P4Y78W5nkvz6wSzBuoZq5wzCHVNpJNTPE8vfuUz0Xo3EaQxBAJd23ySNko5n+Sj06Jta6Ry1M88FDDciwGQG3l6lWXQOgoMDEQgA3XkkbNrbySeA6ZCn2MawaliKusmrJLu7AMhyShqADisfi8dayb0T9VreoRFv8AmqCHrPL1dYuRTUcVLtzPZfzJPcn3SGkIoELzOqKOLH6Dmegppzg0XKzsMEkztCNpJ4Kbae13mxjjDYBWUOdnaydudv8ATW2ZztypR8xedFi1FJhEVK3p6og22bB7nhlzTxqlq8mCgEY8Tt4pH/E3/tGQH8yaYij0BZUOIVzquXTOQyG4fM1t1IkEUIRQhFCEUIWFrXrNFgo7t4pG9yMHe3U/hUcT+5qKSUMCfoMPkrH2bqaMzu/fBRbTWl5cVIZJm2jkBwUclHAfvxpB7y43K3VNSxUzNCMWHiea9Gj8FJNIsUSlnY2AH1J5AcTXjWlxsF3NMyFhkkNgFa9UNVI8EnB5mHjk/pXkv75npYRRBg4rC4jiUlW/c0ZD1PHyTFUqrVPe2HFsIoIxcK7MzddkDZH+6/oKVqibALSfTkbTI95zAFu3/CRtUtANjMQIwD3a2aVuS8r/AImyHqeBpeOMvdZX+IVraSEv/kchx9ht7tqvMaBQABYAWAHACrJfPSSTcryoXiKEIoQihCKEIoQihCKEIoQihCKEIoQihCKEIoQihCmmu+v29oMG3R5h9VQ/1fLnSk0+xvetTheC5S1A5N9/bv3Kak8/O9KLUKgajah97sz4tSI80iOb8i/Jfh48d24sxQX1uWcxXGejvDAde127lx47NmvKjaX0lFhYGlk8KINwFt5yVVHM5Cm3ODRcrM09PJUyiNmZ+XKm+htGzaXxBxGJuuHQ2Cgm3/pp/U+Zy/KoxpmdpOyWnqaiLCoehh1vO31PoPhqeHgVFVEUKqiwUCwAHACnALagsk97nuLnG5Kmy/8Am9PXG9MP/wDjFv8AuP8ASlPzm5fPNag//Fwixzf/AOX/AKhU2nFlUUIRQhKutOo8GLu6+ym/Go3N+dePmLHzyqCSBr9Y1FW9BjE1NZrus3cdnI+mSk2m9Bz4R9idNm/usN6t+VuPluPSknscw2K2NLWQ1LdKI34bRzHwLhw8DOyoilmY2VRmSeFcgX1BTve1jS5xsBtTpNpE6LgbDQyF8U++UgkpDf7qDLb3526ngKn0uiGiDr8lRtgGJSieRtoxlvdxJ3f4G0pZ0JomXFzd2mZuzu28KOLseP8AM1ExhebBWtVUx0sWm7kANp3D5qVM0FrHovBxd1FNl7zd3IS7cWJCWb03WtbdTjJImiwKytVQYlVSdI9nIXbqG619Xy68NP68YCWF4u8nZXFmESFSRxF3AAByPS9ePnjItrXVJg9bFKJNFoI/uNx4XSuNe+4i7nAQLCgJO1IxdiTmbZA+Zaoen0RZgsrX/Rumk6WqfpHcNQ+dgWDDHisfOBd5pDxY7lHM8EXy+pqPryHerFzqahivqa3ht9SVXtUNU48El/fmYeOS3+1eS/vx6PRRBg4rGYjiUlY7c0ZD1PHyTFUqrEUIRQhFCEUIWFrbrLHgoto+KRriOPmeZ5KOJ9MzUUsoYOKsMPw99ZJYamjM/Nu5RHSWPknkaWViztmf2AHADgKryS43K3kMLIWCOMWAXqw2HaR1SNSzsbKozJNeAXNgunvaxpc42AzKtupeqyYKPfZpnHtH/pX4R9Tv5WsYogwcVhMTxF1W/VqYMh6nj5JjqVViKELk0pgIZk2Z0R0G/wAYFh16edcuaCNamgmlideIkHguHR+kcDFaGGXDJv8AcR0G/wAgd5rlrmDUCExNBWSf1ZGvPEgrZqRIooQihCKELNn0/hUbZfEQK3IyKD+9cGRozKaZRVDxpNjcRyK74pVYBlIYHIg3B9a7BulnNLTZwsV50LxFCF+MwAudwoQBfJcMOm8Mz92s8LP+ESKT8r1yHtJtdMOpJ2t03McBvsbLvrpLooQihCKEIoQihClnaDrr3hbDYZvAN0kgPvc0U/h5njllmnNNfqtWtwfCdC08w17Bu4nju3c1PaVWkVC7O9TO82cViV8GcUZ+9ydh+HkOOeVqaghv1nLN4ziuheCE69p3cBx39yqdOLJKV6fnfSukFw0RIgiJuwy3bnk6m/gX55E0k8mV+iMgtdSMbhlGZ3jru2eQ9T+gqbgsIkUaxxqFRAFUDgBTgAAsFlZZXSvL3m5Kzta9NDCYZ5d21bZjHNzl6DM9Aa4kfoNumcPpDVTtj2beSX+yvRBjw7Yh77c5uCc9gXsf1EluoIqKmZZukdqscfqg+YQtyZ5/oWHenimVQooQihCKEL0Y3BxyoUlRXQ5qwuK8IBFipIpXxOD2Gx3hTTWFcNopnGEucTILKWO13CHMjqeF7n0zUfoxfjn5LU0ZqMTAM/8Att3atI8eW23mkPC4d5pFRAXkkaw5kneST8ySeppYAk2C0EkjImFztTR5fMgmXT+MTCQnAYZrsf8A5qUffb/THwjIj0z2qleQwaA7SqukidVSCrmFh/Bu4bzxP73JTqFXC9+CwckzbMSPIeSKT87ZetegE5KOWVkQvIQBx1J30B2aSvZsU3dL+BSC58z7q/WmGUxP5Khq/qCJnVgGkd51D3PgqVonRMOGTu4ECLxtmTzJzY9TTbWhosFl6iplqH6cpufmS7a6UCKEIoQihCKELP09pePCwtNJkMgM2Y5KOp/ua5e8NFymaSlfUyiNm3wG9QjTWlZMTM00puzZDgo4KOg/ueNVr3lxuV9ApqZlPGI48h4neVwk1ymFXuzjVT7On2iZfbOPCD9xTw/MePLLnT0EWiNI5rGY1iXTu6GM9UZ8T7DZ3p3phUKKEJY1t1yiwY2B7SYjcgOXIufujpmfrUMkwZq2q1w/CpKvrHUzf7fLKV47SeL0hKEYtIzHwxLuUfpysPxN86TLnyGy10VPS0MZcAABm459/oO5amkezvEwwNMzRNsKWZFLEgDebG1iQOH7126ncG3SkOO08swjAIvqBNs+9N/ZTpZ5cO8bksYWAUnPZYXAvxsQfS1T0zyW2OxUuP0zIpg9otpDXzHwJ4phUKztOaaiwkZkmawyAG8seSjif241y94aLlM0tJLUv0Ix7Dmo/rLrniMWSLmKLhGpzHxtmx6ZdONISTOfyW0ocJgpRe2k7efQbPNevQGpuKxS7caKkZyeQlQfygAk+drda8ZC5+sLurxWnpnaLyS7cNffkPVbmpjT4DSIwcpGzJuKg3W+yWV13dLHcOuQqWLSjk0Sq/ExDW0X3LM27dudiD5/5VZp1Y9ZGsmsUODj25Tdj7iD3mPTkOZ4VxJIGC5TtFQy1b9FmW07B83KOax60YjGE942zHwiU2Uef4z1P0pB8rn5rbUWHQ0o6gud5z/XYuvB6h4x4TKVSNQu0FkYqxA35WOz+oj0r0QPIuoJMapWSdHck5XAuPPX2XWVjNPYiUJtzSHYQItmYbhc3Nj4m35nfuFcGRxzKcjo4Ii7RYNZvkPDhwW5qDo+XFYkbUkpiis8njex/CmfEj5A1JC0vdwSGLTxU0Bs0aTtQ1DtOWzzVO1u06MHh2k3Fz4Y15scvQZnoKclfoNusph1GaucM2Zk8P3sUNk0lMSS00tzvJ7xvXjVdpHet8IIgLBg7grD2eaGeHD95MzmWWzEMxOyv3V3ncd9z524U/AwtbcrFYxVsmm0IwNFu4DWdp9v2sLtI1w2drCYdt+Urg5fAOvM8Mudop5f4hWGC4Xe1RKP+o9T6d6mVKLVJw7PtVPtUneyj2CHL/UYfd/KOPy52ngi0zc5KlxjEvtmdHGeufAb+e7v3KyAW3Cn1iM1g686XOGwcjqbO3s0/M26/oLn0qKZ+iwlWOFUoqKlrTkNZ5D3yWd2Y6EEGEEhHjns56J9wfI7XmxrmnZotvvTOOVZmqCwZN1du327E2TzKis7kKqgksTYADMmpybKnYxz3BrRclTBmbTOOAAYYSHPhcfyZ7W6L1pPXM/gFqwG4TSX/wCV3zuHiVUY0CgAAAAWAHADIU4smSSbleVC8RQhFCEUIWDrjrGuCh2txla4jTmeZ+EZn0HGopZAwKww2gdVy6P8Rmfm07FDcViWkdpJGLOxLMx4mq4m5uVvo42saGMFgMgqx2a6r9xH9olHtZB4QRvRDvt0Zsz6DnT0EWiNI5rH43iPTP6GM9VufE+w2d63sRqngnJLYaG53khQL/K1SGJh2KvZiVWwWEju9KeDGEkx32bCYGCRU/xJm3hbe9YEG+/cN+834C9QDRL9FrRzVxJ90yk6eeZwJyaNV93udWSoUMKoLIqqOQAA+lNAWWbc9zjdxuvZXq5RQhFCEUIRQhFCF+M1hc7gONCAL6gofrzrIcZP4T7GO4jHPm/meHS3M1XTSaZ4LfYVQCkh635HP27PNLdRKzTt2aas9/L9olHsoj4QfvuN/qFz87cjTEEekdI5KixvEOgj6Fh6zs+A/fkq/TyxaKEJL1+1x+yjuYCDOw3nMRg8TzY8B6ngCvNNo6hmrzCMK+5PSy/gPE+289g4SCSQsSzEsxNySbkk5kniaRW0ADQABYBVnsn0SqYY4i13lZhfkqMVsOVyCT6cqdpmgN0lj/qCpc6fodjbd5F/JNWsGJEeFndslic+fhO71yqd5s0lVFHGZJ2MG0jzSd2OYQrBNIcmcKP0Ln82PypelGolXX1JKHTMZuF+8/pN2sOnIsJEZJT0VRm55D+/Cp3vDBcqno6OSqk0Gdp2AcVDtPaalxcpllO/JVGSD8I/meNVz3l5uVvaSkjpY+jj7TtJ4/NSaNQNTPtFsRiB7Ee4h/zDzPwfv5ZzQw6Wt2SqcXxboP6MJ6207v35c8t3X7XNsMww2F2VcAbb2B2AR4VUZbVt+/IW3b90k02j1WqvwnCW1Denny2DfxO2yw+z2OXF4/7TMxcxLcubZkFEXcLZFj6VHAC9+kdisMYdFS0fQRi2kcuGZ9FQ9aNYI8FCZH8THdGl97N/IDMnh52BakkDBdZqgoX1cug3UNp3D5kFDtK6SkxErSzNtO3yA4Ko4KOX7kk1XOcXG5W+p6eOCMRxiwHy54p87NdUb7OLnXdnCh/7h/p+fKmYIv5FZ7G8TteniP8A2Pp7929aPapp/uoRhkPjlF36R5W/Ud3kGrupfYaI2pbAaLpJOndk3L/t+vOylCKSQACSTYAZkncAOtJLXkgC5V31O0EMHhljNu8PjkPNjw8hkPKrKJmg2y+fYlWGqnL9g1Dl+81zaz6npjXV5ZplCCyquzYXzO9TvO75CuZIQ83JUtDij6NhaxjTfMm9/NZ2A7NMNHIjmSZ9lg2y2xY23i9lBIvwrhtM0G90zL9QVEjCwNaL7Re/murtA1o+yRbEZ9vIDs/AMi5/YdfI11NLoCwzUWEYd91Jpv8AwbnxO734c1Fyee/rSC3K19VtAvjJxEtwo8Uj/hX/ANxyA9cga7jjLzYJKvrW0kRec9g3n2G39q7YHBpDGkcahUQbKgch+568asgABYL5/LK+V5e83JXvr1RpA7Y4mOFiI90S7/VWA/51paqB0QtF9NuaKhwOdvULawuuOCXDo/fxgBB4L3cWHu7A8V+GVdiZgbmkX4VWOmLdA557O/JJmkNJYrTEvc4dTHhlI2icvzSEbieSDj8xA5z5jZuSvIaenwmPpZTd5y9m+rj+jR9AaGjwkKxRDcN5Y5s3Fj1/bcKaYwMFgsxV1clTKZH/AOBuC0a7SyKEIoQihC59I41IYnlkOyiDaJ/tzJyA5145waLlSwwvmkEbBrKgusWmnxc7TPuvuRfwqMl8+JPE3qse8vNyvoVHSMpYhG3tO8/MuC3eznVr7TN3sg9jEQd/3nzC9QMz6DjUsEekbnIKvxqv+3i6Nh6zvAb+3Z2qy0+sQkfXzWVgRgsJdsRL4WK5oDwB4MRvv90b926lppdeg3NX2E4e0j7qo1MbrF9v6HidW9beqGriYKAILGRrGR+Z5D4RkB68TUsUYY2yRxGvdWS6RyGQ4e52rdqRV6KEIoQihCKEIoQihCQ+1PWDuohhoz45Rd7cI8rfqO7yDUtUSWGiFocBoekk6dw1Ny5/rzspNSS2C7dD6NfEzRwx+85tfkMyx6AXNetaXGwUFTUNp4nSvyHy3ar9ozAJBEkUYsiCw/mTzJO81aNaGiwXzqeZ80hkfmV1V6okv66ayLgoNoWMr3WNTz4sfhW9/kONRSyaA4qywygNXLY/iMz6cz+1Dp5mdmdyWZiWZjmScyarib5reta1jQ1osBsTXqlqS2LgllYlNxWHkWGZPw7tn58qnjh0wSqfEMXbSytjAv8A3cvfb/laGpmtBwBbCYxWRQxINr7BOYIGaE7wRfM8Muopej6rkviWHCtAqaYgm3f+xuK7e0rWmKTDJDh5Uk7w3coQbKtiAeRLWz4A11PKC2zSoMEw2WOcyTNI0cr7z7C/eF+4fXDDYDBxQQETyqu/Z9zaO9iW47ydwv6UCZsbQBrK8fhdRW1LpZeq0nbnYZauW9T/AEtpWXEyGSZyzHLko5KOA/5vpZzi43K0dPTR07NCMWHzNa2pGrZxk9mB7mOzSHnyQHm30APSu4o9N3BJ4pXikhuPyOXv2efarhGgUBVAAAsAMgBkByFWKwRJcbnNSzWTUTFzY2V0CGORtoOW90G24jO46DlSUkDy8kLW0WM00VK1rr3aLWtny2J20bgoNGYQ3bwoNqR7b3bLLmdwA8hTDWtiaqKaabEakWGs6gNw+ayVHdYtNyYudpZNwyReCLwHnxJ4n0pB7y91ytrR0jKWIRs7TvPzJa2oOrH2uXbkHsIz4vibMJ5cT0tzqSGLTNzkk8XxH7WPRZ+bsuA3+36Vix2LSCJ5H8KRrc+Q4D9gKfJDRcrFRRPmkDG6ySoBpnST4meSZ83N7chkqjyG6qx7i43K+i01O2nibE3IfL9qb+yzV/vZTiXHgiNk6vz/AEg/MjlU9PHc6RVNj1b0cfQNzdny/flzVZp1Y5FCFxaZ0mmGheaT3UF7cSeCjqTurl7g0XKnpqd9RKImZn5fsUD0vpJ8TM80p8TnLgBwUdAN3141WOcXG5X0Onp2U8QjZkPl+1c8MLOyogLMxCqBmSdwFeAX1KVzmtaXONgFdtUdALg8OsYsXPikbmx/kMhVlFHoNsvn2I1rquYv2ZAcP3tW3UiRRQhc2kcDHPG0UqhkYWIP/NxGd68c0OFipYZnwvEkZsQlaDs1wattHvXH4Wfd9ACfnUIpmK2fj9W5thYcQPfUmzCYRIkCRIqIMlUACpgABYKnklfI7SebneV7q9XCKEIoQihCKEKR9p2snfS/Zoz7OI+Mj7zjh5Ll535CkaiTSOiFssDoOij6d46zsuA/flzSho3AvPKkUYu7mw6cyegFyfKoGtLjYK6nmZDGZH5D54q+6F0WmGhSGP3VGfEnMsepO+rNjQ0WC+dVVQ+olMj8z8ssHXnWwYVe6h8WJk3KoF9m+4MRxJ4LxNRTS6AsM1Y4VhhqXdJJqYM+PD3OxeOomqpwymefxYmS5Yk3KA7yL8WObHnu4byGLR1nNe4riX3B6KLVG3Lj+twTdU6pkUIRQhFCEUIRQhFCF6sTOsaM7myqCzE8ABcmvCbC5XTGOe4NbmdS+fdN6TbEzyTNm5uByUblX0FvW9Vj3FxuV9HpadtPC2Juzz2lcNcphVXsn0HsRNinHil8MfRAd5/Uw+SrzpymZYaRWR+oKzTkEDcm6zz/AEPElUCmlnF4TShFLMQFUEkngBvJoJsumtLiGtzKgetGm2xeIeU32fdjX8KDL1OZ6mqyR+m66+h0NI2lhEYz2nj8yXr1e0Q2KxEcK7to3ZvwqPePy3DqRXjGaTrLqsqm00LpXbMuJ2fNyvuEwyxIsaAKiAKoHADdVmAALBfO5JHSPL3G5KzdZtGYWWJnxaKVjUtt5MoG82Ybx5ca4ka0jrJqhqKmOQNgJudmw8xkpbqbqoMdJKxLx4dCQCLbVybqlyCLhczblzpOKLpCdy1uJYkaJjW6i893E9py7Vna24fDxYhocMDsx+FmZixZ/vdAB7u4DeDXEgaHWamcPfPJCJJs3awLWsNnfnysseNCxCqCWJAAHEncB6muE6SGgk5BXvVTQi4TDJELbXvSN+JzmfIZDoBVlGzQbZfPMQqzVTmQ5bOXzxWxUiSRQhRvtF1n+0y9zEfYxHMZO+RbqBkPU8qQnl0jYZLb4Nh328fSPHXd4Dd27e5LOi9HviJkhjF2c2HTiSegAJ9Kha0uNgrSedkEbpH5D54q+6G0YmGhSGMeFRnxJ4sepO+rNrQ0WC+d1NQ+olMj8z8t2Kddq2sG04wkZ8KWaW3Fs1X0zPUjlStTJc6IWmwCi0WmodmdQ5bT25d6RdG4F55UijF3dtkfzJ6AAk9AaWALjYK/mmbDG6R+Q+eK+gND6NTDwxwx+6gtfiTmWPUm5PnVm1oaLBfOqmodUSulfmfluxfmE0tBK7Rxyxu632lVgSLGxuBlv3UB7SbAokppo2h72kA5EhdtdKBR7tM1h7+fuEPsoTY/FJkT5L7o67XSkKiTSNhkFtcDoegi6V35O8G/vPuSXUCvFR+ynV65OLkG4XWIHnkz/wBI/VTVNH/IrMY/XWH2zDxd6D1PYqdTiyq58bjY4V25XSNfxOwA+teFwGsqSKGSV2jG0k8BdYX/AMeYDa2e/HK+w+z/ABbNrdcqj6dm9WH+i1ujpaHiL917piikDAMpDKRcEG4IORB4ipc1WOaWmxFivOheIoQvxmsLncBxoQBfUEu4zXnAxtsmcMfgVnHzUEfWojOwbVZx4PWSC4ZbmQPAm61tE6WhxKbcEiyLkbXuDyINip8xXbXh2sJOoppad2jK2x+bcl210oEta+6w/ZMMdg+2kukfTm/6R9SKhmk0G8VaYTQ/dT9b8W6z7dvldRCq9b1VXsr1f7uM4qQeOQWjvwTn+oj5Ac6dp47DSKyGP1um/wC3bk3Pn+vO619dtblwabCWfEMPCmezfdtN05DMn1I7llDBbak8Lwx1W7SdqYMzv4D1OxZ+o+qbI32zGXbEP4gGzS/E/GR/CN1cRRa9N2aYxTEmub9tT6mDdt/XmdacMdjY4ULyusaj7zEAeW/j0pguDRcqlihkldoxgk7gsOLXvAM2yMQBwuUcL/EVAHneo+nj3qwdg1aG6Wh4gnuBut3EYyNAC8iIDkWYAHyud9SEgZqvZE95s1pPIL0f+M4f/Xh/+4n9680271J9rP8A2O7iuyNwwBUggi4INwQciDxFdKAgg2Oa8qF4ihCKEJJ7VtKd3hRCp8UzWP5FsW+uyPU0vUus229XuAU3SVBkOTfM5ep7FIKRW0XXonANPNHCucjBb8hxPoAT6V61ukQFDUTCCJ0p2C/zmV9C4XDrGiogsqKFUcgBYCrQAAWC+bve57i92Z1r216uEj9q2l+7wywKfFMbH8i72+ZsPK9L1L7NtvV/gFL0k5lOTfM5eqkVIrZKr9kmiQkD4lh4pSVX8iGx+bX/AIRTtMyw0lkPqGp0pRCMm6zzP68yn6mVnVNO0PS7YqZNH4bxEsO85Fswp6LbabyHI0pM8uOg1anB6VtPEaybULauW/tyH7TJjymi9HMI80XZUn70jbto8/EbnoOlSm0UepVcWniNcC/adfBo2d2rmokTzJJ4k8ep61XreJz7LdEd7ijKw8MAuPztcL8hc/Kp6dl3X3Kjx6q6Kn6MZu8hn6eKsNPrFIoQp/2la2d2pwsDe0Ye0YH3FP3fzMPkPMUrPLbqhaPBMM6QiolHVGQ3nfyHiVKqTWuVU7JtB7EbYpx4pLpH0QHef1MPko505TM1aRWR+oKzSeKduQ1nn+h5po1s06uDw7Smxc+GNebHL0GZ6CppX6Dbqqw+jdVTBgyzJ4fMlBpZSzFmJZmJZieJO8n51Wk3X0FrQ0BrRYBVDsp0BsIcXIPFINmO/BOLfqI+QHOnKaOw0ispj9bpPFO3IZ893Z58l29oWs5hUYbD3OIl3eHNA24W+Nshyz5X6nkt1W5qDB8OEp6eb8G79pHoNvdvWnqRq2MFAFNjK9jIRz4KOi/vc8a7hj0GpTFK81c1x+Iy9+1eWvGnPsmFdlNpH8Ef5j979IufQUTP0GrzC6P7qoDT+I1nl+8lCqrl9AXdoTRjYmeOFM3NieQzZvQX+ldMaXGyXqqhtPE6V2zz2BfQOCwqxRpGgsiKFUdBuqzAAFgvnMsjpHl7jrOtLOu2ua4Md3GA85FwDkg4M38l49Khmm0NQzVrhmFOqzpv1MHeeA91I8Xi5sVKDIzzSsbKMzc8FA3KOgApEkuOtbKOKGmjswBrRn+z7pug7MMQYtppY1ktcR2J9C17A+QPrTApnWzVM/6hgEmiGkjfl4fsLZ7Icexinga/smDKDwD7V1/iUn1rumdqLUj9RQtEjJR/IeVtfcfBUGmlnFlaxawQ4OPblO87kQe8x5AfuchXEkgYLlOUdFLVv0IxzOwKOaw6z4jGtsuSEJAWFL2vfdfjI1+fHICkHyOf7La0eHwUbbtz2uOf6HwlM+hOzBnQNipWjY5IgBI/MxuL9APWpmU1x1iqqq+oWtfowNuN5v4D37lzamwvg9Lthtq4O0jcmGx3qNbna3lc1zECyXRUuJPZV4aJ7bj42I+bgqw7AAkmwAuTTyx4BJsFBtb9OHF4l5PuDwRj4Rx82z9RyqtlfpuuvoWHUYpYAzbmef6yX5qnoQ4vEpFv2PekPJBn6ncvrfhXkbNN1l7iFWKWAybchz/Wap2uGtyYNRDAA85AVUAuEGQJA+ijefKnJZQwWGaymHYY+rd0smpm07+Xqdi5NS9UGV/teNu+IY7QVt+wT948Nv6Lw6cww26zs1NieKNc37am1MGrVt5cPPatbW/W2PBLb35mHhjB/wBzH7q/U8ONpJZQwcUnh2GSVbr5NGZ9Bx8lG9MaXmxMneTuWbgOCg8FH3R9TxvVe5xcblbempYqdmhELDxPM/OCZNDdnWImj7yRlgBF1VwSx6sLjYHzPSpm07iLnUqupx2CJ+g0F28jLs3pWxeNkkWOORyyxAqgvcAE3NuY/kAKhLiRbcraOFjHOe0WLtZ+fNa0tTtA/bMSsZHs18cp+EcPNju+Z4V1EzTdZK4lW/awF4/I6hz/AF8zV5VQAABYDcAKs18+JJNyv2heIoQihCjPajj+8xxS+6FFT1PjY/7gPSq+odd9ty3GBQ9HSB21xJ7Mh5HvShUKuU/dkWjtqeWcjdGuwv5nz9Qo/wB1M0zbuJWe+op9GFsQ/kb9g/fkqvTqx6KEKLdp+N7zHut90Sqg8yNs/wDUPlVfUOu9bnAotCkDv7iT6eiU6hVwr7qeqjA4XZy7mM+pUE/W9WUX4BfO8SJNXLf+4+awde9dFw6tBh22pzuJG/u7/u/IcMzwBjmm0dQzVjhOEmciWUWZ5/reV5dneqpw6Gece3kGRzRTvsfiOZ9Bzogi0RpHNc4ziQqHdFF+A8T7DYsvtjxZthouBLyHzUBV/wCtq4qjkE59NxC8knId+v0CmVKLUqx9lOHC4EMM3kcn0OwPotPUw6l1icfeXVejuA9/VOVMKkSfrzriMKvcw2bEtuAG/YvkSOLHgvHyzgmm0dQzV1hWFGpPSSamDx/W8qQYxHEjiW/ebR27m52uN+t86RN761tIywsBZls5Lxw8Jd1Rc3YIPNiAP3rwC+peveGNLjkAT3L6EBiwsA2iEiiQC5yAUWHr+9WmpjeAXzf+pUzahdzj4lRTXDWJsbPt7xGvhjU8BxY/E39hwqvlk0zdbrDqFtJFo/yOZ+bB+16dVtDHF4lIcl95zyRbbXqbgeteRs03WUlfVilgdJtyHM/Lqpa4a2R4GMRRbJm2bInBBawZuQHAcfLfTksoYLDNZLDcMkrX9I++jtO0ncPU7Fm9nurL7RxuLu0z3ZA2Yvm55MRkOA87DiCP+bs01jGINt9rBqaM7eQ4DbvPi/U0s6oz2m6X77FmMHwQDYH5jvc/svoaQqH3dbctxgdL0NNpnN2vs2e/alCoFcqodkeh7JJimG9j3aflHvH1bd+mnKZmrSWU+oqq7mwDZrPPZ4eaa9bdOjB4dpdxc+GNebHL0GZ6CppH6Dbqnw+jNXOGbMyeChGInaRmd2LOxLMxzJPGq0m5uV9BYxrGhrRYDIKndleroVPtcg8T3EQPBci3m3Dp505Tx2GkVlcfri532zDqGfPd2efJUGRwAScgLn0ppZsC5sFOuyFNpsZNwZlA/wB7H/rFKUw1krTfUR0RFHuB9B6Jz1i03HhIWlk38FUZs3BR/fgLmmJHhguVR0dG+qlEbO07hvUM0zpWTEytLMbschwUcFXkB/8Auq57y43K31NTR08YjjGrz4lMnZVglkxpZrHu4yyj4iQt/QE/OpacAvVZj8rmUui3+RseWasdPrEqa6BH2jTuImX3Ytrf1VVg+tmPpSjOtMT83LUVZ6DCY4zm63iS72Wl2p6c7qAYdD45ve6RjP8AiPh8tqu6h9hojalsBo+lm6Z2TfP9Z9ykVIrZJo1b008MRgwUbNipz4ntfZA3KqDjYXYsdwvxtUrHkCzcyqmtpGTSdLUutGzIbztJ8rDWbJ+1O1LXDnv8Qe9xJ3libhCc7E72bmx9OrUUOjrOaz2JYs6oHRRdWPuv+uC7tc9Z1wUVxZpnuI0/dj8I+uVdSyBg4pfDcPdVyWyaMz6DiVEcZinldpJGLOxuzHj/AGHThVeSSblbyONsbQxgsBkFSOzrU2wXFYlfEd8SHgODsOZ4Dhnnk1BD/JyzGM4rcmnhOrafQeu/lno9p+sPcQ9xGbSTA3t91MifM+6PXlXdRJojRG1K4FQ9NL0rx1W+J/WfcpBSK2it+oOgPsmGG2LSyWeTmPwp+kH5lqsIY9BuvNYLF637mc6J6rdQ9T2+VkzVMqtFCEUIRQhfPOnsR3mKxDnftSyH02iB9ABVW83cSvpNIzQgjbuaPL3XBXKYVm7LcF3eBVrb5XZz89gfRQfWn6cWYsRj0unVlv8AaAPXzKb6nVKihCg+vSEaQxN/xg+hVSKrZvzK+g4UQaOO271KwqjVgtHCacxMcfdRzyqh+4p58uIuTkK6D3AWBS0lHTyP6R7ATvPrs71QdQNSDGRicUvtM44z934m+PkOHnk1DDbrOWbxfFxIDBAdW07+A4efLOh00s2pt2yYU2w0vAF4z5sFZf8AoalKoZFaj6bkF5I+R7rj1CmdKLUpy1I12GDRopUZ4y20pS20pOYsSAQc8+fPdPFNoCxVJimEGrcJGOAdlryPddaOme0iWa0WCiZC3hDNZnJPBVFwD1ufLjXbqgu1NCWpsAji/qVLgQNg1DtJ/XNbepWpfcH7TivHiD4gCdrYJzJP3pOZ4cOZ7hht1nZpDE8W6YdDBqZ3X9hw79ykk0xdmc5uS582Nz+9JXvrWxawMAaNmruX4jEEEEgg3BHAjeCOtC9IBFitzEYrGY9HeWRnjw6F2JACiw3blABc8OOfCpCXyC52JBkdJROa1jQHPNhtPjsCwajVgujA4+SFtuJ2jaxG0psbHMfSvQ4t1hRywxzN0ZG3G4p+1E1KaRhisYCRfaSN7ksfxvffbkDnmerMMN+s5Z3FsWaxv29OeBIyHAep7lT6cWUXHpnHiCCWY5IhbzIG4ep3Vy92i0lT00JmlbGNpAXzxJIWJZjdmJJPMneT86q19JADQAMgvxVJICi5JsBzJ3AUIJA1nJfQ+hdHjDwRQrkiBfM8T6m5q0Y3RaAvm1TOZ5nSHaVKO1DS/fYvugfBANn9ZsWP7D0NJVD7utuWvwKl6Km6Q5u19mz1KVcFhTLJHEu4yOqA8tohb+l71ABc2VvLII2OkOwE9wX0ThoFjRUQWVFCqOQAsB8hVqBYWC+aPe57i52Z1pf7QtKdxgpLGzSeyX9WZ9FuaindosVlg9N09U3cNZ7P3ZenUDBDC6PV5LJtAzuTusCN1/JAK8hbosuV3i8xqawtZrtZo+c7qY636wtjZy+8RrdYl5LzPxNa59BwpSWQvddavDqFtJDo/wAjmePsP3tXjqloFsZiBGLhB4pG5Ly/Mch6nhRFHpusvcQrW0kJeczqA4/rb+1vaSwEmiMas8alsOxIH5WzjJ4MLXBOdh1qRzTC+4yVfBNHitKYnmzx5jaOG/d3Jw0prxh/sck0EitJbZVDuYO24bS52G88iAbE1O6ZuhcKkgwef7psUrbDadlhuPH11rh7OMImEwZxE7qhmO3tOQPANybzne5b9QrmABjNI7UxjUr6qq6GIE6Oqw37e7LsU51l0ucViZJjexNkB4INyj+Z6k0o9+m4laahpRTQNiHbz2/Ny/NXdCSYyYQxkA22mY3sqi1z1O8WHE8s6GMLzYL2sq2UsXSP7BvKtOrWrUODS0Qu59+Rveb+w6Dd676sI4msyWGrcQmq3XedWwDIfN67NM6TTDQvNIbKov1J4KOpO6unuDRcqCmp31EojZmfngoLprSsmKmeaU+JshwUDJR0H9zxqtc8uNyvoVLTMp4hEzIeJ3pj7OtWPtMveyi8MRyOTvmF6qMz6Dialgi0jc5KsxnEft4+jYeu7wG/mdnfuVdxuLWKN5JDZEUsx6DfTxIAuVjYo3SvDGDWdSgGndKNip5JnzY7h+FRuVfQfW541WPcXG5X0Wlpm08LYm7PE7SmDs10B9oxPeuLxQkMer5qvp7x8hzqSCPSdc5BVuN1vQQdG38neW3279ys1WCxCKEIoQihCKEL5sc3JJ51Ur6gNQXjQvVe9SktgML/AOih+Yv/ADqyh/AL55iZvWS/9itqpEiihCR9ftS2xTCeAqJQNllY2DgZEHgwvbfnuytS80OlrGavsJxZtM3opfx2EbP0kzCdnuOdrNGsY4s7rb/bcmlxTvKvJMco2C4cTwAPrZUHVbUeHCESN7WYffYbl/IvDzNz5U1HAGa9qzlfjE1UNAdVu7fzPpkmqplUIoQuDTmio8VC8Mt9luIzBG8MOoNcvaHCxTFLUvppRKzMfLKTaR7O8ZGxCKsy8GVgPmrEWPz86RdTvB1LYQ47SPbdxLTuIJ8R+l7dHdm+Lc+07uFeJLbR9Au76ivW07zmuZsfpWDqXce4d59lRNWtUoMGLoNuQixlb3vIcFHQet6ajiazJZquxOarNnGzdwy/a36lVcpHrF2d4hZWbDKJImJKjaAZb79kg2BA4EGkX07geqtlR47A6MCY2cOFweOpeeg+zOZ2BxTCJOKqQznpf3V899espifyXNV9QQsFoRpHedQ9z4KiNoCEYV8LGvdxsjJuz8Qttb8243NNdGNHRCzQrZfuBUON3Ag92zkpVL2eY4OVCIwvufbUKRz3+IeVqS+3fda5uOUZbpEkcLa/ZOeqvZ9HhyJMQRNKN4FvAp5gH3j1PypiOnDdZVJX45JOCyLqt8T7fNad6YVCihCSe1nGbGDVB/myKD5Ldz9VFL1Jsyyvfp+LSqS/+0Hx1eqkFIraLd1Hwfe4/DqRcB9s/oBcfVRUkIu8KvxSXoqSRw3W79XkrnipwiM5yVSx8gL1Yk2F1gY2F7g0bVB9DaHnx8zd2N7MXkc+6u0bm54nfkN9VrGOkK+g1NVDQxDTOQsBtNvmarOrepeHwlmC95KP8xxvB+EZJ6b+pp6OFrOax9bi09Vdt7N3D13+XBMlSqrUv0rJ/wCKaTSBN+HgvtHgbEbZ/UQEHS5pN39WS2wLV07f9NoDK7835endme5dHavp3ZC4SM2uA0tvw/dT1tf0HOval/8AEKP6fo7k1L+Q57SpmB69KUWqV01J0AMJhlUj2r+OQ/Efu+Sjd8zxqxiZoNXz/FK01U5cPxGoct/atvFYdJEKSKrowsVYXB9KkIBFikWSOjcHMNiNoUak1djxOkXw+DusS32nJ2guz7xHEjasoF8+lIdGHSaLclt210lPQiao1uOQyvfLw1le7XHU6PBQq5meSRmCKNkAAAEk8TYAWz4ivZYQwXvrXGG4rJWSlgYA0C51lJ1QK6Vd7KNEd3hmnYeKY7vyLcD5m59RT1Myzb71jfqCq6ScRDJvmfgCeKYVAox2i6yfap+7jPsYiQPifJm6gZD1PGq+eTSNhkFuMGoPtotN46zvAbvU9m5LmitHviJkhjHic2HQcWPQC5qJrS42Cs552QRmR+Q+eKv2iNGph4UhjFlQW8zxJ6k3Jqza0NFgvndRUPnlMj8z88FPe1fWC5GDjO4WeU9c0T9mP6etK1Mn8QtJ9P0Nh9y7k31Pp3qeQQs7KiDaZiFUDiTuApUC+paRz2saXONgFfNWNDLhMOkI3kC7t+Jj7x/kOgFWcbNBtl87rqo1U7pD2cBsXDhdbo5cY2Eijdyt9qQW2Bs+9xvuJ2fOuRKC/RATEmGPjphUSOAvkNd9eXhr5JjqVViKEIoQihC+ddLwd3PMmWxK6/JiB9KqnCxIX0unfpwsfvAPguSvFMrp2f4kPo/D2+6uwfNCV/lVjCbsCwGLxllZJfab9+tMNSqtRQhFCEUIRQhFCEUIRQhFCEUIRQheDyqM2A8yKLroNJyC/FnU5Mp9RXlwgscMwvZXq5RQhFCEUIRQhFCFN+2Rt2FHC8h+i/3pSq2LT/TY1yHl6qZUotUnTslS+OY8oHI/ijH86npvz7PZUf1AbUg/7DycqrpjBd/BJFtbPeKULcg24262vTr26TSFkaaboZWyWvY37l+6K0bHh4lihUKi/U8STxJ50NaGiwXlRUSTyGSQ3JXXXShSP2ja09yn2aAkzyCzbOaKd262/bbID15XXnlsNEZq+wXDumd08v4N37SPQbe7eu7U7Qi6PwjPLYOV7yU8gBcL5KPreuomCNtyoMSq3V1SGsyyb27e3yUe0pjmnmkmf3pGLeXIegsPSkHO0jcrawQthjbG3IC3zmmDs20T3+MVmF0hHeH817IPn4v01LAzSfyVbjVT0NKQM3auzb4au1WurBYVKXaDrL9lh7uM+3lFlAzUHcW8+A6+VQTyaIsM1cYPh/3Mmm/8G58eHvwXv1C1c+x4fxj20lmk6ckv8N/mTXsMeg3XmuMWr/upur+I1D37fKyRO1bSPeYwRA+GFAP1PZm+mx9aWqXXfbctBgEHR03SHNx8BqHjdKGGw5kdI1952CDzYgD96gAubK5e8MaXnIAnuX0VgsMsUaRoLKihR5AWFWoFhZfNJZDI8vdmTdKXaVrJ9nh7mM2mlFrjNEyLdCch6nhUE8miLDMq5wSg6eXpXjqt8Tu7Mz3bVHRSC2qqfZLoXZjfFMPE/gj6KD4j6sLfpFO0zNWksl9Q1ek8QNyGs8/0PNNOtenVweHaU2Lnwxr+Jjl6DM9BU0j9Bt1UYfRuq5gwZbTuHzJQeeZnZnclmYlmY8Sd5NVpN9a+hNY1jQ1osBkqH2U6v3Jxcg3C6xX55M/9I/VTVNH/ACKzeP11gKZh4u9B69y3+0HWb7NH3MJJxEu5Qu8qDu2vzHJRz8qlnl0RYZqtwfD/ALh/SSfg3Pid3LfwXVqJq2MHB4rd9JZpDy5IDyW/qSTXsMegNeaixWvNXN1fxGXv2+Vky1MqtFCEUIRQhR3tS0SYsX3wHgnAN+TqArD1AU/PlSFQyzr71tcBqRJT9Gc2+Ry9fBJlQK8T72W6xLE7YaVrLIdqMnIPkV6bVhbqOtM08ljolZ7HqEytE7Brbny39m3hyVYp1Y9FCEUIRQhFCEUIXLjtJQwi80scY+NgP3O+uXODcypoqeWU2jaTyF0t6Q7RsFHfYZ5jyjU2/iawPoTUTqhgy1qzhwGrf+QDeZ9BcpZx/anKbiGCNORdix+Q2QD6moXVR2BWsP05EP8AceTyFvE38kv4zXfHSXvOVHJFVfqBtfWozM87VYx4RRx5MvzJP68FkYjSMz/4k0r/AJpHP7moy4nMp1kETPxYByAC5Cg5CvFNco2ByFeI0iuvC6Rmj/w5pU/K7D6A2roOIyKhkgik/NgPMApk0V2iYyIjvCs68nAB9GUD6g1K2oeM9aq6jAqWT8AWnhrHcfQhUHVzXbDYohL91Kf8t7b/AMpybyz6U1HO1+ras3W4RUU3WtpN3j1Gzy4pmqZVaKEIoQkHtfwpOHhkH3JLHyYH+YA9aWqh1QVovpyQCZ7DtHkfZSiklr0w6haVXD42N3NkcGJjyDWsfLaC36XqSF2i8EqtxamNRSua3Max2fq6ulWSwCKEJO1013TChooSHny5rH1br8PztxXlnDdQzV3hmDvqSHyameJ5e/cs3s/1Ufb+24u5kY7Uavnc/wCY3xHgOA62tzBEfzcmcXxJuj9rT/iNRI8hw37/AD1+0/GGPAOBnIyx+hN2+ikV3UGzEngUWnVgn+IJ9vEqLUgtyqX2Nuv/AJoX8d4zb4RtW+pPzFN0ttay31IHf0zs19+pNetetUWCQ3IeUjwRA7z1P4V6/K9TSyhg4qooMNlq3atTdp9t5StqLoSTFTHSGM8RJvECMzwYDgq5KPXkTDCwuOm5W2K1kdPF9nT9vtzO3uVIptZhfOulcZ308sv+pIzjyJOyPQWFVTjckr6XTxdDE2PcAPfxWrqDEG0hhw3Bi3mQjEfUX9K7hHXCUxZxbRyW3DzCsOsenY8HCZZDvyRBm7cAP5ngKfkeGC5WKoqOSqkDGdp3BQjSmkHxErzSm7ubnkOQHIAbhVa5xcblfQIIGQRiNg1D54rkY7jXinGav+CliwmCiLsqRxxqLnyGXMk8BvNWYIYwXXzqRstVVODRdxJ8/RRzW7WFsbOXNxGt1jXkvM/Ecz6DhSEshebra4dQtpItAZnM8fYbO9ZujME080cSe9IwUHlfM+gufSuGt0jZNTzNhjdI7IC6sen9YINGwLElmkVAscQPAbgzcl65nhT75GxtsFiaShmxCYyO1AnW70HHyWPqFoCSWQ6Qxl2kffGCOf37cN25RwG/laOGMk6bk7i1ayNn2dPqaM/b3O9UGmlnEUIRQhFCEUIWbrBoaPFwtDJkd6sM1YZMP+bxcca4ewPFimqSrfSyiRndvG5Q/T2g5sJIY5l/K491xzB/lmKrnsLDYre0lZFVM04zzG0c/dZlcppN+r3aDiMOAkvt4xuG0bOB0bffya/nU7J3N1HWqWswSCc6TOq7hl3e3cnXCdpOCYeMyRnkyE/VbimBUMOao5MAq2nq2PI+9l0ydoGAH+cT5RyH+mvfuI96iGCVp/h4j3Wdi+1DCr/hxzSegUfU3+lcGpbsTMf07UO/JzR3nyCyG7Q8ZObYTCjlcB5P2AA9a4+4e78R6p0YFSw655fJvncr9Gh9M4r/ABZjCp4bYT6Ri59TRoTPzNvnBefdYTTf7bNI8r+LvQLrwfZYl9qfEO7HPYULf1O0TXQpRtKhk+o32tFGAOJv5WW1huz7ApnEz/mdz9AQPpUgp2DYkX45WO/lbkAu9NUMCMsLD6qD+9ddCzclzilYf+V3evCXU3Atnhoh+UbP7EV50LNy9bitY3/kPbr81iaS7McM4PcvJC3Dftr8jv8ArUbqZpyT8H1DUNP9QBw7j4avBT7WLVfEYM+1UFCbCRd6noeKnofS9LSROZmtJR4jBVjqHXuOf7WJUaeXuwuFeRtmJHkbkilj9BuoAJyXEkjIxpPIA4my1V1Rxx/+ll9dkfuak6J+5JnE6Mf8g8fZc+K1exUYu+GmA57BP1F7VyY3DMKWOuppNTZG99vNM+qXaC8JEWKLSRjdt5unnxcfXzyqaOct1OVViGBslHSQanbth5bvLkqthcSkiK8bB0YXDA3BFOggi4WQkjdG4teLEbF7a9XC4dOaMXEwSQvk62vyOat6EA1y9uk2yYpah1PM2Vuz54qA6RwLwSvFKNl0NiP2I5g5g1WOaWmxX0SGZk0YkYbgrmrxSpp0Hr7isOgS6yoBZRJe4HIMDe3nepmTubqVTVYLTTu09bTwy7vay89I6843E+yQhNrcFhU7TdL3LfK1Dp3u1DwXMOD0dP13a7bXHV3Zd90z6lagd2VnxYBf3lizCnO7cGbpkOpymigtrcqrE8b6QGKny2u38tw8eSoVNLNpE7X4ycJERkswv6o4H1P1paqHVHNaD6dcBUOG9vqFJaSWxXnFMyHaRmQj7ykg/Mb6L2XLmtcLOFxx1p41K1IfEMMRiwwivcK19qXqb7wnnvPlmxFCXdZyocTxdsDehg/LeMhy4+XNVlVAAAFgNwAp5Y8kk3K8ZlupAzIIoQ02IK+bQpG4ixG4jkRuIqoX1AkHWF7IJmRldGKspurA2II4ivQbawuXsa9pa4XB2Jz1W0DPpKUT4t3eFd12Pv2+4oyC8yPLPeGI43SHSdkqOvrYcPj6GnADju2cTx3D0zV9Px7OKxC2taaQW5DbNrdLVC/8irakdpU8Z/8Aq3yC4K5TCY9WtAT44gFpO4jzZiSFt91ATba8suPIyxxufyVZXVsNGLgDTdsFr8zw80uA3qJWZ1LzilKEMrFWG8MCQQeYI3igGy8c0OGiRcHYn7UjUt53GJxgYoTtKj3LSHgz337PQ5+WbMUJJ0nLO4pizYW9BT55XGQ4Dj5c8qoBTqyKKEIoQihCKEIoQihC58dgo5kKSoroc1YXH/8AeteEAixUkUz4nacZIO8JJ0p2XwsSYJXi+Fhtr9SG+ZNLOpgcir6D6ilbqlaHcRqPt4LDl7LsSPdmgbz21/pNcfau3p9v1FTn8muHcfUL2wdlk59/ERL+VWb9ytH2rt65f9Rwj8WE8yB7rYwfZbhxvlmlk6DZUfsT9akFK3aUjJ9Rzn8GAd59h4JgwGp2Chts4dCRxe7n5te1SNhYNirpsVq5fykPZq8rLbRABYAAchUqQJJNyvKheIoQihCKEIoQihC9WJw6yKyOoZWFmUi4IPA14QCLFdMe5jg5psRtUyPZsxxpS5GFtt7d/FYn/DHxdeVuNJ/bde2xav8A18fa6Vv6mVtnP9b+CpGjtHRQII4UVFHAD6k5k9TTbWhosFl5p5JnachuV1V0okUIWdpTQeHxAtNCj9SLMPJh4h6GuHMa7MJmCsngN43EeXdksHBatzYFy+CcyQk3fDSEX843yDdGz4nIiMRujN2ZbvZWMtfFWt0akWdseP8AyG7llsCa4JQ6hhex4EEEdCDvB6VMDdU72lpsV7K9XKxdZNWYMYoEoIce7Iu5h06joajkia/NPUWITUjrsOo5g5fOKQ8V2WTg+zniYfGGU/TapY0rthWhj+o4SOuwjlY+y9+B7K3v7bEKByjUk/xMd38NeilO0qOX6kbb+nH3n0HunfQOrWHwg9iniObtvY+vAdBYUwyNrMlQ1eIT1R/qHVuGXd7rYqRJIoQuPS2jUxELwyi6OLHmOII5EHfXLmhwsVNTzvgkEjMwprN2WT7dkniKc2DBreQBBPqKU+1dfNalv1HDo9Zhvwtbv/SZdXOz7D4ch5T38g3jaFlB5hd9z1JPS1Ssp2t1nWqutxyecaLOq3hn3+1k40wqRFCEUISBrV2d9/K02GdY2c3dGB2SxzYEbxfMix30rJT3N2rRUGO9DGI5gSBkRnbcvXoLsxRGDYqQS2/y0BC/qObDpu9aGUwH5Lqq+oXOGjA3R4nPsGQ8VQYowoCqAABYACwA5AcKaWcc4uNzmkjXDUD7TKZ4JFjdvfVgdliBYMCN6mw37jfpvutLBpG4V9h2N/bx9FK24GRGY91w6F7LwGDYqUOB/lx3APmx328gPOuWU39xTFT9REi0DbcT7Zd91QsNhkjQJGqqiiwUCwA8qaAAFgs2+R0ji5xuTtU10r2YSGVjBLGI2JIVwwK332FgdoDhlSjqY31Fain+omCMCVp0hutr9vFb+rfZ/BhyHl9vKN4LCyqei79/U36WqWOna3WdZVdW43NOC1nVbwzPM+ycKnVKihCKEIoQihCKEIoQv//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0" descr="data:image/jpeg;base64,/9j/4AAQSkZJRgABAQAAAQABAAD/2wCEAAkGBhISDxIUEhQWEBARFxQWFBcWGRYWFxYUGhQVGBgeFhUXHioeFxojGxgSIC8gIyc1LDAwFR4xNTAqNSkrLCkBCQoKBQUFDQUFDSkYEhgpKSkpKSkpKSkpKSkpKSkpKSkpKSkpKSkpKSkpKSkpKSkpKSkpKSkpKSkpKSkpKSkpKf/AABEIAKAAoAMBIgACEQEDEQH/xAAcAAEAAgMBAQEAAAAAAAAAAAAABwgBBQYEAwL/xAA7EAABAwIEAwUFBgUFAQAAAAABAAIDBBEFEiExBgdBEyIyUWEIFEJxgSNSgpGSoSQzYnKiNERTc4MV/8QAFAEBAAAAAAAAAAAAAAAAAAAAAP/EABQRAQAAAAAAAAAAAAAAAAAAAAD/2gAMAwEAAhEDEQA/AJxREQEREBERAREQEREBERAREQEREBERAREQEREBERAREQEREBERAREQEREBERAREQEREBERAREQEWu4hxltLSTzv8MLHP16kDQfU2VSX8b4iSSa2quddJ5Rr8g6wQXHul1FXLfiOSn4bmramWSd4M7wZXukJLe41oL3bZm7A9SoNj4xxIkAVtWSbAATzEkk6ADNqUFx7rF1Vvjzi6riqvdoauoDaNjIHubNJeSZovK5xBBJzlzdb+Bfem4orafBZZ5Kqd01fKIKbNLISyKHvTyMJJ3cY49LEam6Cz11i6qzwBXYhiGIwU5rKsxudml+3m/lN1fs+4uO7f8AqC3vNjm4+onENBNJFBA45pYnlhmfto5tj2Y1A11vfyQWKuirJQuxGPDJcQq62rZE4COkYaiYOmmcdHePwNAcfWxtpvy1NxZicjg2OrrHvds1s07nO+QDrnqguIiqSa/Hf+TEv1VSnODgirkwqijdUy9uzLLP2kswc97i19nSN7/d1bl/qOzg0gJCusr40sJbGxrndo5rWhziLFxAAJI6XOv1X2QEREBERAREQQ57RfEZjpqekb/uHGSX+yMjKLW6vN7gi3ZeqgC66zmhxMK7FJ5WkGJh7KIixBYwkBwI3DjmcPQhcmEEg47jzo+G8Noxp2755pP7GzO7MfIkl34B5rT8vomsqH1b7dnh8bqjW1nTCzYG6ka9oWH8Nuq56tr3y5M5zdmxsbdALMbew033K6LEYjS4TBFe0uIP95l1IPYR3ZTtIBsQXOmk2+55IOZaHyPAAdJJI6wAu5znuP5ucSV1nMypY2pio4yHR4bE2nuLHNKNZTcf1kjbdpWeWdMxtTLWSAGLDYnT2IBBm2hFjv3yDve7QuRmlc5xc4lz3ElxJJLiTckk7knqg2mDcQyU0NSyLuyVLWxuk+JsOpe1vkX9wE32aRrfTr+VPK12IyiacFtBE7U7GZw+Bh+6Pid9BrqI4VyMFmjgwyBxAZFFTRuNgAA0RAmwQQp7QuNtdVU9HHpHSMLnNbYND32DRYH4WtHTTMfNY9nfhwS1k1U5t20zQ1hI07SS97G24aDt98eajXH8ZfV1U1RJ453ueRvlBOjQfJosB8lhuA1JFxTzEEAgiN5uDtY2QXQKyFFvIThQ01DJUSMLZqp+zgWlsUZIbo4XF3F59Rl8lKYQEREBERARF8qmZrGOc8hrGglxOwAFySg8eOYu2njDrZ5JHNjhZexkld4W3sSBoSTY2a1x2BWm5j8R+44VUTZrSlnZx20vI/uggXvpcne4AXEcF8Tf/Z4hfPoKagikFM0g377g0ya7OcB+Vh0Wj9oziHPPTUjXd2JplkHQvd3WX9Q0P/WUESYVhj6ieKGMXkme2Nt9ruNhcjYDcnyBW95l0kcWLVUcQtHEY4xsPBDG0mw6kgn6rrvZ74fE2ISVDtW0bBb/ALJczW9dO62Tp1XC8cOJxWvub/xVT+0zwg8OCYS+qqYYI9XzPawaE2udXG2uVou4noAVsONMZbVVsj4/9Oy0UA2+wjGVhtYWuBmItu4r28IPFPTV1YR342Cngvb+dUBwJbcG5bE2U/W3Vafh7BX1lXBTR+Od7WA75QfE4jqGtDj9EHQ4mw0eCU8O0uKPNTL59hF3IGGxIcC4ySdCNrL58sOGPfKx+ZodFTwyyvB1BIYQwfqLT+FeTj/HWVWISujsIIrQQWNx2MXcab21vYu1+8pm5G8K9jhU07xaSuBtv/Ja1zWb+ZL3XG4I8kFdVP3MjivseG6OJp+0ro42f+TWNMh2IPwN/HfooBsuh4r4j96bRxtJyUdNHCL9XjV5HoTbfyQfrl9wx7/iUFOReMuzS7/ym6uFwQRfRtxtmurfBUvwbiGopHl9NK6GRwylzbXy3va5W8puaWJZ29pVzvjuM7WvDC5t9QHht2ki4zdL3QW0usqu+L+0RWyf6eGKmb5uJldYjTU5RffotNQYZjuO6ufNLAbXfI4x05IJ2aAGvIIdq0Ei2vRBP+M8wMOpQe2qomkC+Vrs7tPJrLn6LkDzt95lMWF0M9fIL3cbRMA+FxNiQCfvZV5+FfZ8pYCH1khrHixDAOziGx1F8z9QdyAQdQpPocNihjEcMbIo2iwawBoHTYelvyQcvRYZi9QQ6qqY6KO4PZUjA550Is6aW4A2Ojb67i2vT4fh7YY2saXua3rI98jz83vJcfqV6gsoBUMe0DxyY42UEJs6YZ6gg6hl+6zT7xBJ9AB1Kl7Ea5kEMkshtHE1z3HTZoud1TbH8Zkq6mWolN5J3F5tsOgA9AAB9EElezlWtbiFRGTZ8sPcHnleCdfkVN1ZwdQyyOkkpYZJHkFznMBc42A1J9AB9FUXA8XkpaiOeEhssLszSRceViOoIJB+anN3G1LjcNO33luH1UTmudFNrG5wcxwcx125i3szbUEB7vCSHAJSwrBKema5tPEyBrjmcGNDQXWAubegA+i8MvA2Huc5zqSFznkucSxty4kkk+pJJ+q99LWRiJv2zZGtaAXlze9YbkjS53+q02M8ysNpR9rVR3FjlYe0dYm3hZcoPW7gfDywMNLD2bXOeG5BYPc1rS63mWtaL+QX6peDaGJ+eOlhY8AjM1gBs4WNiNrglRnjXtIQtJFJSvm8XflcIxcHQhjQ4uB9S0rh8b554pPcMeylZc6RNF7EbFz7/PSxQTxUcF4VEy8lLTRM2u5rGj5XK02Jc28HooxHHKJAxtmx07cwAGmUHRrfkSFWSuxGWd+eaR80lgM0jnPdYbDM4k2XmQSbi/NOh1bSYRTMaLhrpQHHYWJjaABbyzFcTjnEstTYOZFExpuGRRtjaDa19O99L2XlwnCJqmUR08T55XfCwFxtcC5t4W3Iu46C6lfhr2dpn5X10wgb1jis6TbYvPdafodj80EPNjJIA1J0AGpJ9ApE4W5GYhVWdMBQxHrKCZLabRCxHXRxB0U+8NcDUVALU0DWO6vPekO+73a9St/ZBwvCnJzDqIBxZ71MN5JgHa9crPC0b+uupK7gMH5L9IgIiICIiDhOddc6LA6nKbGQxx/NrpGhw/TdVXVteavD76zCKmKMZpQGyMAFy4scHWaPMgEfVVLIQYREQEWQEyoACWUhcLcksRqrOkaKKI/FMCHkekXi/O3RS/wnyUw+jyukb75OLHPKBlB0Pci8LdRfW51OqCAeFuAK7ED/AA0JdHsZH92IfjPi10s25Uv8K+zzBEc9dKal2lo2Axxg63zOvmf8PkNDvfSXWRgAAAADQAbAenkv2g8eGYVDTxiOCNkMY+FjQ0ftuvYiICIiAiIgIiICIiAVF3MHkhDWvM9K4UtQ7V7ct45DrckDVrj5je23VSiiCq1ZyTxdj8opxMNO9HJHl/yIP7JR8k8YkflNN2Q+898eX/Ek/srUpZBBWA+zc4kOrKrKLasgbd17f8j9BY/0m/opW4c4EoaEfw0DY3ffPekO+73XPUrfWWUGMqyiICIiAiIgIiICIiAiIgIiICIiAiIgIiICIiAiIgIiICIiAiIgIiICIiAiIgIiICIiAiIgIiICIiAiIgIiICIiAiIg/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2" descr="data:image/jpeg;base64,/9j/4AAQSkZJRgABAQAAAQABAAD/2wCEAAkGBhISDxIUEhQWEBARFxQWFBcWGRYWFxYUGhQVGBgeFhUXHioeFxojGxgSIC8gIyc1LDAwFR4xNTAqNSkrLCkBCQoKBQUFDQUFDSkYEhgpKSkpKSkpKSkpKSkpKSkpKSkpKSkpKSkpKSkpKSkpKSkpKSkpKSkpKSkpKSkpKSkpKf/AABEIAKAAoAMBIgACEQEDEQH/xAAcAAEAAgMBAQEAAAAAAAAAAAAABwgBBQYEAwL/xAA7EAABAwIEAwUFBgUFAQAAAAABAAIDBBEFEiExBgdBEyIyUWEIFEJxgSNSgpGSoSQzYnKiNERTc4MV/8QAFAEBAAAAAAAAAAAAAAAAAAAAAP/EABQRAQAAAAAAAAAAAAAAAAAAAAD/2gAMAwEAAhEDEQA/AJxREQEREBERAREQEREBERAREQEREBERAREQEREBERAREQEREBERAREQEREBERAREQEREBERAREQEWu4hxltLSTzv8MLHP16kDQfU2VSX8b4iSSa2quddJ5Rr8g6wQXHul1FXLfiOSn4bmramWSd4M7wZXukJLe41oL3bZm7A9SoNj4xxIkAVtWSbAATzEkk6ADNqUFx7rF1Vvjzi6riqvdoauoDaNjIHubNJeSZovK5xBBJzlzdb+Bfem4orafBZZ5Kqd01fKIKbNLISyKHvTyMJJ3cY49LEam6Cz11i6qzwBXYhiGIwU5rKsxudml+3m/lN1fs+4uO7f8AqC3vNjm4+onENBNJFBA45pYnlhmfto5tj2Y1A11vfyQWKuirJQuxGPDJcQq62rZE4COkYaiYOmmcdHePwNAcfWxtpvy1NxZicjg2OrrHvds1s07nO+QDrnqguIiqSa/Hf+TEv1VSnODgirkwqijdUy9uzLLP2kswc97i19nSN7/d1bl/qOzg0gJCusr40sJbGxrndo5rWhziLFxAAJI6XOv1X2QEREBERAREQQ57RfEZjpqekb/uHGSX+yMjKLW6vN7gi3ZeqgC66zmhxMK7FJ5WkGJh7KIixBYwkBwI3DjmcPQhcmEEg47jzo+G8Noxp2755pP7GzO7MfIkl34B5rT8vomsqH1b7dnh8bqjW1nTCzYG6ka9oWH8Nuq56tr3y5M5zdmxsbdALMbew033K6LEYjS4TBFe0uIP95l1IPYR3ZTtIBsQXOmk2+55IOZaHyPAAdJJI6wAu5znuP5ucSV1nMypY2pio4yHR4bE2nuLHNKNZTcf1kjbdpWeWdMxtTLWSAGLDYnT2IBBm2hFjv3yDve7QuRmlc5xc4lz3ElxJJLiTckk7knqg2mDcQyU0NSyLuyVLWxuk+JsOpe1vkX9wE32aRrfTr+VPK12IyiacFtBE7U7GZw+Bh+6Pid9BrqI4VyMFmjgwyBxAZFFTRuNgAA0RAmwQQp7QuNtdVU9HHpHSMLnNbYND32DRYH4WtHTTMfNY9nfhwS1k1U5t20zQ1hI07SS97G24aDt98eajXH8ZfV1U1RJ453ueRvlBOjQfJosB8lhuA1JFxTzEEAgiN5uDtY2QXQKyFFvIThQ01DJUSMLZqp+zgWlsUZIbo4XF3F59Rl8lKYQEREBERARF8qmZrGOc8hrGglxOwAFySg8eOYu2njDrZ5JHNjhZexkld4W3sSBoSTY2a1x2BWm5j8R+44VUTZrSlnZx20vI/uggXvpcne4AXEcF8Tf/Z4hfPoKagikFM0g377g0ya7OcB+Vh0Wj9oziHPPTUjXd2JplkHQvd3WX9Q0P/WUESYVhj6ieKGMXkme2Nt9ruNhcjYDcnyBW95l0kcWLVUcQtHEY4xsPBDG0mw6kgn6rrvZ74fE2ISVDtW0bBb/ALJczW9dO62Tp1XC8cOJxWvub/xVT+0zwg8OCYS+qqYYI9XzPawaE2udXG2uVou4noAVsONMZbVVsj4/9Oy0UA2+wjGVhtYWuBmItu4r28IPFPTV1YR342Cngvb+dUBwJbcG5bE2U/W3Vafh7BX1lXBTR+Od7WA75QfE4jqGtDj9EHQ4mw0eCU8O0uKPNTL59hF3IGGxIcC4ySdCNrL58sOGPfKx+ZodFTwyyvB1BIYQwfqLT+FeTj/HWVWISujsIIrQQWNx2MXcab21vYu1+8pm5G8K9jhU07xaSuBtv/Ja1zWb+ZL3XG4I8kFdVP3MjivseG6OJp+0ro42f+TWNMh2IPwN/HfooBsuh4r4j96bRxtJyUdNHCL9XjV5HoTbfyQfrl9wx7/iUFOReMuzS7/ym6uFwQRfRtxtmurfBUvwbiGopHl9NK6GRwylzbXy3va5W8puaWJZ29pVzvjuM7WvDC5t9QHht2ki4zdL3QW0usqu+L+0RWyf6eGKmb5uJldYjTU5RffotNQYZjuO6ufNLAbXfI4x05IJ2aAGvIIdq0Ei2vRBP+M8wMOpQe2qomkC+Vrs7tPJrLn6LkDzt95lMWF0M9fIL3cbRMA+FxNiQCfvZV5+FfZ8pYCH1khrHixDAOziGx1F8z9QdyAQdQpPocNihjEcMbIo2iwawBoHTYelvyQcvRYZi9QQ6qqY6KO4PZUjA550Is6aW4A2Ojb67i2vT4fh7YY2saXua3rI98jz83vJcfqV6gsoBUMe0DxyY42UEJs6YZ6gg6hl+6zT7xBJ9AB1Kl7Ea5kEMkshtHE1z3HTZoud1TbH8Zkq6mWolN5J3F5tsOgA9AAB9EElezlWtbiFRGTZ8sPcHnleCdfkVN1ZwdQyyOkkpYZJHkFznMBc42A1J9AB9FUXA8XkpaiOeEhssLszSRceViOoIJB+anN3G1LjcNO33luH1UTmudFNrG5wcxwcx125i3szbUEB7vCSHAJSwrBKema5tPEyBrjmcGNDQXWAubegA+i8MvA2Huc5zqSFznkucSxty4kkk+pJJ+q99LWRiJv2zZGtaAXlze9YbkjS53+q02M8ysNpR9rVR3FjlYe0dYm3hZcoPW7gfDywMNLD2bXOeG5BYPc1rS63mWtaL+QX6peDaGJ+eOlhY8AjM1gBs4WNiNrglRnjXtIQtJFJSvm8XflcIxcHQhjQ4uB9S0rh8b554pPcMeylZc6RNF7EbFz7/PSxQTxUcF4VEy8lLTRM2u5rGj5XK02Jc28HooxHHKJAxtmx07cwAGmUHRrfkSFWSuxGWd+eaR80lgM0jnPdYbDM4k2XmQSbi/NOh1bSYRTMaLhrpQHHYWJjaABbyzFcTjnEstTYOZFExpuGRRtjaDa19O99L2XlwnCJqmUR08T55XfCwFxtcC5t4W3Iu46C6lfhr2dpn5X10wgb1jis6TbYvPdafodj80EPNjJIA1J0AGpJ9ApE4W5GYhVWdMBQxHrKCZLabRCxHXRxB0U+8NcDUVALU0DWO6vPekO+73a9St/ZBwvCnJzDqIBxZ71MN5JgHa9crPC0b+uupK7gMH5L9IgIiICIiDhOddc6LA6nKbGQxx/NrpGhw/TdVXVteavD76zCKmKMZpQGyMAFy4scHWaPMgEfVVLIQYREQEWQEyoACWUhcLcksRqrOkaKKI/FMCHkekXi/O3RS/wnyUw+jyukb75OLHPKBlB0Pci8LdRfW51OqCAeFuAK7ED/AA0JdHsZH92IfjPi10s25Uv8K+zzBEc9dKal2lo2Axxg63zOvmf8PkNDvfSXWRgAAAADQAbAenkv2g8eGYVDTxiOCNkMY+FjQ0ftuvYiICIiAiIgIiICIiAVF3MHkhDWvM9K4UtQ7V7ct45DrckDVrj5je23VSiiCq1ZyTxdj8opxMNO9HJHl/yIP7JR8k8YkflNN2Q+898eX/Ek/srUpZBBWA+zc4kOrKrKLasgbd17f8j9BY/0m/opW4c4EoaEfw0DY3ffPekO+73XPUrfWWUGMqyiICIiAiIgIiICIiAiIgIiICIiAiIgIiICIiAiIgIiICIiAiIgIiICIiAiIgIiICIiAiIgIiICIiAiIgIiICIiAiIg/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Content Placeholder 2"/>
          <p:cNvSpPr txBox="1">
            <a:spLocks/>
          </p:cNvSpPr>
          <p:nvPr/>
        </p:nvSpPr>
        <p:spPr>
          <a:xfrm>
            <a:off x="3882705" y="1741034"/>
            <a:ext cx="3563124" cy="7996732"/>
          </a:xfrm>
          <a:prstGeom prst="rect">
            <a:avLst/>
          </a:prstGeom>
        </p:spPr>
        <p:txBody>
          <a:bodyPr vert="horz" lIns="0" tIns="0" rIns="0" bIns="0" rtlCol="0">
            <a:noAutofit/>
          </a:bodyPr>
          <a:lstStyle>
            <a:lvl1pPr marL="0" marR="0" indent="0" algn="l" defTabSz="972739" rtl="0" eaLnBrk="1" fontAlgn="auto" latinLnBrk="0" hangingPunct="1">
              <a:lnSpc>
                <a:spcPct val="100000"/>
              </a:lnSpc>
              <a:spcBef>
                <a:spcPts val="745"/>
              </a:spcBef>
              <a:spcAft>
                <a:spcPts val="0"/>
              </a:spcAft>
              <a:buClrTx/>
              <a:buSzTx/>
              <a:buFont typeface="Arial" pitchFamily="34" charset="0"/>
              <a:buNone/>
              <a:tabLst/>
              <a:defRPr kumimoji="0" sz="900" b="0" i="0" u="none" strike="noStrike" kern="1200" cap="none" spc="0" normalizeH="0" baseline="0">
                <a:ln>
                  <a:noFill/>
                </a:ln>
                <a:solidFill>
                  <a:schemeClr val="tx2"/>
                </a:solidFill>
                <a:effectLst/>
                <a:uLnTx/>
                <a:uFillTx/>
                <a:latin typeface="Arial"/>
                <a:ea typeface="+mn-ea"/>
                <a:cs typeface="+mn-cs"/>
              </a:defRPr>
            </a:lvl1pPr>
            <a:lvl2pPr marL="138113" marR="0" indent="-138113" algn="l" defTabSz="972739" rtl="0" eaLnBrk="1" fontAlgn="auto" latinLnBrk="0" hangingPunct="1">
              <a:lnSpc>
                <a:spcPct val="112000"/>
              </a:lnSpc>
              <a:spcBef>
                <a:spcPts val="300"/>
              </a:spcBef>
              <a:spcAft>
                <a:spcPts val="0"/>
              </a:spcAft>
              <a:buClr>
                <a:schemeClr val="tx2"/>
              </a:buClr>
              <a:buSzTx/>
              <a:buFont typeface="Wingdings 3" pitchFamily="18" charset="2"/>
              <a:buChar char=""/>
              <a:tabLst/>
              <a:defRPr kumimoji="0" sz="900" b="0" i="0" u="none" strike="noStrike" kern="1200" cap="none" spc="0" normalizeH="0" baseline="0">
                <a:ln>
                  <a:noFill/>
                </a:ln>
                <a:solidFill>
                  <a:schemeClr val="tx2"/>
                </a:solidFill>
                <a:effectLst/>
                <a:uLnTx/>
                <a:uFillTx/>
                <a:latin typeface="Arial"/>
                <a:ea typeface="+mn-ea"/>
                <a:cs typeface="+mn-cs"/>
              </a:defRPr>
            </a:lvl2pPr>
            <a:lvl3pPr marL="276225" marR="0" indent="-84138" algn="l" defTabSz="972739" rtl="0" eaLnBrk="1" fontAlgn="auto" latinLnBrk="0" hangingPunct="1">
              <a:lnSpc>
                <a:spcPct val="112000"/>
              </a:lnSpc>
              <a:spcBef>
                <a:spcPts val="300"/>
              </a:spcBef>
              <a:spcAft>
                <a:spcPts val="0"/>
              </a:spcAft>
              <a:buClr>
                <a:schemeClr val="tx1"/>
              </a:buClr>
              <a:buSzTx/>
              <a:buFont typeface="Arial" pitchFamily="34" charset="0"/>
              <a:buChar char="•"/>
              <a:tabLst/>
              <a:defRPr kumimoji="0" sz="900" b="0" i="0" u="none" strike="noStrike" kern="1200" cap="none" spc="0" normalizeH="0" baseline="0">
                <a:ln>
                  <a:noFill/>
                </a:ln>
                <a:solidFill>
                  <a:schemeClr val="tx2"/>
                </a:solidFill>
                <a:effectLst/>
                <a:uLnTx/>
                <a:uFillTx/>
                <a:latin typeface="Arial"/>
                <a:ea typeface="+mn-ea"/>
                <a:cs typeface="+mn-cs"/>
              </a:defRPr>
            </a:lvl3pPr>
            <a:lvl4pPr marL="501650" marR="0" indent="-117475" algn="l" defTabSz="972739" rtl="0" eaLnBrk="1" fontAlgn="auto" latinLnBrk="0" hangingPunct="1">
              <a:lnSpc>
                <a:spcPct val="112000"/>
              </a:lnSpc>
              <a:spcBef>
                <a:spcPts val="300"/>
              </a:spcBef>
              <a:spcAft>
                <a:spcPts val="0"/>
              </a:spcAft>
              <a:buClr>
                <a:schemeClr val="tx1"/>
              </a:buClr>
              <a:buSzTx/>
              <a:buFont typeface="Arial" pitchFamily="34" charset="0"/>
              <a:buChar char="–"/>
              <a:tabLst/>
              <a:defRPr kumimoji="0" sz="900" b="0" i="0" u="none" strike="noStrike" kern="1200" cap="none" spc="0" normalizeH="0" baseline="0">
                <a:ln>
                  <a:noFill/>
                </a:ln>
                <a:solidFill>
                  <a:schemeClr val="tx2"/>
                </a:solidFill>
                <a:effectLst/>
                <a:uLnTx/>
                <a:uFillTx/>
                <a:latin typeface="Arial"/>
                <a:ea typeface="+mn-ea"/>
                <a:cs typeface="+mn-cs"/>
              </a:defRPr>
            </a:lvl4pPr>
            <a:lvl5pPr marL="676275" marR="0" indent="-98425" algn="l" defTabSz="972739" rtl="0" eaLnBrk="1" fontAlgn="auto" latinLnBrk="0" hangingPunct="1">
              <a:lnSpc>
                <a:spcPct val="112000"/>
              </a:lnSpc>
              <a:spcBef>
                <a:spcPts val="300"/>
              </a:spcBef>
              <a:spcAft>
                <a:spcPts val="0"/>
              </a:spcAft>
              <a:buClr>
                <a:schemeClr val="tx1"/>
              </a:buClr>
              <a:buSzTx/>
              <a:buFont typeface="Arial" pitchFamily="34" charset="0"/>
              <a:buChar char="•"/>
              <a:tabLst/>
              <a:defRPr kumimoji="0" sz="900" b="0" i="0" u="none" strike="noStrike" kern="1200" cap="none" spc="0" normalizeH="0" baseline="0">
                <a:ln>
                  <a:noFill/>
                </a:ln>
                <a:solidFill>
                  <a:schemeClr val="tx2"/>
                </a:solidFill>
                <a:effectLst/>
                <a:uLnTx/>
                <a:uFillTx/>
                <a:latin typeface="Arial"/>
                <a:ea typeface="+mn-ea"/>
                <a:cs typeface="+mn-cs"/>
              </a:defRPr>
            </a:lvl5pPr>
            <a:lvl6pPr marL="2675031" indent="-243185" algn="l" defTabSz="972739"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61401" indent="-243185" algn="l" defTabSz="972739"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47770" indent="-243185" algn="l" defTabSz="972739"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34140" indent="-243185" algn="l" defTabSz="972739"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endParaRPr lang="en-US" dirty="0"/>
          </a:p>
          <a:p>
            <a:endParaRPr lang="en-US" dirty="0" smtClean="0"/>
          </a:p>
        </p:txBody>
      </p:sp>
      <p:pic>
        <p:nvPicPr>
          <p:cNvPr id="11" name="Picture 5"/>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3882705" y="6952045"/>
            <a:ext cx="3444371"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2"/>
          <p:cNvSpPr>
            <a:spLocks noGrp="1"/>
          </p:cNvSpPr>
          <p:nvPr>
            <p:ph sz="quarter" idx="16"/>
          </p:nvPr>
        </p:nvSpPr>
        <p:spPr>
          <a:xfrm>
            <a:off x="3882705" y="1864426"/>
            <a:ext cx="3456246" cy="7873341"/>
          </a:xfrm>
        </p:spPr>
        <p:txBody>
          <a:bodyPr/>
          <a:lstStyle/>
          <a:p>
            <a:r>
              <a:rPr lang="en-US" sz="1000" b="1" i="1" dirty="0" smtClean="0">
                <a:solidFill>
                  <a:schemeClr val="accent2"/>
                </a:solidFill>
              </a:rPr>
              <a:t>Best Possible Outcome for our Clients</a:t>
            </a:r>
          </a:p>
          <a:p>
            <a:r>
              <a:rPr lang="en-US" sz="1000" dirty="0" smtClean="0"/>
              <a:t>MSCI will make these changes to their index methodology effective with the November 2015 index review. MSCI indexes will now be a better reflection of a growing and changing global investment opportunity set.  Before, opinion was that the MSCI China Index didn’t properly reflect China’s burgeoning technology industry, and instead was overweight state owned energy corporations and financial institutions.  The new methodology results in an index representative of the transformation of China’s economy.  At the same time, </a:t>
            </a:r>
            <a:r>
              <a:rPr lang="en-US" sz="1000" dirty="0" err="1" smtClean="0"/>
              <a:t>BlackRock</a:t>
            </a:r>
            <a:r>
              <a:rPr lang="en-US" sz="1000" dirty="0" smtClean="0"/>
              <a:t> Beta was able to work with MSCI to arrive at a solution that provided investors with this enhancement while at the same time protecting them from the current uncertainty in Russia.  This highlights Beta’s investment leadership and collaboration with our business partners to deliver superior client experience.</a:t>
            </a:r>
          </a:p>
          <a:p>
            <a:endParaRPr lang="en-US" sz="1000" u="sng" dirty="0"/>
          </a:p>
          <a:p>
            <a:r>
              <a:rPr lang="en-US" dirty="0" smtClean="0"/>
              <a:t> </a:t>
            </a:r>
          </a:p>
          <a:p>
            <a:endParaRPr lang="en-US" dirty="0"/>
          </a:p>
          <a:p>
            <a:endParaRPr lang="en-US" dirty="0" smtClean="0"/>
          </a:p>
          <a:p>
            <a:endParaRPr lang="en-US" dirty="0"/>
          </a:p>
          <a:p>
            <a:endParaRPr lang="en-US" dirty="0"/>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2706" y="4833559"/>
            <a:ext cx="3444370" cy="1746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375" y="4833558"/>
            <a:ext cx="3236550" cy="1746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882705" y="4509462"/>
            <a:ext cx="3563124" cy="246221"/>
          </a:xfrm>
          <a:prstGeom prst="rect">
            <a:avLst/>
          </a:prstGeom>
          <a:noFill/>
        </p:spPr>
        <p:txBody>
          <a:bodyPr wrap="square" rtlCol="0">
            <a:spAutoFit/>
          </a:bodyPr>
          <a:lstStyle/>
          <a:p>
            <a:pPr algn="ctr">
              <a:buClr>
                <a:schemeClr val="tx2"/>
              </a:buClr>
            </a:pPr>
            <a:r>
              <a:rPr lang="en-US" sz="1000" b="1" i="1" dirty="0">
                <a:solidFill>
                  <a:schemeClr val="accent2"/>
                </a:solidFill>
              </a:rPr>
              <a:t>MSCI </a:t>
            </a:r>
            <a:r>
              <a:rPr lang="en-US" sz="1000" b="1" i="1" dirty="0" smtClean="0">
                <a:solidFill>
                  <a:schemeClr val="accent2"/>
                </a:solidFill>
              </a:rPr>
              <a:t>China: </a:t>
            </a:r>
            <a:r>
              <a:rPr lang="en-US" sz="1000" b="1" i="1" dirty="0">
                <a:solidFill>
                  <a:schemeClr val="accent2"/>
                </a:solidFill>
              </a:rPr>
              <a:t>2/28/2014 – </a:t>
            </a:r>
            <a:r>
              <a:rPr lang="en-US" sz="1000" b="1" i="1" dirty="0" smtClean="0">
                <a:solidFill>
                  <a:schemeClr val="accent2"/>
                </a:solidFill>
              </a:rPr>
              <a:t>1/31/2015</a:t>
            </a:r>
            <a:endParaRPr lang="en-US" sz="1000" b="1" i="1" dirty="0">
              <a:solidFill>
                <a:schemeClr val="accent2"/>
              </a:solidFill>
            </a:endParaRPr>
          </a:p>
        </p:txBody>
      </p:sp>
      <p:sp>
        <p:nvSpPr>
          <p:cNvPr id="4" name="TextBox 3"/>
          <p:cNvSpPr txBox="1"/>
          <p:nvPr/>
        </p:nvSpPr>
        <p:spPr>
          <a:xfrm>
            <a:off x="157557" y="6579791"/>
            <a:ext cx="3278376" cy="461665"/>
          </a:xfrm>
          <a:prstGeom prst="rect">
            <a:avLst/>
          </a:prstGeom>
          <a:noFill/>
        </p:spPr>
        <p:txBody>
          <a:bodyPr wrap="square" rtlCol="0">
            <a:spAutoFit/>
          </a:bodyPr>
          <a:lstStyle/>
          <a:p>
            <a:r>
              <a:rPr lang="en-US" sz="800" dirty="0" smtClean="0">
                <a:solidFill>
                  <a:schemeClr val="tx2"/>
                </a:solidFill>
              </a:rPr>
              <a:t>        *</a:t>
            </a:r>
            <a:r>
              <a:rPr lang="en-US" sz="800" dirty="0">
                <a:solidFill>
                  <a:schemeClr val="tx2"/>
                </a:solidFill>
              </a:rPr>
              <a:t>2/28/14: Russia invades Crimea</a:t>
            </a:r>
          </a:p>
          <a:p>
            <a:r>
              <a:rPr lang="en-US" sz="800" dirty="0" smtClean="0">
                <a:solidFill>
                  <a:schemeClr val="tx2"/>
                </a:solidFill>
              </a:rPr>
              <a:t>        *</a:t>
            </a:r>
            <a:r>
              <a:rPr lang="en-US" sz="800" dirty="0">
                <a:solidFill>
                  <a:schemeClr val="tx2"/>
                </a:solidFill>
              </a:rPr>
              <a:t>3/6/14:  US and EU impose economic sanctions on Russia</a:t>
            </a:r>
          </a:p>
          <a:p>
            <a:pPr>
              <a:buClr>
                <a:schemeClr val="tx2"/>
              </a:buClr>
            </a:pPr>
            <a:endParaRPr lang="en-US" sz="800" dirty="0" err="1" smtClean="0">
              <a:solidFill>
                <a:schemeClr val="tx2"/>
              </a:solidFill>
            </a:endParaRPr>
          </a:p>
        </p:txBody>
      </p:sp>
    </p:spTree>
    <p:extLst>
      <p:ext uri="{BB962C8B-B14F-4D97-AF65-F5344CB8AC3E}">
        <p14:creationId xmlns:p14="http://schemas.microsoft.com/office/powerpoint/2010/main" val="244556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iShares Portrait">
  <a:themeElements>
    <a:clrScheme name="Updated QTM template">
      <a:dk1>
        <a:srgbClr val="000000"/>
      </a:dk1>
      <a:lt1>
        <a:srgbClr val="FFFFFF"/>
      </a:lt1>
      <a:dk2>
        <a:srgbClr val="455560"/>
      </a:dk2>
      <a:lt2>
        <a:srgbClr val="FFFFFF"/>
      </a:lt2>
      <a:accent1>
        <a:srgbClr val="8DC63F"/>
      </a:accent1>
      <a:accent2>
        <a:srgbClr val="006BBE"/>
      </a:accent2>
      <a:accent3>
        <a:srgbClr val="41B6E6"/>
      </a:accent3>
      <a:accent4>
        <a:srgbClr val="009639"/>
      </a:accent4>
      <a:accent5>
        <a:srgbClr val="ED8B00"/>
      </a:accent5>
      <a:accent6>
        <a:srgbClr val="FFCD00"/>
      </a:accent6>
      <a:hlink>
        <a:srgbClr val="006BBE"/>
      </a:hlink>
      <a:folHlink>
        <a:srgbClr val="009639"/>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w="9525" cap="flat" cmpd="sng" algn="ctr">
          <a:noFill/>
          <a:prstDash val="solid"/>
        </a:ln>
        <a:effectLst/>
      </a:spPr>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defPPr marL="171450" indent="-171450" algn="ctr">
          <a:buFont typeface="Wingdings 3" pitchFamily="18" charset="2"/>
          <a:buChar char="}"/>
          <a:defRPr sz="1000" b="1" kern="0" dirty="0" err="1" smtClean="0">
            <a:solidFill>
              <a:schemeClr val="tx2"/>
            </a:solidFill>
          </a:defRPr>
        </a:defPPr>
      </a:lstStyle>
    </a:spDef>
    <a:lnDef>
      <a:spPr>
        <a:ln>
          <a:solidFill>
            <a:srgbClr val="D9D9D9"/>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71450" indent="-171450">
          <a:buClr>
            <a:schemeClr val="tx2"/>
          </a:buClr>
          <a:buFont typeface="Wingdings 3" pitchFamily="18" charset="2"/>
          <a:buChar char="}"/>
          <a:defRPr sz="1200" dirty="0" err="1" smtClean="0">
            <a:solidFill>
              <a:schemeClr val="tx2"/>
            </a:solidFill>
          </a:defRPr>
        </a:defPPr>
      </a:lstStyle>
    </a:txDef>
  </a:objectDefaults>
  <a:extraClrSchemeLst/>
  <a:custClrLst>
    <a:custClr name="PMS 541">
      <a:srgbClr val="003C71"/>
    </a:custClr>
    <a:custClr name="PMS 382">
      <a:srgbClr val="B4DB0A"/>
    </a:custClr>
    <a:custClr name="PMS 2925">
      <a:srgbClr val="359DDE"/>
    </a:custClr>
    <a:custClr name="50% 376">
      <a:srgbClr val="C4DF9B"/>
    </a:custClr>
    <a:custClr name="50% 2945">
      <a:srgbClr val="74A0CD"/>
    </a:custClr>
    <a:custClr name="50% 298">
      <a:srgbClr val="A1DAF7"/>
    </a:custClr>
    <a:custClr name="50% 355">
      <a:srgbClr val="8FCD9C"/>
    </a:custClr>
    <a:custClr name="50% 144">
      <a:srgbClr val="FDC589"/>
    </a:custClr>
    <a:custClr name="50% 116">
      <a:srgbClr val="FFE894"/>
    </a:custClr>
    <a:custClr name="PMS 424">
      <a:srgbClr val="707372"/>
    </a:custClr>
    <a:custClr name="40% PMS 424">
      <a:srgbClr val="B1B4B7"/>
    </a:custClr>
    <a:custClr name="Background">
      <a:srgbClr val="EAEFEA"/>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BLK 7">
      <a:srgbClr val="59BD81"/>
    </a:custClr>
    <a:custClr name="BLK 8">
      <a:srgbClr val="59A7D7"/>
    </a:custClr>
    <a:custClr name="BLK 9">
      <a:srgbClr val="9F6FAA"/>
    </a:custClr>
    <a:custClr name="BLK 10">
      <a:srgbClr val="ED6B70"/>
    </a:custClr>
    <a:custClr name="BLK 11">
      <a:srgbClr val="FABB6B"/>
    </a:custClr>
    <a:custClr name="BLK 12">
      <a:srgbClr val="FFE159"/>
    </a:custClr>
    <a:custClr name="BLK 13">
      <a:srgbClr val="B3E0C5"/>
    </a:custClr>
    <a:custClr name="BLK 14">
      <a:srgbClr val="B3D6ED"/>
    </a:custClr>
    <a:custClr name="BLK 15">
      <a:srgbClr val="D3BCD8"/>
    </a:custClr>
    <a:custClr name="BLK 16">
      <a:srgbClr val="F39B9D"/>
    </a:custClr>
    <a:custClr name="BLK 17">
      <a:srgbClr val="FDE0BB"/>
    </a:custClr>
    <a:custClr name="BLK 18">
      <a:srgbClr val="FFF1B3"/>
    </a:custClr>
    <a:custClr name="G1">
      <a:srgbClr val="7F7F7F"/>
    </a:custClr>
    <a:custClr name="G2">
      <a:srgbClr val="D9D9D9"/>
    </a:custClr>
    <a:custClr name="G3">
      <a:srgbClr val="F2F2F2"/>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BLK 7">
      <a:srgbClr val="59BD81"/>
    </a:custClr>
    <a:custClr name="BLK 8">
      <a:srgbClr val="59A7D7"/>
    </a:custClr>
    <a:custClr name="BLK 9">
      <a:srgbClr val="9F6FAA"/>
    </a:custClr>
    <a:custClr name="BLK 10">
      <a:srgbClr val="ED6B70"/>
    </a:custClr>
    <a:custClr name="BLK 11">
      <a:srgbClr val="FABB6B"/>
    </a:custClr>
    <a:custClr name="BLK 12">
      <a:srgbClr val="FFE159"/>
    </a:custClr>
    <a:custClr name="BLK 13">
      <a:srgbClr val="B3E0C5"/>
    </a:custClr>
    <a:custClr name="BLK 14">
      <a:srgbClr val="B3D6ED"/>
    </a:custClr>
    <a:custClr name="BLK 15">
      <a:srgbClr val="D3BCD8"/>
    </a:custClr>
    <a:custClr name="BLK 16">
      <a:srgbClr val="F39B9D"/>
    </a:custClr>
    <a:custClr name="BLK 17">
      <a:srgbClr val="FDE0BB"/>
    </a:custClr>
    <a:custClr name="BLK 18">
      <a:srgbClr val="FFF1B3"/>
    </a:custClr>
    <a:custClr name="G1">
      <a:srgbClr val="7F7F7F"/>
    </a:custClr>
    <a:custClr name="G2">
      <a:srgbClr val="D9D9D9"/>
    </a:custClr>
    <a:custClr name="G3">
      <a:srgbClr val="F2F2F2"/>
    </a:custClr>
  </a:custClrLst>
</a:theme>
</file>

<file path=docProps/app.xml><?xml version="1.0" encoding="utf-8"?>
<Properties xmlns="http://schemas.openxmlformats.org/officeDocument/2006/extended-properties" xmlns:vt="http://schemas.openxmlformats.org/officeDocument/2006/docPropsVTypes">
  <Template/>
  <TotalTime>15600</TotalTime>
  <Words>821</Words>
  <Application>Microsoft Office PowerPoint</Application>
  <PresentationFormat>Custom</PresentationFormat>
  <Paragraphs>112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ＭＳ Ｐゴシック</vt:lpstr>
      <vt:lpstr>Arial</vt:lpstr>
      <vt:lpstr>Calibri</vt:lpstr>
      <vt:lpstr>Wingdings 3</vt:lpstr>
      <vt:lpstr>1_iShares Portrait</vt:lpstr>
      <vt:lpstr>PowerPoint Presentation</vt:lpstr>
      <vt:lpstr>PowerPoint Presentation</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iShares QTM Template</dc:title>
  <dc:creator>Thaxton, Vida CWK</dc:creator>
  <cp:lastModifiedBy>Tang, William</cp:lastModifiedBy>
  <cp:revision>1508</cp:revision>
  <cp:lastPrinted>2013-09-11T19:34:56Z</cp:lastPrinted>
  <dcterms:created xsi:type="dcterms:W3CDTF">2012-02-02T13:04:31Z</dcterms:created>
  <dcterms:modified xsi:type="dcterms:W3CDTF">2016-08-11T01:22:04Z</dcterms:modified>
</cp:coreProperties>
</file>