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hnC+2jmDT02aRxvP0bIoLtCidTB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DFE863D-D936-476A-99BB-C08970560E6A}">
  <a:tblStyle styleId="{FDFE863D-D936-476A-99BB-C08970560E6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96" y="6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This slide shows the first-principle pieces of medical knowledge that can be used to support decisions for the given use case, paired with their sources. In particular, from the ATC classification, we know that clopidogrel is a platelet aggregation inhibitor (first row), such as </a:t>
            </a:r>
            <a:r>
              <a:rPr lang="en-US" sz="1200">
                <a:latin typeface="Arial"/>
                <a:ea typeface="Arial"/>
                <a:cs typeface="Arial"/>
                <a:sym typeface="Arial"/>
              </a:rPr>
              <a:t>Tirofiban, Ticagrelor and Prasugrel (sixth row). This kind of knowledge can be obtained exploiting repositories such as ATC (maintained by the WHO), SNOMED CT or DRUGBANK. </a:t>
            </a:r>
            <a:endParaRPr/>
          </a:p>
          <a:p>
            <a:pPr marL="0" lvl="0" indent="0" algn="l" rtl="0">
              <a:lnSpc>
                <a:spcPct val="100000"/>
              </a:lnSpc>
              <a:spcBef>
                <a:spcPts val="0"/>
              </a:spcBef>
              <a:spcAft>
                <a:spcPts val="0"/>
              </a:spcAft>
              <a:buSzPts val="1400"/>
              <a:buNone/>
            </a:pPr>
            <a:r>
              <a:rPr lang="en-US" sz="1200">
                <a:latin typeface="Arial"/>
                <a:ea typeface="Arial"/>
                <a:cs typeface="Arial"/>
                <a:sym typeface="Arial"/>
              </a:rPr>
              <a:t>Platelet aggregation inhibitors may increase the risk of bleedings (third row). I have not specified a knowledge source for this information (such as for the fact that also surgery increases the risk of bleedings), because they represent basic medical knowledge. </a:t>
            </a:r>
            <a:endParaRPr/>
          </a:p>
          <a:p>
            <a:pPr marL="0" lvl="0" indent="0" algn="l" rtl="0">
              <a:lnSpc>
                <a:spcPct val="100000"/>
              </a:lnSpc>
              <a:spcBef>
                <a:spcPts val="0"/>
              </a:spcBef>
              <a:spcAft>
                <a:spcPts val="0"/>
              </a:spcAft>
              <a:buSzPts val="1400"/>
              <a:buNone/>
            </a:pPr>
            <a:r>
              <a:rPr lang="en-US" sz="1200">
                <a:latin typeface="Arial"/>
                <a:ea typeface="Arial"/>
                <a:cs typeface="Arial"/>
                <a:sym typeface="Arial"/>
              </a:rPr>
              <a:t>From the CAD guideline, we also know that the dual antiplatelet therapy (see row 2) is given to prevent thrombosis (i.e., to reduce cardiovascular risk). Often, this kind of information is contained in the guidelines (but it often corresponds to the indications of the drug in DRUGBANK).</a:t>
            </a:r>
            <a:endParaRPr/>
          </a:p>
          <a:p>
            <a:pPr marL="0" lvl="0" indent="0" algn="l" rtl="0">
              <a:lnSpc>
                <a:spcPct val="100000"/>
              </a:lnSpc>
              <a:spcBef>
                <a:spcPts val="0"/>
              </a:spcBef>
              <a:spcAft>
                <a:spcPts val="0"/>
              </a:spcAft>
              <a:buSzPts val="1400"/>
              <a:buNone/>
            </a:pPr>
            <a:r>
              <a:rPr lang="en-US"/>
              <a:t>Finally, one can also exploit knowledge about the duration of the effects. Usually, such a kind of knowledge can be derived from pharmacodynamics and pharmacokinetics studies. For instance, for our case study, it can be useful to take into account that the effect of clopidogrel lasts about five days (row 4), while the effect of tirofiban is 4-8 hours (see row 7).</a:t>
            </a:r>
            <a:endParaRPr/>
          </a:p>
        </p:txBody>
      </p:sp>
      <p:sp>
        <p:nvSpPr>
          <p:cNvPr id="137" name="Google Shape;13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drive/folders/1d-atoH2s9I5e97uW_p0ypfVB-Ethsrr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sz="4000">
                <a:latin typeface="Arial"/>
                <a:ea typeface="Arial"/>
                <a:cs typeface="Arial"/>
                <a:sym typeface="Arial"/>
              </a:rPr>
              <a:t>Case 1: TIA/Duodenal Ulcer/Osteoporosis</a:t>
            </a:r>
            <a:endParaRPr/>
          </a:p>
        </p:txBody>
      </p:sp>
      <p:sp>
        <p:nvSpPr>
          <p:cNvPr id="89" name="Google Shape;89;p1"/>
          <p:cNvSpPr txBox="1">
            <a:spLocks noGrp="1"/>
          </p:cNvSpPr>
          <p:nvPr>
            <p:ph type="body" idx="1"/>
          </p:nvPr>
        </p:nvSpPr>
        <p:spPr>
          <a:xfrm>
            <a:off x="838200" y="1325587"/>
            <a:ext cx="10515600" cy="5312100"/>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chemeClr val="dk1"/>
              </a:buClr>
              <a:buSzPts val="1800"/>
              <a:buChar char="•"/>
            </a:pPr>
            <a:r>
              <a:rPr lang="en-US" sz="1800" b="1">
                <a:latin typeface="Arial"/>
                <a:ea typeface="Arial"/>
                <a:cs typeface="Arial"/>
                <a:sym typeface="Arial"/>
              </a:rPr>
              <a:t>Patient case: </a:t>
            </a:r>
            <a:r>
              <a:rPr lang="en-US" sz="1800">
                <a:latin typeface="Arial"/>
                <a:ea typeface="Arial"/>
                <a:cs typeface="Arial"/>
                <a:sym typeface="Arial"/>
              </a:rPr>
              <a:t>Mrs. Williams is a 76 year old female, height 172cm, weight 70kg, BMI: 23.7</a:t>
            </a:r>
            <a:endParaRPr/>
          </a:p>
          <a:p>
            <a:pPr marL="228600" lvl="0" indent="-228600" algn="l" rtl="0">
              <a:lnSpc>
                <a:spcPct val="100000"/>
              </a:lnSpc>
              <a:spcBef>
                <a:spcPts val="1000"/>
              </a:spcBef>
              <a:spcAft>
                <a:spcPts val="0"/>
              </a:spcAft>
              <a:buClr>
                <a:schemeClr val="dk1"/>
              </a:buClr>
              <a:buSzPts val="1800"/>
              <a:buChar char="•"/>
            </a:pPr>
            <a:r>
              <a:rPr lang="en-US" sz="1800" b="1">
                <a:latin typeface="Arial"/>
                <a:ea typeface="Arial"/>
                <a:cs typeface="Arial"/>
                <a:sym typeface="Arial"/>
              </a:rPr>
              <a:t>Current problems: </a:t>
            </a:r>
            <a:r>
              <a:rPr lang="en-US" sz="1800">
                <a:latin typeface="Arial"/>
                <a:ea typeface="Arial"/>
                <a:cs typeface="Arial"/>
                <a:sym typeface="Arial"/>
              </a:rPr>
              <a:t>Transient Ischemic Attack (TIA), Duodenal Ulcer (DU)</a:t>
            </a:r>
            <a:endParaRPr/>
          </a:p>
          <a:p>
            <a:pPr marL="228600" lvl="0" indent="-228600" algn="l" rtl="0">
              <a:lnSpc>
                <a:spcPct val="100000"/>
              </a:lnSpc>
              <a:spcBef>
                <a:spcPts val="1000"/>
              </a:spcBef>
              <a:spcAft>
                <a:spcPts val="0"/>
              </a:spcAft>
              <a:buClr>
                <a:schemeClr val="dk1"/>
              </a:buClr>
              <a:buSzPts val="1800"/>
              <a:buChar char="•"/>
            </a:pPr>
            <a:r>
              <a:rPr lang="en-US" sz="1800" b="1">
                <a:latin typeface="Arial"/>
                <a:ea typeface="Arial"/>
                <a:cs typeface="Arial"/>
                <a:sym typeface="Arial"/>
              </a:rPr>
              <a:t>Current medications: </a:t>
            </a:r>
            <a:endParaRPr/>
          </a:p>
          <a:p>
            <a:pPr marL="685800" lvl="1" indent="-228600" algn="l" rtl="0">
              <a:lnSpc>
                <a:spcPct val="100000"/>
              </a:lnSpc>
              <a:spcBef>
                <a:spcPts val="500"/>
              </a:spcBef>
              <a:spcAft>
                <a:spcPts val="0"/>
              </a:spcAft>
              <a:buClr>
                <a:schemeClr val="dk1"/>
              </a:buClr>
              <a:buSzPts val="1800"/>
              <a:buChar char="•"/>
            </a:pPr>
            <a:r>
              <a:rPr lang="en-US" sz="1800" i="1">
                <a:latin typeface="Arial"/>
                <a:ea typeface="Arial"/>
                <a:cs typeface="Arial"/>
                <a:sym typeface="Arial"/>
              </a:rPr>
              <a:t>Aspirin</a:t>
            </a:r>
            <a:r>
              <a:rPr lang="en-US" sz="1800">
                <a:latin typeface="Arial"/>
                <a:ea typeface="Arial"/>
                <a:cs typeface="Arial"/>
                <a:sym typeface="Arial"/>
              </a:rPr>
              <a:t>: the patient is on aspirin for secondary prevention of stroke, due to TIA 13 years ago. </a:t>
            </a:r>
            <a:endParaRPr/>
          </a:p>
          <a:p>
            <a:pPr marL="685800" lvl="1" indent="-228600" algn="l" rtl="0">
              <a:lnSpc>
                <a:spcPct val="100000"/>
              </a:lnSpc>
              <a:spcBef>
                <a:spcPts val="500"/>
              </a:spcBef>
              <a:spcAft>
                <a:spcPts val="0"/>
              </a:spcAft>
              <a:buClr>
                <a:schemeClr val="dk1"/>
              </a:buClr>
              <a:buSzPts val="1800"/>
              <a:buChar char="•"/>
            </a:pPr>
            <a:r>
              <a:rPr lang="en-US" sz="1800" i="1">
                <a:latin typeface="Arial"/>
                <a:ea typeface="Arial"/>
                <a:cs typeface="Arial"/>
                <a:sym typeface="Arial"/>
              </a:rPr>
              <a:t>Nexium, a Proton Pump Inhibitor (PPI)</a:t>
            </a:r>
            <a:r>
              <a:rPr lang="en-US" sz="1800">
                <a:latin typeface="Arial"/>
                <a:ea typeface="Arial"/>
                <a:cs typeface="Arial"/>
                <a:sym typeface="Arial"/>
              </a:rPr>
              <a:t>: because she had duodenal ulcer 4 years ago due to aspirin, the patient is on PPI to protect the duodenum and prevent ulcer bleeding,.</a:t>
            </a:r>
            <a:endParaRPr/>
          </a:p>
          <a:p>
            <a:pPr marL="228600" lvl="0" indent="-228600" algn="l" rtl="0">
              <a:lnSpc>
                <a:spcPct val="100000"/>
              </a:lnSpc>
              <a:spcBef>
                <a:spcPts val="1000"/>
              </a:spcBef>
              <a:spcAft>
                <a:spcPts val="0"/>
              </a:spcAft>
              <a:buClr>
                <a:schemeClr val="dk1"/>
              </a:buClr>
              <a:buSzPts val="1800"/>
              <a:buChar char="•"/>
            </a:pPr>
            <a:r>
              <a:rPr lang="en-US" sz="1800" b="1">
                <a:latin typeface="Arial"/>
                <a:ea typeface="Arial"/>
                <a:cs typeface="Arial"/>
                <a:sym typeface="Arial"/>
              </a:rPr>
              <a:t>New problem: </a:t>
            </a:r>
            <a:r>
              <a:rPr lang="en-US" sz="1800">
                <a:latin typeface="Arial"/>
                <a:ea typeface="Arial"/>
                <a:cs typeface="Arial"/>
                <a:sym typeface="Arial"/>
              </a:rPr>
              <a:t>Osteoporosis</a:t>
            </a:r>
            <a:endParaRPr/>
          </a:p>
          <a:p>
            <a:pPr marL="228600" lvl="0" indent="-228600" algn="l" rtl="0">
              <a:lnSpc>
                <a:spcPct val="100000"/>
              </a:lnSpc>
              <a:spcBef>
                <a:spcPts val="1000"/>
              </a:spcBef>
              <a:spcAft>
                <a:spcPts val="0"/>
              </a:spcAft>
              <a:buClr>
                <a:schemeClr val="dk1"/>
              </a:buClr>
              <a:buSzPts val="1800"/>
              <a:buChar char="•"/>
            </a:pPr>
            <a:r>
              <a:rPr lang="en-US" sz="1800" b="1">
                <a:latin typeface="Arial"/>
                <a:ea typeface="Arial"/>
                <a:cs typeface="Arial"/>
                <a:sym typeface="Arial"/>
              </a:rPr>
              <a:t>Management scenario</a:t>
            </a:r>
            <a:r>
              <a:rPr lang="en-US" sz="1800">
                <a:latin typeface="Arial"/>
                <a:ea typeface="Arial"/>
                <a:cs typeface="Arial"/>
                <a:sym typeface="Arial"/>
              </a:rPr>
              <a:t>: The patient presented recently with back pain. Earlier lumbosacral X-ray showed no vertebral fracture and the physician decided to follow primary care recommendations to evaluate risk for osteoporosis fractures, and thus ordered a DXA bone mineral density scan. </a:t>
            </a:r>
            <a:endParaRPr/>
          </a:p>
          <a:p>
            <a:pPr marL="239713" lvl="0" indent="0" algn="l" rtl="0">
              <a:lnSpc>
                <a:spcPct val="100000"/>
              </a:lnSpc>
              <a:spcBef>
                <a:spcPts val="600"/>
              </a:spcBef>
              <a:spcAft>
                <a:spcPts val="0"/>
              </a:spcAft>
              <a:buClr>
                <a:schemeClr val="dk1"/>
              </a:buClr>
              <a:buSzPts val="1800"/>
              <a:buNone/>
            </a:pPr>
            <a:r>
              <a:rPr lang="en-US" sz="1800" u="sng">
                <a:latin typeface="Arial"/>
                <a:ea typeface="Arial"/>
                <a:cs typeface="Arial"/>
                <a:sym typeface="Arial"/>
              </a:rPr>
              <a:t>Osteoporosis was confirmed</a:t>
            </a:r>
            <a:r>
              <a:rPr lang="en-US" sz="1800">
                <a:latin typeface="Arial"/>
                <a:ea typeface="Arial"/>
                <a:cs typeface="Arial"/>
                <a:sym typeface="Arial"/>
              </a:rPr>
              <a:t> (DXA shows bone marrow density of -2.6. FRAX assessed and risk of second fracture is &gt;20%). The recommended blood tests were ordered (including electrolytes, vitamin D, thyroid function, protein electrophoresis, CBC, and metabolic panel) to rule out additional reasons for secondary osteoporosis. All blood tests were normal. The patient does not have conditions that may be a secondary cause such as Diabetes or Celiac or a family history of them. </a:t>
            </a:r>
            <a:endParaRPr/>
          </a:p>
          <a:p>
            <a:pPr marL="239713" lvl="0" indent="0" algn="l" rtl="0">
              <a:lnSpc>
                <a:spcPct val="100000"/>
              </a:lnSpc>
              <a:spcBef>
                <a:spcPts val="600"/>
              </a:spcBef>
              <a:spcAft>
                <a:spcPts val="0"/>
              </a:spcAft>
              <a:buClr>
                <a:schemeClr val="dk1"/>
              </a:buClr>
              <a:buSzPts val="1800"/>
              <a:buNone/>
            </a:pPr>
            <a:r>
              <a:rPr lang="en-US" sz="1800">
                <a:latin typeface="Arial"/>
                <a:ea typeface="Arial"/>
                <a:cs typeface="Arial"/>
                <a:sym typeface="Arial"/>
              </a:rPr>
              <a:t>Another possible secondary cause of osteoporosis is Nexium (PPI).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838200" y="227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sz="4000">
                <a:latin typeface="Arial"/>
                <a:ea typeface="Arial"/>
                <a:cs typeface="Arial"/>
                <a:sym typeface="Arial"/>
              </a:rPr>
              <a:t>Clinical Guidelines</a:t>
            </a:r>
            <a:endParaRPr/>
          </a:p>
        </p:txBody>
      </p:sp>
      <p:sp>
        <p:nvSpPr>
          <p:cNvPr id="95" name="Google Shape;95;p2"/>
          <p:cNvSpPr txBox="1">
            <a:spLocks noGrp="1"/>
          </p:cNvSpPr>
          <p:nvPr>
            <p:ph type="body" idx="1"/>
          </p:nvPr>
        </p:nvSpPr>
        <p:spPr>
          <a:xfrm>
            <a:off x="838200" y="1327833"/>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i="1">
                <a:latin typeface="Arial"/>
                <a:ea typeface="Arial"/>
                <a:cs typeface="Arial"/>
                <a:sym typeface="Arial"/>
              </a:rPr>
              <a:t>Guidelines for the Prevention of Stroke in Patients with Stroke and Transient Ischemic Attack</a:t>
            </a:r>
            <a:r>
              <a:rPr lang="en-US">
                <a:latin typeface="Arial"/>
                <a:ea typeface="Arial"/>
                <a:cs typeface="Arial"/>
                <a:sym typeface="Arial"/>
              </a:rPr>
              <a:t>, 2014, </a:t>
            </a:r>
            <a:r>
              <a:rPr lang="en-US" u="sng">
                <a:latin typeface="Arial"/>
                <a:ea typeface="Arial"/>
                <a:cs typeface="Arial"/>
                <a:sym typeface="Arial"/>
              </a:rPr>
              <a:t>Stroke</a:t>
            </a:r>
            <a:r>
              <a:rPr lang="en-US">
                <a:latin typeface="Arial"/>
                <a:ea typeface="Arial"/>
                <a:cs typeface="Arial"/>
                <a:sym typeface="Arial"/>
              </a:rPr>
              <a:t>. </a:t>
            </a:r>
            <a:r>
              <a:rPr lang="en-US" u="sng">
                <a:solidFill>
                  <a:schemeClr val="hlink"/>
                </a:solidFill>
                <a:latin typeface="Arial"/>
                <a:ea typeface="Arial"/>
                <a:cs typeface="Arial"/>
                <a:sym typeface="Arial"/>
                <a:hlinkClick r:id="rId3"/>
              </a:rPr>
              <a:t>LINK</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800"/>
              <a:buChar char="•"/>
            </a:pPr>
            <a:r>
              <a:rPr lang="en-US" i="1">
                <a:latin typeface="Arial"/>
                <a:ea typeface="Arial"/>
                <a:cs typeface="Arial"/>
                <a:sym typeface="Arial"/>
              </a:rPr>
              <a:t>Management of Patients with Ulcer Bleeding</a:t>
            </a:r>
            <a:r>
              <a:rPr lang="en-US">
                <a:latin typeface="Arial"/>
                <a:ea typeface="Arial"/>
                <a:cs typeface="Arial"/>
                <a:sym typeface="Arial"/>
              </a:rPr>
              <a:t>, 2012, </a:t>
            </a:r>
            <a:r>
              <a:rPr lang="en-US" u="sng">
                <a:latin typeface="Arial"/>
                <a:ea typeface="Arial"/>
                <a:cs typeface="Arial"/>
                <a:sym typeface="Arial"/>
              </a:rPr>
              <a:t>American Journal of Gastroenterology. </a:t>
            </a:r>
            <a:r>
              <a:rPr lang="en-US" u="sng">
                <a:solidFill>
                  <a:schemeClr val="hlink"/>
                </a:solidFill>
                <a:latin typeface="Arial"/>
                <a:ea typeface="Arial"/>
                <a:cs typeface="Arial"/>
                <a:sym typeface="Arial"/>
                <a:hlinkClick r:id="rId3"/>
              </a:rPr>
              <a:t>LINK</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800"/>
              <a:buChar char="•"/>
            </a:pPr>
            <a:r>
              <a:rPr lang="en-US" i="1">
                <a:latin typeface="Arial"/>
                <a:ea typeface="Arial"/>
                <a:cs typeface="Arial"/>
                <a:sym typeface="Arial"/>
              </a:rPr>
              <a:t>Clinical Practice Guidelines for the Diagnosis and Treatment of Postmenopausal Osteoporosis</a:t>
            </a:r>
            <a:r>
              <a:rPr lang="en-US">
                <a:latin typeface="Arial"/>
                <a:ea typeface="Arial"/>
                <a:cs typeface="Arial"/>
                <a:sym typeface="Arial"/>
              </a:rPr>
              <a:t>. 2016, </a:t>
            </a:r>
            <a:r>
              <a:rPr lang="en-US" u="sng">
                <a:latin typeface="Arial"/>
                <a:ea typeface="Arial"/>
                <a:cs typeface="Arial"/>
                <a:sym typeface="Arial"/>
              </a:rPr>
              <a:t>Endocrine Practice</a:t>
            </a:r>
            <a:r>
              <a:rPr lang="en-US">
                <a:latin typeface="Arial"/>
                <a:ea typeface="Arial"/>
                <a:cs typeface="Arial"/>
                <a:sym typeface="Arial"/>
              </a:rPr>
              <a:t>. </a:t>
            </a:r>
            <a:r>
              <a:rPr lang="en-US" u="sng">
                <a:solidFill>
                  <a:schemeClr val="hlink"/>
                </a:solidFill>
                <a:latin typeface="Arial"/>
                <a:ea typeface="Arial"/>
                <a:cs typeface="Arial"/>
                <a:sym typeface="Arial"/>
                <a:hlinkClick r:id="rId3"/>
              </a:rPr>
              <a:t>LINK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p:nvPr/>
        </p:nvSpPr>
        <p:spPr>
          <a:xfrm>
            <a:off x="6332435" y="2033197"/>
            <a:ext cx="4930923" cy="1453489"/>
          </a:xfrm>
          <a:prstGeom prst="rect">
            <a:avLst/>
          </a:prstGeom>
          <a:solidFill>
            <a:srgbClr val="FEF29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1" name="Google Shape;101;p3"/>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sz="4000">
                <a:latin typeface="Arial"/>
                <a:ea typeface="Arial"/>
                <a:cs typeface="Arial"/>
                <a:sym typeface="Arial"/>
              </a:rPr>
              <a:t>Clinical Guidelines: Highlighted Parts (1 of 3)</a:t>
            </a:r>
            <a:endParaRPr sz="4000">
              <a:latin typeface="Arial"/>
              <a:ea typeface="Arial"/>
              <a:cs typeface="Arial"/>
              <a:sym typeface="Arial"/>
            </a:endParaRPr>
          </a:p>
        </p:txBody>
      </p:sp>
      <p:pic>
        <p:nvPicPr>
          <p:cNvPr id="102" name="Google Shape;102;p3"/>
          <p:cNvPicPr preferRelativeResize="0"/>
          <p:nvPr/>
        </p:nvPicPr>
        <p:blipFill rotWithShape="1">
          <a:blip r:embed="rId3">
            <a:alphaModFix/>
          </a:blip>
          <a:srcRect/>
          <a:stretch/>
        </p:blipFill>
        <p:spPr>
          <a:xfrm>
            <a:off x="749075" y="1969855"/>
            <a:ext cx="4404039" cy="3566060"/>
          </a:xfrm>
          <a:prstGeom prst="rect">
            <a:avLst/>
          </a:prstGeom>
          <a:noFill/>
          <a:ln w="9525" cap="flat" cmpd="sng">
            <a:solidFill>
              <a:srgbClr val="7F7F7F"/>
            </a:solidFill>
            <a:prstDash val="solid"/>
            <a:round/>
            <a:headEnd type="none" w="sm" len="sm"/>
            <a:tailEnd type="none" w="sm" len="sm"/>
          </a:ln>
        </p:spPr>
      </p:pic>
      <p:sp>
        <p:nvSpPr>
          <p:cNvPr id="103" name="Google Shape;103;p3"/>
          <p:cNvSpPr txBox="1"/>
          <p:nvPr/>
        </p:nvSpPr>
        <p:spPr>
          <a:xfrm>
            <a:off x="606752" y="1127544"/>
            <a:ext cx="481982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0" i="1" u="none" strike="noStrike" cap="none">
                <a:solidFill>
                  <a:schemeClr val="dk1"/>
                </a:solidFill>
                <a:latin typeface="Arial"/>
                <a:ea typeface="Arial"/>
                <a:cs typeface="Arial"/>
                <a:sym typeface="Arial"/>
              </a:rPr>
              <a:t>Guidelines for the Prevention of Stroke in Patients </a:t>
            </a:r>
            <a:br>
              <a:rPr lang="en-US" sz="1600" b="0" i="1" u="none" strike="noStrike" cap="none">
                <a:solidFill>
                  <a:schemeClr val="dk1"/>
                </a:solidFill>
                <a:latin typeface="Arial"/>
                <a:ea typeface="Arial"/>
                <a:cs typeface="Arial"/>
                <a:sym typeface="Arial"/>
              </a:rPr>
            </a:br>
            <a:r>
              <a:rPr lang="en-US" sz="1600" b="0" i="1" u="none" strike="noStrike" cap="none">
                <a:solidFill>
                  <a:schemeClr val="dk1"/>
                </a:solidFill>
                <a:latin typeface="Arial"/>
                <a:ea typeface="Arial"/>
                <a:cs typeface="Arial"/>
                <a:sym typeface="Arial"/>
              </a:rPr>
              <a:t>With Stroke and Transient Ischemic Attack</a:t>
            </a:r>
            <a:endParaRPr sz="1600" b="0" i="1" u="none" strike="noStrike" cap="none">
              <a:solidFill>
                <a:schemeClr val="dk1"/>
              </a:solidFill>
              <a:latin typeface="Arial"/>
              <a:ea typeface="Arial"/>
              <a:cs typeface="Arial"/>
              <a:sym typeface="Arial"/>
            </a:endParaRPr>
          </a:p>
        </p:txBody>
      </p:sp>
      <p:sp>
        <p:nvSpPr>
          <p:cNvPr id="104" name="Google Shape;104;p3"/>
          <p:cNvSpPr txBox="1"/>
          <p:nvPr/>
        </p:nvSpPr>
        <p:spPr>
          <a:xfrm>
            <a:off x="6259268" y="1959544"/>
            <a:ext cx="5072457" cy="16004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29. In patients with low-dose aspirin-associated bleeding ulcers, the need for aspirin should be assessed. If given for secondary prevention (i.e., established cardiovascular disease) then aspirin should be resumed as soon as possible after bleeding ceases in most patients: ideally within 1 – 3 days and certainly within 7 days. Long-term daily PPI therapy should also be provided. patients (Conditional recommendation). </a:t>
            </a:r>
            <a:endParaRPr sz="1400" b="0" i="0" u="none" strike="noStrike" cap="none">
              <a:solidFill>
                <a:srgbClr val="000000"/>
              </a:solidFill>
              <a:latin typeface="Arial"/>
              <a:ea typeface="Arial"/>
              <a:cs typeface="Arial"/>
              <a:sym typeface="Arial"/>
            </a:endParaRPr>
          </a:p>
        </p:txBody>
      </p:sp>
      <p:sp>
        <p:nvSpPr>
          <p:cNvPr id="105" name="Google Shape;105;p3"/>
          <p:cNvSpPr txBox="1"/>
          <p:nvPr/>
        </p:nvSpPr>
        <p:spPr>
          <a:xfrm>
            <a:off x="6685783" y="1136340"/>
            <a:ext cx="4219425"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0" i="1" u="none" strike="noStrike" cap="none">
                <a:solidFill>
                  <a:srgbClr val="000000"/>
                </a:solidFill>
                <a:latin typeface="Arial"/>
                <a:ea typeface="Arial"/>
                <a:cs typeface="Arial"/>
                <a:sym typeface="Arial"/>
              </a:rPr>
              <a:t>Management of Patients with Ulcer Bleeding</a:t>
            </a:r>
            <a:endParaRPr sz="1800" b="0" i="1" u="none" strike="noStrike" cap="none">
              <a:solidFill>
                <a:schemeClr val="dk1"/>
              </a:solidFill>
              <a:latin typeface="Arial"/>
              <a:ea typeface="Arial"/>
              <a:cs typeface="Arial"/>
              <a:sym typeface="Arial"/>
            </a:endParaRPr>
          </a:p>
        </p:txBody>
      </p:sp>
      <p:sp>
        <p:nvSpPr>
          <p:cNvPr id="106" name="Google Shape;106;p3"/>
          <p:cNvSpPr txBox="1"/>
          <p:nvPr/>
        </p:nvSpPr>
        <p:spPr>
          <a:xfrm>
            <a:off x="749075" y="1664722"/>
            <a:ext cx="970137" cy="307777"/>
          </a:xfrm>
          <a:prstGeom prst="rect">
            <a:avLst/>
          </a:prstGeom>
          <a:solidFill>
            <a:srgbClr val="A8D08C"/>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[1] p. 2198</a:t>
            </a:r>
            <a:endParaRPr sz="1400" b="0" i="0" u="none" strike="noStrike" cap="none">
              <a:solidFill>
                <a:schemeClr val="dk1"/>
              </a:solidFill>
              <a:latin typeface="Calibri"/>
              <a:ea typeface="Calibri"/>
              <a:cs typeface="Calibri"/>
              <a:sym typeface="Calibri"/>
            </a:endParaRPr>
          </a:p>
        </p:txBody>
      </p:sp>
      <p:sp>
        <p:nvSpPr>
          <p:cNvPr id="107" name="Google Shape;107;p3"/>
          <p:cNvSpPr txBox="1"/>
          <p:nvPr/>
        </p:nvSpPr>
        <p:spPr>
          <a:xfrm>
            <a:off x="6259268" y="1688593"/>
            <a:ext cx="878767" cy="307777"/>
          </a:xfrm>
          <a:prstGeom prst="rect">
            <a:avLst/>
          </a:prstGeom>
          <a:solidFill>
            <a:srgbClr val="A8D08C"/>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[2] p. 347</a:t>
            </a:r>
            <a:endParaRPr sz="14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latin typeface="Arial"/>
                <a:ea typeface="Arial"/>
                <a:cs typeface="Arial"/>
                <a:sym typeface="Arial"/>
              </a:rPr>
              <a:t>The Osteoporosis guideline – ( 2 of 3)</a:t>
            </a:r>
            <a:endParaRPr>
              <a:latin typeface="Arial"/>
              <a:ea typeface="Arial"/>
              <a:cs typeface="Arial"/>
              <a:sym typeface="Arial"/>
            </a:endParaRPr>
          </a:p>
        </p:txBody>
      </p:sp>
      <p:pic>
        <p:nvPicPr>
          <p:cNvPr id="113" name="Google Shape;113;p4"/>
          <p:cNvPicPr preferRelativeResize="0"/>
          <p:nvPr/>
        </p:nvPicPr>
        <p:blipFill rotWithShape="1">
          <a:blip r:embed="rId3">
            <a:alphaModFix/>
          </a:blip>
          <a:srcRect/>
          <a:stretch/>
        </p:blipFill>
        <p:spPr>
          <a:xfrm>
            <a:off x="5110055" y="1684551"/>
            <a:ext cx="6477904" cy="3477110"/>
          </a:xfrm>
          <a:prstGeom prst="rect">
            <a:avLst/>
          </a:prstGeom>
          <a:noFill/>
          <a:ln>
            <a:noFill/>
          </a:ln>
        </p:spPr>
      </p:pic>
      <p:pic>
        <p:nvPicPr>
          <p:cNvPr id="114" name="Google Shape;114;p4"/>
          <p:cNvPicPr preferRelativeResize="0"/>
          <p:nvPr/>
        </p:nvPicPr>
        <p:blipFill rotWithShape="1">
          <a:blip r:embed="rId4">
            <a:alphaModFix/>
          </a:blip>
          <a:srcRect/>
          <a:stretch/>
        </p:blipFill>
        <p:spPr>
          <a:xfrm>
            <a:off x="638804" y="2003124"/>
            <a:ext cx="4062027" cy="1684255"/>
          </a:xfrm>
          <a:prstGeom prst="rect">
            <a:avLst/>
          </a:prstGeom>
          <a:noFill/>
          <a:ln>
            <a:noFill/>
          </a:ln>
        </p:spPr>
      </p:pic>
      <p:pic>
        <p:nvPicPr>
          <p:cNvPr id="115" name="Google Shape;115;p4"/>
          <p:cNvPicPr preferRelativeResize="0"/>
          <p:nvPr/>
        </p:nvPicPr>
        <p:blipFill rotWithShape="1">
          <a:blip r:embed="rId5">
            <a:alphaModFix/>
          </a:blip>
          <a:srcRect/>
          <a:stretch/>
        </p:blipFill>
        <p:spPr>
          <a:xfrm>
            <a:off x="700726" y="1811358"/>
            <a:ext cx="4000105" cy="235300"/>
          </a:xfrm>
          <a:prstGeom prst="rect">
            <a:avLst/>
          </a:prstGeom>
          <a:noFill/>
          <a:ln>
            <a:noFill/>
          </a:ln>
        </p:spPr>
      </p:pic>
      <p:pic>
        <p:nvPicPr>
          <p:cNvPr id="116" name="Google Shape;116;p4"/>
          <p:cNvPicPr preferRelativeResize="0"/>
          <p:nvPr/>
        </p:nvPicPr>
        <p:blipFill rotWithShape="1">
          <a:blip r:embed="rId6">
            <a:alphaModFix/>
          </a:blip>
          <a:srcRect/>
          <a:stretch/>
        </p:blipFill>
        <p:spPr>
          <a:xfrm>
            <a:off x="700726" y="3668878"/>
            <a:ext cx="3950569" cy="445832"/>
          </a:xfrm>
          <a:prstGeom prst="rect">
            <a:avLst/>
          </a:prstGeom>
          <a:noFill/>
          <a:ln>
            <a:noFill/>
          </a:ln>
        </p:spPr>
      </p:pic>
      <p:sp>
        <p:nvSpPr>
          <p:cNvPr id="117" name="Google Shape;117;p4"/>
          <p:cNvSpPr txBox="1"/>
          <p:nvPr/>
        </p:nvSpPr>
        <p:spPr>
          <a:xfrm>
            <a:off x="4702" y="3668878"/>
            <a:ext cx="696024" cy="307777"/>
          </a:xfrm>
          <a:prstGeom prst="rect">
            <a:avLst/>
          </a:prstGeom>
          <a:solidFill>
            <a:srgbClr val="A8D08C"/>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[3] p. 3</a:t>
            </a:r>
            <a:endParaRPr sz="1400" b="0" i="0" u="none" strike="noStrike" cap="none">
              <a:solidFill>
                <a:schemeClr val="dk1"/>
              </a:solidFill>
              <a:latin typeface="Calibri"/>
              <a:ea typeface="Calibri"/>
              <a:cs typeface="Calibri"/>
              <a:sym typeface="Calibri"/>
            </a:endParaRPr>
          </a:p>
        </p:txBody>
      </p:sp>
      <p:sp>
        <p:nvSpPr>
          <p:cNvPr id="118" name="Google Shape;118;p4"/>
          <p:cNvSpPr txBox="1"/>
          <p:nvPr/>
        </p:nvSpPr>
        <p:spPr>
          <a:xfrm>
            <a:off x="4702" y="1811358"/>
            <a:ext cx="696024" cy="307777"/>
          </a:xfrm>
          <a:prstGeom prst="rect">
            <a:avLst/>
          </a:prstGeom>
          <a:solidFill>
            <a:srgbClr val="A8D08C"/>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[3] p. 2</a:t>
            </a:r>
            <a:endParaRPr sz="1400" b="0" i="0" u="none" strike="noStrike" cap="none">
              <a:solidFill>
                <a:schemeClr val="dk1"/>
              </a:solidFill>
              <a:latin typeface="Calibri"/>
              <a:ea typeface="Calibri"/>
              <a:cs typeface="Calibri"/>
              <a:sym typeface="Calibri"/>
            </a:endParaRPr>
          </a:p>
        </p:txBody>
      </p:sp>
      <p:sp>
        <p:nvSpPr>
          <p:cNvPr id="119" name="Google Shape;119;p4"/>
          <p:cNvSpPr txBox="1"/>
          <p:nvPr/>
        </p:nvSpPr>
        <p:spPr>
          <a:xfrm>
            <a:off x="5276033" y="1443246"/>
            <a:ext cx="787395" cy="307777"/>
          </a:xfrm>
          <a:prstGeom prst="rect">
            <a:avLst/>
          </a:prstGeom>
          <a:solidFill>
            <a:srgbClr val="A8D08C"/>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[3] p. 12</a:t>
            </a:r>
            <a:endParaRPr sz="14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latin typeface="Arial"/>
                <a:ea typeface="Arial"/>
                <a:cs typeface="Arial"/>
                <a:sym typeface="Arial"/>
              </a:rPr>
              <a:t>The Osteoporosis guideline - (3 of 3)</a:t>
            </a:r>
            <a:endParaRPr/>
          </a:p>
        </p:txBody>
      </p:sp>
      <p:pic>
        <p:nvPicPr>
          <p:cNvPr id="125" name="Google Shape;125;p5"/>
          <p:cNvPicPr preferRelativeResize="0"/>
          <p:nvPr/>
        </p:nvPicPr>
        <p:blipFill rotWithShape="1">
          <a:blip r:embed="rId3">
            <a:alphaModFix/>
          </a:blip>
          <a:srcRect/>
          <a:stretch/>
        </p:blipFill>
        <p:spPr>
          <a:xfrm>
            <a:off x="5074134" y="1667497"/>
            <a:ext cx="7117866" cy="4160735"/>
          </a:xfrm>
          <a:prstGeom prst="rect">
            <a:avLst/>
          </a:prstGeom>
          <a:noFill/>
          <a:ln>
            <a:noFill/>
          </a:ln>
        </p:spPr>
      </p:pic>
      <p:pic>
        <p:nvPicPr>
          <p:cNvPr id="126" name="Google Shape;126;p5"/>
          <p:cNvPicPr preferRelativeResize="0"/>
          <p:nvPr/>
        </p:nvPicPr>
        <p:blipFill rotWithShape="1">
          <a:blip r:embed="rId4">
            <a:alphaModFix/>
          </a:blip>
          <a:srcRect/>
          <a:stretch/>
        </p:blipFill>
        <p:spPr>
          <a:xfrm>
            <a:off x="803097" y="3863645"/>
            <a:ext cx="3987721" cy="2959831"/>
          </a:xfrm>
          <a:prstGeom prst="rect">
            <a:avLst/>
          </a:prstGeom>
          <a:noFill/>
          <a:ln>
            <a:noFill/>
          </a:ln>
        </p:spPr>
      </p:pic>
      <p:pic>
        <p:nvPicPr>
          <p:cNvPr id="127" name="Google Shape;127;p5"/>
          <p:cNvPicPr preferRelativeResize="0"/>
          <p:nvPr/>
        </p:nvPicPr>
        <p:blipFill rotWithShape="1">
          <a:blip r:embed="rId5">
            <a:alphaModFix/>
          </a:blip>
          <a:srcRect t="66742"/>
          <a:stretch/>
        </p:blipFill>
        <p:spPr>
          <a:xfrm>
            <a:off x="679255" y="2801008"/>
            <a:ext cx="4111563" cy="1062637"/>
          </a:xfrm>
          <a:prstGeom prst="rect">
            <a:avLst/>
          </a:prstGeom>
          <a:noFill/>
          <a:ln>
            <a:noFill/>
          </a:ln>
        </p:spPr>
      </p:pic>
      <p:pic>
        <p:nvPicPr>
          <p:cNvPr id="128" name="Google Shape;128;p5"/>
          <p:cNvPicPr preferRelativeResize="0"/>
          <p:nvPr/>
        </p:nvPicPr>
        <p:blipFill rotWithShape="1">
          <a:blip r:embed="rId5">
            <a:alphaModFix/>
          </a:blip>
          <a:srcRect b="54957"/>
          <a:stretch/>
        </p:blipFill>
        <p:spPr>
          <a:xfrm>
            <a:off x="679255" y="1361825"/>
            <a:ext cx="4111563" cy="1439183"/>
          </a:xfrm>
          <a:prstGeom prst="rect">
            <a:avLst/>
          </a:prstGeom>
          <a:noFill/>
          <a:ln>
            <a:noFill/>
          </a:ln>
        </p:spPr>
      </p:pic>
      <p:cxnSp>
        <p:nvCxnSpPr>
          <p:cNvPr id="129" name="Google Shape;129;p5"/>
          <p:cNvCxnSpPr/>
          <p:nvPr/>
        </p:nvCxnSpPr>
        <p:spPr>
          <a:xfrm>
            <a:off x="1002667" y="3487564"/>
            <a:ext cx="2922309" cy="0"/>
          </a:xfrm>
          <a:prstGeom prst="straightConnector1">
            <a:avLst/>
          </a:prstGeom>
          <a:noFill/>
          <a:ln w="19050" cap="flat" cmpd="sng">
            <a:solidFill>
              <a:schemeClr val="accent1"/>
            </a:solidFill>
            <a:prstDash val="solid"/>
            <a:miter lim="800000"/>
            <a:headEnd type="none" w="sm" len="sm"/>
            <a:tailEnd type="none" w="sm" len="sm"/>
          </a:ln>
        </p:spPr>
      </p:cxnSp>
      <p:cxnSp>
        <p:nvCxnSpPr>
          <p:cNvPr id="130" name="Google Shape;130;p5"/>
          <p:cNvCxnSpPr/>
          <p:nvPr/>
        </p:nvCxnSpPr>
        <p:spPr>
          <a:xfrm>
            <a:off x="3847801" y="3267617"/>
            <a:ext cx="811530" cy="0"/>
          </a:xfrm>
          <a:prstGeom prst="straightConnector1">
            <a:avLst/>
          </a:prstGeom>
          <a:noFill/>
          <a:ln w="19050" cap="flat" cmpd="sng">
            <a:solidFill>
              <a:schemeClr val="accent1"/>
            </a:solidFill>
            <a:prstDash val="solid"/>
            <a:miter lim="800000"/>
            <a:headEnd type="none" w="sm" len="sm"/>
            <a:tailEnd type="none" w="sm" len="sm"/>
          </a:ln>
        </p:spPr>
      </p:cxnSp>
      <p:sp>
        <p:nvSpPr>
          <p:cNvPr id="131" name="Google Shape;131;p5"/>
          <p:cNvSpPr txBox="1"/>
          <p:nvPr/>
        </p:nvSpPr>
        <p:spPr>
          <a:xfrm>
            <a:off x="5131887" y="1382911"/>
            <a:ext cx="787395" cy="307777"/>
          </a:xfrm>
          <a:prstGeom prst="rect">
            <a:avLst/>
          </a:prstGeom>
          <a:solidFill>
            <a:srgbClr val="A8D08C"/>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[3] p. 13</a:t>
            </a:r>
            <a:endParaRPr sz="1400" b="0" i="0" u="none" strike="noStrike" cap="none">
              <a:solidFill>
                <a:schemeClr val="dk1"/>
              </a:solidFill>
              <a:latin typeface="Calibri"/>
              <a:ea typeface="Calibri"/>
              <a:cs typeface="Calibri"/>
              <a:sym typeface="Calibri"/>
            </a:endParaRPr>
          </a:p>
        </p:txBody>
      </p:sp>
      <p:sp>
        <p:nvSpPr>
          <p:cNvPr id="132" name="Google Shape;132;p5"/>
          <p:cNvSpPr txBox="1"/>
          <p:nvPr/>
        </p:nvSpPr>
        <p:spPr>
          <a:xfrm>
            <a:off x="0" y="1359720"/>
            <a:ext cx="696024" cy="307777"/>
          </a:xfrm>
          <a:prstGeom prst="rect">
            <a:avLst/>
          </a:prstGeom>
          <a:solidFill>
            <a:srgbClr val="A8D08C"/>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[3] p. 4</a:t>
            </a:r>
            <a:endParaRPr sz="1400" b="0" i="0" u="none" strike="noStrike" cap="none">
              <a:solidFill>
                <a:srgbClr val="000000"/>
              </a:solidFill>
              <a:latin typeface="Arial"/>
              <a:ea typeface="Arial"/>
              <a:cs typeface="Arial"/>
              <a:sym typeface="Arial"/>
            </a:endParaRPr>
          </a:p>
        </p:txBody>
      </p:sp>
      <p:sp>
        <p:nvSpPr>
          <p:cNvPr id="133" name="Google Shape;133;p5"/>
          <p:cNvSpPr txBox="1"/>
          <p:nvPr/>
        </p:nvSpPr>
        <p:spPr>
          <a:xfrm>
            <a:off x="15702" y="3934519"/>
            <a:ext cx="787395" cy="307777"/>
          </a:xfrm>
          <a:prstGeom prst="rect">
            <a:avLst/>
          </a:prstGeom>
          <a:solidFill>
            <a:srgbClr val="A8D08C"/>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[3] p. 12</a:t>
            </a:r>
            <a:endParaRPr sz="14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Domain knowledge</a:t>
            </a:r>
            <a:endParaRPr/>
          </a:p>
        </p:txBody>
      </p:sp>
      <p:graphicFrame>
        <p:nvGraphicFramePr>
          <p:cNvPr id="140" name="Google Shape;140;p6"/>
          <p:cNvGraphicFramePr/>
          <p:nvPr/>
        </p:nvGraphicFramePr>
        <p:xfrm>
          <a:off x="838200" y="1690688"/>
          <a:ext cx="10515600" cy="3589780"/>
        </p:xfrm>
        <a:graphic>
          <a:graphicData uri="http://schemas.openxmlformats.org/drawingml/2006/table">
            <a:tbl>
              <a:tblPr firstRow="1" bandRow="1">
                <a:noFill/>
                <a:tableStyleId>{FDFE863D-D936-476A-99BB-C08970560E6A}</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Knowledge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Sources</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Arial"/>
                          <a:ea typeface="Arial"/>
                          <a:cs typeface="Arial"/>
                          <a:sym typeface="Arial"/>
                        </a:rPr>
                        <a:t>Aspirin and Clopidogrel are platelet aggregation inhibitors</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Arial"/>
                        <a:buNone/>
                      </a:pPr>
                      <a:r>
                        <a:rPr lang="en-US" sz="1200" u="none" strike="noStrike" cap="none">
                          <a:latin typeface="Arial"/>
                          <a:ea typeface="Arial"/>
                          <a:cs typeface="Arial"/>
                          <a:sym typeface="Arial"/>
                        </a:rPr>
                        <a:t>ATC (Anatomical Therapeutic Chemical) classification. World Health Organization. </a:t>
                      </a:r>
                      <a:r>
                        <a:rPr lang="en-US" sz="1200" u="sng" strike="noStrike" cap="none">
                          <a:solidFill>
                            <a:schemeClr val="hlink"/>
                          </a:solidFill>
                          <a:latin typeface="Arial"/>
                          <a:ea typeface="Arial"/>
                          <a:cs typeface="Arial"/>
                          <a:sym typeface="Arial"/>
                          <a:hlinkClick r:id="rId3"/>
                        </a:rPr>
                        <a:t>LINK</a:t>
                      </a:r>
                      <a:endParaRPr sz="12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Aspirin is an NSAID (Non-steroidal anti-inflammatory drug)</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Arial"/>
                        <a:buNone/>
                      </a:pPr>
                      <a:r>
                        <a:rPr lang="en-US" sz="1200" u="none" strike="noStrike" cap="none">
                          <a:latin typeface="Arial"/>
                          <a:ea typeface="Arial"/>
                          <a:cs typeface="Arial"/>
                          <a:sym typeface="Arial"/>
                        </a:rPr>
                        <a:t>ATC</a:t>
                      </a:r>
                      <a:endParaRPr sz="12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In the CVD guideline, aspirin or clopidogrel are given to reduce the risk of stroke</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[1]</a:t>
                      </a:r>
                      <a:endParaRPr sz="12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chemeClr val="dk1"/>
                        </a:buClr>
                        <a:buSzPts val="1200"/>
                        <a:buFont typeface="Arial"/>
                        <a:buNone/>
                      </a:pPr>
                      <a:r>
                        <a:rPr lang="en-US" sz="1200" u="none" strike="noStrike" cap="none">
                          <a:latin typeface="Arial"/>
                          <a:ea typeface="Arial"/>
                          <a:cs typeface="Arial"/>
                          <a:sym typeface="Arial"/>
                        </a:rPr>
                        <a:t>Aspirin may cause duodenal ulcer</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[2]</a:t>
                      </a:r>
                      <a:endParaRPr sz="12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Nexium is a Proton-pump Inhibitor PPI</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Arial"/>
                        <a:buNone/>
                      </a:pPr>
                      <a:r>
                        <a:rPr lang="en-US" sz="1200" u="none" strike="noStrike" cap="none">
                          <a:latin typeface="Arial"/>
                          <a:ea typeface="Arial"/>
                          <a:cs typeface="Arial"/>
                          <a:sym typeface="Arial"/>
                        </a:rPr>
                        <a:t>ATC</a:t>
                      </a:r>
                      <a:endParaRPr sz="12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5"/>
                  </a:ext>
                </a:extLst>
              </a:tr>
              <a:tr h="363900">
                <a:tc>
                  <a:txBody>
                    <a:bodyPr/>
                    <a:lstStyle/>
                    <a:p>
                      <a:pPr marL="0" marR="0" lvl="0" indent="0" algn="l" rtl="0">
                        <a:lnSpc>
                          <a:spcPct val="100000"/>
                        </a:lnSpc>
                        <a:spcBef>
                          <a:spcPts val="0"/>
                        </a:spcBef>
                        <a:spcAft>
                          <a:spcPts val="0"/>
                        </a:spcAft>
                        <a:buClr>
                          <a:schemeClr val="dk1"/>
                        </a:buClr>
                        <a:buSzPts val="1200"/>
                        <a:buFont typeface="Arial"/>
                        <a:buNone/>
                      </a:pPr>
                      <a:r>
                        <a:rPr lang="en-US" sz="1200" u="none" strike="noStrike" cap="none">
                          <a:latin typeface="Arial"/>
                          <a:ea typeface="Arial"/>
                          <a:cs typeface="Arial"/>
                          <a:sym typeface="Arial"/>
                        </a:rPr>
                        <a:t>PPI inhibits gastric acid secretion</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[2]</a:t>
                      </a:r>
                      <a:endParaRPr sz="12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PPI may contribute to secondary osteoporosis</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Arial"/>
                        <a:buNone/>
                      </a:pPr>
                      <a:r>
                        <a:rPr lang="en-US" sz="1200" u="none" strike="noStrike" cap="none">
                          <a:latin typeface="Arial"/>
                          <a:ea typeface="Arial"/>
                          <a:cs typeface="Arial"/>
                          <a:sym typeface="Arial"/>
                        </a:rPr>
                        <a:t>[3] Table 11</a:t>
                      </a:r>
                      <a:endParaRPr sz="12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7"/>
                  </a:ext>
                </a:extLst>
              </a:tr>
              <a:tr h="37085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000000"/>
                          </a:solidFill>
                          <a:latin typeface="Arial"/>
                          <a:ea typeface="Arial"/>
                          <a:cs typeface="Arial"/>
                          <a:sym typeface="Arial"/>
                        </a:rPr>
                        <a:t>Alendronate, risedronate, zoledronic acid, teriparatide, or denosumab  reduce the risk of fracture</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[3] R23</a:t>
                      </a:r>
                      <a:endParaRPr sz="12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8"/>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7"/>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sz="4000">
                <a:latin typeface="Arial"/>
                <a:ea typeface="Arial"/>
                <a:cs typeface="Arial"/>
                <a:sym typeface="Arial"/>
              </a:rPr>
              <a:t>Mitigation of Adverse Interactions</a:t>
            </a:r>
            <a:endParaRPr/>
          </a:p>
        </p:txBody>
      </p:sp>
      <p:sp>
        <p:nvSpPr>
          <p:cNvPr id="146" name="Google Shape;146;p7"/>
          <p:cNvSpPr txBox="1"/>
          <p:nvPr/>
        </p:nvSpPr>
        <p:spPr>
          <a:xfrm>
            <a:off x="838200" y="1325562"/>
            <a:ext cx="10515600" cy="5532437"/>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chemeClr val="dk1"/>
              </a:buClr>
              <a:buSzPts val="2040"/>
              <a:buFont typeface="Arial"/>
              <a:buChar char="•"/>
            </a:pPr>
            <a:r>
              <a:rPr lang="en-US" sz="2040" b="0" i="0" u="none" strike="noStrike" cap="none">
                <a:solidFill>
                  <a:schemeClr val="dk1"/>
                </a:solidFill>
                <a:latin typeface="Arial"/>
                <a:ea typeface="Arial"/>
                <a:cs typeface="Arial"/>
                <a:sym typeface="Arial"/>
              </a:rPr>
              <a:t>Adverse interactions</a:t>
            </a:r>
            <a:endParaRPr sz="1400" b="0" i="0" u="none" strike="noStrike" cap="none">
              <a:solidFill>
                <a:srgbClr val="000000"/>
              </a:solidFill>
              <a:latin typeface="Arial"/>
              <a:ea typeface="Arial"/>
              <a:cs typeface="Arial"/>
              <a:sym typeface="Arial"/>
            </a:endParaRPr>
          </a:p>
          <a:p>
            <a:pPr marL="685800" marR="0" lvl="1" indent="-228600" algn="l" rtl="0">
              <a:lnSpc>
                <a:spcPct val="90000"/>
              </a:lnSpc>
              <a:spcBef>
                <a:spcPts val="500"/>
              </a:spcBef>
              <a:spcAft>
                <a:spcPts val="0"/>
              </a:spcAft>
              <a:buClr>
                <a:schemeClr val="dk1"/>
              </a:buClr>
              <a:buSzPts val="1530"/>
              <a:buFont typeface="Arial"/>
              <a:buChar char="•"/>
            </a:pPr>
            <a:r>
              <a:rPr lang="en-US" sz="1530" b="0" i="0" u="none" strike="noStrike" cap="none">
                <a:solidFill>
                  <a:schemeClr val="dk1"/>
                </a:solidFill>
                <a:latin typeface="Arial"/>
                <a:ea typeface="Arial"/>
                <a:cs typeface="Arial"/>
                <a:sym typeface="Arial"/>
              </a:rPr>
              <a:t>PPI is possible secondary cause for osteoporosis</a:t>
            </a:r>
            <a:endParaRPr sz="1400" b="0" i="0" u="none" strike="noStrike" cap="none">
              <a:solidFill>
                <a:srgbClr val="000000"/>
              </a:solidFill>
              <a:latin typeface="Arial"/>
              <a:ea typeface="Arial"/>
              <a:cs typeface="Arial"/>
              <a:sym typeface="Arial"/>
            </a:endParaRPr>
          </a:p>
          <a:p>
            <a:pPr marL="685800" marR="0" lvl="1" indent="-228600" algn="l" rtl="0">
              <a:lnSpc>
                <a:spcPct val="90000"/>
              </a:lnSpc>
              <a:spcBef>
                <a:spcPts val="500"/>
              </a:spcBef>
              <a:spcAft>
                <a:spcPts val="0"/>
              </a:spcAft>
              <a:buClr>
                <a:schemeClr val="dk1"/>
              </a:buClr>
              <a:buSzPts val="1530"/>
              <a:buFont typeface="Arial"/>
              <a:buChar char="•"/>
            </a:pPr>
            <a:r>
              <a:rPr lang="en-US" sz="1530" b="0" i="0" u="none" strike="noStrike" cap="none">
                <a:solidFill>
                  <a:schemeClr val="dk1"/>
                </a:solidFill>
                <a:latin typeface="Arial"/>
                <a:ea typeface="Arial"/>
                <a:cs typeface="Arial"/>
                <a:sym typeface="Arial"/>
              </a:rPr>
              <a:t>Drug (PPI) may be causing a comorbid condition (Osteoporosis)</a:t>
            </a:r>
            <a:endParaRPr sz="1400" b="0" i="0" u="none" strike="noStrike" cap="none">
              <a:solidFill>
                <a:srgbClr val="000000"/>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040"/>
              <a:buFont typeface="Arial"/>
              <a:buChar char="•"/>
            </a:pPr>
            <a:r>
              <a:rPr lang="en-US" sz="2040" b="0" i="0" u="none" strike="noStrike" cap="none">
                <a:solidFill>
                  <a:schemeClr val="dk1"/>
                </a:solidFill>
                <a:latin typeface="Arial"/>
                <a:ea typeface="Arial"/>
                <a:cs typeface="Arial"/>
                <a:sym typeface="Arial"/>
              </a:rPr>
              <a:t>Suggested treatment</a:t>
            </a:r>
            <a:endParaRPr sz="2040" b="0" i="0" u="none" strike="sngStrike" cap="none">
              <a:solidFill>
                <a:srgbClr val="FF0000"/>
              </a:solidFill>
              <a:latin typeface="Arial"/>
              <a:ea typeface="Arial"/>
              <a:cs typeface="Arial"/>
              <a:sym typeface="Arial"/>
            </a:endParaRPr>
          </a:p>
          <a:p>
            <a:pPr marL="685800" marR="0" lvl="1" indent="-228600" algn="l" rtl="0">
              <a:lnSpc>
                <a:spcPct val="90000"/>
              </a:lnSpc>
              <a:spcBef>
                <a:spcPts val="500"/>
              </a:spcBef>
              <a:spcAft>
                <a:spcPts val="0"/>
              </a:spcAft>
              <a:buClr>
                <a:srgbClr val="000000"/>
              </a:buClr>
              <a:buSzPts val="1530"/>
              <a:buFont typeface="Arial"/>
              <a:buChar char="•"/>
            </a:pPr>
            <a:r>
              <a:rPr lang="en-US" sz="1530" b="0" i="0" u="none" strike="noStrike" cap="none">
                <a:solidFill>
                  <a:srgbClr val="000000"/>
                </a:solidFill>
                <a:latin typeface="Arial"/>
                <a:ea typeface="Arial"/>
                <a:cs typeface="Arial"/>
                <a:sym typeface="Arial"/>
              </a:rPr>
              <a:t>Replace aspirin with clopidogrel for secondary prevention of stroke</a:t>
            </a:r>
            <a:endParaRPr sz="1400" b="0" i="0" u="none" strike="noStrike" cap="none">
              <a:solidFill>
                <a:srgbClr val="000000"/>
              </a:solidFill>
              <a:latin typeface="Arial"/>
              <a:ea typeface="Arial"/>
              <a:cs typeface="Arial"/>
              <a:sym typeface="Arial"/>
            </a:endParaRPr>
          </a:p>
          <a:p>
            <a:pPr marL="685800" marR="0" lvl="1" indent="-228600" algn="l" rtl="0">
              <a:lnSpc>
                <a:spcPct val="90000"/>
              </a:lnSpc>
              <a:spcBef>
                <a:spcPts val="500"/>
              </a:spcBef>
              <a:spcAft>
                <a:spcPts val="0"/>
              </a:spcAft>
              <a:buClr>
                <a:srgbClr val="000000"/>
              </a:buClr>
              <a:buSzPts val="1530"/>
              <a:buFont typeface="Arial"/>
              <a:buChar char="•"/>
            </a:pPr>
            <a:r>
              <a:rPr lang="en-US" sz="1530" b="0" i="0" u="none" strike="noStrike" cap="none">
                <a:solidFill>
                  <a:srgbClr val="000000"/>
                </a:solidFill>
                <a:latin typeface="Arial"/>
                <a:ea typeface="Arial"/>
                <a:cs typeface="Arial"/>
                <a:sym typeface="Arial"/>
              </a:rPr>
              <a:t>Stop PPI to prevent (worsening of) osteoporosis; no longer needed since aspirin was replaced</a:t>
            </a:r>
            <a:endParaRPr sz="1400" b="0" i="0" u="none" strike="noStrike" cap="none">
              <a:solidFill>
                <a:srgbClr val="000000"/>
              </a:solidFill>
              <a:latin typeface="Arial"/>
              <a:ea typeface="Arial"/>
              <a:cs typeface="Arial"/>
              <a:sym typeface="Arial"/>
            </a:endParaRPr>
          </a:p>
          <a:p>
            <a:pPr marL="685800" marR="0" lvl="1" indent="-228600" algn="l" rtl="0">
              <a:lnSpc>
                <a:spcPct val="90000"/>
              </a:lnSpc>
              <a:spcBef>
                <a:spcPts val="500"/>
              </a:spcBef>
              <a:spcAft>
                <a:spcPts val="0"/>
              </a:spcAft>
              <a:buClr>
                <a:srgbClr val="000000"/>
              </a:buClr>
              <a:buSzPts val="1530"/>
              <a:buFont typeface="Arial"/>
              <a:buChar char="•"/>
            </a:pPr>
            <a:r>
              <a:rPr lang="en-US" sz="1530" b="0" i="0" u="none" strike="noStrike" cap="none">
                <a:solidFill>
                  <a:srgbClr val="000000"/>
                </a:solidFill>
                <a:latin typeface="Arial"/>
                <a:ea typeface="Arial"/>
                <a:cs typeface="Arial"/>
                <a:sym typeface="Arial"/>
              </a:rPr>
              <a:t>Add alendronate, risedronate, zoledronic acid, teriparatide, or denosumab to reduce the risk of fracture.</a:t>
            </a:r>
            <a:endParaRPr sz="1400" b="0" i="0" u="none" strike="noStrike" cap="none">
              <a:solidFill>
                <a:srgbClr val="000000"/>
              </a:solidFill>
              <a:latin typeface="Arial"/>
              <a:ea typeface="Arial"/>
              <a:cs typeface="Arial"/>
              <a:sym typeface="Arial"/>
            </a:endParaRPr>
          </a:p>
          <a:p>
            <a:pPr marL="228600" marR="0" lvl="0" indent="-228600" algn="l" rtl="0">
              <a:lnSpc>
                <a:spcPct val="90000"/>
              </a:lnSpc>
              <a:spcBef>
                <a:spcPts val="1000"/>
              </a:spcBef>
              <a:spcAft>
                <a:spcPts val="0"/>
              </a:spcAft>
              <a:buClr>
                <a:srgbClr val="000000"/>
              </a:buClr>
              <a:buSzPts val="1870"/>
              <a:buFont typeface="Arial"/>
              <a:buChar char="•"/>
            </a:pPr>
            <a:r>
              <a:rPr lang="en-US" sz="1870" b="0" i="0" u="none" strike="noStrike" cap="none">
                <a:solidFill>
                  <a:srgbClr val="000000"/>
                </a:solidFill>
                <a:latin typeface="Arial"/>
                <a:ea typeface="Arial"/>
                <a:cs typeface="Arial"/>
                <a:sym typeface="Arial"/>
              </a:rPr>
              <a:t>Alternative option 1: </a:t>
            </a:r>
            <a:endParaRPr sz="1400" b="0" i="0" u="none" strike="noStrike" cap="none">
              <a:solidFill>
                <a:srgbClr val="000000"/>
              </a:solidFill>
              <a:latin typeface="Arial"/>
              <a:ea typeface="Arial"/>
              <a:cs typeface="Arial"/>
              <a:sym typeface="Arial"/>
            </a:endParaRPr>
          </a:p>
          <a:p>
            <a:pPr marL="685800" marR="0" lvl="1" indent="-228600" algn="l" rtl="0">
              <a:lnSpc>
                <a:spcPct val="90000"/>
              </a:lnSpc>
              <a:spcBef>
                <a:spcPts val="500"/>
              </a:spcBef>
              <a:spcAft>
                <a:spcPts val="0"/>
              </a:spcAft>
              <a:buClr>
                <a:srgbClr val="000000"/>
              </a:buClr>
              <a:buSzPts val="1530"/>
              <a:buFont typeface="Arial"/>
              <a:buChar char="•"/>
            </a:pPr>
            <a:r>
              <a:rPr lang="en-US" sz="1530" b="0" i="0" u="none" strike="noStrike" cap="none">
                <a:solidFill>
                  <a:srgbClr val="000000"/>
                </a:solidFill>
                <a:latin typeface="Arial"/>
                <a:ea typeface="Arial"/>
                <a:cs typeface="Arial"/>
                <a:sym typeface="Arial"/>
              </a:rPr>
              <a:t>keep current treatment of aspirin+PPI, with risk of osteoporosis progressing</a:t>
            </a:r>
            <a:endParaRPr sz="1400" b="0" i="0" u="none" strike="noStrike" cap="none">
              <a:solidFill>
                <a:srgbClr val="000000"/>
              </a:solidFill>
              <a:latin typeface="Arial"/>
              <a:ea typeface="Arial"/>
              <a:cs typeface="Arial"/>
              <a:sym typeface="Arial"/>
            </a:endParaRPr>
          </a:p>
          <a:p>
            <a:pPr marL="685800" marR="0" lvl="1" indent="-228600" algn="l" rtl="0">
              <a:lnSpc>
                <a:spcPct val="90000"/>
              </a:lnSpc>
              <a:spcBef>
                <a:spcPts val="500"/>
              </a:spcBef>
              <a:spcAft>
                <a:spcPts val="0"/>
              </a:spcAft>
              <a:buClr>
                <a:srgbClr val="000000"/>
              </a:buClr>
              <a:buSzPts val="1530"/>
              <a:buFont typeface="Arial"/>
              <a:buChar char="•"/>
            </a:pPr>
            <a:r>
              <a:rPr lang="en-US" sz="1530" b="0" i="0" u="none" strike="noStrike" cap="none">
                <a:solidFill>
                  <a:srgbClr val="000000"/>
                </a:solidFill>
                <a:latin typeface="Arial"/>
                <a:ea typeface="Arial"/>
                <a:cs typeface="Arial"/>
                <a:sym typeface="Arial"/>
              </a:rPr>
              <a:t>Add alendronate, risedronate, zoledronic acid, teriparatide, or denosumab to reduce the risk of fracture.</a:t>
            </a:r>
            <a:endParaRPr sz="1400" b="0" i="0" u="none" strike="noStrike" cap="none">
              <a:solidFill>
                <a:srgbClr val="000000"/>
              </a:solidFill>
              <a:latin typeface="Arial"/>
              <a:ea typeface="Arial"/>
              <a:cs typeface="Arial"/>
              <a:sym typeface="Arial"/>
            </a:endParaRPr>
          </a:p>
          <a:p>
            <a:pPr marL="228600" marR="0" lvl="0" indent="-228600" algn="l" rtl="0">
              <a:lnSpc>
                <a:spcPct val="90000"/>
              </a:lnSpc>
              <a:spcBef>
                <a:spcPts val="1000"/>
              </a:spcBef>
              <a:spcAft>
                <a:spcPts val="0"/>
              </a:spcAft>
              <a:buClr>
                <a:srgbClr val="000000"/>
              </a:buClr>
              <a:buSzPts val="1870"/>
              <a:buFont typeface="Arial"/>
              <a:buChar char="•"/>
            </a:pPr>
            <a:r>
              <a:rPr lang="en-US" sz="1870" b="0" i="0" u="none" strike="noStrike" cap="none">
                <a:solidFill>
                  <a:srgbClr val="000000"/>
                </a:solidFill>
                <a:latin typeface="Arial"/>
                <a:ea typeface="Arial"/>
                <a:cs typeface="Arial"/>
                <a:sym typeface="Arial"/>
              </a:rPr>
              <a:t>Alternative option 2: </a:t>
            </a:r>
            <a:endParaRPr sz="1400" b="0" i="0" u="none" strike="noStrike" cap="none">
              <a:solidFill>
                <a:srgbClr val="000000"/>
              </a:solidFill>
              <a:latin typeface="Arial"/>
              <a:ea typeface="Arial"/>
              <a:cs typeface="Arial"/>
              <a:sym typeface="Arial"/>
            </a:endParaRPr>
          </a:p>
          <a:p>
            <a:pPr marL="685800" marR="0" lvl="1" indent="-228600" algn="l" rtl="0">
              <a:lnSpc>
                <a:spcPct val="90000"/>
              </a:lnSpc>
              <a:spcBef>
                <a:spcPts val="500"/>
              </a:spcBef>
              <a:spcAft>
                <a:spcPts val="0"/>
              </a:spcAft>
              <a:buClr>
                <a:srgbClr val="000000"/>
              </a:buClr>
              <a:buSzPts val="1530"/>
              <a:buFont typeface="Arial"/>
              <a:buChar char="•"/>
            </a:pPr>
            <a:r>
              <a:rPr lang="en-US" sz="1530" b="0" i="0" u="none" strike="noStrike" cap="none">
                <a:solidFill>
                  <a:srgbClr val="000000"/>
                </a:solidFill>
                <a:latin typeface="Arial"/>
                <a:ea typeface="Arial"/>
                <a:cs typeface="Arial"/>
                <a:sym typeface="Arial"/>
              </a:rPr>
              <a:t>Stop PPI, with risk of DU returning;</a:t>
            </a:r>
            <a:endParaRPr sz="1400" b="0" i="0" u="none" strike="noStrike" cap="none">
              <a:solidFill>
                <a:srgbClr val="000000"/>
              </a:solidFill>
              <a:latin typeface="Arial"/>
              <a:ea typeface="Arial"/>
              <a:cs typeface="Arial"/>
              <a:sym typeface="Arial"/>
            </a:endParaRPr>
          </a:p>
          <a:p>
            <a:pPr marL="685800" marR="0" lvl="1" indent="-228600" algn="l" rtl="0">
              <a:lnSpc>
                <a:spcPct val="90000"/>
              </a:lnSpc>
              <a:spcBef>
                <a:spcPts val="500"/>
              </a:spcBef>
              <a:spcAft>
                <a:spcPts val="0"/>
              </a:spcAft>
              <a:buClr>
                <a:srgbClr val="000000"/>
              </a:buClr>
              <a:buSzPts val="1615"/>
              <a:buFont typeface="Arial"/>
              <a:buChar char="•"/>
            </a:pPr>
            <a:r>
              <a:rPr lang="en-US" sz="1615" b="0" i="0" u="none" strike="noStrike" cap="none">
                <a:solidFill>
                  <a:srgbClr val="000000"/>
                </a:solidFill>
                <a:latin typeface="Arial"/>
                <a:ea typeface="Arial"/>
                <a:cs typeface="Arial"/>
                <a:sym typeface="Arial"/>
              </a:rPr>
              <a:t>Add alendronate, risedronate, zoledronic acid, teriparatide, or denosumab to reduce the risk of fracture.</a:t>
            </a:r>
            <a:endParaRPr sz="1400" b="0" i="0" u="none" strike="noStrike" cap="none">
              <a:solidFill>
                <a:srgbClr val="000000"/>
              </a:solidFill>
              <a:latin typeface="Arial"/>
              <a:ea typeface="Arial"/>
              <a:cs typeface="Arial"/>
              <a:sym typeface="Arial"/>
            </a:endParaRPr>
          </a:p>
          <a:p>
            <a:pPr marL="685800" marR="0" lvl="1" indent="-153034" algn="l" rtl="0">
              <a:lnSpc>
                <a:spcPct val="90000"/>
              </a:lnSpc>
              <a:spcBef>
                <a:spcPts val="500"/>
              </a:spcBef>
              <a:spcAft>
                <a:spcPts val="0"/>
              </a:spcAft>
              <a:buClr>
                <a:srgbClr val="000000"/>
              </a:buClr>
              <a:buSzPts val="1190"/>
              <a:buFont typeface="Arial"/>
              <a:buNone/>
            </a:pPr>
            <a:endParaRPr sz="1190" b="0" i="0" u="none" strike="noStrike" cap="none">
              <a:solidFill>
                <a:srgbClr val="000000"/>
              </a:solidFill>
              <a:latin typeface="Arial"/>
              <a:ea typeface="Arial"/>
              <a:cs typeface="Arial"/>
              <a:sym typeface="Arial"/>
            </a:endParaRPr>
          </a:p>
          <a:p>
            <a:pPr marL="228600" marR="0" lvl="0" indent="-228600" algn="l" rtl="0">
              <a:lnSpc>
                <a:spcPct val="90000"/>
              </a:lnSpc>
              <a:spcBef>
                <a:spcPts val="1000"/>
              </a:spcBef>
              <a:spcAft>
                <a:spcPts val="0"/>
              </a:spcAft>
              <a:buClr>
                <a:srgbClr val="000000"/>
              </a:buClr>
              <a:buSzPts val="2040"/>
              <a:buFont typeface="Arial"/>
              <a:buChar char="•"/>
            </a:pPr>
            <a:r>
              <a:rPr lang="en-US" sz="2040" b="0" i="0" u="none" strike="noStrike" cap="none">
                <a:solidFill>
                  <a:srgbClr val="000000"/>
                </a:solidFill>
                <a:latin typeface="Arial"/>
                <a:ea typeface="Arial"/>
                <a:cs typeface="Arial"/>
                <a:sym typeface="Arial"/>
              </a:rPr>
              <a:t>Relevant aspects</a:t>
            </a:r>
            <a:endParaRPr sz="1400" b="0" i="0" u="none" strike="noStrike" cap="none">
              <a:solidFill>
                <a:srgbClr val="000000"/>
              </a:solidFill>
              <a:latin typeface="Arial"/>
              <a:ea typeface="Arial"/>
              <a:cs typeface="Arial"/>
              <a:sym typeface="Arial"/>
            </a:endParaRPr>
          </a:p>
          <a:p>
            <a:pPr marL="685800" marR="0" lvl="1" indent="-228600" algn="l" rtl="0">
              <a:lnSpc>
                <a:spcPct val="90000"/>
              </a:lnSpc>
              <a:spcBef>
                <a:spcPts val="500"/>
              </a:spcBef>
              <a:spcAft>
                <a:spcPts val="0"/>
              </a:spcAft>
              <a:buClr>
                <a:srgbClr val="000000"/>
              </a:buClr>
              <a:buSzPts val="1530"/>
              <a:buFont typeface="Arial"/>
              <a:buChar char="•"/>
            </a:pPr>
            <a:r>
              <a:rPr lang="en-US" sz="1530" b="0" i="0" u="none" strike="noStrike" cap="none">
                <a:solidFill>
                  <a:srgbClr val="000000"/>
                </a:solidFill>
                <a:latin typeface="Arial"/>
                <a:ea typeface="Arial"/>
                <a:cs typeface="Arial"/>
                <a:sym typeface="Arial"/>
              </a:rPr>
              <a:t>Level of evidence for treatment (e.g., aspirin vs. clopidogrel)</a:t>
            </a:r>
            <a:endParaRPr sz="1400" b="0" i="0" u="none" strike="noStrike" cap="none">
              <a:solidFill>
                <a:srgbClr val="000000"/>
              </a:solidFill>
              <a:latin typeface="Arial"/>
              <a:ea typeface="Arial"/>
              <a:cs typeface="Arial"/>
              <a:sym typeface="Arial"/>
            </a:endParaRPr>
          </a:p>
          <a:p>
            <a:pPr marL="685800" marR="0" lvl="1" indent="-228600" algn="l" rtl="0">
              <a:lnSpc>
                <a:spcPct val="90000"/>
              </a:lnSpc>
              <a:spcBef>
                <a:spcPts val="500"/>
              </a:spcBef>
              <a:spcAft>
                <a:spcPts val="0"/>
              </a:spcAft>
              <a:buClr>
                <a:srgbClr val="000000"/>
              </a:buClr>
              <a:buSzPts val="1530"/>
              <a:buFont typeface="Arial"/>
              <a:buChar char="•"/>
            </a:pPr>
            <a:r>
              <a:rPr lang="en-US" sz="1530" b="0" i="0" u="none" strike="noStrike" cap="none">
                <a:solidFill>
                  <a:srgbClr val="000000"/>
                </a:solidFill>
                <a:latin typeface="Arial"/>
                <a:ea typeface="Arial"/>
                <a:cs typeface="Arial"/>
                <a:sym typeface="Arial"/>
              </a:rPr>
              <a:t>Clinician preference and experience </a:t>
            </a:r>
            <a:endParaRPr sz="1530" b="0" i="0" u="none" strike="noStrike" cap="none">
              <a:solidFill>
                <a:srgbClr val="000000"/>
              </a:solidFill>
              <a:latin typeface="Arial"/>
              <a:ea typeface="Arial"/>
              <a:cs typeface="Arial"/>
              <a:sym typeface="Arial"/>
            </a:endParaRPr>
          </a:p>
          <a:p>
            <a:pPr marL="685800" marR="0" lvl="1" indent="-228600" algn="l" rtl="0">
              <a:lnSpc>
                <a:spcPct val="90000"/>
              </a:lnSpc>
              <a:spcBef>
                <a:spcPts val="500"/>
              </a:spcBef>
              <a:spcAft>
                <a:spcPts val="0"/>
              </a:spcAft>
              <a:buClr>
                <a:srgbClr val="000000"/>
              </a:buClr>
              <a:buSzPts val="1530"/>
              <a:buFont typeface="Arial"/>
              <a:buChar char="•"/>
            </a:pPr>
            <a:r>
              <a:rPr lang="en-US" sz="1530" b="0" i="0" u="none" strike="noStrike" cap="none">
                <a:solidFill>
                  <a:srgbClr val="000000"/>
                </a:solidFill>
                <a:latin typeface="Arial"/>
                <a:ea typeface="Arial"/>
                <a:cs typeface="Arial"/>
                <a:sym typeface="Arial"/>
              </a:rPr>
              <a:t>Patient burden and preference (e.g., number of medications)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8"/>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sz="4000">
                <a:latin typeface="Arial"/>
                <a:ea typeface="Arial"/>
                <a:cs typeface="Arial"/>
                <a:sym typeface="Arial"/>
              </a:rPr>
              <a:t>Features for decision support</a:t>
            </a:r>
            <a:endParaRPr/>
          </a:p>
        </p:txBody>
      </p:sp>
      <p:sp>
        <p:nvSpPr>
          <p:cNvPr id="152" name="Google Shape;152;p8"/>
          <p:cNvSpPr txBox="1"/>
          <p:nvPr/>
        </p:nvSpPr>
        <p:spPr>
          <a:xfrm>
            <a:off x="838200" y="1325562"/>
            <a:ext cx="10515600" cy="5532437"/>
          </a:xfrm>
          <a:prstGeom prst="rect">
            <a:avLst/>
          </a:prstGeom>
          <a:noFill/>
          <a:ln>
            <a:noFill/>
          </a:ln>
        </p:spPr>
        <p:txBody>
          <a:bodyPr spcFirstLastPara="1" wrap="square" lIns="91425" tIns="45700" rIns="91425" bIns="45700" anchor="t" anchorCtr="0">
            <a:normAutofit/>
          </a:bodyPr>
          <a:lstStyle/>
          <a:p>
            <a:pPr marL="0" marR="0" lvl="0" indent="0" algn="l" rtl="0">
              <a:lnSpc>
                <a:spcPct val="11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aphicFrame>
        <p:nvGraphicFramePr>
          <p:cNvPr id="153" name="Google Shape;153;p8"/>
          <p:cNvGraphicFramePr/>
          <p:nvPr>
            <p:extLst>
              <p:ext uri="{D42A27DB-BD31-4B8C-83A1-F6EECF244321}">
                <p14:modId xmlns:p14="http://schemas.microsoft.com/office/powerpoint/2010/main" val="1762049937"/>
              </p:ext>
            </p:extLst>
          </p:nvPr>
        </p:nvGraphicFramePr>
        <p:xfrm>
          <a:off x="1076770" y="1239141"/>
          <a:ext cx="10135325" cy="4999590"/>
        </p:xfrm>
        <a:graphic>
          <a:graphicData uri="http://schemas.openxmlformats.org/drawingml/2006/table">
            <a:tbl>
              <a:tblPr>
                <a:noFill/>
                <a:tableStyleId>{FDFE863D-D936-476A-99BB-C08970560E6A}</a:tableStyleId>
              </a:tblPr>
              <a:tblGrid>
                <a:gridCol w="495650">
                  <a:extLst>
                    <a:ext uri="{9D8B030D-6E8A-4147-A177-3AD203B41FA5}">
                      <a16:colId xmlns:a16="http://schemas.microsoft.com/office/drawing/2014/main" val="20000"/>
                    </a:ext>
                  </a:extLst>
                </a:gridCol>
                <a:gridCol w="4332725">
                  <a:extLst>
                    <a:ext uri="{9D8B030D-6E8A-4147-A177-3AD203B41FA5}">
                      <a16:colId xmlns:a16="http://schemas.microsoft.com/office/drawing/2014/main" val="20001"/>
                    </a:ext>
                  </a:extLst>
                </a:gridCol>
                <a:gridCol w="5306950">
                  <a:extLst>
                    <a:ext uri="{9D8B030D-6E8A-4147-A177-3AD203B41FA5}">
                      <a16:colId xmlns:a16="http://schemas.microsoft.com/office/drawing/2014/main" val="20002"/>
                    </a:ext>
                  </a:extLst>
                </a:gridCol>
              </a:tblGrid>
              <a:tr h="335425">
                <a:tc>
                  <a:txBody>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txBody>
                  <a:tcPr marL="0" marR="0" marT="0" marB="0" anchor="b">
                    <a:solidFill>
                      <a:srgbClr val="FEF29A"/>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 type of interaction</a:t>
                      </a:r>
                      <a:endParaRPr sz="1400" b="0" i="0" u="none" strike="noStrike" cap="none">
                        <a:solidFill>
                          <a:srgbClr val="000000"/>
                        </a:solidFill>
                        <a:latin typeface="Calibri"/>
                        <a:ea typeface="Calibri"/>
                        <a:cs typeface="Calibri"/>
                        <a:sym typeface="Calibri"/>
                      </a:endParaRPr>
                    </a:p>
                  </a:txBody>
                  <a:tcPr marL="0" marR="0" marT="0" marB="0" anchor="b">
                    <a:solidFill>
                      <a:srgbClr val="FEF29A"/>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txBody>
                  <a:tcPr marL="0" marR="0" marT="0" marB="0" anchor="b">
                    <a:solidFill>
                      <a:srgbClr val="FEF29A"/>
                    </a:solidFill>
                  </a:tcPr>
                </a:tc>
                <a:extLst>
                  <a:ext uri="{0D108BD9-81ED-4DB2-BD59-A6C34878D82A}">
                    <a16:rowId xmlns:a16="http://schemas.microsoft.com/office/drawing/2014/main" val="10000"/>
                  </a:ext>
                </a:extLst>
              </a:tr>
              <a:tr h="3354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Calibri"/>
                          <a:ea typeface="Calibri"/>
                          <a:cs typeface="Calibri"/>
                          <a:sym typeface="Calibri"/>
                        </a:rPr>
                        <a:t>A1</a:t>
                      </a:r>
                      <a:endParaRPr sz="1400" b="0" i="0" u="none" strike="noStrike" cap="none">
                        <a:solidFill>
                          <a:srgbClr val="000000"/>
                        </a:solidFill>
                        <a:latin typeface="Calibri"/>
                        <a:ea typeface="Calibri"/>
                        <a:cs typeface="Calibri"/>
                        <a:sym typeface="Calibri"/>
                      </a:endParaRPr>
                    </a:p>
                  </a:txBody>
                  <a:tcPr marL="0" marR="0" marT="0" marB="0" anchor="b"/>
                </a:tc>
                <a:tc>
                  <a:txBody>
                    <a:bodyPr/>
                    <a:lstStyle/>
                    <a:p>
                      <a:pPr marL="182880" marR="0" lvl="0" indent="0" algn="l" rtl="0">
                        <a:lnSpc>
                          <a:spcPct val="100000"/>
                        </a:lnSpc>
                        <a:spcBef>
                          <a:spcPts val="0"/>
                        </a:spcBef>
                        <a:spcAft>
                          <a:spcPts val="0"/>
                        </a:spcAft>
                        <a:buClr>
                          <a:srgbClr val="000000"/>
                        </a:buClr>
                        <a:buSzPts val="1400"/>
                        <a:buFont typeface="Arial"/>
                        <a:buNone/>
                      </a:pPr>
                      <a:r>
                        <a:rPr lang="en-US" sz="1400" u="none" strike="noStrike" cap="none">
                          <a:latin typeface="Calibri"/>
                          <a:ea typeface="Calibri"/>
                          <a:cs typeface="Calibri"/>
                          <a:sym typeface="Calibri"/>
                        </a:rPr>
                        <a:t>Drug from a CPG has an effect on a comorbid condition (including ADE)</a:t>
                      </a:r>
                      <a:endParaRPr sz="1400" b="0" i="0" u="none" strike="noStrike" cap="none">
                        <a:solidFill>
                          <a:srgbClr val="000000"/>
                        </a:solidFill>
                        <a:latin typeface="Calibri"/>
                        <a:ea typeface="Calibri"/>
                        <a:cs typeface="Calibri"/>
                        <a:sym typeface="Calibri"/>
                      </a:endParaRPr>
                    </a:p>
                  </a:txBody>
                  <a:tcPr marL="0" marR="0" marT="0" marB="0" anchor="b"/>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  Aspirin affects DU; PPI affects Osteoporosis</a:t>
                      </a:r>
                      <a:endParaRPr sz="1400" b="0" i="0" u="none" strike="noStrike" cap="none">
                        <a:solidFill>
                          <a:srgbClr val="000000"/>
                        </a:solidFill>
                        <a:latin typeface="Calibri"/>
                        <a:ea typeface="Calibri"/>
                        <a:cs typeface="Calibri"/>
                        <a:sym typeface="Calibri"/>
                      </a:endParaRPr>
                    </a:p>
                  </a:txBody>
                  <a:tcPr marL="0" marR="0" marT="0" marB="0" anchor="b"/>
                </a:tc>
                <a:extLst>
                  <a:ext uri="{0D108BD9-81ED-4DB2-BD59-A6C34878D82A}">
                    <a16:rowId xmlns:a16="http://schemas.microsoft.com/office/drawing/2014/main" val="10001"/>
                  </a:ext>
                </a:extLst>
              </a:tr>
              <a:tr h="3354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Calibri"/>
                          <a:ea typeface="Calibri"/>
                          <a:cs typeface="Calibri"/>
                          <a:sym typeface="Calibri"/>
                        </a:rPr>
                        <a:t>A3</a:t>
                      </a:r>
                      <a:endParaRPr sz="1400" b="0" i="0" u="none" strike="noStrike" cap="none">
                        <a:solidFill>
                          <a:srgbClr val="000000"/>
                        </a:solidFill>
                        <a:latin typeface="Calibri"/>
                        <a:ea typeface="Calibri"/>
                        <a:cs typeface="Calibri"/>
                        <a:sym typeface="Calibri"/>
                      </a:endParaRPr>
                    </a:p>
                  </a:txBody>
                  <a:tcPr marL="0" marR="0" marT="0" marB="0" anchor="b"/>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Calibri"/>
                          <a:ea typeface="Calibri"/>
                          <a:cs typeface="Calibri"/>
                          <a:sym typeface="Calibri"/>
                        </a:rPr>
                        <a:t>    Clinical goals from different CPGs may conflict</a:t>
                      </a:r>
                      <a:endParaRPr sz="1400" b="0" i="0" u="none" strike="noStrike" cap="none">
                        <a:solidFill>
                          <a:srgbClr val="000000"/>
                        </a:solidFill>
                        <a:latin typeface="Calibri"/>
                        <a:ea typeface="Calibri"/>
                        <a:cs typeface="Calibri"/>
                        <a:sym typeface="Calibri"/>
                      </a:endParaRPr>
                    </a:p>
                  </a:txBody>
                  <a:tcPr marL="0" marR="0" marT="0" marB="0" anchor="b"/>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  Give PPI to prevent DU vs. Stop PPIT to prevent </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  Osteoporosis form progressing</a:t>
                      </a:r>
                      <a:endParaRPr sz="1400" b="0" i="0" u="none" strike="noStrike" cap="none">
                        <a:solidFill>
                          <a:srgbClr val="000000"/>
                        </a:solidFill>
                        <a:latin typeface="Calibri"/>
                        <a:ea typeface="Calibri"/>
                        <a:cs typeface="Calibri"/>
                        <a:sym typeface="Calibri"/>
                      </a:endParaRPr>
                    </a:p>
                  </a:txBody>
                  <a:tcPr marL="0" marR="0" marT="0" marB="0" anchor="b"/>
                </a:tc>
                <a:extLst>
                  <a:ext uri="{0D108BD9-81ED-4DB2-BD59-A6C34878D82A}">
                    <a16:rowId xmlns:a16="http://schemas.microsoft.com/office/drawing/2014/main" val="10002"/>
                  </a:ext>
                </a:extLst>
              </a:tr>
              <a:tr h="33542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A4</a:t>
                      </a:r>
                      <a:endParaRPr sz="1400" b="0" i="0" u="none" strike="noStrike" cap="none">
                        <a:solidFill>
                          <a:srgbClr val="000000"/>
                        </a:solidFill>
                        <a:latin typeface="Calibri"/>
                        <a:ea typeface="Calibri"/>
                        <a:cs typeface="Calibri"/>
                        <a:sym typeface="Calibri"/>
                      </a:endParaRPr>
                    </a:p>
                  </a:txBody>
                  <a:tcPr marL="0" marR="0" marT="0" marB="0" anchor="b"/>
                </a:tc>
                <a:tc>
                  <a:txBody>
                    <a:bodyPr/>
                    <a:lstStyle/>
                    <a:p>
                      <a:pPr marL="18288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Conflicting actions (e.g., drugs, procedures) from different CPGs</a:t>
                      </a:r>
                      <a:endParaRPr sz="1400" b="0" i="0" u="none" strike="noStrike" cap="none">
                        <a:solidFill>
                          <a:srgbClr val="000000"/>
                        </a:solidFill>
                        <a:latin typeface="Calibri"/>
                        <a:ea typeface="Calibri"/>
                        <a:cs typeface="Calibri"/>
                        <a:sym typeface="Calibri"/>
                      </a:endParaRPr>
                    </a:p>
                  </a:txBody>
                  <a:tcPr marL="0" marR="0" marT="0" marB="0" anchor="b"/>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  PPI (DU guideline); Stop PPI (Osteoporosis guideline)</a:t>
                      </a:r>
                      <a:endParaRPr sz="1400" b="0" i="0" u="none" strike="noStrike" cap="none">
                        <a:solidFill>
                          <a:srgbClr val="000000"/>
                        </a:solidFill>
                        <a:latin typeface="Calibri"/>
                        <a:ea typeface="Calibri"/>
                        <a:cs typeface="Calibri"/>
                        <a:sym typeface="Calibri"/>
                      </a:endParaRPr>
                    </a:p>
                  </a:txBody>
                  <a:tcPr marL="0" marR="0" marT="0" marB="0" anchor="b"/>
                </a:tc>
                <a:extLst>
                  <a:ext uri="{0D108BD9-81ED-4DB2-BD59-A6C34878D82A}">
                    <a16:rowId xmlns:a16="http://schemas.microsoft.com/office/drawing/2014/main" val="10003"/>
                  </a:ext>
                </a:extLst>
              </a:tr>
              <a:tr h="3354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Calibri"/>
                          <a:ea typeface="Calibri"/>
                          <a:cs typeface="Calibri"/>
                          <a:sym typeface="Calibri"/>
                        </a:rPr>
                        <a:t>A7</a:t>
                      </a:r>
                      <a:endParaRPr sz="1400" b="0" i="0" u="none" strike="noStrike" cap="none">
                        <a:solidFill>
                          <a:srgbClr val="000000"/>
                        </a:solidFill>
                        <a:latin typeface="Calibri"/>
                        <a:ea typeface="Calibri"/>
                        <a:cs typeface="Calibri"/>
                        <a:sym typeface="Calibri"/>
                      </a:endParaRPr>
                    </a:p>
                  </a:txBody>
                  <a:tcPr marL="0" marR="0" marT="0" marB="0" anchor="b"/>
                </a:tc>
                <a:tc>
                  <a:txBody>
                    <a:bodyPr/>
                    <a:lstStyle/>
                    <a:p>
                      <a:pPr marL="18288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Calibri"/>
                          <a:ea typeface="Calibri"/>
                          <a:cs typeface="Calibri"/>
                          <a:sym typeface="Calibri"/>
                        </a:rPr>
                        <a:t>Multiple</a:t>
                      </a:r>
                      <a:r>
                        <a:rPr lang="en-US" sz="1400" u="none" strike="noStrike" cap="none">
                          <a:latin typeface="Calibri"/>
                          <a:ea typeface="Calibri"/>
                          <a:cs typeface="Calibri"/>
                          <a:sym typeface="Calibri"/>
                        </a:rPr>
                        <a:t> interactions from different CPGs occurring at the same time</a:t>
                      </a:r>
                      <a:endParaRPr sz="1400" b="0" i="0" u="none" strike="noStrike" cap="none">
                        <a:solidFill>
                          <a:srgbClr val="000000"/>
                        </a:solidFill>
                        <a:latin typeface="Calibri"/>
                        <a:ea typeface="Calibri"/>
                        <a:cs typeface="Calibri"/>
                        <a:sym typeface="Calibri"/>
                      </a:endParaRPr>
                    </a:p>
                  </a:txBody>
                  <a:tcPr marL="0" marR="0" marT="0" marB="0" anchor="b"/>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  DU evolved due to Aspirin; Osteoporosis evolved later</a:t>
                      </a:r>
                      <a:endParaRPr sz="1400" b="0" i="0" u="none" strike="noStrike" cap="none">
                        <a:solidFill>
                          <a:srgbClr val="000000"/>
                        </a:solidFill>
                        <a:latin typeface="Calibri"/>
                        <a:ea typeface="Calibri"/>
                        <a:cs typeface="Calibri"/>
                        <a:sym typeface="Calibri"/>
                      </a:endParaRPr>
                    </a:p>
                  </a:txBody>
                  <a:tcPr marL="0" marR="0" marT="0" marB="0" anchor="b"/>
                </a:tc>
                <a:extLst>
                  <a:ext uri="{0D108BD9-81ED-4DB2-BD59-A6C34878D82A}">
                    <a16:rowId xmlns:a16="http://schemas.microsoft.com/office/drawing/2014/main" val="10004"/>
                  </a:ext>
                </a:extLst>
              </a:tr>
              <a:tr h="335425">
                <a:tc>
                  <a:txBody>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txBody>
                  <a:tcPr marL="0" marR="0" marT="0" marB="0" anchor="b">
                    <a:solidFill>
                      <a:srgbClr val="FEF29A"/>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Calibri"/>
                          <a:ea typeface="Calibri"/>
                          <a:cs typeface="Calibri"/>
                          <a:sym typeface="Calibri"/>
                        </a:rPr>
                        <a:t>- types of mitigation</a:t>
                      </a:r>
                      <a:endParaRPr sz="1400" b="1" i="1" u="none" strike="noStrike" cap="none">
                        <a:solidFill>
                          <a:srgbClr val="000000"/>
                        </a:solidFill>
                        <a:latin typeface="Calibri"/>
                        <a:ea typeface="Calibri"/>
                        <a:cs typeface="Calibri"/>
                        <a:sym typeface="Calibri"/>
                      </a:endParaRPr>
                    </a:p>
                  </a:txBody>
                  <a:tcPr marL="0" marR="0" marT="0" marB="0" anchor="b">
                    <a:solidFill>
                      <a:srgbClr val="FEF29A"/>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b="1" i="1" u="none" strike="noStrike" cap="none">
                        <a:solidFill>
                          <a:srgbClr val="000000"/>
                        </a:solidFill>
                        <a:latin typeface="Calibri"/>
                        <a:ea typeface="Calibri"/>
                        <a:cs typeface="Calibri"/>
                        <a:sym typeface="Calibri"/>
                      </a:endParaRPr>
                    </a:p>
                  </a:txBody>
                  <a:tcPr marL="0" marR="0" marT="0" marB="0" anchor="b">
                    <a:solidFill>
                      <a:srgbClr val="FEF29A"/>
                    </a:solidFill>
                  </a:tcPr>
                </a:tc>
                <a:extLst>
                  <a:ext uri="{0D108BD9-81ED-4DB2-BD59-A6C34878D82A}">
                    <a16:rowId xmlns:a16="http://schemas.microsoft.com/office/drawing/2014/main" val="10005"/>
                  </a:ext>
                </a:extLst>
              </a:tr>
              <a:tr h="33542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smtClean="0">
                          <a:solidFill>
                            <a:schemeClr val="dk1"/>
                          </a:solidFill>
                          <a:latin typeface="Calibri"/>
                          <a:ea typeface="Calibri"/>
                          <a:cs typeface="Calibri"/>
                          <a:sym typeface="Calibri"/>
                        </a:rPr>
                        <a:t>B1</a:t>
                      </a:r>
                      <a:endParaRPr sz="1400" b="0" i="0" u="none" strike="noStrike" cap="none" dirty="0">
                        <a:solidFill>
                          <a:srgbClr val="000000"/>
                        </a:solidFill>
                        <a:latin typeface="Calibri"/>
                        <a:ea typeface="Calibri"/>
                        <a:cs typeface="Calibri"/>
                        <a:sym typeface="Calibri"/>
                      </a:endParaRPr>
                    </a:p>
                  </a:txBody>
                  <a:tcPr marL="0" marR="0" marT="0" marB="0" anchor="b"/>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Calibri"/>
                          <a:ea typeface="Calibri"/>
                          <a:cs typeface="Calibri"/>
                          <a:sym typeface="Calibri"/>
                        </a:rPr>
                        <a:t>    Adding a drug to mitigate an adverse effect</a:t>
                      </a:r>
                      <a:endParaRPr sz="1400" b="0" i="0" u="none" strike="noStrike" cap="none">
                        <a:solidFill>
                          <a:srgbClr val="FF0000"/>
                        </a:solidFill>
                        <a:latin typeface="Calibri"/>
                        <a:ea typeface="Calibri"/>
                        <a:cs typeface="Calibri"/>
                        <a:sym typeface="Calibri"/>
                      </a:endParaRPr>
                    </a:p>
                  </a:txBody>
                  <a:tcPr marL="0" marR="0" marT="0" marB="0" anchor="b"/>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0000"/>
                          </a:solidFill>
                          <a:latin typeface="Calibri"/>
                          <a:ea typeface="Calibri"/>
                          <a:cs typeface="Calibri"/>
                          <a:sym typeface="Calibri"/>
                        </a:rPr>
                        <a:t>  </a:t>
                      </a:r>
                      <a:r>
                        <a:rPr lang="en-US" sz="1400" b="0" i="0" u="none" strike="noStrike" cap="none">
                          <a:solidFill>
                            <a:schemeClr val="dk1"/>
                          </a:solidFill>
                          <a:latin typeface="Calibri"/>
                          <a:ea typeface="Calibri"/>
                          <a:cs typeface="Calibri"/>
                          <a:sym typeface="Calibri"/>
                        </a:rPr>
                        <a:t>Add PPI to avoid DU</a:t>
                      </a:r>
                      <a:endParaRPr sz="1400" b="0" i="0" u="none" strike="noStrike" cap="none">
                        <a:solidFill>
                          <a:srgbClr val="FF0000"/>
                        </a:solidFill>
                        <a:latin typeface="Calibri"/>
                        <a:ea typeface="Calibri"/>
                        <a:cs typeface="Calibri"/>
                        <a:sym typeface="Calibri"/>
                      </a:endParaRPr>
                    </a:p>
                  </a:txBody>
                  <a:tcPr marL="0" marR="0" marT="0" marB="0" anchor="b"/>
                </a:tc>
                <a:extLst>
                  <a:ext uri="{0D108BD9-81ED-4DB2-BD59-A6C34878D82A}">
                    <a16:rowId xmlns:a16="http://schemas.microsoft.com/office/drawing/2014/main" val="10006"/>
                  </a:ext>
                </a:extLst>
              </a:tr>
              <a:tr h="33542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smtClean="0">
                          <a:solidFill>
                            <a:schemeClr val="dk1"/>
                          </a:solidFill>
                          <a:latin typeface="Calibri"/>
                          <a:ea typeface="Calibri"/>
                          <a:cs typeface="Calibri"/>
                          <a:sym typeface="Calibri"/>
                        </a:rPr>
                        <a:t>B4</a:t>
                      </a:r>
                      <a:endParaRPr sz="1400" b="0" i="0" u="none" strike="noStrike" cap="none" dirty="0">
                        <a:solidFill>
                          <a:srgbClr val="000000"/>
                        </a:solidFill>
                        <a:latin typeface="Calibri"/>
                        <a:ea typeface="Calibri"/>
                        <a:cs typeface="Calibri"/>
                        <a:sym typeface="Calibri"/>
                      </a:endParaRPr>
                    </a:p>
                  </a:txBody>
                  <a:tcPr marL="0" marR="0" marT="0" marB="0" anchor="b"/>
                </a:tc>
                <a:tc>
                  <a:txBody>
                    <a:bodyPr/>
                    <a:lstStyle/>
                    <a:p>
                      <a:pPr marL="182880" marR="0" lvl="0" indent="0" algn="l" rtl="0">
                        <a:lnSpc>
                          <a:spcPct val="100000"/>
                        </a:lnSpc>
                        <a:spcBef>
                          <a:spcPts val="0"/>
                        </a:spcBef>
                        <a:spcAft>
                          <a:spcPts val="0"/>
                        </a:spcAft>
                        <a:buClr>
                          <a:srgbClr val="000000"/>
                        </a:buClr>
                        <a:buSzPts val="1400"/>
                        <a:buFont typeface="Arial"/>
                        <a:buNone/>
                      </a:pPr>
                      <a:r>
                        <a:rPr lang="en-US" sz="1400" u="none" strike="noStrike" cap="none">
                          <a:latin typeface="Calibri"/>
                          <a:ea typeface="Calibri"/>
                          <a:cs typeface="Calibri"/>
                          <a:sym typeface="Calibri"/>
                        </a:rPr>
                        <a:t>Replacing a drug with a safer / non-interacting drug / more effective drug for comorbidity</a:t>
                      </a:r>
                      <a:endParaRPr sz="1400" b="0" i="0" u="none" strike="noStrike" cap="none">
                        <a:solidFill>
                          <a:srgbClr val="000000"/>
                        </a:solidFill>
                        <a:latin typeface="Calibri"/>
                        <a:ea typeface="Calibri"/>
                        <a:cs typeface="Calibri"/>
                        <a:sym typeface="Calibri"/>
                      </a:endParaRPr>
                    </a:p>
                  </a:txBody>
                  <a:tcPr marL="0" marR="0" marT="0" marB="0" anchor="b"/>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  Replace Aspirin with Clopidogrel</a:t>
                      </a:r>
                      <a:endParaRPr sz="1400" b="0" i="0" u="none" strike="noStrike" cap="none">
                        <a:solidFill>
                          <a:srgbClr val="000000"/>
                        </a:solidFill>
                        <a:latin typeface="Calibri"/>
                        <a:ea typeface="Calibri"/>
                        <a:cs typeface="Calibri"/>
                        <a:sym typeface="Calibri"/>
                      </a:endParaRPr>
                    </a:p>
                  </a:txBody>
                  <a:tcPr marL="0" marR="0" marT="0" marB="0" anchor="b"/>
                </a:tc>
                <a:extLst>
                  <a:ext uri="{0D108BD9-81ED-4DB2-BD59-A6C34878D82A}">
                    <a16:rowId xmlns:a16="http://schemas.microsoft.com/office/drawing/2014/main" val="10007"/>
                  </a:ext>
                </a:extLst>
              </a:tr>
              <a:tr h="33542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smtClean="0">
                          <a:solidFill>
                            <a:schemeClr val="dk1"/>
                          </a:solidFill>
                          <a:latin typeface="Calibri"/>
                          <a:ea typeface="Calibri"/>
                          <a:cs typeface="Calibri"/>
                          <a:sym typeface="Calibri"/>
                        </a:rPr>
                        <a:t>B5</a:t>
                      </a:r>
                      <a:endParaRPr sz="1400" b="0" i="0" u="none" strike="noStrike" cap="none" dirty="0">
                        <a:solidFill>
                          <a:srgbClr val="000000"/>
                        </a:solidFill>
                        <a:latin typeface="Calibri"/>
                        <a:ea typeface="Calibri"/>
                        <a:cs typeface="Calibri"/>
                        <a:sym typeface="Calibri"/>
                      </a:endParaRPr>
                    </a:p>
                  </a:txBody>
                  <a:tcPr marL="0" marR="0" marT="0" marB="0" anchor="b"/>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Calibri"/>
                          <a:ea typeface="Calibri"/>
                          <a:cs typeface="Calibri"/>
                          <a:sym typeface="Calibri"/>
                        </a:rPr>
                        <a:t>    Discard unsafe/interacting drug</a:t>
                      </a:r>
                      <a:endParaRPr sz="1400" b="0" i="0" u="none" strike="noStrike" cap="none">
                        <a:solidFill>
                          <a:srgbClr val="000000"/>
                        </a:solidFill>
                        <a:latin typeface="Calibri"/>
                        <a:ea typeface="Calibri"/>
                        <a:cs typeface="Calibri"/>
                        <a:sym typeface="Calibri"/>
                      </a:endParaRPr>
                    </a:p>
                  </a:txBody>
                  <a:tcPr marL="0" marR="0" marT="0" marB="0" anchor="b"/>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  Discard PPI</a:t>
                      </a:r>
                      <a:endParaRPr sz="1400" b="0" i="0" u="none" strike="noStrike" cap="none">
                        <a:solidFill>
                          <a:srgbClr val="000000"/>
                        </a:solidFill>
                        <a:latin typeface="Calibri"/>
                        <a:ea typeface="Calibri"/>
                        <a:cs typeface="Calibri"/>
                        <a:sym typeface="Calibri"/>
                      </a:endParaRPr>
                    </a:p>
                  </a:txBody>
                  <a:tcPr marL="0" marR="0" marT="0" marB="0" anchor="b"/>
                </a:tc>
                <a:extLst>
                  <a:ext uri="{0D108BD9-81ED-4DB2-BD59-A6C34878D82A}">
                    <a16:rowId xmlns:a16="http://schemas.microsoft.com/office/drawing/2014/main" val="10008"/>
                  </a:ext>
                </a:extLst>
              </a:tr>
              <a:tr h="3354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dk1"/>
                        </a:solidFill>
                        <a:latin typeface="Calibri"/>
                        <a:ea typeface="Calibri"/>
                        <a:cs typeface="Calibri"/>
                        <a:sym typeface="Calibri"/>
                      </a:endParaRPr>
                    </a:p>
                  </a:txBody>
                  <a:tcPr marL="0" marR="0" marT="0" marB="0" anchor="b">
                    <a:solidFill>
                      <a:srgbClr val="FEF29A"/>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Calibri"/>
                          <a:ea typeface="Calibri"/>
                          <a:cs typeface="Calibri"/>
                          <a:sym typeface="Calibri"/>
                        </a:rPr>
                        <a:t>- Other features</a:t>
                      </a:r>
                      <a:endParaRPr sz="1400" u="none" strike="noStrike" cap="none">
                        <a:solidFill>
                          <a:schemeClr val="dk1"/>
                        </a:solidFill>
                        <a:latin typeface="Calibri"/>
                        <a:ea typeface="Calibri"/>
                        <a:cs typeface="Calibri"/>
                        <a:sym typeface="Calibri"/>
                      </a:endParaRPr>
                    </a:p>
                  </a:txBody>
                  <a:tcPr marL="0" marR="0" marT="0" marB="0" anchor="b">
                    <a:solidFill>
                      <a:srgbClr val="FEF29A"/>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dk1"/>
                        </a:solidFill>
                        <a:latin typeface="Calibri"/>
                        <a:ea typeface="Calibri"/>
                        <a:cs typeface="Calibri"/>
                        <a:sym typeface="Calibri"/>
                      </a:endParaRPr>
                    </a:p>
                  </a:txBody>
                  <a:tcPr marL="0" marR="0" marT="0" marB="0" anchor="b">
                    <a:solidFill>
                      <a:srgbClr val="FEF29A"/>
                    </a:solidFill>
                  </a:tcPr>
                </a:tc>
                <a:extLst>
                  <a:ext uri="{0D108BD9-81ED-4DB2-BD59-A6C34878D82A}">
                    <a16:rowId xmlns:a16="http://schemas.microsoft.com/office/drawing/2014/main" val="10009"/>
                  </a:ext>
                </a:extLst>
              </a:tr>
              <a:tr h="33542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smtClean="0">
                          <a:solidFill>
                            <a:schemeClr val="dk1"/>
                          </a:solidFill>
                          <a:latin typeface="Calibri"/>
                          <a:ea typeface="Calibri"/>
                          <a:cs typeface="Calibri"/>
                          <a:sym typeface="Calibri"/>
                        </a:rPr>
                        <a:t>C1</a:t>
                      </a:r>
                      <a:endParaRPr sz="1400" b="0" i="0" u="none" strike="noStrike" cap="none" dirty="0">
                        <a:solidFill>
                          <a:srgbClr val="000000"/>
                        </a:solidFill>
                        <a:latin typeface="Calibri"/>
                        <a:ea typeface="Calibri"/>
                        <a:cs typeface="Calibri"/>
                        <a:sym typeface="Calibri"/>
                      </a:endParaRPr>
                    </a:p>
                  </a:txBody>
                  <a:tcPr marL="0" marR="0" marT="0" marB="0" anchor="b"/>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Calibri"/>
                          <a:ea typeface="Calibri"/>
                          <a:cs typeface="Calibri"/>
                          <a:sym typeface="Calibri"/>
                        </a:rPr>
                        <a:t>    Patient preferences and/or patient burden</a:t>
                      </a:r>
                      <a:endParaRPr sz="1400" b="0" i="0" u="none" strike="noStrike" cap="none">
                        <a:solidFill>
                          <a:srgbClr val="000000"/>
                        </a:solidFill>
                        <a:latin typeface="Calibri"/>
                        <a:ea typeface="Calibri"/>
                        <a:cs typeface="Calibri"/>
                        <a:sym typeface="Calibri"/>
                      </a:endParaRPr>
                    </a:p>
                  </a:txBody>
                  <a:tcPr marL="0" marR="0" marT="0" marB="0" anchor="b"/>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  Secondary prevention of CVD/stroke;</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  Secondary prevention of DU;</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  Prevention of secondary osteoporosis (due to PPI)</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  Treatment of Osteoporosis</a:t>
                      </a:r>
                      <a:endParaRPr sz="1400" b="0" i="0" u="none" strike="noStrike" cap="none">
                        <a:solidFill>
                          <a:srgbClr val="000000"/>
                        </a:solidFill>
                        <a:latin typeface="Calibri"/>
                        <a:ea typeface="Calibri"/>
                        <a:cs typeface="Calibri"/>
                        <a:sym typeface="Calibri"/>
                      </a:endParaRPr>
                    </a:p>
                  </a:txBody>
                  <a:tcPr marL="0" marR="0" marT="0" marB="0" anchor="b"/>
                </a:tc>
                <a:extLst>
                  <a:ext uri="{0D108BD9-81ED-4DB2-BD59-A6C34878D82A}">
                    <a16:rowId xmlns:a16="http://schemas.microsoft.com/office/drawing/2014/main" val="10010"/>
                  </a:ext>
                </a:extLst>
              </a:tr>
              <a:tr h="33542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smtClean="0">
                          <a:solidFill>
                            <a:srgbClr val="000000"/>
                          </a:solidFill>
                          <a:latin typeface="Calibri"/>
                          <a:ea typeface="Calibri"/>
                          <a:cs typeface="Calibri"/>
                          <a:sym typeface="Calibri"/>
                        </a:rPr>
                        <a:t>C4</a:t>
                      </a:r>
                      <a:endParaRPr sz="1400" b="0" i="0" u="none" strike="noStrike" cap="none" dirty="0">
                        <a:solidFill>
                          <a:srgbClr val="000000"/>
                        </a:solidFill>
                        <a:latin typeface="Calibri"/>
                        <a:ea typeface="Calibri"/>
                        <a:cs typeface="Calibri"/>
                        <a:sym typeface="Calibri"/>
                      </a:endParaRPr>
                    </a:p>
                  </a:txBody>
                  <a:tcPr marL="0" marR="0" marT="0" marB="0" anchor="b"/>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    </a:t>
                      </a:r>
                      <a:r>
                        <a:rPr lang="en-US" sz="1400" b="0" i="0" u="none" strike="noStrike" cap="none">
                          <a:solidFill>
                            <a:schemeClr val="dk1"/>
                          </a:solidFill>
                          <a:latin typeface="Calibri"/>
                          <a:ea typeface="Calibri"/>
                          <a:cs typeface="Calibri"/>
                          <a:sym typeface="Calibri"/>
                        </a:rPr>
                        <a:t>Alternative mitigation strategies for a single interaction</a:t>
                      </a:r>
                      <a:endParaRPr sz="1400" b="0" i="0" u="none" strike="noStrike" cap="none">
                        <a:solidFill>
                          <a:srgbClr val="000000"/>
                        </a:solidFill>
                        <a:latin typeface="Calibri"/>
                        <a:ea typeface="Calibri"/>
                        <a:cs typeface="Calibri"/>
                        <a:sym typeface="Calibri"/>
                      </a:endParaRPr>
                    </a:p>
                  </a:txBody>
                  <a:tcPr marL="0" marR="0" marT="0" marB="0" anchor="b"/>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Calibri"/>
                          <a:ea typeface="Calibri"/>
                          <a:cs typeface="Calibri"/>
                          <a:sym typeface="Calibri"/>
                        </a:rPr>
                        <a:t>  3 possible treatments</a:t>
                      </a:r>
                      <a:endParaRPr sz="1400" b="0" i="0" u="none" strike="noStrike" cap="none" dirty="0">
                        <a:solidFill>
                          <a:srgbClr val="000000"/>
                        </a:solidFill>
                        <a:latin typeface="Calibri"/>
                        <a:ea typeface="Calibri"/>
                        <a:cs typeface="Calibri"/>
                        <a:sym typeface="Calibri"/>
                      </a:endParaRPr>
                    </a:p>
                  </a:txBody>
                  <a:tcPr marL="0" marR="0" marT="0" marB="0" anchor="b"/>
                </a:tc>
                <a:extLst>
                  <a:ext uri="{0D108BD9-81ED-4DB2-BD59-A6C34878D82A}">
                    <a16:rowId xmlns:a16="http://schemas.microsoft.com/office/drawing/2014/main" val="10011"/>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1196</Words>
  <Application>Microsoft Office PowerPoint</Application>
  <PresentationFormat>Widescreen</PresentationFormat>
  <Paragraphs>106</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Office Theme</vt:lpstr>
      <vt:lpstr>Case 1: TIA/Duodenal Ulcer/Osteoporosis</vt:lpstr>
      <vt:lpstr>Clinical Guidelines</vt:lpstr>
      <vt:lpstr>Clinical Guidelines: Highlighted Parts (1 of 3)</vt:lpstr>
      <vt:lpstr>The Osteoporosis guideline – ( 2 of 3)</vt:lpstr>
      <vt:lpstr>The Osteoporosis guideline - (3 of 3)</vt:lpstr>
      <vt:lpstr>Domain knowledge</vt:lpstr>
      <vt:lpstr>Mitigation of Adverse Interactions</vt:lpstr>
      <vt:lpstr>Features for decision support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1: TIA/Duodenal Ulcer/Osteoporosis</dc:title>
  <dc:creator>Mor Peleg</dc:creator>
  <cp:lastModifiedBy>Mor</cp:lastModifiedBy>
  <cp:revision>1</cp:revision>
  <dcterms:created xsi:type="dcterms:W3CDTF">2020-09-23T14:24:18Z</dcterms:created>
  <dcterms:modified xsi:type="dcterms:W3CDTF">2022-08-30T14:00:36Z</dcterms:modified>
</cp:coreProperties>
</file>