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pdYATd3L75P9VulFPDUGrmMyI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1AC3C-7753-47AD-991F-7286899A0E2C}">
  <a:tblStyle styleId="{2A51AC3C-7753-47AD-991F-7286899A0E2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SeCPkGOjrwJS_RtYvYJBQp_ucMVJaHJL/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drive.google.com/file/d/1bJEFqvEBw_nY6vP3BfY2KvJlmkBupNhB/view?usp=sharing" TargetMode="External"/><Relationship Id="rId5" Type="http://schemas.openxmlformats.org/officeDocument/2006/relationships/hyperlink" Target="https://drive.google.com/file/d/1VvOOQaT0usAzUFCGMBJ1vTdGi-01MG9Q/view?usp=sharing" TargetMode="External"/><Relationship Id="rId4" Type="http://schemas.openxmlformats.org/officeDocument/2006/relationships/hyperlink" Target="https://drive.google.com/file/d/1MF2whpVO-f9My__oynM2Eg-z2AG6Kvnl/view?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pubmed.ncbi.nlm.nih.gov/24518661/" TargetMode="External"/><Relationship Id="rId3" Type="http://schemas.openxmlformats.org/officeDocument/2006/relationships/hyperlink" Target="https://www.ncbi.nlm.nih.gov/pmc/articles/PMC6192815/" TargetMode="External"/><Relationship Id="rId7" Type="http://schemas.openxmlformats.org/officeDocument/2006/relationships/hyperlink" Target="https://go.drugbank.com/drugs/DB0118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o.drugbank.com/drugs/DB01118" TargetMode="External"/><Relationship Id="rId5" Type="http://schemas.openxmlformats.org/officeDocument/2006/relationships/hyperlink" Target="https://www.ncbi.nlm.nih.gov/pmc/articles/PMC4956356/" TargetMode="External"/><Relationship Id="rId4" Type="http://schemas.openxmlformats.org/officeDocument/2006/relationships/hyperlink" Target="https://go.drugbank.com/drugs/DB00682" TargetMode="External"/><Relationship Id="rId9" Type="http://schemas.openxmlformats.org/officeDocument/2006/relationships/hyperlink" Target="http://drugba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Case 2: CKD / HTN / AFib</a:t>
            </a:r>
            <a:endParaRPr/>
          </a:p>
        </p:txBody>
      </p:sp>
      <p:sp>
        <p:nvSpPr>
          <p:cNvPr id="89" name="Google Shape;89;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1540"/>
              <a:buChar char="•"/>
            </a:pPr>
            <a:r>
              <a:rPr lang="en-US" sz="1540" b="1"/>
              <a:t>Patient case</a:t>
            </a:r>
            <a:r>
              <a:rPr lang="en-US" sz="1540"/>
              <a:t>: John is a 70 years old male, height 176 cm, weight 84 kg, BMI 26.5</a:t>
            </a:r>
            <a:endParaRPr/>
          </a:p>
          <a:p>
            <a:pPr marL="228600" lvl="0" indent="-228600" algn="l" rtl="0">
              <a:lnSpc>
                <a:spcPct val="70000"/>
              </a:lnSpc>
              <a:spcBef>
                <a:spcPts val="1000"/>
              </a:spcBef>
              <a:spcAft>
                <a:spcPts val="0"/>
              </a:spcAft>
              <a:buClr>
                <a:schemeClr val="dk1"/>
              </a:buClr>
              <a:buSzPts val="1540"/>
              <a:buChar char="•"/>
            </a:pPr>
            <a:r>
              <a:rPr lang="en-US" sz="1540" b="1"/>
              <a:t>Current problems</a:t>
            </a:r>
            <a:r>
              <a:rPr lang="en-US" sz="1540"/>
              <a:t>: non-proteinuric chronic kidney disease (CKD) with severely decreased kidney function (eGFR of 35), significant anemia (hemoglobin level of 95), stable ferritin level of 110, no metabolic disturbances; hypertension (HTN)</a:t>
            </a:r>
            <a:endParaRPr/>
          </a:p>
          <a:p>
            <a:pPr marL="228600" lvl="0" indent="-228600" algn="l" rtl="0">
              <a:lnSpc>
                <a:spcPct val="70000"/>
              </a:lnSpc>
              <a:spcBef>
                <a:spcPts val="1000"/>
              </a:spcBef>
              <a:spcAft>
                <a:spcPts val="0"/>
              </a:spcAft>
              <a:buClr>
                <a:schemeClr val="dk1"/>
              </a:buClr>
              <a:buSzPts val="1540"/>
              <a:buChar char="•"/>
            </a:pPr>
            <a:r>
              <a:rPr lang="en-US" sz="1540" b="1"/>
              <a:t>Current medications</a:t>
            </a:r>
            <a:r>
              <a:rPr lang="en-US" sz="1540"/>
              <a:t>: </a:t>
            </a:r>
            <a:endParaRPr/>
          </a:p>
          <a:p>
            <a:pPr marL="685800" lvl="1" indent="-228600" algn="l" rtl="0">
              <a:lnSpc>
                <a:spcPct val="70000"/>
              </a:lnSpc>
              <a:spcBef>
                <a:spcPts val="500"/>
              </a:spcBef>
              <a:spcAft>
                <a:spcPts val="0"/>
              </a:spcAft>
              <a:buClr>
                <a:schemeClr val="dk1"/>
              </a:buClr>
              <a:buSzPts val="1320"/>
              <a:buChar char="•"/>
            </a:pPr>
            <a:r>
              <a:rPr lang="en-US" sz="1320" i="1"/>
              <a:t>erythropoiesis-stimulating agent (ESA), low-dose aspirin</a:t>
            </a:r>
            <a:r>
              <a:rPr lang="en-US" sz="1320"/>
              <a:t> – to manage CKD</a:t>
            </a:r>
            <a:endParaRPr/>
          </a:p>
          <a:p>
            <a:pPr marL="685800" lvl="1" indent="-228600" algn="l" rtl="0">
              <a:lnSpc>
                <a:spcPct val="70000"/>
              </a:lnSpc>
              <a:spcBef>
                <a:spcPts val="500"/>
              </a:spcBef>
              <a:spcAft>
                <a:spcPts val="0"/>
              </a:spcAft>
              <a:buClr>
                <a:schemeClr val="dk1"/>
              </a:buClr>
              <a:buSzPts val="1320"/>
              <a:buChar char="•"/>
            </a:pPr>
            <a:r>
              <a:rPr lang="en-US" sz="1320" i="1"/>
              <a:t>calcium channel blocker (CCB), diuretics</a:t>
            </a:r>
            <a:r>
              <a:rPr lang="en-US" sz="1320"/>
              <a:t> – to manage HTN</a:t>
            </a:r>
            <a:endParaRPr/>
          </a:p>
          <a:p>
            <a:pPr marL="685800" lvl="1" indent="-228600" algn="l" rtl="0">
              <a:lnSpc>
                <a:spcPct val="70000"/>
              </a:lnSpc>
              <a:spcBef>
                <a:spcPts val="500"/>
              </a:spcBef>
              <a:spcAft>
                <a:spcPts val="0"/>
              </a:spcAft>
              <a:buClr>
                <a:schemeClr val="dk1"/>
              </a:buClr>
              <a:buSzPts val="1320"/>
              <a:buChar char="•"/>
            </a:pPr>
            <a:r>
              <a:rPr lang="en-US" sz="1320" i="1"/>
              <a:t>ACE inhibitor (ACEI)</a:t>
            </a:r>
            <a:r>
              <a:rPr lang="en-US" sz="1320"/>
              <a:t> – to manage both CKD and HTN</a:t>
            </a:r>
            <a:endParaRPr/>
          </a:p>
          <a:p>
            <a:pPr marL="228600" lvl="0" indent="-228600" algn="l" rtl="0">
              <a:lnSpc>
                <a:spcPct val="70000"/>
              </a:lnSpc>
              <a:spcBef>
                <a:spcPts val="1000"/>
              </a:spcBef>
              <a:spcAft>
                <a:spcPts val="0"/>
              </a:spcAft>
              <a:buClr>
                <a:schemeClr val="dk1"/>
              </a:buClr>
              <a:buSzPts val="1540"/>
              <a:buChar char="•"/>
            </a:pPr>
            <a:r>
              <a:rPr lang="en-US" sz="1540" b="1"/>
              <a:t>Current non-pharmacological treatment</a:t>
            </a:r>
            <a:r>
              <a:rPr lang="en-US" sz="1540"/>
              <a:t>: lifestyle management to minimize the risk of cardiovascular disease (CVD) associated with CKD and to control HTN</a:t>
            </a:r>
            <a:endParaRPr/>
          </a:p>
          <a:p>
            <a:pPr marL="228600" lvl="0" indent="-228600" algn="l" rtl="0">
              <a:lnSpc>
                <a:spcPct val="70000"/>
              </a:lnSpc>
              <a:spcBef>
                <a:spcPts val="1000"/>
              </a:spcBef>
              <a:spcAft>
                <a:spcPts val="0"/>
              </a:spcAft>
              <a:buClr>
                <a:schemeClr val="dk1"/>
              </a:buClr>
              <a:buSzPts val="1540"/>
              <a:buChar char="•"/>
            </a:pPr>
            <a:r>
              <a:rPr lang="en-US" sz="1540" b="1"/>
              <a:t>New problem</a:t>
            </a:r>
            <a:r>
              <a:rPr lang="en-US" sz="1540"/>
              <a:t>: atrial fibrillation (AFib)</a:t>
            </a:r>
            <a:endParaRPr/>
          </a:p>
          <a:p>
            <a:pPr marL="228600" lvl="0" indent="-228600" algn="l" rtl="0">
              <a:lnSpc>
                <a:spcPct val="70000"/>
              </a:lnSpc>
              <a:spcBef>
                <a:spcPts val="1000"/>
              </a:spcBef>
              <a:spcAft>
                <a:spcPts val="0"/>
              </a:spcAft>
              <a:buClr>
                <a:schemeClr val="dk1"/>
              </a:buClr>
              <a:buSzPts val="1540"/>
              <a:buChar char="•"/>
            </a:pPr>
            <a:r>
              <a:rPr lang="en-US" sz="1540" b="1"/>
              <a:t>Management scenario</a:t>
            </a:r>
            <a:r>
              <a:rPr lang="en-US" sz="1540"/>
              <a:t>: For last year John experienced multiple episodes of irregular heartbeat that resolved on its own. However, for last 2 days John is experiencing pronounced irregular heartbeat with the increasing intensity of the associated symptoms of breathlessness, dizziness, and chest discomfort. Upon admission to the ED, </a:t>
            </a:r>
            <a:r>
              <a:rPr lang="en-US" sz="1540" u="sng"/>
              <a:t>John is diagnosed with tachycardia and persistent, highly symptomatic acute, non-valvular AFib</a:t>
            </a:r>
            <a:r>
              <a:rPr lang="en-US" sz="1540"/>
              <a:t> that is confirmed by standard ECG recording.</a:t>
            </a:r>
            <a:endParaRPr/>
          </a:p>
          <a:p>
            <a:pPr marL="230400" lvl="0" indent="0" algn="l" rtl="0">
              <a:lnSpc>
                <a:spcPct val="70000"/>
              </a:lnSpc>
              <a:spcBef>
                <a:spcPts val="1000"/>
              </a:spcBef>
              <a:spcAft>
                <a:spcPts val="0"/>
              </a:spcAft>
              <a:buClr>
                <a:schemeClr val="dk1"/>
              </a:buClr>
              <a:buSzPts val="1540"/>
              <a:buNone/>
            </a:pPr>
            <a:r>
              <a:rPr lang="en-US" sz="1540"/>
              <a:t>John’s </a:t>
            </a:r>
            <a:r>
              <a:rPr lang="en-US" sz="1485"/>
              <a:t>CHA</a:t>
            </a:r>
            <a:r>
              <a:rPr lang="en-US" sz="1485" baseline="-25000"/>
              <a:t>2</a:t>
            </a:r>
            <a:r>
              <a:rPr lang="en-US" sz="1485"/>
              <a:t>DS</a:t>
            </a:r>
            <a:r>
              <a:rPr lang="en-US" sz="1485" baseline="-25000"/>
              <a:t>2</a:t>
            </a:r>
            <a:r>
              <a:rPr lang="en-US" sz="1485"/>
              <a:t>-VASc</a:t>
            </a:r>
            <a:r>
              <a:rPr lang="en-US" sz="1540"/>
              <a:t> score is greater than 2. </a:t>
            </a:r>
            <a:endParaRPr/>
          </a:p>
          <a:p>
            <a:pPr marL="230400" lvl="0" indent="0" algn="l" rtl="0">
              <a:lnSpc>
                <a:spcPct val="70000"/>
              </a:lnSpc>
              <a:spcBef>
                <a:spcPts val="1000"/>
              </a:spcBef>
              <a:spcAft>
                <a:spcPts val="0"/>
              </a:spcAft>
              <a:buClr>
                <a:schemeClr val="dk1"/>
              </a:buClr>
              <a:buSzPts val="1540"/>
              <a:buNone/>
            </a:pPr>
            <a:r>
              <a:rPr lang="en-US" sz="1540"/>
              <a:t>As a first line of urgent treatment John is administered intravenous heparin and his condition is stabilized with urgent direct-current cardioversion that results in significant improvement of the symptoms of AFib.</a:t>
            </a:r>
            <a:endParaRPr/>
          </a:p>
          <a:p>
            <a:pPr marL="228600" lvl="0" indent="-130810" algn="l" rtl="0">
              <a:lnSpc>
                <a:spcPct val="70000"/>
              </a:lnSpc>
              <a:spcBef>
                <a:spcPts val="1000"/>
              </a:spcBef>
              <a:spcAft>
                <a:spcPts val="0"/>
              </a:spcAft>
              <a:buClr>
                <a:schemeClr val="dk1"/>
              </a:buClr>
              <a:buSzPts val="1540"/>
              <a:buNone/>
            </a:pPr>
            <a:endParaRPr sz="15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Clinical Guidelines</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80000"/>
              </a:lnSpc>
              <a:spcBef>
                <a:spcPts val="0"/>
              </a:spcBef>
              <a:spcAft>
                <a:spcPts val="0"/>
              </a:spcAft>
              <a:buClr>
                <a:schemeClr val="dk1"/>
              </a:buClr>
              <a:buSzPts val="2590"/>
              <a:buFont typeface="Calibri"/>
              <a:buAutoNum type="arabicPeriod"/>
            </a:pPr>
            <a:r>
              <a:rPr lang="en-US" sz="2590" i="1"/>
              <a:t>Guidelines for the Management of Chronic Kidney Disease</a:t>
            </a:r>
            <a:r>
              <a:rPr lang="en-US" sz="2590"/>
              <a:t>. </a:t>
            </a:r>
            <a:r>
              <a:rPr lang="en-US" sz="2590" u="sng"/>
              <a:t>CMAJ</a:t>
            </a:r>
            <a:r>
              <a:rPr lang="en-US" sz="2590"/>
              <a:t>, 2008, 179 (11): 1154-1162. </a:t>
            </a:r>
            <a:r>
              <a:rPr lang="en-US" sz="2590" u="sng">
                <a:solidFill>
                  <a:schemeClr val="hlink"/>
                </a:solidFill>
                <a:hlinkClick r:id="rId3"/>
              </a:rPr>
              <a:t>Link</a:t>
            </a:r>
            <a:endParaRPr sz="2590"/>
          </a:p>
          <a:p>
            <a:pPr marL="514350" lvl="0" indent="-514350" algn="l" rtl="0">
              <a:lnSpc>
                <a:spcPct val="80000"/>
              </a:lnSpc>
              <a:spcBef>
                <a:spcPts val="1000"/>
              </a:spcBef>
              <a:spcAft>
                <a:spcPts val="0"/>
              </a:spcAft>
              <a:buClr>
                <a:schemeClr val="dk1"/>
              </a:buClr>
              <a:buSzPts val="2590"/>
              <a:buFont typeface="Calibri"/>
              <a:buAutoNum type="arabicPeriod"/>
            </a:pPr>
            <a:r>
              <a:rPr lang="en-US" sz="2590"/>
              <a:t> </a:t>
            </a:r>
            <a:r>
              <a:rPr lang="en-US" sz="2590" i="1"/>
              <a:t>2019 ACC/AHA Guideline on the Primary Prevention of Cardiovascular Disease: A Report of the American College of Cardiology/American Heart Association Task Force on Clinical Practice Guidelines</a:t>
            </a:r>
            <a:r>
              <a:rPr lang="en-US" sz="2590"/>
              <a:t>. Journal of American College of Cardiology, 2019, 74 (10): e177-232. </a:t>
            </a:r>
            <a:r>
              <a:rPr lang="en-US" sz="2590" u="sng">
                <a:solidFill>
                  <a:schemeClr val="hlink"/>
                </a:solidFill>
                <a:hlinkClick r:id="rId4"/>
              </a:rPr>
              <a:t>Link</a:t>
            </a:r>
            <a:endParaRPr sz="2590"/>
          </a:p>
          <a:p>
            <a:pPr marL="514350" lvl="0" indent="-514350" algn="l" rtl="0">
              <a:lnSpc>
                <a:spcPct val="80000"/>
              </a:lnSpc>
              <a:spcBef>
                <a:spcPts val="1000"/>
              </a:spcBef>
              <a:spcAft>
                <a:spcPts val="0"/>
              </a:spcAft>
              <a:buClr>
                <a:schemeClr val="dk1"/>
              </a:buClr>
              <a:buSzPts val="2590"/>
              <a:buFont typeface="Calibri"/>
              <a:buAutoNum type="arabicPeriod"/>
            </a:pPr>
            <a:r>
              <a:rPr lang="en-US" sz="2590" i="1"/>
              <a:t>Hypertension in Adults: Diagnosis and Management</a:t>
            </a:r>
            <a:r>
              <a:rPr lang="en-US" sz="2590"/>
              <a:t>. </a:t>
            </a:r>
            <a:r>
              <a:rPr lang="en-US" sz="2590" u="sng"/>
              <a:t>NICE Guideline</a:t>
            </a:r>
            <a:r>
              <a:rPr lang="en-US" sz="2590"/>
              <a:t>, 2019. </a:t>
            </a:r>
            <a:r>
              <a:rPr lang="en-US" sz="2590" u="sng">
                <a:solidFill>
                  <a:schemeClr val="hlink"/>
                </a:solidFill>
                <a:hlinkClick r:id="rId5"/>
              </a:rPr>
              <a:t>Link</a:t>
            </a:r>
            <a:endParaRPr sz="2590"/>
          </a:p>
          <a:p>
            <a:pPr marL="514350" lvl="0" indent="-514350" algn="l" rtl="0">
              <a:lnSpc>
                <a:spcPct val="80000"/>
              </a:lnSpc>
              <a:spcBef>
                <a:spcPts val="1000"/>
              </a:spcBef>
              <a:spcAft>
                <a:spcPts val="0"/>
              </a:spcAft>
              <a:buClr>
                <a:schemeClr val="dk1"/>
              </a:buClr>
              <a:buSzPts val="2590"/>
              <a:buFont typeface="Calibri"/>
              <a:buAutoNum type="arabicPeriod"/>
            </a:pPr>
            <a:r>
              <a:rPr lang="en-US" sz="2590" i="1"/>
              <a:t>2018 Focused Update of the Canadian Cardiovascular Society Guidelines for the Management of Atrial Fibrillation</a:t>
            </a:r>
            <a:r>
              <a:rPr lang="en-US" sz="2590"/>
              <a:t>. </a:t>
            </a:r>
            <a:r>
              <a:rPr lang="en-US" sz="2590" u="sng"/>
              <a:t>Canadian Journal of Cardiology</a:t>
            </a:r>
            <a:r>
              <a:rPr lang="en-US" sz="2590"/>
              <a:t>, 2018, 34 (11): Online Supplement. </a:t>
            </a:r>
            <a:r>
              <a:rPr lang="en-US" sz="2590" u="sng">
                <a:solidFill>
                  <a:schemeClr val="hlink"/>
                </a:solidFill>
                <a:hlinkClick r:id="rId6"/>
              </a:rPr>
              <a:t>Link</a:t>
            </a:r>
            <a:endParaRPr sz="259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Clinical Guidelines: Highlighted Parts (CKD)</a:t>
            </a:r>
            <a:endParaRPr/>
          </a:p>
        </p:txBody>
      </p:sp>
      <p:pic>
        <p:nvPicPr>
          <p:cNvPr id="101" name="Google Shape;101;p3"/>
          <p:cNvPicPr preferRelativeResize="0"/>
          <p:nvPr/>
        </p:nvPicPr>
        <p:blipFill rotWithShape="1">
          <a:blip r:embed="rId3">
            <a:alphaModFix/>
          </a:blip>
          <a:srcRect/>
          <a:stretch/>
        </p:blipFill>
        <p:spPr>
          <a:xfrm>
            <a:off x="1552905" y="1677915"/>
            <a:ext cx="4177296" cy="919291"/>
          </a:xfrm>
          <a:prstGeom prst="rect">
            <a:avLst/>
          </a:prstGeom>
          <a:noFill/>
          <a:ln>
            <a:noFill/>
          </a:ln>
        </p:spPr>
      </p:pic>
      <p:pic>
        <p:nvPicPr>
          <p:cNvPr id="102" name="Google Shape;102;p3"/>
          <p:cNvPicPr preferRelativeResize="0"/>
          <p:nvPr/>
        </p:nvPicPr>
        <p:blipFill rotWithShape="1">
          <a:blip r:embed="rId4">
            <a:alphaModFix/>
          </a:blip>
          <a:srcRect/>
          <a:stretch/>
        </p:blipFill>
        <p:spPr>
          <a:xfrm>
            <a:off x="1552905" y="2676336"/>
            <a:ext cx="4024874" cy="1233660"/>
          </a:xfrm>
          <a:prstGeom prst="rect">
            <a:avLst/>
          </a:prstGeom>
          <a:noFill/>
          <a:ln>
            <a:noFill/>
          </a:ln>
        </p:spPr>
      </p:pic>
      <p:pic>
        <p:nvPicPr>
          <p:cNvPr id="103" name="Google Shape;103;p3"/>
          <p:cNvPicPr preferRelativeResize="0"/>
          <p:nvPr/>
        </p:nvPicPr>
        <p:blipFill rotWithShape="1">
          <a:blip r:embed="rId5">
            <a:alphaModFix/>
          </a:blip>
          <a:srcRect/>
          <a:stretch/>
        </p:blipFill>
        <p:spPr>
          <a:xfrm>
            <a:off x="1552905" y="3989126"/>
            <a:ext cx="5434771" cy="562054"/>
          </a:xfrm>
          <a:prstGeom prst="rect">
            <a:avLst/>
          </a:prstGeom>
          <a:noFill/>
          <a:ln>
            <a:noFill/>
          </a:ln>
        </p:spPr>
      </p:pic>
      <p:pic>
        <p:nvPicPr>
          <p:cNvPr id="104" name="Google Shape;104;p3"/>
          <p:cNvPicPr preferRelativeResize="0"/>
          <p:nvPr/>
        </p:nvPicPr>
        <p:blipFill rotWithShape="1">
          <a:blip r:embed="rId6">
            <a:alphaModFix/>
          </a:blip>
          <a:srcRect/>
          <a:stretch/>
        </p:blipFill>
        <p:spPr>
          <a:xfrm>
            <a:off x="1552905" y="4646001"/>
            <a:ext cx="5172797" cy="547764"/>
          </a:xfrm>
          <a:prstGeom prst="rect">
            <a:avLst/>
          </a:prstGeom>
          <a:noFill/>
          <a:ln>
            <a:noFill/>
          </a:ln>
        </p:spPr>
      </p:pic>
      <p:sp>
        <p:nvSpPr>
          <p:cNvPr id="105" name="Google Shape;105;p3"/>
          <p:cNvSpPr txBox="1"/>
          <p:nvPr/>
        </p:nvSpPr>
        <p:spPr>
          <a:xfrm>
            <a:off x="356851" y="4765995"/>
            <a:ext cx="1144004"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[1], p. 1160 🡪</a:t>
            </a:r>
            <a:endParaRPr sz="1400" b="0" i="0" u="none" strike="noStrike" cap="none">
              <a:solidFill>
                <a:schemeClr val="dk1"/>
              </a:solidFill>
              <a:latin typeface="Calibri"/>
              <a:ea typeface="Calibri"/>
              <a:cs typeface="Calibri"/>
              <a:sym typeface="Calibri"/>
            </a:endParaRPr>
          </a:p>
        </p:txBody>
      </p:sp>
      <p:sp>
        <p:nvSpPr>
          <p:cNvPr id="106" name="Google Shape;106;p3"/>
          <p:cNvSpPr txBox="1"/>
          <p:nvPr/>
        </p:nvSpPr>
        <p:spPr>
          <a:xfrm>
            <a:off x="356851" y="4112887"/>
            <a:ext cx="1144004"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[1], p. 1159 🡪</a:t>
            </a:r>
            <a:endParaRPr sz="1400" b="0" i="0" u="none" strike="noStrike" cap="none">
              <a:solidFill>
                <a:schemeClr val="dk1"/>
              </a:solidFill>
              <a:latin typeface="Calibri"/>
              <a:ea typeface="Calibri"/>
              <a:cs typeface="Calibri"/>
              <a:sym typeface="Calibri"/>
            </a:endParaRPr>
          </a:p>
        </p:txBody>
      </p:sp>
      <p:sp>
        <p:nvSpPr>
          <p:cNvPr id="107" name="Google Shape;107;p3"/>
          <p:cNvSpPr txBox="1"/>
          <p:nvPr/>
        </p:nvSpPr>
        <p:spPr>
          <a:xfrm>
            <a:off x="356851" y="1839451"/>
            <a:ext cx="1144004"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[1] p. 1154 🡪</a:t>
            </a:r>
            <a:endParaRPr sz="14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356851" y="2784249"/>
            <a:ext cx="1144004"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[1] p. 1156 🡪</a:t>
            </a:r>
            <a:endParaRPr sz="1400" b="0" i="0" u="none" strike="noStrike" cap="none">
              <a:solidFill>
                <a:schemeClr val="dk1"/>
              </a:solidFill>
              <a:latin typeface="Calibri"/>
              <a:ea typeface="Calibri"/>
              <a:cs typeface="Calibri"/>
              <a:sym typeface="Calibri"/>
            </a:endParaRPr>
          </a:p>
        </p:txBody>
      </p:sp>
      <p:pic>
        <p:nvPicPr>
          <p:cNvPr id="109" name="Google Shape;109;p3"/>
          <p:cNvPicPr preferRelativeResize="0"/>
          <p:nvPr/>
        </p:nvPicPr>
        <p:blipFill rotWithShape="1">
          <a:blip r:embed="rId7">
            <a:alphaModFix/>
          </a:blip>
          <a:srcRect/>
          <a:stretch/>
        </p:blipFill>
        <p:spPr>
          <a:xfrm>
            <a:off x="1552905" y="5468689"/>
            <a:ext cx="7590579" cy="474411"/>
          </a:xfrm>
          <a:prstGeom prst="rect">
            <a:avLst/>
          </a:prstGeom>
          <a:noFill/>
          <a:ln>
            <a:noFill/>
          </a:ln>
        </p:spPr>
      </p:pic>
      <p:sp>
        <p:nvSpPr>
          <p:cNvPr id="110" name="Google Shape;110;p3"/>
          <p:cNvSpPr txBox="1"/>
          <p:nvPr/>
        </p:nvSpPr>
        <p:spPr>
          <a:xfrm>
            <a:off x="356851" y="5552005"/>
            <a:ext cx="1144004"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[2], p. e204 🡪</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Clinical Guidelines: Highlighted Parts (HTN)</a:t>
            </a:r>
            <a:endParaRPr/>
          </a:p>
        </p:txBody>
      </p:sp>
      <p:pic>
        <p:nvPicPr>
          <p:cNvPr id="116" name="Google Shape;116;p4"/>
          <p:cNvPicPr preferRelativeResize="0"/>
          <p:nvPr/>
        </p:nvPicPr>
        <p:blipFill rotWithShape="1">
          <a:blip r:embed="rId3">
            <a:alphaModFix/>
          </a:blip>
          <a:srcRect/>
          <a:stretch/>
        </p:blipFill>
        <p:spPr>
          <a:xfrm>
            <a:off x="1989227" y="1690688"/>
            <a:ext cx="6032072" cy="1550886"/>
          </a:xfrm>
          <a:prstGeom prst="rect">
            <a:avLst/>
          </a:prstGeom>
          <a:noFill/>
          <a:ln w="9525" cap="flat" cmpd="sng">
            <a:solidFill>
              <a:srgbClr val="FFD966"/>
            </a:solidFill>
            <a:prstDash val="solid"/>
            <a:round/>
            <a:headEnd type="none" w="sm" len="sm"/>
            <a:tailEnd type="none" w="sm" len="sm"/>
          </a:ln>
        </p:spPr>
      </p:pic>
      <p:sp>
        <p:nvSpPr>
          <p:cNvPr id="117" name="Google Shape;117;p4"/>
          <p:cNvSpPr txBox="1"/>
          <p:nvPr/>
        </p:nvSpPr>
        <p:spPr>
          <a:xfrm>
            <a:off x="838200" y="1916407"/>
            <a:ext cx="1060450"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[3], p. 9 🡪</a:t>
            </a:r>
            <a:endParaRPr sz="1400" b="0" i="0" u="none" strike="noStrike" cap="none">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4">
            <a:alphaModFix/>
          </a:blip>
          <a:srcRect/>
          <a:stretch/>
        </p:blipFill>
        <p:spPr>
          <a:xfrm>
            <a:off x="1989227" y="3616427"/>
            <a:ext cx="6771315" cy="2141519"/>
          </a:xfrm>
          <a:prstGeom prst="rect">
            <a:avLst/>
          </a:prstGeom>
          <a:noFill/>
          <a:ln w="9525" cap="flat" cmpd="sng">
            <a:solidFill>
              <a:srgbClr val="FFD966"/>
            </a:solidFill>
            <a:prstDash val="solid"/>
            <a:round/>
            <a:headEnd type="none" w="sm" len="sm"/>
            <a:tailEnd type="none" w="sm" len="sm"/>
          </a:ln>
        </p:spPr>
      </p:pic>
      <p:sp>
        <p:nvSpPr>
          <p:cNvPr id="119" name="Google Shape;119;p4"/>
          <p:cNvSpPr txBox="1"/>
          <p:nvPr/>
        </p:nvSpPr>
        <p:spPr>
          <a:xfrm>
            <a:off x="838200" y="3918346"/>
            <a:ext cx="1060450"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[3], p. 16 🡪</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5"/>
          <p:cNvPicPr preferRelativeResize="0"/>
          <p:nvPr/>
        </p:nvPicPr>
        <p:blipFill rotWithShape="1">
          <a:blip r:embed="rId3">
            <a:alphaModFix/>
          </a:blip>
          <a:srcRect/>
          <a:stretch/>
        </p:blipFill>
        <p:spPr>
          <a:xfrm>
            <a:off x="5967563" y="1776403"/>
            <a:ext cx="5658163" cy="3851019"/>
          </a:xfrm>
          <a:prstGeom prst="rect">
            <a:avLst/>
          </a:prstGeom>
          <a:noFill/>
          <a:ln>
            <a:noFill/>
          </a:ln>
        </p:spPr>
      </p:pic>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Clinical Guidelines: Highlighted Parts (AFib)</a:t>
            </a:r>
            <a:endParaRPr/>
          </a:p>
        </p:txBody>
      </p:sp>
      <p:pic>
        <p:nvPicPr>
          <p:cNvPr id="126" name="Google Shape;126;p5"/>
          <p:cNvPicPr preferRelativeResize="0"/>
          <p:nvPr/>
        </p:nvPicPr>
        <p:blipFill rotWithShape="1">
          <a:blip r:embed="rId4">
            <a:alphaModFix/>
          </a:blip>
          <a:srcRect/>
          <a:stretch/>
        </p:blipFill>
        <p:spPr>
          <a:xfrm>
            <a:off x="641350" y="3061743"/>
            <a:ext cx="6687483" cy="640169"/>
          </a:xfrm>
          <a:prstGeom prst="rect">
            <a:avLst/>
          </a:prstGeom>
          <a:noFill/>
          <a:ln>
            <a:noFill/>
          </a:ln>
        </p:spPr>
      </p:pic>
      <p:sp>
        <p:nvSpPr>
          <p:cNvPr id="127" name="Google Shape;127;p5"/>
          <p:cNvSpPr txBox="1"/>
          <p:nvPr/>
        </p:nvSpPr>
        <p:spPr>
          <a:xfrm>
            <a:off x="723900" y="2705496"/>
            <a:ext cx="1060450"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[4], p. 9 ↓</a:t>
            </a:r>
            <a:endParaRPr sz="1400" b="0" i="0" u="none" strike="noStrike" cap="none">
              <a:solidFill>
                <a:schemeClr val="dk1"/>
              </a:solidFill>
              <a:latin typeface="Calibri"/>
              <a:ea typeface="Calibri"/>
              <a:cs typeface="Calibri"/>
              <a:sym typeface="Calibri"/>
            </a:endParaRPr>
          </a:p>
        </p:txBody>
      </p:sp>
      <p:sp>
        <p:nvSpPr>
          <p:cNvPr id="128" name="Google Shape;128;p5"/>
          <p:cNvSpPr txBox="1"/>
          <p:nvPr/>
        </p:nvSpPr>
        <p:spPr>
          <a:xfrm>
            <a:off x="4907113" y="1841896"/>
            <a:ext cx="1060450" cy="307777"/>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[4], p. 13 🡪</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Domain Knowledge</a:t>
            </a:r>
            <a:endParaRPr/>
          </a:p>
        </p:txBody>
      </p:sp>
      <p:graphicFrame>
        <p:nvGraphicFramePr>
          <p:cNvPr id="134" name="Google Shape;134;p6"/>
          <p:cNvGraphicFramePr/>
          <p:nvPr/>
        </p:nvGraphicFramePr>
        <p:xfrm>
          <a:off x="838200" y="1690688"/>
          <a:ext cx="10515600" cy="3225880"/>
        </p:xfrm>
        <a:graphic>
          <a:graphicData uri="http://schemas.openxmlformats.org/drawingml/2006/table">
            <a:tbl>
              <a:tblPr firstRow="1" bandRow="1">
                <a:noFill/>
                <a:tableStyleId>{2A51AC3C-7753-47AD-991F-7286899A0E2C}</a:tableStyleId>
              </a:tblPr>
              <a:tblGrid>
                <a:gridCol w="6218950">
                  <a:extLst>
                    <a:ext uri="{9D8B030D-6E8A-4147-A177-3AD203B41FA5}">
                      <a16:colId xmlns:a16="http://schemas.microsoft.com/office/drawing/2014/main" val="20000"/>
                    </a:ext>
                  </a:extLst>
                </a:gridCol>
                <a:gridCol w="42966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dirty="0">
                          <a:latin typeface="Calibri"/>
                          <a:ea typeface="Calibri"/>
                          <a:cs typeface="Calibri"/>
                          <a:sym typeface="Calibri"/>
                        </a:rPr>
                        <a:t>Knowledge</a:t>
                      </a:r>
                      <a:endParaRPr dirty="0"/>
                    </a:p>
                  </a:txBody>
                  <a:tcPr marL="91450" marR="91450" marT="45725" marB="45725"/>
                </a:tc>
                <a:tc>
                  <a:txBody>
                    <a:bodyPr/>
                    <a:lstStyle/>
                    <a:p>
                      <a:pPr marL="0" marR="0" lvl="0" indent="0" algn="l" rtl="0">
                        <a:spcBef>
                          <a:spcPts val="0"/>
                        </a:spcBef>
                        <a:spcAft>
                          <a:spcPts val="0"/>
                        </a:spcAft>
                        <a:buNone/>
                      </a:pPr>
                      <a:r>
                        <a:rPr lang="en-US" sz="1800">
                          <a:latin typeface="Calibri"/>
                          <a:ea typeface="Calibri"/>
                          <a:cs typeface="Calibri"/>
                          <a:sym typeface="Calibri"/>
                        </a:rPr>
                        <a:t>Sources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200">
                          <a:latin typeface="Calibri"/>
                          <a:ea typeface="Calibri"/>
                          <a:cs typeface="Calibri"/>
                          <a:sym typeface="Calibri"/>
                        </a:rPr>
                        <a:t>In high-risk non-valvular AFib patients (CHA2DS2 ≥ 1) warfarin is favored over aspirin for stroke prevention.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sng">
                          <a:solidFill>
                            <a:schemeClr val="hlink"/>
                          </a:solidFill>
                          <a:latin typeface="Calibri"/>
                          <a:ea typeface="Calibri"/>
                          <a:cs typeface="Calibri"/>
                          <a:sym typeface="Calibri"/>
                          <a:hlinkClick r:id="rId3"/>
                        </a:rPr>
                        <a:t>Garg et al., 2010; p. 45, 46</a:t>
                      </a:r>
                      <a:r>
                        <a:rPr lang="en-US" sz="1200">
                          <a:latin typeface="Calibri"/>
                          <a:ea typeface="Calibri"/>
                          <a:cs typeface="Calibri"/>
                          <a:sym typeface="Calibri"/>
                        </a:rPr>
                        <a:t>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200">
                          <a:latin typeface="Calibri"/>
                          <a:ea typeface="Calibri"/>
                          <a:cs typeface="Calibri"/>
                          <a:sym typeface="Calibri"/>
                        </a:rPr>
                        <a:t>Warfarin is anticoagulant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sng">
                          <a:solidFill>
                            <a:schemeClr val="hlink"/>
                          </a:solidFill>
                          <a:latin typeface="Calibri"/>
                          <a:ea typeface="Calibri"/>
                          <a:cs typeface="Calibri"/>
                          <a:sym typeface="Calibri"/>
                          <a:hlinkClick r:id="rId4"/>
                        </a:rPr>
                        <a:t>DrugBank</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200" dirty="0">
                          <a:latin typeface="Calibri"/>
                          <a:ea typeface="Calibri"/>
                          <a:cs typeface="Calibri"/>
                          <a:sym typeface="Calibri"/>
                        </a:rPr>
                        <a:t>Amiodarone is counter-indicated for patient diagnosed with CKD and it is advised to prescribe </a:t>
                      </a:r>
                      <a:r>
                        <a:rPr lang="en-US" sz="1200" dirty="0" err="1">
                          <a:latin typeface="Calibri"/>
                          <a:ea typeface="Calibri"/>
                          <a:cs typeface="Calibri"/>
                          <a:sym typeface="Calibri"/>
                        </a:rPr>
                        <a:t>propafenone</a:t>
                      </a:r>
                      <a:r>
                        <a:rPr lang="en-US" sz="1200" dirty="0">
                          <a:latin typeface="Calibri"/>
                          <a:ea typeface="Calibri"/>
                          <a:cs typeface="Calibri"/>
                          <a:sym typeface="Calibri"/>
                        </a:rPr>
                        <a:t> instead.</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sng">
                          <a:solidFill>
                            <a:schemeClr val="hlink"/>
                          </a:solidFill>
                          <a:latin typeface="Calibri"/>
                          <a:ea typeface="Calibri"/>
                          <a:cs typeface="Calibri"/>
                          <a:sym typeface="Calibri"/>
                          <a:hlinkClick r:id="rId5"/>
                        </a:rPr>
                        <a:t>Khouri et al., 2015; p. 64</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200">
                          <a:latin typeface="Calibri"/>
                          <a:ea typeface="Calibri"/>
                          <a:cs typeface="Calibri"/>
                          <a:sym typeface="Calibri"/>
                        </a:rPr>
                        <a:t>Amiodarone is potassium channel blocker (PCB)</a:t>
                      </a:r>
                      <a:endParaRPr/>
                    </a:p>
                  </a:txBody>
                  <a:tcPr marL="91450" marR="91450" marT="45725" marB="45725"/>
                </a:tc>
                <a:tc>
                  <a:txBody>
                    <a:bodyPr/>
                    <a:lstStyle/>
                    <a:p>
                      <a:pPr marL="0" marR="0" lvl="0" indent="0" algn="l" rtl="0">
                        <a:spcBef>
                          <a:spcPts val="0"/>
                        </a:spcBef>
                        <a:spcAft>
                          <a:spcPts val="0"/>
                        </a:spcAft>
                        <a:buNone/>
                      </a:pPr>
                      <a:r>
                        <a:rPr lang="en-US" sz="1200" u="sng">
                          <a:solidFill>
                            <a:schemeClr val="hlink"/>
                          </a:solidFill>
                          <a:latin typeface="Calibri"/>
                          <a:ea typeface="Calibri"/>
                          <a:cs typeface="Calibri"/>
                          <a:sym typeface="Calibri"/>
                          <a:hlinkClick r:id="rId6"/>
                        </a:rPr>
                        <a:t>DrugBank</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Propafenone is a sodium channel blocker (SCB)</a:t>
                      </a:r>
                      <a:endParaRPr/>
                    </a:p>
                  </a:txBody>
                  <a:tcPr marL="91450" marR="91450" marT="45725" marB="45725"/>
                </a:tc>
                <a:tc>
                  <a:txBody>
                    <a:bodyPr/>
                    <a:lstStyle/>
                    <a:p>
                      <a:pPr marL="0" marR="0" lvl="0" indent="0" algn="l" rtl="0">
                        <a:spcBef>
                          <a:spcPts val="0"/>
                        </a:spcBef>
                        <a:spcAft>
                          <a:spcPts val="0"/>
                        </a:spcAft>
                        <a:buNone/>
                      </a:pPr>
                      <a:r>
                        <a:rPr lang="en-US" sz="1200" u="sng">
                          <a:solidFill>
                            <a:schemeClr val="hlink"/>
                          </a:solidFill>
                          <a:latin typeface="Calibri"/>
                          <a:ea typeface="Calibri"/>
                          <a:cs typeface="Calibri"/>
                          <a:sym typeface="Calibri"/>
                          <a:hlinkClick r:id="rId7"/>
                        </a:rPr>
                        <a:t>DrugBank</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200">
                          <a:latin typeface="Calibri"/>
                          <a:ea typeface="Calibri"/>
                          <a:cs typeface="Calibri"/>
                          <a:sym typeface="Calibri"/>
                        </a:rPr>
                        <a:t>Combining ACE inhibitor with most beta-blockers (BB) is not recommended. Moreover, the combination of higher-dose diltiazem and beta-blockers is also not advised.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sng">
                          <a:solidFill>
                            <a:schemeClr val="hlink"/>
                          </a:solidFill>
                          <a:latin typeface="Calibri"/>
                          <a:ea typeface="Calibri"/>
                          <a:cs typeface="Calibri"/>
                          <a:sym typeface="Calibri"/>
                          <a:hlinkClick r:id="rId8"/>
                        </a:rPr>
                        <a:t>Richard &amp; Tobe, 2014. p. s43, s44</a:t>
                      </a:r>
                      <a:r>
                        <a:rPr lang="en-US" sz="1200">
                          <a:latin typeface="Calibri"/>
                          <a:ea typeface="Calibri"/>
                          <a:cs typeface="Calibri"/>
                          <a:sym typeface="Calibri"/>
                        </a:rPr>
                        <a:t> </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200">
                          <a:latin typeface="Calibri"/>
                          <a:ea typeface="Calibri"/>
                          <a:cs typeface="Calibri"/>
                          <a:sym typeface="Calibri"/>
                        </a:rPr>
                        <a:t>Diltiazem is a calcium channel blocker (CCB)</a:t>
                      </a:r>
                      <a:endParaRPr/>
                    </a:p>
                  </a:txBody>
                  <a:tcPr marL="91450" marR="91450" marT="45725" marB="45725"/>
                </a:tc>
                <a:tc>
                  <a:txBody>
                    <a:bodyPr/>
                    <a:lstStyle/>
                    <a:p>
                      <a:pPr marL="0" marR="0" lvl="0" indent="0" algn="l" rtl="0">
                        <a:spcBef>
                          <a:spcPts val="0"/>
                        </a:spcBef>
                        <a:spcAft>
                          <a:spcPts val="0"/>
                        </a:spcAft>
                        <a:buNone/>
                      </a:pPr>
                      <a:r>
                        <a:rPr lang="en-US" sz="1200" u="sng">
                          <a:solidFill>
                            <a:schemeClr val="hlink"/>
                          </a:solidFill>
                          <a:latin typeface="Calibri"/>
                          <a:ea typeface="Calibri"/>
                          <a:cs typeface="Calibri"/>
                          <a:sym typeface="Calibri"/>
                          <a:hlinkClick r:id="rId9"/>
                        </a:rPr>
                        <a:t>DrugBank</a:t>
                      </a:r>
                      <a:endParaRPr sz="1200">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bl>
          </a:graphicData>
        </a:graphic>
      </p:graphicFrame>
      <p:sp>
        <p:nvSpPr>
          <p:cNvPr id="135" name="Google Shape;135;p6"/>
          <p:cNvSpPr txBox="1"/>
          <p:nvPr/>
        </p:nvSpPr>
        <p:spPr>
          <a:xfrm>
            <a:off x="700043" y="4679327"/>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Organizational Knowledge</a:t>
            </a:r>
            <a:endParaRPr sz="4400" b="0" i="0" u="none" strike="noStrike" cap="none">
              <a:solidFill>
                <a:schemeClr val="dk1"/>
              </a:solidFill>
              <a:latin typeface="Calibri"/>
              <a:ea typeface="Calibri"/>
              <a:cs typeface="Calibri"/>
              <a:sym typeface="Calibri"/>
            </a:endParaRPr>
          </a:p>
        </p:txBody>
      </p:sp>
      <p:graphicFrame>
        <p:nvGraphicFramePr>
          <p:cNvPr id="136" name="Google Shape;136;p6"/>
          <p:cNvGraphicFramePr/>
          <p:nvPr/>
        </p:nvGraphicFramePr>
        <p:xfrm>
          <a:off x="838200" y="5739970"/>
          <a:ext cx="10515600" cy="828060"/>
        </p:xfrm>
        <a:graphic>
          <a:graphicData uri="http://schemas.openxmlformats.org/drawingml/2006/table">
            <a:tbl>
              <a:tblPr firstRow="1" bandRow="1">
                <a:noFill/>
                <a:tableStyleId>{2A51AC3C-7753-47AD-991F-7286899A0E2C}</a:tableStyleId>
              </a:tblPr>
              <a:tblGrid>
                <a:gridCol w="10515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a:latin typeface="Calibri"/>
                          <a:ea typeface="Calibri"/>
                          <a:cs typeface="Calibri"/>
                          <a:sym typeface="Calibri"/>
                        </a:rPr>
                        <a:t>Knowledge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Considering that John is prescribed ACE inhibitors, his kidney function needs to be tested within the next 3 months for possible deterioration. It is also advised that while conducting the blood test, at the same time the patient has the ECG test to assess efficacy of prescribed treatment for AFib.</a:t>
                      </a:r>
                      <a:endParaRPr sz="1200">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Mitigation of Adverse Interactions</a:t>
            </a:r>
            <a:endParaRPr/>
          </a:p>
        </p:txBody>
      </p:sp>
      <p:sp>
        <p:nvSpPr>
          <p:cNvPr id="142" name="Google Shape;14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b="1"/>
              <a:t>Adverse interactions</a:t>
            </a:r>
            <a:endParaRPr/>
          </a:p>
          <a:p>
            <a:pPr marL="685800" lvl="1" indent="-228600" algn="l" rtl="0">
              <a:lnSpc>
                <a:spcPct val="80000"/>
              </a:lnSpc>
              <a:spcBef>
                <a:spcPts val="500"/>
              </a:spcBef>
              <a:spcAft>
                <a:spcPts val="0"/>
              </a:spcAft>
              <a:buClr>
                <a:schemeClr val="dk1"/>
              </a:buClr>
              <a:buSzPts val="2220"/>
              <a:buChar char="•"/>
            </a:pPr>
            <a:r>
              <a:rPr lang="en-US" sz="2220"/>
              <a:t>Due to AFib, CVD prevention needs to be more aggressive (low-dose aspirin should be replaced by warfarin)</a:t>
            </a:r>
            <a:endParaRPr/>
          </a:p>
          <a:p>
            <a:pPr marL="685800" lvl="1" indent="-228600" algn="l" rtl="0">
              <a:lnSpc>
                <a:spcPct val="80000"/>
              </a:lnSpc>
              <a:spcBef>
                <a:spcPts val="500"/>
              </a:spcBef>
              <a:spcAft>
                <a:spcPts val="0"/>
              </a:spcAft>
              <a:buClr>
                <a:schemeClr val="dk1"/>
              </a:buClr>
              <a:buSzPts val="2220"/>
              <a:buChar char="•"/>
            </a:pPr>
            <a:r>
              <a:rPr lang="en-US" sz="2220"/>
              <a:t>Potassium channel blocker (PCB, e.g., amiodarone), is contraindicated for patients with CKD</a:t>
            </a:r>
            <a:endParaRPr/>
          </a:p>
          <a:p>
            <a:pPr marL="685800" lvl="1" indent="-228600" algn="l" rtl="0">
              <a:lnSpc>
                <a:spcPct val="80000"/>
              </a:lnSpc>
              <a:spcBef>
                <a:spcPts val="500"/>
              </a:spcBef>
              <a:spcAft>
                <a:spcPts val="0"/>
              </a:spcAft>
              <a:buClr>
                <a:schemeClr val="dk1"/>
              </a:buClr>
              <a:buSzPts val="2220"/>
              <a:buChar char="•"/>
            </a:pPr>
            <a:r>
              <a:rPr lang="en-US" sz="2220"/>
              <a:t>Combining beta-blocker (BB) with ACEI or CCB is not recommended</a:t>
            </a:r>
            <a:endParaRPr/>
          </a:p>
          <a:p>
            <a:pPr marL="228600" lvl="0" indent="-228600" algn="l" rtl="0">
              <a:lnSpc>
                <a:spcPct val="80000"/>
              </a:lnSpc>
              <a:spcBef>
                <a:spcPts val="1000"/>
              </a:spcBef>
              <a:spcAft>
                <a:spcPts val="0"/>
              </a:spcAft>
              <a:buClr>
                <a:schemeClr val="dk1"/>
              </a:buClr>
              <a:buSzPts val="2590"/>
              <a:buChar char="•"/>
            </a:pPr>
            <a:r>
              <a:rPr lang="en-US" sz="2590" b="1"/>
              <a:t>Suggested treatment</a:t>
            </a:r>
            <a:endParaRPr/>
          </a:p>
          <a:p>
            <a:pPr marL="685800" lvl="1" indent="-228600" algn="l" rtl="0">
              <a:lnSpc>
                <a:spcPct val="80000"/>
              </a:lnSpc>
              <a:spcBef>
                <a:spcPts val="500"/>
              </a:spcBef>
              <a:spcAft>
                <a:spcPts val="0"/>
              </a:spcAft>
              <a:buClr>
                <a:schemeClr val="dk1"/>
              </a:buClr>
              <a:buSzPts val="2220"/>
              <a:buChar char="•"/>
            </a:pPr>
            <a:r>
              <a:rPr lang="en-US" sz="2220"/>
              <a:t>Replace low-dose aspirin with anticoagulant (warfarin)</a:t>
            </a:r>
            <a:endParaRPr/>
          </a:p>
          <a:p>
            <a:pPr marL="685800" lvl="1" indent="-228600" algn="l" rtl="0">
              <a:lnSpc>
                <a:spcPct val="80000"/>
              </a:lnSpc>
              <a:spcBef>
                <a:spcPts val="500"/>
              </a:spcBef>
              <a:spcAft>
                <a:spcPts val="0"/>
              </a:spcAft>
              <a:buClr>
                <a:schemeClr val="dk1"/>
              </a:buClr>
              <a:buSzPts val="2220"/>
              <a:buChar char="•"/>
            </a:pPr>
            <a:r>
              <a:rPr lang="en-US" sz="2220"/>
              <a:t>Replace PCB (amiodarone) with sodium channel blocker (SCB)</a:t>
            </a:r>
            <a:endParaRPr/>
          </a:p>
          <a:p>
            <a:pPr marL="685800" lvl="1" indent="-228600" algn="l" rtl="0">
              <a:lnSpc>
                <a:spcPct val="80000"/>
              </a:lnSpc>
              <a:spcBef>
                <a:spcPts val="500"/>
              </a:spcBef>
              <a:spcAft>
                <a:spcPts val="0"/>
              </a:spcAft>
              <a:buClr>
                <a:schemeClr val="dk1"/>
              </a:buClr>
              <a:buSzPts val="2220"/>
              <a:buChar char="•"/>
            </a:pPr>
            <a:r>
              <a:rPr lang="en-US" sz="2220"/>
              <a:t>Do not prescribe BB</a:t>
            </a:r>
            <a:endParaRPr/>
          </a:p>
          <a:p>
            <a:pPr marL="228600" lvl="0" indent="-228600" algn="l" rtl="0">
              <a:lnSpc>
                <a:spcPct val="80000"/>
              </a:lnSpc>
              <a:spcBef>
                <a:spcPts val="1000"/>
              </a:spcBef>
              <a:spcAft>
                <a:spcPts val="0"/>
              </a:spcAft>
              <a:buClr>
                <a:schemeClr val="dk1"/>
              </a:buClr>
              <a:buSzPts val="2590"/>
              <a:buChar char="•"/>
            </a:pPr>
            <a:r>
              <a:rPr lang="en-US" sz="2590" b="1"/>
              <a:t>Patient preferences</a:t>
            </a:r>
            <a:endParaRPr/>
          </a:p>
          <a:p>
            <a:pPr marL="685800" lvl="1" indent="-228600" algn="l" rtl="0">
              <a:lnSpc>
                <a:spcPct val="80000"/>
              </a:lnSpc>
              <a:spcBef>
                <a:spcPts val="500"/>
              </a:spcBef>
              <a:spcAft>
                <a:spcPts val="0"/>
              </a:spcAft>
              <a:buClr>
                <a:schemeClr val="dk1"/>
              </a:buClr>
              <a:buSzPts val="2220"/>
              <a:buChar char="•"/>
            </a:pPr>
            <a:r>
              <a:rPr lang="en-US" sz="2220"/>
              <a:t>Replace warfarin with DOAC (e.g., apixaban) to avoid regular checking the INR level</a:t>
            </a:r>
            <a:endParaRPr/>
          </a:p>
          <a:p>
            <a:pPr marL="228600" lvl="0" indent="-64135" algn="l" rtl="0">
              <a:lnSpc>
                <a:spcPct val="80000"/>
              </a:lnSpc>
              <a:spcBef>
                <a:spcPts val="1000"/>
              </a:spcBef>
              <a:spcAft>
                <a:spcPts val="0"/>
              </a:spcAft>
              <a:buClr>
                <a:schemeClr val="dk1"/>
              </a:buClr>
              <a:buSzPts val="2590"/>
              <a:buNone/>
            </a:pPr>
            <a:endParaRPr sz="259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Features for Decision Support</a:t>
            </a:r>
            <a:endParaRPr/>
          </a:p>
        </p:txBody>
      </p:sp>
      <p:sp>
        <p:nvSpPr>
          <p:cNvPr id="148" name="Google Shape;148;p8"/>
          <p:cNvSpPr txBox="1"/>
          <p:nvPr/>
        </p:nvSpPr>
        <p:spPr>
          <a:xfrm>
            <a:off x="838200" y="1325562"/>
            <a:ext cx="10515600" cy="5532437"/>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aphicFrame>
        <p:nvGraphicFramePr>
          <p:cNvPr id="149" name="Google Shape;149;p8"/>
          <p:cNvGraphicFramePr/>
          <p:nvPr>
            <p:extLst>
              <p:ext uri="{D42A27DB-BD31-4B8C-83A1-F6EECF244321}">
                <p14:modId xmlns:p14="http://schemas.microsoft.com/office/powerpoint/2010/main" val="3865675549"/>
              </p:ext>
            </p:extLst>
          </p:nvPr>
        </p:nvGraphicFramePr>
        <p:xfrm>
          <a:off x="1028344" y="1690688"/>
          <a:ext cx="10135325" cy="3719430"/>
        </p:xfrm>
        <a:graphic>
          <a:graphicData uri="http://schemas.openxmlformats.org/drawingml/2006/table">
            <a:tbl>
              <a:tblPr>
                <a:noFill/>
                <a:tableStyleId>{2A51AC3C-7753-47AD-991F-7286899A0E2C}</a:tableStyleId>
              </a:tblPr>
              <a:tblGrid>
                <a:gridCol w="495650">
                  <a:extLst>
                    <a:ext uri="{9D8B030D-6E8A-4147-A177-3AD203B41FA5}">
                      <a16:colId xmlns:a16="http://schemas.microsoft.com/office/drawing/2014/main" val="20000"/>
                    </a:ext>
                  </a:extLst>
                </a:gridCol>
                <a:gridCol w="4332725">
                  <a:extLst>
                    <a:ext uri="{9D8B030D-6E8A-4147-A177-3AD203B41FA5}">
                      <a16:colId xmlns:a16="http://schemas.microsoft.com/office/drawing/2014/main" val="20001"/>
                    </a:ext>
                  </a:extLst>
                </a:gridCol>
                <a:gridCol w="5306950">
                  <a:extLst>
                    <a:ext uri="{9D8B030D-6E8A-4147-A177-3AD203B41FA5}">
                      <a16:colId xmlns:a16="http://schemas.microsoft.com/office/drawing/2014/main" val="20002"/>
                    </a:ext>
                  </a:extLst>
                </a:gridCol>
              </a:tblGrid>
              <a:tr h="335425">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nchor="b">
                    <a:solidFill>
                      <a:srgbClr val="FEF29A"/>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Type of interaction</a:t>
                      </a:r>
                      <a:endParaRPr/>
                    </a:p>
                  </a:txBody>
                  <a:tcPr marL="0" marR="0" marT="0" marB="0" anchor="b">
                    <a:solidFill>
                      <a:srgbClr val="FEF29A"/>
                    </a:solidFill>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nchor="b">
                    <a:solidFill>
                      <a:srgbClr val="FEF29A"/>
                    </a:solidFill>
                  </a:tcPr>
                </a:tc>
                <a:extLst>
                  <a:ext uri="{0D108BD9-81ED-4DB2-BD59-A6C34878D82A}">
                    <a16:rowId xmlns:a16="http://schemas.microsoft.com/office/drawing/2014/main" val="10000"/>
                  </a:ext>
                </a:extLst>
              </a:tr>
              <a:tr h="335425">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A1</a:t>
                      </a:r>
                      <a:endParaRPr sz="1400" b="0" i="0" u="none" strike="noStrike">
                        <a:solidFill>
                          <a:srgbClr val="000000"/>
                        </a:solidFill>
                        <a:latin typeface="Calibri"/>
                        <a:ea typeface="Calibri"/>
                        <a:cs typeface="Calibri"/>
                        <a:sym typeface="Calibri"/>
                      </a:endParaRPr>
                    </a:p>
                  </a:txBody>
                  <a:tcPr marL="0" marR="0" marT="0" marB="0"/>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Drug from a CPG has an effect on a comorbid condition (including ADE)</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dirty="0">
                          <a:solidFill>
                            <a:srgbClr val="000000"/>
                          </a:solidFill>
                          <a:latin typeface="Calibri"/>
                          <a:ea typeface="Calibri"/>
                          <a:cs typeface="Calibri"/>
                          <a:sym typeface="Calibri"/>
                        </a:rPr>
                        <a:t> Amiodarone is contraindicated for CKD due to possible thyroid dysfunction and pulmonary toxicity</a:t>
                      </a:r>
                      <a:endParaRPr sz="1400" b="0" i="0" u="none" strike="noStrike" dirty="0">
                        <a:solidFill>
                          <a:srgbClr val="000000"/>
                        </a:solidFill>
                        <a:latin typeface="Calibri"/>
                        <a:ea typeface="Calibri"/>
                        <a:cs typeface="Calibri"/>
                        <a:sym typeface="Calibri"/>
                      </a:endParaRPr>
                    </a:p>
                  </a:txBody>
                  <a:tcPr marL="0" marR="0" marT="0" marB="0"/>
                </a:tc>
                <a:extLst>
                  <a:ext uri="{0D108BD9-81ED-4DB2-BD59-A6C34878D82A}">
                    <a16:rowId xmlns:a16="http://schemas.microsoft.com/office/drawing/2014/main" val="10001"/>
                  </a:ext>
                </a:extLst>
              </a:tr>
              <a:tr h="335425">
                <a:tc>
                  <a:txBody>
                    <a:bodyPr/>
                    <a:lstStyle/>
                    <a:p>
                      <a:pPr marL="0" marR="0" lvl="0" indent="0" algn="l" rtl="0">
                        <a:spcBef>
                          <a:spcPts val="0"/>
                        </a:spcBef>
                        <a:spcAft>
                          <a:spcPts val="0"/>
                        </a:spcAft>
                        <a:buNone/>
                      </a:pPr>
                      <a:r>
                        <a:rPr lang="en-US" sz="1400" b="0" i="0" u="none" strike="noStrike">
                          <a:solidFill>
                            <a:schemeClr val="dk1"/>
                          </a:solidFill>
                          <a:latin typeface="Calibri"/>
                          <a:ea typeface="Calibri"/>
                          <a:cs typeface="Calibri"/>
                          <a:sym typeface="Calibri"/>
                        </a:rPr>
                        <a:t>A2</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Two or more drugs from different CPGs may interact</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dirty="0">
                          <a:solidFill>
                            <a:srgbClr val="000000"/>
                          </a:solidFill>
                          <a:latin typeface="Calibri"/>
                          <a:ea typeface="Calibri"/>
                          <a:cs typeface="Calibri"/>
                          <a:sym typeface="Calibri"/>
                        </a:rPr>
                        <a:t> </a:t>
                      </a:r>
                      <a:r>
                        <a:rPr lang="en-US" sz="1400" dirty="0"/>
                        <a:t>BB is contraindicated with ACEI or CCB due to the risk of atrioventricular block and bradycardia, and a lack of antihypertensive efficacy</a:t>
                      </a:r>
                      <a:endParaRPr sz="1400" b="0" i="0" u="none" strike="noStrike" dirty="0">
                        <a:solidFill>
                          <a:srgbClr val="000000"/>
                        </a:solidFill>
                        <a:latin typeface="Calibri"/>
                        <a:ea typeface="Calibri"/>
                        <a:cs typeface="Calibri"/>
                        <a:sym typeface="Calibri"/>
                      </a:endParaRPr>
                    </a:p>
                  </a:txBody>
                  <a:tcPr marL="0" marR="0" marT="0" marB="0"/>
                </a:tc>
                <a:extLst>
                  <a:ext uri="{0D108BD9-81ED-4DB2-BD59-A6C34878D82A}">
                    <a16:rowId xmlns:a16="http://schemas.microsoft.com/office/drawing/2014/main" val="10002"/>
                  </a:ext>
                </a:extLst>
              </a:tr>
              <a:tr h="335425">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0" marR="0" marT="0" marB="0">
                    <a:solidFill>
                      <a:srgbClr val="FEF29A"/>
                    </a:solidFill>
                  </a:tcPr>
                </a:tc>
                <a:tc>
                  <a:txBody>
                    <a:bodyPr/>
                    <a:lstStyle/>
                    <a:p>
                      <a:pPr marL="0" marR="0" lvl="0" indent="0" algn="l" rtl="0">
                        <a:spcBef>
                          <a:spcPts val="0"/>
                        </a:spcBef>
                        <a:spcAft>
                          <a:spcPts val="0"/>
                        </a:spcAft>
                        <a:buNone/>
                      </a:pPr>
                      <a:r>
                        <a:rPr lang="en-US" sz="1400" b="1" u="none" strike="noStrike">
                          <a:latin typeface="Calibri"/>
                          <a:ea typeface="Calibri"/>
                          <a:cs typeface="Calibri"/>
                          <a:sym typeface="Calibri"/>
                        </a:rPr>
                        <a:t>Types of mitigation</a:t>
                      </a:r>
                      <a:endParaRPr sz="1400" b="1" i="1" u="none" strike="noStrike">
                        <a:solidFill>
                          <a:srgbClr val="000000"/>
                        </a:solidFill>
                        <a:latin typeface="Calibri"/>
                        <a:ea typeface="Calibri"/>
                        <a:cs typeface="Calibri"/>
                        <a:sym typeface="Calibri"/>
                      </a:endParaRPr>
                    </a:p>
                  </a:txBody>
                  <a:tcPr marL="0" marR="0" marT="0" marB="0">
                    <a:solidFill>
                      <a:srgbClr val="FEF29A"/>
                    </a:solidFill>
                  </a:tcPr>
                </a:tc>
                <a:tc>
                  <a:txBody>
                    <a:bodyPr/>
                    <a:lstStyle/>
                    <a:p>
                      <a:pPr marL="0" marR="0" lvl="0" indent="0" algn="l" rtl="0">
                        <a:spcBef>
                          <a:spcPts val="0"/>
                        </a:spcBef>
                        <a:spcAft>
                          <a:spcPts val="0"/>
                        </a:spcAft>
                        <a:buNone/>
                      </a:pPr>
                      <a:endParaRPr sz="1400" b="1" i="1" u="none" strike="noStrike">
                        <a:solidFill>
                          <a:srgbClr val="000000"/>
                        </a:solidFill>
                        <a:latin typeface="Calibri"/>
                        <a:ea typeface="Calibri"/>
                        <a:cs typeface="Calibri"/>
                        <a:sym typeface="Calibri"/>
                      </a:endParaRPr>
                    </a:p>
                  </a:txBody>
                  <a:tcPr marL="0" marR="0" marT="0" marB="0">
                    <a:solidFill>
                      <a:srgbClr val="FEF29A"/>
                    </a:solidFill>
                  </a:tcPr>
                </a:tc>
                <a:extLst>
                  <a:ext uri="{0D108BD9-81ED-4DB2-BD59-A6C34878D82A}">
                    <a16:rowId xmlns:a16="http://schemas.microsoft.com/office/drawing/2014/main" val="10003"/>
                  </a:ext>
                </a:extLst>
              </a:tr>
              <a:tr h="335425">
                <a:tc>
                  <a:txBody>
                    <a:bodyPr/>
                    <a:lstStyle/>
                    <a:p>
                      <a:pPr marL="0" marR="0" lvl="0" indent="0" algn="l" rtl="0">
                        <a:spcBef>
                          <a:spcPts val="0"/>
                        </a:spcBef>
                        <a:spcAft>
                          <a:spcPts val="0"/>
                        </a:spcAft>
                        <a:buNone/>
                      </a:pPr>
                      <a:r>
                        <a:rPr lang="en-US" sz="1400" u="none" strike="noStrike" dirty="0" smtClean="0">
                          <a:latin typeface="Calibri"/>
                          <a:ea typeface="Calibri"/>
                          <a:cs typeface="Calibri"/>
                          <a:sym typeface="Calibri"/>
                        </a:rPr>
                        <a:t>B</a:t>
                      </a:r>
                      <a:r>
                        <a:rPr lang="he-IL" sz="1400" u="none" strike="noStrike" dirty="0" smtClean="0">
                          <a:latin typeface="Calibri"/>
                          <a:ea typeface="Calibri"/>
                          <a:cs typeface="Calibri"/>
                          <a:sym typeface="Calibri"/>
                        </a:rPr>
                        <a:t>4</a:t>
                      </a:r>
                      <a:endParaRPr dirty="0"/>
                    </a:p>
                  </a:txBody>
                  <a:tcPr marL="0" marR="0" marT="0" marB="0"/>
                </a:tc>
                <a:tc>
                  <a:txBody>
                    <a:bodyPr/>
                    <a:lstStyle/>
                    <a:p>
                      <a:pPr marL="182880" marR="0" lvl="0" indent="0" algn="l" rtl="0">
                        <a:spcBef>
                          <a:spcPts val="0"/>
                        </a:spcBef>
                        <a:spcAft>
                          <a:spcPts val="0"/>
                        </a:spcAft>
                        <a:buNone/>
                      </a:pPr>
                      <a:r>
                        <a:rPr lang="en-US" sz="1400" u="none" strike="noStrike" dirty="0">
                          <a:latin typeface="Calibri"/>
                          <a:ea typeface="Calibri"/>
                          <a:cs typeface="Calibri"/>
                          <a:sym typeface="Calibri"/>
                        </a:rPr>
                        <a:t>Replacing a drug with a safer / non-interacting drug / more effective drug for comorbidity</a:t>
                      </a:r>
                      <a:endParaRPr sz="1400" b="0" i="0" u="none" strike="noStrike" dirty="0">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dirty="0">
                          <a:solidFill>
                            <a:srgbClr val="000000"/>
                          </a:solidFill>
                          <a:latin typeface="Calibri"/>
                          <a:ea typeface="Calibri"/>
                          <a:cs typeface="Calibri"/>
                          <a:sym typeface="Calibri"/>
                        </a:rPr>
                        <a:t>  </a:t>
                      </a:r>
                      <a:r>
                        <a:rPr lang="en-US" sz="1400" dirty="0"/>
                        <a:t>PCB (amiodarone) with SCB</a:t>
                      </a:r>
                      <a:r>
                        <a:rPr lang="en-US" sz="1400" b="0" i="0" u="none" strike="noStrike" dirty="0">
                          <a:solidFill>
                            <a:srgbClr val="000000"/>
                          </a:solidFill>
                          <a:latin typeface="Calibri"/>
                          <a:ea typeface="Calibri"/>
                          <a:cs typeface="Calibri"/>
                          <a:sym typeface="Calibri"/>
                        </a:rPr>
                        <a:t> </a:t>
                      </a:r>
                      <a:r>
                        <a:rPr lang="en-US" sz="1400" b="0" i="0" u="none" strike="noStrike" dirty="0" smtClean="0">
                          <a:solidFill>
                            <a:srgbClr val="000000"/>
                          </a:solidFill>
                          <a:latin typeface="Calibri"/>
                          <a:ea typeface="Calibri"/>
                          <a:cs typeface="Calibri"/>
                          <a:sym typeface="Calibri"/>
                        </a:rPr>
                        <a:t>(</a:t>
                      </a:r>
                      <a:r>
                        <a:rPr lang="en-CA" sz="1400" b="0" i="0" u="none" strike="noStrike" cap="none" dirty="0" err="1" smtClean="0">
                          <a:solidFill>
                            <a:schemeClr val="dk1"/>
                          </a:solidFill>
                          <a:effectLst/>
                          <a:latin typeface="Calibri"/>
                          <a:ea typeface="Calibri"/>
                          <a:cs typeface="Calibri"/>
                          <a:sym typeface="Arial"/>
                        </a:rPr>
                        <a:t>propafenone</a:t>
                      </a:r>
                      <a:r>
                        <a:rPr lang="en-CA" sz="1400" b="0" i="0" u="none" strike="noStrike" cap="none" smtClean="0">
                          <a:solidFill>
                            <a:schemeClr val="dk1"/>
                          </a:solidFill>
                          <a:effectLst/>
                          <a:latin typeface="Calibri"/>
                          <a:ea typeface="Calibri"/>
                          <a:cs typeface="Calibri"/>
                          <a:sym typeface="Arial"/>
                        </a:rPr>
                        <a:t>)</a:t>
                      </a:r>
                      <a:endParaRPr dirty="0"/>
                    </a:p>
                  </a:txBody>
                  <a:tcPr marL="0" marR="0" marT="0" marB="0"/>
                </a:tc>
                <a:extLst>
                  <a:ext uri="{0D108BD9-81ED-4DB2-BD59-A6C34878D82A}">
                    <a16:rowId xmlns:a16="http://schemas.microsoft.com/office/drawing/2014/main" val="10004"/>
                  </a:ext>
                </a:extLst>
              </a:tr>
              <a:tr h="335425">
                <a:tc>
                  <a:txBody>
                    <a:bodyPr/>
                    <a:lstStyle/>
                    <a:p>
                      <a:pPr marL="0" marR="0" lvl="0" indent="0" algn="l" rtl="0">
                        <a:spcBef>
                          <a:spcPts val="0"/>
                        </a:spcBef>
                        <a:spcAft>
                          <a:spcPts val="0"/>
                        </a:spcAft>
                        <a:buNone/>
                      </a:pPr>
                      <a:r>
                        <a:rPr lang="en-US" sz="1400" b="0" i="0" u="none" strike="noStrike" dirty="0" smtClean="0">
                          <a:solidFill>
                            <a:schemeClr val="dk1"/>
                          </a:solidFill>
                          <a:latin typeface="Calibri"/>
                          <a:ea typeface="Calibri"/>
                          <a:cs typeface="Calibri"/>
                          <a:sym typeface="Calibri"/>
                        </a:rPr>
                        <a:t>B</a:t>
                      </a:r>
                      <a:r>
                        <a:rPr lang="he-IL" sz="1400" b="0" i="0" u="none" strike="noStrike" dirty="0" smtClean="0">
                          <a:solidFill>
                            <a:schemeClr val="dk1"/>
                          </a:solidFill>
                          <a:latin typeface="Calibri"/>
                          <a:ea typeface="Calibri"/>
                          <a:cs typeface="Calibri"/>
                          <a:sym typeface="Calibri"/>
                        </a:rPr>
                        <a:t>4</a:t>
                      </a:r>
                      <a:endParaRPr sz="1400" b="0" i="0" u="none" strike="noStrike" dirty="0">
                        <a:solidFill>
                          <a:srgbClr val="000000"/>
                        </a:solidFill>
                        <a:latin typeface="Calibri"/>
                        <a:ea typeface="Calibri"/>
                        <a:cs typeface="Calibri"/>
                        <a:sym typeface="Calibri"/>
                      </a:endParaRPr>
                    </a:p>
                  </a:txBody>
                  <a:tcPr marL="0" marR="0" marT="0" marB="0"/>
                </a:tc>
                <a:tc>
                  <a:txBody>
                    <a:bodyPr/>
                    <a:lstStyle/>
                    <a:p>
                      <a:pPr marL="182880" marR="0" lvl="0" indent="0" algn="l" rtl="0">
                        <a:spcBef>
                          <a:spcPts val="0"/>
                        </a:spcBef>
                        <a:spcAft>
                          <a:spcPts val="0"/>
                        </a:spcAft>
                        <a:buNone/>
                      </a:pPr>
                      <a:r>
                        <a:rPr lang="en-US" sz="1400" u="none" strike="noStrike">
                          <a:latin typeface="Calibri"/>
                          <a:ea typeface="Calibri"/>
                          <a:cs typeface="Calibri"/>
                          <a:sym typeface="Calibri"/>
                        </a:rPr>
                        <a:t>Replacing a drug with a safer / non-interacting drug / more effective drug for comorbidity</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Replace low-dose aspirin with warfarin</a:t>
                      </a:r>
                      <a:endParaRPr/>
                    </a:p>
                  </a:txBody>
                  <a:tcPr marL="0" marR="0" marT="0" marB="0"/>
                </a:tc>
                <a:extLst>
                  <a:ext uri="{0D108BD9-81ED-4DB2-BD59-A6C34878D82A}">
                    <a16:rowId xmlns:a16="http://schemas.microsoft.com/office/drawing/2014/main" val="10005"/>
                  </a:ext>
                </a:extLst>
              </a:tr>
              <a:tr h="335425">
                <a:tc>
                  <a:txBody>
                    <a:bodyPr/>
                    <a:lstStyle/>
                    <a:p>
                      <a:pPr marL="0" marR="0" lvl="0" indent="0" algn="l" rtl="0">
                        <a:spcBef>
                          <a:spcPts val="0"/>
                        </a:spcBef>
                        <a:spcAft>
                          <a:spcPts val="0"/>
                        </a:spcAft>
                        <a:buNone/>
                      </a:pPr>
                      <a:r>
                        <a:rPr lang="en-US" sz="1400" b="0" i="0" u="none" strike="noStrike" dirty="0" smtClean="0">
                          <a:solidFill>
                            <a:schemeClr val="dk1"/>
                          </a:solidFill>
                          <a:latin typeface="Calibri"/>
                          <a:ea typeface="Calibri"/>
                          <a:cs typeface="Calibri"/>
                          <a:sym typeface="Calibri"/>
                        </a:rPr>
                        <a:t>B</a:t>
                      </a:r>
                      <a:r>
                        <a:rPr lang="he-IL" sz="1400" b="0" i="0" u="none" strike="noStrike" dirty="0" smtClean="0">
                          <a:solidFill>
                            <a:schemeClr val="dk1"/>
                          </a:solidFill>
                          <a:latin typeface="Calibri"/>
                          <a:ea typeface="Calibri"/>
                          <a:cs typeface="Calibri"/>
                          <a:sym typeface="Calibri"/>
                        </a:rPr>
                        <a:t>5</a:t>
                      </a:r>
                      <a:endParaRPr sz="1400" b="0" i="0" u="none" strike="noStrike" dirty="0">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Discard unsafe/interacting drug</a:t>
                      </a:r>
                      <a:endParaRPr sz="1400" b="0" i="0" u="none" strike="noStrike">
                        <a:solidFill>
                          <a:srgbClr val="FF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a:solidFill>
                            <a:srgbClr val="FF0000"/>
                          </a:solidFill>
                          <a:latin typeface="Calibri"/>
                          <a:ea typeface="Calibri"/>
                          <a:cs typeface="Calibri"/>
                          <a:sym typeface="Calibri"/>
                        </a:rPr>
                        <a:t>  </a:t>
                      </a:r>
                      <a:r>
                        <a:rPr lang="en-US" sz="1400" b="0" i="0" u="none" strike="noStrike">
                          <a:solidFill>
                            <a:schemeClr val="dk1"/>
                          </a:solidFill>
                          <a:latin typeface="Calibri"/>
                          <a:ea typeface="Calibri"/>
                          <a:cs typeface="Calibri"/>
                          <a:sym typeface="Calibri"/>
                        </a:rPr>
                        <a:t>Discard BB to avoid interactions with ACEI or CCB</a:t>
                      </a:r>
                      <a:endParaRPr sz="1400" b="0" i="0" u="none" strike="noStrike">
                        <a:solidFill>
                          <a:srgbClr val="FF0000"/>
                        </a:solidFill>
                        <a:latin typeface="Calibri"/>
                        <a:ea typeface="Calibri"/>
                        <a:cs typeface="Calibri"/>
                        <a:sym typeface="Calibri"/>
                      </a:endParaRPr>
                    </a:p>
                  </a:txBody>
                  <a:tcPr marL="0" marR="0" marT="0" marB="0"/>
                </a:tc>
                <a:extLst>
                  <a:ext uri="{0D108BD9-81ED-4DB2-BD59-A6C34878D82A}">
                    <a16:rowId xmlns:a16="http://schemas.microsoft.com/office/drawing/2014/main" val="10006"/>
                  </a:ext>
                </a:extLst>
              </a:tr>
              <a:tr h="335425">
                <a:tc>
                  <a:txBody>
                    <a:bodyPr/>
                    <a:lstStyle/>
                    <a:p>
                      <a:pPr marL="0" marR="0" lvl="0" indent="0" algn="l" rtl="0">
                        <a:spcBef>
                          <a:spcPts val="0"/>
                        </a:spcBef>
                        <a:spcAft>
                          <a:spcPts val="0"/>
                        </a:spcAft>
                        <a:buNone/>
                      </a:pPr>
                      <a:endParaRPr sz="1400" u="none" strike="noStrike">
                        <a:solidFill>
                          <a:schemeClr val="dk1"/>
                        </a:solidFill>
                        <a:latin typeface="Calibri"/>
                        <a:ea typeface="Calibri"/>
                        <a:cs typeface="Calibri"/>
                        <a:sym typeface="Calibri"/>
                      </a:endParaRPr>
                    </a:p>
                  </a:txBody>
                  <a:tcPr marL="0" marR="0" marT="0" marB="0">
                    <a:solidFill>
                      <a:srgbClr val="FEF29A"/>
                    </a:solidFill>
                  </a:tcPr>
                </a:tc>
                <a:tc>
                  <a:txBody>
                    <a:bodyPr/>
                    <a:lstStyle/>
                    <a:p>
                      <a:pPr marL="0" marR="0" lvl="0" indent="0" algn="l" rtl="0">
                        <a:spcBef>
                          <a:spcPts val="0"/>
                        </a:spcBef>
                        <a:spcAft>
                          <a:spcPts val="0"/>
                        </a:spcAft>
                        <a:buNone/>
                      </a:pPr>
                      <a:r>
                        <a:rPr lang="en-US" sz="1400" b="1" u="none" strike="noStrike">
                          <a:solidFill>
                            <a:schemeClr val="dk1"/>
                          </a:solidFill>
                          <a:latin typeface="Calibri"/>
                          <a:ea typeface="Calibri"/>
                          <a:cs typeface="Calibri"/>
                          <a:sym typeface="Calibri"/>
                        </a:rPr>
                        <a:t>Other features</a:t>
                      </a:r>
                      <a:endParaRPr sz="1400" b="1" u="none" strike="noStrike">
                        <a:solidFill>
                          <a:schemeClr val="dk1"/>
                        </a:solidFill>
                        <a:latin typeface="Calibri"/>
                        <a:ea typeface="Calibri"/>
                        <a:cs typeface="Calibri"/>
                        <a:sym typeface="Calibri"/>
                      </a:endParaRPr>
                    </a:p>
                  </a:txBody>
                  <a:tcPr marL="0" marR="0" marT="0" marB="0">
                    <a:solidFill>
                      <a:srgbClr val="FEF29A"/>
                    </a:solidFill>
                  </a:tcPr>
                </a:tc>
                <a:tc>
                  <a:txBody>
                    <a:bodyPr/>
                    <a:lstStyle/>
                    <a:p>
                      <a:pPr marL="0" marR="0" lvl="0" indent="0" algn="l" rtl="0">
                        <a:spcBef>
                          <a:spcPts val="0"/>
                        </a:spcBef>
                        <a:spcAft>
                          <a:spcPts val="0"/>
                        </a:spcAft>
                        <a:buNone/>
                      </a:pPr>
                      <a:endParaRPr sz="1400" u="none" strike="noStrike">
                        <a:solidFill>
                          <a:schemeClr val="dk1"/>
                        </a:solidFill>
                        <a:latin typeface="Calibri"/>
                        <a:ea typeface="Calibri"/>
                        <a:cs typeface="Calibri"/>
                        <a:sym typeface="Calibri"/>
                      </a:endParaRPr>
                    </a:p>
                  </a:txBody>
                  <a:tcPr marL="0" marR="0" marT="0" marB="0">
                    <a:solidFill>
                      <a:srgbClr val="FEF29A"/>
                    </a:solidFill>
                  </a:tcPr>
                </a:tc>
                <a:extLst>
                  <a:ext uri="{0D108BD9-81ED-4DB2-BD59-A6C34878D82A}">
                    <a16:rowId xmlns:a16="http://schemas.microsoft.com/office/drawing/2014/main" val="10007"/>
                  </a:ext>
                </a:extLst>
              </a:tr>
              <a:tr h="335425">
                <a:tc>
                  <a:txBody>
                    <a:bodyPr/>
                    <a:lstStyle/>
                    <a:p>
                      <a:pPr marL="0" marR="0" lvl="0" indent="0" algn="l" rtl="0">
                        <a:spcBef>
                          <a:spcPts val="0"/>
                        </a:spcBef>
                        <a:spcAft>
                          <a:spcPts val="0"/>
                        </a:spcAft>
                        <a:buNone/>
                      </a:pPr>
                      <a:r>
                        <a:rPr lang="en-US" sz="1400" u="none" strike="noStrike" dirty="0" smtClean="0">
                          <a:latin typeface="Calibri"/>
                          <a:ea typeface="Calibri"/>
                          <a:cs typeface="Calibri"/>
                          <a:sym typeface="Calibri"/>
                        </a:rPr>
                        <a:t>C</a:t>
                      </a:r>
                      <a:r>
                        <a:rPr lang="he-IL" sz="1400" u="none" strike="noStrike" dirty="0" smtClean="0">
                          <a:latin typeface="Calibri"/>
                          <a:ea typeface="Calibri"/>
                          <a:cs typeface="Calibri"/>
                          <a:sym typeface="Calibri"/>
                        </a:rPr>
                        <a:t>1</a:t>
                      </a:r>
                      <a:endParaRPr sz="1400" b="0" i="0" u="none" strike="noStrike" dirty="0">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u="none" strike="noStrike">
                          <a:latin typeface="Calibri"/>
                          <a:ea typeface="Calibri"/>
                          <a:cs typeface="Calibri"/>
                          <a:sym typeface="Calibri"/>
                        </a:rPr>
                        <a:t>    Patient preferences and/or patient burden</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Replace warfarin with DOAC to avoid regular INR tests</a:t>
                      </a:r>
                      <a:endParaRPr/>
                    </a:p>
                  </a:txBody>
                  <a:tcPr marL="0" marR="0" marT="0" marB="0"/>
                </a:tc>
                <a:extLst>
                  <a:ext uri="{0D108BD9-81ED-4DB2-BD59-A6C34878D82A}">
                    <a16:rowId xmlns:a16="http://schemas.microsoft.com/office/drawing/2014/main" val="10008"/>
                  </a:ext>
                </a:extLst>
              </a:tr>
              <a:tr h="335425">
                <a:tc>
                  <a:txBody>
                    <a:bodyPr/>
                    <a:lstStyle/>
                    <a:p>
                      <a:pPr marL="0" marR="0" lvl="0" indent="0" algn="l" rtl="0">
                        <a:spcBef>
                          <a:spcPts val="0"/>
                        </a:spcBef>
                        <a:spcAft>
                          <a:spcPts val="0"/>
                        </a:spcAft>
                        <a:buNone/>
                      </a:pPr>
                      <a:r>
                        <a:rPr lang="en-US" sz="1400" b="0" i="0" u="none" strike="noStrike" dirty="0" smtClean="0">
                          <a:solidFill>
                            <a:srgbClr val="000000"/>
                          </a:solidFill>
                          <a:latin typeface="Calibri"/>
                          <a:ea typeface="Calibri"/>
                          <a:cs typeface="Calibri"/>
                          <a:sym typeface="Calibri"/>
                        </a:rPr>
                        <a:t>C</a:t>
                      </a:r>
                      <a:r>
                        <a:rPr lang="he-IL" sz="1400" b="0" i="0" u="none" strike="noStrike" smtClean="0">
                          <a:solidFill>
                            <a:srgbClr val="000000"/>
                          </a:solidFill>
                          <a:latin typeface="Calibri"/>
                          <a:ea typeface="Calibri"/>
                          <a:cs typeface="Calibri"/>
                          <a:sym typeface="Calibri"/>
                        </a:rPr>
                        <a:t>2</a:t>
                      </a:r>
                      <a:endParaRPr sz="1400" b="0" i="0" u="none" strike="noStrike" dirty="0">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a:solidFill>
                            <a:srgbClr val="000000"/>
                          </a:solidFill>
                          <a:latin typeface="Calibri"/>
                          <a:ea typeface="Calibri"/>
                          <a:cs typeface="Calibri"/>
                          <a:sym typeface="Calibri"/>
                        </a:rPr>
                        <a:t>   Optimization of clinical resources</a:t>
                      </a:r>
                      <a:endParaRPr sz="1400" b="0" i="0" u="none" strike="noStrike">
                        <a:solidFill>
                          <a:srgbClr val="000000"/>
                        </a:solidFill>
                        <a:latin typeface="Calibri"/>
                        <a:ea typeface="Calibri"/>
                        <a:cs typeface="Calibri"/>
                        <a:sym typeface="Calibri"/>
                      </a:endParaRPr>
                    </a:p>
                  </a:txBody>
                  <a:tcPr marL="0" marR="0" marT="0" marB="0"/>
                </a:tc>
                <a:tc>
                  <a:txBody>
                    <a:bodyPr/>
                    <a:lstStyle/>
                    <a:p>
                      <a:pPr marL="0" marR="0" lvl="0" indent="0" algn="l" rtl="0">
                        <a:spcBef>
                          <a:spcPts val="0"/>
                        </a:spcBef>
                        <a:spcAft>
                          <a:spcPts val="0"/>
                        </a:spcAft>
                        <a:buNone/>
                      </a:pPr>
                      <a:r>
                        <a:rPr lang="en-US" sz="1400" b="0" i="0" u="none" strike="noStrike" dirty="0">
                          <a:solidFill>
                            <a:srgbClr val="000000"/>
                          </a:solidFill>
                          <a:latin typeface="Calibri"/>
                          <a:ea typeface="Calibri"/>
                          <a:cs typeface="Calibri"/>
                          <a:sym typeface="Calibri"/>
                        </a:rPr>
                        <a:t> Blood test and ECG test should be done at the same time</a:t>
                      </a:r>
                      <a:endParaRPr sz="1400" b="0" i="0" u="none" strike="noStrike" dirty="0">
                        <a:solidFill>
                          <a:srgbClr val="000000"/>
                        </a:solidFill>
                        <a:latin typeface="Calibri"/>
                        <a:ea typeface="Calibri"/>
                        <a:cs typeface="Calibri"/>
                        <a:sym typeface="Calibri"/>
                      </a:endParaRPr>
                    </a:p>
                  </a:txBody>
                  <a:tcPr marL="0" marR="0" marT="0" marB="0"/>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921</Words>
  <Application>Microsoft Office PowerPoint</Application>
  <PresentationFormat>Widescreen</PresentationFormat>
  <Paragraphs>85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Case 2: CKD / HTN / AFib</vt:lpstr>
      <vt:lpstr>Clinical Guidelines</vt:lpstr>
      <vt:lpstr>Clinical Guidelines: Highlighted Parts (CKD)</vt:lpstr>
      <vt:lpstr>Clinical Guidelines: Highlighted Parts (HTN)</vt:lpstr>
      <vt:lpstr>Clinical Guidelines: Highlighted Parts (AFib)</vt:lpstr>
      <vt:lpstr>Domain Knowledge</vt:lpstr>
      <vt:lpstr>Mitigation of Adverse Interactions</vt:lpstr>
      <vt:lpstr>Features for Decision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2: CKD / HTN / AFib</dc:title>
  <dc:creator>Mor Peleg</dc:creator>
  <cp:lastModifiedBy>Mor</cp:lastModifiedBy>
  <cp:revision>2</cp:revision>
  <dcterms:created xsi:type="dcterms:W3CDTF">2020-09-23T14:24:18Z</dcterms:created>
  <dcterms:modified xsi:type="dcterms:W3CDTF">2022-08-30T14:03:38Z</dcterms:modified>
</cp:coreProperties>
</file>