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+dl7AY2MESEtwdYgQnmdufgr4g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" initials="M" lastIdx="1" clrIdx="0">
    <p:extLst>
      <p:ext uri="{19B8F6BF-5375-455C-9EA6-DF929625EA0E}">
        <p15:presenceInfo xmlns:p15="http://schemas.microsoft.com/office/powerpoint/2012/main" userId="313a8483f80793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D26F8D-CD64-4CFE-AD7C-47B674C70F2B}">
  <a:tblStyle styleId="{26D26F8D-CD64-4CFE-AD7C-47B674C70F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pBo6D0bHJpAfNks0wTGwRO8vPP9M0d9/view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mmxydjFh0Sz8CsgoKn0bXBIBJu5IBot2/view?usp=sharing" TargetMode="External"/><Relationship Id="rId4" Type="http://schemas.openxmlformats.org/officeDocument/2006/relationships/hyperlink" Target="https://drive.google.com/file/d/15wyXkzSs9rKwOx7Jos_NWp1OBDI3lB3p/view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8200" y="3570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Case 3: Venous Thromboembolism (VTE) / 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Urinary Tract Infection (UTI)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838200" y="1682616"/>
            <a:ext cx="10515600" cy="492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Patient case: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Mrs. Jones is a 67-year-old female, height 165cm, weight 65kg, BMI: 23.9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Current problems: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Recurrent Venous Thromboembolism (VTE)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Current medications: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Warfarin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(5mg / day): the patient is on long-term anticoagulation therapy for recurrent VTE; warfarin was chosen due to financial considerations.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New problem: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Urinary Tract Infection (UTI)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Management scenario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The patient presented recently with a strong and persistent urge to frequently urinate and describes a burning sensation when urinating.</a:t>
            </a:r>
            <a:endParaRPr/>
          </a:p>
          <a:p>
            <a:pPr marL="239713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A preliminary diagnosis of cystitis UTI was confirmed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by lab results. For the last episode of UTI, she was prescribed TMP/SMX (Bactrim, 2 double-strength tablets orally, twice daily for at least 3 days), which was well-tolerated by the patient. </a:t>
            </a:r>
            <a:endParaRPr/>
          </a:p>
          <a:p>
            <a:pPr marL="239713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same treatment for the current episode of cystitis UTI is followed.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22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Clinical Guidelines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3278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International Clinical Practice Guidelines for the Treatment of Acute Uncomplicated Cystitis and Pyelonephritis in Women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2010, </a:t>
            </a: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Clinical Infectious Diseases (IDSA)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Impact of preemptive warfarin dose reduction on anti-coagulation after initiation of trimethoprim-sulfamethoxazole or levofloxacin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2008, </a:t>
            </a: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Journal of thrombosis and thrombolysis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Guidance for the practical management of warfarin therapy in the treatment of venous thromboembolism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 2016, </a:t>
            </a: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Journal of thrombosis and thrombolysis.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Clinical Guidelines: Highlighted Parts (1)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75" y="3026237"/>
            <a:ext cx="4404039" cy="143948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3"/>
          <p:cNvSpPr txBox="1"/>
          <p:nvPr/>
        </p:nvSpPr>
        <p:spPr>
          <a:xfrm>
            <a:off x="606752" y="2163864"/>
            <a:ext cx="48198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Clinical Practice Guidelines for the Treatment of Acute Uncomplicated Cystitis and Pyelonephritis in Women</a:t>
            </a: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749075" y="2709751"/>
            <a:ext cx="696024" cy="307777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p. 3</a:t>
            </a:r>
            <a:endParaRPr/>
          </a:p>
        </p:txBody>
      </p:sp>
      <p:pic>
        <p:nvPicPr>
          <p:cNvPr id="104" name="Google Shape;104;p3" descr="A picture containing indoor, sitting, holding, clos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5420" y="3325993"/>
            <a:ext cx="4084182" cy="88155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3"/>
          <p:cNvSpPr txBox="1"/>
          <p:nvPr/>
        </p:nvSpPr>
        <p:spPr>
          <a:xfrm>
            <a:off x="6623097" y="2454911"/>
            <a:ext cx="48198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preemptive warfarin dose reduction on anti-coagulation after initiation of trimethoprim-sulfamethoxazole or levofloxacin</a:t>
            </a:r>
            <a:endParaRPr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765420" y="3009507"/>
            <a:ext cx="696024" cy="307777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p. 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91590" y="313510"/>
            <a:ext cx="116346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[3] Guidance for the practical management of warfarin therapy in the treatment of venous thromboembolism (2)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75" y="2157565"/>
            <a:ext cx="4084183" cy="116936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" name="Google Shape;113;p4"/>
          <p:cNvSpPr txBox="1"/>
          <p:nvPr/>
        </p:nvSpPr>
        <p:spPr>
          <a:xfrm>
            <a:off x="749075" y="1830192"/>
            <a:ext cx="878767" cy="307777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p. 189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075" y="3869944"/>
            <a:ext cx="4084183" cy="213724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5" name="Google Shape;115;p4"/>
          <p:cNvSpPr txBox="1"/>
          <p:nvPr/>
        </p:nvSpPr>
        <p:spPr>
          <a:xfrm>
            <a:off x="749076" y="3554224"/>
            <a:ext cx="878767" cy="307777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p. 190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5530" y="2759182"/>
            <a:ext cx="4081872" cy="114891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4"/>
          <p:cNvSpPr txBox="1"/>
          <p:nvPr/>
        </p:nvSpPr>
        <p:spPr>
          <a:xfrm>
            <a:off x="6236821" y="2444028"/>
            <a:ext cx="878767" cy="307777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p. 190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191590" y="313510"/>
            <a:ext cx="116346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[3] Guidance for the practical management of warfarin therapy in the treatment of venous thromboembolism (3)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15" y="2333213"/>
            <a:ext cx="4084183" cy="273103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5"/>
          <p:cNvSpPr txBox="1"/>
          <p:nvPr/>
        </p:nvSpPr>
        <p:spPr>
          <a:xfrm>
            <a:off x="564916" y="2025437"/>
            <a:ext cx="878767" cy="307777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p. 191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5156" y="3214875"/>
            <a:ext cx="4084183" cy="110125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5"/>
          <p:cNvSpPr txBox="1"/>
          <p:nvPr/>
        </p:nvSpPr>
        <p:spPr>
          <a:xfrm>
            <a:off x="6295156" y="2896992"/>
            <a:ext cx="878767" cy="307777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p. 195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Mitigation of Adverse Interactions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838200" y="1325562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Adverse interactions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Antibiotics such as TMP/SMX are known to potentiate the anticoagulant effect of warfarin.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Acute infections can alter warfarin response regardless of whether antibiotics are prescribed.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treatment</a:t>
            </a:r>
            <a:endParaRPr sz="2400" strike="sng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Pre-emptive reduction of 10% of warfarin dosage. Given that her daily warfarin dose is 5 mg (weekly dosage of 35 mg), her reduced daily dose becomes 4.5 mg per day.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checking of INR value, starting from day 3 of overlapping TMP/SMX therapy, with warfarin dosage being adjusted as needed, with the goal of achieving an INR &gt;= 2 as soon as possible.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aspects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of evidence for treatment (e.g., warfarin vs. DOAC)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burden (e.g., daily INR checks) and preference (e.g., financial considerations)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Features for decision support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838200" y="1325563"/>
            <a:ext cx="10515600" cy="37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8"/>
          <p:cNvGraphicFramePr/>
          <p:nvPr>
            <p:extLst>
              <p:ext uri="{D42A27DB-BD31-4B8C-83A1-F6EECF244321}">
                <p14:modId xmlns:p14="http://schemas.microsoft.com/office/powerpoint/2010/main" val="1575083189"/>
              </p:ext>
            </p:extLst>
          </p:nvPr>
        </p:nvGraphicFramePr>
        <p:xfrm>
          <a:off x="1076770" y="1239141"/>
          <a:ext cx="10135325" cy="3384150"/>
        </p:xfrm>
        <a:graphic>
          <a:graphicData uri="http://schemas.openxmlformats.org/drawingml/2006/table">
            <a:tbl>
              <a:tblPr>
                <a:noFill/>
                <a:tableStyleId>{26D26F8D-CD64-4CFE-AD7C-47B674C70F2B}</a:tableStyleId>
              </a:tblPr>
              <a:tblGrid>
                <a:gridCol w="49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solidFill>
                      <a:srgbClr val="FEF2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type of interaction</a:t>
                      </a:r>
                      <a:endParaRPr/>
                    </a:p>
                  </a:txBody>
                  <a:tcPr marL="0" marR="0" marT="0" marB="0" anchor="ctr">
                    <a:solidFill>
                      <a:srgbClr val="FEF2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solidFill>
                      <a:srgbClr val="FEF2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7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8288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Two or more drugs from different CPGs may interact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TMP/SMX affects anticoagulant effect of warfarin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A6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Temporal relationship between different CPGs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Evolution of INR value during overlapping treatment</a:t>
                      </a:r>
                      <a:endParaRPr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solidFill>
                      <a:srgbClr val="FEF2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 types of mitigation</a:t>
                      </a:r>
                      <a:endParaRPr sz="16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EF2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solidFill>
                      <a:srgbClr val="FEF2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B2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Adjust drug dosage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7313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Prophylactic reduction of warfarin dosage ; </a:t>
                      </a:r>
                      <a:b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Adjustment of warfarin dosage during overlapping treatment</a:t>
                      </a:r>
                      <a:endParaRPr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Monitor the effect of a drug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7313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Monitor INR value during overlapping treatment</a:t>
                      </a:r>
                      <a:endParaRPr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solidFill>
                      <a:srgbClr val="FEF2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Other features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EF2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solidFill>
                      <a:srgbClr val="FEF2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lang="he-IL" sz="16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Patient preferences and/or patient burden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Choice of warfarin due to financial reasons</a:t>
                      </a:r>
                      <a:endParaRPr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0235" y="5611906"/>
            <a:ext cx="35060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The solution does not need to </a:t>
            </a:r>
            <a:r>
              <a:rPr lang="en-US" smtClean="0"/>
              <a:t>address </a:t>
            </a:r>
            <a:r>
              <a:rPr lang="en-US" smtClean="0"/>
              <a:t>C1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596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Case 3: Venous Thromboembolism (VTE) /  Urinary Tract Infection (UTI)</vt:lpstr>
      <vt:lpstr>Clinical Guidelines</vt:lpstr>
      <vt:lpstr>Clinical Guidelines: Highlighted Parts (1)</vt:lpstr>
      <vt:lpstr>[3] Guidance for the practical management of warfarin therapy in the treatment of venous thromboembolism (2)</vt:lpstr>
      <vt:lpstr>[3] Guidance for the practical management of warfarin therapy in the treatment of venous thromboembolism (3)</vt:lpstr>
      <vt:lpstr>Mitigation of Adverse Interactions</vt:lpstr>
      <vt:lpstr>Features for decision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3: Venous Thromboembolism (VTE) /  Urinary Tract Infection (UTI)</dc:title>
  <dc:creator>Mor Peleg</dc:creator>
  <cp:lastModifiedBy>Mor</cp:lastModifiedBy>
  <cp:revision>5</cp:revision>
  <dcterms:created xsi:type="dcterms:W3CDTF">2020-09-23T14:24:18Z</dcterms:created>
  <dcterms:modified xsi:type="dcterms:W3CDTF">2022-08-30T14:04:51Z</dcterms:modified>
</cp:coreProperties>
</file>