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h7f0KSeFN6Dhh7pGNSl1UqDr42f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44A121-9787-4791-8A8E-317FEFCEF8DB}">
  <a:tblStyle styleId="{4144A121-9787-4791-8A8E-317FEFCEF8D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slide shows the first-principle pieces of medical knowledge that can be used to support decisions for the given use case, paired with their sources. In particular, from the ATC classification, we know that clopidogrel is a platelet aggregation inhibitor (first row), such as </a:t>
            </a:r>
            <a:r>
              <a:rPr lang="en-US" sz="1200">
                <a:latin typeface="Arial"/>
                <a:ea typeface="Arial"/>
                <a:cs typeface="Arial"/>
                <a:sym typeface="Arial"/>
              </a:rPr>
              <a:t>Tirofiban, Ticagrelor and Prasugrel (sixth row). This kind of knowledge can be obtained exploiting repositories such as ATC (maintained by the WHO), SNOMED CT or DRUGBANK. </a:t>
            </a:r>
            <a:endParaRPr/>
          </a:p>
          <a:p>
            <a:pPr marL="0" lvl="0" indent="0" algn="l" rtl="0">
              <a:spcBef>
                <a:spcPts val="0"/>
              </a:spcBef>
              <a:spcAft>
                <a:spcPts val="0"/>
              </a:spcAft>
              <a:buNone/>
            </a:pPr>
            <a:r>
              <a:rPr lang="en-US" sz="1200">
                <a:latin typeface="Arial"/>
                <a:ea typeface="Arial"/>
                <a:cs typeface="Arial"/>
                <a:sym typeface="Arial"/>
              </a:rPr>
              <a:t>Platelet aggregation inhibitors may increase the risk of bleedings (third row). I have not specified a knowledge source for this information (such as for the fact that also surgery increases the risk of bleedings), because they represent basic medical knowledge. </a:t>
            </a:r>
            <a:endParaRPr/>
          </a:p>
          <a:p>
            <a:pPr marL="0" lvl="0" indent="0" algn="l" rtl="0">
              <a:spcBef>
                <a:spcPts val="0"/>
              </a:spcBef>
              <a:spcAft>
                <a:spcPts val="0"/>
              </a:spcAft>
              <a:buNone/>
            </a:pPr>
            <a:r>
              <a:rPr lang="en-US" sz="1200">
                <a:latin typeface="Arial"/>
                <a:ea typeface="Arial"/>
                <a:cs typeface="Arial"/>
                <a:sym typeface="Arial"/>
              </a:rPr>
              <a:t>From the CAD guideline, we also know that the dual antiplatelet therapy (see row 2) is given to prevent thrombosis (i.e., to reduce cardiovascular risk). Often, this kind of information is contained in the guidelines (but it often corresponds to the indications of the drug in DRUGBANK).</a:t>
            </a:r>
            <a:endParaRPr/>
          </a:p>
          <a:p>
            <a:pPr marL="0" lvl="0" indent="0" algn="l" rtl="0">
              <a:spcBef>
                <a:spcPts val="0"/>
              </a:spcBef>
              <a:spcAft>
                <a:spcPts val="0"/>
              </a:spcAft>
              <a:buNone/>
            </a:pPr>
            <a:r>
              <a:rPr lang="en-US"/>
              <a:t>Finally, one can also exploit knowledge about the duration of the effects. Usually, such a kind of knowledge can be derived from pharmacodynamics and pharmacokinetics studies. For instance, for our case study, it can be useful to take into account that the effect of clopidogrel lasts about five days (row 4), while the effect of tirofiban is 4-8 hours (see row 7).</a:t>
            </a:r>
            <a:endParaRPr/>
          </a:p>
        </p:txBody>
      </p:sp>
      <p:sp>
        <p:nvSpPr>
          <p:cNvPr id="145" name="Google Shape;14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drive/u/1/folders/1G10zvfs33i9Il34jQaJVPX0dH66JY7f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about:blank" TargetMode="External"/><Relationship Id="rId7" Type="http://schemas.openxmlformats.org/officeDocument/2006/relationships/hyperlink" Target="https://www.drugs.com/ppa/tirofiban.htm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www.whocc.no/atc_ddd_index/?code=B01AC&amp;showdescription=no" TargetMode="External"/><Relationship Id="rId5" Type="http://schemas.openxmlformats.org/officeDocument/2006/relationships/hyperlink" Target="https://drive.google.com/file/d/1tUVtItL-aT7Np9VS88YujYi2R-5RShTH/view?usp=sharing" TargetMode="External"/><Relationship Id="rId4" Type="http://schemas.openxmlformats.org/officeDocument/2006/relationships/hyperlink" Target="https://drive.google.com/file/d/1bkUt3eVh5P3Ef5iLZMj7DgIa-PMYZEXL/view?usp=sharin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Case 4: Drug-eluting Stent / lung mass surgery </a:t>
            </a:r>
            <a:br>
              <a:rPr lang="en-US" sz="3600">
                <a:latin typeface="Arial"/>
                <a:ea typeface="Arial"/>
                <a:cs typeface="Arial"/>
                <a:sym typeface="Arial"/>
              </a:rPr>
            </a:br>
            <a:r>
              <a:rPr lang="en-US" sz="2400">
                <a:latin typeface="Arial"/>
                <a:ea typeface="Arial"/>
                <a:cs typeface="Arial"/>
                <a:sym typeface="Arial"/>
              </a:rPr>
              <a:t>(12 of 18 properties:#1,4-10,13,15,16,18)</a:t>
            </a:r>
            <a:r>
              <a:rPr lang="en-US" sz="3600">
                <a:latin typeface="Arial"/>
                <a:ea typeface="Arial"/>
                <a:cs typeface="Arial"/>
                <a:sym typeface="Arial"/>
              </a:rPr>
              <a:t> </a:t>
            </a:r>
            <a:endParaRPr/>
          </a:p>
        </p:txBody>
      </p:sp>
      <p:sp>
        <p:nvSpPr>
          <p:cNvPr id="89" name="Google Shape;89;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dk1"/>
              </a:buClr>
              <a:buSzPts val="1400"/>
              <a:buChar char="•"/>
            </a:pPr>
            <a:r>
              <a:rPr lang="en-US" sz="1400" b="1">
                <a:latin typeface="Arial"/>
                <a:ea typeface="Arial"/>
                <a:cs typeface="Arial"/>
                <a:sym typeface="Arial"/>
              </a:rPr>
              <a:t>Patient case: </a:t>
            </a:r>
            <a:r>
              <a:rPr lang="en-US" sz="1400">
                <a:latin typeface="Arial"/>
                <a:ea typeface="Arial"/>
                <a:cs typeface="Arial"/>
                <a:sym typeface="Arial"/>
              </a:rPr>
              <a:t>Mr. Grant is a 73 year old male, height 183 cm, weight 80 kg, BMI: 23.9.</a:t>
            </a:r>
            <a:endParaRPr/>
          </a:p>
          <a:p>
            <a:pPr marL="228600" lvl="0" indent="-228600" algn="l" rtl="0">
              <a:lnSpc>
                <a:spcPct val="120000"/>
              </a:lnSpc>
              <a:spcBef>
                <a:spcPts val="1000"/>
              </a:spcBef>
              <a:spcAft>
                <a:spcPts val="0"/>
              </a:spcAft>
              <a:buClr>
                <a:schemeClr val="dk1"/>
              </a:buClr>
              <a:buSzPts val="1400"/>
              <a:buChar char="•"/>
            </a:pPr>
            <a:r>
              <a:rPr lang="en-US" sz="1400" b="1">
                <a:latin typeface="Arial"/>
                <a:ea typeface="Arial"/>
                <a:cs typeface="Arial"/>
                <a:sym typeface="Arial"/>
              </a:rPr>
              <a:t>Current problems: </a:t>
            </a:r>
            <a:r>
              <a:rPr lang="en-US" sz="1400">
                <a:latin typeface="Arial"/>
                <a:ea typeface="Arial"/>
                <a:cs typeface="Arial"/>
                <a:sym typeface="Arial"/>
              </a:rPr>
              <a:t>MI and 2 months post Drug-eluting Stent surgery</a:t>
            </a:r>
            <a:endParaRPr/>
          </a:p>
          <a:p>
            <a:pPr marL="228600" lvl="0" indent="-228600" algn="l" rtl="0">
              <a:lnSpc>
                <a:spcPct val="120000"/>
              </a:lnSpc>
              <a:spcBef>
                <a:spcPts val="1000"/>
              </a:spcBef>
              <a:spcAft>
                <a:spcPts val="0"/>
              </a:spcAft>
              <a:buClr>
                <a:schemeClr val="dk1"/>
              </a:buClr>
              <a:buSzPts val="1400"/>
              <a:buChar char="•"/>
            </a:pPr>
            <a:r>
              <a:rPr lang="en-US" sz="1400" b="1">
                <a:latin typeface="Arial"/>
                <a:ea typeface="Arial"/>
                <a:cs typeface="Arial"/>
                <a:sym typeface="Arial"/>
              </a:rPr>
              <a:t>Current medications: </a:t>
            </a:r>
            <a:r>
              <a:rPr lang="en-US" sz="1400">
                <a:latin typeface="Arial"/>
                <a:ea typeface="Arial"/>
                <a:cs typeface="Arial"/>
                <a:sym typeface="Arial"/>
              </a:rPr>
              <a:t>Aspirin, Clopidogrel – dual antiplatelet therapy after the stent operation.</a:t>
            </a:r>
            <a:endParaRPr/>
          </a:p>
          <a:p>
            <a:pPr marL="228600" lvl="0" indent="-228600" algn="l" rtl="0">
              <a:lnSpc>
                <a:spcPct val="120000"/>
              </a:lnSpc>
              <a:spcBef>
                <a:spcPts val="1000"/>
              </a:spcBef>
              <a:spcAft>
                <a:spcPts val="0"/>
              </a:spcAft>
              <a:buClr>
                <a:schemeClr val="dk1"/>
              </a:buClr>
              <a:buSzPts val="1400"/>
              <a:buChar char="•"/>
            </a:pPr>
            <a:r>
              <a:rPr lang="en-US" sz="1400" b="1">
                <a:latin typeface="Arial"/>
                <a:ea typeface="Arial"/>
                <a:cs typeface="Arial"/>
                <a:sym typeface="Arial"/>
              </a:rPr>
              <a:t>New problem: </a:t>
            </a:r>
            <a:r>
              <a:rPr lang="en-US" sz="1400">
                <a:latin typeface="Arial"/>
                <a:ea typeface="Arial"/>
                <a:cs typeface="Arial"/>
                <a:sym typeface="Arial"/>
              </a:rPr>
              <a:t>Lung mass</a:t>
            </a:r>
            <a:endParaRPr/>
          </a:p>
          <a:p>
            <a:pPr marL="228600" lvl="0" indent="-228600" algn="l" rtl="0">
              <a:lnSpc>
                <a:spcPct val="120000"/>
              </a:lnSpc>
              <a:spcBef>
                <a:spcPts val="1000"/>
              </a:spcBef>
              <a:spcAft>
                <a:spcPts val="0"/>
              </a:spcAft>
              <a:buClr>
                <a:schemeClr val="dk1"/>
              </a:buClr>
              <a:buSzPts val="1400"/>
              <a:buChar char="•"/>
            </a:pPr>
            <a:r>
              <a:rPr lang="en-US" sz="1400" b="1">
                <a:latin typeface="Arial"/>
                <a:ea typeface="Arial"/>
                <a:cs typeface="Arial"/>
                <a:sym typeface="Arial"/>
              </a:rPr>
              <a:t>Management scenario</a:t>
            </a:r>
            <a:r>
              <a:rPr lang="en-US" sz="1400">
                <a:latin typeface="Arial"/>
                <a:ea typeface="Arial"/>
                <a:cs typeface="Arial"/>
                <a:sym typeface="Arial"/>
              </a:rPr>
              <a:t>: Patient had MI and the doctors decided to implant a drug-eluting stent. Accordingly, the patient was placed on dual anti-platelet therapy: aspirin + clopidogrel for 12 months.</a:t>
            </a:r>
            <a:endParaRPr/>
          </a:p>
          <a:p>
            <a:pPr marL="228600" lvl="0" indent="-228600" algn="l" rtl="0">
              <a:lnSpc>
                <a:spcPct val="120000"/>
              </a:lnSpc>
              <a:spcBef>
                <a:spcPts val="1000"/>
              </a:spcBef>
              <a:spcAft>
                <a:spcPts val="0"/>
              </a:spcAft>
              <a:buClr>
                <a:schemeClr val="dk1"/>
              </a:buClr>
              <a:buSzPts val="1400"/>
              <a:buChar char="•"/>
            </a:pPr>
            <a:r>
              <a:rPr lang="en-US" sz="1400">
                <a:latin typeface="Arial"/>
                <a:ea typeface="Arial"/>
                <a:cs typeface="Arial"/>
                <a:sym typeface="Arial"/>
              </a:rPr>
              <a:t>Two months after the stent implantation, the patient was diagnosed with a lung mass and surgery is indicated and cannot be postponed till dual antiplatelet therapy is completed.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latin typeface="Arial"/>
                <a:ea typeface="Arial"/>
                <a:cs typeface="Arial"/>
                <a:sym typeface="Arial"/>
              </a:rPr>
              <a:t>Guidelines</a:t>
            </a:r>
            <a:endParaRPr/>
          </a:p>
        </p:txBody>
      </p:sp>
      <p:sp>
        <p:nvSpPr>
          <p:cNvPr id="95" name="Google Shape;95;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dk1"/>
              </a:buClr>
              <a:buSzPts val="1400"/>
              <a:buChar char="•"/>
            </a:pPr>
            <a:r>
              <a:rPr lang="en-US" sz="1400">
                <a:latin typeface="Arial"/>
                <a:ea typeface="Arial"/>
                <a:cs typeface="Arial"/>
                <a:sym typeface="Arial"/>
              </a:rPr>
              <a:t>2017 ESC focused update on dual antiplatelet therapy in coronary artery disease developed in collaboration with EACTS. European Heart Journal (2018) 39, 213–254; doi:10.1093/eurheartj/ehx419 </a:t>
            </a:r>
            <a:r>
              <a:rPr lang="en-US" sz="1400" u="sng">
                <a:solidFill>
                  <a:schemeClr val="hlink"/>
                </a:solidFill>
                <a:latin typeface="Arial"/>
                <a:ea typeface="Arial"/>
                <a:cs typeface="Arial"/>
                <a:sym typeface="Arial"/>
                <a:hlinkClick r:id="rId3"/>
              </a:rPr>
              <a:t>LINK </a:t>
            </a:r>
            <a:endParaRPr sz="1400">
              <a:latin typeface="Arial"/>
              <a:ea typeface="Arial"/>
              <a:cs typeface="Arial"/>
              <a:sym typeface="Arial"/>
            </a:endParaRPr>
          </a:p>
          <a:p>
            <a:pPr marL="228600" lvl="0" indent="-228600" algn="l" rtl="0">
              <a:lnSpc>
                <a:spcPct val="120000"/>
              </a:lnSpc>
              <a:spcBef>
                <a:spcPts val="1000"/>
              </a:spcBef>
              <a:spcAft>
                <a:spcPts val="0"/>
              </a:spcAft>
              <a:buClr>
                <a:schemeClr val="dk1"/>
              </a:buClr>
              <a:buSzPts val="1400"/>
              <a:buChar char="•"/>
            </a:pPr>
            <a:r>
              <a:rPr lang="en-US" sz="1400">
                <a:latin typeface="Arial"/>
                <a:ea typeface="Arial"/>
                <a:cs typeface="Arial"/>
                <a:sym typeface="Arial"/>
              </a:rPr>
              <a:t>Perioperative Antiplatelet Therapy (2010). P G Chassot, C Marcucci, A delabays, D R Spahn, SPAHN. Am Fam Physician. 2010 Dec 15;82(12):1484-1489. </a:t>
            </a:r>
            <a:r>
              <a:rPr lang="en-US" sz="1400" u="sng">
                <a:solidFill>
                  <a:schemeClr val="hlink"/>
                </a:solidFill>
                <a:latin typeface="Arial"/>
                <a:ea typeface="Arial"/>
                <a:cs typeface="Arial"/>
                <a:sym typeface="Arial"/>
                <a:hlinkClick r:id="rId3"/>
              </a:rPr>
              <a:t>LINK </a:t>
            </a:r>
            <a:endParaRPr sz="1400">
              <a:latin typeface="Arial"/>
              <a:ea typeface="Arial"/>
              <a:cs typeface="Arial"/>
              <a:sym typeface="Arial"/>
            </a:endParaRPr>
          </a:p>
          <a:p>
            <a:pPr marL="228600" lvl="0" indent="-228600" algn="l" rtl="0">
              <a:lnSpc>
                <a:spcPct val="120000"/>
              </a:lnSpc>
              <a:spcBef>
                <a:spcPts val="1000"/>
              </a:spcBef>
              <a:spcAft>
                <a:spcPts val="0"/>
              </a:spcAft>
              <a:buClr>
                <a:schemeClr val="dk1"/>
              </a:buClr>
              <a:buSzPts val="1400"/>
              <a:buChar char="•"/>
            </a:pPr>
            <a:r>
              <a:rPr lang="en-US" sz="1400">
                <a:latin typeface="Arial"/>
                <a:ea typeface="Arial"/>
                <a:cs typeface="Arial"/>
                <a:sym typeface="Arial"/>
              </a:rPr>
              <a:t>Urgent surgery in patients with a recently implanted coronary drug-eluting stent: a phase II study of ‘bridging’ antiplatelet therapy with tirofiban during temporary withdrawal of clopidogrel. S. Savonitto, M. D’Urbano, M. Caracciolo, F. Barlocco, G. Mariani, M. Nichelatti, S. Klugmann and S. De Servi. British Journal of Anaesthesia 104 (3): 285–91 (2010). doi:10.1093/bja/aep373. </a:t>
            </a:r>
            <a:r>
              <a:rPr lang="en-US" sz="1400" u="sng">
                <a:solidFill>
                  <a:schemeClr val="hlink"/>
                </a:solidFill>
                <a:latin typeface="Arial"/>
                <a:ea typeface="Arial"/>
                <a:cs typeface="Arial"/>
                <a:sym typeface="Arial"/>
                <a:hlinkClick r:id="rId3"/>
              </a:rPr>
              <a:t>LINK</a:t>
            </a:r>
            <a:r>
              <a:rPr lang="en-US" sz="1050" u="sng">
                <a:solidFill>
                  <a:schemeClr val="hlink"/>
                </a:solidFill>
                <a:latin typeface="Arial"/>
                <a:ea typeface="Arial"/>
                <a:cs typeface="Arial"/>
                <a:sym typeface="Arial"/>
                <a:hlinkClick r:id="rId3"/>
              </a:rPr>
              <a:t>  </a:t>
            </a:r>
            <a:r>
              <a:rPr lang="en-US" sz="1050">
                <a:latin typeface="Arial"/>
                <a:ea typeface="Arial"/>
                <a:cs typeface="Arial"/>
                <a:sym typeface="Arial"/>
              </a:rPr>
              <a:t/>
            </a:r>
            <a:br>
              <a:rPr lang="en-US" sz="1050">
                <a:latin typeface="Arial"/>
                <a:ea typeface="Arial"/>
                <a:cs typeface="Arial"/>
                <a:sym typeface="Arial"/>
              </a:rPr>
            </a:br>
            <a:r>
              <a:rPr lang="en-US" sz="1050">
                <a:latin typeface="Arial"/>
                <a:ea typeface="Arial"/>
                <a:cs typeface="Arial"/>
                <a:sym typeface="Arial"/>
              </a:rPr>
              <a:t> </a:t>
            </a:r>
            <a:endParaRPr sz="105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latin typeface="Arial"/>
                <a:ea typeface="Arial"/>
                <a:cs typeface="Arial"/>
                <a:sym typeface="Arial"/>
              </a:rPr>
              <a:t>Dual antiplatelet in CAD guideline</a:t>
            </a:r>
            <a:endParaRPr/>
          </a:p>
        </p:txBody>
      </p:sp>
      <p:sp>
        <p:nvSpPr>
          <p:cNvPr id="101" name="Google Shape;101;p3"/>
          <p:cNvSpPr/>
          <p:nvPr/>
        </p:nvSpPr>
        <p:spPr>
          <a:xfrm>
            <a:off x="1615970" y="4025528"/>
            <a:ext cx="423698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Three P2Y</a:t>
            </a:r>
            <a:r>
              <a:rPr lang="en-US" sz="1800" b="0" i="0" u="none" strike="noStrike" cap="none" baseline="-25000">
                <a:solidFill>
                  <a:schemeClr val="dk1"/>
                </a:solidFill>
                <a:latin typeface="Calibri"/>
                <a:ea typeface="Calibri"/>
                <a:cs typeface="Calibri"/>
                <a:sym typeface="Calibri"/>
              </a:rPr>
              <a:t>12</a:t>
            </a:r>
            <a:r>
              <a:rPr lang="en-US" sz="1800" b="0" i="0" u="none" strike="noStrike" cap="none">
                <a:solidFill>
                  <a:schemeClr val="dk1"/>
                </a:solidFill>
                <a:latin typeface="Calibri"/>
                <a:ea typeface="Calibri"/>
                <a:cs typeface="Calibri"/>
                <a:sym typeface="Calibri"/>
              </a:rPr>
              <a:t> inhibitors are indicated: Ticagrelor, Prasugrel, or </a:t>
            </a:r>
            <a:r>
              <a:rPr lang="en-US" sz="1800" b="0" i="0" u="none" strike="noStrike" cap="none">
                <a:solidFill>
                  <a:srgbClr val="00B050"/>
                </a:solidFill>
                <a:latin typeface="Calibri"/>
                <a:ea typeface="Calibri"/>
                <a:cs typeface="Calibri"/>
                <a:sym typeface="Calibri"/>
              </a:rPr>
              <a:t>Clopidogrel</a:t>
            </a:r>
            <a:endParaRPr sz="1800">
              <a:solidFill>
                <a:srgbClr val="00B050"/>
              </a:solidFill>
              <a:latin typeface="Calibri"/>
              <a:ea typeface="Calibri"/>
              <a:cs typeface="Calibri"/>
              <a:sym typeface="Calibri"/>
            </a:endParaRPr>
          </a:p>
        </p:txBody>
      </p:sp>
      <p:pic>
        <p:nvPicPr>
          <p:cNvPr id="102" name="Google Shape;102;p3"/>
          <p:cNvPicPr preferRelativeResize="0"/>
          <p:nvPr/>
        </p:nvPicPr>
        <p:blipFill rotWithShape="1">
          <a:blip r:embed="rId3">
            <a:alphaModFix/>
          </a:blip>
          <a:srcRect/>
          <a:stretch/>
        </p:blipFill>
        <p:spPr>
          <a:xfrm>
            <a:off x="152405" y="1500929"/>
            <a:ext cx="11211603" cy="2245672"/>
          </a:xfrm>
          <a:prstGeom prst="rect">
            <a:avLst/>
          </a:prstGeom>
          <a:noFill/>
          <a:ln>
            <a:noFill/>
          </a:ln>
        </p:spPr>
      </p:pic>
      <p:pic>
        <p:nvPicPr>
          <p:cNvPr id="103" name="Google Shape;103;p3"/>
          <p:cNvPicPr preferRelativeResize="0"/>
          <p:nvPr/>
        </p:nvPicPr>
        <p:blipFill rotWithShape="1">
          <a:blip r:embed="rId4">
            <a:alphaModFix/>
          </a:blip>
          <a:srcRect l="51485" t="56556" r="25612" b="13086"/>
          <a:stretch/>
        </p:blipFill>
        <p:spPr>
          <a:xfrm>
            <a:off x="297295" y="3822800"/>
            <a:ext cx="1190463" cy="1822897"/>
          </a:xfrm>
          <a:prstGeom prst="rect">
            <a:avLst/>
          </a:prstGeom>
          <a:noFill/>
          <a:ln>
            <a:noFill/>
          </a:ln>
        </p:spPr>
      </p:pic>
      <p:sp>
        <p:nvSpPr>
          <p:cNvPr id="104" name="Google Shape;104;p3"/>
          <p:cNvSpPr txBox="1"/>
          <p:nvPr/>
        </p:nvSpPr>
        <p:spPr>
          <a:xfrm>
            <a:off x="152405" y="1193152"/>
            <a:ext cx="878767" cy="307777"/>
          </a:xfrm>
          <a:prstGeom prst="rect">
            <a:avLst/>
          </a:prstGeom>
          <a:solidFill>
            <a:srgbClr val="A8D08C"/>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[1] p. 233</a:t>
            </a:r>
            <a:endParaRPr/>
          </a:p>
        </p:txBody>
      </p:sp>
      <p:sp>
        <p:nvSpPr>
          <p:cNvPr id="105" name="Google Shape;105;p3"/>
          <p:cNvSpPr txBox="1"/>
          <p:nvPr/>
        </p:nvSpPr>
        <p:spPr>
          <a:xfrm>
            <a:off x="297295" y="5657283"/>
            <a:ext cx="878767" cy="307777"/>
          </a:xfrm>
          <a:prstGeom prst="rect">
            <a:avLst/>
          </a:prstGeom>
          <a:solidFill>
            <a:srgbClr val="A8D08C"/>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[1] p. 229</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838200" y="1328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Perioperative antiplatelet guideline + Ref #3</a:t>
            </a:r>
            <a:endParaRPr/>
          </a:p>
        </p:txBody>
      </p:sp>
      <p:pic>
        <p:nvPicPr>
          <p:cNvPr id="112" name="Google Shape;112;p4"/>
          <p:cNvPicPr preferRelativeResize="0"/>
          <p:nvPr/>
        </p:nvPicPr>
        <p:blipFill rotWithShape="1">
          <a:blip r:embed="rId3">
            <a:alphaModFix/>
          </a:blip>
          <a:srcRect/>
          <a:stretch/>
        </p:blipFill>
        <p:spPr>
          <a:xfrm>
            <a:off x="838201" y="1482504"/>
            <a:ext cx="7061200" cy="3991113"/>
          </a:xfrm>
          <a:prstGeom prst="rect">
            <a:avLst/>
          </a:prstGeom>
          <a:noFill/>
          <a:ln>
            <a:noFill/>
          </a:ln>
        </p:spPr>
      </p:pic>
      <p:sp>
        <p:nvSpPr>
          <p:cNvPr id="113" name="Google Shape;113;p4"/>
          <p:cNvSpPr/>
          <p:nvPr/>
        </p:nvSpPr>
        <p:spPr>
          <a:xfrm>
            <a:off x="5352558" y="4214779"/>
            <a:ext cx="2479109" cy="1210349"/>
          </a:xfrm>
          <a:prstGeom prst="rect">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14" name="Google Shape;114;p4"/>
          <p:cNvGrpSpPr/>
          <p:nvPr/>
        </p:nvGrpSpPr>
        <p:grpSpPr>
          <a:xfrm>
            <a:off x="8930712" y="1482504"/>
            <a:ext cx="3261288" cy="649464"/>
            <a:chOff x="8930712" y="1482504"/>
            <a:chExt cx="3261288" cy="649464"/>
          </a:xfrm>
        </p:grpSpPr>
        <p:pic>
          <p:nvPicPr>
            <p:cNvPr id="115" name="Google Shape;115;p4"/>
            <p:cNvPicPr preferRelativeResize="0"/>
            <p:nvPr/>
          </p:nvPicPr>
          <p:blipFill rotWithShape="1">
            <a:blip r:embed="rId4">
              <a:alphaModFix/>
            </a:blip>
            <a:srcRect/>
            <a:stretch/>
          </p:blipFill>
          <p:spPr>
            <a:xfrm>
              <a:off x="8930712" y="1482504"/>
              <a:ext cx="3261288" cy="649464"/>
            </a:xfrm>
            <a:prstGeom prst="rect">
              <a:avLst/>
            </a:prstGeom>
            <a:noFill/>
            <a:ln>
              <a:noFill/>
            </a:ln>
          </p:spPr>
        </p:pic>
        <p:sp>
          <p:nvSpPr>
            <p:cNvPr id="116" name="Google Shape;116;p4"/>
            <p:cNvSpPr/>
            <p:nvPr/>
          </p:nvSpPr>
          <p:spPr>
            <a:xfrm>
              <a:off x="9000189" y="1482505"/>
              <a:ext cx="1263310" cy="20818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 name="Google Shape;117;p4"/>
            <p:cNvSpPr/>
            <p:nvPr/>
          </p:nvSpPr>
          <p:spPr>
            <a:xfrm>
              <a:off x="10447946" y="1902221"/>
              <a:ext cx="1537509" cy="20818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18" name="Google Shape;118;p4"/>
          <p:cNvSpPr txBox="1"/>
          <p:nvPr/>
        </p:nvSpPr>
        <p:spPr>
          <a:xfrm>
            <a:off x="8930712" y="2131968"/>
            <a:ext cx="315304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This reduces the risk of bleeding during surgery, due to decreased platelet aggregation.</a:t>
            </a:r>
            <a:endParaRPr sz="1200">
              <a:solidFill>
                <a:schemeClr val="dk1"/>
              </a:solidFill>
              <a:latin typeface="Arial"/>
              <a:ea typeface="Arial"/>
              <a:cs typeface="Arial"/>
              <a:sym typeface="Arial"/>
            </a:endParaRPr>
          </a:p>
          <a:p>
            <a:pPr marL="0" marR="0" lvl="0" indent="0" algn="l" rtl="0">
              <a:spcBef>
                <a:spcPts val="0"/>
              </a:spcBef>
              <a:spcAft>
                <a:spcPts val="0"/>
              </a:spcAft>
              <a:buNone/>
            </a:pPr>
            <a:endParaRPr sz="1200">
              <a:solidFill>
                <a:schemeClr val="dk1"/>
              </a:solidFill>
              <a:latin typeface="Arial"/>
              <a:ea typeface="Arial"/>
              <a:cs typeface="Arial"/>
              <a:sym typeface="Arial"/>
            </a:endParaRPr>
          </a:p>
        </p:txBody>
      </p:sp>
      <p:grpSp>
        <p:nvGrpSpPr>
          <p:cNvPr id="119" name="Google Shape;119;p4"/>
          <p:cNvGrpSpPr/>
          <p:nvPr/>
        </p:nvGrpSpPr>
        <p:grpSpPr>
          <a:xfrm>
            <a:off x="8989558" y="3043631"/>
            <a:ext cx="2985267" cy="1339823"/>
            <a:chOff x="9000188" y="2832017"/>
            <a:chExt cx="2985267" cy="1339823"/>
          </a:xfrm>
        </p:grpSpPr>
        <p:pic>
          <p:nvPicPr>
            <p:cNvPr id="120" name="Google Shape;120;p4"/>
            <p:cNvPicPr preferRelativeResize="0"/>
            <p:nvPr/>
          </p:nvPicPr>
          <p:blipFill rotWithShape="1">
            <a:blip r:embed="rId5">
              <a:alphaModFix/>
            </a:blip>
            <a:srcRect/>
            <a:stretch/>
          </p:blipFill>
          <p:spPr>
            <a:xfrm>
              <a:off x="9000189" y="2832017"/>
              <a:ext cx="2985266" cy="1335689"/>
            </a:xfrm>
            <a:prstGeom prst="rect">
              <a:avLst/>
            </a:prstGeom>
            <a:noFill/>
            <a:ln>
              <a:noFill/>
            </a:ln>
          </p:spPr>
        </p:pic>
        <p:sp>
          <p:nvSpPr>
            <p:cNvPr id="121" name="Google Shape;121;p4"/>
            <p:cNvSpPr/>
            <p:nvPr/>
          </p:nvSpPr>
          <p:spPr>
            <a:xfrm>
              <a:off x="9000188" y="2847122"/>
              <a:ext cx="1810241" cy="20818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 name="Google Shape;122;p4"/>
            <p:cNvSpPr/>
            <p:nvPr/>
          </p:nvSpPr>
          <p:spPr>
            <a:xfrm>
              <a:off x="9732785" y="3963656"/>
              <a:ext cx="2252670" cy="20818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123" name="Google Shape;123;p4"/>
          <p:cNvCxnSpPr/>
          <p:nvPr/>
        </p:nvCxnSpPr>
        <p:spPr>
          <a:xfrm>
            <a:off x="9537301" y="4282107"/>
            <a:ext cx="0" cy="1734132"/>
          </a:xfrm>
          <a:prstGeom prst="straightConnector1">
            <a:avLst/>
          </a:prstGeom>
          <a:noFill/>
          <a:ln w="9525" cap="flat" cmpd="sng">
            <a:solidFill>
              <a:schemeClr val="accent1"/>
            </a:solidFill>
            <a:prstDash val="solid"/>
            <a:miter lim="800000"/>
            <a:headEnd type="none" w="sm" len="sm"/>
            <a:tailEnd type="triangle" w="med" len="med"/>
          </a:ln>
        </p:spPr>
      </p:cxnSp>
      <p:cxnSp>
        <p:nvCxnSpPr>
          <p:cNvPr id="124" name="Google Shape;124;p4"/>
          <p:cNvCxnSpPr/>
          <p:nvPr/>
        </p:nvCxnSpPr>
        <p:spPr>
          <a:xfrm>
            <a:off x="6550984" y="5192557"/>
            <a:ext cx="1018216" cy="0"/>
          </a:xfrm>
          <a:prstGeom prst="straightConnector1">
            <a:avLst/>
          </a:prstGeom>
          <a:noFill/>
          <a:ln w="19050" cap="flat" cmpd="sng">
            <a:solidFill>
              <a:schemeClr val="accent1"/>
            </a:solidFill>
            <a:prstDash val="solid"/>
            <a:miter lim="800000"/>
            <a:headEnd type="none" w="sm" len="sm"/>
            <a:tailEnd type="none" w="sm" len="sm"/>
          </a:ln>
        </p:spPr>
      </p:cxnSp>
      <p:cxnSp>
        <p:nvCxnSpPr>
          <p:cNvPr id="125" name="Google Shape;125;p4"/>
          <p:cNvCxnSpPr/>
          <p:nvPr/>
        </p:nvCxnSpPr>
        <p:spPr>
          <a:xfrm>
            <a:off x="5571125" y="5361968"/>
            <a:ext cx="1820275" cy="0"/>
          </a:xfrm>
          <a:prstGeom prst="straightConnector1">
            <a:avLst/>
          </a:prstGeom>
          <a:noFill/>
          <a:ln w="19050" cap="flat" cmpd="sng">
            <a:solidFill>
              <a:schemeClr val="accent1"/>
            </a:solidFill>
            <a:prstDash val="solid"/>
            <a:miter lim="800000"/>
            <a:headEnd type="none" w="sm" len="sm"/>
            <a:tailEnd type="none" w="sm" len="sm"/>
          </a:ln>
        </p:spPr>
      </p:cxnSp>
      <p:grpSp>
        <p:nvGrpSpPr>
          <p:cNvPr id="126" name="Google Shape;126;p4"/>
          <p:cNvGrpSpPr/>
          <p:nvPr/>
        </p:nvGrpSpPr>
        <p:grpSpPr>
          <a:xfrm>
            <a:off x="7234851" y="6339826"/>
            <a:ext cx="4848902" cy="342948"/>
            <a:chOff x="7299617" y="4255759"/>
            <a:chExt cx="4848902" cy="342948"/>
          </a:xfrm>
        </p:grpSpPr>
        <p:pic>
          <p:nvPicPr>
            <p:cNvPr id="127" name="Google Shape;127;p4"/>
            <p:cNvPicPr preferRelativeResize="0"/>
            <p:nvPr/>
          </p:nvPicPr>
          <p:blipFill rotWithShape="1">
            <a:blip r:embed="rId6">
              <a:alphaModFix/>
            </a:blip>
            <a:srcRect/>
            <a:stretch/>
          </p:blipFill>
          <p:spPr>
            <a:xfrm>
              <a:off x="7299617" y="4255759"/>
              <a:ext cx="4848902" cy="342948"/>
            </a:xfrm>
            <a:prstGeom prst="rect">
              <a:avLst/>
            </a:prstGeom>
            <a:noFill/>
            <a:ln>
              <a:noFill/>
            </a:ln>
          </p:spPr>
        </p:pic>
        <p:sp>
          <p:nvSpPr>
            <p:cNvPr id="128" name="Google Shape;128;p4"/>
            <p:cNvSpPr/>
            <p:nvPr/>
          </p:nvSpPr>
          <p:spPr>
            <a:xfrm>
              <a:off x="11853017" y="4382064"/>
              <a:ext cx="230736" cy="20818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29" name="Google Shape;129;p4"/>
          <p:cNvSpPr txBox="1"/>
          <p:nvPr/>
        </p:nvSpPr>
        <p:spPr>
          <a:xfrm>
            <a:off x="838200" y="1171954"/>
            <a:ext cx="970137" cy="307777"/>
          </a:xfrm>
          <a:prstGeom prst="rect">
            <a:avLst/>
          </a:prstGeom>
          <a:solidFill>
            <a:srgbClr val="A8D08C"/>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[2] p. 1487</a:t>
            </a:r>
            <a:endParaRPr/>
          </a:p>
        </p:txBody>
      </p:sp>
      <p:sp>
        <p:nvSpPr>
          <p:cNvPr id="130" name="Google Shape;130;p4"/>
          <p:cNvSpPr txBox="1"/>
          <p:nvPr/>
        </p:nvSpPr>
        <p:spPr>
          <a:xfrm>
            <a:off x="9037616" y="1402193"/>
            <a:ext cx="970137" cy="307777"/>
          </a:xfrm>
          <a:prstGeom prst="rect">
            <a:avLst/>
          </a:prstGeom>
          <a:solidFill>
            <a:srgbClr val="A8D08C"/>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[2] p. 1484</a:t>
            </a:r>
            <a:endParaRPr/>
          </a:p>
        </p:txBody>
      </p:sp>
      <p:sp>
        <p:nvSpPr>
          <p:cNvPr id="131" name="Google Shape;131;p4"/>
          <p:cNvSpPr txBox="1"/>
          <p:nvPr/>
        </p:nvSpPr>
        <p:spPr>
          <a:xfrm>
            <a:off x="9052233" y="2908637"/>
            <a:ext cx="970137" cy="307777"/>
          </a:xfrm>
          <a:prstGeom prst="rect">
            <a:avLst/>
          </a:prstGeom>
          <a:solidFill>
            <a:srgbClr val="A8D08C"/>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[2] p. 1488</a:t>
            </a:r>
            <a:endParaRPr/>
          </a:p>
        </p:txBody>
      </p:sp>
      <p:sp>
        <p:nvSpPr>
          <p:cNvPr id="132" name="Google Shape;132;p4"/>
          <p:cNvSpPr txBox="1"/>
          <p:nvPr/>
        </p:nvSpPr>
        <p:spPr>
          <a:xfrm>
            <a:off x="7234851" y="6023294"/>
            <a:ext cx="2759410" cy="307777"/>
          </a:xfrm>
          <a:prstGeom prst="rect">
            <a:avLst/>
          </a:prstGeom>
          <a:solidFill>
            <a:srgbClr val="A8D08C"/>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[3] p. 285 (Bridging therapy details)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5"/>
          <p:cNvSpPr txBox="1">
            <a:spLocks noGrp="1"/>
          </p:cNvSpPr>
          <p:nvPr>
            <p:ph type="title"/>
          </p:nvPr>
        </p:nvSpPr>
        <p:spPr>
          <a:xfrm>
            <a:off x="838200" y="1328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More from Perioperative antiplatelet guideline</a:t>
            </a:r>
            <a:endParaRPr/>
          </a:p>
        </p:txBody>
      </p:sp>
      <p:grpSp>
        <p:nvGrpSpPr>
          <p:cNvPr id="138" name="Google Shape;138;p5"/>
          <p:cNvGrpSpPr/>
          <p:nvPr/>
        </p:nvGrpSpPr>
        <p:grpSpPr>
          <a:xfrm>
            <a:off x="1306635" y="1458405"/>
            <a:ext cx="3082091" cy="1718186"/>
            <a:chOff x="8947490" y="5842077"/>
            <a:chExt cx="3082091" cy="1718186"/>
          </a:xfrm>
        </p:grpSpPr>
        <p:pic>
          <p:nvPicPr>
            <p:cNvPr id="139" name="Google Shape;139;p5"/>
            <p:cNvPicPr preferRelativeResize="0"/>
            <p:nvPr/>
          </p:nvPicPr>
          <p:blipFill rotWithShape="1">
            <a:blip r:embed="rId3">
              <a:alphaModFix/>
            </a:blip>
            <a:srcRect/>
            <a:stretch/>
          </p:blipFill>
          <p:spPr>
            <a:xfrm>
              <a:off x="8956063" y="5905291"/>
              <a:ext cx="3073518" cy="1654972"/>
            </a:xfrm>
            <a:prstGeom prst="rect">
              <a:avLst/>
            </a:prstGeom>
            <a:noFill/>
            <a:ln>
              <a:noFill/>
            </a:ln>
          </p:spPr>
        </p:pic>
        <p:sp>
          <p:nvSpPr>
            <p:cNvPr id="140" name="Google Shape;140;p5"/>
            <p:cNvSpPr/>
            <p:nvPr/>
          </p:nvSpPr>
          <p:spPr>
            <a:xfrm>
              <a:off x="8947490" y="5842077"/>
              <a:ext cx="785295" cy="20818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41" name="Google Shape;141;p5"/>
          <p:cNvSpPr txBox="1"/>
          <p:nvPr/>
        </p:nvSpPr>
        <p:spPr>
          <a:xfrm>
            <a:off x="296339" y="1367730"/>
            <a:ext cx="970137" cy="307777"/>
          </a:xfrm>
          <a:prstGeom prst="rect">
            <a:avLst/>
          </a:prstGeom>
          <a:solidFill>
            <a:srgbClr val="A8D08C"/>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[2] p. 1488</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Domain knowledge</a:t>
            </a:r>
            <a:endParaRPr/>
          </a:p>
        </p:txBody>
      </p:sp>
      <p:graphicFrame>
        <p:nvGraphicFramePr>
          <p:cNvPr id="148" name="Google Shape;148;p6"/>
          <p:cNvGraphicFramePr/>
          <p:nvPr/>
        </p:nvGraphicFramePr>
        <p:xfrm>
          <a:off x="838200" y="1690688"/>
          <a:ext cx="10515600" cy="4033600"/>
        </p:xfrm>
        <a:graphic>
          <a:graphicData uri="http://schemas.openxmlformats.org/drawingml/2006/table">
            <a:tbl>
              <a:tblPr firstRow="1" bandRow="1">
                <a:noFill/>
                <a:tableStyleId>{4144A121-9787-4791-8A8E-317FEFCEF8DB}</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u="none" strike="noStrike" cap="none"/>
                        <a:t>Knowledge</a:t>
                      </a:r>
                      <a:endParaRPr/>
                    </a:p>
                  </a:txBody>
                  <a:tcPr marL="91450" marR="91450" marT="45725" marB="45725"/>
                </a:tc>
                <a:tc>
                  <a:txBody>
                    <a:bodyPr/>
                    <a:lstStyle/>
                    <a:p>
                      <a:pPr marL="0" marR="0" lvl="0" indent="0" algn="l" rtl="0">
                        <a:spcBef>
                          <a:spcPts val="0"/>
                        </a:spcBef>
                        <a:spcAft>
                          <a:spcPts val="0"/>
                        </a:spcAft>
                        <a:buNone/>
                      </a:pPr>
                      <a:r>
                        <a:rPr lang="en-US" sz="1800"/>
                        <a:t>Sources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Clopidogrel is a platelet aggregation inhibitor</a:t>
                      </a:r>
                      <a:endParaRPr sz="1200">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ATC (Anatomical Therapeutic Chemical) classification. World Health Organization. </a:t>
                      </a:r>
                      <a:r>
                        <a:rPr lang="en-US" sz="1200" u="sng">
                          <a:solidFill>
                            <a:schemeClr val="hlink"/>
                          </a:solidFill>
                          <a:latin typeface="Arial"/>
                          <a:ea typeface="Arial"/>
                          <a:cs typeface="Arial"/>
                          <a:sym typeface="Arial"/>
                          <a:hlinkClick r:id="rId3"/>
                        </a:rPr>
                        <a:t>LINK</a:t>
                      </a:r>
                      <a:endParaRPr sz="1200">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200">
                          <a:latin typeface="Arial"/>
                          <a:ea typeface="Arial"/>
                          <a:cs typeface="Arial"/>
                          <a:sym typeface="Arial"/>
                        </a:rPr>
                        <a:t>In the CVD guideline, clopidogrel is given to reduce the risk of thrombosis</a:t>
                      </a:r>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[1] p. 219: “Current evidence suggests that DAPT mitigates the risk of stent</a:t>
                      </a:r>
                      <a:endParaRPr/>
                    </a:p>
                    <a:p>
                      <a:pPr marL="0" marR="0" lvl="0" indent="0" algn="l" rtl="0">
                        <a:spcBef>
                          <a:spcPts val="0"/>
                        </a:spcBef>
                        <a:spcAft>
                          <a:spcPts val="0"/>
                        </a:spcAft>
                        <a:buNone/>
                      </a:pPr>
                      <a:r>
                        <a:rPr lang="en-US" sz="1200">
                          <a:latin typeface="Arial"/>
                          <a:ea typeface="Arial"/>
                          <a:cs typeface="Arial"/>
                          <a:sym typeface="Arial"/>
                        </a:rPr>
                        <a:t>Thrombosis”</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Platelet aggregation inhibitors increase risk of bleedings</a:t>
                      </a:r>
                      <a:endParaRPr/>
                    </a:p>
                  </a:txBody>
                  <a:tcPr marL="91450" marR="91450" marT="45725" marB="45725"/>
                </a:tc>
                <a:tc>
                  <a:txBody>
                    <a:bodyPr/>
                    <a:lstStyle/>
                    <a:p>
                      <a:pPr marL="0" marR="0" lvl="0" indent="0" algn="l" rtl="0">
                        <a:spcBef>
                          <a:spcPts val="0"/>
                        </a:spcBef>
                        <a:spcAft>
                          <a:spcPts val="0"/>
                        </a:spcAft>
                        <a:buNone/>
                      </a:pPr>
                      <a:endParaRPr sz="1200">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200">
                          <a:latin typeface="Arial"/>
                          <a:ea typeface="Arial"/>
                          <a:cs typeface="Arial"/>
                          <a:sym typeface="Arial"/>
                        </a:rPr>
                        <a:t>The antiplatelet effect of clopidogrel lasts for 5 days</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[L1] p. 13: “Platelet aggregation and bleeding time gradually return to baseline values after treatment is discontinued, generally in about 5 days.” </a:t>
                      </a:r>
                      <a:r>
                        <a:rPr lang="en-US" sz="1200" u="sng">
                          <a:solidFill>
                            <a:schemeClr val="hlink"/>
                          </a:solidFill>
                          <a:latin typeface="Arial"/>
                          <a:ea typeface="Arial"/>
                          <a:cs typeface="Arial"/>
                          <a:sym typeface="Arial"/>
                          <a:hlinkClick r:id="rId4"/>
                        </a:rPr>
                        <a:t>LINK</a:t>
                      </a:r>
                      <a:endParaRPr sz="1200">
                        <a:latin typeface="Arial"/>
                        <a:ea typeface="Arial"/>
                        <a:cs typeface="Arial"/>
                        <a:sym typeface="Arial"/>
                      </a:endParaRPr>
                    </a:p>
                    <a:p>
                      <a:pPr marL="0" marR="0" lvl="0" indent="0" algn="l" rtl="0">
                        <a:spcBef>
                          <a:spcPts val="0"/>
                        </a:spcBef>
                        <a:spcAft>
                          <a:spcPts val="0"/>
                        </a:spcAft>
                        <a:buNone/>
                      </a:pPr>
                      <a:r>
                        <a:rPr lang="en-US" sz="1200">
                          <a:latin typeface="Arial"/>
                          <a:ea typeface="Arial"/>
                          <a:cs typeface="Arial"/>
                          <a:sym typeface="Arial"/>
                        </a:rPr>
                        <a:t>[L2] p. 746: “Residual anti-aggregating activity was noted 5 days after the end of 14 days’ treatment.” </a:t>
                      </a:r>
                      <a:r>
                        <a:rPr lang="en-US" sz="1200" u="sng">
                          <a:solidFill>
                            <a:schemeClr val="hlink"/>
                          </a:solidFill>
                          <a:latin typeface="Arial"/>
                          <a:ea typeface="Arial"/>
                          <a:cs typeface="Arial"/>
                          <a:sym typeface="Arial"/>
                          <a:hlinkClick r:id="rId5"/>
                        </a:rPr>
                        <a:t>LINK</a:t>
                      </a:r>
                      <a:endParaRPr sz="1200">
                        <a:latin typeface="Arial"/>
                        <a:ea typeface="Arial"/>
                        <a:cs typeface="Arial"/>
                        <a:sym typeface="Arial"/>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Surgery increases the risk of bleedings</a:t>
                      </a:r>
                      <a:endParaRPr/>
                    </a:p>
                    <a:p>
                      <a:pPr marL="0" marR="0" lvl="0" indent="0" algn="l" rtl="0">
                        <a:spcBef>
                          <a:spcPts val="0"/>
                        </a:spcBef>
                        <a:spcAft>
                          <a:spcPts val="0"/>
                        </a:spcAft>
                        <a:buNone/>
                      </a:pPr>
                      <a:endParaRPr sz="120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endParaRPr sz="1200">
                        <a:latin typeface="Arial"/>
                        <a:ea typeface="Arial"/>
                        <a:cs typeface="Arial"/>
                        <a:sym typeface="Arial"/>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200">
                          <a:latin typeface="Arial"/>
                          <a:ea typeface="Arial"/>
                          <a:cs typeface="Arial"/>
                          <a:sym typeface="Arial"/>
                        </a:rPr>
                        <a:t>Tirofiban, Ticagrelor and Prasugrel are platelet aggregation inhibitors</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ATC (Anatomical Therapeutic Chemical) classification. World Health Organization. </a:t>
                      </a:r>
                      <a:r>
                        <a:rPr lang="en-US" sz="1200" u="sng">
                          <a:solidFill>
                            <a:schemeClr val="hlink"/>
                          </a:solidFill>
                          <a:latin typeface="Arial"/>
                          <a:ea typeface="Arial"/>
                          <a:cs typeface="Arial"/>
                          <a:sym typeface="Arial"/>
                          <a:hlinkClick r:id="rId6"/>
                        </a:rPr>
                        <a:t>LINK</a:t>
                      </a:r>
                      <a:endParaRPr sz="1200">
                        <a:latin typeface="Arial"/>
                        <a:ea typeface="Arial"/>
                        <a:cs typeface="Arial"/>
                        <a:sym typeface="Arial"/>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The antiplatelet effect of tirofiban lasts for 4-8 hours</a:t>
                      </a:r>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a:t>
                      </a:r>
                      <a:r>
                        <a:rPr lang="en-US" sz="1200" b="0" i="0">
                          <a:solidFill>
                            <a:schemeClr val="dk1"/>
                          </a:solidFill>
                          <a:latin typeface="Arial"/>
                          <a:ea typeface="Arial"/>
                          <a:cs typeface="Arial"/>
                          <a:sym typeface="Arial"/>
                        </a:rPr>
                        <a:t>In ~90% of patients, </a:t>
                      </a:r>
                      <a:r>
                        <a:rPr lang="en-US" sz="1200" b="0" i="1">
                          <a:solidFill>
                            <a:schemeClr val="dk1"/>
                          </a:solidFill>
                          <a:latin typeface="Arial"/>
                          <a:ea typeface="Arial"/>
                          <a:cs typeface="Arial"/>
                          <a:sym typeface="Arial"/>
                        </a:rPr>
                        <a:t>ex vivo</a:t>
                      </a:r>
                      <a:r>
                        <a:rPr lang="en-US" sz="1200" b="0" i="0">
                          <a:solidFill>
                            <a:schemeClr val="dk1"/>
                          </a:solidFill>
                          <a:latin typeface="Arial"/>
                          <a:ea typeface="Arial"/>
                          <a:cs typeface="Arial"/>
                          <a:sym typeface="Arial"/>
                        </a:rPr>
                        <a:t> platelet aggregation returns to near baseline in 4 to 8 hours after discontinuation.</a:t>
                      </a:r>
                      <a:r>
                        <a:rPr lang="en-US" sz="1200">
                          <a:latin typeface="Arial"/>
                          <a:ea typeface="Arial"/>
                          <a:cs typeface="Arial"/>
                          <a:sym typeface="Arial"/>
                        </a:rPr>
                        <a:t>” </a:t>
                      </a:r>
                      <a:r>
                        <a:rPr lang="en-US" sz="1200" u="sng">
                          <a:solidFill>
                            <a:schemeClr val="hlink"/>
                          </a:solidFill>
                          <a:latin typeface="Arial"/>
                          <a:ea typeface="Arial"/>
                          <a:cs typeface="Arial"/>
                          <a:sym typeface="Arial"/>
                          <a:hlinkClick r:id="rId7"/>
                        </a:rPr>
                        <a:t>LINK</a:t>
                      </a:r>
                      <a:endParaRPr sz="1200">
                        <a:latin typeface="Arial"/>
                        <a:ea typeface="Arial"/>
                        <a:cs typeface="Arial"/>
                        <a:sym typeface="Arial"/>
                      </a:endParaRPr>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7"/>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Mitigation of Adverse Interactions</a:t>
            </a:r>
            <a:endParaRPr/>
          </a:p>
        </p:txBody>
      </p:sp>
      <p:sp>
        <p:nvSpPr>
          <p:cNvPr id="154" name="Google Shape;154;p7"/>
          <p:cNvSpPr txBox="1"/>
          <p:nvPr/>
        </p:nvSpPr>
        <p:spPr>
          <a:xfrm>
            <a:off x="541867" y="1325562"/>
            <a:ext cx="10811933" cy="5532437"/>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00000"/>
              </a:lnSpc>
              <a:spcBef>
                <a:spcPts val="0"/>
              </a:spcBef>
              <a:spcAft>
                <a:spcPts val="0"/>
              </a:spcAft>
              <a:buClr>
                <a:schemeClr val="dk1"/>
              </a:buClr>
              <a:buSzPts val="2220"/>
              <a:buFont typeface="Arial"/>
              <a:buChar char="•"/>
            </a:pPr>
            <a:r>
              <a:rPr lang="en-US" sz="2220">
                <a:solidFill>
                  <a:schemeClr val="dk1"/>
                </a:solidFill>
                <a:latin typeface="Arial"/>
                <a:ea typeface="Arial"/>
                <a:cs typeface="Arial"/>
                <a:sym typeface="Arial"/>
              </a:rPr>
              <a:t>Adverse interactions</a:t>
            </a:r>
            <a:endParaRPr/>
          </a:p>
          <a:p>
            <a:pPr marL="685800" marR="0" lvl="1" indent="-228600" algn="l" rtl="0">
              <a:lnSpc>
                <a:spcPct val="100000"/>
              </a:lnSpc>
              <a:spcBef>
                <a:spcPts val="500"/>
              </a:spcBef>
              <a:spcAft>
                <a:spcPts val="0"/>
              </a:spcAft>
              <a:buClr>
                <a:schemeClr val="dk1"/>
              </a:buClr>
              <a:buSzPts val="1295"/>
              <a:buFont typeface="Arial"/>
              <a:buChar char="•"/>
            </a:pPr>
            <a:r>
              <a:rPr lang="en-US" sz="1295" b="0" i="0" u="none" strike="noStrike" cap="none">
                <a:solidFill>
                  <a:schemeClr val="dk1"/>
                </a:solidFill>
                <a:latin typeface="Arial"/>
                <a:ea typeface="Arial"/>
                <a:cs typeface="Arial"/>
                <a:sym typeface="Arial"/>
              </a:rPr>
              <a:t>Conflicting goals/actions: decrease platelet aggregation to reduce risk of thrombosis after stent implanted: Aspirin+Clopidogrel</a:t>
            </a:r>
            <a:endParaRPr sz="1295" b="0" i="0" u="none" strike="noStrike" cap="none">
              <a:solidFill>
                <a:schemeClr val="dk1"/>
              </a:solidFill>
              <a:latin typeface="Arial"/>
              <a:ea typeface="Arial"/>
              <a:cs typeface="Arial"/>
              <a:sym typeface="Arial"/>
            </a:endParaRPr>
          </a:p>
          <a:p>
            <a:pPr marL="685800" marR="0" lvl="1" indent="-228600" algn="l" rtl="0">
              <a:lnSpc>
                <a:spcPct val="100000"/>
              </a:lnSpc>
              <a:spcBef>
                <a:spcPts val="500"/>
              </a:spcBef>
              <a:spcAft>
                <a:spcPts val="0"/>
              </a:spcAft>
              <a:buClr>
                <a:schemeClr val="dk1"/>
              </a:buClr>
              <a:buSzPts val="1295"/>
              <a:buFont typeface="Arial"/>
              <a:buChar char="•"/>
            </a:pPr>
            <a:r>
              <a:rPr lang="en-US" sz="1295" b="0" i="0" u="none" strike="noStrike" cap="none">
                <a:solidFill>
                  <a:schemeClr val="dk1"/>
                </a:solidFill>
                <a:latin typeface="Arial"/>
                <a:ea typeface="Arial"/>
                <a:cs typeface="Arial"/>
                <a:sym typeface="Arial"/>
              </a:rPr>
              <a:t>                                    vs.</a:t>
            </a:r>
            <a:endParaRPr/>
          </a:p>
          <a:p>
            <a:pPr marL="685800" marR="0" lvl="1" indent="-228600" algn="l" rtl="0">
              <a:lnSpc>
                <a:spcPct val="100000"/>
              </a:lnSpc>
              <a:spcBef>
                <a:spcPts val="500"/>
              </a:spcBef>
              <a:spcAft>
                <a:spcPts val="0"/>
              </a:spcAft>
              <a:buClr>
                <a:schemeClr val="dk1"/>
              </a:buClr>
              <a:buSzPts val="1295"/>
              <a:buFont typeface="Arial"/>
              <a:buChar char="•"/>
            </a:pPr>
            <a:r>
              <a:rPr lang="en-US" sz="1295" b="0" i="0" u="none" strike="noStrike" cap="none">
                <a:solidFill>
                  <a:schemeClr val="dk1"/>
                </a:solidFill>
                <a:latin typeface="Arial"/>
                <a:ea typeface="Arial"/>
                <a:cs typeface="Arial"/>
                <a:sym typeface="Arial"/>
              </a:rPr>
              <a:t>                                        elevate platelet aggregation to normal, to reduce risk of bleeding during surgery: Suspend Clopidogrel</a:t>
            </a:r>
            <a:endParaRPr sz="1295" b="0" i="0" u="none" strike="noStrike" cap="none">
              <a:solidFill>
                <a:schemeClr val="dk1"/>
              </a:solidFill>
              <a:latin typeface="Arial"/>
              <a:ea typeface="Arial"/>
              <a:cs typeface="Arial"/>
              <a:sym typeface="Arial"/>
            </a:endParaRPr>
          </a:p>
          <a:p>
            <a:pPr marL="685800" marR="0" lvl="1" indent="-228600" algn="l" rtl="0">
              <a:lnSpc>
                <a:spcPct val="100000"/>
              </a:lnSpc>
              <a:spcBef>
                <a:spcPts val="500"/>
              </a:spcBef>
              <a:spcAft>
                <a:spcPts val="0"/>
              </a:spcAft>
              <a:buClr>
                <a:schemeClr val="dk1"/>
              </a:buClr>
              <a:buSzPts val="1295"/>
              <a:buFont typeface="Arial"/>
              <a:buChar char="•"/>
            </a:pPr>
            <a:r>
              <a:rPr lang="en-US" sz="1295" b="0" i="0" u="none" strike="noStrike" cap="none">
                <a:solidFill>
                  <a:schemeClr val="dk1"/>
                </a:solidFill>
                <a:latin typeface="Arial"/>
                <a:ea typeface="Arial"/>
                <a:cs typeface="Arial"/>
                <a:sym typeface="Arial"/>
              </a:rPr>
              <a:t>While Clopidogrel is suspended patient is at risk of thrombosis</a:t>
            </a:r>
            <a:endParaRPr/>
          </a:p>
          <a:p>
            <a:pPr marL="685800" marR="0" lvl="1" indent="-228600" algn="l" rtl="0">
              <a:lnSpc>
                <a:spcPct val="100000"/>
              </a:lnSpc>
              <a:spcBef>
                <a:spcPts val="500"/>
              </a:spcBef>
              <a:spcAft>
                <a:spcPts val="0"/>
              </a:spcAft>
              <a:buClr>
                <a:schemeClr val="dk1"/>
              </a:buClr>
              <a:buSzPts val="1295"/>
              <a:buFont typeface="Arial"/>
              <a:buChar char="•"/>
            </a:pPr>
            <a:r>
              <a:rPr lang="en-US" sz="1295" b="0" i="0" u="none" strike="noStrike" cap="none">
                <a:solidFill>
                  <a:schemeClr val="dk1"/>
                </a:solidFill>
                <a:latin typeface="Arial"/>
                <a:ea typeface="Arial"/>
                <a:cs typeface="Arial"/>
                <a:sym typeface="Arial"/>
              </a:rPr>
              <a:t>Bridging therapy to decrease risk of thrombosis to minimum by starting a less effective antiplatelet that is cleared out of the body more quickly than clopidogrel</a:t>
            </a:r>
            <a:endParaRPr sz="1295" b="0" i="0" u="none" strike="noStrike" cap="none">
              <a:solidFill>
                <a:schemeClr val="dk1"/>
              </a:solidFill>
              <a:latin typeface="Arial"/>
              <a:ea typeface="Arial"/>
              <a:cs typeface="Arial"/>
              <a:sym typeface="Arial"/>
            </a:endParaRPr>
          </a:p>
          <a:p>
            <a:pPr marL="228600" marR="0" lvl="0" indent="-228600" algn="l" rtl="0">
              <a:lnSpc>
                <a:spcPct val="100000"/>
              </a:lnSpc>
              <a:spcBef>
                <a:spcPts val="1000"/>
              </a:spcBef>
              <a:spcAft>
                <a:spcPts val="0"/>
              </a:spcAft>
              <a:buClr>
                <a:schemeClr val="dk1"/>
              </a:buClr>
              <a:buSzPts val="2220"/>
              <a:buFont typeface="Arial"/>
              <a:buChar char="•"/>
            </a:pPr>
            <a:r>
              <a:rPr lang="en-US" sz="2220">
                <a:solidFill>
                  <a:schemeClr val="dk1"/>
                </a:solidFill>
                <a:latin typeface="Arial"/>
                <a:ea typeface="Arial"/>
                <a:cs typeface="Arial"/>
                <a:sym typeface="Arial"/>
              </a:rPr>
              <a:t>Suggested treatment</a:t>
            </a:r>
            <a:endParaRPr sz="2220" strike="sngStrike">
              <a:solidFill>
                <a:srgbClr val="FF0000"/>
              </a:solidFill>
              <a:latin typeface="Arial"/>
              <a:ea typeface="Arial"/>
              <a:cs typeface="Arial"/>
              <a:sym typeface="Arial"/>
            </a:endParaRPr>
          </a:p>
          <a:p>
            <a:pPr marL="685800" marR="0" lvl="1" indent="-228600" algn="l" rtl="0">
              <a:lnSpc>
                <a:spcPct val="100000"/>
              </a:lnSpc>
              <a:spcBef>
                <a:spcPts val="500"/>
              </a:spcBef>
              <a:spcAft>
                <a:spcPts val="0"/>
              </a:spcAft>
              <a:buClr>
                <a:srgbClr val="000000"/>
              </a:buClr>
              <a:buSzPts val="1665"/>
              <a:buFont typeface="Arial"/>
              <a:buChar char="•"/>
            </a:pPr>
            <a:r>
              <a:rPr lang="en-US" sz="1665" b="0" i="0" u="none" strike="noStrike" cap="none">
                <a:solidFill>
                  <a:schemeClr val="dk1"/>
                </a:solidFill>
                <a:latin typeface="Arial"/>
                <a:ea typeface="Arial"/>
                <a:cs typeface="Arial"/>
                <a:sym typeface="Arial"/>
              </a:rPr>
              <a:t>Suspend clopidogrel </a:t>
            </a:r>
            <a:r>
              <a:rPr lang="en-US" sz="1665" b="0" i="0" u="none" strike="noStrike" cap="none">
                <a:solidFill>
                  <a:srgbClr val="FF00FF"/>
                </a:solidFill>
                <a:latin typeface="Arial"/>
                <a:ea typeface="Arial"/>
                <a:cs typeface="Arial"/>
                <a:sym typeface="Arial"/>
              </a:rPr>
              <a:t>5 days </a:t>
            </a:r>
            <a:r>
              <a:rPr lang="en-US" sz="1665" b="0" i="0" u="none" strike="noStrike" cap="none">
                <a:solidFill>
                  <a:schemeClr val="dk1"/>
                </a:solidFill>
                <a:latin typeface="Arial"/>
                <a:ea typeface="Arial"/>
                <a:cs typeface="Arial"/>
                <a:sym typeface="Arial"/>
              </a:rPr>
              <a:t>before </a:t>
            </a:r>
            <a:endParaRPr/>
          </a:p>
          <a:p>
            <a:pPr marL="685800" marR="0" lvl="1" indent="-228600" algn="l" rtl="0">
              <a:lnSpc>
                <a:spcPct val="100000"/>
              </a:lnSpc>
              <a:spcBef>
                <a:spcPts val="500"/>
              </a:spcBef>
              <a:spcAft>
                <a:spcPts val="0"/>
              </a:spcAft>
              <a:buClr>
                <a:srgbClr val="000000"/>
              </a:buClr>
              <a:buSzPts val="1665"/>
              <a:buFont typeface="Arial"/>
              <a:buChar char="•"/>
            </a:pPr>
            <a:r>
              <a:rPr lang="en-US" sz="1665" b="0" i="0" u="none" strike="noStrike" cap="none">
                <a:solidFill>
                  <a:schemeClr val="dk1"/>
                </a:solidFill>
                <a:latin typeface="Arial"/>
                <a:ea typeface="Arial"/>
                <a:cs typeface="Arial"/>
                <a:sym typeface="Arial"/>
              </a:rPr>
              <a:t>Bridging therapy: start tirofiban </a:t>
            </a:r>
            <a:r>
              <a:rPr lang="en-US" sz="1665" b="0" i="0" u="none" strike="noStrike" cap="none">
                <a:solidFill>
                  <a:srgbClr val="FF00FF"/>
                </a:solidFill>
                <a:latin typeface="Arial"/>
                <a:ea typeface="Arial"/>
                <a:cs typeface="Arial"/>
                <a:sym typeface="Arial"/>
              </a:rPr>
              <a:t>24 h later</a:t>
            </a:r>
            <a:r>
              <a:rPr lang="en-US" sz="1665" b="0" i="0" u="none" strike="noStrike" cap="none">
                <a:solidFill>
                  <a:schemeClr val="dk1"/>
                </a:solidFill>
                <a:latin typeface="Arial"/>
                <a:ea typeface="Arial"/>
                <a:cs typeface="Arial"/>
                <a:sym typeface="Arial"/>
              </a:rPr>
              <a:t>; suspend it </a:t>
            </a:r>
            <a:r>
              <a:rPr lang="en-US" sz="1665" b="0" i="0" u="none" strike="noStrike" cap="none">
                <a:solidFill>
                  <a:srgbClr val="FF00FF"/>
                </a:solidFill>
                <a:latin typeface="Arial"/>
                <a:ea typeface="Arial"/>
                <a:cs typeface="Arial"/>
                <a:sym typeface="Arial"/>
              </a:rPr>
              <a:t>4 h </a:t>
            </a:r>
            <a:r>
              <a:rPr lang="en-US" sz="1665" b="0" i="0" u="none" strike="noStrike" cap="none">
                <a:solidFill>
                  <a:schemeClr val="dk1"/>
                </a:solidFill>
                <a:latin typeface="Arial"/>
                <a:ea typeface="Arial"/>
                <a:cs typeface="Arial"/>
                <a:sym typeface="Arial"/>
              </a:rPr>
              <a:t>before surgery; resume it </a:t>
            </a:r>
            <a:r>
              <a:rPr lang="en-US" sz="1665" b="0" i="0" u="none" strike="noStrike" cap="none">
                <a:solidFill>
                  <a:srgbClr val="FF00FF"/>
                </a:solidFill>
                <a:latin typeface="Arial"/>
                <a:ea typeface="Arial"/>
                <a:cs typeface="Arial"/>
                <a:sym typeface="Arial"/>
              </a:rPr>
              <a:t>2 h </a:t>
            </a:r>
            <a:r>
              <a:rPr lang="en-US" sz="1665" b="0" i="0" u="none" strike="noStrike" cap="none">
                <a:solidFill>
                  <a:schemeClr val="dk1"/>
                </a:solidFill>
                <a:latin typeface="Arial"/>
                <a:ea typeface="Arial"/>
                <a:cs typeface="Arial"/>
                <a:sym typeface="Arial"/>
              </a:rPr>
              <a:t>after surgery until oral clopidogrel is resumed</a:t>
            </a:r>
            <a:endParaRPr sz="1665" b="0" i="0" u="none" strike="noStrike" cap="none">
              <a:solidFill>
                <a:srgbClr val="000000"/>
              </a:solidFill>
              <a:latin typeface="Arial"/>
              <a:ea typeface="Arial"/>
              <a:cs typeface="Arial"/>
              <a:sym typeface="Arial"/>
            </a:endParaRPr>
          </a:p>
          <a:p>
            <a:pPr marL="685800" marR="0" lvl="1" indent="-228600" algn="l" rtl="0">
              <a:lnSpc>
                <a:spcPct val="100000"/>
              </a:lnSpc>
              <a:spcBef>
                <a:spcPts val="500"/>
              </a:spcBef>
              <a:spcAft>
                <a:spcPts val="0"/>
              </a:spcAft>
              <a:buClr>
                <a:srgbClr val="000000"/>
              </a:buClr>
              <a:buSzPts val="1665"/>
              <a:buFont typeface="Arial"/>
              <a:buChar char="•"/>
            </a:pPr>
            <a:r>
              <a:rPr lang="en-US" sz="1665" b="0" i="0" u="none" strike="noStrike" cap="none">
                <a:solidFill>
                  <a:schemeClr val="dk1"/>
                </a:solidFill>
                <a:latin typeface="Arial"/>
                <a:ea typeface="Arial"/>
                <a:cs typeface="Arial"/>
                <a:sym typeface="Arial"/>
              </a:rPr>
              <a:t>After the operation, resume Clopidogrel within the first </a:t>
            </a:r>
            <a:r>
              <a:rPr lang="en-US" sz="1665" b="0" i="0" u="none" strike="noStrike" cap="none">
                <a:solidFill>
                  <a:srgbClr val="FF00FF"/>
                </a:solidFill>
                <a:latin typeface="Arial"/>
                <a:ea typeface="Arial"/>
                <a:cs typeface="Arial"/>
                <a:sym typeface="Arial"/>
              </a:rPr>
              <a:t>12 to 24 </a:t>
            </a:r>
            <a:r>
              <a:rPr lang="en-US" sz="1665" b="0" i="0" u="none" strike="noStrike" cap="none">
                <a:solidFill>
                  <a:schemeClr val="dk1"/>
                </a:solidFill>
                <a:latin typeface="Arial"/>
                <a:ea typeface="Arial"/>
                <a:cs typeface="Arial"/>
                <a:sym typeface="Arial"/>
              </a:rPr>
              <a:t>hours; clopidogrel therapy is reinitiated with a </a:t>
            </a:r>
            <a:r>
              <a:rPr lang="en-US" sz="1665" b="0" i="0" u="none" strike="noStrike" cap="none">
                <a:solidFill>
                  <a:srgbClr val="C55A11"/>
                </a:solidFill>
                <a:latin typeface="Arial"/>
                <a:ea typeface="Arial"/>
                <a:cs typeface="Arial"/>
                <a:sym typeface="Arial"/>
              </a:rPr>
              <a:t>300-mg loading dose</a:t>
            </a:r>
            <a:endParaRPr sz="1665"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rgbClr val="000000"/>
              </a:buClr>
              <a:buSzPts val="2220"/>
              <a:buFont typeface="Arial"/>
              <a:buChar char="•"/>
            </a:pPr>
            <a:r>
              <a:rPr lang="en-US" sz="2220">
                <a:solidFill>
                  <a:srgbClr val="000000"/>
                </a:solidFill>
                <a:latin typeface="Arial"/>
                <a:ea typeface="Arial"/>
                <a:cs typeface="Arial"/>
                <a:sym typeface="Arial"/>
              </a:rPr>
              <a:t>Relevant aspects</a:t>
            </a:r>
            <a:endParaRPr/>
          </a:p>
          <a:p>
            <a:pPr marL="685800" marR="0" lvl="1" indent="-228600" algn="l" rtl="0">
              <a:lnSpc>
                <a:spcPct val="100000"/>
              </a:lnSpc>
              <a:spcBef>
                <a:spcPts val="500"/>
              </a:spcBef>
              <a:spcAft>
                <a:spcPts val="0"/>
              </a:spcAft>
              <a:buClr>
                <a:srgbClr val="000000"/>
              </a:buClr>
              <a:buSzPts val="1665"/>
              <a:buFont typeface="Arial"/>
              <a:buChar char="•"/>
            </a:pPr>
            <a:r>
              <a:rPr lang="en-US" sz="1665" b="0" i="0" u="none" strike="noStrike" cap="none">
                <a:solidFill>
                  <a:srgbClr val="000000"/>
                </a:solidFill>
                <a:latin typeface="Arial"/>
                <a:ea typeface="Arial"/>
                <a:cs typeface="Arial"/>
                <a:sym typeface="Arial"/>
              </a:rPr>
              <a:t>Level of evidence for treatment (e.g., no bridging vs. bridging, based on paper [3])</a:t>
            </a:r>
            <a:endParaRPr sz="1665" b="0" i="0" u="none" strike="noStrike" cap="none">
              <a:solidFill>
                <a:srgbClr val="000000"/>
              </a:solidFill>
              <a:latin typeface="Arial"/>
              <a:ea typeface="Arial"/>
              <a:cs typeface="Arial"/>
              <a:sym typeface="Arial"/>
            </a:endParaRPr>
          </a:p>
          <a:p>
            <a:pPr marL="685800" marR="0" lvl="1" indent="-228600" algn="l" rtl="0">
              <a:lnSpc>
                <a:spcPct val="100000"/>
              </a:lnSpc>
              <a:spcBef>
                <a:spcPts val="500"/>
              </a:spcBef>
              <a:spcAft>
                <a:spcPts val="0"/>
              </a:spcAft>
              <a:buClr>
                <a:srgbClr val="000000"/>
              </a:buClr>
              <a:buSzPts val="1665"/>
              <a:buFont typeface="Arial"/>
              <a:buChar char="•"/>
            </a:pPr>
            <a:r>
              <a:rPr lang="en-US" sz="1665" b="0" i="0" u="none" strike="noStrike" cap="none">
                <a:solidFill>
                  <a:srgbClr val="000000"/>
                </a:solidFill>
                <a:latin typeface="Arial"/>
                <a:ea typeface="Arial"/>
                <a:cs typeface="Arial"/>
                <a:sym typeface="Arial"/>
              </a:rPr>
              <a:t>Clinician preference and experience </a:t>
            </a:r>
            <a:endParaRPr/>
          </a:p>
          <a:p>
            <a:pPr marL="685800" marR="0" lvl="1" indent="-228600" algn="l" rtl="0">
              <a:lnSpc>
                <a:spcPct val="100000"/>
              </a:lnSpc>
              <a:spcBef>
                <a:spcPts val="500"/>
              </a:spcBef>
              <a:spcAft>
                <a:spcPts val="0"/>
              </a:spcAft>
              <a:buClr>
                <a:srgbClr val="000000"/>
              </a:buClr>
              <a:buSzPts val="1665"/>
              <a:buFont typeface="Arial"/>
              <a:buChar char="•"/>
            </a:pPr>
            <a:r>
              <a:rPr lang="en-US" sz="1665" b="0" i="0" u="none" strike="noStrike" cap="none">
                <a:solidFill>
                  <a:srgbClr val="000000"/>
                </a:solidFill>
                <a:latin typeface="Arial"/>
                <a:ea typeface="Arial"/>
                <a:cs typeface="Arial"/>
                <a:sym typeface="Arial"/>
              </a:rPr>
              <a:t>Level of risk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Features for decision support</a:t>
            </a:r>
            <a:endParaRPr/>
          </a:p>
        </p:txBody>
      </p:sp>
      <p:sp>
        <p:nvSpPr>
          <p:cNvPr id="161" name="Google Shape;161;p8"/>
          <p:cNvSpPr txBox="1"/>
          <p:nvPr/>
        </p:nvSpPr>
        <p:spPr>
          <a:xfrm>
            <a:off x="838200" y="1325562"/>
            <a:ext cx="10515600" cy="5532437"/>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dk1"/>
              </a:buClr>
              <a:buSzPts val="1800"/>
              <a:buFont typeface="Arial"/>
              <a:buNone/>
            </a:pPr>
            <a:endParaRPr sz="1800" b="0" i="0" u="none" strike="noStrike">
              <a:solidFill>
                <a:srgbClr val="000000"/>
              </a:solidFill>
              <a:latin typeface="Arial"/>
              <a:ea typeface="Arial"/>
              <a:cs typeface="Arial"/>
              <a:sym typeface="Arial"/>
            </a:endParaRPr>
          </a:p>
        </p:txBody>
      </p:sp>
      <p:graphicFrame>
        <p:nvGraphicFramePr>
          <p:cNvPr id="162" name="Google Shape;162;p8"/>
          <p:cNvGraphicFramePr/>
          <p:nvPr>
            <p:extLst>
              <p:ext uri="{D42A27DB-BD31-4B8C-83A1-F6EECF244321}">
                <p14:modId xmlns:p14="http://schemas.microsoft.com/office/powerpoint/2010/main" val="1114034412"/>
              </p:ext>
            </p:extLst>
          </p:nvPr>
        </p:nvGraphicFramePr>
        <p:xfrm>
          <a:off x="838200" y="976676"/>
          <a:ext cx="10896600" cy="6498860"/>
        </p:xfrm>
        <a:graphic>
          <a:graphicData uri="http://schemas.openxmlformats.org/drawingml/2006/table">
            <a:tbl>
              <a:tblPr>
                <a:noFill/>
                <a:tableStyleId>{4144A121-9787-4791-8A8E-317FEFCEF8DB}</a:tableStyleId>
              </a:tblPr>
              <a:tblGrid>
                <a:gridCol w="495650">
                  <a:extLst>
                    <a:ext uri="{9D8B030D-6E8A-4147-A177-3AD203B41FA5}">
                      <a16:colId xmlns:a16="http://schemas.microsoft.com/office/drawing/2014/main" val="20000"/>
                    </a:ext>
                  </a:extLst>
                </a:gridCol>
                <a:gridCol w="4474275">
                  <a:extLst>
                    <a:ext uri="{9D8B030D-6E8A-4147-A177-3AD203B41FA5}">
                      <a16:colId xmlns:a16="http://schemas.microsoft.com/office/drawing/2014/main" val="20001"/>
                    </a:ext>
                  </a:extLst>
                </a:gridCol>
                <a:gridCol w="5926675">
                  <a:extLst>
                    <a:ext uri="{9D8B030D-6E8A-4147-A177-3AD203B41FA5}">
                      <a16:colId xmlns:a16="http://schemas.microsoft.com/office/drawing/2014/main" val="20002"/>
                    </a:ext>
                  </a:extLst>
                </a:gridCol>
              </a:tblGrid>
              <a:tr h="209775">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0" marR="0" marT="0" marB="0" anchor="b">
                    <a:solidFill>
                      <a:srgbClr val="FEF29A"/>
                    </a:solidFill>
                  </a:tcPr>
                </a:tc>
                <a:tc>
                  <a:txBody>
                    <a:bodyPr/>
                    <a:lstStyle/>
                    <a:p>
                      <a:pPr marL="0" marR="0" lvl="0" indent="0" algn="l" rtl="0">
                        <a:spcBef>
                          <a:spcPts val="0"/>
                        </a:spcBef>
                        <a:spcAft>
                          <a:spcPts val="0"/>
                        </a:spcAft>
                        <a:buNone/>
                      </a:pPr>
                      <a:r>
                        <a:rPr lang="en-US" sz="1400" b="0" i="0" u="none" strike="noStrike">
                          <a:solidFill>
                            <a:srgbClr val="000000"/>
                          </a:solidFill>
                          <a:latin typeface="Calibri"/>
                          <a:ea typeface="Calibri"/>
                          <a:cs typeface="Calibri"/>
                          <a:sym typeface="Calibri"/>
                        </a:rPr>
                        <a:t>- type of interaction</a:t>
                      </a:r>
                      <a:endParaRPr/>
                    </a:p>
                  </a:txBody>
                  <a:tcPr marL="0" marR="0" marT="0" marB="0" anchor="b">
                    <a:solidFill>
                      <a:srgbClr val="FEF29A"/>
                    </a:solidFill>
                  </a:tcPr>
                </a:tc>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0" marR="0" marT="0" marB="0" anchor="b">
                    <a:solidFill>
                      <a:srgbClr val="FEF29A"/>
                    </a:solidFill>
                  </a:tcPr>
                </a:tc>
                <a:extLst>
                  <a:ext uri="{0D108BD9-81ED-4DB2-BD59-A6C34878D82A}">
                    <a16:rowId xmlns:a16="http://schemas.microsoft.com/office/drawing/2014/main" val="10000"/>
                  </a:ext>
                </a:extLst>
              </a:tr>
              <a:tr h="266625">
                <a:tc>
                  <a:txBody>
                    <a:bodyPr/>
                    <a:lstStyle/>
                    <a:p>
                      <a:pPr marL="0" marR="0" lvl="0" indent="0" algn="l" rtl="0">
                        <a:spcBef>
                          <a:spcPts val="0"/>
                        </a:spcBef>
                        <a:spcAft>
                          <a:spcPts val="0"/>
                        </a:spcAft>
                        <a:buNone/>
                      </a:pPr>
                      <a:r>
                        <a:rPr lang="en-US" sz="1400" b="0" i="0" u="none" strike="noStrike">
                          <a:solidFill>
                            <a:schemeClr val="dk1"/>
                          </a:solidFill>
                          <a:latin typeface="Calibri"/>
                          <a:ea typeface="Calibri"/>
                          <a:cs typeface="Calibri"/>
                          <a:sym typeface="Calibri"/>
                        </a:rPr>
                        <a:t>A1</a:t>
                      </a:r>
                      <a:endParaRPr sz="1400" b="0" i="0" u="none" strike="noStrike">
                        <a:solidFill>
                          <a:srgbClr val="000000"/>
                        </a:solidFill>
                        <a:latin typeface="Calibri"/>
                        <a:ea typeface="Calibri"/>
                        <a:cs typeface="Calibri"/>
                        <a:sym typeface="Calibri"/>
                      </a:endParaRPr>
                    </a:p>
                  </a:txBody>
                  <a:tcPr marL="0" marR="0" marT="0" marB="0" anchor="b"/>
                </a:tc>
                <a:tc>
                  <a:txBody>
                    <a:bodyPr/>
                    <a:lstStyle/>
                    <a:p>
                      <a:pPr marL="182880" marR="0" lvl="0" indent="0" algn="l" rtl="0">
                        <a:spcBef>
                          <a:spcPts val="0"/>
                        </a:spcBef>
                        <a:spcAft>
                          <a:spcPts val="0"/>
                        </a:spcAft>
                        <a:buNone/>
                      </a:pPr>
                      <a:r>
                        <a:rPr lang="en-US" sz="1400" u="none" strike="noStrike">
                          <a:latin typeface="Calibri"/>
                          <a:ea typeface="Calibri"/>
                          <a:cs typeface="Calibri"/>
                          <a:sym typeface="Calibri"/>
                        </a:rPr>
                        <a:t>Drug from a CPG has an effect on a comorbid condition (including ADE)</a:t>
                      </a:r>
                      <a:endParaRPr sz="1400" b="0" i="0" u="none" strike="noStrike">
                        <a:solidFill>
                          <a:srgbClr val="000000"/>
                        </a:solidFill>
                        <a:latin typeface="Calibri"/>
                        <a:ea typeface="Calibri"/>
                        <a:cs typeface="Calibri"/>
                        <a:sym typeface="Calibri"/>
                      </a:endParaRPr>
                    </a:p>
                  </a:txBody>
                  <a:tcPr marL="0" marR="0" marT="0" marB="0" anchor="b"/>
                </a:tc>
                <a:tc>
                  <a:txBody>
                    <a:bodyPr/>
                    <a:lstStyle/>
                    <a:p>
                      <a:pPr marL="0" marR="0" lvl="0" indent="0" algn="l" rtl="0">
                        <a:spcBef>
                          <a:spcPts val="0"/>
                        </a:spcBef>
                        <a:spcAft>
                          <a:spcPts val="0"/>
                        </a:spcAft>
                        <a:buNone/>
                      </a:pPr>
                      <a:r>
                        <a:rPr lang="en-US" sz="1400">
                          <a:solidFill>
                            <a:srgbClr val="000000"/>
                          </a:solidFill>
                          <a:latin typeface="Calibri"/>
                          <a:ea typeface="Calibri"/>
                          <a:cs typeface="Calibri"/>
                          <a:sym typeface="Calibri"/>
                        </a:rPr>
                        <a:t>  clopidogrel affects high bleeding risk</a:t>
                      </a:r>
                      <a:endParaRPr sz="1400">
                        <a:latin typeface="Calibri"/>
                        <a:ea typeface="Calibri"/>
                        <a:cs typeface="Calibri"/>
                        <a:sym typeface="Calibri"/>
                      </a:endParaRPr>
                    </a:p>
                  </a:txBody>
                  <a:tcPr marL="0" marR="0" marT="0" marB="0" anchor="b"/>
                </a:tc>
                <a:extLst>
                  <a:ext uri="{0D108BD9-81ED-4DB2-BD59-A6C34878D82A}">
                    <a16:rowId xmlns:a16="http://schemas.microsoft.com/office/drawing/2014/main" val="10001"/>
                  </a:ext>
                </a:extLst>
              </a:tr>
              <a:tr h="249725">
                <a:tc>
                  <a:txBody>
                    <a:bodyPr/>
                    <a:lstStyle/>
                    <a:p>
                      <a:pPr marL="0" marR="0" lvl="0" indent="0" algn="l" rtl="0">
                        <a:spcBef>
                          <a:spcPts val="0"/>
                        </a:spcBef>
                        <a:spcAft>
                          <a:spcPts val="0"/>
                        </a:spcAft>
                        <a:buNone/>
                      </a:pPr>
                      <a:r>
                        <a:rPr lang="en-US" sz="1400" b="0" i="0" u="none" strike="noStrike">
                          <a:solidFill>
                            <a:schemeClr val="dk1"/>
                          </a:solidFill>
                          <a:latin typeface="Calibri"/>
                          <a:ea typeface="Calibri"/>
                          <a:cs typeface="Calibri"/>
                          <a:sym typeface="Calibri"/>
                        </a:rPr>
                        <a:t>A3</a:t>
                      </a:r>
                      <a:endParaRPr sz="1400" b="0" i="0" u="none" strike="noStrike">
                        <a:solidFill>
                          <a:srgbClr val="000000"/>
                        </a:solidFill>
                        <a:latin typeface="Calibri"/>
                        <a:ea typeface="Calibri"/>
                        <a:cs typeface="Calibri"/>
                        <a:sym typeface="Calibri"/>
                      </a:endParaRPr>
                    </a:p>
                  </a:txBody>
                  <a:tcPr marL="0" marR="0" marT="0" marB="0" anchor="b"/>
                </a:tc>
                <a:tc>
                  <a:txBody>
                    <a:bodyPr/>
                    <a:lstStyle/>
                    <a:p>
                      <a:pPr marL="0" marR="0" lvl="0" indent="0" algn="l" rtl="0">
                        <a:spcBef>
                          <a:spcPts val="0"/>
                        </a:spcBef>
                        <a:spcAft>
                          <a:spcPts val="0"/>
                        </a:spcAft>
                        <a:buNone/>
                      </a:pPr>
                      <a:r>
                        <a:rPr lang="en-US" sz="1400" u="none" strike="noStrike">
                          <a:latin typeface="Calibri"/>
                          <a:ea typeface="Calibri"/>
                          <a:cs typeface="Calibri"/>
                          <a:sym typeface="Calibri"/>
                        </a:rPr>
                        <a:t>    Clinical goals from different CPGs may conflict</a:t>
                      </a:r>
                      <a:endParaRPr sz="1400" b="0" i="0" u="none" strike="noStrike">
                        <a:solidFill>
                          <a:srgbClr val="000000"/>
                        </a:solidFill>
                        <a:latin typeface="Calibri"/>
                        <a:ea typeface="Calibri"/>
                        <a:cs typeface="Calibri"/>
                        <a:sym typeface="Calibri"/>
                      </a:endParaRPr>
                    </a:p>
                  </a:txBody>
                  <a:tcPr marL="0" marR="0" marT="0" marB="0" anchor="b"/>
                </a:tc>
                <a:tc>
                  <a:txBody>
                    <a:bodyPr/>
                    <a:lstStyle/>
                    <a:p>
                      <a:pPr marL="0" marR="0" lvl="0" indent="0" algn="l" rtl="0">
                        <a:spcBef>
                          <a:spcPts val="0"/>
                        </a:spcBef>
                        <a:spcAft>
                          <a:spcPts val="0"/>
                        </a:spcAft>
                        <a:buNone/>
                      </a:pPr>
                      <a:r>
                        <a:rPr lang="en-US" sz="1400" b="0" i="0" u="none" strike="noStrike">
                          <a:solidFill>
                            <a:srgbClr val="000000"/>
                          </a:solidFill>
                          <a:latin typeface="Calibri"/>
                          <a:ea typeface="Calibri"/>
                          <a:cs typeface="Calibri"/>
                          <a:sym typeface="Calibri"/>
                        </a:rPr>
                        <a:t>   Decreased platelet aggregation to prevent thrombosis after stent vs.</a:t>
                      </a:r>
                      <a:endParaRPr/>
                    </a:p>
                    <a:p>
                      <a:pPr marL="0" marR="0" lvl="0" indent="0" algn="l" rtl="0">
                        <a:spcBef>
                          <a:spcPts val="0"/>
                        </a:spcBef>
                        <a:spcAft>
                          <a:spcPts val="0"/>
                        </a:spcAft>
                        <a:buNone/>
                      </a:pPr>
                      <a:r>
                        <a:rPr lang="en-US" sz="1400" b="0" i="0" u="none" strike="noStrike">
                          <a:solidFill>
                            <a:srgbClr val="000000"/>
                          </a:solidFill>
                          <a:latin typeface="Calibri"/>
                          <a:ea typeface="Calibri"/>
                          <a:cs typeface="Calibri"/>
                          <a:sym typeface="Calibri"/>
                        </a:rPr>
                        <a:t>   Prevent bleeding during long surgery</a:t>
                      </a:r>
                      <a:endParaRPr sz="1400" b="0" i="0" u="none" strike="noStrike">
                        <a:solidFill>
                          <a:srgbClr val="000000"/>
                        </a:solidFill>
                        <a:latin typeface="Calibri"/>
                        <a:ea typeface="Calibri"/>
                        <a:cs typeface="Calibri"/>
                        <a:sym typeface="Calibri"/>
                      </a:endParaRPr>
                    </a:p>
                  </a:txBody>
                  <a:tcPr marL="0" marR="0" marT="0" marB="0" anchor="b"/>
                </a:tc>
                <a:extLst>
                  <a:ext uri="{0D108BD9-81ED-4DB2-BD59-A6C34878D82A}">
                    <a16:rowId xmlns:a16="http://schemas.microsoft.com/office/drawing/2014/main" val="10002"/>
                  </a:ext>
                </a:extLst>
              </a:tr>
              <a:tr h="249725">
                <a:tc>
                  <a:txBody>
                    <a:bodyPr/>
                    <a:lstStyle/>
                    <a:p>
                      <a:pPr marL="0" marR="0" lvl="0" indent="0" algn="l" rtl="0">
                        <a:spcBef>
                          <a:spcPts val="0"/>
                        </a:spcBef>
                        <a:spcAft>
                          <a:spcPts val="0"/>
                        </a:spcAft>
                        <a:buNone/>
                      </a:pPr>
                      <a:r>
                        <a:rPr lang="en-US" sz="1400" b="0" i="0" u="none" strike="noStrike">
                          <a:solidFill>
                            <a:schemeClr val="dk1"/>
                          </a:solidFill>
                          <a:latin typeface="Calibri"/>
                          <a:ea typeface="Calibri"/>
                          <a:cs typeface="Calibri"/>
                          <a:sym typeface="Calibri"/>
                        </a:rPr>
                        <a:t>A5</a:t>
                      </a:r>
                      <a:endParaRPr sz="1400" b="0" i="0" u="none" strike="noStrike">
                        <a:solidFill>
                          <a:srgbClr val="000000"/>
                        </a:solidFill>
                        <a:latin typeface="Calibri"/>
                        <a:ea typeface="Calibri"/>
                        <a:cs typeface="Calibri"/>
                        <a:sym typeface="Calibri"/>
                      </a:endParaRPr>
                    </a:p>
                  </a:txBody>
                  <a:tcPr marL="0" marR="0" marT="0" marB="0" anchor="b"/>
                </a:tc>
                <a:tc>
                  <a:txBody>
                    <a:bodyPr/>
                    <a:lstStyle/>
                    <a:p>
                      <a:pPr marL="0" marR="0" lvl="0" indent="0" algn="l" rtl="0">
                        <a:spcBef>
                          <a:spcPts val="0"/>
                        </a:spcBef>
                        <a:spcAft>
                          <a:spcPts val="0"/>
                        </a:spcAft>
                        <a:buNone/>
                      </a:pPr>
                      <a:r>
                        <a:rPr lang="en-US" sz="1400" u="none" strike="noStrike">
                          <a:latin typeface="Calibri"/>
                          <a:ea typeface="Calibri"/>
                          <a:cs typeface="Calibri"/>
                          <a:sym typeface="Calibri"/>
                        </a:rPr>
                        <a:t>    Duplicate or redundant advice from different CPGs</a:t>
                      </a:r>
                      <a:endParaRPr sz="1400" b="0" i="0" u="none" strike="noStrike">
                        <a:solidFill>
                          <a:srgbClr val="000000"/>
                        </a:solidFill>
                        <a:latin typeface="Calibri"/>
                        <a:ea typeface="Calibri"/>
                        <a:cs typeface="Calibri"/>
                        <a:sym typeface="Calibri"/>
                      </a:endParaRPr>
                    </a:p>
                  </a:txBody>
                  <a:tcPr marL="0" marR="0" marT="0" marB="0" anchor="b"/>
                </a:tc>
                <a:tc>
                  <a:txBody>
                    <a:bodyPr/>
                    <a:lstStyle/>
                    <a:p>
                      <a:pPr marL="0" marR="0" lvl="0" indent="0" algn="l" rtl="0">
                        <a:spcBef>
                          <a:spcPts val="0"/>
                        </a:spcBef>
                        <a:spcAft>
                          <a:spcPts val="0"/>
                        </a:spcAft>
                        <a:buNone/>
                      </a:pPr>
                      <a:r>
                        <a:rPr lang="en-US" sz="1400" b="0" i="0" u="none" strike="noStrike">
                          <a:solidFill>
                            <a:srgbClr val="000000"/>
                          </a:solidFill>
                          <a:latin typeface="Calibri"/>
                          <a:ea typeface="Calibri"/>
                          <a:cs typeface="Calibri"/>
                          <a:sym typeface="Calibri"/>
                        </a:rPr>
                        <a:t>  Dual antiplatelets (aspirin + Clopidogrel/Tirofiban)</a:t>
                      </a:r>
                      <a:endParaRPr sz="1400" b="0" i="0" u="none" strike="noStrike">
                        <a:solidFill>
                          <a:srgbClr val="000000"/>
                        </a:solidFill>
                        <a:latin typeface="Calibri"/>
                        <a:ea typeface="Calibri"/>
                        <a:cs typeface="Calibri"/>
                        <a:sym typeface="Calibri"/>
                      </a:endParaRPr>
                    </a:p>
                  </a:txBody>
                  <a:tcPr marL="0" marR="0" marT="0" marB="0" anchor="b"/>
                </a:tc>
                <a:extLst>
                  <a:ext uri="{0D108BD9-81ED-4DB2-BD59-A6C34878D82A}">
                    <a16:rowId xmlns:a16="http://schemas.microsoft.com/office/drawing/2014/main" val="10003"/>
                  </a:ext>
                </a:extLst>
              </a:tr>
              <a:tr h="1515025">
                <a:tc>
                  <a:txBody>
                    <a:bodyPr/>
                    <a:lstStyle/>
                    <a:p>
                      <a:pPr marL="0" marR="0" lvl="0" indent="0" algn="l" rtl="0">
                        <a:spcBef>
                          <a:spcPts val="0"/>
                        </a:spcBef>
                        <a:spcAft>
                          <a:spcPts val="0"/>
                        </a:spcAft>
                        <a:buNone/>
                      </a:pPr>
                      <a:r>
                        <a:rPr lang="en-US" sz="1400" b="0" i="0" u="none" strike="noStrike">
                          <a:solidFill>
                            <a:srgbClr val="000000"/>
                          </a:solidFill>
                          <a:latin typeface="Calibri"/>
                          <a:ea typeface="Calibri"/>
                          <a:cs typeface="Calibri"/>
                          <a:sym typeface="Calibri"/>
                        </a:rPr>
                        <a:t>A6</a:t>
                      </a:r>
                      <a:endParaRPr sz="1400" b="0" i="0" u="none" strike="noStrike">
                        <a:solidFill>
                          <a:srgbClr val="000000"/>
                        </a:solidFill>
                        <a:latin typeface="Calibri"/>
                        <a:ea typeface="Calibri"/>
                        <a:cs typeface="Calibri"/>
                        <a:sym typeface="Calibri"/>
                      </a:endParaRPr>
                    </a:p>
                  </a:txBody>
                  <a:tcPr marL="0" marR="0" marT="0" marB="0" anchor="b"/>
                </a:tc>
                <a:tc>
                  <a:txBody>
                    <a:bodyPr/>
                    <a:lstStyle/>
                    <a:p>
                      <a:pPr marL="0" marR="0" lvl="0" indent="0" algn="l" rtl="0">
                        <a:spcBef>
                          <a:spcPts val="0"/>
                        </a:spcBef>
                        <a:spcAft>
                          <a:spcPts val="0"/>
                        </a:spcAft>
                        <a:buNone/>
                      </a:pPr>
                      <a:r>
                        <a:rPr lang="en-US" sz="1400" b="0" i="0" u="none" strike="noStrike">
                          <a:solidFill>
                            <a:srgbClr val="000000"/>
                          </a:solidFill>
                          <a:latin typeface="Calibri"/>
                          <a:ea typeface="Calibri"/>
                          <a:cs typeface="Calibri"/>
                          <a:sym typeface="Calibri"/>
                        </a:rPr>
                        <a:t>   Temporal relationship between different CPGs</a:t>
                      </a:r>
                      <a:endParaRPr sz="1400" b="0" i="0" u="none" strike="noStrike">
                        <a:solidFill>
                          <a:srgbClr val="000000"/>
                        </a:solidFill>
                        <a:latin typeface="Calibri"/>
                        <a:ea typeface="Calibri"/>
                        <a:cs typeface="Calibri"/>
                        <a:sym typeface="Calibri"/>
                      </a:endParaRPr>
                    </a:p>
                  </a:txBody>
                  <a:tcPr marL="0" marR="0" marT="0" marB="0" anchor="b"/>
                </a:tc>
                <a:tc>
                  <a:txBody>
                    <a:bodyPr/>
                    <a:lstStyle/>
                    <a:p>
                      <a:pPr marL="0" marR="0" lvl="0" indent="0" algn="l" rtl="0">
                        <a:lnSpc>
                          <a:spcPct val="100000"/>
                        </a:lnSpc>
                        <a:spcBef>
                          <a:spcPts val="0"/>
                        </a:spcBef>
                        <a:spcAft>
                          <a:spcPts val="0"/>
                        </a:spcAft>
                        <a:buClr>
                          <a:srgbClr val="000000"/>
                        </a:buClr>
                        <a:buSzPts val="1400"/>
                        <a:buFont typeface="Calibri"/>
                        <a:buNone/>
                      </a:pPr>
                      <a:r>
                        <a:rPr lang="en-US" sz="1400" b="0" i="0" u="none" strike="noStrike">
                          <a:solidFill>
                            <a:srgbClr val="000000"/>
                          </a:solidFill>
                          <a:latin typeface="Calibri"/>
                          <a:ea typeface="Calibri"/>
                          <a:cs typeface="Calibri"/>
                          <a:sym typeface="Calibri"/>
                        </a:rPr>
                        <a:t>  [2] </a:t>
                      </a:r>
                      <a:r>
                        <a:rPr lang="en-US" sz="1400">
                          <a:solidFill>
                            <a:schemeClr val="dk1"/>
                          </a:solidFill>
                          <a:latin typeface="Calibri"/>
                          <a:ea typeface="Calibri"/>
                          <a:cs typeface="Calibri"/>
                          <a:sym typeface="Calibri"/>
                        </a:rPr>
                        <a:t>“After cessation of aspirin or clopidogrel, platelet aggregation returns to baseline in </a:t>
                      </a:r>
                      <a:r>
                        <a:rPr lang="en-US" sz="1400">
                          <a:solidFill>
                            <a:srgbClr val="FF00FF"/>
                          </a:solidFill>
                          <a:latin typeface="Calibri"/>
                          <a:ea typeface="Calibri"/>
                          <a:cs typeface="Calibri"/>
                          <a:sym typeface="Calibri"/>
                        </a:rPr>
                        <a:t>five days</a:t>
                      </a:r>
                      <a:r>
                        <a:rPr lang="en-US" sz="1400">
                          <a:solidFill>
                            <a:schemeClr val="dk1"/>
                          </a:solidFill>
                          <a:latin typeface="Calibri"/>
                          <a:ea typeface="Calibri"/>
                          <a:cs typeface="Calibri"/>
                          <a:sym typeface="Calibri"/>
                        </a:rPr>
                        <a:t>”. This reduces the risk of bleeding during surgery, due to decreased platelet aggregation.</a:t>
                      </a:r>
                      <a:endParaRPr/>
                    </a:p>
                    <a:p>
                      <a:pPr marL="0" marR="0" lvl="0" indent="0" algn="l" rtl="0">
                        <a:lnSpc>
                          <a:spcPct val="100000"/>
                        </a:lnSpc>
                        <a:spcBef>
                          <a:spcPts val="120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  [2] “The high dose reduces the time to achieve maximal platelet inhibition to </a:t>
                      </a:r>
                      <a:r>
                        <a:rPr lang="en-US" sz="1400">
                          <a:solidFill>
                            <a:srgbClr val="FF00FF"/>
                          </a:solidFill>
                          <a:latin typeface="Calibri"/>
                          <a:ea typeface="Calibri"/>
                          <a:cs typeface="Calibri"/>
                          <a:sym typeface="Calibri"/>
                        </a:rPr>
                        <a:t>four to six hours </a:t>
                      </a:r>
                      <a:r>
                        <a:rPr lang="en-US" sz="1400">
                          <a:solidFill>
                            <a:schemeClr val="dk1"/>
                          </a:solidFill>
                          <a:latin typeface="Calibri"/>
                          <a:ea typeface="Calibri"/>
                          <a:cs typeface="Calibri"/>
                          <a:sym typeface="Calibri"/>
                        </a:rPr>
                        <a:t>and decreases the risk of hyporesponsiveness from competition of other drugs with hepatic cytochromes”.</a:t>
                      </a:r>
                      <a:endParaRPr/>
                    </a:p>
                  </a:txBody>
                  <a:tcPr marL="0" marR="0" marT="0" marB="0" anchor="b"/>
                </a:tc>
                <a:extLst>
                  <a:ext uri="{0D108BD9-81ED-4DB2-BD59-A6C34878D82A}">
                    <a16:rowId xmlns:a16="http://schemas.microsoft.com/office/drawing/2014/main" val="10004"/>
                  </a:ext>
                </a:extLst>
              </a:tr>
              <a:tr h="296350">
                <a:tc>
                  <a:txBody>
                    <a:bodyPr/>
                    <a:lstStyle/>
                    <a:p>
                      <a:pPr marL="0" marR="0" lvl="0" indent="0" algn="l" rtl="0">
                        <a:spcBef>
                          <a:spcPts val="0"/>
                        </a:spcBef>
                        <a:spcAft>
                          <a:spcPts val="0"/>
                        </a:spcAft>
                        <a:buNone/>
                      </a:pPr>
                      <a:r>
                        <a:rPr lang="en-US" sz="1400" b="0" i="0" u="none" strike="noStrike">
                          <a:solidFill>
                            <a:schemeClr val="dk1"/>
                          </a:solidFill>
                          <a:latin typeface="Calibri"/>
                          <a:ea typeface="Calibri"/>
                          <a:cs typeface="Calibri"/>
                          <a:sym typeface="Calibri"/>
                        </a:rPr>
                        <a:t>A7</a:t>
                      </a:r>
                      <a:endParaRPr sz="1400" b="0" i="0" u="none" strike="noStrike">
                        <a:solidFill>
                          <a:srgbClr val="000000"/>
                        </a:solidFill>
                        <a:latin typeface="Calibri"/>
                        <a:ea typeface="Calibri"/>
                        <a:cs typeface="Calibri"/>
                        <a:sym typeface="Calibri"/>
                      </a:endParaRPr>
                    </a:p>
                  </a:txBody>
                  <a:tcPr marL="0" marR="0" marT="0" marB="0" anchor="b"/>
                </a:tc>
                <a:tc>
                  <a:txBody>
                    <a:bodyPr/>
                    <a:lstStyle/>
                    <a:p>
                      <a:pPr marL="182880" marR="0" lvl="0" indent="0" algn="l" rtl="0">
                        <a:spcBef>
                          <a:spcPts val="0"/>
                        </a:spcBef>
                        <a:spcAft>
                          <a:spcPts val="0"/>
                        </a:spcAft>
                        <a:buNone/>
                      </a:pPr>
                      <a:r>
                        <a:rPr lang="en-US" sz="1400" u="none" strike="noStrike">
                          <a:latin typeface="Calibri"/>
                          <a:ea typeface="Calibri"/>
                          <a:cs typeface="Calibri"/>
                          <a:sym typeface="Calibri"/>
                        </a:rPr>
                        <a:t>Multiple interactions from different CPGs occurring at the same time</a:t>
                      </a:r>
                      <a:endParaRPr/>
                    </a:p>
                  </a:txBody>
                  <a:tcPr marL="0" marR="0" marT="0" marB="0" anchor="b"/>
                </a:tc>
                <a:tc>
                  <a:txBody>
                    <a:bodyPr/>
                    <a:lstStyle/>
                    <a:p>
                      <a:pPr marL="0" marR="0" lvl="0" indent="0" algn="l" rtl="0">
                        <a:spcBef>
                          <a:spcPts val="0"/>
                        </a:spcBef>
                        <a:spcAft>
                          <a:spcPts val="0"/>
                        </a:spcAft>
                        <a:buNone/>
                      </a:pPr>
                      <a:r>
                        <a:rPr lang="en-US" sz="1400" b="0" i="0" u="none" strike="noStrike">
                          <a:solidFill>
                            <a:srgbClr val="000000"/>
                          </a:solidFill>
                          <a:latin typeface="Calibri"/>
                          <a:ea typeface="Calibri"/>
                          <a:cs typeface="Calibri"/>
                          <a:sym typeface="Calibri"/>
                        </a:rPr>
                        <a:t>  MI; Stent implantation; Lung mass surgery</a:t>
                      </a:r>
                      <a:endParaRPr sz="1400" b="0" i="0" u="none" strike="noStrike">
                        <a:solidFill>
                          <a:srgbClr val="000000"/>
                        </a:solidFill>
                        <a:latin typeface="Calibri"/>
                        <a:ea typeface="Calibri"/>
                        <a:cs typeface="Calibri"/>
                        <a:sym typeface="Calibri"/>
                      </a:endParaRPr>
                    </a:p>
                  </a:txBody>
                  <a:tcPr marL="0" marR="0" marT="0" marB="0" anchor="b"/>
                </a:tc>
                <a:extLst>
                  <a:ext uri="{0D108BD9-81ED-4DB2-BD59-A6C34878D82A}">
                    <a16:rowId xmlns:a16="http://schemas.microsoft.com/office/drawing/2014/main" val="10005"/>
                  </a:ext>
                </a:extLst>
              </a:tr>
              <a:tr h="209775">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0" marR="0" marT="0" marB="0" anchor="b">
                    <a:solidFill>
                      <a:srgbClr val="FEF29A"/>
                    </a:solidFill>
                  </a:tcPr>
                </a:tc>
                <a:tc>
                  <a:txBody>
                    <a:bodyPr/>
                    <a:lstStyle/>
                    <a:p>
                      <a:pPr marL="0" marR="0" lvl="0" indent="0" algn="l" rtl="0">
                        <a:spcBef>
                          <a:spcPts val="0"/>
                        </a:spcBef>
                        <a:spcAft>
                          <a:spcPts val="0"/>
                        </a:spcAft>
                        <a:buNone/>
                      </a:pPr>
                      <a:r>
                        <a:rPr lang="en-US" sz="1400" u="none" strike="noStrike">
                          <a:latin typeface="Calibri"/>
                          <a:ea typeface="Calibri"/>
                          <a:cs typeface="Calibri"/>
                          <a:sym typeface="Calibri"/>
                        </a:rPr>
                        <a:t>- types of mitigation</a:t>
                      </a:r>
                      <a:endParaRPr sz="1400" b="1" i="1" u="none" strike="noStrike">
                        <a:solidFill>
                          <a:srgbClr val="000000"/>
                        </a:solidFill>
                        <a:latin typeface="Calibri"/>
                        <a:ea typeface="Calibri"/>
                        <a:cs typeface="Calibri"/>
                        <a:sym typeface="Calibri"/>
                      </a:endParaRPr>
                    </a:p>
                  </a:txBody>
                  <a:tcPr marL="0" marR="0" marT="0" marB="0" anchor="b">
                    <a:solidFill>
                      <a:srgbClr val="FEF29A"/>
                    </a:solidFill>
                  </a:tcPr>
                </a:tc>
                <a:tc>
                  <a:txBody>
                    <a:bodyPr/>
                    <a:lstStyle/>
                    <a:p>
                      <a:pPr marL="0" marR="0" lvl="0" indent="0" algn="l" rtl="0">
                        <a:spcBef>
                          <a:spcPts val="0"/>
                        </a:spcBef>
                        <a:spcAft>
                          <a:spcPts val="0"/>
                        </a:spcAft>
                        <a:buNone/>
                      </a:pPr>
                      <a:endParaRPr sz="1400" b="1" i="1" u="none" strike="noStrike">
                        <a:solidFill>
                          <a:srgbClr val="000000"/>
                        </a:solidFill>
                        <a:latin typeface="Calibri"/>
                        <a:ea typeface="Calibri"/>
                        <a:cs typeface="Calibri"/>
                        <a:sym typeface="Calibri"/>
                      </a:endParaRPr>
                    </a:p>
                  </a:txBody>
                  <a:tcPr marL="0" marR="0" marT="0" marB="0" anchor="b">
                    <a:solidFill>
                      <a:srgbClr val="FEF29A"/>
                    </a:solidFill>
                  </a:tcPr>
                </a:tc>
                <a:extLst>
                  <a:ext uri="{0D108BD9-81ED-4DB2-BD59-A6C34878D82A}">
                    <a16:rowId xmlns:a16="http://schemas.microsoft.com/office/drawing/2014/main" val="10006"/>
                  </a:ext>
                </a:extLst>
              </a:tr>
              <a:tr h="249725">
                <a:tc>
                  <a:txBody>
                    <a:bodyPr/>
                    <a:lstStyle/>
                    <a:p>
                      <a:pPr marL="0" marR="0" lvl="0" indent="0" algn="l" rtl="0">
                        <a:spcBef>
                          <a:spcPts val="0"/>
                        </a:spcBef>
                        <a:spcAft>
                          <a:spcPts val="0"/>
                        </a:spcAft>
                        <a:buNone/>
                      </a:pPr>
                      <a:r>
                        <a:rPr lang="en-US" sz="1400" b="0" i="0" u="none" strike="noStrike" dirty="0" smtClean="0">
                          <a:solidFill>
                            <a:srgbClr val="000000"/>
                          </a:solidFill>
                          <a:latin typeface="Calibri"/>
                          <a:ea typeface="Calibri"/>
                          <a:cs typeface="Calibri"/>
                          <a:sym typeface="Calibri"/>
                        </a:rPr>
                        <a:t>B2</a:t>
                      </a:r>
                      <a:endParaRPr sz="1400" b="0" i="0" u="none" strike="noStrike" dirty="0">
                        <a:solidFill>
                          <a:srgbClr val="000000"/>
                        </a:solidFill>
                        <a:latin typeface="Calibri"/>
                        <a:ea typeface="Calibri"/>
                        <a:cs typeface="Calibri"/>
                        <a:sym typeface="Calibri"/>
                      </a:endParaRPr>
                    </a:p>
                  </a:txBody>
                  <a:tcPr marL="0" marR="0" marT="0" marB="0" anchor="b"/>
                </a:tc>
                <a:tc>
                  <a:txBody>
                    <a:bodyPr/>
                    <a:lstStyle/>
                    <a:p>
                      <a:pPr marL="0" marR="0" lvl="0" indent="0" algn="l" rtl="0">
                        <a:spcBef>
                          <a:spcPts val="0"/>
                        </a:spcBef>
                        <a:spcAft>
                          <a:spcPts val="0"/>
                        </a:spcAft>
                        <a:buNone/>
                      </a:pPr>
                      <a:r>
                        <a:rPr lang="en-US" sz="1400" b="0" i="0" u="none" strike="noStrike">
                          <a:solidFill>
                            <a:srgbClr val="000000"/>
                          </a:solidFill>
                          <a:latin typeface="Calibri"/>
                          <a:ea typeface="Calibri"/>
                          <a:cs typeface="Calibri"/>
                          <a:sym typeface="Calibri"/>
                        </a:rPr>
                        <a:t>   Adjust drug dosage</a:t>
                      </a:r>
                      <a:endParaRPr sz="1400" b="0" i="0" u="none" strike="noStrike">
                        <a:solidFill>
                          <a:srgbClr val="000000"/>
                        </a:solidFill>
                        <a:latin typeface="Calibri"/>
                        <a:ea typeface="Calibri"/>
                        <a:cs typeface="Calibri"/>
                        <a:sym typeface="Calibri"/>
                      </a:endParaRPr>
                    </a:p>
                  </a:txBody>
                  <a:tcPr marL="0" marR="0" marT="0" marB="0" anchor="b"/>
                </a:tc>
                <a:tc>
                  <a:txBody>
                    <a:bodyPr/>
                    <a:lstStyle/>
                    <a:p>
                      <a:pPr marL="0" marR="0" lvl="0" indent="0" algn="l" rtl="0">
                        <a:spcBef>
                          <a:spcPts val="0"/>
                        </a:spcBef>
                        <a:spcAft>
                          <a:spcPts val="0"/>
                        </a:spcAft>
                        <a:buNone/>
                      </a:pPr>
                      <a:r>
                        <a:rPr lang="en-US" sz="1400" b="0" i="0" u="none" strike="noStrike">
                          <a:solidFill>
                            <a:srgbClr val="C00000"/>
                          </a:solidFill>
                          <a:latin typeface="Calibri"/>
                          <a:ea typeface="Calibri"/>
                          <a:cs typeface="Calibri"/>
                          <a:sym typeface="Calibri"/>
                        </a:rPr>
                        <a:t>  A</a:t>
                      </a:r>
                      <a:r>
                        <a:rPr lang="en-US" sz="1400">
                          <a:solidFill>
                            <a:srgbClr val="C00000"/>
                          </a:solidFill>
                          <a:latin typeface="Calibri"/>
                          <a:ea typeface="Calibri"/>
                          <a:cs typeface="Calibri"/>
                          <a:sym typeface="Calibri"/>
                        </a:rPr>
                        <a:t>djust drug dosage for safer treatment (75→300mg clopidogrel)</a:t>
                      </a:r>
                      <a:endParaRPr sz="1400" b="0" i="0" u="none" strike="noStrike">
                        <a:solidFill>
                          <a:srgbClr val="C00000"/>
                        </a:solidFill>
                        <a:latin typeface="Calibri"/>
                        <a:ea typeface="Calibri"/>
                        <a:cs typeface="Calibri"/>
                        <a:sym typeface="Calibri"/>
                      </a:endParaRPr>
                    </a:p>
                  </a:txBody>
                  <a:tcPr marL="0" marR="0" marT="0" marB="0" anchor="b"/>
                </a:tc>
                <a:extLst>
                  <a:ext uri="{0D108BD9-81ED-4DB2-BD59-A6C34878D82A}">
                    <a16:rowId xmlns:a16="http://schemas.microsoft.com/office/drawing/2014/main" val="10007"/>
                  </a:ext>
                </a:extLst>
              </a:tr>
              <a:tr h="328800">
                <a:tc>
                  <a:txBody>
                    <a:bodyPr/>
                    <a:lstStyle/>
                    <a:p>
                      <a:pPr marL="0" marR="0" lvl="0" indent="0" algn="l" rtl="0">
                        <a:spcBef>
                          <a:spcPts val="0"/>
                        </a:spcBef>
                        <a:spcAft>
                          <a:spcPts val="0"/>
                        </a:spcAft>
                        <a:buNone/>
                      </a:pPr>
                      <a:r>
                        <a:rPr lang="en-US" sz="1400" b="0" i="0" u="none" strike="noStrike" dirty="0" smtClean="0">
                          <a:solidFill>
                            <a:schemeClr val="dk1"/>
                          </a:solidFill>
                          <a:latin typeface="Calibri"/>
                          <a:ea typeface="Calibri"/>
                          <a:cs typeface="Calibri"/>
                          <a:sym typeface="Calibri"/>
                        </a:rPr>
                        <a:t>B4</a:t>
                      </a:r>
                      <a:endParaRPr sz="1400" b="0" i="0" u="none" strike="noStrike" dirty="0">
                        <a:solidFill>
                          <a:srgbClr val="000000"/>
                        </a:solidFill>
                        <a:latin typeface="Calibri"/>
                        <a:ea typeface="Calibri"/>
                        <a:cs typeface="Calibri"/>
                        <a:sym typeface="Calibri"/>
                      </a:endParaRPr>
                    </a:p>
                  </a:txBody>
                  <a:tcPr marL="0" marR="0" marT="0" marB="0" anchor="b"/>
                </a:tc>
                <a:tc>
                  <a:txBody>
                    <a:bodyPr/>
                    <a:lstStyle/>
                    <a:p>
                      <a:pPr marL="182880" marR="0" lvl="0" indent="0" algn="l" rtl="0">
                        <a:spcBef>
                          <a:spcPts val="0"/>
                        </a:spcBef>
                        <a:spcAft>
                          <a:spcPts val="0"/>
                        </a:spcAft>
                        <a:buNone/>
                      </a:pPr>
                      <a:r>
                        <a:rPr lang="en-US" sz="1400" u="none" strike="noStrike">
                          <a:latin typeface="Calibri"/>
                          <a:ea typeface="Calibri"/>
                          <a:cs typeface="Calibri"/>
                          <a:sym typeface="Calibri"/>
                        </a:rPr>
                        <a:t>Replacing a drug with a safer / non-interacting drug / more effective drug for comorbidity</a:t>
                      </a:r>
                      <a:endParaRPr sz="1400" b="0" i="0" u="none" strike="noStrike">
                        <a:solidFill>
                          <a:srgbClr val="000000"/>
                        </a:solidFill>
                        <a:latin typeface="Calibri"/>
                        <a:ea typeface="Calibri"/>
                        <a:cs typeface="Calibri"/>
                        <a:sym typeface="Calibri"/>
                      </a:endParaRPr>
                    </a:p>
                  </a:txBody>
                  <a:tcPr marL="0" marR="0" marT="0" marB="0" anchor="b"/>
                </a:tc>
                <a:tc>
                  <a:txBody>
                    <a:bodyPr/>
                    <a:lstStyle/>
                    <a:p>
                      <a:pPr marL="0" marR="0" lvl="0" indent="0" algn="l" rtl="0">
                        <a:spcBef>
                          <a:spcPts val="0"/>
                        </a:spcBef>
                        <a:spcAft>
                          <a:spcPts val="0"/>
                        </a:spcAft>
                        <a:buNone/>
                      </a:pPr>
                      <a:r>
                        <a:rPr lang="en-US" sz="1400" b="0" i="0" u="none" strike="noStrike">
                          <a:solidFill>
                            <a:srgbClr val="000000"/>
                          </a:solidFill>
                          <a:latin typeface="Calibri"/>
                          <a:ea typeface="Calibri"/>
                          <a:cs typeface="Calibri"/>
                          <a:sym typeface="Calibri"/>
                        </a:rPr>
                        <a:t>  Replace </a:t>
                      </a:r>
                      <a:r>
                        <a:rPr lang="en-US" sz="1400">
                          <a:solidFill>
                            <a:srgbClr val="000000"/>
                          </a:solidFill>
                          <a:latin typeface="Calibri"/>
                          <a:ea typeface="Calibri"/>
                          <a:cs typeface="Calibri"/>
                          <a:sym typeface="Calibri"/>
                        </a:rPr>
                        <a:t>clopidogrel with safer drug (tirofiban)</a:t>
                      </a:r>
                      <a:endParaRPr sz="1400" b="0" i="0" u="none" strike="noStrike">
                        <a:solidFill>
                          <a:srgbClr val="000000"/>
                        </a:solidFill>
                        <a:latin typeface="Calibri"/>
                        <a:ea typeface="Calibri"/>
                        <a:cs typeface="Calibri"/>
                        <a:sym typeface="Calibri"/>
                      </a:endParaRPr>
                    </a:p>
                  </a:txBody>
                  <a:tcPr marL="0" marR="0" marT="0" marB="0" anchor="b"/>
                </a:tc>
                <a:extLst>
                  <a:ext uri="{0D108BD9-81ED-4DB2-BD59-A6C34878D82A}">
                    <a16:rowId xmlns:a16="http://schemas.microsoft.com/office/drawing/2014/main" val="10008"/>
                  </a:ext>
                </a:extLst>
              </a:tr>
              <a:tr h="419550">
                <a:tc>
                  <a:txBody>
                    <a:bodyPr/>
                    <a:lstStyle/>
                    <a:p>
                      <a:pPr marL="0" marR="0" lvl="0" indent="0" algn="l" rtl="0">
                        <a:spcBef>
                          <a:spcPts val="0"/>
                        </a:spcBef>
                        <a:spcAft>
                          <a:spcPts val="0"/>
                        </a:spcAft>
                        <a:buNone/>
                      </a:pPr>
                      <a:r>
                        <a:rPr lang="en-US" sz="1400" b="0" i="0" u="none" strike="noStrike" dirty="0" smtClean="0">
                          <a:solidFill>
                            <a:srgbClr val="000000"/>
                          </a:solidFill>
                          <a:latin typeface="Calibri"/>
                          <a:ea typeface="Calibri"/>
                          <a:cs typeface="Calibri"/>
                          <a:sym typeface="Calibri"/>
                        </a:rPr>
                        <a:t>B4</a:t>
                      </a:r>
                      <a:endParaRPr sz="1400" b="0" i="0" u="none" strike="noStrike" dirty="0">
                        <a:solidFill>
                          <a:srgbClr val="000000"/>
                        </a:solidFill>
                        <a:latin typeface="Calibri"/>
                        <a:ea typeface="Calibri"/>
                        <a:cs typeface="Calibri"/>
                        <a:sym typeface="Calibri"/>
                      </a:endParaRPr>
                    </a:p>
                  </a:txBody>
                  <a:tcPr marL="0" marR="0" marT="0" marB="0" anchor="b"/>
                </a:tc>
                <a:tc>
                  <a:txBody>
                    <a:bodyPr/>
                    <a:lstStyle/>
                    <a:p>
                      <a:pPr marL="182880" marR="0" lvl="0" indent="0" algn="l" rtl="0">
                        <a:spcBef>
                          <a:spcPts val="0"/>
                        </a:spcBef>
                        <a:spcAft>
                          <a:spcPts val="0"/>
                        </a:spcAft>
                        <a:buNone/>
                      </a:pPr>
                      <a:r>
                        <a:rPr lang="en-US" sz="1400" u="none" strike="noStrike">
                          <a:latin typeface="Calibri"/>
                          <a:ea typeface="Calibri"/>
                          <a:cs typeface="Calibri"/>
                          <a:sym typeface="Calibri"/>
                        </a:rPr>
                        <a:t>Replacing a drug with a safer / non-interacting drug / more effective drug for comorbidity</a:t>
                      </a:r>
                      <a:endParaRPr sz="1400" b="0" i="0" u="none" strike="noStrike">
                        <a:solidFill>
                          <a:srgbClr val="000000"/>
                        </a:solidFill>
                        <a:latin typeface="Calibri"/>
                        <a:ea typeface="Calibri"/>
                        <a:cs typeface="Calibri"/>
                        <a:sym typeface="Calibri"/>
                      </a:endParaRPr>
                    </a:p>
                  </a:txBody>
                  <a:tcPr marL="0" marR="0" marT="0" marB="0" anchor="b"/>
                </a:tc>
                <a:tc>
                  <a:txBody>
                    <a:bodyPr/>
                    <a:lstStyle/>
                    <a:p>
                      <a:pPr marL="0" marR="0" lvl="0" indent="0" algn="l" rtl="0">
                        <a:spcBef>
                          <a:spcPts val="0"/>
                        </a:spcBef>
                        <a:spcAft>
                          <a:spcPts val="0"/>
                        </a:spcAft>
                        <a:buNone/>
                      </a:pPr>
                      <a:r>
                        <a:rPr lang="en-US" sz="1400" b="0" i="0" u="none" strike="noStrike">
                          <a:solidFill>
                            <a:srgbClr val="C00000"/>
                          </a:solidFill>
                          <a:latin typeface="Calibri"/>
                          <a:ea typeface="Calibri"/>
                          <a:cs typeface="Calibri"/>
                          <a:sym typeface="Calibri"/>
                        </a:rPr>
                        <a:t>  </a:t>
                      </a:r>
                      <a:r>
                        <a:rPr lang="en-US" sz="1400">
                          <a:solidFill>
                            <a:srgbClr val="000000"/>
                          </a:solidFill>
                          <a:latin typeface="Calibri"/>
                          <a:ea typeface="Calibri"/>
                          <a:cs typeface="Calibri"/>
                          <a:sym typeface="Calibri"/>
                        </a:rPr>
                        <a:t>Replace Clopidogrel with more effective drug (tirofiban: less potent but </a:t>
                      </a:r>
                      <a:endParaRPr/>
                    </a:p>
                    <a:p>
                      <a:pPr marL="0" marR="0" lvl="0" indent="0" algn="l" rtl="0">
                        <a:spcBef>
                          <a:spcPts val="0"/>
                        </a:spcBef>
                        <a:spcAft>
                          <a:spcPts val="0"/>
                        </a:spcAft>
                        <a:buNone/>
                      </a:pPr>
                      <a:r>
                        <a:rPr lang="en-US" sz="1400">
                          <a:solidFill>
                            <a:srgbClr val="000000"/>
                          </a:solidFill>
                          <a:latin typeface="Calibri"/>
                          <a:ea typeface="Calibri"/>
                          <a:cs typeface="Calibri"/>
                          <a:sym typeface="Calibri"/>
                        </a:rPr>
                        <a:t>  clears more quickly); </a:t>
                      </a:r>
                      <a:endParaRPr sz="1400" b="0" i="0" u="none" strike="noStrike">
                        <a:solidFill>
                          <a:srgbClr val="C00000"/>
                        </a:solidFill>
                        <a:latin typeface="Calibri"/>
                        <a:ea typeface="Calibri"/>
                        <a:cs typeface="Calibri"/>
                        <a:sym typeface="Calibri"/>
                      </a:endParaRPr>
                    </a:p>
                  </a:txBody>
                  <a:tcPr marL="0" marR="0" marT="0" marB="0" anchor="b"/>
                </a:tc>
                <a:extLst>
                  <a:ext uri="{0D108BD9-81ED-4DB2-BD59-A6C34878D82A}">
                    <a16:rowId xmlns:a16="http://schemas.microsoft.com/office/drawing/2014/main" val="10009"/>
                  </a:ext>
                </a:extLst>
              </a:tr>
              <a:tr h="241400">
                <a:tc>
                  <a:txBody>
                    <a:bodyPr/>
                    <a:lstStyle/>
                    <a:p>
                      <a:pPr marL="0" marR="0" lvl="0" indent="0" algn="l" rtl="0">
                        <a:spcBef>
                          <a:spcPts val="0"/>
                        </a:spcBef>
                        <a:spcAft>
                          <a:spcPts val="0"/>
                        </a:spcAft>
                        <a:buNone/>
                      </a:pPr>
                      <a:r>
                        <a:rPr lang="en-US" sz="1400" b="0" i="0" u="none" strike="noStrike" dirty="0" smtClean="0">
                          <a:solidFill>
                            <a:schemeClr val="dk1"/>
                          </a:solidFill>
                          <a:latin typeface="Calibri"/>
                          <a:ea typeface="Calibri"/>
                          <a:cs typeface="Calibri"/>
                          <a:sym typeface="Calibri"/>
                        </a:rPr>
                        <a:t>B5</a:t>
                      </a:r>
                      <a:endParaRPr sz="1400" b="0" i="0" u="none" strike="noStrike" dirty="0">
                        <a:solidFill>
                          <a:srgbClr val="000000"/>
                        </a:solidFill>
                        <a:latin typeface="Calibri"/>
                        <a:ea typeface="Calibri"/>
                        <a:cs typeface="Calibri"/>
                        <a:sym typeface="Calibri"/>
                      </a:endParaRPr>
                    </a:p>
                  </a:txBody>
                  <a:tcPr marL="0" marR="0" marT="0" marB="0" anchor="b"/>
                </a:tc>
                <a:tc>
                  <a:txBody>
                    <a:bodyPr/>
                    <a:lstStyle/>
                    <a:p>
                      <a:pPr marL="0" marR="0" lvl="0" indent="0" algn="l" rtl="0">
                        <a:spcBef>
                          <a:spcPts val="0"/>
                        </a:spcBef>
                        <a:spcAft>
                          <a:spcPts val="0"/>
                        </a:spcAft>
                        <a:buNone/>
                      </a:pPr>
                      <a:r>
                        <a:rPr lang="en-US" sz="1400" u="none" strike="noStrike">
                          <a:latin typeface="Calibri"/>
                          <a:ea typeface="Calibri"/>
                          <a:cs typeface="Calibri"/>
                          <a:sym typeface="Calibri"/>
                        </a:rPr>
                        <a:t>    Discard unsafe/interacting drug</a:t>
                      </a:r>
                      <a:endParaRPr sz="1400" b="0" i="0" u="none" strike="noStrike">
                        <a:solidFill>
                          <a:srgbClr val="000000"/>
                        </a:solidFill>
                        <a:latin typeface="Calibri"/>
                        <a:ea typeface="Calibri"/>
                        <a:cs typeface="Calibri"/>
                        <a:sym typeface="Calibri"/>
                      </a:endParaRPr>
                    </a:p>
                  </a:txBody>
                  <a:tcPr marL="0" marR="0" marT="0" marB="0" anchor="b"/>
                </a:tc>
                <a:tc>
                  <a:txBody>
                    <a:bodyPr/>
                    <a:lstStyle/>
                    <a:p>
                      <a:pPr marL="0" marR="0" lvl="0" indent="0" algn="l" rtl="0">
                        <a:spcBef>
                          <a:spcPts val="0"/>
                        </a:spcBef>
                        <a:spcAft>
                          <a:spcPts val="0"/>
                        </a:spcAft>
                        <a:buNone/>
                      </a:pPr>
                      <a:r>
                        <a:rPr lang="en-US" sz="1400" b="0" i="0" u="none" strike="noStrike">
                          <a:solidFill>
                            <a:srgbClr val="000000"/>
                          </a:solidFill>
                          <a:latin typeface="Calibri"/>
                          <a:ea typeface="Calibri"/>
                          <a:cs typeface="Calibri"/>
                          <a:sym typeface="Calibri"/>
                        </a:rPr>
                        <a:t>  Suspend Clopidogrel</a:t>
                      </a:r>
                      <a:endParaRPr sz="1400" b="0" i="0" u="none" strike="noStrike">
                        <a:solidFill>
                          <a:srgbClr val="000000"/>
                        </a:solidFill>
                        <a:latin typeface="Calibri"/>
                        <a:ea typeface="Calibri"/>
                        <a:cs typeface="Calibri"/>
                        <a:sym typeface="Calibri"/>
                      </a:endParaRPr>
                    </a:p>
                  </a:txBody>
                  <a:tcPr marL="0" marR="0" marT="0" marB="0" anchor="b"/>
                </a:tc>
                <a:extLst>
                  <a:ext uri="{0D108BD9-81ED-4DB2-BD59-A6C34878D82A}">
                    <a16:rowId xmlns:a16="http://schemas.microsoft.com/office/drawing/2014/main" val="10010"/>
                  </a:ext>
                </a:extLst>
              </a:tr>
              <a:tr h="249725">
                <a:tc>
                  <a:txBody>
                    <a:bodyPr/>
                    <a:lstStyle/>
                    <a:p>
                      <a:pPr marL="0" marR="0" lvl="0" indent="0" algn="l" rtl="0">
                        <a:spcBef>
                          <a:spcPts val="0"/>
                        </a:spcBef>
                        <a:spcAft>
                          <a:spcPts val="0"/>
                        </a:spcAft>
                        <a:buNone/>
                      </a:pPr>
                      <a:r>
                        <a:rPr lang="en-US" sz="1400" b="0" i="0" u="none" strike="noStrike" dirty="0" smtClean="0">
                          <a:solidFill>
                            <a:schemeClr val="dk1"/>
                          </a:solidFill>
                          <a:latin typeface="Calibri"/>
                          <a:ea typeface="Calibri"/>
                          <a:cs typeface="Calibri"/>
                          <a:sym typeface="Calibri"/>
                        </a:rPr>
                        <a:t>B6</a:t>
                      </a:r>
                      <a:endParaRPr sz="1400" b="0" i="0" u="none" strike="noStrike" dirty="0">
                        <a:solidFill>
                          <a:srgbClr val="000000"/>
                        </a:solidFill>
                        <a:latin typeface="Calibri"/>
                        <a:ea typeface="Calibri"/>
                        <a:cs typeface="Calibri"/>
                        <a:sym typeface="Calibri"/>
                      </a:endParaRPr>
                    </a:p>
                  </a:txBody>
                  <a:tcPr marL="0" marR="0" marT="0" marB="0" anchor="b"/>
                </a:tc>
                <a:tc>
                  <a:txBody>
                    <a:bodyPr/>
                    <a:lstStyle/>
                    <a:p>
                      <a:pPr marL="0" marR="0" lvl="0" indent="0" algn="l" rtl="0">
                        <a:spcBef>
                          <a:spcPts val="0"/>
                        </a:spcBef>
                        <a:spcAft>
                          <a:spcPts val="0"/>
                        </a:spcAft>
                        <a:buNone/>
                      </a:pPr>
                      <a:r>
                        <a:rPr lang="en-US" sz="1400" u="none" strike="noStrike">
                          <a:latin typeface="Calibri"/>
                          <a:ea typeface="Calibri"/>
                          <a:cs typeface="Calibri"/>
                          <a:sym typeface="Calibri"/>
                        </a:rPr>
                        <a:t>   Delay a task to avoid a temporal overlap</a:t>
                      </a:r>
                      <a:endParaRPr sz="1400" b="0" i="0" u="none" strike="noStrike">
                        <a:solidFill>
                          <a:srgbClr val="FF0000"/>
                        </a:solidFill>
                        <a:latin typeface="Calibri"/>
                        <a:ea typeface="Calibri"/>
                        <a:cs typeface="Calibri"/>
                        <a:sym typeface="Calibri"/>
                      </a:endParaRPr>
                    </a:p>
                  </a:txBody>
                  <a:tcPr marL="0" marR="0" marT="0" marB="0" anchor="b"/>
                </a:tc>
                <a:tc>
                  <a:txBody>
                    <a:bodyPr/>
                    <a:lstStyle/>
                    <a:p>
                      <a:pPr marL="0" marR="0" lvl="0" indent="0" algn="l" rtl="0">
                        <a:spcBef>
                          <a:spcPts val="0"/>
                        </a:spcBef>
                        <a:spcAft>
                          <a:spcPts val="0"/>
                        </a:spcAft>
                        <a:buNone/>
                      </a:pPr>
                      <a:r>
                        <a:rPr lang="en-US" sz="1400" b="0" i="0" u="none" strike="noStrike">
                          <a:solidFill>
                            <a:srgbClr val="FF0000"/>
                          </a:solidFill>
                          <a:latin typeface="Calibri"/>
                          <a:ea typeface="Calibri"/>
                          <a:cs typeface="Calibri"/>
                          <a:sym typeface="Calibri"/>
                        </a:rPr>
                        <a:t>  </a:t>
                      </a:r>
                      <a:r>
                        <a:rPr lang="en-US" sz="1400" b="0" i="0" u="none" strike="noStrike">
                          <a:solidFill>
                            <a:schemeClr val="dk1"/>
                          </a:solidFill>
                          <a:latin typeface="Calibri"/>
                          <a:ea typeface="Calibri"/>
                          <a:cs typeface="Calibri"/>
                          <a:sym typeface="Calibri"/>
                        </a:rPr>
                        <a:t>Delay clopidogrel not to overlap with surgery</a:t>
                      </a:r>
                      <a:endParaRPr sz="1400" b="0" i="0" u="none" strike="noStrike">
                        <a:solidFill>
                          <a:srgbClr val="FF0000"/>
                        </a:solidFill>
                        <a:latin typeface="Calibri"/>
                        <a:ea typeface="Calibri"/>
                        <a:cs typeface="Calibri"/>
                        <a:sym typeface="Calibri"/>
                      </a:endParaRPr>
                    </a:p>
                  </a:txBody>
                  <a:tcPr marL="0" marR="0" marT="0" marB="0" anchor="b"/>
                </a:tc>
                <a:extLst>
                  <a:ext uri="{0D108BD9-81ED-4DB2-BD59-A6C34878D82A}">
                    <a16:rowId xmlns:a16="http://schemas.microsoft.com/office/drawing/2014/main" val="10011"/>
                  </a:ext>
                </a:extLst>
              </a:tr>
              <a:tr h="249725">
                <a:tc>
                  <a:txBody>
                    <a:bodyPr/>
                    <a:lstStyle/>
                    <a:p>
                      <a:pPr marL="0" marR="0" lvl="0" indent="0" algn="l" rtl="0">
                        <a:spcBef>
                          <a:spcPts val="0"/>
                        </a:spcBef>
                        <a:spcAft>
                          <a:spcPts val="0"/>
                        </a:spcAft>
                        <a:buNone/>
                      </a:pPr>
                      <a:r>
                        <a:rPr lang="en-US" sz="1400" b="0" i="0" u="none" strike="noStrike" dirty="0" smtClean="0">
                          <a:solidFill>
                            <a:srgbClr val="000000"/>
                          </a:solidFill>
                          <a:latin typeface="Calibri"/>
                          <a:ea typeface="Calibri"/>
                          <a:cs typeface="Calibri"/>
                          <a:sym typeface="Calibri"/>
                        </a:rPr>
                        <a:t>B7</a:t>
                      </a:r>
                      <a:endParaRPr sz="1400" b="0" i="0" u="none" strike="noStrike" dirty="0">
                        <a:solidFill>
                          <a:srgbClr val="000000"/>
                        </a:solidFill>
                        <a:latin typeface="Calibri"/>
                        <a:ea typeface="Calibri"/>
                        <a:cs typeface="Calibri"/>
                        <a:sym typeface="Calibri"/>
                      </a:endParaRPr>
                    </a:p>
                  </a:txBody>
                  <a:tcPr marL="0" marR="0" marT="0" marB="0" anchor="b"/>
                </a:tc>
                <a:tc>
                  <a:txBody>
                    <a:bodyPr/>
                    <a:lstStyle/>
                    <a:p>
                      <a:pPr marL="0" marR="0" lvl="0" indent="0" algn="l" rtl="0">
                        <a:spcBef>
                          <a:spcPts val="0"/>
                        </a:spcBef>
                        <a:spcAft>
                          <a:spcPts val="0"/>
                        </a:spcAft>
                        <a:buNone/>
                      </a:pPr>
                      <a:r>
                        <a:rPr lang="en-US" sz="1400" b="0" i="0">
                          <a:solidFill>
                            <a:schemeClr val="dk1"/>
                          </a:solidFill>
                          <a:latin typeface="Calibri"/>
                          <a:ea typeface="Calibri"/>
                          <a:cs typeface="Calibri"/>
                          <a:sym typeface="Calibri"/>
                        </a:rPr>
                        <a:t>   Add a task to ensure a temporal overlap</a:t>
                      </a:r>
                      <a:endParaRPr sz="1400" b="0" i="0" u="none" strike="noStrike">
                        <a:solidFill>
                          <a:schemeClr val="dk1"/>
                        </a:solidFill>
                        <a:latin typeface="Calibri"/>
                        <a:ea typeface="Calibri"/>
                        <a:cs typeface="Calibri"/>
                        <a:sym typeface="Calibri"/>
                      </a:endParaRPr>
                    </a:p>
                  </a:txBody>
                  <a:tcPr marL="0" marR="0" marT="0" marB="0" anchor="b"/>
                </a:tc>
                <a:tc>
                  <a:txBody>
                    <a:bodyPr/>
                    <a:lstStyle/>
                    <a:p>
                      <a:pPr marL="0" marR="0" lvl="0" indent="0" algn="l" rtl="0">
                        <a:spcBef>
                          <a:spcPts val="0"/>
                        </a:spcBef>
                        <a:spcAft>
                          <a:spcPts val="0"/>
                        </a:spcAft>
                        <a:buNone/>
                      </a:pPr>
                      <a:r>
                        <a:rPr lang="en-US" sz="1400" b="0" i="0" u="none" strike="noStrike">
                          <a:solidFill>
                            <a:schemeClr val="dk1"/>
                          </a:solidFill>
                          <a:latin typeface="Calibri"/>
                          <a:ea typeface="Calibri"/>
                          <a:cs typeface="Calibri"/>
                          <a:sym typeface="Calibri"/>
                        </a:rPr>
                        <a:t>  Add tirofiban to ensure overlap with surgery effect and aspirin</a:t>
                      </a:r>
                      <a:endParaRPr sz="1400" b="0" i="0" u="none" strike="noStrike">
                        <a:solidFill>
                          <a:schemeClr val="dk1"/>
                        </a:solidFill>
                        <a:latin typeface="Calibri"/>
                        <a:ea typeface="Calibri"/>
                        <a:cs typeface="Calibri"/>
                        <a:sym typeface="Calibri"/>
                      </a:endParaRPr>
                    </a:p>
                  </a:txBody>
                  <a:tcPr marL="0" marR="0" marT="0" marB="0" anchor="b"/>
                </a:tc>
                <a:extLst>
                  <a:ext uri="{0D108BD9-81ED-4DB2-BD59-A6C34878D82A}">
                    <a16:rowId xmlns:a16="http://schemas.microsoft.com/office/drawing/2014/main" val="10012"/>
                  </a:ext>
                </a:extLst>
              </a:tr>
              <a:tr h="209775">
                <a:tc>
                  <a:txBody>
                    <a:bodyPr/>
                    <a:lstStyle/>
                    <a:p>
                      <a:pPr marL="0" marR="0" lvl="0" indent="0" algn="l" rtl="0">
                        <a:spcBef>
                          <a:spcPts val="0"/>
                        </a:spcBef>
                        <a:spcAft>
                          <a:spcPts val="0"/>
                        </a:spcAft>
                        <a:buNone/>
                      </a:pPr>
                      <a:endParaRPr sz="1400" u="none" strike="noStrike">
                        <a:solidFill>
                          <a:schemeClr val="dk1"/>
                        </a:solidFill>
                        <a:latin typeface="Calibri"/>
                        <a:ea typeface="Calibri"/>
                        <a:cs typeface="Calibri"/>
                        <a:sym typeface="Calibri"/>
                      </a:endParaRPr>
                    </a:p>
                  </a:txBody>
                  <a:tcPr marL="0" marR="0" marT="0" marB="0" anchor="b">
                    <a:solidFill>
                      <a:srgbClr val="FEF29A"/>
                    </a:solidFill>
                  </a:tcPr>
                </a:tc>
                <a:tc>
                  <a:txBody>
                    <a:bodyPr/>
                    <a:lstStyle/>
                    <a:p>
                      <a:pPr marL="0" marR="0" lvl="0" indent="0" algn="l" rtl="0">
                        <a:spcBef>
                          <a:spcPts val="0"/>
                        </a:spcBef>
                        <a:spcAft>
                          <a:spcPts val="0"/>
                        </a:spcAft>
                        <a:buNone/>
                      </a:pPr>
                      <a:r>
                        <a:rPr lang="en-US" sz="1400" u="none" strike="noStrike">
                          <a:solidFill>
                            <a:schemeClr val="dk1"/>
                          </a:solidFill>
                          <a:latin typeface="Calibri"/>
                          <a:ea typeface="Calibri"/>
                          <a:cs typeface="Calibri"/>
                          <a:sym typeface="Calibri"/>
                        </a:rPr>
                        <a:t>- Other features</a:t>
                      </a:r>
                      <a:endParaRPr sz="1400" u="none" strike="noStrike">
                        <a:solidFill>
                          <a:schemeClr val="dk1"/>
                        </a:solidFill>
                        <a:latin typeface="Calibri"/>
                        <a:ea typeface="Calibri"/>
                        <a:cs typeface="Calibri"/>
                        <a:sym typeface="Calibri"/>
                      </a:endParaRPr>
                    </a:p>
                  </a:txBody>
                  <a:tcPr marL="0" marR="0" marT="0" marB="0" anchor="b">
                    <a:solidFill>
                      <a:srgbClr val="FEF29A"/>
                    </a:solidFill>
                  </a:tcPr>
                </a:tc>
                <a:tc>
                  <a:txBody>
                    <a:bodyPr/>
                    <a:lstStyle/>
                    <a:p>
                      <a:pPr marL="0" marR="0" lvl="0" indent="0" algn="l" rtl="0">
                        <a:spcBef>
                          <a:spcPts val="0"/>
                        </a:spcBef>
                        <a:spcAft>
                          <a:spcPts val="0"/>
                        </a:spcAft>
                        <a:buNone/>
                      </a:pPr>
                      <a:endParaRPr sz="1400" u="none" strike="noStrike">
                        <a:solidFill>
                          <a:schemeClr val="dk1"/>
                        </a:solidFill>
                        <a:latin typeface="Calibri"/>
                        <a:ea typeface="Calibri"/>
                        <a:cs typeface="Calibri"/>
                        <a:sym typeface="Calibri"/>
                      </a:endParaRPr>
                    </a:p>
                  </a:txBody>
                  <a:tcPr marL="0" marR="0" marT="0" marB="0" anchor="b">
                    <a:solidFill>
                      <a:srgbClr val="FEF29A"/>
                    </a:solidFill>
                  </a:tcPr>
                </a:tc>
                <a:extLst>
                  <a:ext uri="{0D108BD9-81ED-4DB2-BD59-A6C34878D82A}">
                    <a16:rowId xmlns:a16="http://schemas.microsoft.com/office/drawing/2014/main" val="10013"/>
                  </a:ext>
                </a:extLst>
              </a:tr>
              <a:tr h="629325">
                <a:tc>
                  <a:txBody>
                    <a:bodyPr/>
                    <a:lstStyle/>
                    <a:p>
                      <a:pPr marL="0" marR="0" lvl="0" indent="0" algn="l" rtl="0">
                        <a:spcBef>
                          <a:spcPts val="0"/>
                        </a:spcBef>
                        <a:spcAft>
                          <a:spcPts val="0"/>
                        </a:spcAft>
                        <a:buNone/>
                      </a:pPr>
                      <a:endParaRPr sz="1400" u="none" strike="noStrike" dirty="0">
                        <a:latin typeface="Calibri"/>
                        <a:ea typeface="Calibri"/>
                        <a:cs typeface="Calibri"/>
                        <a:sym typeface="Calibri"/>
                      </a:endParaRPr>
                    </a:p>
                    <a:p>
                      <a:pPr marL="0" marR="0" lvl="0" indent="0" algn="l" rtl="0">
                        <a:spcBef>
                          <a:spcPts val="1200"/>
                        </a:spcBef>
                        <a:spcAft>
                          <a:spcPts val="0"/>
                        </a:spcAft>
                        <a:buNone/>
                      </a:pPr>
                      <a:r>
                        <a:rPr lang="en-US" sz="1400" u="none" strike="noStrike" dirty="0" smtClean="0">
                          <a:latin typeface="Calibri"/>
                          <a:ea typeface="Calibri"/>
                          <a:cs typeface="Calibri"/>
                          <a:sym typeface="Calibri"/>
                        </a:rPr>
                        <a:t>C1</a:t>
                      </a:r>
                      <a:endParaRPr sz="1400" b="0" i="0" u="none" strike="noStrike" dirty="0">
                        <a:solidFill>
                          <a:srgbClr val="000000"/>
                        </a:solidFill>
                        <a:latin typeface="Calibri"/>
                        <a:ea typeface="Calibri"/>
                        <a:cs typeface="Calibri"/>
                        <a:sym typeface="Calibri"/>
                      </a:endParaRPr>
                    </a:p>
                  </a:txBody>
                  <a:tcPr marL="0" marR="0" marT="0" marB="0" anchor="b"/>
                </a:tc>
                <a:tc>
                  <a:txBody>
                    <a:bodyPr/>
                    <a:lstStyle/>
                    <a:p>
                      <a:pPr marL="0" marR="0" lvl="0" indent="0" algn="l" rtl="0">
                        <a:spcBef>
                          <a:spcPts val="0"/>
                        </a:spcBef>
                        <a:spcAft>
                          <a:spcPts val="0"/>
                        </a:spcAft>
                        <a:buNone/>
                      </a:pPr>
                      <a:r>
                        <a:rPr lang="en-US" sz="1400" b="0" i="0">
                          <a:solidFill>
                            <a:schemeClr val="dk1"/>
                          </a:solidFill>
                          <a:latin typeface="Calibri"/>
                          <a:ea typeface="Calibri"/>
                          <a:cs typeface="Calibri"/>
                          <a:sym typeface="Calibri"/>
                        </a:rPr>
                        <a:t>   Patient preferences and/or patient burden</a:t>
                      </a:r>
                      <a:endParaRPr sz="1400" b="0" i="0" u="none" strike="noStrike">
                        <a:solidFill>
                          <a:srgbClr val="000000"/>
                        </a:solidFill>
                        <a:latin typeface="Calibri"/>
                        <a:ea typeface="Calibri"/>
                        <a:cs typeface="Calibri"/>
                        <a:sym typeface="Calibri"/>
                      </a:endParaRPr>
                    </a:p>
                  </a:txBody>
                  <a:tcPr marL="0" marR="0" marT="0" marB="0" anchor="b"/>
                </a:tc>
                <a:tc>
                  <a:txBody>
                    <a:bodyPr/>
                    <a:lstStyle/>
                    <a:p>
                      <a:pPr marL="0" marR="0" lvl="0" indent="0" algn="l" rtl="0">
                        <a:spcBef>
                          <a:spcPts val="0"/>
                        </a:spcBef>
                        <a:spcAft>
                          <a:spcPts val="0"/>
                        </a:spcAft>
                        <a:buNone/>
                      </a:pPr>
                      <a:r>
                        <a:rPr lang="en-US" sz="1400" b="0" i="0" u="none" strike="noStrike">
                          <a:solidFill>
                            <a:srgbClr val="000000"/>
                          </a:solidFill>
                          <a:latin typeface="Calibri"/>
                          <a:ea typeface="Calibri"/>
                          <a:cs typeface="Calibri"/>
                          <a:sym typeface="Calibri"/>
                        </a:rPr>
                        <a:t>   Reduce risk of bleeding during surgery by suspending Clopidogrel</a:t>
                      </a:r>
                      <a:endParaRPr sz="1400" b="0" i="0" u="none" strike="noStrike">
                        <a:solidFill>
                          <a:srgbClr val="000000"/>
                        </a:solidFill>
                        <a:latin typeface="Calibri"/>
                        <a:ea typeface="Calibri"/>
                        <a:cs typeface="Calibri"/>
                        <a:sym typeface="Calibri"/>
                      </a:endParaRPr>
                    </a:p>
                    <a:p>
                      <a:pPr marL="0" marR="0" lvl="0" indent="0" algn="l" rtl="0">
                        <a:spcBef>
                          <a:spcPts val="0"/>
                        </a:spcBef>
                        <a:spcAft>
                          <a:spcPts val="0"/>
                        </a:spcAft>
                        <a:buNone/>
                      </a:pPr>
                      <a:r>
                        <a:rPr lang="en-US" sz="1400" b="0" i="0" u="none" strike="noStrike">
                          <a:solidFill>
                            <a:srgbClr val="000000"/>
                          </a:solidFill>
                          <a:latin typeface="Calibri"/>
                          <a:ea typeface="Calibri"/>
                          <a:cs typeface="Calibri"/>
                          <a:sym typeface="Calibri"/>
                        </a:rPr>
                        <a:t>   Reduce risk of thrombosis by switching clopidogrel with tirofiban while</a:t>
                      </a:r>
                      <a:endParaRPr/>
                    </a:p>
                    <a:p>
                      <a:pPr marL="0" marR="0" lvl="0" indent="0" algn="l" rtl="0">
                        <a:spcBef>
                          <a:spcPts val="0"/>
                        </a:spcBef>
                        <a:spcAft>
                          <a:spcPts val="0"/>
                        </a:spcAft>
                        <a:buNone/>
                      </a:pPr>
                      <a:r>
                        <a:rPr lang="en-US" sz="1400" b="0" i="0" u="none" strike="noStrike">
                          <a:solidFill>
                            <a:srgbClr val="000000"/>
                          </a:solidFill>
                          <a:latin typeface="Calibri"/>
                          <a:ea typeface="Calibri"/>
                          <a:cs typeface="Calibri"/>
                          <a:sym typeface="Calibri"/>
                        </a:rPr>
                        <a:t>   giving aspirin the entire time</a:t>
                      </a:r>
                      <a:endParaRPr sz="1400" b="0" i="0" u="none" strike="noStrike">
                        <a:solidFill>
                          <a:srgbClr val="000000"/>
                        </a:solidFill>
                        <a:latin typeface="Calibri"/>
                        <a:ea typeface="Calibri"/>
                        <a:cs typeface="Calibri"/>
                        <a:sym typeface="Calibri"/>
                      </a:endParaRPr>
                    </a:p>
                  </a:txBody>
                  <a:tcPr marL="0" marR="0" marT="0" marB="0" anchor="b"/>
                </a:tc>
                <a:extLst>
                  <a:ext uri="{0D108BD9-81ED-4DB2-BD59-A6C34878D82A}">
                    <a16:rowId xmlns:a16="http://schemas.microsoft.com/office/drawing/2014/main" val="10014"/>
                  </a:ext>
                </a:extLst>
              </a:tr>
              <a:tr h="329775">
                <a:tc>
                  <a:txBody>
                    <a:bodyPr/>
                    <a:lstStyle/>
                    <a:p>
                      <a:pPr marL="0" marR="0" lvl="0" indent="0" algn="l" rtl="0">
                        <a:spcBef>
                          <a:spcPts val="0"/>
                        </a:spcBef>
                        <a:spcAft>
                          <a:spcPts val="0"/>
                        </a:spcAft>
                        <a:buNone/>
                      </a:pPr>
                      <a:r>
                        <a:rPr lang="en-US" sz="1400" u="none" strike="noStrike" smtClean="0">
                          <a:latin typeface="Calibri"/>
                          <a:ea typeface="Calibri"/>
                          <a:cs typeface="Calibri"/>
                          <a:sym typeface="Calibri"/>
                        </a:rPr>
                        <a:t>C4</a:t>
                      </a:r>
                      <a:endParaRPr sz="1400" b="0" i="0" u="none" strike="noStrike" dirty="0">
                        <a:solidFill>
                          <a:srgbClr val="000000"/>
                        </a:solidFill>
                        <a:latin typeface="Calibri"/>
                        <a:ea typeface="Calibri"/>
                        <a:cs typeface="Calibri"/>
                        <a:sym typeface="Calibri"/>
                      </a:endParaRPr>
                    </a:p>
                  </a:txBody>
                  <a:tcPr marL="0" marR="0" marT="0" marB="0" anchor="b">
                    <a:solidFill>
                      <a:srgbClr val="DDEAF6"/>
                    </a:solidFill>
                  </a:tcPr>
                </a:tc>
                <a:tc>
                  <a:txBody>
                    <a:bodyPr/>
                    <a:lstStyle/>
                    <a:p>
                      <a:pPr marL="182880" marR="0" lvl="0" indent="0" algn="l" rtl="0">
                        <a:spcBef>
                          <a:spcPts val="0"/>
                        </a:spcBef>
                        <a:spcAft>
                          <a:spcPts val="0"/>
                        </a:spcAft>
                        <a:buNone/>
                      </a:pPr>
                      <a:r>
                        <a:rPr lang="en-US" sz="1400" b="0" i="0">
                          <a:solidFill>
                            <a:schemeClr val="dk1"/>
                          </a:solidFill>
                          <a:latin typeface="Calibri"/>
                          <a:ea typeface="Calibri"/>
                          <a:cs typeface="Calibri"/>
                          <a:sym typeface="Calibri"/>
                        </a:rPr>
                        <a:t>Alternative mitigation strategies for a single interaction</a:t>
                      </a:r>
                      <a:endParaRPr sz="1400" b="1" i="1" u="none" strike="noStrike">
                        <a:solidFill>
                          <a:srgbClr val="000000"/>
                        </a:solidFill>
                        <a:latin typeface="Calibri"/>
                        <a:ea typeface="Calibri"/>
                        <a:cs typeface="Calibri"/>
                        <a:sym typeface="Calibri"/>
                      </a:endParaRPr>
                    </a:p>
                  </a:txBody>
                  <a:tcPr marL="0" marR="0" marT="0" marB="0" anchor="b">
                    <a:solidFill>
                      <a:srgbClr val="DDEAF6"/>
                    </a:solidFill>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400" b="1" i="1" u="none" strike="noStrike" dirty="0">
                          <a:solidFill>
                            <a:srgbClr val="000000"/>
                          </a:solidFill>
                          <a:latin typeface="Calibri"/>
                          <a:ea typeface="Calibri"/>
                          <a:cs typeface="Calibri"/>
                          <a:sym typeface="Calibri"/>
                        </a:rPr>
                        <a:t>  </a:t>
                      </a:r>
                      <a:r>
                        <a:rPr lang="en-US" sz="1400" b="0" i="0" u="none" strike="noStrike" dirty="0">
                          <a:solidFill>
                            <a:srgbClr val="000000"/>
                          </a:solidFill>
                          <a:latin typeface="Calibri"/>
                          <a:ea typeface="Calibri"/>
                          <a:cs typeface="Calibri"/>
                          <a:sym typeface="Calibri"/>
                        </a:rPr>
                        <a:t>[2] p. 1487 </a:t>
                      </a:r>
                      <a:r>
                        <a:rPr lang="en-US" sz="1400" b="0" i="0" u="none" strike="noStrike" dirty="0" err="1">
                          <a:solidFill>
                            <a:srgbClr val="000000"/>
                          </a:solidFill>
                          <a:latin typeface="Calibri"/>
                          <a:ea typeface="Calibri"/>
                          <a:cs typeface="Calibri"/>
                          <a:sym typeface="Calibri"/>
                        </a:rPr>
                        <a:t>tirofiban</a:t>
                      </a:r>
                      <a:r>
                        <a:rPr lang="en-US" sz="1400" b="0" i="0" u="none" strike="noStrike" dirty="0">
                          <a:solidFill>
                            <a:srgbClr val="000000"/>
                          </a:solidFill>
                          <a:latin typeface="Calibri"/>
                          <a:ea typeface="Calibri"/>
                          <a:cs typeface="Calibri"/>
                          <a:sym typeface="Calibri"/>
                        </a:rPr>
                        <a:t> or </a:t>
                      </a:r>
                      <a:r>
                        <a:rPr lang="en-US" sz="1400" b="0" i="0" u="none" strike="noStrike" dirty="0" err="1">
                          <a:solidFill>
                            <a:srgbClr val="000000"/>
                          </a:solidFill>
                          <a:latin typeface="Calibri"/>
                          <a:ea typeface="Calibri"/>
                          <a:cs typeface="Calibri"/>
                          <a:sym typeface="Calibri"/>
                        </a:rPr>
                        <a:t>eptifibatide</a:t>
                      </a:r>
                      <a:r>
                        <a:rPr lang="en-US" sz="1400" b="0" i="0" u="none" strike="noStrike" dirty="0">
                          <a:solidFill>
                            <a:srgbClr val="000000"/>
                          </a:solidFill>
                          <a:latin typeface="Calibri"/>
                          <a:ea typeface="Calibri"/>
                          <a:cs typeface="Calibri"/>
                          <a:sym typeface="Calibri"/>
                        </a:rPr>
                        <a:t> (as bridging therapy)</a:t>
                      </a:r>
                      <a:endParaRPr dirty="0"/>
                    </a:p>
                  </a:txBody>
                  <a:tcPr marL="0" marR="0" marT="0" marB="0" anchor="b">
                    <a:solidFill>
                      <a:srgbClr val="DDEAF6"/>
                    </a:solidFill>
                  </a:tcPr>
                </a:tc>
                <a:extLst>
                  <a:ext uri="{0D108BD9-81ED-4DB2-BD59-A6C34878D82A}">
                    <a16:rowId xmlns:a16="http://schemas.microsoft.com/office/drawing/2014/main" val="1001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1206</Words>
  <Application>Microsoft Office PowerPoint</Application>
  <PresentationFormat>Widescreen</PresentationFormat>
  <Paragraphs>111</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Case 4: Drug-eluting Stent / lung mass surgery  (12 of 18 properties:#1,4-10,13,15,16,18) </vt:lpstr>
      <vt:lpstr>Guidelines</vt:lpstr>
      <vt:lpstr>Dual antiplatelet in CAD guideline</vt:lpstr>
      <vt:lpstr>Perioperative antiplatelet guideline + Ref #3</vt:lpstr>
      <vt:lpstr>More from Perioperative antiplatelet guideline</vt:lpstr>
      <vt:lpstr>Domain knowledge</vt:lpstr>
      <vt:lpstr>Mitigation of Adverse Interactions</vt:lpstr>
      <vt:lpstr>Features for decision support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4: Drug-eluting Stent / lung mass surgery  (12 of 18 properties:#1,4-10,13,15,16,18) </dc:title>
  <dc:creator>Mor Peleg</dc:creator>
  <cp:lastModifiedBy>Mor</cp:lastModifiedBy>
  <cp:revision>1</cp:revision>
  <dcterms:created xsi:type="dcterms:W3CDTF">2020-09-23T14:24:18Z</dcterms:created>
  <dcterms:modified xsi:type="dcterms:W3CDTF">2022-08-30T14:06:00Z</dcterms:modified>
</cp:coreProperties>
</file>