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16" r:id="rId2"/>
    <p:sldMasterId id="2147483683" r:id="rId3"/>
  </p:sldMasterIdLst>
  <p:notesMasterIdLst>
    <p:notesMasterId r:id="rId20"/>
  </p:notesMasterIdLst>
  <p:handoutMasterIdLst>
    <p:handoutMasterId r:id="rId21"/>
  </p:handoutMasterIdLst>
  <p:sldIdLst>
    <p:sldId id="460" r:id="rId4"/>
    <p:sldId id="461" r:id="rId5"/>
    <p:sldId id="444" r:id="rId6"/>
    <p:sldId id="445" r:id="rId7"/>
    <p:sldId id="462" r:id="rId8"/>
    <p:sldId id="454" r:id="rId9"/>
    <p:sldId id="463" r:id="rId10"/>
    <p:sldId id="464" r:id="rId11"/>
    <p:sldId id="465" r:id="rId12"/>
    <p:sldId id="457" r:id="rId13"/>
    <p:sldId id="456" r:id="rId14"/>
    <p:sldId id="469" r:id="rId15"/>
    <p:sldId id="428" r:id="rId16"/>
    <p:sldId id="468" r:id="rId17"/>
    <p:sldId id="441" r:id="rId18"/>
    <p:sldId id="455" r:id="rId19"/>
  </p:sldIdLst>
  <p:sldSz cx="12196763" cy="6858000"/>
  <p:notesSz cx="6858000" cy="9144000"/>
  <p:custDataLst>
    <p:tags r:id="rId22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460"/>
            <p14:sldId id="461"/>
          </p14:sldIdLst>
        </p14:section>
        <p14:section name="章节页" id="{FD05EE94-C931-8C4B-83A2-004B32AA1207}">
          <p14:sldIdLst>
            <p14:sldId id="444"/>
            <p14:sldId id="445"/>
            <p14:sldId id="462"/>
            <p14:sldId id="454"/>
            <p14:sldId id="463"/>
            <p14:sldId id="464"/>
            <p14:sldId id="465"/>
            <p14:sldId id="457"/>
            <p14:sldId id="456"/>
            <p14:sldId id="469"/>
            <p14:sldId id="428"/>
            <p14:sldId id="468"/>
          </p14:sldIdLst>
        </p14:section>
        <p14:section name="结束页" id="{3F9D54A7-3BE2-2540-BB4C-DFE5509085F3}">
          <p14:sldIdLst>
            <p14:sldId id="441"/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dan (Daniel, Cloud Infrastructure Service Product Dept.)" initials="W(CISPD" lastIdx="32" clrIdx="0">
    <p:extLst>
      <p:ext uri="{19B8F6BF-5375-455C-9EA6-DF929625EA0E}">
        <p15:presenceInfo xmlns:p15="http://schemas.microsoft.com/office/powerpoint/2012/main" userId="S-1-5-21-147214757-305610072-1517763936-466991" providerId="AD"/>
      </p:ext>
    </p:extLst>
  </p:cmAuthor>
  <p:cmAuthor id="2" name="Wangzefeng (Kevin)" initials="W(" lastIdx="1" clrIdx="1">
    <p:extLst>
      <p:ext uri="{19B8F6BF-5375-455C-9EA6-DF929625EA0E}">
        <p15:presenceInfo xmlns:p15="http://schemas.microsoft.com/office/powerpoint/2012/main" userId="S-1-5-21-147214757-305610072-1517763936-1687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9B2"/>
    <a:srgbClr val="390EB2"/>
    <a:srgbClr val="3A4386"/>
    <a:srgbClr val="E0FCB3"/>
    <a:srgbClr val="E7FEC9"/>
    <a:srgbClr val="F2FFE4"/>
    <a:srgbClr val="FCD5B7"/>
    <a:srgbClr val="EEF0DF"/>
    <a:srgbClr val="EFE6DF"/>
    <a:srgbClr val="BC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864" autoAdjust="0"/>
  </p:normalViewPr>
  <p:slideViewPr>
    <p:cSldViewPr snapToGrid="0" snapToObjects="1">
      <p:cViewPr varScale="1">
        <p:scale>
          <a:sx n="102" d="100"/>
          <a:sy n="102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7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93F-E4A9-4D1C-837B-FCD843521D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形 6"/>
          <p:cNvSpPr/>
          <p:nvPr userDrawn="1"/>
        </p:nvSpPr>
        <p:spPr>
          <a:xfrm rot="5400000">
            <a:off x="6749321" y="289852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2205947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2930144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2" y="1512877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412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39" y="260648"/>
            <a:ext cx="10977087" cy="86409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8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842" y="6356353"/>
            <a:ext cx="2845911" cy="365125"/>
          </a:xfrm>
          <a:prstGeom prst="rect">
            <a:avLst/>
          </a:prstGeom>
        </p:spPr>
        <p:txBody>
          <a:bodyPr lIns="121935" tIns="60968" rIns="121935" bIns="60968"/>
          <a:lstStyle/>
          <a:p>
            <a:pPr defTabSz="1219078"/>
            <a:fld id="{4C0D16E9-C7A5-43DE-9BD7-6B1268C52D4E}" type="datetime1">
              <a:rPr lang="zh-CN" altLang="en-US" sz="2399" smtClean="0">
                <a:solidFill>
                  <a:srgbClr val="000000"/>
                </a:solidFill>
              </a:rPr>
              <a:pPr defTabSz="1219078"/>
              <a:t>2021/10/12</a:t>
            </a:fld>
            <a:endParaRPr lang="zh-CN" altLang="en-US" sz="2399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230" y="6356353"/>
            <a:ext cx="3862308" cy="365125"/>
          </a:xfrm>
          <a:prstGeom prst="rect">
            <a:avLst/>
          </a:prstGeom>
        </p:spPr>
        <p:txBody>
          <a:bodyPr lIns="121935" tIns="60968" rIns="121935" bIns="60968"/>
          <a:lstStyle/>
          <a:p>
            <a:pPr defTabSz="1219078"/>
            <a:endParaRPr lang="zh-CN" altLang="en-US" sz="2399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1016" y="6356353"/>
            <a:ext cx="2845911" cy="365125"/>
          </a:xfrm>
          <a:prstGeom prst="rect">
            <a:avLst/>
          </a:prstGeom>
        </p:spPr>
        <p:txBody>
          <a:bodyPr lIns="121935" tIns="60968" rIns="121935" bIns="60968"/>
          <a:lstStyle/>
          <a:p>
            <a:pPr defTabSz="1219078"/>
            <a:fld id="{059904D5-9ACA-4882-B735-DFA74E39A6D5}" type="slidenum">
              <a:rPr lang="zh-CN" altLang="en-US" sz="2399" smtClean="0">
                <a:solidFill>
                  <a:srgbClr val="000000"/>
                </a:solidFill>
              </a:rPr>
              <a:pPr defTabSz="1219078"/>
              <a:t>‹#›</a:t>
            </a:fld>
            <a:endParaRPr lang="zh-CN" altLang="en-US" sz="2399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2" y="1512877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323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304800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3900" y="1435100"/>
            <a:ext cx="10731499" cy="4699000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728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2747557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02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304800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仅标题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130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1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304800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左侧</a:t>
            </a:r>
            <a:r>
              <a:rPr lang="en-US" altLang="zh-CN" dirty="0"/>
              <a:t>1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3901" y="1435100"/>
            <a:ext cx="5375274" cy="4699000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943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1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304800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marR="0" indent="0" algn="l" defTabSz="1187798" rtl="0" eaLnBrk="1" fontAlgn="auto" latinLnBrk="0" hangingPunct="1">
              <a:lnSpc>
                <a:spcPts val="3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右侧</a:t>
            </a:r>
            <a:r>
              <a:rPr lang="en-US" altLang="zh-CN" dirty="0"/>
              <a:t>1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9174" y="1435100"/>
            <a:ext cx="5356225" cy="4699000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547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901" y="304800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(2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7057" y="1435100"/>
            <a:ext cx="5356225" cy="4699000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C03CEAF7-2921-BE49-AF4D-C4BC008B2C7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9650" y="1435100"/>
            <a:ext cx="5365750" cy="4699000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9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3034" y="428518"/>
            <a:ext cx="11510995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entury Gothic"/>
              <a:buNone/>
              <a:defRPr sz="36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43034" y="1117600"/>
            <a:ext cx="11510995" cy="4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entury Gothic"/>
              <a:buChar char="–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entury Gothic"/>
              <a:buChar char="–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3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4" t="425" r="19292" b="1"/>
          <a:stretch/>
        </p:blipFill>
        <p:spPr>
          <a:xfrm>
            <a:off x="-8792" y="-1"/>
            <a:ext cx="12205555" cy="5751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02" y="5970030"/>
            <a:ext cx="2864498" cy="49353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-1"/>
            <a:ext cx="7790688" cy="5751321"/>
          </a:xfrm>
          <a:prstGeom prst="rect">
            <a:avLst/>
          </a:prstGeom>
          <a:gradFill flip="none" rotWithShape="1">
            <a:gsLst>
              <a:gs pos="56000">
                <a:srgbClr val="EFE6DF">
                  <a:alpha val="49000"/>
                </a:srgbClr>
              </a:gs>
              <a:gs pos="100000">
                <a:schemeClr val="bg2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hf sldNum="0"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456" userDrawn="1">
          <p15:clr>
            <a:srgbClr val="F26B43"/>
          </p15:clr>
        </p15:guide>
        <p15:guide id="3" pos="721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904" userDrawn="1">
          <p15:clr>
            <a:srgbClr val="F26B43"/>
          </p15:clr>
        </p15:guide>
        <p15:guide id="6" orient="horz" pos="3928" userDrawn="1">
          <p15:clr>
            <a:srgbClr val="F26B43"/>
          </p15:clr>
        </p15:guide>
        <p15:guide id="7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40188" y="6438901"/>
            <a:ext cx="4116387" cy="200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2309534" y="-386218"/>
            <a:ext cx="321864" cy="325660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2687026" y="-386218"/>
            <a:ext cx="323821" cy="325660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8" name="Rectangle 7"/>
          <p:cNvSpPr>
            <a:spLocks noChangeArrowheads="1"/>
          </p:cNvSpPr>
          <p:nvPr userDrawn="1"/>
        </p:nvSpPr>
        <p:spPr bwMode="auto">
          <a:xfrm>
            <a:off x="3414235" y="-386218"/>
            <a:ext cx="321864" cy="325660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9" name="Rectangle 8"/>
          <p:cNvSpPr>
            <a:spLocks noChangeArrowheads="1"/>
          </p:cNvSpPr>
          <p:nvPr userDrawn="1"/>
        </p:nvSpPr>
        <p:spPr bwMode="auto">
          <a:xfrm>
            <a:off x="3791729" y="-386218"/>
            <a:ext cx="323821" cy="325660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0" name="Rectangle 9"/>
          <p:cNvSpPr>
            <a:spLocks noChangeArrowheads="1"/>
          </p:cNvSpPr>
          <p:nvPr userDrawn="1"/>
        </p:nvSpPr>
        <p:spPr bwMode="auto">
          <a:xfrm>
            <a:off x="4171178" y="-386218"/>
            <a:ext cx="322842" cy="325660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1" name="Rectangle 10"/>
          <p:cNvSpPr>
            <a:spLocks noChangeArrowheads="1"/>
          </p:cNvSpPr>
          <p:nvPr userDrawn="1"/>
        </p:nvSpPr>
        <p:spPr bwMode="auto">
          <a:xfrm>
            <a:off x="4549649" y="-386218"/>
            <a:ext cx="323821" cy="325660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2" name="Rectangle 5"/>
          <p:cNvSpPr>
            <a:spLocks noChangeArrowheads="1"/>
          </p:cNvSpPr>
          <p:nvPr userDrawn="1"/>
        </p:nvSpPr>
        <p:spPr bwMode="auto">
          <a:xfrm>
            <a:off x="7700" y="-386218"/>
            <a:ext cx="321864" cy="325660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 userDrawn="1"/>
        </p:nvSpPr>
        <p:spPr bwMode="auto">
          <a:xfrm>
            <a:off x="385193" y="-386218"/>
            <a:ext cx="321864" cy="325660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auto">
          <a:xfrm>
            <a:off x="762685" y="-386218"/>
            <a:ext cx="321864" cy="325660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矩形 54"/>
          <p:cNvSpPr/>
          <p:nvPr userDrawn="1"/>
        </p:nvSpPr>
        <p:spPr>
          <a:xfrm>
            <a:off x="92993" y="-696455"/>
            <a:ext cx="800323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7537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2208828" y="-696455"/>
            <a:ext cx="800323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7537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3340772" y="-696455"/>
            <a:ext cx="800323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7537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58" name="Rectangle 5"/>
          <p:cNvSpPr>
            <a:spLocks noChangeArrowheads="1"/>
          </p:cNvSpPr>
          <p:nvPr userDrawn="1"/>
        </p:nvSpPr>
        <p:spPr bwMode="auto">
          <a:xfrm>
            <a:off x="1150000" y="-386218"/>
            <a:ext cx="321864" cy="325660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n-ea"/>
            </a:endParaRPr>
          </a:p>
        </p:txBody>
      </p:sp>
      <p:sp>
        <p:nvSpPr>
          <p:cNvPr id="59" name="Rectangle 5"/>
          <p:cNvSpPr>
            <a:spLocks noChangeArrowheads="1"/>
          </p:cNvSpPr>
          <p:nvPr userDrawn="1"/>
        </p:nvSpPr>
        <p:spPr bwMode="auto">
          <a:xfrm>
            <a:off x="1527492" y="-386218"/>
            <a:ext cx="321864" cy="325660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n-ea"/>
            </a:endParaRPr>
          </a:p>
        </p:txBody>
      </p:sp>
      <p:pic>
        <p:nvPicPr>
          <p:cNvPr id="61" name="图片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20" y="6317683"/>
            <a:ext cx="1617980" cy="2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6" r:id="rId2"/>
    <p:sldLayoutId id="2147483906" r:id="rId3"/>
    <p:sldLayoutId id="2147483942" r:id="rId4"/>
    <p:sldLayoutId id="2147483944" r:id="rId5"/>
    <p:sldLayoutId id="2147483945" r:id="rId6"/>
    <p:sldLayoutId id="2147483947" r:id="rId7"/>
    <p:sldLayoutId id="2147483949" r:id="rId8"/>
    <p:sldLayoutId id="2147483950" r:id="rId9"/>
    <p:sldLayoutId id="2147483953" r:id="rId10"/>
  </p:sldLayoutIdLst>
  <p:hf sldNum="0"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456" userDrawn="1">
          <p15:clr>
            <a:srgbClr val="F26B43"/>
          </p15:clr>
        </p15:guide>
        <p15:guide id="3" pos="721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904" userDrawn="1">
          <p15:clr>
            <a:srgbClr val="F26B43"/>
          </p15:clr>
        </p15:guide>
        <p15:guide id="6" orient="horz" pos="3928" userDrawn="1">
          <p15:clr>
            <a:srgbClr val="F26B43"/>
          </p15:clr>
        </p15:guide>
        <p15:guide id="7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948" r:id="rId2"/>
  </p:sldLayoutIdLst>
  <p:hf sldNum="0"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456" userDrawn="1">
          <p15:clr>
            <a:srgbClr val="F26B43"/>
          </p15:clr>
        </p15:guide>
        <p15:guide id="3" pos="721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904" userDrawn="1">
          <p15:clr>
            <a:srgbClr val="F26B43"/>
          </p15:clr>
        </p15:guide>
        <p15:guide id="6" orient="horz" pos="3928" userDrawn="1">
          <p15:clr>
            <a:srgbClr val="F26B43"/>
          </p15:clr>
        </p15:guide>
        <p15:guide id="7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blog/2021/03/26/how-ruitian-used-volcano-to-run-large-scale-offline-hpc-job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hyperlink" Target="https://volcano.devstats.cncf.io/" TargetMode="External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cano-sh" TargetMode="External"/><Relationship Id="rId7" Type="http://schemas.openxmlformats.org/officeDocument/2006/relationships/hyperlink" Target="https://volcano.sh/en/docs/" TargetMode="External"/><Relationship Id="rId2" Type="http://schemas.openxmlformats.org/officeDocument/2006/relationships/hyperlink" Target="https://volcano.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b/1?cid=dm9sY2Fuby5zaC5ib3RAZ21haWwuY29t" TargetMode="External"/><Relationship Id="rId5" Type="http://schemas.openxmlformats.org/officeDocument/2006/relationships/hyperlink" Target="https://zoom.us/j/91804791393" TargetMode="External"/><Relationship Id="rId4" Type="http://schemas.openxmlformats.org/officeDocument/2006/relationships/hyperlink" Target="https://volcano-sh.slac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h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2"/>
          <p:cNvSpPr txBox="1">
            <a:spLocks/>
          </p:cNvSpPr>
          <p:nvPr/>
        </p:nvSpPr>
        <p:spPr>
          <a:xfrm>
            <a:off x="0" y="1810427"/>
            <a:ext cx="12191999" cy="1198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96950" indent="-296950" algn="l" defTabSz="1187798" rtl="0" eaLnBrk="1" latinLnBrk="0" hangingPunct="1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  <a:defRPr sz="36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0849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47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86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25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b="1" dirty="0" smtClean="0">
                <a:latin typeface="Century Gothic" panose="020B0502020202020204" pitchFamily="34" charset="0"/>
              </a:rPr>
              <a:t>Volcano: A Kubernetes Native</a:t>
            </a:r>
          </a:p>
          <a:p>
            <a:pPr marL="0" indent="0" algn="ctr">
              <a:buNone/>
            </a:pPr>
            <a:r>
              <a:rPr lang="en-US" altLang="zh-CN" sz="4800" b="1" dirty="0" smtClean="0">
                <a:latin typeface="Century Gothic" panose="020B0502020202020204" pitchFamily="34" charset="0"/>
              </a:rPr>
              <a:t>Batch System</a:t>
            </a:r>
            <a:endParaRPr 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0916" y="3497345"/>
            <a:ext cx="434575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William Wang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wang.platform@gmail.com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Century Gothic" panose="020B0502020202020204" pitchFamily="34" charset="0"/>
              </a:rPr>
              <a:t>Use Case: AI platform at </a:t>
            </a:r>
            <a:r>
              <a:rPr lang="en-US" altLang="zh-CN" sz="3600" dirty="0" err="1" smtClean="0">
                <a:latin typeface="Century Gothic" panose="020B0502020202020204" pitchFamily="34" charset="0"/>
              </a:rPr>
              <a:t>Xiaohongshu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6403371" y="1435100"/>
            <a:ext cx="5052028" cy="4699000"/>
          </a:xfrm>
        </p:spPr>
        <p:txBody>
          <a:bodyPr lIns="91440" tIns="45720" rIns="91440" bIns="45720"/>
          <a:lstStyle/>
          <a:p>
            <a:pPr marL="0" lvl="0" defTabSz="914400">
              <a:spcAft>
                <a:spcPts val="600"/>
              </a:spcAft>
              <a:tabLst/>
              <a:defRPr/>
            </a:pPr>
            <a:r>
              <a:rPr lang="en-US" altLang="zh-CN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About </a:t>
            </a:r>
            <a:r>
              <a:rPr lang="en-US" altLang="zh-CN" b="1" kern="0" dirty="0" err="1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Xiaohongshu</a:t>
            </a:r>
            <a:endParaRPr lang="en-US" altLang="zh-CN" b="1" kern="0" dirty="0">
              <a:solidFill>
                <a:srgbClr val="3F4749">
                  <a:lumMod val="25000"/>
                </a:srgbClr>
              </a:solidFill>
              <a:latin typeface="+mj-lt"/>
              <a:ea typeface="微软雅黑" panose="020B0503020204020204" pitchFamily="34" charset="-122"/>
              <a:cs typeface="Arial"/>
              <a:sym typeface="Arial"/>
            </a:endParaRPr>
          </a:p>
          <a:p>
            <a:pPr marL="171450" lvl="0" indent="-17145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Top social media and e-commerce platform with over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100 million active users 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per month</a:t>
            </a:r>
          </a:p>
          <a:p>
            <a:pPr marL="171450" lvl="0" indent="-17145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Recommendation is one of core business. AI platform at </a:t>
            </a:r>
            <a:r>
              <a:rPr lang="en-US" altLang="zh-CN" sz="1200" kern="0" dirty="0" err="1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Xiaohongshu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consists of online and offline training system, which undertakes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hundreds of thousands samples analysis and model training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. The model generation has already be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on the minute scale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.</a:t>
            </a:r>
          </a:p>
          <a:p>
            <a:pPr marL="0" lvl="0" defTabSz="914400">
              <a:spcAft>
                <a:spcPts val="600"/>
              </a:spcAft>
              <a:tabLst/>
              <a:defRPr/>
            </a:pPr>
            <a:r>
              <a:rPr lang="en-US" altLang="zh-CN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Challenge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Training cluster with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thousands of nodes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Recommendation model with nearly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100 billion parameters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A single training task contains </a:t>
            </a: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hundreds of PS and workers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Require best topology scheduling and performance</a:t>
            </a:r>
          </a:p>
          <a:p>
            <a:pPr marL="0" lvl="0" defTabSz="914400">
              <a:spcAft>
                <a:spcPts val="600"/>
              </a:spcAft>
              <a:tabLst/>
              <a:defRPr/>
            </a:pPr>
            <a:r>
              <a:rPr lang="en-US" altLang="zh-CN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Solution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Adoption of </a:t>
            </a:r>
            <a:r>
              <a:rPr lang="en-US" altLang="zh-CN" sz="1200" kern="0" dirty="0" err="1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binpack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and task-topology scheduling policy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Adoption of gang-scheduling</a:t>
            </a:r>
          </a:p>
          <a:p>
            <a:pPr marL="0" lvl="0" defTabSz="914400">
              <a:spcAft>
                <a:spcPts val="600"/>
              </a:spcAft>
              <a:tabLst/>
              <a:defRPr/>
            </a:pPr>
            <a:r>
              <a:rPr lang="en-US" altLang="zh-CN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Benefit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20%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increase on AI training speed overall</a:t>
            </a:r>
          </a:p>
          <a:p>
            <a:pPr marL="171450" lvl="0" indent="-17145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20%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increase on AI training throughput</a:t>
            </a:r>
          </a:p>
          <a:p>
            <a:pPr marL="171450" lvl="0" indent="-17145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1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Starvation prevention</a:t>
            </a:r>
            <a:r>
              <a:rPr lang="en-US" altLang="zh-CN" sz="1200" kern="0" dirty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 on big </a:t>
            </a:r>
            <a:r>
              <a:rPr lang="en-US" altLang="zh-CN" sz="1200" kern="0" dirty="0" smtClean="0">
                <a:solidFill>
                  <a:srgbClr val="3F4749">
                    <a:lumMod val="25000"/>
                  </a:srgbClr>
                </a:solidFill>
                <a:latin typeface="+mj-lt"/>
                <a:ea typeface="微软雅黑" panose="020B0503020204020204" pitchFamily="34" charset="-122"/>
                <a:cs typeface="Arial"/>
                <a:sym typeface="Arial"/>
              </a:rPr>
              <a:t>jobs</a:t>
            </a:r>
            <a:endParaRPr lang="zh-CN" altLang="en-US" sz="2800" dirty="0">
              <a:latin typeface="+mj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6915" y="1435100"/>
            <a:ext cx="5742260" cy="3556000"/>
            <a:chOff x="1074280" y="1585261"/>
            <a:chExt cx="5940864" cy="4173020"/>
          </a:xfrm>
        </p:grpSpPr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82E09538-2AB7-409B-8912-7EC1EF28B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4280" y="2309920"/>
              <a:ext cx="535869" cy="1247037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92D9309B-6381-4B3B-BBB6-5E2CB02F355D}"/>
                </a:ext>
              </a:extLst>
            </p:cNvPr>
            <p:cNvSpPr/>
            <p:nvPr/>
          </p:nvSpPr>
          <p:spPr>
            <a:xfrm>
              <a:off x="1887379" y="2810588"/>
              <a:ext cx="703448" cy="528515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online</a:t>
              </a:r>
            </a:p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service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547A5C8D-B676-4821-B40B-6934FB3B3ED5}"/>
                </a:ext>
              </a:extLst>
            </p:cNvPr>
            <p:cNvSpPr/>
            <p:nvPr/>
          </p:nvSpPr>
          <p:spPr>
            <a:xfrm>
              <a:off x="1887379" y="4039688"/>
              <a:ext cx="703448" cy="528515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label</a:t>
              </a:r>
            </a:p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computing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38" name="下箭头 29">
              <a:extLst>
                <a:ext uri="{FF2B5EF4-FFF2-40B4-BE49-F238E27FC236}">
                  <a16:creationId xmlns="" xmlns:a16="http://schemas.microsoft.com/office/drawing/2014/main" id="{0BB79B89-A161-4228-A725-E11DBC5461D4}"/>
                </a:ext>
              </a:extLst>
            </p:cNvPr>
            <p:cNvSpPr/>
            <p:nvPr/>
          </p:nvSpPr>
          <p:spPr>
            <a:xfrm rot="16200000">
              <a:off x="2733330" y="4107369"/>
              <a:ext cx="186534" cy="373069"/>
            </a:xfrm>
            <a:prstGeom prst="downArrow">
              <a:avLst>
                <a:gd name="adj1" fmla="val 50000"/>
                <a:gd name="adj2" fmla="val 60706"/>
              </a:avLst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34119911-5BD2-4521-9F44-7C94063BF0F6}"/>
                </a:ext>
              </a:extLst>
            </p:cNvPr>
            <p:cNvSpPr/>
            <p:nvPr/>
          </p:nvSpPr>
          <p:spPr>
            <a:xfrm>
              <a:off x="5092440" y="2956886"/>
              <a:ext cx="967855" cy="311196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model training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 </a:t>
              </a:r>
            </a:p>
          </p:txBody>
        </p:sp>
        <p:sp>
          <p:nvSpPr>
            <p:cNvPr id="40" name="罐形 48">
              <a:extLst>
                <a:ext uri="{FF2B5EF4-FFF2-40B4-BE49-F238E27FC236}">
                  <a16:creationId xmlns="" xmlns:a16="http://schemas.microsoft.com/office/drawing/2014/main" id="{192B977C-B1F7-4CE1-953E-12BF7E28C1C1}"/>
                </a:ext>
              </a:extLst>
            </p:cNvPr>
            <p:cNvSpPr/>
            <p:nvPr/>
          </p:nvSpPr>
          <p:spPr>
            <a:xfrm>
              <a:off x="6059020" y="1585261"/>
              <a:ext cx="956124" cy="505956"/>
            </a:xfrm>
            <a:prstGeom prst="can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D8DB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 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model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41" name="下箭头 32">
              <a:extLst>
                <a:ext uri="{FF2B5EF4-FFF2-40B4-BE49-F238E27FC236}">
                  <a16:creationId xmlns="" xmlns:a16="http://schemas.microsoft.com/office/drawing/2014/main" id="{5E375448-C1DB-42EB-8A89-0CF654F369F4}"/>
                </a:ext>
              </a:extLst>
            </p:cNvPr>
            <p:cNvSpPr/>
            <p:nvPr/>
          </p:nvSpPr>
          <p:spPr>
            <a:xfrm rot="10800000">
              <a:off x="6452021" y="2118472"/>
              <a:ext cx="170123" cy="3007148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D3035183-A422-4624-AA23-29627FDED490}"/>
                </a:ext>
              </a:extLst>
            </p:cNvPr>
            <p:cNvSpPr txBox="1"/>
            <p:nvPr/>
          </p:nvSpPr>
          <p:spPr>
            <a:xfrm>
              <a:off x="6741879" y="2875708"/>
              <a:ext cx="184666" cy="1492675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kumimoji="1" lang="en-US" altLang="zh-CN" sz="1200" kern="0" dirty="0" smtClean="0">
                  <a:solidFill>
                    <a:srgbClr val="3F4749">
                      <a:lumMod val="25000"/>
                    </a:srgbClr>
                  </a:solidFill>
                  <a:latin typeface="微软雅黑" panose="020B0503020204020204" pitchFamily="34" charset="-122"/>
                  <a:cs typeface="Arial"/>
                  <a:sym typeface="Arial"/>
                </a:rPr>
                <a:t>model release</a:t>
              </a:r>
              <a:r>
                <a:rPr kumimoji="1" lang="zh-CN" altLang="en-US" sz="1200" kern="0" dirty="0" smtClean="0">
                  <a:solidFill>
                    <a:srgbClr val="3F4749">
                      <a:lumMod val="25000"/>
                    </a:srgbClr>
                  </a:solidFill>
                  <a:latin typeface="微软雅黑" panose="020B0503020204020204" pitchFamily="34" charset="-122"/>
                  <a:cs typeface="Arial"/>
                  <a:sym typeface="Arial"/>
                </a:rPr>
                <a:t> </a:t>
              </a:r>
              <a:endParaRPr kumimoji="1" lang="zh-CN" altLang="en-US" sz="1200" kern="0" dirty="0">
                <a:solidFill>
                  <a:srgbClr val="3F4749">
                    <a:lumMod val="25000"/>
                  </a:srgbClr>
                </a:solidFill>
                <a:latin typeface="微软雅黑" panose="020B0503020204020204" pitchFamily="34" charset="-122"/>
                <a:cs typeface="Arial"/>
                <a:sym typeface="Arial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="" xmlns:a16="http://schemas.microsoft.com/office/drawing/2014/main" id="{BB8B7ED7-63AD-4E4F-A7DB-2B9533B8B026}"/>
                </a:ext>
              </a:extLst>
            </p:cNvPr>
            <p:cNvSpPr/>
            <p:nvPr/>
          </p:nvSpPr>
          <p:spPr>
            <a:xfrm>
              <a:off x="3528702" y="1588465"/>
              <a:ext cx="1088119" cy="483106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recommend service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 </a:t>
              </a:r>
            </a:p>
          </p:txBody>
        </p:sp>
        <p:cxnSp>
          <p:nvCxnSpPr>
            <p:cNvPr id="44" name="直线箭头连接符 51">
              <a:extLst>
                <a:ext uri="{FF2B5EF4-FFF2-40B4-BE49-F238E27FC236}">
                  <a16:creationId xmlns="" xmlns:a16="http://schemas.microsoft.com/office/drawing/2014/main" id="{2A55D856-2D2B-44B9-A7E8-063D7592EBD1}"/>
                </a:ext>
              </a:extLst>
            </p:cNvPr>
            <p:cNvCxnSpPr>
              <a:cxnSpLocks/>
              <a:stCxn id="40" idx="2"/>
              <a:endCxn id="43" idx="3"/>
            </p:cNvCxnSpPr>
            <p:nvPr/>
          </p:nvCxnSpPr>
          <p:spPr>
            <a:xfrm flipH="1" flipV="1">
              <a:off x="4616821" y="1830018"/>
              <a:ext cx="1442199" cy="8221"/>
            </a:xfrm>
            <a:prstGeom prst="straightConnector1">
              <a:avLst/>
            </a:prstGeom>
            <a:noFill/>
            <a:ln w="6350" cap="flat" cmpd="sng" algn="ctr">
              <a:solidFill>
                <a:srgbClr val="DF156C"/>
              </a:solidFill>
              <a:prstDash val="solid"/>
              <a:tailEnd type="triangle"/>
            </a:ln>
            <a:effectLst/>
          </p:spPr>
        </p:cxnSp>
        <p:cxnSp>
          <p:nvCxnSpPr>
            <p:cNvPr id="45" name="直线箭头连接符 55">
              <a:extLst>
                <a:ext uri="{FF2B5EF4-FFF2-40B4-BE49-F238E27FC236}">
                  <a16:creationId xmlns="" xmlns:a16="http://schemas.microsoft.com/office/drawing/2014/main" id="{1E3057A6-54F8-4C5D-91BF-CB9DC45DC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38" y="3074846"/>
              <a:ext cx="31089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60000"/>
                  <a:lumOff val="40000"/>
                  <a:alpha val="43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6" name="下箭头 38">
              <a:extLst>
                <a:ext uri="{FF2B5EF4-FFF2-40B4-BE49-F238E27FC236}">
                  <a16:creationId xmlns="" xmlns:a16="http://schemas.microsoft.com/office/drawing/2014/main" id="{5CB572F5-A974-45DA-B13C-6254B50B8997}"/>
                </a:ext>
              </a:extLst>
            </p:cNvPr>
            <p:cNvSpPr/>
            <p:nvPr/>
          </p:nvSpPr>
          <p:spPr>
            <a:xfrm rot="16200000">
              <a:off x="2733330" y="2889939"/>
              <a:ext cx="186534" cy="373069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053D4F05-7B2B-4B05-BAA3-34CE02C564F7}"/>
                </a:ext>
              </a:extLst>
            </p:cNvPr>
            <p:cNvSpPr/>
            <p:nvPr/>
          </p:nvSpPr>
          <p:spPr>
            <a:xfrm>
              <a:off x="3830884" y="3413932"/>
              <a:ext cx="929733" cy="528515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Flink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 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training data generator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48" name="下箭头 40">
              <a:extLst>
                <a:ext uri="{FF2B5EF4-FFF2-40B4-BE49-F238E27FC236}">
                  <a16:creationId xmlns="" xmlns:a16="http://schemas.microsoft.com/office/drawing/2014/main" id="{48EA683E-E402-4F26-95B2-FF65F0DF748E}"/>
                </a:ext>
              </a:extLst>
            </p:cNvPr>
            <p:cNvSpPr/>
            <p:nvPr/>
          </p:nvSpPr>
          <p:spPr>
            <a:xfrm rot="16200000">
              <a:off x="4837651" y="3545244"/>
              <a:ext cx="186534" cy="290756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罐形 41">
              <a:extLst>
                <a:ext uri="{FF2B5EF4-FFF2-40B4-BE49-F238E27FC236}">
                  <a16:creationId xmlns="" xmlns:a16="http://schemas.microsoft.com/office/drawing/2014/main" id="{260F8538-F916-4DE1-9C94-0BECE616F8F5}"/>
                </a:ext>
              </a:extLst>
            </p:cNvPr>
            <p:cNvSpPr/>
            <p:nvPr/>
          </p:nvSpPr>
          <p:spPr>
            <a:xfrm>
              <a:off x="3033493" y="2779500"/>
              <a:ext cx="863049" cy="579624"/>
            </a:xfrm>
            <a:prstGeom prst="can">
              <a:avLst>
                <a:gd name="adj" fmla="val 16341"/>
              </a:avLst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characteristic</a:t>
              </a:r>
            </a:p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cache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50" name="罐形 41">
              <a:extLst>
                <a:ext uri="{FF2B5EF4-FFF2-40B4-BE49-F238E27FC236}">
                  <a16:creationId xmlns="" xmlns:a16="http://schemas.microsoft.com/office/drawing/2014/main" id="{5D320B3D-A376-45D9-BF9E-093A0ACF3B2E}"/>
                </a:ext>
              </a:extLst>
            </p:cNvPr>
            <p:cNvSpPr/>
            <p:nvPr/>
          </p:nvSpPr>
          <p:spPr>
            <a:xfrm>
              <a:off x="5087700" y="4212597"/>
              <a:ext cx="984560" cy="493797"/>
            </a:xfrm>
            <a:prstGeom prst="can">
              <a:avLst>
                <a:gd name="adj" fmla="val 16341"/>
              </a:avLst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4749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training data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itchFamily="34" charset="0"/>
                <a:sym typeface="Arial"/>
              </a:endParaRPr>
            </a:p>
          </p:txBody>
        </p:sp>
        <p:sp>
          <p:nvSpPr>
            <p:cNvPr id="51" name="直角上箭头 44">
              <a:extLst>
                <a:ext uri="{FF2B5EF4-FFF2-40B4-BE49-F238E27FC236}">
                  <a16:creationId xmlns="" xmlns:a16="http://schemas.microsoft.com/office/drawing/2014/main" id="{D3AD3E22-C2BD-44C9-9724-0EE7F9D6F67E}"/>
                </a:ext>
              </a:extLst>
            </p:cNvPr>
            <p:cNvSpPr/>
            <p:nvPr/>
          </p:nvSpPr>
          <p:spPr>
            <a:xfrm rot="5400000">
              <a:off x="1086578" y="3754135"/>
              <a:ext cx="795329" cy="595276"/>
            </a:xfrm>
            <a:prstGeom prst="bentUpArrow">
              <a:avLst>
                <a:gd name="adj1" fmla="val 18290"/>
                <a:gd name="adj2" fmla="val 22204"/>
                <a:gd name="adj3" fmla="val 37301"/>
              </a:avLst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直角上箭头 45">
              <a:extLst>
                <a:ext uri="{FF2B5EF4-FFF2-40B4-BE49-F238E27FC236}">
                  <a16:creationId xmlns="" xmlns:a16="http://schemas.microsoft.com/office/drawing/2014/main" id="{91261C6E-C5A3-4A40-8BA7-A459D95D1FA4}"/>
                </a:ext>
              </a:extLst>
            </p:cNvPr>
            <p:cNvSpPr/>
            <p:nvPr/>
          </p:nvSpPr>
          <p:spPr>
            <a:xfrm>
              <a:off x="3904833" y="3977970"/>
              <a:ext cx="542147" cy="382574"/>
            </a:xfrm>
            <a:prstGeom prst="bentUpArrow">
              <a:avLst>
                <a:gd name="adj1" fmla="val 29745"/>
                <a:gd name="adj2" fmla="val 26363"/>
                <a:gd name="adj3" fmla="val 27610"/>
              </a:avLst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直角上箭头 46">
              <a:extLst>
                <a:ext uri="{FF2B5EF4-FFF2-40B4-BE49-F238E27FC236}">
                  <a16:creationId xmlns="" xmlns:a16="http://schemas.microsoft.com/office/drawing/2014/main" id="{7EB53363-79D9-4C33-A68F-C456F189565B}"/>
                </a:ext>
              </a:extLst>
            </p:cNvPr>
            <p:cNvSpPr/>
            <p:nvPr/>
          </p:nvSpPr>
          <p:spPr>
            <a:xfrm flipV="1">
              <a:off x="3905874" y="2976550"/>
              <a:ext cx="541105" cy="382574"/>
            </a:xfrm>
            <a:prstGeom prst="bentUpArrow">
              <a:avLst>
                <a:gd name="adj1" fmla="val 28440"/>
                <a:gd name="adj2" fmla="val 38761"/>
                <a:gd name="adj3" fmla="val 25000"/>
              </a:avLst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54" name="图片 53">
              <a:extLst>
                <a:ext uri="{FF2B5EF4-FFF2-40B4-BE49-F238E27FC236}">
                  <a16:creationId xmlns="" xmlns:a16="http://schemas.microsoft.com/office/drawing/2014/main" id="{7A344EFB-1E28-4D72-B4C1-1DC32A869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rgbClr val="3F4749">
                  <a:shade val="45000"/>
                  <a:satMod val="135000"/>
                </a:srgbClr>
                <a:prstClr val="white"/>
              </a:duotone>
            </a:blip>
            <a:srcRect l="2005" r="1697"/>
            <a:stretch/>
          </p:blipFill>
          <p:spPr>
            <a:xfrm>
              <a:off x="3026310" y="4095135"/>
              <a:ext cx="826445" cy="353068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="" xmlns:a16="http://schemas.microsoft.com/office/drawing/2014/main" id="{002858D6-6F26-4EC6-A622-5CB49708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3F474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037846" y="3487816"/>
              <a:ext cx="1068832" cy="344499"/>
            </a:xfrm>
            <a:prstGeom prst="rect">
              <a:avLst/>
            </a:prstGeom>
          </p:spPr>
        </p:pic>
        <p:sp>
          <p:nvSpPr>
            <p:cNvPr id="56" name="下箭头 50">
              <a:extLst>
                <a:ext uri="{FF2B5EF4-FFF2-40B4-BE49-F238E27FC236}">
                  <a16:creationId xmlns="" xmlns:a16="http://schemas.microsoft.com/office/drawing/2014/main" id="{7C1AA605-5A70-4361-BE9F-100DB114033C}"/>
                </a:ext>
              </a:extLst>
            </p:cNvPr>
            <p:cNvSpPr/>
            <p:nvPr/>
          </p:nvSpPr>
          <p:spPr>
            <a:xfrm>
              <a:off x="5484402" y="3841266"/>
              <a:ext cx="165561" cy="352716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70609699-98DB-4EBE-AED9-025B8DCA98E8}"/>
                </a:ext>
              </a:extLst>
            </p:cNvPr>
            <p:cNvSpPr/>
            <p:nvPr/>
          </p:nvSpPr>
          <p:spPr>
            <a:xfrm>
              <a:off x="5056086" y="5229766"/>
              <a:ext cx="1959058" cy="528515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0"/>
            <a:lstStyle/>
            <a:p>
              <a:pPr marL="0" marR="0" lvl="0" indent="0" algn="ctr" defTabSz="1219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model training based on Volcano</a:t>
              </a: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Arial" pitchFamily="34" charset="0"/>
                  <a:sym typeface="Arial"/>
                </a:rPr>
                <a:t> 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A5AFD343-02CF-4354-81AA-4F7E2F6D9587}"/>
                </a:ext>
              </a:extLst>
            </p:cNvPr>
            <p:cNvSpPr txBox="1"/>
            <p:nvPr/>
          </p:nvSpPr>
          <p:spPr>
            <a:xfrm>
              <a:off x="4286683" y="2426776"/>
              <a:ext cx="60593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kumimoji="1" lang="zh-CN" altLang="en-US" sz="1200" kern="0" dirty="0">
                  <a:solidFill>
                    <a:srgbClr val="3F4749">
                      <a:lumMod val="25000"/>
                    </a:srgbClr>
                  </a:solidFill>
                  <a:latin typeface="微软雅黑" panose="020B0503020204020204" pitchFamily="34" charset="-122"/>
                  <a:cs typeface="Arial"/>
                  <a:sym typeface="Arial"/>
                </a:rPr>
                <a:t> </a:t>
              </a:r>
              <a:r>
                <a:rPr kumimoji="1" lang="en-US" altLang="zh-CN" sz="1200" kern="0" dirty="0" smtClean="0">
                  <a:solidFill>
                    <a:srgbClr val="3F4749">
                      <a:lumMod val="25000"/>
                    </a:srgbClr>
                  </a:solidFill>
                  <a:latin typeface="微软雅黑" panose="020B0503020204020204" pitchFamily="34" charset="-122"/>
                  <a:cs typeface="Arial"/>
                  <a:sym typeface="Arial"/>
                </a:rPr>
                <a:t>release</a:t>
              </a:r>
              <a:r>
                <a:rPr kumimoji="1" lang="zh-CN" altLang="en-US" sz="1200" kern="0" dirty="0" smtClean="0">
                  <a:solidFill>
                    <a:srgbClr val="3F4749">
                      <a:lumMod val="25000"/>
                    </a:srgbClr>
                  </a:solidFill>
                  <a:latin typeface="微软雅黑" panose="020B0503020204020204" pitchFamily="34" charset="-122"/>
                  <a:cs typeface="Arial"/>
                  <a:sym typeface="Arial"/>
                </a:rPr>
                <a:t> </a:t>
              </a:r>
              <a:endParaRPr kumimoji="1" lang="zh-CN" altLang="en-US" sz="1200" kern="0" dirty="0">
                <a:solidFill>
                  <a:srgbClr val="3F4749">
                    <a:lumMod val="25000"/>
                  </a:srgbClr>
                </a:solidFill>
                <a:latin typeface="微软雅黑" panose="020B0503020204020204" pitchFamily="34" charset="-122"/>
                <a:cs typeface="Arial"/>
                <a:sym typeface="Arial"/>
              </a:endParaRPr>
            </a:p>
          </p:txBody>
        </p:sp>
        <p:pic>
          <p:nvPicPr>
            <p:cNvPr id="59" name="图片 58">
              <a:extLst>
                <a:ext uri="{FF2B5EF4-FFF2-40B4-BE49-F238E27FC236}">
                  <a16:creationId xmlns="" xmlns:a16="http://schemas.microsoft.com/office/drawing/2014/main" id="{AE0C7E88-27D4-49DB-81C4-3B3D179F2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3F474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026083" y="2330349"/>
              <a:ext cx="1068832" cy="344499"/>
            </a:xfrm>
            <a:prstGeom prst="rect">
              <a:avLst/>
            </a:prstGeom>
          </p:spPr>
        </p:pic>
        <p:sp>
          <p:nvSpPr>
            <p:cNvPr id="60" name="下箭头 55">
              <a:extLst>
                <a:ext uri="{FF2B5EF4-FFF2-40B4-BE49-F238E27FC236}">
                  <a16:creationId xmlns="" xmlns:a16="http://schemas.microsoft.com/office/drawing/2014/main" id="{D24F032D-30AB-42A5-9BFD-63427E315D71}"/>
                </a:ext>
              </a:extLst>
            </p:cNvPr>
            <p:cNvSpPr/>
            <p:nvPr/>
          </p:nvSpPr>
          <p:spPr>
            <a:xfrm rot="10800000">
              <a:off x="5493710" y="3278625"/>
              <a:ext cx="171711" cy="212697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1" name="肘形连接符 60">
              <a:extLst>
                <a:ext uri="{FF2B5EF4-FFF2-40B4-BE49-F238E27FC236}">
                  <a16:creationId xmlns="" xmlns:a16="http://schemas.microsoft.com/office/drawing/2014/main" id="{9D634B09-7854-40B9-9D39-901C8B1549C6}"/>
                </a:ext>
              </a:extLst>
            </p:cNvPr>
            <p:cNvCxnSpPr>
              <a:stCxn id="43" idx="1"/>
              <a:endCxn id="36" idx="0"/>
            </p:cNvCxnSpPr>
            <p:nvPr/>
          </p:nvCxnSpPr>
          <p:spPr>
            <a:xfrm rot="10800000" flipV="1">
              <a:off x="2239103" y="1830017"/>
              <a:ext cx="1289599" cy="980571"/>
            </a:xfrm>
            <a:prstGeom prst="bentConnector2">
              <a:avLst/>
            </a:prstGeom>
            <a:noFill/>
            <a:ln w="6350" cap="flat" cmpd="sng" algn="ctr">
              <a:solidFill>
                <a:srgbClr val="DF156C"/>
              </a:solidFill>
              <a:prstDash val="solid"/>
              <a:tailEnd type="triangle"/>
            </a:ln>
            <a:effectLst/>
          </p:spPr>
        </p:cxnSp>
        <p:sp>
          <p:nvSpPr>
            <p:cNvPr id="62" name="下箭头 69">
              <a:extLst>
                <a:ext uri="{FF2B5EF4-FFF2-40B4-BE49-F238E27FC236}">
                  <a16:creationId xmlns="" xmlns:a16="http://schemas.microsoft.com/office/drawing/2014/main" id="{D8E593E4-2D2C-4725-B896-9AB9B726778F}"/>
                </a:ext>
              </a:extLst>
            </p:cNvPr>
            <p:cNvSpPr/>
            <p:nvPr/>
          </p:nvSpPr>
          <p:spPr>
            <a:xfrm rot="10800000">
              <a:off x="5476887" y="2690251"/>
              <a:ext cx="152640" cy="251231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下箭头 75">
              <a:extLst>
                <a:ext uri="{FF2B5EF4-FFF2-40B4-BE49-F238E27FC236}">
                  <a16:creationId xmlns="" xmlns:a16="http://schemas.microsoft.com/office/drawing/2014/main" id="{CC812E9B-EC29-428B-A2BD-E0C5D5E60BC7}"/>
                </a:ext>
              </a:extLst>
            </p:cNvPr>
            <p:cNvSpPr/>
            <p:nvPr/>
          </p:nvSpPr>
          <p:spPr>
            <a:xfrm>
              <a:off x="5494214" y="4755430"/>
              <a:ext cx="155748" cy="370192"/>
            </a:xfrm>
            <a:prstGeom prst="downArrow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3F4749">
                    <a:lumMod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533400" y="5301218"/>
            <a:ext cx="5471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altLang="zh-CN" sz="1200" i="1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Based on these pain points, we did some research and found </a:t>
            </a:r>
            <a:r>
              <a:rPr lang="en-US" altLang="zh-CN" sz="1200" i="1" kern="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Volcano, </a:t>
            </a:r>
            <a:r>
              <a:rPr lang="en-US" altLang="zh-CN" sz="1200" b="1" i="1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which can completely solve our pain points</a:t>
            </a:r>
            <a:r>
              <a:rPr lang="en-US" altLang="zh-CN" sz="1200" i="1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. Therefore, we also participated in the </a:t>
            </a:r>
            <a:r>
              <a:rPr lang="en-US" altLang="zh-CN" sz="1200" i="1" kern="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Kubernetes </a:t>
            </a:r>
            <a:r>
              <a:rPr lang="en-US" altLang="zh-CN" sz="1200" i="1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batch community and became a loyal user of volcano</a:t>
            </a:r>
            <a:r>
              <a:rPr lang="en-US" altLang="zh-CN" sz="1200" i="1" kern="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.</a:t>
            </a:r>
          </a:p>
          <a:p>
            <a:pPr algn="r" defTabSz="914400">
              <a:buClr>
                <a:srgbClr val="000000"/>
              </a:buClr>
              <a:buFont typeface="Arial"/>
              <a:buNone/>
            </a:pPr>
            <a:r>
              <a:rPr lang="en-US" altLang="zh-CN" sz="1200" b="1" i="1" kern="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-- Yi Guo(Tech-Lead at Xiaohongshu)</a:t>
            </a:r>
            <a:endParaRPr lang="zh-CN" altLang="en-US" sz="1200" b="1" i="1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4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3901" y="304800"/>
            <a:ext cx="11125199" cy="10287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Century Gothic" panose="020B0502020202020204" pitchFamily="34" charset="0"/>
              </a:rPr>
              <a:t>Use Case: Batch Computing Platform at </a:t>
            </a:r>
            <a:r>
              <a:rPr lang="en-US" altLang="zh-CN" sz="3600" dirty="0" err="1" smtClean="0">
                <a:latin typeface="Century Gothic" panose="020B0502020202020204" pitchFamily="34" charset="0"/>
              </a:rPr>
              <a:t>Ruitian</a:t>
            </a:r>
            <a:r>
              <a:rPr lang="en-US" altLang="zh-CN" sz="3600" dirty="0" smtClean="0">
                <a:latin typeface="Century Gothic" panose="020B0502020202020204" pitchFamily="34" charset="0"/>
              </a:rPr>
              <a:t> Investment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099174" y="1574800"/>
            <a:ext cx="5356225" cy="4699000"/>
          </a:xfrm>
        </p:spPr>
        <p:txBody>
          <a:bodyPr lIns="91440" tIns="45720" rIns="91440" bIns="45720"/>
          <a:lstStyle/>
          <a:p>
            <a:pPr marL="0" lvl="0" defTabSz="914400">
              <a:spcAft>
                <a:spcPts val="600"/>
              </a:spcAft>
              <a:tabLst/>
              <a:defRPr/>
            </a:pPr>
            <a:r>
              <a:rPr lang="en-US" altLang="zh-CN" sz="1600" b="1" kern="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Background</a:t>
            </a:r>
            <a:r>
              <a:rPr lang="zh-CN" altLang="en-US" sz="1600" b="1" kern="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kern="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Top financial investment company in China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AI training and reasoning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Big data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ETL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&amp; batch offline tasks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600" b="1" kern="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Scenarios</a:t>
            </a:r>
            <a:r>
              <a:rPr lang="zh-CN" altLang="en-US" sz="1600" b="1" kern="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kern="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Fair scheduling for resource sharing among multiple teams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gang-scheduling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to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avoid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dead lock</a:t>
            </a:r>
          </a:p>
          <a:p>
            <a:pPr marL="171450" lvl="0" indent="-171450" defTabSz="914400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support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mixed scheduling for AI, Big data, batch tasks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600" b="1" kern="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Benefit</a:t>
            </a:r>
            <a:r>
              <a:rPr lang="zh-CN" altLang="en-US" sz="1600" b="1" kern="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kern="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Volcano for all business online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Queue and Fair scheduling policies satisfy all requirements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More than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300k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pods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scheduled per day in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production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065880C-C0F5-44EE-B2EF-AA50FBDA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4" y="1534593"/>
            <a:ext cx="5634515" cy="4238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1263" y="5441269"/>
            <a:ext cx="9504362" cy="81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  <a:latin typeface="+mj-lt"/>
              </a:rPr>
              <a:t>“</a:t>
            </a:r>
            <a:r>
              <a:rPr lang="en-US" altLang="zh-CN" sz="1400" i="1" dirty="0">
                <a:solidFill>
                  <a:srgbClr val="2A0552"/>
                </a:solidFill>
                <a:latin typeface="+mj-lt"/>
              </a:rPr>
              <a:t>Volcano is based on Kubernetes, and its robust job scheduling and control policies meet all of our requirements. </a:t>
            </a:r>
            <a:endParaRPr lang="en-US" altLang="zh-CN" sz="1400" i="1" dirty="0" smtClean="0">
              <a:solidFill>
                <a:srgbClr val="2A0552"/>
              </a:solidFill>
              <a:latin typeface="+mj-lt"/>
            </a:endParaRPr>
          </a:p>
          <a:p>
            <a:r>
              <a:rPr lang="en-US" altLang="zh-CN" sz="1400" i="1" dirty="0" smtClean="0">
                <a:solidFill>
                  <a:srgbClr val="2A0552"/>
                </a:solidFill>
                <a:latin typeface="+mj-lt"/>
              </a:rPr>
              <a:t>Its </a:t>
            </a:r>
            <a:r>
              <a:rPr lang="en-US" altLang="zh-CN" sz="1400" i="1" dirty="0">
                <a:solidFill>
                  <a:srgbClr val="2A0552"/>
                </a:solidFill>
                <a:latin typeface="+mj-lt"/>
              </a:rPr>
              <a:t>simple architecture was </a:t>
            </a:r>
            <a:r>
              <a:rPr lang="en-US" altLang="zh-CN" sz="1400" b="1" i="1" dirty="0">
                <a:solidFill>
                  <a:srgbClr val="2A0552"/>
                </a:solidFill>
                <a:latin typeface="+mj-lt"/>
              </a:rPr>
              <a:t>a major reason </a:t>
            </a:r>
            <a:r>
              <a:rPr lang="en-US" altLang="zh-CN" sz="1400" i="1" dirty="0">
                <a:solidFill>
                  <a:srgbClr val="2A0552"/>
                </a:solidFill>
                <a:latin typeface="+mj-lt"/>
              </a:rPr>
              <a:t>we decided to migrate our scheduling platform </a:t>
            </a:r>
            <a:r>
              <a:rPr lang="en-US" altLang="zh-CN" sz="1400" b="1" i="1" dirty="0">
                <a:solidFill>
                  <a:srgbClr val="2A0552"/>
                </a:solidFill>
                <a:latin typeface="+mj-lt"/>
              </a:rPr>
              <a:t>from Yarn to Kubernetes</a:t>
            </a:r>
            <a:r>
              <a:rPr lang="en-US" altLang="zh-CN" sz="1400" i="1" dirty="0" smtClean="0">
                <a:solidFill>
                  <a:srgbClr val="2A0552"/>
                </a:solidFill>
                <a:latin typeface="+mj-lt"/>
              </a:rPr>
              <a:t>.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”</a:t>
            </a:r>
          </a:p>
          <a:p>
            <a:pPr algn="r">
              <a:lnSpc>
                <a:spcPct val="150000"/>
              </a:lnSpc>
            </a:pP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-- 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+mj-lt"/>
              </a:rPr>
              <a:t>Yunzhi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 Cheng, Director of Engineering at 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+mj-lt"/>
              </a:rPr>
              <a:t>Ruitian</a:t>
            </a:r>
            <a:r>
              <a:rPr lang="en-US" altLang="zh-CN" sz="1400" i="1" dirty="0" smtClean="0">
                <a:solidFill>
                  <a:srgbClr val="000000"/>
                </a:solidFill>
                <a:latin typeface="+mj-lt"/>
              </a:rPr>
              <a:t> Investment</a:t>
            </a:r>
            <a:endParaRPr lang="zh-CN" altLang="en-US" sz="1400" i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7491" y="6455341"/>
            <a:ext cx="65801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+mj-lt"/>
              </a:rPr>
              <a:t>Ref: </a:t>
            </a:r>
            <a:r>
              <a:rPr lang="en-US" altLang="zh-CN" sz="1100" dirty="0" smtClean="0">
                <a:solidFill>
                  <a:srgbClr val="000000"/>
                </a:solidFill>
                <a:latin typeface="+mj-lt"/>
                <a:hlinkClick r:id="rId3"/>
              </a:rPr>
              <a:t>https</a:t>
            </a:r>
            <a:r>
              <a:rPr lang="en-US" altLang="zh-CN" sz="1100" dirty="0">
                <a:solidFill>
                  <a:srgbClr val="000000"/>
                </a:solidFill>
                <a:latin typeface="+mj-lt"/>
                <a:hlinkClick r:id="rId3"/>
              </a:rPr>
              <a:t>://www.cncf.io/blog/2021/03/26/how-ruitian-used-volcano-to-run-large-scale-offline-hpc-jobs</a:t>
            </a:r>
            <a:r>
              <a:rPr lang="en-US" altLang="zh-CN" sz="1100" dirty="0" smtClean="0">
                <a:solidFill>
                  <a:srgbClr val="000000"/>
                </a:solidFill>
                <a:latin typeface="+mj-lt"/>
                <a:hlinkClick r:id="rId3"/>
              </a:rPr>
              <a:t>/</a:t>
            </a:r>
            <a:r>
              <a:rPr lang="en-US" altLang="zh-CN" sz="1100" dirty="0" smtClean="0">
                <a:solidFill>
                  <a:srgbClr val="000000"/>
                </a:solidFill>
                <a:latin typeface="+mj-lt"/>
              </a:rPr>
              <a:t> </a:t>
            </a:r>
            <a:endParaRPr lang="zh-CN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4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文本框 261"/>
          <p:cNvSpPr txBox="1"/>
          <p:nvPr/>
        </p:nvSpPr>
        <p:spPr>
          <a:xfrm>
            <a:off x="16243680" y="7517333"/>
            <a:ext cx="1813195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56"/>
            <a:r>
              <a:rPr lang="en-US" altLang="zh-CN" sz="1799" b="1" u="sng" dirty="0">
                <a:solidFill>
                  <a:srgbClr val="C00000"/>
                </a:solidFill>
                <a:latin typeface="微软雅黑"/>
              </a:rPr>
              <a:t>3</a:t>
            </a:r>
            <a:r>
              <a:rPr lang="zh-CN" altLang="en-US" sz="1799" b="1" u="sng" dirty="0">
                <a:solidFill>
                  <a:prstClr val="black"/>
                </a:solidFill>
                <a:latin typeface="微软雅黑"/>
              </a:rPr>
              <a:t>大优势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702375" y="1019618"/>
            <a:ext cx="3866487" cy="4570482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Easy to use</a:t>
            </a:r>
            <a:r>
              <a:rPr lang="zh-CN" altLang="en-US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Provide process management and scheduling</a:t>
            </a:r>
            <a:endParaRPr lang="en-US" altLang="zh-CN" sz="1400" dirty="0"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Seamless migration from SGE cluster</a:t>
            </a: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Provide Cromwell</a:t>
            </a:r>
            <a:r>
              <a:rPr lang="zh-CN" altLang="en-US" sz="1400" dirty="0">
                <a:latin typeface="Century Gothic" panose="020B0502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engine</a:t>
            </a:r>
            <a:r>
              <a:rPr lang="zh-CN" altLang="en-US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support WDL</a:t>
            </a:r>
            <a:r>
              <a:rPr lang="zh-CN" altLang="en-US" sz="1400" dirty="0">
                <a:latin typeface="Century Gothic" panose="020B0502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grammar</a:t>
            </a:r>
            <a:endParaRPr lang="en-US" altLang="zh-CN" sz="12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Reduce Cost</a:t>
            </a:r>
            <a:r>
              <a:rPr lang="zh-CN" altLang="en-US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Cluster utilization up to 90%</a:t>
            </a:r>
            <a:endParaRPr lang="en-US" altLang="zh-CN" sz="14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On-demand billing</a:t>
            </a:r>
            <a:endParaRPr lang="en-US" altLang="zh-CN" sz="14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Flexible CPU/Mem</a:t>
            </a:r>
            <a:r>
              <a:rPr lang="zh-CN" altLang="en-US" sz="1400" dirty="0"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ratio support</a:t>
            </a:r>
            <a:endParaRPr lang="en-US" altLang="zh-CN" sz="12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No maintenance</a:t>
            </a:r>
            <a:r>
              <a:rPr lang="zh-CN" altLang="en-US" sz="1600" b="1" dirty="0" smtClean="0">
                <a:latin typeface="Century Gothic" panose="020B0502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Auto scaling</a:t>
            </a:r>
            <a:endParaRPr lang="en-US" altLang="zh-CN" sz="1400" dirty="0"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entury Gothic" panose="020B0502020202020204" pitchFamily="34" charset="0"/>
              </a:rPr>
              <a:t>Remove environmental dependence</a:t>
            </a:r>
            <a:endParaRPr lang="en-US" altLang="zh-CN" sz="1400" dirty="0"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Workflow/process is replicable</a:t>
            </a:r>
            <a:endParaRPr lang="en-US" altLang="zh-CN" sz="14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285664" indent="-28566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 Gothic" panose="020B0502020202020204" pitchFamily="34" charset="0"/>
                <a:ea typeface="Microsoft YaHei" panose="020B0503020204020204" pitchFamily="34" charset="-122"/>
              </a:rPr>
              <a:t>Fine-grained monitor</a:t>
            </a:r>
            <a:endParaRPr lang="en-US" altLang="zh-CN" sz="1400" dirty="0"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8702" y="836590"/>
            <a:ext cx="6579116" cy="5748006"/>
            <a:chOff x="826321" y="836590"/>
            <a:chExt cx="6579116" cy="5748006"/>
          </a:xfrm>
        </p:grpSpPr>
        <p:sp>
          <p:nvSpPr>
            <p:cNvPr id="90" name="梯形 89"/>
            <p:cNvSpPr/>
            <p:nvPr/>
          </p:nvSpPr>
          <p:spPr>
            <a:xfrm rot="10800000">
              <a:off x="2099257" y="3380711"/>
              <a:ext cx="4854835" cy="237960"/>
            </a:xfrm>
            <a:prstGeom prst="trapezoid">
              <a:avLst>
                <a:gd name="adj" fmla="val 138161"/>
              </a:avLst>
            </a:prstGeom>
            <a:gradFill>
              <a:gsLst>
                <a:gs pos="0">
                  <a:srgbClr val="DBD3E5"/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100000">
                  <a:srgbClr val="DBD3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91" name="梯形 90"/>
            <p:cNvSpPr/>
            <p:nvPr/>
          </p:nvSpPr>
          <p:spPr>
            <a:xfrm>
              <a:off x="1975404" y="4222333"/>
              <a:ext cx="5034701" cy="310083"/>
            </a:xfrm>
            <a:prstGeom prst="trapezoid">
              <a:avLst>
                <a:gd name="adj" fmla="val 129103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932066" y="2170494"/>
              <a:ext cx="5304557" cy="1218710"/>
            </a:xfrm>
            <a:prstGeom prst="round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accent1"/>
              </a:solidFill>
            </a:ln>
            <a:effectLst>
              <a:outerShdw blurRad="25400" dist="38100" dir="1200000" sx="99000" sy="99000" algn="tl" rotWithShape="0">
                <a:schemeClr val="accent5">
                  <a:lumMod val="20000"/>
                  <a:lumOff val="8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/>
            </a:p>
          </p:txBody>
        </p:sp>
        <p:sp>
          <p:nvSpPr>
            <p:cNvPr id="93" name="矩形 92"/>
            <p:cNvSpPr/>
            <p:nvPr/>
          </p:nvSpPr>
          <p:spPr>
            <a:xfrm>
              <a:off x="956022" y="5609499"/>
              <a:ext cx="6172002" cy="739779"/>
            </a:xfrm>
            <a:prstGeom prst="rect">
              <a:avLst/>
            </a:prstGeom>
            <a:solidFill>
              <a:srgbClr val="C6D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zh-CN" altLang="en-US" sz="105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099258" y="5823904"/>
              <a:ext cx="1114819" cy="449301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95" tIns="39598" rIns="79195" bIns="395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800962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Cloud storage EVS</a:t>
              </a:r>
              <a:endPara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932066" y="4493627"/>
              <a:ext cx="5129800" cy="8412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zh-CN" altLang="en-US" sz="105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3393051" y="5823904"/>
              <a:ext cx="1114819" cy="449301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95" tIns="39598" rIns="79195" bIns="395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800962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Object storage OBS</a:t>
              </a:r>
              <a:endPara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663993" y="5810744"/>
              <a:ext cx="1114819" cy="449301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95" tIns="39598" rIns="79195" bIns="395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800962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File Storage SFS</a:t>
              </a:r>
              <a:endPara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44041" y="5810744"/>
              <a:ext cx="777738" cy="263587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Storage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66" y="4558704"/>
              <a:ext cx="664125" cy="531300"/>
            </a:xfrm>
            <a:prstGeom prst="rect">
              <a:avLst/>
            </a:prstGeom>
          </p:spPr>
        </p:pic>
        <p:sp>
          <p:nvSpPr>
            <p:cNvPr id="100" name="矩形 99"/>
            <p:cNvSpPr/>
            <p:nvPr/>
          </p:nvSpPr>
          <p:spPr bwMode="auto">
            <a:xfrm>
              <a:off x="2981692" y="5088835"/>
              <a:ext cx="818500" cy="17948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3" tIns="34277" rIns="68553" bIns="34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7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ucida Grande" charset="0"/>
                </a:rPr>
                <a:t>CPU</a:t>
              </a:r>
              <a:endPara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264077" y="5082926"/>
              <a:ext cx="818500" cy="17948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3" tIns="34277" rIns="68553" bIns="34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7"/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ucida Grande" charset="0"/>
                </a:rPr>
                <a:t>GPU</a:t>
              </a:r>
              <a:endPara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486933" y="5081592"/>
              <a:ext cx="954605" cy="19178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3" tIns="34277" rIns="68553" bIns="34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7"/>
              <a:r>
                <a:rPr lang="en-US" altLang="zh-CN" sz="1200" kern="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ucida Grande" charset="0"/>
                </a:rPr>
                <a:t>KunPeng</a:t>
              </a:r>
              <a:endPara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53072" y="4673964"/>
              <a:ext cx="986382" cy="46801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Serverless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Engine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104" name="Picture 8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484" y="4844470"/>
              <a:ext cx="421132" cy="129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0046" y="4541994"/>
              <a:ext cx="664125" cy="53130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118" y="4793071"/>
              <a:ext cx="234889" cy="234889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07" y="4541994"/>
              <a:ext cx="664125" cy="531300"/>
            </a:xfrm>
            <a:prstGeom prst="rect">
              <a:avLst/>
            </a:prstGeom>
          </p:spPr>
        </p:pic>
        <p:pic>
          <p:nvPicPr>
            <p:cNvPr id="108" name="Picture 6" descr="https://gss0.bdstatic.com/-4o3dSag_xI4khGkpoWK1HF6hhy/baike/c0%3Dbaike150%2C5%2C5%2C150%2C50/sign=dabfdcacda160924c828aa49b56e5e9f/1f178a82b9014a909a41fd47a3773912b21beec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48" y="4728078"/>
              <a:ext cx="284043" cy="284043"/>
            </a:xfrm>
            <a:prstGeom prst="rect">
              <a:avLst/>
            </a:prstGeom>
            <a:solidFill>
              <a:srgbClr val="1296DB"/>
            </a:solidFill>
          </p:spPr>
        </p:pic>
        <p:sp>
          <p:nvSpPr>
            <p:cNvPr id="109" name="文本框 108"/>
            <p:cNvSpPr txBox="1"/>
            <p:nvPr/>
          </p:nvSpPr>
          <p:spPr>
            <a:xfrm>
              <a:off x="974079" y="2985522"/>
              <a:ext cx="965375" cy="466340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GCS</a:t>
              </a: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Gene Container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26321" y="836590"/>
              <a:ext cx="6579116" cy="5748006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zh-CN" altLang="en-US" sz="1799" ker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56132" y="989138"/>
              <a:ext cx="6172002" cy="927113"/>
            </a:xfrm>
            <a:prstGeom prst="rect">
              <a:avLst/>
            </a:prstGeom>
            <a:solidFill>
              <a:srgbClr val="C6D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zh-CN" altLang="en-US" sz="11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060184" y="1164164"/>
              <a:ext cx="1173770" cy="563329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Genome Sequencing company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153049" y="1561684"/>
              <a:ext cx="746331" cy="274294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 cloud</a:t>
              </a:r>
              <a:endParaRPr 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36065" y="1559267"/>
              <a:ext cx="961631" cy="31366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Cancer detection</a:t>
              </a:r>
              <a:endParaRPr 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248901" y="1535578"/>
              <a:ext cx="865693" cy="292501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Technical service</a:t>
              </a:r>
              <a:endParaRPr 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402326" y="1545260"/>
              <a:ext cx="888315" cy="29109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Virus analysis</a:t>
              </a:r>
              <a:endParaRPr 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530724" y="1495450"/>
              <a:ext cx="523988" cy="186377"/>
            </a:xfrm>
            <a:prstGeom prst="rect">
              <a:avLst/>
            </a:prstGeom>
            <a:solidFill>
              <a:srgbClr val="C6D9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3" tIns="34277" rIns="68553" bIns="34277" numCol="1" rtlCol="0" anchor="ctr" anchorCtr="0" compatLnSpc="1">
              <a:prstTxWarp prst="textNoShape">
                <a:avLst/>
              </a:prstTxWarp>
            </a:bodyPr>
            <a:lstStyle/>
            <a:p>
              <a:pPr defTabSz="914127">
                <a:defRPr/>
              </a:pPr>
              <a:r>
                <a:rPr lang="en-US" altLang="zh-CN" sz="1200" kern="0" dirty="0">
                  <a:solidFill>
                    <a:srgbClr val="1C41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Lucida Grande" charset="0"/>
                </a:rPr>
                <a:t>…..</a:t>
              </a:r>
              <a:endParaRPr lang="zh-CN" altLang="en-US" sz="1200" kern="0" dirty="0">
                <a:solidFill>
                  <a:srgbClr val="1C41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ucida Grande" charset="0"/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2153049" y="2491585"/>
              <a:ext cx="1148586" cy="761479"/>
            </a:xfrm>
            <a:prstGeom prst="roundRect">
              <a:avLst/>
            </a:prstGeom>
            <a:solidFill>
              <a:srgbClr val="1D1D1A">
                <a:lumMod val="25000"/>
                <a:lumOff val="75000"/>
                <a:alpha val="20000"/>
              </a:srgbClr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altLang="zh-CN" sz="1999" kern="0" dirty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4866745" y="2491584"/>
              <a:ext cx="923517" cy="785593"/>
            </a:xfrm>
            <a:prstGeom prst="roundRect">
              <a:avLst/>
            </a:prstGeom>
            <a:solidFill>
              <a:srgbClr val="1D1D1A">
                <a:lumMod val="25000"/>
                <a:lumOff val="75000"/>
                <a:alpha val="20000"/>
              </a:srgbClr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126"/>
              <a:endParaRPr lang="zh-CN" altLang="en-US" sz="1999" kern="0" dirty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007836" y="3832333"/>
              <a:ext cx="867498" cy="263587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S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cheduler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2" name="Freeform 5"/>
            <p:cNvSpPr>
              <a:spLocks noEditPoints="1"/>
            </p:cNvSpPr>
            <p:nvPr/>
          </p:nvSpPr>
          <p:spPr bwMode="auto">
            <a:xfrm>
              <a:off x="1159577" y="2413487"/>
              <a:ext cx="469797" cy="472293"/>
            </a:xfrm>
            <a:custGeom>
              <a:avLst/>
              <a:gdLst>
                <a:gd name="T0" fmla="*/ 1282 w 1648"/>
                <a:gd name="T1" fmla="*/ 478 h 1648"/>
                <a:gd name="T2" fmla="*/ 1282 w 1648"/>
                <a:gd name="T3" fmla="*/ 478 h 1648"/>
                <a:gd name="T4" fmla="*/ 1282 w 1648"/>
                <a:gd name="T5" fmla="*/ 478 h 1648"/>
                <a:gd name="T6" fmla="*/ 684 w 1648"/>
                <a:gd name="T7" fmla="*/ 0 h 1648"/>
                <a:gd name="T8" fmla="*/ 0 w 1648"/>
                <a:gd name="T9" fmla="*/ 852 h 1648"/>
                <a:gd name="T10" fmla="*/ 406 w 1648"/>
                <a:gd name="T11" fmla="*/ 1326 h 1648"/>
                <a:gd name="T12" fmla="*/ 446 w 1648"/>
                <a:gd name="T13" fmla="*/ 1366 h 1648"/>
                <a:gd name="T14" fmla="*/ 1274 w 1648"/>
                <a:gd name="T15" fmla="*/ 1648 h 1648"/>
                <a:gd name="T16" fmla="*/ 1516 w 1648"/>
                <a:gd name="T17" fmla="*/ 590 h 1648"/>
                <a:gd name="T18" fmla="*/ 538 w 1648"/>
                <a:gd name="T19" fmla="*/ 740 h 1648"/>
                <a:gd name="T20" fmla="*/ 828 w 1648"/>
                <a:gd name="T21" fmla="*/ 980 h 1648"/>
                <a:gd name="T22" fmla="*/ 740 w 1648"/>
                <a:gd name="T23" fmla="*/ 610 h 1648"/>
                <a:gd name="T24" fmla="*/ 900 w 1648"/>
                <a:gd name="T25" fmla="*/ 776 h 1648"/>
                <a:gd name="T26" fmla="*/ 896 w 1648"/>
                <a:gd name="T27" fmla="*/ 534 h 1648"/>
                <a:gd name="T28" fmla="*/ 1106 w 1648"/>
                <a:gd name="T29" fmla="*/ 680 h 1648"/>
                <a:gd name="T30" fmla="*/ 1012 w 1648"/>
                <a:gd name="T31" fmla="*/ 478 h 1648"/>
                <a:gd name="T32" fmla="*/ 1290 w 1648"/>
                <a:gd name="T33" fmla="*/ 852 h 1648"/>
                <a:gd name="T34" fmla="*/ 1114 w 1648"/>
                <a:gd name="T35" fmla="*/ 752 h 1648"/>
                <a:gd name="T36" fmla="*/ 1230 w 1648"/>
                <a:gd name="T37" fmla="*/ 928 h 1648"/>
                <a:gd name="T38" fmla="*/ 952 w 1648"/>
                <a:gd name="T39" fmla="*/ 816 h 1648"/>
                <a:gd name="T40" fmla="*/ 1090 w 1648"/>
                <a:gd name="T41" fmla="*/ 1102 h 1648"/>
                <a:gd name="T42" fmla="*/ 840 w 1648"/>
                <a:gd name="T43" fmla="*/ 1046 h 1648"/>
                <a:gd name="T44" fmla="*/ 976 w 1648"/>
                <a:gd name="T45" fmla="*/ 1246 h 1648"/>
                <a:gd name="T46" fmla="*/ 756 w 1648"/>
                <a:gd name="T47" fmla="*/ 1270 h 1648"/>
                <a:gd name="T48" fmla="*/ 628 w 1648"/>
                <a:gd name="T49" fmla="*/ 1114 h 1648"/>
                <a:gd name="T50" fmla="*/ 668 w 1648"/>
                <a:gd name="T51" fmla="*/ 1270 h 1648"/>
                <a:gd name="T52" fmla="*/ 434 w 1648"/>
                <a:gd name="T53" fmla="*/ 1206 h 1648"/>
                <a:gd name="T54" fmla="*/ 566 w 1648"/>
                <a:gd name="T55" fmla="*/ 1106 h 1648"/>
                <a:gd name="T56" fmla="*/ 486 w 1648"/>
                <a:gd name="T57" fmla="*/ 968 h 1648"/>
                <a:gd name="T58" fmla="*/ 684 w 1648"/>
                <a:gd name="T59" fmla="*/ 68 h 1648"/>
                <a:gd name="T60" fmla="*/ 1214 w 1648"/>
                <a:gd name="T61" fmla="*/ 454 h 1648"/>
                <a:gd name="T62" fmla="*/ 458 w 1648"/>
                <a:gd name="T63" fmla="*/ 628 h 1648"/>
                <a:gd name="T64" fmla="*/ 68 w 1648"/>
                <a:gd name="T65" fmla="*/ 836 h 1648"/>
                <a:gd name="T66" fmla="*/ 1242 w 1648"/>
                <a:gd name="T67" fmla="*/ 1588 h 1648"/>
                <a:gd name="T68" fmla="*/ 522 w 1648"/>
                <a:gd name="T69" fmla="*/ 1366 h 1648"/>
                <a:gd name="T70" fmla="*/ 1406 w 1648"/>
                <a:gd name="T71" fmla="*/ 888 h 1648"/>
                <a:gd name="T72" fmla="*/ 1460 w 1648"/>
                <a:gd name="T73" fmla="*/ 636 h 1648"/>
                <a:gd name="T74" fmla="*/ 1242 w 1648"/>
                <a:gd name="T75" fmla="*/ 1588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8" h="1648">
                  <a:moveTo>
                    <a:pt x="1516" y="590"/>
                  </a:moveTo>
                  <a:lnTo>
                    <a:pt x="1282" y="478"/>
                  </a:lnTo>
                  <a:lnTo>
                    <a:pt x="1282" y="478"/>
                  </a:lnTo>
                  <a:lnTo>
                    <a:pt x="1282" y="478"/>
                  </a:lnTo>
                  <a:lnTo>
                    <a:pt x="1282" y="478"/>
                  </a:lnTo>
                  <a:lnTo>
                    <a:pt x="1282" y="478"/>
                  </a:lnTo>
                  <a:lnTo>
                    <a:pt x="1234" y="262"/>
                  </a:lnTo>
                  <a:lnTo>
                    <a:pt x="684" y="0"/>
                  </a:lnTo>
                  <a:lnTo>
                    <a:pt x="136" y="262"/>
                  </a:lnTo>
                  <a:lnTo>
                    <a:pt x="0" y="852"/>
                  </a:lnTo>
                  <a:lnTo>
                    <a:pt x="378" y="1326"/>
                  </a:lnTo>
                  <a:lnTo>
                    <a:pt x="406" y="1326"/>
                  </a:lnTo>
                  <a:lnTo>
                    <a:pt x="438" y="1366"/>
                  </a:lnTo>
                  <a:lnTo>
                    <a:pt x="446" y="1366"/>
                  </a:lnTo>
                  <a:lnTo>
                    <a:pt x="672" y="1648"/>
                  </a:lnTo>
                  <a:lnTo>
                    <a:pt x="1274" y="1648"/>
                  </a:lnTo>
                  <a:lnTo>
                    <a:pt x="1648" y="1178"/>
                  </a:lnTo>
                  <a:lnTo>
                    <a:pt x="1516" y="590"/>
                  </a:lnTo>
                  <a:close/>
                  <a:moveTo>
                    <a:pt x="486" y="968"/>
                  </a:moveTo>
                  <a:lnTo>
                    <a:pt x="538" y="740"/>
                  </a:lnTo>
                  <a:lnTo>
                    <a:pt x="772" y="1024"/>
                  </a:lnTo>
                  <a:lnTo>
                    <a:pt x="828" y="980"/>
                  </a:lnTo>
                  <a:lnTo>
                    <a:pt x="586" y="684"/>
                  </a:lnTo>
                  <a:lnTo>
                    <a:pt x="740" y="610"/>
                  </a:lnTo>
                  <a:lnTo>
                    <a:pt x="884" y="788"/>
                  </a:lnTo>
                  <a:lnTo>
                    <a:pt x="900" y="776"/>
                  </a:lnTo>
                  <a:lnTo>
                    <a:pt x="756" y="602"/>
                  </a:lnTo>
                  <a:lnTo>
                    <a:pt x="896" y="534"/>
                  </a:lnTo>
                  <a:lnTo>
                    <a:pt x="1050" y="724"/>
                  </a:lnTo>
                  <a:lnTo>
                    <a:pt x="1106" y="680"/>
                  </a:lnTo>
                  <a:lnTo>
                    <a:pt x="960" y="502"/>
                  </a:lnTo>
                  <a:lnTo>
                    <a:pt x="1012" y="478"/>
                  </a:lnTo>
                  <a:lnTo>
                    <a:pt x="1230" y="582"/>
                  </a:lnTo>
                  <a:lnTo>
                    <a:pt x="1290" y="852"/>
                  </a:lnTo>
                  <a:lnTo>
                    <a:pt x="1242" y="912"/>
                  </a:lnTo>
                  <a:lnTo>
                    <a:pt x="1114" y="752"/>
                  </a:lnTo>
                  <a:lnTo>
                    <a:pt x="1098" y="764"/>
                  </a:lnTo>
                  <a:lnTo>
                    <a:pt x="1230" y="928"/>
                  </a:lnTo>
                  <a:lnTo>
                    <a:pt x="1138" y="1046"/>
                  </a:lnTo>
                  <a:lnTo>
                    <a:pt x="952" y="816"/>
                  </a:lnTo>
                  <a:lnTo>
                    <a:pt x="896" y="860"/>
                  </a:lnTo>
                  <a:lnTo>
                    <a:pt x="1090" y="1102"/>
                  </a:lnTo>
                  <a:lnTo>
                    <a:pt x="988" y="1230"/>
                  </a:lnTo>
                  <a:lnTo>
                    <a:pt x="840" y="1046"/>
                  </a:lnTo>
                  <a:lnTo>
                    <a:pt x="824" y="1058"/>
                  </a:lnTo>
                  <a:lnTo>
                    <a:pt x="976" y="1246"/>
                  </a:lnTo>
                  <a:lnTo>
                    <a:pt x="956" y="1270"/>
                  </a:lnTo>
                  <a:lnTo>
                    <a:pt x="756" y="1270"/>
                  </a:lnTo>
                  <a:lnTo>
                    <a:pt x="700" y="1202"/>
                  </a:lnTo>
                  <a:lnTo>
                    <a:pt x="628" y="1114"/>
                  </a:lnTo>
                  <a:lnTo>
                    <a:pt x="574" y="1158"/>
                  </a:lnTo>
                  <a:lnTo>
                    <a:pt x="668" y="1270"/>
                  </a:lnTo>
                  <a:lnTo>
                    <a:pt x="486" y="1270"/>
                  </a:lnTo>
                  <a:lnTo>
                    <a:pt x="434" y="1206"/>
                  </a:lnTo>
                  <a:lnTo>
                    <a:pt x="482" y="1000"/>
                  </a:lnTo>
                  <a:lnTo>
                    <a:pt x="566" y="1106"/>
                  </a:lnTo>
                  <a:lnTo>
                    <a:pt x="582" y="1094"/>
                  </a:lnTo>
                  <a:lnTo>
                    <a:pt x="486" y="968"/>
                  </a:lnTo>
                  <a:close/>
                  <a:moveTo>
                    <a:pt x="188" y="306"/>
                  </a:moveTo>
                  <a:lnTo>
                    <a:pt x="684" y="68"/>
                  </a:lnTo>
                  <a:lnTo>
                    <a:pt x="1178" y="306"/>
                  </a:lnTo>
                  <a:lnTo>
                    <a:pt x="1214" y="454"/>
                  </a:lnTo>
                  <a:lnTo>
                    <a:pt x="1012" y="362"/>
                  </a:lnTo>
                  <a:lnTo>
                    <a:pt x="458" y="628"/>
                  </a:lnTo>
                  <a:lnTo>
                    <a:pt x="334" y="1170"/>
                  </a:lnTo>
                  <a:lnTo>
                    <a:pt x="68" y="836"/>
                  </a:lnTo>
                  <a:lnTo>
                    <a:pt x="188" y="306"/>
                  </a:lnTo>
                  <a:close/>
                  <a:moveTo>
                    <a:pt x="1242" y="1588"/>
                  </a:moveTo>
                  <a:lnTo>
                    <a:pt x="700" y="1588"/>
                  </a:lnTo>
                  <a:lnTo>
                    <a:pt x="522" y="1366"/>
                  </a:lnTo>
                  <a:lnTo>
                    <a:pt x="1020" y="1366"/>
                  </a:lnTo>
                  <a:lnTo>
                    <a:pt x="1406" y="888"/>
                  </a:lnTo>
                  <a:lnTo>
                    <a:pt x="1334" y="574"/>
                  </a:lnTo>
                  <a:lnTo>
                    <a:pt x="1460" y="636"/>
                  </a:lnTo>
                  <a:lnTo>
                    <a:pt x="1580" y="1162"/>
                  </a:lnTo>
                  <a:lnTo>
                    <a:pt x="1242" y="158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939892" y="5810744"/>
              <a:ext cx="1114819" cy="449301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95" tIns="39598" rIns="79195" bIns="395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800962"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High speed EFS</a:t>
              </a:r>
              <a:endPara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1932066" y="3618675"/>
              <a:ext cx="5078040" cy="621262"/>
            </a:xfrm>
            <a:prstGeom prst="roundRect">
              <a:avLst>
                <a:gd name="adj" fmla="val 7544"/>
              </a:avLst>
            </a:prstGeom>
            <a:solidFill>
              <a:srgbClr val="DBD3E5">
                <a:alpha val="70000"/>
              </a:srgbClr>
            </a:solidFill>
            <a:ln w="19050" cap="flat" cmpd="sng" algn="ctr">
              <a:solidFill>
                <a:srgbClr val="FFFFFF">
                  <a:lumMod val="65000"/>
                </a:srgbClr>
              </a:solidFill>
              <a:prstDash val="sysDot"/>
            </a:ln>
            <a:effectLst/>
          </p:spPr>
          <p:txBody>
            <a:bodyPr lIns="35982" tIns="35982" rIns="35982" bIns="35982"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1218540">
                <a:defRPr/>
              </a:pPr>
              <a:endParaRPr lang="en-US" altLang="zh-CN" sz="7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  <a:sym typeface="Helvetica Neue"/>
              </a:endParaRPr>
            </a:p>
          </p:txBody>
        </p:sp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462" y="3687341"/>
              <a:ext cx="2362784" cy="456802"/>
            </a:xfrm>
            <a:prstGeom prst="rect">
              <a:avLst/>
            </a:prstGeom>
          </p:spPr>
        </p:pic>
        <p:grpSp>
          <p:nvGrpSpPr>
            <p:cNvPr id="126" name="组合 125"/>
            <p:cNvGrpSpPr/>
            <p:nvPr/>
          </p:nvGrpSpPr>
          <p:grpSpPr>
            <a:xfrm>
              <a:off x="1937145" y="4820561"/>
              <a:ext cx="729619" cy="522540"/>
              <a:chOff x="6256020" y="4524748"/>
              <a:chExt cx="729809" cy="522676"/>
            </a:xfrm>
          </p:grpSpPr>
          <p:pic>
            <p:nvPicPr>
              <p:cNvPr id="127" name="图片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5752" y="4524748"/>
                <a:ext cx="399320" cy="388672"/>
              </a:xfrm>
              <a:prstGeom prst="rect">
                <a:avLst/>
              </a:prstGeom>
            </p:spPr>
          </p:pic>
          <p:sp>
            <p:nvSpPr>
              <p:cNvPr id="128" name="文本框 127"/>
              <p:cNvSpPr txBox="1"/>
              <p:nvPr/>
            </p:nvSpPr>
            <p:spPr>
              <a:xfrm>
                <a:off x="6256020" y="4908925"/>
                <a:ext cx="72980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9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Kubernetes</a:t>
                </a:r>
                <a:endParaRPr kumimoji="1" lang="zh-CN" altLang="en-US" sz="9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954" y="2663038"/>
              <a:ext cx="941448" cy="464448"/>
            </a:xfrm>
            <a:prstGeom prst="rect">
              <a:avLst/>
            </a:prstGeom>
          </p:spPr>
        </p:pic>
        <p:pic>
          <p:nvPicPr>
            <p:cNvPr id="130" name="Picture 2" descr="C:\Users\z00383385\AppData\Roaming\eSpace_Desktop\UserData\z00383385\imagefiles\16D51E41-A625-4A79-8F9E-2CB84E71B86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539" y="2518918"/>
              <a:ext cx="715856" cy="71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1" name="组合 130"/>
            <p:cNvGrpSpPr/>
            <p:nvPr/>
          </p:nvGrpSpPr>
          <p:grpSpPr>
            <a:xfrm>
              <a:off x="3431804" y="2501478"/>
              <a:ext cx="1291176" cy="776449"/>
              <a:chOff x="3200038" y="2406229"/>
              <a:chExt cx="1291512" cy="776651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3200038" y="2406229"/>
                <a:ext cx="1291512" cy="776651"/>
              </a:xfrm>
              <a:prstGeom prst="roundRect">
                <a:avLst/>
              </a:prstGeom>
              <a:solidFill>
                <a:srgbClr val="1D1D1A">
                  <a:lumMod val="25000"/>
                  <a:lumOff val="75000"/>
                  <a:alpha val="20000"/>
                </a:srgbClr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126"/>
                <a:endParaRPr lang="zh-CN" altLang="en-US" sz="1999" kern="0" dirty="0">
                  <a:solidFill>
                    <a:srgbClr val="1D1D1A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133" name="组合 132"/>
              <p:cNvGrpSpPr/>
              <p:nvPr/>
            </p:nvGrpSpPr>
            <p:grpSpPr>
              <a:xfrm>
                <a:off x="3251832" y="2429324"/>
                <a:ext cx="1201916" cy="695911"/>
                <a:chOff x="3684019" y="2422953"/>
                <a:chExt cx="1201916" cy="695911"/>
              </a:xfrm>
            </p:grpSpPr>
            <p:pic>
              <p:nvPicPr>
                <p:cNvPr id="134" name="图片 133"/>
                <p:cNvPicPr>
                  <a:picLocks noChangeAspect="1"/>
                </p:cNvPicPr>
                <p:nvPr/>
              </p:nvPicPr>
              <p:blipFill>
                <a:blip r:embed="rId11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4019" y="2814820"/>
                  <a:ext cx="1201916" cy="304044"/>
                </a:xfrm>
                <a:prstGeom prst="rect">
                  <a:avLst/>
                </a:prstGeom>
              </p:spPr>
            </p:pic>
            <p:pic>
              <p:nvPicPr>
                <p:cNvPr id="135" name="图片 13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5794" y="2422953"/>
                  <a:ext cx="878248" cy="478232"/>
                </a:xfrm>
                <a:prstGeom prst="rect">
                  <a:avLst/>
                </a:prstGeom>
              </p:spPr>
            </p:pic>
          </p:grpSp>
        </p:grpSp>
        <p:sp>
          <p:nvSpPr>
            <p:cNvPr id="136" name="圆角矩形 135"/>
            <p:cNvSpPr/>
            <p:nvPr/>
          </p:nvSpPr>
          <p:spPr>
            <a:xfrm>
              <a:off x="5993722" y="2491585"/>
              <a:ext cx="1187271" cy="771800"/>
            </a:xfrm>
            <a:prstGeom prst="roundRect">
              <a:avLst/>
            </a:prstGeom>
            <a:solidFill>
              <a:srgbClr val="1D1D1A">
                <a:lumMod val="25000"/>
                <a:lumOff val="75000"/>
                <a:alpha val="20000"/>
              </a:srgbClr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126"/>
              <a:endParaRPr lang="zh-CN" altLang="en-US" sz="1999" kern="0" dirty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6132361" y="2528942"/>
              <a:ext cx="809705" cy="698707"/>
              <a:chOff x="5710647" y="2125723"/>
              <a:chExt cx="905359" cy="822337"/>
            </a:xfrm>
          </p:grpSpPr>
          <p:pic>
            <p:nvPicPr>
              <p:cNvPr id="138" name="图片 13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233" y="2125723"/>
                <a:ext cx="758773" cy="758773"/>
              </a:xfrm>
              <a:prstGeom prst="rect">
                <a:avLst/>
              </a:prstGeom>
            </p:spPr>
          </p:pic>
          <p:sp>
            <p:nvSpPr>
              <p:cNvPr id="139" name="文本框 138"/>
              <p:cNvSpPr txBox="1"/>
              <p:nvPr/>
            </p:nvSpPr>
            <p:spPr>
              <a:xfrm>
                <a:off x="5710647" y="2785097"/>
                <a:ext cx="798102" cy="162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900" dirty="0" err="1"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ARTIC</a:t>
                </a:r>
                <a:r>
                  <a:rPr kumimoji="1" lang="en-US" altLang="zh-CN" sz="9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networ</a:t>
                </a:r>
                <a:endParaRPr kumimoji="1"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40" name="文本框 139"/>
            <p:cNvSpPr txBox="1"/>
            <p:nvPr/>
          </p:nvSpPr>
          <p:spPr>
            <a:xfrm>
              <a:off x="2233953" y="2233419"/>
              <a:ext cx="128119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kumimoji="1" sz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chemeClr val="tx1"/>
                  </a:solidFill>
                </a:rPr>
                <a:t>SGE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migration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716299" y="2241720"/>
              <a:ext cx="91952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kumimoji="1" sz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chemeClr val="tx1"/>
                  </a:solidFill>
                </a:rPr>
                <a:t>Cromwell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697414" y="2233419"/>
              <a:ext cx="12039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kumimoji="1" sz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chemeClr val="tx1"/>
                  </a:solidFill>
                </a:rPr>
                <a:t>Job dependency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871335" y="2252834"/>
              <a:ext cx="146019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Real-time Analysis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939786" y="2064881"/>
              <a:ext cx="6403770" cy="3435499"/>
            </a:xfrm>
            <a:prstGeom prst="rect">
              <a:avLst/>
            </a:prstGeom>
            <a:noFill/>
            <a:ln w="12700" cap="flat" cmpd="sng" algn="ctr">
              <a:solidFill>
                <a:schemeClr val="accent3"/>
              </a:solidFill>
              <a:prstDash val="dash"/>
              <a:miter lim="800000"/>
            </a:ln>
            <a:effectLst>
              <a:glow rad="25400">
                <a:schemeClr val="accent3">
                  <a:alpha val="40000"/>
                </a:schemeClr>
              </a:glow>
            </a:effectLst>
          </p:spPr>
          <p:txBody>
            <a:bodyPr rtlCol="0" anchor="ctr"/>
            <a:lstStyle/>
            <a:p>
              <a:pPr algn="ctr" defTabSz="914126">
                <a:defRPr/>
              </a:pPr>
              <a:endParaRPr lang="zh-CN" altLang="en-US" sz="1799" ker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48901" y="1058300"/>
              <a:ext cx="865693" cy="472462"/>
            </a:xfrm>
            <a:prstGeom prst="rect">
              <a:avLst/>
            </a:prstGeom>
          </p:spPr>
        </p:pic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39461" y="1058300"/>
              <a:ext cx="958236" cy="493540"/>
            </a:xfrm>
            <a:prstGeom prst="rect">
              <a:avLst/>
            </a:prstGeom>
          </p:spPr>
        </p:pic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02326" y="1027926"/>
              <a:ext cx="888315" cy="517334"/>
            </a:xfrm>
            <a:prstGeom prst="rect">
              <a:avLst/>
            </a:prstGeom>
          </p:spPr>
        </p:pic>
        <p:pic>
          <p:nvPicPr>
            <p:cNvPr id="148" name="图片 14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54450" y="1066542"/>
              <a:ext cx="744929" cy="484653"/>
            </a:xfrm>
            <a:prstGeom prst="rect">
              <a:avLst/>
            </a:prstGeom>
          </p:spPr>
        </p:pic>
      </p:grpSp>
      <p:sp>
        <p:nvSpPr>
          <p:cNvPr id="64" name="副标题 2"/>
          <p:cNvSpPr txBox="1">
            <a:spLocks/>
          </p:cNvSpPr>
          <p:nvPr/>
        </p:nvSpPr>
        <p:spPr>
          <a:xfrm>
            <a:off x="250662" y="241305"/>
            <a:ext cx="11768159" cy="1028700"/>
          </a:xfrm>
          <a:prstGeom prst="rect">
            <a:avLst/>
          </a:prstGeom>
        </p:spPr>
        <p:txBody>
          <a:bodyPr>
            <a:normAutofit/>
          </a:bodyPr>
          <a:lstStyle>
            <a:lvl1pPr marL="296950" indent="-296950" algn="l" defTabSz="1187798" rtl="0" eaLnBrk="1" latinLnBrk="0" hangingPunct="1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Char char="•"/>
              <a:defRPr sz="36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0849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47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86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25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latin typeface="Century Gothic" panose="020B0502020202020204" pitchFamily="34" charset="0"/>
                <a:cs typeface="+mn-ea"/>
                <a:sym typeface="+mn-lt"/>
              </a:rPr>
              <a:t>Use Case: Gene computing service for BGI</a:t>
            </a:r>
            <a:endParaRPr lang="zh-CN" altLang="en-US" sz="3600" b="1" dirty="0">
              <a:solidFill>
                <a:srgbClr val="C00000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3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Adoption and Contribution</a:t>
            </a:r>
            <a:endParaRPr lang="zh-CN" altLang="en-US" sz="3600" dirty="0"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99175" y="1571894"/>
            <a:ext cx="5163557" cy="4221443"/>
            <a:chOff x="7018465" y="1678669"/>
            <a:chExt cx="3317956" cy="2712580"/>
          </a:xfrm>
        </p:grpSpPr>
        <p:sp>
          <p:nvSpPr>
            <p:cNvPr id="6" name="文本框 5"/>
            <p:cNvSpPr txBox="1"/>
            <p:nvPr/>
          </p:nvSpPr>
          <p:spPr>
            <a:xfrm>
              <a:off x="7060322" y="1678669"/>
              <a:ext cx="2788502" cy="19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cs typeface="+mn-ea"/>
                  <a:sym typeface="+mn-lt"/>
                </a:rPr>
                <a:t>Volcano code diversity in recent 1-year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4438" r="3438" b="5677"/>
            <a:stretch/>
          </p:blipFill>
          <p:spPr>
            <a:xfrm>
              <a:off x="7018465" y="2048103"/>
              <a:ext cx="3317956" cy="234314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6820607" y="5793337"/>
            <a:ext cx="3843473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D1D1A"/>
                </a:solidFill>
                <a:cs typeface="+mn-ea"/>
                <a:sym typeface="+mn-lt"/>
              </a:rPr>
              <a:t>Data from </a:t>
            </a:r>
            <a:r>
              <a:rPr lang="en-US" altLang="zh-CN" sz="1100" dirty="0">
                <a:solidFill>
                  <a:srgbClr val="1D1D1A"/>
                </a:solidFill>
                <a:cs typeface="+mn-ea"/>
                <a:sym typeface="+mn-lt"/>
                <a:hlinkClick r:id="rId3"/>
              </a:rPr>
              <a:t>https</a:t>
            </a:r>
            <a:r>
              <a:rPr lang="en-US" altLang="zh-CN" sz="1100" dirty="0" smtClean="0">
                <a:solidFill>
                  <a:srgbClr val="1D1D1A"/>
                </a:solidFill>
                <a:cs typeface="+mn-ea"/>
                <a:sym typeface="+mn-lt"/>
                <a:hlinkClick r:id="rId3"/>
              </a:rPr>
              <a:t>://volcano.devstats.cncf.io</a:t>
            </a:r>
            <a:endParaRPr lang="zh-CN" altLang="en-US" sz="11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3901" y="1587803"/>
            <a:ext cx="307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Part of Adoption in Production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723900" y="2025952"/>
            <a:ext cx="5174022" cy="3948206"/>
            <a:chOff x="723900" y="2134859"/>
            <a:chExt cx="5174022" cy="3948206"/>
          </a:xfrm>
        </p:grpSpPr>
        <p:grpSp>
          <p:nvGrpSpPr>
            <p:cNvPr id="10" name="组合 9"/>
            <p:cNvGrpSpPr/>
            <p:nvPr/>
          </p:nvGrpSpPr>
          <p:grpSpPr>
            <a:xfrm>
              <a:off x="723900" y="2990832"/>
              <a:ext cx="5174022" cy="594762"/>
              <a:chOff x="6985232" y="1014434"/>
              <a:chExt cx="5969450" cy="686198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2285" y="1014434"/>
                <a:ext cx="1372397" cy="686196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7584" y="1014434"/>
                <a:ext cx="1372395" cy="686198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5232" y="1014434"/>
                <a:ext cx="1372397" cy="686198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49935" y="1014434"/>
                <a:ext cx="1372397" cy="686196"/>
              </a:xfrm>
              <a:prstGeom prst="rect">
                <a:avLst/>
              </a:prstGeom>
            </p:spPr>
          </p:pic>
        </p:grpSp>
        <p:grpSp>
          <p:nvGrpSpPr>
            <p:cNvPr id="2" name="组合 1"/>
            <p:cNvGrpSpPr/>
            <p:nvPr/>
          </p:nvGrpSpPr>
          <p:grpSpPr>
            <a:xfrm>
              <a:off x="723900" y="5488303"/>
              <a:ext cx="5169537" cy="594762"/>
              <a:chOff x="723900" y="5488303"/>
              <a:chExt cx="5169537" cy="594762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00" y="5488304"/>
                <a:ext cx="1189522" cy="594761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237" y="5488304"/>
                <a:ext cx="1189525" cy="59476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066" y="5488305"/>
                <a:ext cx="1189525" cy="59476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912" y="5488303"/>
                <a:ext cx="1189525" cy="594762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723900" y="4655807"/>
              <a:ext cx="5169535" cy="594762"/>
              <a:chOff x="723900" y="4655807"/>
              <a:chExt cx="5169535" cy="594762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0572" y="4655807"/>
                <a:ext cx="1189525" cy="594761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242" y="4655807"/>
                <a:ext cx="1189525" cy="594761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00" y="4655807"/>
                <a:ext cx="1189525" cy="59476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910" y="4655807"/>
                <a:ext cx="1189525" cy="594762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723900" y="2134859"/>
              <a:ext cx="5169537" cy="618247"/>
              <a:chOff x="868597" y="1161212"/>
              <a:chExt cx="5964275" cy="713293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720" y="1161212"/>
                <a:ext cx="1372393" cy="686197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597" y="1161212"/>
                <a:ext cx="1372393" cy="686197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0479" y="1161212"/>
                <a:ext cx="1372393" cy="686197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3350" y="1161212"/>
                <a:ext cx="1390006" cy="713293"/>
              </a:xfrm>
              <a:prstGeom prst="rect">
                <a:avLst/>
              </a:prstGeom>
            </p:spPr>
          </p:pic>
        </p:grpSp>
        <p:grpSp>
          <p:nvGrpSpPr>
            <p:cNvPr id="113" name="组合 112"/>
            <p:cNvGrpSpPr/>
            <p:nvPr/>
          </p:nvGrpSpPr>
          <p:grpSpPr>
            <a:xfrm>
              <a:off x="723900" y="3823319"/>
              <a:ext cx="5169535" cy="594763"/>
              <a:chOff x="723900" y="3823319"/>
              <a:chExt cx="5169535" cy="594763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910" y="3823319"/>
                <a:ext cx="1189525" cy="594763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0569" y="3823319"/>
                <a:ext cx="1189525" cy="594762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239" y="3823319"/>
                <a:ext cx="1189525" cy="594762"/>
              </a:xfrm>
              <a:prstGeom prst="rect">
                <a:avLst/>
              </a:prstGeom>
            </p:spPr>
          </p:pic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00" y="3823319"/>
                <a:ext cx="1184153" cy="5920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32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B4A5A45-B2EF-4FAA-80CA-55007DD7D2E4}"/>
              </a:ext>
            </a:extLst>
          </p:cNvPr>
          <p:cNvSpPr txBox="1"/>
          <p:nvPr/>
        </p:nvSpPr>
        <p:spPr>
          <a:xfrm>
            <a:off x="642824" y="396558"/>
            <a:ext cx="1089841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altLang="zh-CN" sz="3600" b="1" dirty="0">
                <a:solidFill>
                  <a:srgbClr val="C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Huawei Sans" panose="020C0503030203020204" pitchFamily="34" charset="0"/>
              </a:rPr>
              <a:t>Community </a:t>
            </a:r>
            <a:r>
              <a:rPr lang="fr-FR" altLang="zh-CN" sz="3600" b="1" dirty="0" smtClean="0">
                <a:solidFill>
                  <a:srgbClr val="C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Huawei Sans" panose="020C0503030203020204" pitchFamily="34" charset="0"/>
              </a:rPr>
              <a:t>Releases </a:t>
            </a:r>
            <a:r>
              <a:rPr lang="en-US" altLang="zh-CN" sz="3600" b="1" dirty="0">
                <a:solidFill>
                  <a:srgbClr val="C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Huawei Sans" panose="020C0503030203020204" pitchFamily="34" charset="0"/>
              </a:rPr>
              <a:t>Journey</a:t>
            </a:r>
            <a:endParaRPr lang="zh-CN" altLang="en-US" sz="3600" b="1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Huawei Sans" panose="020C0503030203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A2153009-866E-41D7-AF6D-5E6D67B26C6A}"/>
              </a:ext>
            </a:extLst>
          </p:cNvPr>
          <p:cNvCxnSpPr>
            <a:cxnSpLocks/>
          </p:cNvCxnSpPr>
          <p:nvPr/>
        </p:nvCxnSpPr>
        <p:spPr>
          <a:xfrm flipV="1">
            <a:off x="14162775" y="1589927"/>
            <a:ext cx="0" cy="3276516"/>
          </a:xfrm>
          <a:prstGeom prst="line">
            <a:avLst/>
          </a:prstGeom>
          <a:ln>
            <a:gradFill flip="none" rotWithShape="1">
              <a:gsLst>
                <a:gs pos="0">
                  <a:schemeClr val="tx2"/>
                </a:gs>
                <a:gs pos="60000">
                  <a:schemeClr val="accent1"/>
                </a:gs>
                <a:gs pos="40000">
                  <a:schemeClr val="accent1"/>
                </a:gs>
                <a:gs pos="100000">
                  <a:schemeClr val="tx2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副标题 2"/>
          <p:cNvSpPr txBox="1">
            <a:spLocks/>
          </p:cNvSpPr>
          <p:nvPr/>
        </p:nvSpPr>
        <p:spPr>
          <a:xfrm>
            <a:off x="3812957" y="1517715"/>
            <a:ext cx="5795858" cy="580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0" hangingPunct="1">
              <a:lnSpc>
                <a:spcPts val="3430"/>
              </a:lnSpc>
              <a:spcBef>
                <a:spcPts val="0"/>
              </a:spcBef>
              <a:buFontTx/>
              <a:buNone/>
              <a:defRPr sz="3200" kern="1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9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8779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3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8169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7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37559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7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96949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Volcano: </a:t>
            </a:r>
            <a:r>
              <a:rPr lang="en-US" altLang="zh-CN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kubernetes</a:t>
            </a:r>
            <a:r>
              <a:rPr lang="en-US" altLang="zh-CN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native batch system</a:t>
            </a:r>
            <a:endParaRPr lang="en-US" altLang="zh-CN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2" descr="Ava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2214822" y="1377605"/>
            <a:ext cx="1225379" cy="81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837321" y="2552314"/>
            <a:ext cx="1843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entury Gothic" panose="020B0502020202020204" pitchFamily="34" charset="0"/>
              </a:rPr>
              <a:t>v1.0: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GPU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sharing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Preempt and reclaim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upgraded </a:t>
            </a:r>
            <a:r>
              <a:rPr lang="en-US" altLang="zh-CN" sz="1000" dirty="0">
                <a:latin typeface="Century Gothic" panose="020B0502020202020204" pitchFamily="34" charset="0"/>
              </a:rPr>
              <a:t>to Beta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Job dynamic scale up and down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Integrated </a:t>
            </a:r>
            <a:r>
              <a:rPr lang="en-US" altLang="zh-CN" sz="1000" dirty="0">
                <a:latin typeface="Century Gothic" panose="020B0502020202020204" pitchFamily="34" charset="0"/>
              </a:rPr>
              <a:t>with </a:t>
            </a:r>
            <a:r>
              <a:rPr lang="en-US" altLang="zh-CN" sz="1000" dirty="0" err="1">
                <a:latin typeface="Century Gothic" panose="020B0502020202020204" pitchFamily="34" charset="0"/>
              </a:rPr>
              <a:t>flink</a:t>
            </a:r>
            <a:r>
              <a:rPr lang="en-US" altLang="zh-CN" sz="1000" dirty="0">
                <a:latin typeface="Century Gothic" panose="020B0502020202020204" pitchFamily="34" charset="0"/>
              </a:rPr>
              <a:t> operator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DAG job based on Argo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1218" y="2529734"/>
            <a:ext cx="196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entury Gothic" panose="020B0502020202020204" pitchFamily="34" charset="0"/>
              </a:rPr>
              <a:t>v0.1: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Century Gothic" panose="020B0502020202020204" pitchFamily="34" charset="0"/>
              </a:rPr>
              <a:t>IndexedJob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Multiple </a:t>
            </a:r>
            <a:r>
              <a:rPr lang="fr-FR" altLang="zh-CN" sz="1000" dirty="0">
                <a:latin typeface="Century Gothic" panose="020B0502020202020204" pitchFamily="34" charset="0"/>
              </a:rPr>
              <a:t>p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od templates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Pod/Job error handling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Queue/Job </a:t>
            </a:r>
            <a:r>
              <a:rPr lang="en-US" altLang="zh-CN" sz="1000" dirty="0">
                <a:latin typeface="Century Gothic" panose="020B0502020202020204" pitchFamily="34" charset="0"/>
              </a:rPr>
              <a:t>command line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Delayed </a:t>
            </a:r>
            <a:r>
              <a:rPr lang="en-US" altLang="zh-CN" sz="1000" dirty="0">
                <a:latin typeface="Century Gothic" panose="020B0502020202020204" pitchFamily="34" charset="0"/>
              </a:rPr>
              <a:t>p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od creation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Job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plug-ins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13821" y="2525543"/>
            <a:ext cx="1650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entury Gothic" panose="020B0502020202020204" pitchFamily="34" charset="0"/>
              </a:rPr>
              <a:t>v0.2: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Job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priority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Queue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capacity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Fair-share of NS cross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queues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Century Gothic" panose="020B0502020202020204" pitchFamily="34" charset="0"/>
              </a:rPr>
              <a:t>Binpack</a:t>
            </a:r>
            <a:r>
              <a:rPr lang="en-US" altLang="zh-CN" sz="1000" dirty="0">
                <a:latin typeface="Century Gothic" panose="020B0502020202020204" pitchFamily="34" charset="0"/>
              </a:rPr>
              <a:t> algorithm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Multiple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events </a:t>
            </a:r>
            <a:r>
              <a:rPr lang="en-US" altLang="zh-CN" sz="1000" dirty="0">
                <a:latin typeface="Century Gothic" panose="020B0502020202020204" pitchFamily="34" charset="0"/>
              </a:rPr>
              <a:t>in job lifecycle policy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9924" y="2519546"/>
            <a:ext cx="19927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entury Gothic" panose="020B0502020202020204" pitchFamily="34" charset="0"/>
              </a:rPr>
              <a:t>v0.3: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Added </a:t>
            </a:r>
            <a:r>
              <a:rPr lang="en-US" altLang="zh-CN" sz="1000" dirty="0" err="1">
                <a:latin typeface="Century Gothic" panose="020B0502020202020204" pitchFamily="34" charset="0"/>
              </a:rPr>
              <a:t>maxRetry</a:t>
            </a:r>
            <a:r>
              <a:rPr lang="en-US" altLang="zh-CN" sz="1000" dirty="0">
                <a:latin typeface="Century Gothic" panose="020B0502020202020204" pitchFamily="34" charset="0"/>
              </a:rPr>
              <a:t> in job controller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Bug fix of scheduler, e.g.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resource</a:t>
            </a:r>
            <a:r>
              <a:rPr lang="en-US" altLang="zh-CN" sz="1000" dirty="0">
                <a:latin typeface="Century Gothic" panose="020B0502020202020204" pitchFamily="34" charset="0"/>
              </a:rPr>
              <a:t>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and </a:t>
            </a:r>
            <a:r>
              <a:rPr lang="en-US" altLang="zh-CN" sz="1000" dirty="0">
                <a:latin typeface="Century Gothic" panose="020B0502020202020204" pitchFamily="34" charset="0"/>
              </a:rPr>
              <a:t>callback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Dynamic load scheduler configuration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Supported </a:t>
            </a:r>
            <a:r>
              <a:rPr lang="en-US" altLang="zh-CN" sz="1000" dirty="0">
                <a:latin typeface="Century Gothic" panose="020B0502020202020204" pitchFamily="34" charset="0"/>
              </a:rPr>
              <a:t>network policy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Command line enhancements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42825" y="4337417"/>
            <a:ext cx="11041176" cy="113421"/>
          </a:xfrm>
          <a:prstGeom prst="rightArrow">
            <a:avLst>
              <a:gd name="adj1" fmla="val 50000"/>
              <a:gd name="adj2" fmla="val 17135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uawei Sans" panose="020C0503030203020204" pitchFamily="3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1371984" y="4390193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3038442" y="4390193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4679857" y="4383929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6309945" y="4383929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8824252" y="4394556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3112" y="4512449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May 2019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64496" y="4512449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September 2019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05629" y="451244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January 2020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44482" y="451681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July 2020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7218" y="451244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May 2021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91117" y="2576936"/>
            <a:ext cx="1843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entury Gothic" panose="020B0502020202020204" pitchFamily="34" charset="0"/>
              </a:rPr>
              <a:t>v1.3: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</a:t>
            </a:r>
            <a:r>
              <a:rPr lang="en-US" altLang="zh-CN" sz="1000" dirty="0" err="1">
                <a:latin typeface="Century Gothic" panose="020B0502020202020204" pitchFamily="34" charset="0"/>
              </a:rPr>
              <a:t>minAvailable</a:t>
            </a:r>
            <a:r>
              <a:rPr lang="en-US" altLang="zh-CN" sz="1000" dirty="0">
                <a:latin typeface="Century Gothic" panose="020B0502020202020204" pitchFamily="34" charset="0"/>
              </a:rPr>
              <a:t> at task level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task-topology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</a:t>
            </a:r>
            <a:r>
              <a:rPr lang="en-US" altLang="zh-CN" sz="1000" dirty="0" err="1">
                <a:latin typeface="Century Gothic" panose="020B0502020202020204" pitchFamily="34" charset="0"/>
              </a:rPr>
              <a:t>minSussess</a:t>
            </a:r>
            <a:r>
              <a:rPr lang="en-US" altLang="zh-CN" sz="1000" dirty="0">
                <a:latin typeface="Century Gothic" panose="020B0502020202020204" pitchFamily="34" charset="0"/>
              </a:rPr>
              <a:t> for Job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Create new repository volcano.sh/</a:t>
            </a:r>
            <a:r>
              <a:rPr lang="en-US" altLang="zh-CN" sz="1000" dirty="0" err="1">
                <a:latin typeface="Century Gothic" panose="020B0502020202020204" pitchFamily="34" charset="0"/>
              </a:rPr>
              <a:t>apis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…...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91932" y="3219738"/>
            <a:ext cx="440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Huawei Sans" panose="020C0503030203020204" pitchFamily="34" charset="0"/>
              </a:rPr>
              <a:t>…</a:t>
            </a:r>
            <a:endParaRPr lang="zh-CN" altLang="en-US" sz="900" dirty="0">
              <a:latin typeface="Huawei Sans" panose="020C05030302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67112" y="2576936"/>
            <a:ext cx="2031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entury Gothic" panose="020B0502020202020204" pitchFamily="34" charset="0"/>
              </a:rPr>
              <a:t>v1.4:</a:t>
            </a:r>
            <a:endParaRPr lang="en-US" altLang="zh-CN" sz="1000" b="1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multi-scheduler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CPU NUMA-Aware scheduling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Century Gothic" panose="020B0502020202020204" pitchFamily="34" charset="0"/>
              </a:rPr>
              <a:t>Support </a:t>
            </a:r>
            <a:r>
              <a:rPr lang="en-US" altLang="zh-CN" sz="1000" dirty="0" smtClean="0">
                <a:latin typeface="Century Gothic" panose="020B0502020202020204" pitchFamily="34" charset="0"/>
              </a:rPr>
              <a:t>proportion of resource for GPU node</a:t>
            </a:r>
            <a:endParaRPr lang="en-US" altLang="zh-CN" sz="1000" dirty="0">
              <a:latin typeface="Century Gothic" panose="020B0502020202020204" pitchFamily="34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Century Gothic" panose="020B0502020202020204" pitchFamily="34" charset="0"/>
              </a:rPr>
              <a:t>…...</a:t>
            </a:r>
            <a:endParaRPr lang="zh-CN" altLang="en-US" sz="1000" dirty="0">
              <a:latin typeface="Century Gothic" panose="020B0502020202020204" pitchFamily="34" charset="0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0513352" y="4394556"/>
            <a:ext cx="158130" cy="12225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Huawei Sans" panose="020C05030302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040496" y="4512449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September 2021</a:t>
            </a:r>
            <a:endParaRPr lang="zh-CN" altLang="en-US" sz="11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2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635" indent="-28563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n-lt"/>
                <a:cs typeface="+mn-ea"/>
                <a:sym typeface="+mn-lt"/>
              </a:rPr>
              <a:t>Website: </a:t>
            </a:r>
            <a:r>
              <a:rPr lang="en-US" altLang="zh-CN" dirty="0">
                <a:latin typeface="+mn-lt"/>
                <a:cs typeface="+mn-ea"/>
                <a:sym typeface="+mn-lt"/>
                <a:hlinkClick r:id="rId2"/>
              </a:rPr>
              <a:t>https</a:t>
            </a:r>
            <a:r>
              <a:rPr lang="en-US" altLang="zh-CN" dirty="0" smtClean="0">
                <a:latin typeface="+mn-lt"/>
                <a:cs typeface="+mn-ea"/>
                <a:sym typeface="+mn-lt"/>
                <a:hlinkClick r:id="rId2"/>
              </a:rPr>
              <a:t>://volcano.sh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285635" indent="-28563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b="1" dirty="0" err="1">
                <a:latin typeface="+mn-lt"/>
                <a:cs typeface="+mn-ea"/>
                <a:sym typeface="+mn-lt"/>
              </a:rPr>
              <a:t>Github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: </a:t>
            </a:r>
            <a:r>
              <a:rPr lang="en-US" altLang="zh-CN" b="1" dirty="0">
                <a:latin typeface="+mn-lt"/>
                <a:cs typeface="+mn-ea"/>
                <a:sym typeface="+mn-lt"/>
                <a:hlinkClick r:id="rId3"/>
              </a:rPr>
              <a:t>https://</a:t>
            </a:r>
            <a:r>
              <a:rPr lang="en-US" altLang="zh-CN" b="1" dirty="0" smtClean="0">
                <a:latin typeface="+mn-lt"/>
                <a:cs typeface="+mn-ea"/>
                <a:sym typeface="+mn-lt"/>
                <a:hlinkClick r:id="rId3"/>
              </a:rPr>
              <a:t>github.com/volcano-sh</a:t>
            </a:r>
            <a:endParaRPr lang="en-US" altLang="zh-CN" b="1" dirty="0">
              <a:latin typeface="+mn-lt"/>
              <a:cs typeface="+mn-ea"/>
              <a:sym typeface="+mn-lt"/>
            </a:endParaRPr>
          </a:p>
          <a:p>
            <a:pPr marL="285635" indent="-28563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b="1" dirty="0">
                <a:latin typeface="+mn-lt"/>
                <a:cs typeface="+mn-ea"/>
                <a:sym typeface="+mn-lt"/>
              </a:rPr>
              <a:t>Slack channel: </a:t>
            </a:r>
            <a:r>
              <a:rPr lang="en-US" altLang="zh-CN" b="1" dirty="0">
                <a:latin typeface="+mn-lt"/>
                <a:cs typeface="+mn-ea"/>
                <a:sym typeface="+mn-lt"/>
                <a:hlinkClick r:id="rId4"/>
              </a:rPr>
              <a:t>https</a:t>
            </a:r>
            <a:r>
              <a:rPr lang="en-US" altLang="zh-CN" b="1" dirty="0" smtClean="0">
                <a:latin typeface="+mn-lt"/>
                <a:cs typeface="+mn-ea"/>
                <a:sym typeface="+mn-lt"/>
                <a:hlinkClick r:id="rId4"/>
              </a:rPr>
              <a:t>://volcano-sh.slack.com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285635" indent="-28563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latin typeface="+mn-lt"/>
                <a:cs typeface="+mn-ea"/>
                <a:sym typeface="+mn-lt"/>
              </a:rPr>
              <a:t>Weekly 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community meeting: </a:t>
            </a:r>
            <a:r>
              <a:rPr lang="en-US" altLang="zh-CN" b="1" dirty="0">
                <a:latin typeface="+mn-lt"/>
                <a:cs typeface="+mn-ea"/>
                <a:sym typeface="+mn-lt"/>
                <a:hlinkClick r:id="rId5"/>
              </a:rPr>
              <a:t>https://</a:t>
            </a:r>
            <a:r>
              <a:rPr lang="en-US" altLang="zh-CN" b="1" dirty="0" smtClean="0">
                <a:latin typeface="+mn-lt"/>
                <a:cs typeface="+mn-ea"/>
                <a:sym typeface="+mn-lt"/>
                <a:hlinkClick r:id="rId5"/>
              </a:rPr>
              <a:t>zoom.us/j/91804791393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cs typeface="+mn-ea"/>
                <a:sym typeface="+mn-lt"/>
              </a:rPr>
              <a:t>| </a:t>
            </a:r>
            <a:r>
              <a:rPr lang="en-US" altLang="zh-CN" dirty="0">
                <a:latin typeface="+mn-lt"/>
                <a:cs typeface="+mn-ea"/>
                <a:sym typeface="+mn-lt"/>
                <a:hlinkClick r:id="rId6"/>
              </a:rPr>
              <a:t>Subscribe Meeting Calendar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285635" indent="-28563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n-lt"/>
                <a:cs typeface="+mn-ea"/>
                <a:sym typeface="+mn-lt"/>
              </a:rPr>
              <a:t>Documentation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: </a:t>
            </a:r>
            <a:r>
              <a:rPr lang="en-US" altLang="zh-CN" dirty="0" smtClean="0">
                <a:latin typeface="+mn-lt"/>
                <a:cs typeface="+mn-ea"/>
                <a:sym typeface="+mn-lt"/>
                <a:hlinkClick r:id="rId7"/>
              </a:rPr>
              <a:t>https</a:t>
            </a:r>
            <a:r>
              <a:rPr lang="en-US" altLang="zh-CN" dirty="0">
                <a:latin typeface="+mn-lt"/>
                <a:cs typeface="+mn-ea"/>
                <a:sym typeface="+mn-lt"/>
                <a:hlinkClick r:id="rId7"/>
              </a:rPr>
              <a:t>://volcano.sh/en/docs</a:t>
            </a:r>
            <a:r>
              <a:rPr lang="en-US" altLang="zh-CN" dirty="0" smtClean="0">
                <a:latin typeface="+mn-lt"/>
                <a:cs typeface="+mn-ea"/>
                <a:sym typeface="+mn-lt"/>
                <a:hlinkClick r:id="rId7"/>
              </a:rPr>
              <a:t>/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7107" y="4719161"/>
            <a:ext cx="4660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Join our community and give us feedback!</a:t>
            </a:r>
          </a:p>
        </p:txBody>
      </p:sp>
    </p:spTree>
    <p:extLst>
      <p:ext uri="{BB962C8B-B14F-4D97-AF65-F5344CB8AC3E}">
        <p14:creationId xmlns:p14="http://schemas.microsoft.com/office/powerpoint/2010/main" val="21689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45281" y="428518"/>
            <a:ext cx="115065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Background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45281" y="1117600"/>
            <a:ext cx="11506500" cy="4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-US" sz="1600" u="sng" dirty="0">
                <a:solidFill>
                  <a:schemeClr val="tx1"/>
                </a:solidFill>
                <a:hlinkClick r:id="rId3"/>
              </a:rPr>
              <a:t>Volcano</a:t>
            </a:r>
            <a:r>
              <a:rPr lang="en-US" sz="1600" dirty="0">
                <a:solidFill>
                  <a:schemeClr val="tx1"/>
                </a:solidFill>
              </a:rPr>
              <a:t> is a system for running high-performance workloads on Kubernetes. It features powerful batch scheduling capability that Kubernetes cannot provide but is commonly required by many classes of high-performance workloads.</a:t>
            </a:r>
            <a:endParaRPr sz="16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b="1" dirty="0">
                <a:solidFill>
                  <a:schemeClr val="tx1"/>
                </a:solidFill>
              </a:rPr>
              <a:t>Major challenges resolved for high-performance computing on Kubernetes: 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no enough advanced scheduling algorithms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insufficient support to mainstream computing </a:t>
            </a:r>
            <a:r>
              <a:rPr lang="en-US" altLang="zh-CN" sz="1400" dirty="0">
                <a:solidFill>
                  <a:schemeClr val="tx1"/>
                </a:solidFill>
              </a:rPr>
              <a:t>architectures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absent of job management</a:t>
            </a:r>
            <a:endParaRPr sz="18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lack of support to resource sharing and heterogeneous equipment</a:t>
            </a:r>
            <a:endParaRPr sz="14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b="1" dirty="0">
                <a:solidFill>
                  <a:schemeClr val="tx1"/>
                </a:solidFill>
              </a:rPr>
              <a:t>Volcano provides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</a:rPr>
              <a:t>Rich Advanced Scheduling Policy: </a:t>
            </a:r>
            <a:r>
              <a:rPr lang="en-US" altLang="zh-CN" sz="1400" dirty="0">
                <a:solidFill>
                  <a:schemeClr val="tx1"/>
                </a:solidFill>
              </a:rPr>
              <a:t>gang-scheduling, backfill, binpack, reclaim, etc. </a:t>
            </a:r>
            <a:endParaRPr sz="1400" dirty="0" smtClean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Multi-Architecture Support</a:t>
            </a:r>
            <a:r>
              <a:rPr lang="en-US" sz="1400" dirty="0">
                <a:solidFill>
                  <a:schemeClr val="tx1"/>
                </a:solidFill>
              </a:rPr>
              <a:t>: powerful support to mainstream computing architectures such as Spark, Flink, TensorFlow, PyTorch, OpenMPI, Horovod, etc.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Job Management Enhancement : </a:t>
            </a:r>
            <a:r>
              <a:rPr lang="en-US" altLang="zh-CN" sz="1400" dirty="0">
                <a:solidFill>
                  <a:schemeClr val="tx1"/>
                </a:solidFill>
              </a:rPr>
              <a:t>application-aware </a:t>
            </a:r>
            <a:r>
              <a:rPr lang="en-US" sz="1400" dirty="0">
                <a:solidFill>
                  <a:schemeClr val="tx1"/>
                </a:solidFill>
              </a:rPr>
              <a:t>job lifecycle management</a:t>
            </a:r>
          </a:p>
          <a:p>
            <a:pPr lvl="1"/>
            <a:r>
              <a:rPr lang="en-US" altLang="zh-CN" sz="1400" b="1" dirty="0">
                <a:solidFill>
                  <a:schemeClr val="tx1"/>
                </a:solidFill>
              </a:rPr>
              <a:t>Heterogeneous Device Support : </a:t>
            </a:r>
            <a:r>
              <a:rPr lang="en-US" altLang="zh-CN" sz="1400" dirty="0">
                <a:solidFill>
                  <a:schemeClr val="tx1"/>
                </a:solidFill>
              </a:rPr>
              <a:t>queue scheduling, mixed scheduling of heterogeneous resources, e.g. CPU, Memory, GPU, etc.</a:t>
            </a: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entury Gothic" panose="020B0502020202020204" pitchFamily="34" charset="0"/>
              </a:rPr>
              <a:t>Volcano </a:t>
            </a:r>
            <a:r>
              <a:rPr lang="en-US" altLang="zh-CN" sz="3600" dirty="0" smtClean="0">
                <a:latin typeface="Century Gothic" panose="020B0502020202020204" pitchFamily="34" charset="0"/>
              </a:rPr>
              <a:t>Project</a:t>
            </a:r>
            <a:endParaRPr lang="zh-CN" altLang="en-US" sz="3600" dirty="0"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6099174" y="858982"/>
            <a:ext cx="5356225" cy="5361709"/>
          </a:xfrm>
        </p:spPr>
        <p:txBody>
          <a:bodyPr lIns="0" tIns="0" rIns="0" bIns="0"/>
          <a:lstStyle/>
          <a:p>
            <a:pPr marL="0" indent="-205502">
              <a:spcAft>
                <a:spcPts val="600"/>
              </a:spcAft>
              <a:buClr>
                <a:schemeClr val="accent6"/>
              </a:buClr>
              <a:defRPr/>
            </a:pPr>
            <a:r>
              <a:rPr lang="en-US" altLang="zh-CN" sz="1600" b="1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Project Overview</a:t>
            </a: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The first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open source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cloud-native batch computing platform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Announced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in June 2019, at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KubeCon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Shanghai.</a:t>
            </a: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Donated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to CNCF in April 2020</a:t>
            </a: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Release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every 3 months, Latest version is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v1.4.0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1.9k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star,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400+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fork,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120+ contributors</a:t>
            </a:r>
          </a:p>
          <a:p>
            <a:pPr marL="308848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endParaRPr lang="en-US" altLang="zh-CN" sz="1600" b="1" dirty="0" smtClean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0" lvl="0" indent="-205502">
              <a:spcAft>
                <a:spcPts val="600"/>
              </a:spcAft>
              <a:buClr>
                <a:schemeClr val="accent6"/>
              </a:buClr>
              <a:buSzPts val="2400"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Volcano </a:t>
            </a:r>
            <a:r>
              <a:rPr lang="en-US" altLang="zh-CN" sz="1600" b="1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architecture</a:t>
            </a:r>
            <a:endParaRPr lang="en-US" altLang="zh-CN" sz="1600" b="1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29812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VC-Scheduler</a:t>
            </a:r>
            <a:b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Configurable and scalable scheduling policies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29812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VC-Controller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     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Queue for resource sharing and isolation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       VC Job defined for high performance computing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 marL="29812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Admission 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Webhook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  <a:p>
            <a:pPr>
              <a:spcAft>
                <a:spcPts val="600"/>
              </a:spcAft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  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Queue/Volcano job/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PodGroup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 admission controller</a:t>
            </a:r>
          </a:p>
          <a:p>
            <a:pPr marL="29812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CLI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    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Command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line for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</a:rPr>
              <a:t>Volcano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9807" y="1564747"/>
            <a:ext cx="4832866" cy="4155987"/>
            <a:chOff x="899807" y="1564747"/>
            <a:chExt cx="4832866" cy="4155987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82229F-129F-4C93-B916-A9AFB822867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5491" y="1564747"/>
              <a:ext cx="731733" cy="7317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12021CCF-32D1-4DA0-A7C5-58356989974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1180" y="1564748"/>
              <a:ext cx="731733" cy="73173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C7AE2087-1F2C-4DF0-B719-9D03F62F4A80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66870" y="1564749"/>
              <a:ext cx="731733" cy="7317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0BC2AEB0-4103-4DC0-94BC-148AC697E463}"/>
                </a:ext>
              </a:extLst>
            </p:cNvPr>
            <p:cNvPicPr>
              <a:picLocks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82558" y="1564751"/>
              <a:ext cx="731733" cy="7317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B7665768-9E98-4970-A282-06ACD2F8CB7D}"/>
                </a:ext>
              </a:extLst>
            </p:cNvPr>
            <p:cNvPicPr>
              <a:picLocks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5491" y="2252788"/>
              <a:ext cx="731733" cy="73173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69192EF4-CCFE-4D37-BDEC-4F646D4F6E50}"/>
                </a:ext>
              </a:extLst>
            </p:cNvPr>
            <p:cNvPicPr>
              <a:picLocks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8510" t="1" r="-1" b="-8511"/>
            <a:stretch/>
          </p:blipFill>
          <p:spPr>
            <a:xfrm>
              <a:off x="2351180" y="2252788"/>
              <a:ext cx="731733" cy="73173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216015D1-9248-4EED-9434-665D8EB6ED49}"/>
                </a:ext>
              </a:extLst>
            </p:cNvPr>
            <p:cNvPicPr>
              <a:picLocks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66870" y="2252787"/>
              <a:ext cx="731733" cy="73173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13745941-44F4-49D3-BF78-0CAE893F37D6}"/>
                </a:ext>
              </a:extLst>
            </p:cNvPr>
            <p:cNvPicPr>
              <a:picLocks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4064" t="-4063" r="-4064" b="-4063"/>
            <a:stretch/>
          </p:blipFill>
          <p:spPr>
            <a:xfrm>
              <a:off x="4782558" y="2252786"/>
              <a:ext cx="731733" cy="7317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8EA2D08E-46D4-446A-8347-7CDA5F597CBB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5491" y="3003920"/>
              <a:ext cx="731733" cy="73173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C53E87FB-485D-4848-93D6-F85B189955AA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1180" y="3003920"/>
              <a:ext cx="731733" cy="7317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A74B9475-C9B7-4C7A-91E9-D0CFBB339F35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66870" y="3003924"/>
              <a:ext cx="731733" cy="73173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E1564B15-34C2-440F-BDD9-0309739002B9}"/>
                </a:ext>
              </a:extLst>
            </p:cNvPr>
            <p:cNvPicPr>
              <a:picLocks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4064" t="-4063" r="-4064" b="-4063"/>
            <a:stretch/>
          </p:blipFill>
          <p:spPr>
            <a:xfrm>
              <a:off x="4782558" y="3003922"/>
              <a:ext cx="731733" cy="731733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8491F279-1644-4B5D-AB9D-69C67A7FFA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88147" y="1715766"/>
              <a:ext cx="0" cy="4452288"/>
            </a:xfrm>
            <a:prstGeom prst="line">
              <a:avLst/>
            </a:prstGeom>
            <a:noFill/>
            <a:ln w="6350" cap="flat" cmpd="sng" algn="ctr">
              <a:gradFill flip="none" rotWithShape="1">
                <a:gsLst>
                  <a:gs pos="0">
                    <a:srgbClr val="FFFFFF"/>
                  </a:gs>
                  <a:gs pos="60000">
                    <a:srgbClr val="C7000B"/>
                  </a:gs>
                  <a:gs pos="40000">
                    <a:srgbClr val="C7000B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prstDash val="solid"/>
              <a:miter lim="800000"/>
            </a:ln>
            <a:effectLst/>
          </p:spPr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9807" y="4208610"/>
              <a:ext cx="4832866" cy="1512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2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8352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9002F"/>
              </a:buClr>
            </a:pPr>
            <a:endParaRPr lang="en-US" sz="1799" dirty="0">
              <a:solidFill>
                <a:srgbClr val="1D1D1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="" xmlns:a16="http://schemas.microsoft.com/office/drawing/2014/main" id="{8A9CFCF0-18C4-6743-BE72-A16217756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Volcano Key Features</a:t>
            </a:r>
            <a:endParaRPr lang="zh-CN" altLang="en-US" sz="3600" dirty="0"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0193" y="5328802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cs typeface="+mn-ea"/>
                <a:sym typeface="+mn-lt"/>
              </a:rPr>
              <a:t>……</a:t>
            </a:r>
            <a:endParaRPr kumimoji="1" lang="zh-CN" altLang="en-US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8953" y="2539232"/>
            <a:ext cx="3620515" cy="196730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lgDash"/>
          </a:ln>
          <a:effectLst/>
        </p:spPr>
        <p:txBody>
          <a:bodyPr rtlCol="0" anchor="t"/>
          <a:lstStyle/>
          <a:p>
            <a:pPr algn="r" defTabSz="914400">
              <a:defRPr/>
            </a:pPr>
            <a:endParaRPr lang="zh-CN" altLang="en-US" sz="1400" b="1" kern="0"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368341" y="1604230"/>
            <a:ext cx="3430211" cy="871037"/>
            <a:chOff x="1368341" y="1750114"/>
            <a:chExt cx="3430211" cy="87103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8341" y="2042439"/>
              <a:ext cx="384547" cy="40057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0617" y="2042961"/>
              <a:ext cx="726971" cy="42119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579" y="2064111"/>
              <a:ext cx="922534" cy="37889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404419" y="1763310"/>
              <a:ext cx="31239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000000"/>
                  </a:solidFill>
                  <a:cs typeface="+mn-ea"/>
                  <a:sym typeface="+mn-lt"/>
                </a:rPr>
                <a:t>AI</a:t>
              </a:r>
              <a:endParaRPr kumimoji="1" lang="zh-CN" altLang="en-US" sz="16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817" y="1750114"/>
              <a:ext cx="105057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Big Data</a:t>
              </a:r>
              <a:endParaRPr kumimoji="1" lang="zh-CN" altLang="en-US" sz="16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19140" y="1751000"/>
              <a:ext cx="97941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000000"/>
                  </a:solidFill>
                  <a:cs typeface="+mn-ea"/>
                  <a:sym typeface="+mn-lt"/>
                </a:rPr>
                <a:t>HPC</a:t>
              </a:r>
              <a:endParaRPr kumimoji="1" lang="zh-CN" altLang="en-US" sz="16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009494" y="842658"/>
              <a:ext cx="142360" cy="3414625"/>
            </a:xfrm>
            <a:prstGeom prst="rightBrace">
              <a:avLst>
                <a:gd name="adj1" fmla="val 9987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肘形连接符 16"/>
          <p:cNvCxnSpPr>
            <a:stCxn id="9" idx="2"/>
            <a:endCxn id="58" idx="0"/>
          </p:cNvCxnSpPr>
          <p:nvPr/>
        </p:nvCxnSpPr>
        <p:spPr>
          <a:xfrm rot="5400000">
            <a:off x="2169684" y="4089737"/>
            <a:ext cx="332731" cy="1166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60" idx="0"/>
          </p:cNvCxnSpPr>
          <p:nvPr/>
        </p:nvCxnSpPr>
        <p:spPr>
          <a:xfrm rot="16200000" flipH="1">
            <a:off x="3371967" y="4053777"/>
            <a:ext cx="348641" cy="1254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04" y="3559720"/>
            <a:ext cx="2993488" cy="331353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805397" y="4230862"/>
            <a:ext cx="236442" cy="181101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04251" y="4224482"/>
            <a:ext cx="236442" cy="1811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15535" y="4226804"/>
            <a:ext cx="236442" cy="181101"/>
          </a:xfrm>
          <a:prstGeom prst="rect">
            <a:avLst/>
          </a:prstGeom>
          <a:solidFill>
            <a:srgbClr val="379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2976323" y="3999822"/>
            <a:ext cx="524936" cy="158961"/>
          </a:xfrm>
          <a:prstGeom prst="downArrow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79121" y="4034763"/>
            <a:ext cx="77104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cs typeface="+mn-ea"/>
                <a:sym typeface="+mn-lt"/>
              </a:rPr>
              <a:t>Job Scheduling</a:t>
            </a:r>
            <a:endParaRPr kumimoji="1" lang="zh-CN" altLang="en-US" sz="1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039036" y="2796794"/>
            <a:ext cx="2141795" cy="761549"/>
            <a:chOff x="2039036" y="2941009"/>
            <a:chExt cx="2141795" cy="761549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2039036" y="2945478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2399380" y="2941009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2722158" y="2957927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3082502" y="2953458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813020" y="2965031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173364" y="2960562"/>
              <a:ext cx="7467" cy="496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120237" y="2996468"/>
              <a:ext cx="236442" cy="181101"/>
            </a:xfrm>
            <a:prstGeom prst="rect">
              <a:avLst/>
            </a:prstGeom>
            <a:solidFill>
              <a:srgbClr val="F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87841" y="3245338"/>
              <a:ext cx="236442" cy="1811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71237" y="3264167"/>
              <a:ext cx="236442" cy="181101"/>
            </a:xfrm>
            <a:prstGeom prst="rect">
              <a:avLst/>
            </a:prstGeom>
            <a:solidFill>
              <a:srgbClr val="379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69000" y="3013118"/>
              <a:ext cx="236442" cy="181101"/>
            </a:xfrm>
            <a:prstGeom prst="rect">
              <a:avLst/>
            </a:prstGeom>
            <a:solidFill>
              <a:srgbClr val="F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7841" y="2988634"/>
              <a:ext cx="236442" cy="181101"/>
            </a:xfrm>
            <a:prstGeom prst="rect">
              <a:avLst/>
            </a:prstGeom>
            <a:solidFill>
              <a:srgbClr val="379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18438" y="3253624"/>
              <a:ext cx="236442" cy="1811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94313" y="3059990"/>
              <a:ext cx="3173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000000"/>
                  </a:solidFill>
                  <a:cs typeface="+mn-ea"/>
                  <a:sym typeface="+mn-lt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曲线连接符 39"/>
            <p:cNvCxnSpPr>
              <a:stCxn id="30" idx="2"/>
              <a:endCxn id="21" idx="0"/>
            </p:cNvCxnSpPr>
            <p:nvPr/>
          </p:nvCxnSpPr>
          <p:spPr>
            <a:xfrm rot="5400000">
              <a:off x="3493706" y="3206803"/>
              <a:ext cx="257289" cy="73421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>
              <a:stCxn id="29" idx="2"/>
              <a:endCxn id="21" idx="0"/>
            </p:cNvCxnSpPr>
            <p:nvPr/>
          </p:nvCxnSpPr>
          <p:spPr>
            <a:xfrm rot="16200000" flipH="1">
              <a:off x="2942592" y="3389910"/>
              <a:ext cx="276119" cy="34917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stCxn id="33" idx="2"/>
              <a:endCxn id="21" idx="0"/>
            </p:cNvCxnSpPr>
            <p:nvPr/>
          </p:nvCxnSpPr>
          <p:spPr>
            <a:xfrm rot="16200000" flipH="1">
              <a:off x="2612035" y="3059351"/>
              <a:ext cx="267833" cy="10185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031288" y="2328395"/>
            <a:ext cx="1797529" cy="553998"/>
            <a:chOff x="5031288" y="1915639"/>
            <a:chExt cx="1797529" cy="553998"/>
          </a:xfrm>
        </p:grpSpPr>
        <p:sp>
          <p:nvSpPr>
            <p:cNvPr id="43" name="椭圆 42"/>
            <p:cNvSpPr/>
            <p:nvPr/>
          </p:nvSpPr>
          <p:spPr>
            <a:xfrm>
              <a:off x="5031288" y="197953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389340" y="1915639"/>
              <a:ext cx="143947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Hybrid deployment of multiple types of jobs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0658" y="3325401"/>
            <a:ext cx="1692212" cy="369332"/>
            <a:chOff x="5040658" y="3041210"/>
            <a:chExt cx="1692212" cy="369332"/>
          </a:xfrm>
        </p:grpSpPr>
        <p:sp>
          <p:nvSpPr>
            <p:cNvPr id="44" name="椭圆 43"/>
            <p:cNvSpPr/>
            <p:nvPr/>
          </p:nvSpPr>
          <p:spPr>
            <a:xfrm>
              <a:off x="5040658" y="309987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390338" y="3041210"/>
              <a:ext cx="134253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smtClean="0">
                  <a:latin typeface="Century Gothic" panose="020B0502020202020204" pitchFamily="34" charset="0"/>
                </a:rPr>
                <a:t>Queue based job management</a:t>
              </a:r>
              <a:endParaRPr lang="zh-CN" altLang="en-US"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40658" y="4322407"/>
            <a:ext cx="1832938" cy="369332"/>
            <a:chOff x="5040658" y="4698412"/>
            <a:chExt cx="1832938" cy="369332"/>
          </a:xfrm>
        </p:grpSpPr>
        <p:sp>
          <p:nvSpPr>
            <p:cNvPr id="45" name="椭圆 44"/>
            <p:cNvSpPr/>
            <p:nvPr/>
          </p:nvSpPr>
          <p:spPr>
            <a:xfrm>
              <a:off x="5040658" y="4757078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383322" y="4698412"/>
              <a:ext cx="149027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en-US" altLang="zh-CN" sz="1200" dirty="0">
                  <a:solidFill>
                    <a:srgbClr val="000000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Multiple advanced scheduling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policies</a:t>
              </a:r>
              <a:endParaRPr kumimoji="1" lang="en-US" altLang="zh-CN" sz="1200" dirty="0">
                <a:solidFill>
                  <a:srgbClr val="000000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55" name="线形标注 1(带强调线) 54"/>
          <p:cNvSpPr/>
          <p:nvPr/>
        </p:nvSpPr>
        <p:spPr>
          <a:xfrm>
            <a:off x="7439726" y="1774616"/>
            <a:ext cx="4110627" cy="1785104"/>
          </a:xfrm>
          <a:prstGeom prst="accentCallout1">
            <a:avLst>
              <a:gd name="adj1" fmla="val 64302"/>
              <a:gd name="adj2" fmla="val -5613"/>
              <a:gd name="adj3" fmla="val 95874"/>
              <a:gd name="adj4" fmla="val -1780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176213" indent="-176213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Time-based multiplexing and time-based policy configuration</a:t>
            </a:r>
          </a:p>
          <a:p>
            <a:pPr marL="176213" indent="-176213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Queue-based dynamic resource sharing, including borrowing and borrowing thresholds</a:t>
            </a:r>
          </a:p>
          <a:p>
            <a:pPr marL="176213" indent="-176213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Queue-based scheduling configuration</a:t>
            </a:r>
          </a:p>
          <a:p>
            <a:pPr marL="176213" indent="-176213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Fair scheduling between queues and priority queues</a:t>
            </a:r>
          </a:p>
          <a:p>
            <a:pPr marL="176213" indent="-176213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Resource reclaiming and preemption between </a:t>
            </a:r>
            <a:r>
              <a:rPr lang="en-US" altLang="zh-CN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queues</a:t>
            </a:r>
            <a:endParaRPr lang="en-US" altLang="zh-CN" sz="1200" dirty="0">
              <a:solidFill>
                <a:schemeClr val="tx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6" name="线形标注 1(带强调线) 55"/>
          <p:cNvSpPr/>
          <p:nvPr/>
        </p:nvSpPr>
        <p:spPr>
          <a:xfrm>
            <a:off x="7436786" y="3822385"/>
            <a:ext cx="4030932" cy="1938992"/>
          </a:xfrm>
          <a:prstGeom prst="accentCallout1">
            <a:avLst>
              <a:gd name="adj1" fmla="val 47907"/>
              <a:gd name="adj2" fmla="val -5601"/>
              <a:gd name="adj3" fmla="val 30442"/>
              <a:gd name="adj4" fmla="val -1779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Job-level preemption and expulsion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Scheduling Based on Job Topology and IO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Remote Shuffle Service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Data oriented </a:t>
            </a: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job scheduling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Resource reservation and backfilling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Job and application oriented fair/priority </a:t>
            </a: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scheduling</a:t>
            </a:r>
          </a:p>
          <a:p>
            <a:pPr marL="174625" indent="-174625">
              <a:spcAft>
                <a:spcPts val="600"/>
              </a:spcAft>
              <a:buFontTx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Application orchestration-oriented resource scheduling, e.g. </a:t>
            </a:r>
            <a:r>
              <a:rPr lang="en-US" altLang="zh-CN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+mn-ea"/>
                <a:sym typeface="+mn-lt"/>
              </a:rPr>
              <a:t>reservation</a:t>
            </a:r>
            <a:endParaRPr lang="en-US" altLang="zh-CN" sz="1200" dirty="0">
              <a:solidFill>
                <a:schemeClr val="tx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74564" y="4839265"/>
            <a:ext cx="1156647" cy="1161727"/>
            <a:chOff x="1273918" y="4839265"/>
            <a:chExt cx="1156647" cy="1161727"/>
          </a:xfrm>
        </p:grpSpPr>
        <p:sp>
          <p:nvSpPr>
            <p:cNvPr id="51" name="矩形 50"/>
            <p:cNvSpPr/>
            <p:nvPr/>
          </p:nvSpPr>
          <p:spPr>
            <a:xfrm>
              <a:off x="1526953" y="5107762"/>
              <a:ext cx="236442" cy="181101"/>
            </a:xfrm>
            <a:prstGeom prst="rect">
              <a:avLst/>
            </a:prstGeom>
            <a:solidFill>
              <a:srgbClr val="F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35388" y="5107763"/>
              <a:ext cx="236442" cy="1811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25250" y="5349659"/>
              <a:ext cx="236442" cy="1811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35388" y="5340340"/>
              <a:ext cx="236442" cy="181101"/>
            </a:xfrm>
            <a:prstGeom prst="rect">
              <a:avLst/>
            </a:prstGeom>
            <a:solidFill>
              <a:srgbClr val="379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73920" y="5686113"/>
              <a:ext cx="1156645" cy="31487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b"/>
            <a:lstStyle/>
            <a:p>
              <a:pPr algn="ctr" defTabSz="9144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cs typeface="+mn-ea"/>
                  <a:sym typeface="+mn-lt"/>
                </a:rPr>
                <a:t>used</a:t>
              </a:r>
              <a:endParaRPr lang="zh-CN" altLang="en-US" sz="12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73918" y="4839265"/>
              <a:ext cx="1156646" cy="1145817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 defTabSz="91440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Node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29019" y="4855175"/>
            <a:ext cx="688689" cy="1161726"/>
            <a:chOff x="3829019" y="4855175"/>
            <a:chExt cx="688689" cy="1161726"/>
          </a:xfrm>
        </p:grpSpPr>
        <p:sp>
          <p:nvSpPr>
            <p:cNvPr id="49" name="矩形 48"/>
            <p:cNvSpPr/>
            <p:nvPr/>
          </p:nvSpPr>
          <p:spPr>
            <a:xfrm>
              <a:off x="4067439" y="5068422"/>
              <a:ext cx="236442" cy="181101"/>
            </a:xfrm>
            <a:prstGeom prst="rect">
              <a:avLst/>
            </a:prstGeom>
            <a:solidFill>
              <a:srgbClr val="F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067439" y="5296316"/>
              <a:ext cx="236442" cy="1811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29019" y="5530760"/>
              <a:ext cx="688689" cy="486141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b"/>
            <a:lstStyle/>
            <a:p>
              <a:pPr algn="ctr" defTabSz="9144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cs typeface="+mn-ea"/>
                  <a:sym typeface="+mn-lt"/>
                </a:rPr>
                <a:t>used</a:t>
              </a:r>
              <a:endParaRPr lang="zh-CN" altLang="en-US" sz="12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29019" y="4855175"/>
              <a:ext cx="688689" cy="1145817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 defTabSz="91440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Node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Picture 4" descr="https://github.com/cncf/artwork/raw/master/projects/kubernetes/stacked/color/kubernetes-stacked-color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r="15170" b="23063"/>
          <a:stretch/>
        </p:blipFill>
        <p:spPr bwMode="auto">
          <a:xfrm>
            <a:off x="1153187" y="3150046"/>
            <a:ext cx="552317" cy="4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81"/>
          <a:stretch/>
        </p:blipFill>
        <p:spPr>
          <a:xfrm>
            <a:off x="1144213" y="2678122"/>
            <a:ext cx="604901" cy="285388"/>
          </a:xfrm>
          <a:custGeom>
            <a:avLst/>
            <a:gdLst>
              <a:gd name="connsiteX0" fmla="*/ 1071603 w 1088329"/>
              <a:gd name="connsiteY0" fmla="*/ 0 h 493531"/>
              <a:gd name="connsiteX1" fmla="*/ 1088329 w 1088329"/>
              <a:gd name="connsiteY1" fmla="*/ 0 h 493531"/>
              <a:gd name="connsiteX2" fmla="*/ 1088329 w 1088329"/>
              <a:gd name="connsiteY2" fmla="*/ 21142 h 493531"/>
              <a:gd name="connsiteX3" fmla="*/ 0 w 1088329"/>
              <a:gd name="connsiteY3" fmla="*/ 0 h 493531"/>
              <a:gd name="connsiteX4" fmla="*/ 962258 w 1088329"/>
              <a:gd name="connsiteY4" fmla="*/ 0 h 493531"/>
              <a:gd name="connsiteX5" fmla="*/ 823576 w 1088329"/>
              <a:gd name="connsiteY5" fmla="*/ 109718 h 493531"/>
              <a:gd name="connsiteX6" fmla="*/ 1046155 w 1088329"/>
              <a:gd name="connsiteY6" fmla="*/ 391054 h 493531"/>
              <a:gd name="connsiteX7" fmla="*/ 1088329 w 1088329"/>
              <a:gd name="connsiteY7" fmla="*/ 357688 h 493531"/>
              <a:gd name="connsiteX8" fmla="*/ 1088329 w 1088329"/>
              <a:gd name="connsiteY8" fmla="*/ 493531 h 493531"/>
              <a:gd name="connsiteX9" fmla="*/ 0 w 1088329"/>
              <a:gd name="connsiteY9" fmla="*/ 493531 h 4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8329" h="493531">
                <a:moveTo>
                  <a:pt x="1071603" y="0"/>
                </a:moveTo>
                <a:lnTo>
                  <a:pt x="1088329" y="0"/>
                </a:lnTo>
                <a:lnTo>
                  <a:pt x="1088329" y="21142"/>
                </a:lnTo>
                <a:close/>
                <a:moveTo>
                  <a:pt x="0" y="0"/>
                </a:moveTo>
                <a:lnTo>
                  <a:pt x="962258" y="0"/>
                </a:lnTo>
                <a:lnTo>
                  <a:pt x="823576" y="109718"/>
                </a:lnTo>
                <a:lnTo>
                  <a:pt x="1046155" y="391054"/>
                </a:lnTo>
                <a:lnTo>
                  <a:pt x="1088329" y="357688"/>
                </a:lnTo>
                <a:lnTo>
                  <a:pt x="1088329" y="493531"/>
                </a:lnTo>
                <a:lnTo>
                  <a:pt x="0" y="4935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47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A099BEC-C1BE-4EFD-82C5-48B1C576CA98}"/>
              </a:ext>
            </a:extLst>
          </p:cNvPr>
          <p:cNvSpPr txBox="1"/>
          <p:nvPr/>
        </p:nvSpPr>
        <p:spPr>
          <a:xfrm>
            <a:off x="642824" y="294764"/>
            <a:ext cx="105494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Performance</a:t>
            </a:r>
            <a:endParaRPr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A2D3DF4-5C96-488A-A769-0DE6FD28321D}"/>
              </a:ext>
            </a:extLst>
          </p:cNvPr>
          <p:cNvSpPr txBox="1"/>
          <p:nvPr/>
        </p:nvSpPr>
        <p:spPr>
          <a:xfrm>
            <a:off x="675481" y="1068348"/>
            <a:ext cx="10858500" cy="2385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sz="1400" b="1" dirty="0">
                <a:latin typeface="Century Gothic" panose="020B0502020202020204" pitchFamily="34" charset="0"/>
              </a:rPr>
              <a:t>AI distributed training scenarios</a:t>
            </a:r>
            <a:endParaRPr kumimoji="1" lang="en-US" altLang="zh-CN" sz="1400" b="1" dirty="0">
              <a:latin typeface="Century Gothic" panose="020B0502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latin typeface="Century Gothic" panose="020B0502020202020204" pitchFamily="34" charset="0"/>
              </a:rPr>
              <a:t>Gang scheduling</a:t>
            </a:r>
            <a:r>
              <a:rPr sz="1200" dirty="0">
                <a:latin typeface="Huawei Sans" panose="020C0503030203020204" pitchFamily="34" charset="0"/>
              </a:rPr>
              <a:t>: </a:t>
            </a:r>
            <a:r>
              <a:rPr sz="1200" dirty="0">
                <a:latin typeface="Century Gothic" panose="020B0502020202020204" pitchFamily="34" charset="0"/>
              </a:rPr>
              <a:t>30% higher performance by eliminating endless waiting and deadlocks for </a:t>
            </a:r>
            <a:r>
              <a:rPr lang="fr-FR" sz="1200" dirty="0">
                <a:latin typeface="Century Gothic" panose="020B0502020202020204" pitchFamily="34" charset="0"/>
              </a:rPr>
              <a:t>parameter servers (ps)</a:t>
            </a:r>
            <a:r>
              <a:rPr sz="1200" dirty="0" smtClean="0">
                <a:latin typeface="Century Gothic" panose="020B0502020202020204" pitchFamily="34" charset="0"/>
              </a:rPr>
              <a:t> </a:t>
            </a:r>
            <a:r>
              <a:rPr sz="1200" dirty="0">
                <a:latin typeface="Century Gothic" panose="020B0502020202020204" pitchFamily="34" charset="0"/>
              </a:rPr>
              <a:t>and workers in distributed training tasks.</a:t>
            </a:r>
            <a:endParaRPr kumimoji="1" lang="en-US" altLang="zh-CN" sz="1200" dirty="0">
              <a:latin typeface="Century Gothic" panose="020B0502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latin typeface="Century Gothic" panose="020B0502020202020204" pitchFamily="34" charset="0"/>
              </a:rPr>
              <a:t>Task-topology/ IO aware scheduling</a:t>
            </a:r>
            <a:r>
              <a:rPr sz="1200" dirty="0">
                <a:latin typeface="Huawei Sans" panose="020C0503030203020204" pitchFamily="34" charset="0"/>
              </a:rPr>
              <a:t>: </a:t>
            </a:r>
            <a:r>
              <a:rPr sz="1200" dirty="0">
                <a:latin typeface="Century Gothic" panose="020B0502020202020204" pitchFamily="34" charset="0"/>
              </a:rPr>
              <a:t>31% higher performance for I/O-intensive applications by reducing the transmission latency to the greatest extent.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1400" b="1" dirty="0">
                <a:latin typeface="Century Gothic" panose="020B0502020202020204" pitchFamily="34" charset="0"/>
              </a:rPr>
              <a:t>Big data scenarios</a:t>
            </a:r>
            <a:endParaRPr lang="en-US" altLang="zh-CN" sz="1400" b="1" dirty="0">
              <a:latin typeface="Century Gothic" panose="020B0502020202020204" pitchFamily="34" charset="0"/>
              <a:sym typeface="Arial" panose="020B0604020202020204" pitchFamily="34" charset="0"/>
            </a:endParaRP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 err="1">
                <a:latin typeface="Century Gothic" panose="020B0502020202020204" pitchFamily="34" charset="0"/>
              </a:rPr>
              <a:t>minResource</a:t>
            </a:r>
            <a:r>
              <a:rPr sz="1200" b="1" dirty="0">
                <a:latin typeface="Century Gothic" panose="020B0502020202020204" pitchFamily="34" charset="0"/>
              </a:rPr>
              <a:t>: </a:t>
            </a:r>
            <a:r>
              <a:rPr sz="1200" dirty="0" smtClean="0">
                <a:latin typeface="Century Gothic" panose="020B0502020202020204" pitchFamily="34" charset="0"/>
              </a:rPr>
              <a:t>3</a:t>
            </a:r>
            <a:r>
              <a:rPr lang="en-US" sz="1200" dirty="0" smtClean="0">
                <a:latin typeface="Century Gothic" panose="020B0502020202020204" pitchFamily="34" charset="0"/>
              </a:rPr>
              <a:t>0</a:t>
            </a:r>
            <a:r>
              <a:rPr sz="1200" dirty="0" smtClean="0">
                <a:latin typeface="Century Gothic" panose="020B0502020202020204" pitchFamily="34" charset="0"/>
              </a:rPr>
              <a:t>%</a:t>
            </a:r>
            <a:r>
              <a:rPr lang="en-US" altLang="zh-CN" sz="1200" dirty="0" smtClean="0">
                <a:latin typeface="Century Gothic" panose="020B0502020202020204" pitchFamily="34" charset="0"/>
              </a:rPr>
              <a:t>+</a:t>
            </a:r>
            <a:r>
              <a:rPr sz="1200" dirty="0" smtClean="0">
                <a:latin typeface="Century Gothic" panose="020B0502020202020204" pitchFamily="34" charset="0"/>
              </a:rPr>
              <a:t> </a:t>
            </a:r>
            <a:r>
              <a:rPr sz="1200" dirty="0">
                <a:latin typeface="Century Gothic" panose="020B0502020202020204" pitchFamily="34" charset="0"/>
              </a:rPr>
              <a:t>higher performance by preventing resource contention between the Spark driver and </a:t>
            </a:r>
            <a:r>
              <a:rPr lang="en-US" sz="1200" dirty="0">
                <a:latin typeface="Century Gothic" panose="020B0502020202020204" pitchFamily="34" charset="0"/>
              </a:rPr>
              <a:t>executor in high-concurrency scenarios and by properly planning the parallelism degree.</a:t>
            </a:r>
            <a:endParaRPr sz="1200" dirty="0">
              <a:latin typeface="Century Gothic" panose="020B0502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E338EEF-6B43-4EA7-92C5-900CD078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1" y="3686644"/>
            <a:ext cx="3634158" cy="21843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2" descr="3job-vgg16">
            <a:extLst>
              <a:ext uri="{FF2B5EF4-FFF2-40B4-BE49-F238E27FC236}">
                <a16:creationId xmlns:a16="http://schemas.microsoft.com/office/drawing/2014/main" xmlns="" id="{69061048-970E-4562-A4C1-CC8518D79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84" y="3686644"/>
            <a:ext cx="3290184" cy="219345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BDDBB70-CE28-4EFE-A4C1-E4AD06014F74}"/>
              </a:ext>
            </a:extLst>
          </p:cNvPr>
          <p:cNvSpPr txBox="1"/>
          <p:nvPr/>
        </p:nvSpPr>
        <p:spPr>
          <a:xfrm>
            <a:off x="1472184" y="6071539"/>
            <a:ext cx="22006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Distributed training scenario 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6BCA530-66CD-403C-9ED5-25FB9B3D9F74}"/>
              </a:ext>
            </a:extLst>
          </p:cNvPr>
          <p:cNvSpPr txBox="1"/>
          <p:nvPr/>
        </p:nvSpPr>
        <p:spPr>
          <a:xfrm>
            <a:off x="4888047" y="6071539"/>
            <a:ext cx="25734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Distributed training scenario 2</a:t>
            </a:r>
            <a:endParaRPr kumimoji="1" lang="en-US" altLang="zh-CN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6FCC28B-2CE5-498B-8E39-AB0BB8C88E8A}"/>
              </a:ext>
            </a:extLst>
          </p:cNvPr>
          <p:cNvSpPr txBox="1"/>
          <p:nvPr/>
        </p:nvSpPr>
        <p:spPr>
          <a:xfrm>
            <a:off x="8197115" y="6071539"/>
            <a:ext cx="32134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sz="1200">
                <a:solidFill>
                  <a:schemeClr val="bg1"/>
                </a:solidFill>
                <a:latin typeface="Century Gothic" panose="020B0502020202020204" pitchFamily="34" charset="0"/>
              </a:rPr>
              <a:t>Big data TPC-DS performance test</a:t>
            </a:r>
            <a:endParaRPr kumimoji="1"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6" descr="C:\Users\w00503381\AppData\Roaming\eSpace_Desktop\UserData\w00503381\imagefiles\AFD35A4C-3BD2-4193-AF3B-92A703881776.png">
            <a:extLst>
              <a:ext uri="{FF2B5EF4-FFF2-40B4-BE49-F238E27FC236}">
                <a16:creationId xmlns:a16="http://schemas.microsoft.com/office/drawing/2014/main" xmlns="" id="{5826CE56-96B9-4593-A1F9-15CFDE02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13" y="3686644"/>
            <a:ext cx="3668368" cy="219345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3A3F5523-CCFA-47B5-A5F2-2285CD725C66}"/>
              </a:ext>
            </a:extLst>
          </p:cNvPr>
          <p:cNvCxnSpPr>
            <a:cxnSpLocks/>
          </p:cNvCxnSpPr>
          <p:nvPr/>
        </p:nvCxnSpPr>
        <p:spPr>
          <a:xfrm>
            <a:off x="721281" y="3538324"/>
            <a:ext cx="10800000" cy="0"/>
          </a:xfrm>
          <a:prstGeom prst="line">
            <a:avLst/>
          </a:prstGeom>
          <a:ln>
            <a:gradFill flip="none" rotWithShape="1">
              <a:gsLst>
                <a:gs pos="0">
                  <a:schemeClr val="tx2"/>
                </a:gs>
                <a:gs pos="60000">
                  <a:schemeClr val="bg1">
                    <a:lumMod val="60000"/>
                    <a:lumOff val="40000"/>
                  </a:schemeClr>
                </a:gs>
                <a:gs pos="40000">
                  <a:schemeClr val="bg1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8352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9002F"/>
              </a:buClr>
            </a:pPr>
            <a:endParaRPr lang="en-US" sz="1799" dirty="0">
              <a:solidFill>
                <a:srgbClr val="1D1D1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="" xmlns:a16="http://schemas.microsoft.com/office/drawing/2014/main" id="{8A9CFCF0-18C4-6743-BE72-A16217756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Running MPI with Volcano Job</a:t>
            </a:r>
            <a:endParaRPr lang="zh-CN" altLang="en-US" sz="3600" dirty="0"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9" name="Picture 4" descr="C:\Users\m00483107\AppData\Roaming\eSpace_Desktop\UserData\m00483107\imagefiles\636F1F57-D449-4E19-84BC-8F495C4D26C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3" y="4637974"/>
            <a:ext cx="4214760" cy="1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423395" y="2396762"/>
            <a:ext cx="1205512" cy="35971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r>
              <a:rPr lang="en-US" altLang="zh-CN" sz="1400" dirty="0" err="1">
                <a:solidFill>
                  <a:schemeClr val="tx2"/>
                </a:solidFill>
                <a:cs typeface="+mn-ea"/>
                <a:sym typeface="+mn-lt"/>
              </a:rPr>
              <a:t>mpirun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7436" y="3984175"/>
            <a:ext cx="1348648" cy="359713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r>
              <a:rPr lang="en-US" altLang="zh-CN" sz="1400" dirty="0">
                <a:cs typeface="+mn-ea"/>
                <a:sym typeface="+mn-lt"/>
              </a:rPr>
              <a:t>worker_1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9125" y="4744844"/>
            <a:ext cx="1348648" cy="359713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r>
              <a:rPr lang="en-US" altLang="zh-CN" sz="1400" dirty="0">
                <a:cs typeface="+mn-ea"/>
                <a:sym typeface="+mn-lt"/>
              </a:rPr>
              <a:t>worker_3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36219" y="3984175"/>
            <a:ext cx="1348648" cy="359713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r>
              <a:rPr lang="en-US" altLang="zh-CN" sz="1400" dirty="0">
                <a:cs typeface="+mn-ea"/>
                <a:sym typeface="+mn-lt"/>
              </a:rPr>
              <a:t>worker_2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14" name="直接箭头连接符 13"/>
          <p:cNvCxnSpPr>
            <a:stCxn id="10" idx="2"/>
            <a:endCxn id="11" idx="0"/>
          </p:cNvCxnSpPr>
          <p:nvPr/>
        </p:nvCxnSpPr>
        <p:spPr>
          <a:xfrm flipH="1">
            <a:off x="6341761" y="2756474"/>
            <a:ext cx="1684391" cy="1227700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>
            <a:off x="8026151" y="2756475"/>
            <a:ext cx="7298" cy="1988369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10" idx="2"/>
            <a:endCxn id="13" idx="0"/>
          </p:cNvCxnSpPr>
          <p:nvPr/>
        </p:nvCxnSpPr>
        <p:spPr>
          <a:xfrm>
            <a:off x="8026151" y="2756474"/>
            <a:ext cx="1684392" cy="1227700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1" flipV="1">
            <a:off x="6341761" y="4343887"/>
            <a:ext cx="1691689" cy="400956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13" idx="1"/>
            <a:endCxn id="11" idx="3"/>
          </p:cNvCxnSpPr>
          <p:nvPr/>
        </p:nvCxnSpPr>
        <p:spPr>
          <a:xfrm flipH="1">
            <a:off x="7016085" y="4164031"/>
            <a:ext cx="2020135" cy="0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>
            <a:stCxn id="13" idx="2"/>
            <a:endCxn id="12" idx="0"/>
          </p:cNvCxnSpPr>
          <p:nvPr/>
        </p:nvCxnSpPr>
        <p:spPr>
          <a:xfrm flipH="1">
            <a:off x="8033449" y="4343887"/>
            <a:ext cx="1677094" cy="400956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9000704" y="3137168"/>
            <a:ext cx="162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cs typeface="+mn-ea"/>
                <a:sym typeface="+mn-lt"/>
              </a:rPr>
              <a:t>Job level </a:t>
            </a:r>
            <a:r>
              <a:rPr lang="en-US" altLang="zh-CN" sz="1200" dirty="0" err="1" smtClean="0">
                <a:cs typeface="+mn-ea"/>
                <a:sym typeface="+mn-lt"/>
              </a:rPr>
              <a:t>ssh</a:t>
            </a:r>
            <a:r>
              <a:rPr lang="zh-CN" altLang="en-US" sz="1200" dirty="0" smtClean="0">
                <a:cs typeface="+mn-ea"/>
                <a:sym typeface="+mn-lt"/>
              </a:rPr>
              <a:t> </a:t>
            </a:r>
            <a:r>
              <a:rPr lang="en-US" altLang="zh-CN" sz="1200" dirty="0" smtClean="0">
                <a:cs typeface="+mn-ea"/>
                <a:sym typeface="+mn-lt"/>
              </a:rPr>
              <a:t>trust, no need to update key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54022" y="2069486"/>
            <a:ext cx="5009048" cy="3280209"/>
          </a:xfrm>
          <a:prstGeom prst="roundRect">
            <a:avLst>
              <a:gd name="adj" fmla="val 4288"/>
            </a:avLst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dirty="0" err="1">
                <a:solidFill>
                  <a:schemeClr val="tx1"/>
                </a:solidFill>
                <a:cs typeface="+mn-ea"/>
                <a:sym typeface="+mn-lt"/>
              </a:rPr>
              <a:t>Kubernetes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82447" y="1449534"/>
            <a:ext cx="309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$ </a:t>
            </a:r>
            <a:r>
              <a:rPr lang="en-US" altLang="zh-CN" dirty="0" err="1">
                <a:cs typeface="+mn-ea"/>
                <a:sym typeface="+mn-lt"/>
              </a:rPr>
              <a:t>kubectl</a:t>
            </a:r>
            <a:r>
              <a:rPr lang="en-US" altLang="zh-CN" dirty="0">
                <a:cs typeface="+mn-ea"/>
                <a:sym typeface="+mn-lt"/>
              </a:rPr>
              <a:t> –f </a:t>
            </a:r>
            <a:r>
              <a:rPr lang="en-US" altLang="zh-CN" dirty="0" err="1">
                <a:cs typeface="+mn-ea"/>
                <a:sym typeface="+mn-lt"/>
              </a:rPr>
              <a:t>mpi_example.yaml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3" name="直接箭头连接符 22"/>
          <p:cNvCxnSpPr>
            <a:stCxn id="22" idx="2"/>
            <a:endCxn id="21" idx="0"/>
          </p:cNvCxnSpPr>
          <p:nvPr/>
        </p:nvCxnSpPr>
        <p:spPr>
          <a:xfrm>
            <a:off x="8058546" y="1818867"/>
            <a:ext cx="0" cy="250619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8663109" y="2341556"/>
            <a:ext cx="165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cs typeface="+mn-ea"/>
                <a:sym typeface="+mn-lt"/>
              </a:rPr>
              <a:t>Small resource requests, e.g</a:t>
            </a:r>
            <a:r>
              <a:rPr lang="en-US" altLang="zh-CN" sz="1200" dirty="0">
                <a:cs typeface="+mn-ea"/>
                <a:sym typeface="+mn-lt"/>
              </a:rPr>
              <a:t>. 0.5 CPU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53295" y="4693866"/>
            <a:ext cx="187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cs typeface="+mn-ea"/>
                <a:sym typeface="+mn-lt"/>
              </a:rPr>
              <a:t>Large resource requests, heterogeneous resource included (e.g. GPU)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30859" y="4463009"/>
            <a:ext cx="145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cs typeface="+mn-ea"/>
                <a:sym typeface="+mn-lt"/>
              </a:rPr>
              <a:t>CNI or host network, supports IB/</a:t>
            </a:r>
            <a:r>
              <a:rPr lang="en-US" altLang="zh-CN" sz="1200" dirty="0" err="1" smtClean="0">
                <a:cs typeface="+mn-ea"/>
                <a:sym typeface="+mn-lt"/>
              </a:rPr>
              <a:t>RoCE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2256" y="2703751"/>
            <a:ext cx="146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AutoNum type="arabicPeriod"/>
            </a:pPr>
            <a:r>
              <a:rPr lang="en-US" altLang="zh-CN" sz="1200" dirty="0" smtClean="0">
                <a:cs typeface="+mn-ea"/>
                <a:sym typeface="+mn-lt"/>
              </a:rPr>
              <a:t>Gang scheduling</a:t>
            </a:r>
            <a:endParaRPr lang="en-US" altLang="zh-CN" sz="1200" dirty="0">
              <a:cs typeface="+mn-ea"/>
              <a:sym typeface="+mn-lt"/>
            </a:endParaRPr>
          </a:p>
          <a:p>
            <a:pPr marL="182880" indent="-182880">
              <a:buAutoNum type="arabicPeriod"/>
            </a:pPr>
            <a:r>
              <a:rPr lang="en-US" altLang="zh-CN" sz="1200" dirty="0" smtClean="0">
                <a:cs typeface="+mn-ea"/>
                <a:sym typeface="+mn-lt"/>
              </a:rPr>
              <a:t>Job lifecycle</a:t>
            </a:r>
            <a:endParaRPr lang="en-US" altLang="zh-CN" sz="1200" dirty="0">
              <a:cs typeface="+mn-ea"/>
              <a:sym typeface="+mn-lt"/>
            </a:endParaRPr>
          </a:p>
          <a:p>
            <a:pPr marL="182880" indent="-182880">
              <a:buAutoNum type="arabicPeriod"/>
            </a:pPr>
            <a:r>
              <a:rPr lang="en-US" altLang="zh-CN" sz="1200" dirty="0" smtClean="0">
                <a:cs typeface="+mn-ea"/>
                <a:sym typeface="+mn-lt"/>
              </a:rPr>
              <a:t>Resource Costs, e.g</a:t>
            </a:r>
            <a:r>
              <a:rPr lang="en-US" altLang="zh-CN" sz="1200" dirty="0">
                <a:cs typeface="+mn-ea"/>
                <a:sym typeface="+mn-lt"/>
              </a:rPr>
              <a:t>. </a:t>
            </a:r>
            <a:r>
              <a:rPr lang="en-US" altLang="zh-CN" sz="1200" dirty="0" smtClean="0">
                <a:cs typeface="+mn-ea"/>
                <a:sym typeface="+mn-lt"/>
              </a:rPr>
              <a:t>spot instance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946826" y="1522737"/>
            <a:ext cx="4217170" cy="31053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batch.volcano.sh/v1alpha1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Job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lm-mpi-job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"volcano.sh/job-type"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"MPI"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minimum</a:t>
            </a:r>
            <a:r>
              <a:rPr kumimoji="0" lang="en-US" altLang="zh-CN" sz="1000" b="0" i="1" u="none" strike="noStrike" cap="none" normalizeH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number of pods need to be started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minAvailable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4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schedulerName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volcano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job</a:t>
            </a:r>
            <a:r>
              <a:rPr kumimoji="0" lang="en-US" altLang="zh-CN" sz="1000" b="0" i="1" u="none" strike="noStrike" cap="none" normalizeH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level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ssh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trust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ssh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define network relevant info for running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i="1" dirty="0">
                <a:solidFill>
                  <a:srgbClr val="6297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#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headless service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etc.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restart who</a:t>
            </a:r>
            <a:r>
              <a:rPr kumimoji="0" lang="en-US" altLang="zh-CN" sz="1000" b="0" i="1" u="none" strike="noStrike" cap="none" normalizeH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job if any pod get evicted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PodEvicted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RestartJob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1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mpimaster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Mark whole job completed when </a:t>
            </a:r>
            <a:r>
              <a:rPr lang="en-US" altLang="zh-CN" sz="10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mpiexec</a:t>
            </a:r>
            <a:r>
              <a:rPr lang="en-US" altLang="zh-CN" sz="10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completed</a:t>
            </a:r>
          </a:p>
          <a:p>
            <a:pPr marL="0" marR="0" lvl="0" indent="0" algn="l" defTabSz="914400" rtl="0" eaLnBrk="0" fontAlgn="base" latinLnBrk="0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TaskCompleted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CompleteJob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8352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Arial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Arial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Arial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buClr>
                <a:srgbClr val="E9002F"/>
              </a:buClr>
            </a:pPr>
            <a:endParaRPr lang="en-US" sz="1799" dirty="0">
              <a:solidFill>
                <a:srgbClr val="1D1D1A"/>
              </a:solidFill>
              <a:latin typeface="Huawei Sans" panose="020C05030302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xmlns="" id="{8A9CFCF0-18C4-6743-BE72-A16217756B4C}"/>
              </a:ext>
            </a:extLst>
          </p:cNvPr>
          <p:cNvSpPr txBox="1">
            <a:spLocks/>
          </p:cNvSpPr>
          <p:nvPr/>
        </p:nvSpPr>
        <p:spPr>
          <a:xfrm>
            <a:off x="971833" y="299843"/>
            <a:ext cx="10731499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entury Gothic" panose="020B0502020202020204" pitchFamily="34" charset="0"/>
              </a:rPr>
              <a:t>Resource Sharing</a:t>
            </a:r>
            <a:endParaRPr lang="en-US" altLang="zh-CN" sz="3600" spc="300" dirty="0">
              <a:latin typeface="Century Gothic" panose="020B0502020202020204" pitchFamily="34" charset="0"/>
              <a:ea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63" y="3147835"/>
            <a:ext cx="4616440" cy="2979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92" y="2950253"/>
            <a:ext cx="6348540" cy="303953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23169" y="1088170"/>
            <a:ext cx="1116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Queue capacity can be statically configured.</a:t>
            </a:r>
            <a:endParaRPr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Multiple queues can dynamically share cluster resources based on the proportion</a:t>
            </a:r>
            <a:r>
              <a:rPr sz="1600" dirty="0">
                <a:latin typeface="Century Gothic" panose="020B0502020202020204" pitchFamily="34" charset="0"/>
              </a:rPr>
              <a:t>. </a:t>
            </a:r>
            <a:r>
              <a:rPr sz="1600" dirty="0" smtClean="0">
                <a:latin typeface="Century Gothic" panose="020B0502020202020204" pitchFamily="34" charset="0"/>
              </a:rPr>
              <a:t>Fair</a:t>
            </a:r>
            <a:r>
              <a:rPr lang="en-US" sz="1600" dirty="0" smtClean="0">
                <a:latin typeface="Century Gothic" panose="020B0502020202020204" pitchFamily="34" charset="0"/>
              </a:rPr>
              <a:t>-</a:t>
            </a:r>
            <a:r>
              <a:rPr lang="en-US" altLang="zh-CN" sz="1600" dirty="0" smtClean="0">
                <a:latin typeface="Century Gothic" panose="020B0502020202020204" pitchFamily="34" charset="0"/>
              </a:rPr>
              <a:t>share</a:t>
            </a:r>
            <a:r>
              <a:rPr sz="1600" dirty="0" smtClean="0">
                <a:latin typeface="Century Gothic" panose="020B0502020202020204" pitchFamily="34" charset="0"/>
              </a:rPr>
              <a:t> </a:t>
            </a:r>
            <a:r>
              <a:rPr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scheduling at multiple levels is supported.</a:t>
            </a:r>
            <a:endParaRPr lang="en-US" altLang="zh-CN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Idle q</a:t>
            </a:r>
            <a:r>
              <a:rPr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ueue </a:t>
            </a:r>
            <a:r>
              <a:rPr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resources can be 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lent</a:t>
            </a:r>
            <a:r>
              <a:rPr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to</a:t>
            </a:r>
            <a:r>
              <a:rPr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other </a:t>
            </a:r>
            <a:r>
              <a:rPr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queue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s.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Resources can be used by different queues at different times.</a:t>
            </a:r>
            <a:endParaRPr lang="en-US" altLang="zh-CN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77556" y="4857226"/>
            <a:ext cx="629174" cy="176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69167" y="3873662"/>
            <a:ext cx="629174" cy="176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Huawei Sans" panose="020C0503030203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8435" y="5882070"/>
            <a:ext cx="2078181" cy="21544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rgbClr val="1C64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 fair-share</a:t>
            </a:r>
            <a:endParaRPr kumimoji="1" lang="zh-CN" altLang="en-US" sz="1400" dirty="0" smtClean="0">
              <a:solidFill>
                <a:srgbClr val="1C649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1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6008914" y="2027154"/>
            <a:ext cx="5458804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9002F"/>
              </a:buClr>
            </a:pPr>
            <a:endParaRPr lang="en-US" sz="1799" dirty="0">
              <a:solidFill>
                <a:srgbClr val="1D1D1A"/>
              </a:solidFill>
              <a:latin typeface="Huawei Sans" panose="020C05030302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2339" y="2495459"/>
            <a:ext cx="600891" cy="60089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3230" y="2495458"/>
            <a:ext cx="600891" cy="60089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339" y="3096350"/>
            <a:ext cx="600891" cy="60089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3230" y="3099202"/>
            <a:ext cx="600891" cy="60089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3050" y="2168886"/>
            <a:ext cx="438844" cy="185492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rot="10800000">
            <a:off x="883324" y="2404017"/>
            <a:ext cx="430887" cy="1384663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Local Memory</a:t>
            </a:r>
          </a:p>
          <a:p>
            <a:pPr algn="l"/>
            <a:r>
              <a:rPr kumimoji="1" lang="en-US" altLang="zh-CN" sz="14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NUM node 0</a:t>
            </a:r>
            <a:endParaRPr kumimoji="1" lang="zh-CN" altLang="en-US" sz="14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9699" y="2498312"/>
            <a:ext cx="600891" cy="60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0590" y="2498311"/>
            <a:ext cx="600891" cy="60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69699" y="3099203"/>
            <a:ext cx="600891" cy="60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71607" y="3093346"/>
            <a:ext cx="600891" cy="60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10800000">
            <a:off x="4974423" y="2171739"/>
            <a:ext cx="438844" cy="1854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81215" y="2171739"/>
            <a:ext cx="430887" cy="1712284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Local Memory</a:t>
            </a:r>
          </a:p>
          <a:p>
            <a:pPr algn="l"/>
            <a:r>
              <a:rPr kumimoji="1" lang="en-US" altLang="zh-CN" sz="14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NUM node  1</a:t>
            </a:r>
            <a:endParaRPr kumimoji="1" lang="zh-CN" altLang="en-US" sz="14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34121" y="2993198"/>
            <a:ext cx="535578" cy="217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0144" y="2200431"/>
            <a:ext cx="112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Socket 1</a:t>
            </a:r>
            <a:endParaRPr kumimoji="1" lang="zh-CN" altLang="en-US" sz="12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80695" y="2222204"/>
            <a:ext cx="112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Socket 0</a:t>
            </a:r>
            <a:endParaRPr kumimoji="1" lang="zh-CN" altLang="en-US" sz="12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1908" y="4214963"/>
            <a:ext cx="1894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600" dirty="0" smtClean="0">
                <a:solidFill>
                  <a:srgbClr val="00000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Inter-socket connection</a:t>
            </a:r>
            <a:endParaRPr kumimoji="1" lang="zh-CN" altLang="en-US" sz="16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910" y="3316918"/>
            <a:ext cx="0" cy="807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13">
            <a:extLst>
              <a:ext uri="{FF2B5EF4-FFF2-40B4-BE49-F238E27FC236}">
                <a16:creationId xmlns="" xmlns:a16="http://schemas.microsoft.com/office/drawing/2014/main" id="{E7EB1BE4-E13C-4B0D-B2F3-3B6424F24062}"/>
              </a:ext>
            </a:extLst>
          </p:cNvPr>
          <p:cNvSpPr/>
          <p:nvPr/>
        </p:nvSpPr>
        <p:spPr>
          <a:xfrm>
            <a:off x="6124212" y="1103606"/>
            <a:ext cx="5362757" cy="5366242"/>
          </a:xfrm>
          <a:prstGeom prst="rect">
            <a:avLst/>
          </a:prstGeom>
          <a:solidFill>
            <a:schemeClr val="tx2"/>
          </a:solidFill>
          <a:ln w="6350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ctr" anchorCtr="0"/>
          <a:lstStyle/>
          <a:p>
            <a:pPr algn="ctr" defTabSz="1219444"/>
            <a:endParaRPr lang="en-US" sz="1100" dirty="0">
              <a:solidFill>
                <a:schemeClr val="tx2"/>
              </a:solidFill>
              <a:latin typeface="Huawei Sans" panose="020C0503030203020204" pitchFamily="34" charset="0"/>
              <a:ea typeface="微软雅黑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349048" y="3090343"/>
            <a:ext cx="230772" cy="3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639958" y="3099202"/>
            <a:ext cx="24916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副标题 4">
            <a:extLst>
              <a:ext uri="{FF2B5EF4-FFF2-40B4-BE49-F238E27FC236}">
                <a16:creationId xmlns:a16="http://schemas.microsoft.com/office/drawing/2014/main" xmlns="" id="{8A9CFCF0-18C4-6743-BE72-A1621775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993400"/>
          </a:xfrm>
        </p:spPr>
        <p:txBody>
          <a:bodyPr>
            <a:normAutofit/>
          </a:bodyPr>
          <a:lstStyle/>
          <a:p>
            <a:pPr>
              <a:lnSpc>
                <a:spcPts val="3430"/>
              </a:lnSpc>
            </a:pPr>
            <a:r>
              <a:rPr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NUMA-Aware Scheduling Policy</a:t>
            </a:r>
          </a:p>
        </p:txBody>
      </p:sp>
      <p:sp>
        <p:nvSpPr>
          <p:cNvPr id="32" name="文本框 28">
            <a:extLst>
              <a:ext uri="{FF2B5EF4-FFF2-40B4-BE49-F238E27FC236}">
                <a16:creationId xmlns:a16="http://schemas.microsoft.com/office/drawing/2014/main" xmlns="" id="{65005527-AAD0-488C-A535-AF652B4B0E40}"/>
              </a:ext>
            </a:extLst>
          </p:cNvPr>
          <p:cNvSpPr txBox="1"/>
          <p:nvPr/>
        </p:nvSpPr>
        <p:spPr>
          <a:xfrm>
            <a:off x="6481086" y="1376806"/>
            <a:ext cx="4410236" cy="4893647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Background and requirements</a:t>
            </a:r>
            <a:r>
              <a:rPr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:</a:t>
            </a:r>
            <a:endParaRPr lang="en-US" altLang="zh-CN" sz="1600" b="1" kern="0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Computing-intensive and performance-demanding jobs exclusively occupy CPU resources.</a:t>
            </a:r>
          </a:p>
          <a:p>
            <a:pPr marL="171450" indent="-17145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tandard NUMA architecture processor. 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CPUs applied by pods are on the same NUMA node,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which 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reduc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es 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communication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loss.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topology manager and CPU manager of Kubernetes work only on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kubelet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and do not participate in job scheduling. The scheduler is not aware of the node NUMA topology.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zh-CN" sz="1600" b="1" kern="0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Key technologies:</a:t>
            </a:r>
            <a:endParaRPr lang="en-US" altLang="zh-CN" sz="1600" b="1" kern="0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NUMA info component reports the node NUMA information.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Volcano provides the NUMA aware plug-in to collect node NUMA information and the pod topology policy for better pod scheduling.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4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连接符 139"/>
          <p:cNvCxnSpPr/>
          <p:nvPr/>
        </p:nvCxnSpPr>
        <p:spPr>
          <a:xfrm>
            <a:off x="1254999" y="1746959"/>
            <a:ext cx="0" cy="3811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F51FCB21-A5EB-4451-BF94-0DB367312FF6}"/>
              </a:ext>
            </a:extLst>
          </p:cNvPr>
          <p:cNvSpPr txBox="1"/>
          <p:nvPr/>
        </p:nvSpPr>
        <p:spPr>
          <a:xfrm>
            <a:off x="642824" y="396558"/>
            <a:ext cx="10898414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87798">
              <a:lnSpc>
                <a:spcPts val="3430"/>
              </a:lnSpc>
            </a:pPr>
            <a:r>
              <a:rPr sz="3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Hybrid </a:t>
            </a:r>
            <a:r>
              <a:rPr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Scheduling and </a:t>
            </a:r>
            <a:r>
              <a:rPr lang="fr-FR" altLang="zh-CN" sz="3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Oversold </a:t>
            </a:r>
            <a:r>
              <a:rPr sz="3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Resource</a:t>
            </a:r>
            <a:r>
              <a:rPr lang="en-US" sz="3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</a:t>
            </a:r>
            <a:endParaRPr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5" name="圆角矩形 13">
            <a:extLst>
              <a:ext uri="{FF2B5EF4-FFF2-40B4-BE49-F238E27FC236}">
                <a16:creationId xmlns:a16="http://schemas.microsoft.com/office/drawing/2014/main" xmlns="" id="{E7EB1BE4-E13C-4B0D-B2F3-3B6424F24062}"/>
              </a:ext>
            </a:extLst>
          </p:cNvPr>
          <p:cNvSpPr/>
          <p:nvPr/>
        </p:nvSpPr>
        <p:spPr>
          <a:xfrm>
            <a:off x="6226895" y="1155701"/>
            <a:ext cx="5314343" cy="5034765"/>
          </a:xfrm>
          <a:prstGeom prst="rect">
            <a:avLst/>
          </a:prstGeom>
          <a:solidFill>
            <a:schemeClr val="tx2"/>
          </a:solidFill>
          <a:ln w="6350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ctr" anchorCtr="0"/>
          <a:lstStyle/>
          <a:p>
            <a:pPr algn="ctr" defTabSz="1219444"/>
            <a:endParaRPr lang="en-US" sz="1100">
              <a:solidFill>
                <a:schemeClr val="tx2"/>
              </a:solidFill>
              <a:latin typeface="Huawei Sans" panose="020C0503030203020204" pitchFamily="34" charset="0"/>
              <a:ea typeface="微软雅黑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47" name="圆角矩形 11">
            <a:extLst>
              <a:ext uri="{FF2B5EF4-FFF2-40B4-BE49-F238E27FC236}">
                <a16:creationId xmlns:a16="http://schemas.microsoft.com/office/drawing/2014/main" xmlns="" id="{43F6B69E-C5E1-4326-82DB-9F77C89CF821}"/>
              </a:ext>
            </a:extLst>
          </p:cNvPr>
          <p:cNvSpPr/>
          <p:nvPr/>
        </p:nvSpPr>
        <p:spPr>
          <a:xfrm>
            <a:off x="662781" y="2447109"/>
            <a:ext cx="5307088" cy="3851615"/>
          </a:xfrm>
          <a:prstGeom prst="rect">
            <a:avLst/>
          </a:prstGeom>
          <a:solidFill>
            <a:schemeClr val="tx2"/>
          </a:solidFill>
          <a:ln w="6350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ctr" anchorCtr="0"/>
          <a:lstStyle/>
          <a:p>
            <a:pPr algn="ctr" defTabSz="1219444"/>
            <a:endParaRPr lang="en-US" sz="900">
              <a:solidFill>
                <a:schemeClr val="tx2"/>
              </a:solidFill>
              <a:latin typeface="Century Gothic" panose="020B0502020202020204" pitchFamily="34" charset="0"/>
              <a:ea typeface="微软雅黑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49" name="文本框 28">
            <a:extLst>
              <a:ext uri="{FF2B5EF4-FFF2-40B4-BE49-F238E27FC236}">
                <a16:creationId xmlns:a16="http://schemas.microsoft.com/office/drawing/2014/main" xmlns="" id="{65005527-AAD0-488C-A535-AF652B4B0E40}"/>
              </a:ext>
            </a:extLst>
          </p:cNvPr>
          <p:cNvSpPr txBox="1"/>
          <p:nvPr/>
        </p:nvSpPr>
        <p:spPr>
          <a:xfrm>
            <a:off x="6620329" y="1365692"/>
            <a:ext cx="4410236" cy="4624343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Pain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points:</a:t>
            </a:r>
            <a:endParaRPr lang="en-US" altLang="zh-CN" sz="1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Different services are deployed in different clusters.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 single cluster can be a large-scale cluster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171450" indent="-17145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Online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services experience large fluctuation in traffic every day. A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large number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of resources are idle during off-peak hours, causing resource waste.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Some users are not sure about how many resources are required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to run services 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and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end up 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applying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for too many resources.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cluster resource allocation rate is high, but the resource usage is low. The average CPU usage could be less than 15%.</a:t>
            </a:r>
          </a:p>
          <a:p>
            <a:pPr>
              <a:lnSpc>
                <a:spcPts val="13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zh-CN" sz="1400" b="1" kern="0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Key Technologies</a:t>
            </a:r>
            <a:endParaRPr lang="en-US" altLang="zh-CN" sz="1400" b="1" kern="0" dirty="0">
              <a:solidFill>
                <a:srgbClr val="C00000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qos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-feature: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Euler</a:t>
            </a:r>
            <a:r>
              <a:rPr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OS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supports </a:t>
            </a:r>
            <a:r>
              <a:rPr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QoS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3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kubelet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Support for the </a:t>
            </a:r>
            <a:r>
              <a:rPr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QoS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model, resource report in real time, oversold resources calculation, and job eviction.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3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scheduler: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luster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scheduler. Support for the </a:t>
            </a:r>
            <a:r>
              <a:rPr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QoS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model and diverse types of services with a unified resource model.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862041" y="4146317"/>
            <a:ext cx="1531697" cy="1916945"/>
          </a:xfrm>
          <a:prstGeom prst="roundRect">
            <a:avLst>
              <a:gd name="adj" fmla="val 6654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55238" y="395934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Node1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3877253" y="4219203"/>
            <a:ext cx="1853019" cy="1916945"/>
          </a:xfrm>
          <a:prstGeom prst="roundRect">
            <a:avLst>
              <a:gd name="adj" fmla="val 5198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842041" y="395737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Node2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11013" y="4663252"/>
            <a:ext cx="1211205" cy="75271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4055193" y="4647071"/>
            <a:ext cx="1529661" cy="75271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" name="等腰三角形 157"/>
          <p:cNvSpPr/>
          <p:nvPr/>
        </p:nvSpPr>
        <p:spPr>
          <a:xfrm>
            <a:off x="4590410" y="4778496"/>
            <a:ext cx="116883" cy="132183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" name="等腰三角形 159"/>
          <p:cNvSpPr/>
          <p:nvPr/>
        </p:nvSpPr>
        <p:spPr>
          <a:xfrm>
            <a:off x="4957165" y="4778940"/>
            <a:ext cx="116883" cy="132183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" name="等腰三角形 161"/>
          <p:cNvSpPr/>
          <p:nvPr/>
        </p:nvSpPr>
        <p:spPr>
          <a:xfrm>
            <a:off x="4778501" y="5142739"/>
            <a:ext cx="116883" cy="132183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" name="等腰三角形 162"/>
          <p:cNvSpPr/>
          <p:nvPr/>
        </p:nvSpPr>
        <p:spPr>
          <a:xfrm>
            <a:off x="1327481" y="4812161"/>
            <a:ext cx="116883" cy="145401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" name="等腰三角形 166"/>
          <p:cNvSpPr/>
          <p:nvPr/>
        </p:nvSpPr>
        <p:spPr>
          <a:xfrm>
            <a:off x="1559936" y="4812161"/>
            <a:ext cx="116883" cy="145401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794811" y="4834091"/>
            <a:ext cx="122858" cy="101536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321111" y="5114390"/>
            <a:ext cx="122858" cy="101536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59935" y="5113947"/>
            <a:ext cx="122858" cy="101536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768272" y="5118300"/>
            <a:ext cx="122858" cy="101536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4055193" y="4320832"/>
            <a:ext cx="1529661" cy="293085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r>
              <a:rPr sz="900">
                <a:solidFill>
                  <a:prstClr val="black"/>
                </a:solidFill>
                <a:latin typeface="Century Gothic" panose="020B0502020202020204" pitchFamily="34" charset="0"/>
              </a:rPr>
              <a:t>Big data, AI, and web</a:t>
            </a:r>
            <a:endParaRPr lang="zh-CN" altLang="en-US" sz="9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1011012" y="4333298"/>
            <a:ext cx="1234458" cy="28162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r>
              <a:rPr sz="900" dirty="0">
                <a:solidFill>
                  <a:prstClr val="black"/>
                </a:solidFill>
                <a:latin typeface="Century Gothic" panose="020B0502020202020204" pitchFamily="34" charset="0"/>
              </a:rPr>
              <a:t>Transcoding and AI</a:t>
            </a:r>
            <a:endParaRPr lang="zh-CN" altLang="en-US" sz="9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76" y="3649390"/>
            <a:ext cx="291437" cy="283665"/>
          </a:xfrm>
          <a:prstGeom prst="rect">
            <a:avLst/>
          </a:prstGeom>
        </p:spPr>
      </p:pic>
      <p:sp>
        <p:nvSpPr>
          <p:cNvPr id="177" name="圆角矩形 176"/>
          <p:cNvSpPr/>
          <p:nvPr/>
        </p:nvSpPr>
        <p:spPr>
          <a:xfrm>
            <a:off x="2091916" y="3607220"/>
            <a:ext cx="2397378" cy="36300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919505" y="3680141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526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K8s  API Server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278552" y="2590650"/>
            <a:ext cx="834893" cy="21181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en-US" sz="90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359270" y="2640530"/>
            <a:ext cx="122858" cy="12285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515930" y="2640530"/>
            <a:ext cx="122858" cy="12285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713143" y="2640530"/>
            <a:ext cx="122858" cy="12285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869804" y="2640530"/>
            <a:ext cx="122858" cy="12285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286329" y="4938445"/>
            <a:ext cx="122858" cy="92305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92787" y="5154508"/>
            <a:ext cx="122858" cy="92305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6" name="曲线连接符 185"/>
          <p:cNvCxnSpPr>
            <a:stCxn id="202" idx="2"/>
            <a:endCxn id="212" idx="0"/>
          </p:cNvCxnSpPr>
          <p:nvPr/>
        </p:nvCxnSpPr>
        <p:spPr>
          <a:xfrm rot="16200000" flipH="1">
            <a:off x="2337859" y="2168608"/>
            <a:ext cx="318061" cy="1587434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cxnSp>
        <p:nvCxnSpPr>
          <p:cNvPr id="187" name="曲线连接符 186"/>
          <p:cNvCxnSpPr>
            <a:stCxn id="179" idx="2"/>
            <a:endCxn id="212" idx="0"/>
          </p:cNvCxnSpPr>
          <p:nvPr/>
        </p:nvCxnSpPr>
        <p:spPr>
          <a:xfrm rot="16200000" flipH="1">
            <a:off x="2833854" y="2664604"/>
            <a:ext cx="318895" cy="59460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cxnSp>
        <p:nvCxnSpPr>
          <p:cNvPr id="188" name="曲线连接符 187"/>
          <p:cNvCxnSpPr>
            <a:stCxn id="177" idx="2"/>
          </p:cNvCxnSpPr>
          <p:nvPr/>
        </p:nvCxnSpPr>
        <p:spPr>
          <a:xfrm rot="5400000">
            <a:off x="2338074" y="3266669"/>
            <a:ext cx="248975" cy="165609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cxnSp>
        <p:nvCxnSpPr>
          <p:cNvPr id="189" name="曲线连接符 188"/>
          <p:cNvCxnSpPr>
            <a:stCxn id="177" idx="2"/>
            <a:endCxn id="154" idx="0"/>
          </p:cNvCxnSpPr>
          <p:nvPr/>
        </p:nvCxnSpPr>
        <p:spPr>
          <a:xfrm rot="16200000" flipH="1">
            <a:off x="3922697" y="3338136"/>
            <a:ext cx="248975" cy="151315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cxnSp>
        <p:nvCxnSpPr>
          <p:cNvPr id="190" name="直接箭头连接符 189"/>
          <p:cNvCxnSpPr>
            <a:stCxn id="212" idx="2"/>
            <a:endCxn id="177" idx="0"/>
          </p:cNvCxnSpPr>
          <p:nvPr/>
        </p:nvCxnSpPr>
        <p:spPr>
          <a:xfrm>
            <a:off x="3290605" y="3484362"/>
            <a:ext cx="0" cy="12285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191" name="矩形 190"/>
          <p:cNvSpPr/>
          <p:nvPr/>
        </p:nvSpPr>
        <p:spPr>
          <a:xfrm>
            <a:off x="5152975" y="5517485"/>
            <a:ext cx="502741" cy="250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Web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588917" y="5520991"/>
            <a:ext cx="502741" cy="250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tfjob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019291" y="5520066"/>
            <a:ext cx="502741" cy="250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Spark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2730647" y="4696294"/>
            <a:ext cx="816520" cy="572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OBS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676732" y="5522391"/>
            <a:ext cx="900077" cy="4463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SFS Turbo Cache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010350" y="6031551"/>
            <a:ext cx="410014" cy="158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ENI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548968" y="6031551"/>
            <a:ext cx="410014" cy="158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ENI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089665" y="6031551"/>
            <a:ext cx="410014" cy="158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ENI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9" name="直接箭头连接符 198"/>
          <p:cNvCxnSpPr>
            <a:stCxn id="191" idx="2"/>
            <a:endCxn id="198" idx="0"/>
          </p:cNvCxnSpPr>
          <p:nvPr/>
        </p:nvCxnSpPr>
        <p:spPr>
          <a:xfrm flipH="1">
            <a:off x="5294672" y="5767968"/>
            <a:ext cx="109674" cy="26358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200" name="直接箭头连接符 199"/>
          <p:cNvCxnSpPr>
            <a:stCxn id="192" idx="2"/>
            <a:endCxn id="197" idx="0"/>
          </p:cNvCxnSpPr>
          <p:nvPr/>
        </p:nvCxnSpPr>
        <p:spPr>
          <a:xfrm flipH="1">
            <a:off x="4753975" y="5771474"/>
            <a:ext cx="86313" cy="26007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201" name="直接箭头连接符 200"/>
          <p:cNvCxnSpPr>
            <a:stCxn id="193" idx="2"/>
            <a:endCxn id="196" idx="0"/>
          </p:cNvCxnSpPr>
          <p:nvPr/>
        </p:nvCxnSpPr>
        <p:spPr>
          <a:xfrm flipH="1">
            <a:off x="4215357" y="5770549"/>
            <a:ext cx="55305" cy="26100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202" name="矩形 201"/>
          <p:cNvSpPr/>
          <p:nvPr/>
        </p:nvSpPr>
        <p:spPr>
          <a:xfrm>
            <a:off x="1360808" y="2591485"/>
            <a:ext cx="684729" cy="21181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en-US" sz="90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3" name="等腰三角形 202"/>
          <p:cNvSpPr/>
          <p:nvPr/>
        </p:nvSpPr>
        <p:spPr>
          <a:xfrm>
            <a:off x="1446408" y="2596283"/>
            <a:ext cx="116883" cy="175935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" name="等腰三角形 203"/>
          <p:cNvSpPr/>
          <p:nvPr/>
        </p:nvSpPr>
        <p:spPr>
          <a:xfrm>
            <a:off x="1611914" y="2596283"/>
            <a:ext cx="116883" cy="175935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" name="等腰三角形 204"/>
          <p:cNvSpPr/>
          <p:nvPr/>
        </p:nvSpPr>
        <p:spPr>
          <a:xfrm>
            <a:off x="1790061" y="2596283"/>
            <a:ext cx="116883" cy="175935"/>
          </a:xfrm>
          <a:prstGeom prst="triangl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401804" y="2634558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333130" y="2606344"/>
            <a:ext cx="834893" cy="21181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en-US" sz="90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3563519" y="2634558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3748056" y="2634558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3926259" y="2634558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1" name="曲线连接符 210"/>
          <p:cNvCxnSpPr>
            <a:stCxn id="207" idx="2"/>
            <a:endCxn id="212" idx="0"/>
          </p:cNvCxnSpPr>
          <p:nvPr/>
        </p:nvCxnSpPr>
        <p:spPr>
          <a:xfrm rot="5400000">
            <a:off x="3368990" y="2739770"/>
            <a:ext cx="303202" cy="459971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sp>
        <p:nvSpPr>
          <p:cNvPr id="212" name="圆角矩形 211"/>
          <p:cNvSpPr/>
          <p:nvPr/>
        </p:nvSpPr>
        <p:spPr>
          <a:xfrm>
            <a:off x="2091916" y="3121356"/>
            <a:ext cx="2397378" cy="36300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2917131" y="3198771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526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Volcano scheduling engine</a:t>
            </a:r>
          </a:p>
        </p:txBody>
      </p:sp>
      <p:pic>
        <p:nvPicPr>
          <p:cNvPr id="214" name="Picture 2" descr="Avata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2389324" y="3152629"/>
            <a:ext cx="416911" cy="2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椭圆 214"/>
          <p:cNvSpPr/>
          <p:nvPr/>
        </p:nvSpPr>
        <p:spPr>
          <a:xfrm>
            <a:off x="4254724" y="4939991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4408559" y="5120037"/>
            <a:ext cx="139703" cy="135271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7" name="曲线连接符 216"/>
          <p:cNvCxnSpPr>
            <a:stCxn id="193" idx="2"/>
            <a:endCxn id="195" idx="3"/>
          </p:cNvCxnSpPr>
          <p:nvPr/>
        </p:nvCxnSpPr>
        <p:spPr>
          <a:xfrm rot="5400000" flipH="1">
            <a:off x="3911240" y="5411129"/>
            <a:ext cx="24990" cy="693853"/>
          </a:xfrm>
          <a:prstGeom prst="curvedConnector4">
            <a:avLst>
              <a:gd name="adj1" fmla="val -685807"/>
              <a:gd name="adj2" fmla="val 68114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218" name="曲线连接符 217"/>
          <p:cNvCxnSpPr>
            <a:stCxn id="192" idx="2"/>
            <a:endCxn id="195" idx="3"/>
          </p:cNvCxnSpPr>
          <p:nvPr/>
        </p:nvCxnSpPr>
        <p:spPr>
          <a:xfrm rot="5400000" flipH="1">
            <a:off x="4195591" y="5126778"/>
            <a:ext cx="25914" cy="1263479"/>
          </a:xfrm>
          <a:prstGeom prst="curvedConnector4">
            <a:avLst>
              <a:gd name="adj1" fmla="val -661344"/>
              <a:gd name="adj2" fmla="val 59948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219" name="矩形 218"/>
          <p:cNvSpPr/>
          <p:nvPr/>
        </p:nvSpPr>
        <p:spPr>
          <a:xfrm>
            <a:off x="1003629" y="5553820"/>
            <a:ext cx="502741" cy="238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Web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1715549" y="5552997"/>
            <a:ext cx="502741" cy="250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tfjob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055238" y="6018443"/>
            <a:ext cx="410015" cy="158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ENI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754477" y="6018443"/>
            <a:ext cx="410015" cy="158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r>
              <a:rPr sz="90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ENI</a:t>
            </a:r>
            <a:endParaRPr lang="zh-CN" altLang="en-US" sz="9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3" name="直接箭头连接符 222"/>
          <p:cNvCxnSpPr>
            <a:stCxn id="219" idx="2"/>
            <a:endCxn id="221" idx="0"/>
          </p:cNvCxnSpPr>
          <p:nvPr/>
        </p:nvCxnSpPr>
        <p:spPr>
          <a:xfrm>
            <a:off x="1255000" y="5792501"/>
            <a:ext cx="5246" cy="225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224" name="直接箭头连接符 223"/>
          <p:cNvCxnSpPr>
            <a:stCxn id="220" idx="2"/>
            <a:endCxn id="222" idx="0"/>
          </p:cNvCxnSpPr>
          <p:nvPr/>
        </p:nvCxnSpPr>
        <p:spPr>
          <a:xfrm flipH="1">
            <a:off x="1959485" y="5803480"/>
            <a:ext cx="7435" cy="21496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225" name="上下箭头 224"/>
          <p:cNvSpPr/>
          <p:nvPr/>
        </p:nvSpPr>
        <p:spPr>
          <a:xfrm>
            <a:off x="3078187" y="5286412"/>
            <a:ext cx="127115" cy="218761"/>
          </a:xfrm>
          <a:prstGeom prst="upDownArrow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217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6" name="曲线连接符 225"/>
          <p:cNvCxnSpPr>
            <a:stCxn id="220" idx="3"/>
            <a:endCxn id="195" idx="1"/>
          </p:cNvCxnSpPr>
          <p:nvPr/>
        </p:nvCxnSpPr>
        <p:spPr>
          <a:xfrm>
            <a:off x="2218289" y="5678239"/>
            <a:ext cx="458443" cy="67321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227" name="矩形 226"/>
          <p:cNvSpPr/>
          <p:nvPr/>
        </p:nvSpPr>
        <p:spPr>
          <a:xfrm>
            <a:off x="4347771" y="2611880"/>
            <a:ext cx="834893" cy="21181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en-US" sz="90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4428489" y="2661759"/>
            <a:ext cx="122858" cy="122858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4585149" y="2661759"/>
            <a:ext cx="122858" cy="122858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4782363" y="2661759"/>
            <a:ext cx="122858" cy="122858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939023" y="2661759"/>
            <a:ext cx="122858" cy="122858"/>
          </a:xfrm>
          <a:prstGeom prst="rect">
            <a:avLst/>
          </a:prstGeom>
          <a:solidFill>
            <a:srgbClr val="FFCC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26">
              <a:defRPr/>
            </a:pPr>
            <a:endParaRPr lang="zh-CN" altLang="en-US" sz="900">
              <a:solidFill>
                <a:prstClr val="white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2" name="曲线连接符 231"/>
          <p:cNvCxnSpPr>
            <a:stCxn id="227" idx="2"/>
            <a:endCxn id="212" idx="0"/>
          </p:cNvCxnSpPr>
          <p:nvPr/>
        </p:nvCxnSpPr>
        <p:spPr>
          <a:xfrm rot="5400000">
            <a:off x="3879079" y="2235217"/>
            <a:ext cx="297666" cy="147461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  <a:effectLst/>
        </p:spPr>
      </p:cxnSp>
      <p:cxnSp>
        <p:nvCxnSpPr>
          <p:cNvPr id="233" name="直接连接符 232"/>
          <p:cNvCxnSpPr/>
          <p:nvPr/>
        </p:nvCxnSpPr>
        <p:spPr>
          <a:xfrm flipV="1">
            <a:off x="513806" y="2122665"/>
            <a:ext cx="2819324" cy="5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1051565" y="2136344"/>
            <a:ext cx="1079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000">
                <a:latin typeface="Century Gothic" panose="020B0502020202020204" pitchFamily="34" charset="0"/>
              </a:rPr>
              <a:t>Physical server</a:t>
            </a:r>
            <a:endParaRPr lang="es-ES" altLang="zh-CN" sz="1000" dirty="0" smtClean="0">
              <a:latin typeface="Century Gothic" panose="020B0502020202020204" pitchFamily="34" charset="0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2009091" y="2143701"/>
            <a:ext cx="808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000">
                <a:latin typeface="Century Gothic" panose="020B0502020202020204" pitchFamily="34" charset="0"/>
              </a:rPr>
              <a:t>Scheduler</a:t>
            </a:r>
            <a:endParaRPr lang="es-ES" altLang="zh-CN" sz="1000" dirty="0" smtClean="0">
              <a:latin typeface="Century Gothic" panose="020B0502020202020204" pitchFamily="34" charset="0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1360808" y="1388110"/>
            <a:ext cx="420299" cy="717698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7" name="圆角矩形 236"/>
          <p:cNvSpPr/>
          <p:nvPr/>
        </p:nvSpPr>
        <p:spPr>
          <a:xfrm>
            <a:off x="2095631" y="1036321"/>
            <a:ext cx="420299" cy="1064565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1443969" y="1802677"/>
            <a:ext cx="115966" cy="1654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398880" y="1793979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1605024" y="1797485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1396184" y="1954867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1608001" y="1949876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1404503" y="1589051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1611914" y="1581146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1400146" y="1410519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1607557" y="1402614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2126047" y="1798329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332191" y="1801835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2123351" y="1959217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2335168" y="1954226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2131670" y="1602926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2339081" y="1595021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2127313" y="1424394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2334724" y="1416489"/>
            <a:ext cx="161056" cy="1367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2127310" y="1231984"/>
            <a:ext cx="161056" cy="136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2334721" y="1224079"/>
            <a:ext cx="161056" cy="136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2122953" y="1053452"/>
            <a:ext cx="161056" cy="136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2330364" y="1045547"/>
            <a:ext cx="161056" cy="136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cxnSp>
        <p:nvCxnSpPr>
          <p:cNvPr id="259" name="直接连接符 258"/>
          <p:cNvCxnSpPr>
            <a:stCxn id="236" idx="1"/>
            <a:endCxn id="236" idx="3"/>
          </p:cNvCxnSpPr>
          <p:nvPr/>
        </p:nvCxnSpPr>
        <p:spPr>
          <a:xfrm>
            <a:off x="1360808" y="1746959"/>
            <a:ext cx="42029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702792" y="1502008"/>
            <a:ext cx="5263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1000">
                <a:solidFill>
                  <a:srgbClr val="000000"/>
                </a:solidFill>
                <a:latin typeface="Century Gothic" panose="020B0502020202020204" pitchFamily="34" charset="0"/>
              </a:rPr>
              <a:t>request</a:t>
            </a:r>
          </a:p>
        </p:txBody>
      </p:sp>
      <p:cxnSp>
        <p:nvCxnSpPr>
          <p:cNvPr id="261" name="直接连接符 260"/>
          <p:cNvCxnSpPr>
            <a:stCxn id="236" idx="1"/>
          </p:cNvCxnSpPr>
          <p:nvPr/>
        </p:nvCxnSpPr>
        <p:spPr>
          <a:xfrm flipH="1">
            <a:off x="1141823" y="1746959"/>
            <a:ext cx="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/>
          <p:cNvSpPr txBox="1"/>
          <p:nvPr/>
        </p:nvSpPr>
        <p:spPr>
          <a:xfrm>
            <a:off x="1054833" y="1861056"/>
            <a:ext cx="4276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1000">
                <a:solidFill>
                  <a:srgbClr val="000000"/>
                </a:solidFill>
                <a:latin typeface="Century Gothic" panose="020B0502020202020204" pitchFamily="34" charset="0"/>
              </a:rPr>
              <a:t>used</a:t>
            </a:r>
          </a:p>
        </p:txBody>
      </p:sp>
      <p:cxnSp>
        <p:nvCxnSpPr>
          <p:cNvPr id="263" name="直接连接符 262"/>
          <p:cNvCxnSpPr/>
          <p:nvPr/>
        </p:nvCxnSpPr>
        <p:spPr>
          <a:xfrm flipH="1">
            <a:off x="842931" y="1397635"/>
            <a:ext cx="553254" cy="1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938533" y="1389569"/>
            <a:ext cx="0" cy="7385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1828161" y="1222459"/>
            <a:ext cx="255476" cy="307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V="1">
            <a:off x="2095500" y="1393314"/>
            <a:ext cx="419682" cy="68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2692113" y="1036022"/>
            <a:ext cx="421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/>
          <p:cNvSpPr txBox="1"/>
          <p:nvPr/>
        </p:nvSpPr>
        <p:spPr>
          <a:xfrm>
            <a:off x="2719149" y="1721385"/>
            <a:ext cx="5263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1000">
                <a:solidFill>
                  <a:srgbClr val="000000"/>
                </a:solidFill>
                <a:latin typeface="Century Gothic" panose="020B0502020202020204" pitchFamily="34" charset="0"/>
              </a:rPr>
              <a:t>stable</a:t>
            </a:r>
          </a:p>
        </p:txBody>
      </p:sp>
      <p:sp>
        <p:nvSpPr>
          <p:cNvPr id="269" name="文本框 268"/>
          <p:cNvSpPr txBox="1"/>
          <p:nvPr/>
        </p:nvSpPr>
        <p:spPr>
          <a:xfrm>
            <a:off x="2676731" y="1080333"/>
            <a:ext cx="11555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The oversold part</a:t>
            </a:r>
            <a:endParaRPr kumimoji="1" lang="en-US" altLang="zh-CN" sz="1000" dirty="0" smtClean="0">
              <a:solidFill>
                <a:srgbClr val="000000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pPr algn="l"/>
            <a:r>
              <a:rPr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unstable</a:t>
            </a:r>
          </a:p>
        </p:txBody>
      </p:sp>
      <p:cxnSp>
        <p:nvCxnSpPr>
          <p:cNvPr id="270" name="直接连接符 269"/>
          <p:cNvCxnSpPr/>
          <p:nvPr/>
        </p:nvCxnSpPr>
        <p:spPr>
          <a:xfrm>
            <a:off x="2676732" y="1388110"/>
            <a:ext cx="421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2869804" y="1036022"/>
            <a:ext cx="0" cy="11076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6.0,&quot;TopMargin&quot;:4.6,&quot;BottomMargin&quot;:0.0,&quot;IntervalMargin&quot;:1.5,&quot;SettingType&quot;:&quot;System&quot;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gq1ilgvl">
      <a:majorFont>
        <a:latin typeface="Calibri" panose="020B0A04020102020204"/>
        <a:ea typeface="微软雅黑"/>
        <a:cs typeface=""/>
      </a:majorFont>
      <a:minorFont>
        <a:latin typeface="Calibri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华为PPT模板.potx" id="{6D41F3D1-F442-4200-A4A7-FB1F3DC05F5E}" vid="{5228A9FB-C054-4B52-B3E3-734C0C250D32}"/>
    </a:ext>
  </a:extLst>
</a:theme>
</file>

<file path=ppt/theme/theme2.xml><?xml version="1.0" encoding="utf-8"?>
<a:theme xmlns:a="http://schemas.openxmlformats.org/drawingml/2006/main" name="4_Chart page">
  <a:themeElements>
    <a:clrScheme name="自定义 6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0070C0"/>
      </a:hlink>
      <a:folHlink>
        <a:srgbClr val="C4C4C4"/>
      </a:folHlink>
    </a:clrScheme>
    <a:fontScheme name="gq1ilgvl">
      <a:majorFont>
        <a:latin typeface="Calibri" panose="020B0A04020102020204"/>
        <a:ea typeface="微软雅黑"/>
        <a:cs typeface=""/>
      </a:majorFont>
      <a:minorFont>
        <a:latin typeface="Calibri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华为PPT模板.potx" id="{6D41F3D1-F442-4200-A4A7-FB1F3DC05F5E}" vid="{825387A1-3E46-4E19-A2CE-32120E02EBFD}"/>
    </a:ext>
  </a:extLst>
</a:theme>
</file>

<file path=ppt/theme/theme3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gq1ilgvl">
      <a:majorFont>
        <a:latin typeface="Calibri" panose="020B0A04020102020204"/>
        <a:ea typeface="微软雅黑"/>
        <a:cs typeface=""/>
      </a:majorFont>
      <a:minorFont>
        <a:latin typeface="Calibri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华为PPT模板.potx" id="{6D41F3D1-F442-4200-A4A7-FB1F3DC05F5E}" vid="{092A6A87-D924-44CF-9DCB-E29D6A2996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华为PPT模板</Template>
  <TotalTime>1590</TotalTime>
  <Words>1363</Words>
  <Application>Microsoft Office PowerPoint</Application>
  <PresentationFormat>自定义</PresentationFormat>
  <Paragraphs>299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.AppleSystemUIFont</vt:lpstr>
      <vt:lpstr>Arial Unicode MS</vt:lpstr>
      <vt:lpstr>Helvetica Neue</vt:lpstr>
      <vt:lpstr>Huawei Sans</vt:lpstr>
      <vt:lpstr>Lucida Grande</vt:lpstr>
      <vt:lpstr>Microsoft JhengHei Light</vt:lpstr>
      <vt:lpstr>Open Sans</vt:lpstr>
      <vt:lpstr>等线</vt:lpstr>
      <vt:lpstr>宋体</vt:lpstr>
      <vt:lpstr>Microsoft YaHei</vt:lpstr>
      <vt:lpstr>Microsoft YaHei</vt:lpstr>
      <vt:lpstr>Arial</vt:lpstr>
      <vt:lpstr>Calibri</vt:lpstr>
      <vt:lpstr>Century Gothic</vt:lpstr>
      <vt:lpstr>Consolas</vt:lpstr>
      <vt:lpstr>1_Title Slide</vt:lpstr>
      <vt:lpstr>4_Chart page</vt:lpstr>
      <vt:lpstr>End page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Wangzefeng (Kevin)</dc:creator>
  <cp:keywords/>
  <dc:description/>
  <cp:lastModifiedBy>Wangleibo (william, Cloud Infrastructure Service Product Dept.)</cp:lastModifiedBy>
  <cp:revision>148</cp:revision>
  <cp:lastPrinted>2019-09-20T01:24:09Z</cp:lastPrinted>
  <dcterms:created xsi:type="dcterms:W3CDTF">2021-02-02T15:00:13Z</dcterms:created>
  <dcterms:modified xsi:type="dcterms:W3CDTF">2021-10-12T08:41:03Z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(3)UUU6XhpxKPk6iJyyRiMk3B2DwafCWF7/FViTu7cyDyI29isBILW8W/GmI3Kl6wctPGTzxCHI
wWE5oLgpL2IhNS2P3ceW89eV1WAnEMrDoQTGdEL6iwHu9C0G9tJMJ9HEcW213pwQcNeepp1G
wWd1crGsLqQJXmZaa4f+tccz13w4grsKIzocfaHy2wwLDRzWSlsUmUr7BPisJxJBfUb4hq87
ZtIe94Fymqd1kOFl4a</vt:lpwstr>
  </property>
  <property fmtid="{D5CDD505-2E9C-101B-9397-08002B2CF9AE}" pid="3" name="_2015_ms_pID_7253431">
    <vt:lpwstr>EVVLJ9NrVZSmZ7MYVo4KwogAIY0qGlsH8NnHnkUN0XxXubXW4UD7EG
gSi6OBHM6T94/SVNfDB37y7qFRqWcGmx0xCxsvBkW/YF4Z6xeqG+W4jSl0UOHL+/sVeQep/o
Oe9HutswfKeCDjpRPkXRuOn74cVcooxoGn9u+7jGyFkc2mwS6/5ng8Kflrks8nZ4xOz98f0k
pfi4mBP4fkZmyOtUoTrBldioJ8pCJdGrp/IQ</vt:lpwstr>
  </property>
  <property fmtid="{D5CDD505-2E9C-101B-9397-08002B2CF9AE}" pid="4" name="_2015_ms_pID_7253432">
    <vt:lpwstr>yg==</vt:lpwstr>
  </property>
  <property fmtid="{D5CDD505-2E9C-101B-9397-08002B2CF9AE}" pid="5" name="_NewReviewCycle">
    <vt:lpwstr/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1633485577</vt:lpwstr>
  </property>
</Properties>
</file>