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14"/>
  </p:notesMasterIdLst>
  <p:handoutMasterIdLst>
    <p:handoutMasterId r:id="rId215"/>
  </p:handoutMasterIdLst>
  <p:sldIdLst>
    <p:sldId id="325" r:id="rId3"/>
    <p:sldId id="886" r:id="rId4"/>
    <p:sldId id="1497" r:id="rId5"/>
    <p:sldId id="1496" r:id="rId6"/>
    <p:sldId id="328" r:id="rId7"/>
    <p:sldId id="1498" r:id="rId8"/>
    <p:sldId id="887" r:id="rId9"/>
    <p:sldId id="309" r:id="rId10"/>
    <p:sldId id="1059" r:id="rId11"/>
    <p:sldId id="1499" r:id="rId12"/>
    <p:sldId id="1254" r:id="rId13"/>
    <p:sldId id="1500" r:id="rId14"/>
    <p:sldId id="1501" r:id="rId15"/>
    <p:sldId id="1502" r:id="rId16"/>
    <p:sldId id="1503" r:id="rId17"/>
    <p:sldId id="1504" r:id="rId18"/>
    <p:sldId id="1505" r:id="rId19"/>
    <p:sldId id="1507" r:id="rId20"/>
    <p:sldId id="1506" r:id="rId21"/>
    <p:sldId id="1508" r:id="rId22"/>
    <p:sldId id="1509" r:id="rId23"/>
    <p:sldId id="1510" r:id="rId24"/>
    <p:sldId id="1511" r:id="rId25"/>
    <p:sldId id="1512" r:id="rId26"/>
    <p:sldId id="1513" r:id="rId27"/>
    <p:sldId id="1515" r:id="rId28"/>
    <p:sldId id="1516" r:id="rId29"/>
    <p:sldId id="1517" r:id="rId30"/>
    <p:sldId id="1519" r:id="rId31"/>
    <p:sldId id="1518" r:id="rId32"/>
    <p:sldId id="1520" r:id="rId33"/>
    <p:sldId id="1521" r:id="rId34"/>
    <p:sldId id="1522" r:id="rId35"/>
    <p:sldId id="1523" r:id="rId36"/>
    <p:sldId id="1524" r:id="rId37"/>
    <p:sldId id="1525" r:id="rId38"/>
    <p:sldId id="1526" r:id="rId39"/>
    <p:sldId id="1527" r:id="rId40"/>
    <p:sldId id="1528" r:id="rId41"/>
    <p:sldId id="1529" r:id="rId42"/>
    <p:sldId id="1530" r:id="rId43"/>
    <p:sldId id="1532" r:id="rId44"/>
    <p:sldId id="1531" r:id="rId45"/>
    <p:sldId id="1533" r:id="rId46"/>
    <p:sldId id="1534" r:id="rId47"/>
    <p:sldId id="1535" r:id="rId48"/>
    <p:sldId id="1536" r:id="rId49"/>
    <p:sldId id="1537" r:id="rId50"/>
    <p:sldId id="1538" r:id="rId51"/>
    <p:sldId id="1539" r:id="rId52"/>
    <p:sldId id="1540" r:id="rId53"/>
    <p:sldId id="1541" r:id="rId54"/>
    <p:sldId id="1542" r:id="rId55"/>
    <p:sldId id="1543" r:id="rId56"/>
    <p:sldId id="1544" r:id="rId57"/>
    <p:sldId id="1545" r:id="rId58"/>
    <p:sldId id="1546" r:id="rId59"/>
    <p:sldId id="1547" r:id="rId60"/>
    <p:sldId id="1548" r:id="rId61"/>
    <p:sldId id="1549" r:id="rId62"/>
    <p:sldId id="1550" r:id="rId63"/>
    <p:sldId id="1551" r:id="rId64"/>
    <p:sldId id="1552" r:id="rId65"/>
    <p:sldId id="1553" r:id="rId66"/>
    <p:sldId id="1690" r:id="rId67"/>
    <p:sldId id="1554" r:id="rId68"/>
    <p:sldId id="1555" r:id="rId69"/>
    <p:sldId id="1556" r:id="rId70"/>
    <p:sldId id="1557" r:id="rId71"/>
    <p:sldId id="1558" r:id="rId72"/>
    <p:sldId id="1559" r:id="rId73"/>
    <p:sldId id="1560" r:id="rId74"/>
    <p:sldId id="1561" r:id="rId75"/>
    <p:sldId id="1285" r:id="rId76"/>
    <p:sldId id="1286" r:id="rId77"/>
    <p:sldId id="1562" r:id="rId78"/>
    <p:sldId id="1565" r:id="rId79"/>
    <p:sldId id="1564" r:id="rId80"/>
    <p:sldId id="1566" r:id="rId81"/>
    <p:sldId id="1368" r:id="rId82"/>
    <p:sldId id="1567" r:id="rId83"/>
    <p:sldId id="1568" r:id="rId84"/>
    <p:sldId id="1571" r:id="rId85"/>
    <p:sldId id="1569" r:id="rId86"/>
    <p:sldId id="1572" r:id="rId87"/>
    <p:sldId id="1573" r:id="rId88"/>
    <p:sldId id="1574" r:id="rId89"/>
    <p:sldId id="1575" r:id="rId90"/>
    <p:sldId id="1576" r:id="rId91"/>
    <p:sldId id="1577" r:id="rId92"/>
    <p:sldId id="1578" r:id="rId93"/>
    <p:sldId id="1579" r:id="rId94"/>
    <p:sldId id="1580" r:id="rId95"/>
    <p:sldId id="1581" r:id="rId96"/>
    <p:sldId id="1582" r:id="rId97"/>
    <p:sldId id="1583" r:id="rId98"/>
    <p:sldId id="1584" r:id="rId99"/>
    <p:sldId id="1585" r:id="rId100"/>
    <p:sldId id="1586" r:id="rId101"/>
    <p:sldId id="1587" r:id="rId102"/>
    <p:sldId id="1296" r:id="rId103"/>
    <p:sldId id="1297" r:id="rId104"/>
    <p:sldId id="1588" r:id="rId105"/>
    <p:sldId id="1589" r:id="rId106"/>
    <p:sldId id="1590" r:id="rId107"/>
    <p:sldId id="1093" r:id="rId108"/>
    <p:sldId id="1591" r:id="rId109"/>
    <p:sldId id="1592" r:id="rId110"/>
    <p:sldId id="1594" r:id="rId111"/>
    <p:sldId id="1595" r:id="rId112"/>
    <p:sldId id="1596" r:id="rId113"/>
    <p:sldId id="1597" r:id="rId114"/>
    <p:sldId id="1598" r:id="rId115"/>
    <p:sldId id="1599" r:id="rId116"/>
    <p:sldId id="1600" r:id="rId117"/>
    <p:sldId id="1383" r:id="rId118"/>
    <p:sldId id="1601" r:id="rId119"/>
    <p:sldId id="1299" r:id="rId120"/>
    <p:sldId id="1602" r:id="rId121"/>
    <p:sldId id="1603" r:id="rId122"/>
    <p:sldId id="1604" r:id="rId123"/>
    <p:sldId id="1384" r:id="rId124"/>
    <p:sldId id="1605" r:id="rId125"/>
    <p:sldId id="1388" r:id="rId126"/>
    <p:sldId id="1606" r:id="rId127"/>
    <p:sldId id="1399" r:id="rId128"/>
    <p:sldId id="1614" r:id="rId129"/>
    <p:sldId id="1615" r:id="rId130"/>
    <p:sldId id="1613" r:id="rId131"/>
    <p:sldId id="1616" r:id="rId132"/>
    <p:sldId id="1617" r:id="rId133"/>
    <p:sldId id="1618" r:id="rId134"/>
    <p:sldId id="1619" r:id="rId135"/>
    <p:sldId id="1620" r:id="rId136"/>
    <p:sldId id="1621" r:id="rId137"/>
    <p:sldId id="1622" r:id="rId138"/>
    <p:sldId id="1623" r:id="rId139"/>
    <p:sldId id="1624" r:id="rId140"/>
    <p:sldId id="1625" r:id="rId141"/>
    <p:sldId id="1629" r:id="rId142"/>
    <p:sldId id="1630" r:id="rId143"/>
    <p:sldId id="1631" r:id="rId144"/>
    <p:sldId id="1632" r:id="rId145"/>
    <p:sldId id="1633" r:id="rId146"/>
    <p:sldId id="1626" r:id="rId147"/>
    <p:sldId id="1627" r:id="rId148"/>
    <p:sldId id="1628" r:id="rId149"/>
    <p:sldId id="1608" r:id="rId150"/>
    <p:sldId id="1635" r:id="rId151"/>
    <p:sldId id="1634" r:id="rId152"/>
    <p:sldId id="1643" r:id="rId153"/>
    <p:sldId id="1636" r:id="rId154"/>
    <p:sldId id="1644" r:id="rId155"/>
    <p:sldId id="1645" r:id="rId156"/>
    <p:sldId id="1646" r:id="rId157"/>
    <p:sldId id="1647" r:id="rId158"/>
    <p:sldId id="1648" r:id="rId159"/>
    <p:sldId id="1649" r:id="rId160"/>
    <p:sldId id="1650" r:id="rId161"/>
    <p:sldId id="1607" r:id="rId162"/>
    <p:sldId id="1637" r:id="rId163"/>
    <p:sldId id="1651" r:id="rId164"/>
    <p:sldId id="1652" r:id="rId165"/>
    <p:sldId id="1638" r:id="rId166"/>
    <p:sldId id="1653" r:id="rId167"/>
    <p:sldId id="1654" r:id="rId168"/>
    <p:sldId id="1655" r:id="rId169"/>
    <p:sldId id="1656" r:id="rId170"/>
    <p:sldId id="1657" r:id="rId171"/>
    <p:sldId id="1658" r:id="rId172"/>
    <p:sldId id="1659" r:id="rId173"/>
    <p:sldId id="1661" r:id="rId174"/>
    <p:sldId id="1660" r:id="rId175"/>
    <p:sldId id="1662" r:id="rId176"/>
    <p:sldId id="1663" r:id="rId177"/>
    <p:sldId id="1664" r:id="rId178"/>
    <p:sldId id="1665" r:id="rId179"/>
    <p:sldId id="1609" r:id="rId180"/>
    <p:sldId id="1639" r:id="rId181"/>
    <p:sldId id="1666" r:id="rId182"/>
    <p:sldId id="1667" r:id="rId183"/>
    <p:sldId id="1640" r:id="rId184"/>
    <p:sldId id="1668" r:id="rId185"/>
    <p:sldId id="1669" r:id="rId186"/>
    <p:sldId id="1670" r:id="rId187"/>
    <p:sldId id="1671" r:id="rId188"/>
    <p:sldId id="1672" r:id="rId189"/>
    <p:sldId id="1673" r:id="rId190"/>
    <p:sldId id="1674" r:id="rId191"/>
    <p:sldId id="1675" r:id="rId192"/>
    <p:sldId id="1676" r:id="rId193"/>
    <p:sldId id="1677" r:id="rId194"/>
    <p:sldId id="1678" r:id="rId195"/>
    <p:sldId id="1679" r:id="rId196"/>
    <p:sldId id="1610" r:id="rId197"/>
    <p:sldId id="1641" r:id="rId198"/>
    <p:sldId id="1680" r:id="rId199"/>
    <p:sldId id="1681" r:id="rId200"/>
    <p:sldId id="1642" r:id="rId201"/>
    <p:sldId id="1682" r:id="rId202"/>
    <p:sldId id="1683" r:id="rId203"/>
    <p:sldId id="1685" r:id="rId204"/>
    <p:sldId id="1686" r:id="rId205"/>
    <p:sldId id="1687" r:id="rId206"/>
    <p:sldId id="1688" r:id="rId207"/>
    <p:sldId id="1689" r:id="rId208"/>
    <p:sldId id="1611" r:id="rId209"/>
    <p:sldId id="1691" r:id="rId210"/>
    <p:sldId id="1482" r:id="rId211"/>
    <p:sldId id="1252" r:id="rId212"/>
    <p:sldId id="326" r:id="rId213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1369B3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9" autoAdjust="0"/>
    <p:restoredTop sz="89369" autoAdjust="0"/>
  </p:normalViewPr>
  <p:slideViewPr>
    <p:cSldViewPr>
      <p:cViewPr varScale="1">
        <p:scale>
          <a:sx n="112" d="100"/>
          <a:sy n="112" d="100"/>
        </p:scale>
        <p:origin x="138" y="162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commentAuthors" Target="commentAuthor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presProps" Target="presProp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viewProps" Target="viewProps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theme" Target="theme/theme1.xml"/><Relationship Id="rId3" Type="http://schemas.openxmlformats.org/officeDocument/2006/relationships/slide" Target="slides/slide1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handoutMaster" Target="handoutMasters/handoutMaster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276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164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262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419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3654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494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827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6677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650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58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21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48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8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5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0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15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40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7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5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51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89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2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56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11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412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23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92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7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783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7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85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919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48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584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22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60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380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189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90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735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8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939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808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46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54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5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001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946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272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4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7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500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38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674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07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9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769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95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992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067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73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9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564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274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702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696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173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978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703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485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18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6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56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258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865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830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456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516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392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522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028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4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2730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333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7049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590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0401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347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437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47338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446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3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9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9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142878" y="2637706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10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数据库编程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4583038" y="1741666"/>
            <a:ext cx="64087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内置函数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也被称为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，内置函数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无须定义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，根据实际需求直接调用即可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功能划分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，内置函数大致分为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位运算函数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数据类型转换函数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日期和时间函数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系统信息函数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其他常用函数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753321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3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调用存储过程后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查看会话变量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的值：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03022" y="1629594"/>
            <a:ext cx="4116319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9102" y="3492803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中插入重复主键的数据时，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过错误继续为变量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9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的相关语法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查看和修改系统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557586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702" y="2802700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61455" y="2845707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1787401"/>
            <a:ext cx="253796" cy="2478758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1557586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全局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GLOBAL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）系统变量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9154" y="4016336"/>
            <a:ext cx="354026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99153" y="4026883"/>
            <a:ext cx="35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）系统变量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5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2236365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全局系统变量</a:t>
            </a:r>
            <a:r>
              <a:rPr lang="zh-CN" altLang="en-US" b="1" kern="1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系统内部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定义的变量，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当启动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服务器时，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全局系统变量就会被初始化，并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对所有客户端都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4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655046" y="2061642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会话</a:t>
            </a:r>
            <a:r>
              <a:rPr lang="zh-CN" altLang="en-US" b="1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系统变量</a:t>
            </a:r>
            <a:r>
              <a:rPr lang="zh-CN" altLang="en-US" b="1" kern="100" dirty="0" smtClean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b="1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当前连接的客户端有效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，会话系统变量的值是可以改变的，当修改了会话系统变量的值后，新修改的值仅适用于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正在运行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的客户端，不适用于其他客户端。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88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系统变量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7" y="2709714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GLOBAL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全局系统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变量，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会话系统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变量，如果不指定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默认为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SESSION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变量名以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的系统变量：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633431" y="3717826"/>
            <a:ext cx="5427604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auto_increment_increment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1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1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5170" y="2133650"/>
            <a:ext cx="1014412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[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GLOBAL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VARIABLES [LIKE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'|WHERE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dirty="0" smtClean="0"/>
              <a:t>使用</a:t>
            </a:r>
            <a:r>
              <a:rPr lang="en-US" altLang="zh-CN" dirty="0">
                <a:solidFill>
                  <a:srgbClr val="1369B3"/>
                </a:solidFill>
              </a:rPr>
              <a:t>SELECT</a:t>
            </a:r>
            <a:r>
              <a:rPr lang="zh-CN" altLang="en-US" dirty="0">
                <a:solidFill>
                  <a:srgbClr val="1369B3"/>
                </a:solidFill>
              </a:rPr>
              <a:t>语句</a:t>
            </a:r>
            <a:r>
              <a:rPr lang="zh-CN" altLang="en-US" dirty="0"/>
              <a:t>查看指定名称的</a:t>
            </a:r>
            <a:r>
              <a:rPr lang="zh-CN" altLang="en-US" dirty="0">
                <a:solidFill>
                  <a:srgbClr val="1369B3"/>
                </a:solidFill>
              </a:rPr>
              <a:t>系统变量：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1647592"/>
            <a:ext cx="6980276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1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322" y="4509914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在变量名前添加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会将其判断为系统变量或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2581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修改系统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修改系统变量的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5170" y="2243846"/>
            <a:ext cx="10144127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	[GLOBAL | @@GLOBAL. |SESSION | @@SESSION. 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18742" y="2846115"/>
            <a:ext cx="8424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当系统变量名使用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@@GLOBAL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修饰时，表示修改的是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全局系统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@@SESSION.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修饰时，表示修改的是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会话系统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不显式指定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修饰符时，默认修改的是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会话系统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为系统变量设置的新值。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8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3192246"/>
            <a:ext cx="5952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语句修改会话系统变量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使用范围划分，数学函数大致分为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三角函数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指数函数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求近似值函数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三角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26713"/>
              </p:ext>
            </p:extLst>
          </p:nvPr>
        </p:nvGraphicFramePr>
        <p:xfrm>
          <a:off x="1702718" y="2997746"/>
          <a:ext cx="8819124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429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2218429">
                  <a:extLst>
                    <a:ext uri="{9D8B030D-6E8A-4147-A177-3AD203B41FA5}">
                      <a16:colId xmlns:a16="http://schemas.microsoft.com/office/drawing/2014/main" val="2584763607"/>
                    </a:ext>
                  </a:extLst>
                </a:gridCol>
                <a:gridCol w="2218429">
                  <a:extLst>
                    <a:ext uri="{9D8B030D-6E8A-4147-A177-3AD203B41FA5}">
                      <a16:colId xmlns:a16="http://schemas.microsoft.com/office/drawing/2014/main" val="2219471532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PI()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计算圆周率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TAN(x)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正切函数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RADIANS(x)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将角度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转换为弧度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COT(x)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余切函数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DEGREES(x)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将弧度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转换为角度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ASIN(x)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反正弦函数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SIN(x)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正弦函数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ACOS(x)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反余弦函数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COS(x)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余弦函数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ATAN(x)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反正切函数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两个客户端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，称为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和客户端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中使用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语句将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auto_increment_offset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系统变量值设置为</a:t>
            </a:r>
            <a:r>
              <a:rPr lang="en-US" altLang="zh-CN" kern="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2921767"/>
            <a:ext cx="6336704" cy="5810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=5;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9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auto_increment_offset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变量的值：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235757"/>
            <a:ext cx="9682795" cy="335104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2758" y="5518026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修改会话系统变量后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仅对执行修改操作的客户端有效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，不影响其他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6633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655046" y="3192246"/>
            <a:ext cx="6120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通过案例演示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zh-CN" altLang="en-US" sz="2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1C8F69-5542-8D2F-89CB-0860DFBB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917626"/>
            <a:ext cx="3772073" cy="3934237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9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个客户端，以下称为客户端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，在客户端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中登录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kern="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中将</a:t>
            </a:r>
            <a:r>
              <a:rPr lang="en-US" altLang="zh-CN" kern="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auto_increment_offset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的值设置为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查看变量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的值：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9075" y="3329185"/>
            <a:ext cx="7488832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GLOBAL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Value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6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客户端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en-US" altLang="zh-CN" kern="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auto_increment_offset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变量的值：</a:t>
            </a:r>
            <a:endParaRPr lang="zh-CN" altLang="en-US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2235757"/>
            <a:ext cx="9682795" cy="335104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Value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97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在客户端</a:t>
            </a:r>
            <a:r>
              <a:rPr lang="en-US" altLang="zh-CN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中登录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，登录后查看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auto_increment_offset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变量的值：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2205658"/>
            <a:ext cx="9682795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Value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auto_increment_offset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+------------------------+-------+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15286" y="4149874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修改全局系统变量后，当前正在连接的客户端仍然还是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原来的值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重新连接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14894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会话变量的语法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定义会话变量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1917626"/>
            <a:ext cx="698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会话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用户变量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，指用户自定义的变量，会话变量只对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当前连接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的客户端有效，不能被其他客户端访问和使用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会话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变量由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组成的，在使用会话变量之前，必须先给会话变量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557586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语句给会话变量定义和赋值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给会话变量定义和赋值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2118383"/>
            <a:ext cx="554461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@</a:t>
            </a:r>
            <a:r>
              <a:rPr lang="zh-CN" altLang="da-DK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da-DK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@</a:t>
            </a:r>
            <a:r>
              <a:rPr lang="zh-CN" altLang="da-DK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da-DK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...]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143690" y="2643017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会话变量定义和赋值：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22382" y="3185766"/>
            <a:ext cx="8761669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定义字符串类型会话变量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</a:t>
            </a:r>
            <a:r>
              <a:rPr lang="da-DK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@name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='admin</a:t>
            </a:r>
            <a:r>
              <a:rPr lang="da-DK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endParaRPr lang="da-DK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da-DK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定义整型会话变量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SET </a:t>
            </a:r>
            <a:r>
              <a:rPr lang="da-DK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@age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=22;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语句定义会话变量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mysql&gt; SET </a:t>
            </a:r>
            <a:r>
              <a:rPr lang="da-DK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@price </a:t>
            </a:r>
            <a:r>
              <a:rPr lang="da-DK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(SELECT price FROM sh_goods LIMIT 1</a:t>
            </a:r>
            <a:r>
              <a:rPr lang="da-DK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da-DK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SELECT…INTO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语句给会话变量定义和赋值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SELECT…INTO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查询出的字段值直接存储到会话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42291" y="2204120"/>
            <a:ext cx="851741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INTO @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@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844144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SELECT…INTO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为会话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变量定义和赋值：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02312" y="3429794"/>
            <a:ext cx="719736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name, 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INTO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92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指数函数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求近似值函数：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83086"/>
              </p:ext>
            </p:extLst>
          </p:nvPr>
        </p:nvGraphicFramePr>
        <p:xfrm>
          <a:off x="1198662" y="1629594"/>
          <a:ext cx="10441160" cy="48125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584763607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分类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altLang="zh-CN" sz="1600" b="1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altLang="zh-CN" sz="1600" b="1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指数函数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SQRT(x)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的平方根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POW(x, y)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POWER(x, y)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幂运算函数（计算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次方）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EXP(x)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（自然对数的底数为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2.71828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对数函数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LOG(x [, b])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返回自然对数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，如果设置参数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，返回以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底</a:t>
                      </a: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的对</a:t>
                      </a: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</a:t>
                      </a: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LOG10(x)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为底的对数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4342"/>
                  </a:ext>
                </a:extLst>
              </a:tr>
              <a:tr h="432000">
                <a:tc rowSpan="5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求近似值函数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ROUND(x [, y])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计算离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最近的整数；若设置参数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FORMAT(x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y)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函数功能相同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67898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TRUNCATE(x, y)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返回小数点后保留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（舍弃多余小数位，不进行四舍五入）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99607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FORMAT(x, y)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返回小数点后保留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（四舍五入）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59109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CEIL(x)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CEILING(x)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返回大于等于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的最小整数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1469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FLOOR(x)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返回小于等于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的最大整数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15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会话变量的值：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00656" y="1629594"/>
            <a:ext cx="9605121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@name, @age, @price,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+--------+-------+--------+-------+----------------+------------+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@name | @age | @price |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| @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g_price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+--------+-------+--------+-------+-----------------+-----------+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admin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0.50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|     0.50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+--------+-------+--------+-------+-----------------+-----------+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9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想让会话变量保存一组数据，需要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将查询出来的数据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23694" y="1629594"/>
            <a:ext cx="9159046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id,name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INTO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@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objinfo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[1, "2H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S30804"]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{"1": "2H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S30804"}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会话变量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04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局部变量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727054" y="2236365"/>
            <a:ext cx="684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局部变量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程序运行时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的数据，其作用范围为存储过程和自定义函数的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BEGIN…END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之间。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BEGIN…END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运行结束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后，局部变量就会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消失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局部变量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7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33431" y="1606839"/>
            <a:ext cx="826623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[DEFAULT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局部变量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213365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定义并返回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93470" y="2678779"/>
            <a:ext cx="7546151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$$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FUNCTION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RETURNS INT DETERMINISTIC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age INT DEFAULT 10;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age;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$$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(0.01 sec)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;</a:t>
            </a: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调用自定义函数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358902" y="1629594"/>
            <a:ext cx="4248472" cy="295465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局部变量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4581922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程序外访问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局部变量：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6427" y="5124569"/>
            <a:ext cx="827357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age;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1054 (42S22): Unknown column 'age' in 'field list'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2674824" y="6094090"/>
            <a:ext cx="352839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查询不到局部变量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的信息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5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，能够使用这些语句实现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1815350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用于对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某个条件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进行判断，通过不同的判断结果执行不同的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的判断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语句：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341562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7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语句有两种用法，一种是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，另一种是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在程序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14886" y="3041712"/>
            <a:ext cx="518457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53796" y="362203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6381" y="4219491"/>
            <a:ext cx="90010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IF(score=5, score, 0)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99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7977"/>
              </p:ext>
            </p:extLst>
          </p:nvPr>
        </p:nvGraphicFramePr>
        <p:xfrm>
          <a:off x="1198662" y="1629594"/>
          <a:ext cx="10441160" cy="49313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0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28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584763607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分类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altLang="zh-CN" sz="1600" b="1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ctr" defTabSz="1219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altLang="zh-CN" sz="1600" b="1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0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进制函数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的二进制数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OCT(x)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的八进制数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HEX(x)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的十六进制数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ASCII(c)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返回字符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码（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码介于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0~255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CHAR(c1, c2, c3, ...)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c1,c2,c3, ...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ASCII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码转换为字符，返回这些字符组成的字符串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4342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CONV(x, code1, code2)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code1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进制的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code2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67898"/>
                  </a:ext>
                </a:extLst>
              </a:tr>
              <a:tr h="493200">
                <a:tc rowSpan="3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其他函数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RAND()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[0, 1)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的随机数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99607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ABS(x)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的绝对值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59109"/>
                  </a:ext>
                </a:extLst>
              </a:tr>
              <a:tr h="493200">
                <a:tc vMerge="1"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MOD(x, y)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求模运算，与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x%y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的功能相同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1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6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）在程序中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0136" y="2133650"/>
            <a:ext cx="4536504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[ELSEIF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[ELSE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IF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23198" y="1538065"/>
            <a:ext cx="38884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存储过程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023198" y="2133650"/>
            <a:ext cx="5941977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isnull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IS NULL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THEN SELECT 'THE parameter is NULL';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'THE parameter is not NULL';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IF;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</p:spTree>
    <p:extLst>
      <p:ext uri="{BB962C8B-B14F-4D97-AF65-F5344CB8AC3E}">
        <p14:creationId xmlns:p14="http://schemas.microsoft.com/office/powerpoint/2010/main" val="1855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两种用法，一种是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，另一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种是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在程序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26655" y="3015744"/>
            <a:ext cx="5112567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[WHEN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[ELSE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351428" y="3015744"/>
            <a:ext cx="5580543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 WHEN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[WHEN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THEN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[ELSE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889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1629594"/>
            <a:ext cx="892899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&gt;SELECT id, name,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 WHEN price&lt;50 THEN 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小额商品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price&gt;=50 AND price&lt;100 THEN 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低价商品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price&gt;=100 AND price&lt;200 THEN 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平价商品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price&gt;200 THEN 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大额商品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END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AS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desc_price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95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061642"/>
            <a:ext cx="5328438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[ELSE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743278" y="2061642"/>
            <a:ext cx="4608512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THEN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[ELSE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CASE</a:t>
            </a:r>
          </a:p>
        </p:txBody>
      </p:sp>
    </p:spTree>
    <p:extLst>
      <p:ext uri="{BB962C8B-B14F-4D97-AF65-F5344CB8AC3E}">
        <p14:creationId xmlns:p14="http://schemas.microsoft.com/office/powerpoint/2010/main" val="18681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不同点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子句后执行的内容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：前者的语句列表必须由一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个或多个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组成，不可以为空；后者的结果只能是一个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，不可以是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结束标识不同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：前者使用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 CASE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结尾；后者使用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结尾。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表达式的判断结果都为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且没有设置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子句时：前者执行时会返回“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 1339(20000):Case not found for CASE statement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”错误；后者执行时返回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4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63464" y="2061642"/>
            <a:ext cx="741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不能判断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值，使用运算符“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对两个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值进行比较的结果为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053530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00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存储过程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CASE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判断语句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10807" y="1629594"/>
            <a:ext cx="9361040" cy="46628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proc_level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 score DECIMAL(5, 2))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score&gt;=90 THEN SELECT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优秀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score&lt;90 AND score&gt;=80 THEN SELECT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良好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score&lt;80 AND score&gt;=70 THEN SELECT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score&lt;70 AND score&gt;=60 THEN SELECT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SELECT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不及格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CASE;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</p:spTree>
    <p:extLst>
      <p:ext uri="{BB962C8B-B14F-4D97-AF65-F5344CB8AC3E}">
        <p14:creationId xmlns:p14="http://schemas.microsoft.com/office/powerpoint/2010/main" val="18003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823857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，能够使用循环语句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重复执行一段代码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9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11030" y="1629594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用于实现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一段代码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重复执行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。例如，计算给定区间内数据的累加和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语句：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341562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6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语句用于实现一个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4" y="2554766"/>
            <a:ext cx="424847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:] LOOP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LOOP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61866" y="4011122"/>
            <a:ext cx="66985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语句时务必给出结束循环的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条件，否则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会出现死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endParaRPr lang="en-US" altLang="zh-CN" sz="1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0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随机获取某一商品分类下的所有商品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1629594"/>
            <a:ext cx="9433048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GROUP_CONCAT(id)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RAND()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LIMIT 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GROUP_CONCAT(id)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87294" y="2493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随机排序</a:t>
            </a:r>
          </a:p>
        </p:txBody>
      </p:sp>
    </p:spTree>
    <p:extLst>
      <p:ext uri="{BB962C8B-B14F-4D97-AF65-F5344CB8AC3E}">
        <p14:creationId xmlns:p14="http://schemas.microsoft.com/office/powerpoint/2010/main" val="517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LOOP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计算数字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1~9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调用存储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计算结果：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1557586"/>
            <a:ext cx="5508612" cy="521950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proc_sum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DECLARE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sign: LOOP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&gt;=10 THEN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LEAVE sign;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ELSE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SET sum=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sum+i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SET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=i+1;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END IF;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LOOP sign;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031310" y="1557586"/>
            <a:ext cx="3456384" cy="226485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CALL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proc_sum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 sum  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 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45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7314" y="3822437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循环后</a:t>
            </a:r>
            <a:r>
              <a:rPr lang="en-US" altLang="zh-CN" sz="16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的值为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的值为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45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6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的值等于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时，不再对</a:t>
            </a:r>
            <a:r>
              <a:rPr lang="en-US" altLang="zh-CN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累加</a:t>
            </a:r>
            <a:r>
              <a:rPr lang="en-US" altLang="zh-CN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的值是数字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1~9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的累加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endParaRPr lang="zh-CN" altLang="en-US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5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循环执行符合条件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语句的语法：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36703" y="2617970"/>
            <a:ext cx="439248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:] REPEAT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UNTIL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REPEAT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36703" y="4621204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程序会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无条件执行一次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关键字后面的语句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UNTIL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关键字后面的条件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判断结果为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endParaRPr lang="en-US" altLang="zh-CN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判断结果为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继续执行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endParaRPr lang="en-US" altLang="zh-CN" sz="1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6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REPEAT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语句计算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以内的奇数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调用存储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计算结果：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1629594"/>
            <a:ext cx="5040560" cy="42553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proc_odd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DECLARE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IF i%2!=0 THEN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SET sum=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sum+i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END IF;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SET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=i+1;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UNTIL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&gt;10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REPEAT;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SELECT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671270" y="1629594"/>
            <a:ext cx="3456384" cy="20313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CALL </a:t>
            </a: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proc_odd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 sum  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</a:t>
            </a:r>
            <a:r>
              <a:rPr lang="en-US" altLang="zh-CN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  </a:t>
            </a:r>
            <a:r>
              <a:rPr lang="en-US" altLang="zh-CN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25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48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zh-CN" altLang="en-US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语句用于循环执行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符合条件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的语句列表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满足条件表达式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才会执行语句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语句的语法：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42878" y="2662602"/>
            <a:ext cx="547260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开始标签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:] WHILE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语句列表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WHILE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结束标签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7465" y="4213618"/>
            <a:ext cx="7560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语句时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在语句列表中设置循环的出口，避免出现死</a:t>
            </a:r>
            <a:r>
              <a:rPr lang="zh-CN" altLang="en-US" sz="1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endParaRPr lang="en-US" altLang="zh-CN" sz="1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以内的偶数和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调用存储过程查看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计算结果：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1629594"/>
            <a:ext cx="5040560" cy="39322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proc_even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DECLARE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 </a:t>
            </a:r>
            <a:r>
              <a:rPr lang="en-US" altLang="zh-CN" sz="14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&lt;=10 DO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IF i%2=0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THEN SET sum=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sum+i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END IF;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SET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=i+1;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WHILE;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SELECT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671270" y="1629594"/>
            <a:ext cx="3456384" cy="20313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CALL </a:t>
            </a: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proc_even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4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| sum  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</a:t>
            </a:r>
            <a:r>
              <a:rPr lang="en-US" altLang="zh-CN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   </a:t>
            </a:r>
            <a:r>
              <a:rPr lang="en-US" altLang="zh-CN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989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LEAVE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，能够使用跳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转语句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控制程序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27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2002848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用于实现循环执行过程中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程序流程的跳转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LEAVE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终止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当前循环，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循环体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ITERATE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本次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开始下一轮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循环的执行。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跳转语句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511030" y="4365898"/>
            <a:ext cx="439248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{LEAVE|ITERATE}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905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演示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LEAVE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ITERATE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的使用和区别：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79239" y="1603956"/>
            <a:ext cx="5904656" cy="485017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proc_jump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DECLARE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sum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my_loop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LOOP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SET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=num+2;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SET sum=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sum+num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IF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&lt;10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    THEN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ITERATE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my_loop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ELSE SELECT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sum;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LEAVE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my_loop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END IF;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END LOOP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my_loop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328629" y="1606955"/>
            <a:ext cx="3456384" cy="20313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CALL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proc_jump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sum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</a:t>
            </a:r>
          </a:p>
        </p:txBody>
      </p:sp>
    </p:spTree>
    <p:extLst>
      <p:ext uri="{BB962C8B-B14F-4D97-AF65-F5344CB8AC3E}">
        <p14:creationId xmlns:p14="http://schemas.microsoft.com/office/powerpoint/2010/main" val="25212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/>
          <p:nvPr/>
        </p:nvSpPr>
        <p:spPr>
          <a:xfrm>
            <a:off x="4006974" y="2947739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5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，能够描述游标的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9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提供了比较函数，用于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对数据进行比较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，返回比较结果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常用的比较函数：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90933"/>
              </p:ext>
            </p:extLst>
          </p:nvPr>
        </p:nvGraphicFramePr>
        <p:xfrm>
          <a:off x="1630710" y="2513634"/>
          <a:ext cx="8712968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比较一个值是否在一组给定的集合内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NOT IN()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比较一个值是否不在一组给定的集合内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GREATEST()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返回最大的一个参数值，至少两个参数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LEAST()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返回最小的一个参数值，至少两个参数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ISNULL()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测试参数是否为空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434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COALESCE()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返回第一个非空参数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26371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INTERVAL()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返回小于第一个参数的参数索引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0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485578"/>
            <a:ext cx="2925738" cy="2925738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5972278" y="4586017"/>
            <a:ext cx="5698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结果集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看作鱼缸，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鱼缸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里的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鱼看作每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抄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看作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游标获取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结果集中的某条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数据。</a:t>
            </a:r>
            <a:endParaRPr lang="zh-CN" altLang="en-US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861331" y="4581922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想从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鱼缸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中捞一条鱼，需要在鱼缸中选中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想要捞的鱼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，再使用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抄网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将鱼捞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出。</a:t>
            </a:r>
            <a:endParaRPr lang="zh-CN" altLang="en-US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3278" y="1724311"/>
            <a:ext cx="3024336" cy="2448272"/>
          </a:xfrm>
          <a:prstGeom prst="rect">
            <a:avLst/>
          </a:prstGeom>
          <a:noFill/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42362" y="2061642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1526" y="2061642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2362" y="2797321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61526" y="2797321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3056" y="3533000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62220" y="3533000"/>
            <a:ext cx="720080" cy="432048"/>
          </a:xfrm>
          <a:prstGeom prst="rect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3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11030" y="1485578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游标的本质是一种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，可以从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结果集中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提取某条记录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，主要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交互式的应用程序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查看或修改结果集中的数据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使用游标检索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数据后，将结果临时存储在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中，对查询的数据进行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相应处理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后，将处理结果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显示出来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或最终写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回数据库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提高处理数据的速度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341562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1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，能够利用游标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742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413570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702" y="2636055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61455" y="2679062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的基本操作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1620756"/>
            <a:ext cx="253796" cy="2478758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1413570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9154" y="3949430"/>
            <a:ext cx="354026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99153" y="3959977"/>
            <a:ext cx="35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关闭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2258562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2258562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打开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523206" y="3104438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500225" y="3104438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利用游标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检索数据</a:t>
            </a:r>
          </a:p>
        </p:txBody>
      </p:sp>
    </p:spTree>
    <p:extLst>
      <p:ext uri="{BB962C8B-B14F-4D97-AF65-F5344CB8AC3E}">
        <p14:creationId xmlns:p14="http://schemas.microsoft.com/office/powerpoint/2010/main" val="33650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定义游标</a:t>
            </a:r>
            <a:endParaRPr lang="zh-CN" altLang="en-US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DECLARE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定义游标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94347" y="2117331"/>
            <a:ext cx="7704856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 FOR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4846" y="2648941"/>
            <a:ext cx="60486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游标名称必须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不能包含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INTO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43690" y="3323375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打开游标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，要想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游标需要先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打开游标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游标的语法：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934307" y="4463405"/>
            <a:ext cx="3601717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OPEN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10829" y="5045458"/>
            <a:ext cx="604867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打开游标后，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会将</a:t>
            </a:r>
            <a:r>
              <a:rPr lang="en-US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集存储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到内存中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5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934966" y="1622077"/>
            <a:ext cx="7488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语句定义游标时，因为和游标相关联的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语句不会立即被执行，所以此时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服务器的内存中并没有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语句的查询结果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集。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97546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存储过程中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DECLARE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定义变量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、错误触发条件、错误处理程序和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游标顺序：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77565" y="1630398"/>
            <a:ext cx="5760640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① 定义变量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和错误触发条件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② 定义游标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 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错误处理程序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过程体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0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利用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游标检索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打开游标后，就可以利用游标检索结果集中的数据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FETCH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检索结果集中的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2636516"/>
            <a:ext cx="842493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FETCH [[NEXT] FROM]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INTO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2] ...;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1709" y="3445871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游标检索数据完成后，应该关闭游标释放游标占用的内存资源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关闭游标的语法：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4006974" y="5013970"/>
            <a:ext cx="3816424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CLOSE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52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934966" y="1395336"/>
            <a:ext cx="7416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每执行一次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语句就会在结果集中获取一行记录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记录后，游标的内部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指针会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移动，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指向下一条记录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游标后，不能再通过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语句使用该游标。如果想要再次使用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游标，需要重新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游标，如果没有关闭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块自动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97546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78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441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创建存储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将评分为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星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且库存不足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商品库存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量增加到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1500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部分实现代码如下：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07180" y="1635029"/>
            <a:ext cx="10352115" cy="48936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mark,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cur CURSOR FOR  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stock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score=5;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 HANDLER FOR SQLSTATE '02000' SET mark=1;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游标遍历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OPEN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打开游标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REPEAT                                                   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遍历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FETCH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 INTO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cur_id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利用游标获取一行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&gt;=0 &amp;&amp;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&lt;=400 THEN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SET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=1500;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stock=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UNTIL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mark END REPEAT;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CLOSE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游标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游标的基本操作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41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1674416"/>
            <a:ext cx="9433048" cy="470898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name, keyword,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IN(3, 11)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+----+-------------------------+-----------+-------------+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id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keyword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+----+-------------------------+-----------+-------------+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1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3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 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8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办公计算机 天逸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510Pro  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+----+--------------------------+-----------+-------------+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3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/>
          <p:nvPr/>
        </p:nvSpPr>
        <p:spPr>
          <a:xfrm>
            <a:off x="4006974" y="2947739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23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，能够说出触发器的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优点和缺点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1682367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触发器可以看作是一种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特殊类型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存储过程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，它与存储过程的区别在于存储过程需要使用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调用才会执行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，触发器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预先定义好的事件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发生时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自动执行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触发器通常用于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向数据表插入数据时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强制检验数据的合法性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，保证数据的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8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141357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使用触发器的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altLang="zh-CN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：可以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通过数据库中的相关数据表实现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级联无痕更改操作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对数据进行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安全校验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，保证数据安全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影响数据库的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，增加维护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复杂程度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，无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痕操作会造成数据对其他程序而言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触发器的基本操作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，能够给数据表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创建触发器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98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413570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702" y="2636055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61455" y="2679062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基本操作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1620756"/>
            <a:ext cx="253796" cy="2478758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1413570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9154" y="3949430"/>
            <a:ext cx="354026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99153" y="3959977"/>
            <a:ext cx="35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2258562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2258562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523206" y="3104438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500225" y="3104438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90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创建触发器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创建触发器时需要指定触发器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要操作的数据表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，且该数据表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临时表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创建触发器的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758" y="2637706"/>
            <a:ext cx="676875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[DEFINER = user]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TRIGGER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触发器名称 触发时机 触发事件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EACH ROW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触发程序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5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6570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触发时机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触发器的执行时间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，触发时机的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可选值：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BEFORE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表示在触发事件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执行触发程序。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AFTER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表示在触发事件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执行触发程序。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触发事件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表示执行触发器的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，触发事件的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可选值：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时执行触发器中的触发程序。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UPDATE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时执行触发器中的触发程序。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：表示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时执行触发器中的触发程序。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表名 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EACH ROW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用于指定触发器的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操作对象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触发程序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是指触发器执行的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，如果要执行多条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BEGIN…END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包裹。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1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22" y="1917626"/>
            <a:ext cx="4725938" cy="4725938"/>
          </a:xfrm>
          <a:prstGeom prst="rect">
            <a:avLst/>
          </a:prstGeom>
        </p:spPr>
      </p:pic>
      <p:sp>
        <p:nvSpPr>
          <p:cNvPr id="5" name="对话气泡: 圆角矩形 1"/>
          <p:cNvSpPr/>
          <p:nvPr/>
        </p:nvSpPr>
        <p:spPr>
          <a:xfrm rot="16200000">
            <a:off x="3338874" y="137454"/>
            <a:ext cx="2160240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94758" y="1761415"/>
            <a:ext cx="416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触发时机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的不同，每个触发事件只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允许创建一个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触发器。因此，一张数据表最多可以创建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触发器。</a:t>
            </a:r>
            <a:endParaRPr lang="zh-CN" altLang="en-US" sz="2000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8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657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触发程序中操作数据时，可以使用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关键字表示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旧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例如，访问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新插入数据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的某个字段时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NEW.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”的方式访问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条记录后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OLD.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”访问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修改之前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的字段值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关于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OLD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两个关键字的具体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作用：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24325"/>
              </p:ext>
            </p:extLst>
          </p:nvPr>
        </p:nvGraphicFramePr>
        <p:xfrm>
          <a:off x="1270669" y="2997746"/>
          <a:ext cx="10225137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7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288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触发事件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NEW</a:t>
                      </a: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关键字和</a:t>
                      </a:r>
                      <a:r>
                        <a:rPr 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OLD</a:t>
                      </a: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关键字的作用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表示将要添加或者已经添加的数据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NEW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表示将要修改或者已经修改的数据，</a:t>
                      </a: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</a:t>
                      </a: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表示修改之前的数据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OLD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表示将要或者已经删除的数据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位运算函数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提供了用于位运算的函数，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常用的位运算函数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31563"/>
              </p:ext>
            </p:extLst>
          </p:nvPr>
        </p:nvGraphicFramePr>
        <p:xfrm>
          <a:off x="1702718" y="2061642"/>
          <a:ext cx="8712968" cy="24628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BIT_COUNT(N)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返回在参数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中设置的比特位（二进制位为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）的数量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BIT_AND()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返回按位与的结果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BIT_OR()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返回按位或的结果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BIT_XOR()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返回按位异或的结果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934966" y="1395336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类型的触发器中没有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添加数据不存在旧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类型的触发器中没有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删除数据后没有新数据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关键字获取的字段值全部为只读形式，不能对其更新。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97546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9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29699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sh_user_shopcart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创建触发器，当用户添加商品到购物车后自动减少对应商品的库存：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1616772"/>
            <a:ext cx="10308334" cy="489364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TRIGGER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BEFORE INSERT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sh_user_shopcart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FOR EACH ROW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DECLARE stocks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SELECT stock INTO stocks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IF stocks&lt;=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THEN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SET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=stocks;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stock=0 WHERE id=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ELSE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    UPDATE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stock=stocks-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END IF;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65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349041" y="1775261"/>
            <a:ext cx="4410461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414686" y="2997746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517439" y="3040753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查看触发器的方法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919537" y="1982447"/>
            <a:ext cx="253796" cy="2478758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553574" y="1914631"/>
            <a:ext cx="400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SHOW TRIGGER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语句查看触发器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355138" y="4005858"/>
            <a:ext cx="441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5034199" y="4155943"/>
            <a:ext cx="30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SELECT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查看触发器</a:t>
            </a:r>
          </a:p>
        </p:txBody>
      </p:sp>
      <p:sp>
        <p:nvSpPr>
          <p:cNvPr id="2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 TRIGGER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语句查看触发器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 TRIGGER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查看触发器的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79938" y="2061642"/>
            <a:ext cx="655589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TRIGGERS [{FROM | IN}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| 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00" y="3019812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当前数据库中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已经存在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的触发器：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5497" y="3615308"/>
            <a:ext cx="6984776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TRIGGERS\G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Trigger: </a:t>
            </a:r>
            <a:r>
              <a:rPr lang="en-US" altLang="zh-CN" sz="14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endParaRPr lang="en-US" altLang="zh-CN" sz="14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Event: INSERT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Table: </a:t>
            </a:r>
            <a:r>
              <a:rPr lang="en-US" altLang="zh-CN" sz="14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sh_user_shopcart</a:t>
            </a:r>
            <a:endParaRPr lang="en-US" altLang="zh-CN" sz="14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4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Statement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BEGIN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DECLARE stocks INT DEFAULT 0;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SELECT stock INTO stocks FROM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new.goods_id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7885" y="433606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触发器名称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57885" y="46432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7885" y="4950511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触发器要操作的数据表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57884" y="52577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触发程序</a:t>
            </a:r>
          </a:p>
        </p:txBody>
      </p:sp>
    </p:spTree>
    <p:extLst>
      <p:ext uri="{BB962C8B-B14F-4D97-AF65-F5344CB8AC3E}">
        <p14:creationId xmlns:p14="http://schemas.microsoft.com/office/powerpoint/2010/main" val="102665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语句查看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触发器保存在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information_schema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triggers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语句查看触发器的语法：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68828" y="2061642"/>
            <a:ext cx="6555894" cy="96128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information_schema.triggers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trigger_name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触发器名称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00" y="3019812"/>
            <a:ext cx="10006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insert_tri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的信息：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68794" y="3503214"/>
            <a:ext cx="7778181" cy="30035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information_schema.triggers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WHERE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trigger_name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TRIGGER_CATALOG: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TRIGGER_SCHEMA: shop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TRIGGER_NAME: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EVENT_MANIPULATION: INSERT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7884" y="503462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触发器所在的数据库名称</a:t>
            </a:r>
          </a:p>
        </p:txBody>
      </p:sp>
    </p:spTree>
    <p:extLst>
      <p:ext uri="{BB962C8B-B14F-4D97-AF65-F5344CB8AC3E}">
        <p14:creationId xmlns:p14="http://schemas.microsoft.com/office/powerpoint/2010/main" val="545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，程序会根据触发器的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执行时间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触发事件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演示执行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insert_tri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触发器的步骤：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sh_goods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中商品编号为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库存量。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3015392"/>
            <a:ext cx="8064896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stock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id=5;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stock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1500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97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购物车表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sh_user_shopcart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中插入数据，自动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insert_tri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1629594"/>
            <a:ext cx="6770069" cy="115685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sh_user_shopcart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goods_price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VALUES (3, 5, 2000, 1999.00);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00" y="2781722"/>
            <a:ext cx="100061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sh_goods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sh_user_shopcart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在执行触发器后商品信息的变化。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3357786"/>
            <a:ext cx="3565713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stock FROM 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id=5;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stock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5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015086" y="3357786"/>
            <a:ext cx="6336704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id,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goods_price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sh_user_shopcart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+----+---------+----------+--------------+-------------+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id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user_id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goods_price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+----+---------+----------+--------------+-------------+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1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|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1500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1999.00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+----+---------+----------+--------------+-------------+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1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删除触发器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当创建的触发器不再使用时，可以将触发器删除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 TRIGGER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触发器的语法：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5" y="2493690"/>
            <a:ext cx="748883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TRIGGER [IF EXISTS]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触发器名称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触发器的基本操作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00" y="2997746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insert_tri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13569" y="3501802"/>
            <a:ext cx="5688631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TRIGGER IF EXISTS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800" y="4082298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验证触发器是否删除成功：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04130" y="4581922"/>
            <a:ext cx="8054159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information_schema.triggers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WHERE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trigger_name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 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insert_tri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Empty set (0.00 sec)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39120" y="5640206"/>
            <a:ext cx="406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没有查询出任何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记录，说明触发器删除成功</a:t>
            </a:r>
          </a:p>
        </p:txBody>
      </p:sp>
    </p:spTree>
    <p:extLst>
      <p:ext uri="{BB962C8B-B14F-4D97-AF65-F5344CB8AC3E}">
        <p14:creationId xmlns:p14="http://schemas.microsoft.com/office/powerpoint/2010/main" val="34881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/>
          <p:nvPr/>
        </p:nvSpPr>
        <p:spPr>
          <a:xfrm>
            <a:off x="4006974" y="2947739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59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说出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什么是事件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9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90950" y="1701602"/>
            <a:ext cx="7560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客户端调用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BIT_AND()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BIT_OR()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BIT_XOR()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函数，则二进制字符串结果将使用十六进制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" y="1053530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3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341562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是指在某个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特定的时间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每隔一段时间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自动完成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指定的任务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。一个事件可以调用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调用，事件由一个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的线程来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，这个线程通常称为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事件调度器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事件调度器可以精确到</a:t>
            </a:r>
            <a:r>
              <a:rPr lang="zh-CN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每秒钟</a:t>
            </a:r>
            <a:r>
              <a:rPr lang="zh-CN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执行一个任务，对于</a:t>
            </a:r>
            <a:r>
              <a:rPr lang="zh-CN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实时性</a:t>
            </a:r>
            <a:r>
              <a:rPr lang="zh-CN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要求较高的系统非常实用</a:t>
            </a:r>
            <a:r>
              <a:rPr lang="zh-CN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</a:t>
            </a:r>
            <a:r>
              <a:rPr lang="zh-CN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定时触发</a:t>
            </a:r>
            <a:r>
              <a:rPr lang="zh-CN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，不可以</a:t>
            </a:r>
            <a:r>
              <a:rPr lang="zh-CN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手动调用</a:t>
            </a:r>
            <a:r>
              <a:rPr lang="zh-CN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10630" y="1421772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10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与事件的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区别：</a:t>
            </a:r>
            <a:endParaRPr lang="en-US" altLang="zh-CN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7715"/>
              </p:ext>
            </p:extLst>
          </p:nvPr>
        </p:nvGraphicFramePr>
        <p:xfrm>
          <a:off x="1198662" y="1701602"/>
          <a:ext cx="10225136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421334321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触发器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事件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执行对象不同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针对</a:t>
                      </a:r>
                      <a:r>
                        <a:rPr lang="zh-CN" altLang="en-US" sz="2000" kern="100" dirty="0" smtClean="0">
                          <a:solidFill>
                            <a:srgbClr val="1369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指定的事件</a:t>
                      </a:r>
                      <a:r>
                        <a:rPr lang="zh-CN" altLang="en-US" sz="20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执行特定的任务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根据</a:t>
                      </a:r>
                      <a:r>
                        <a:rPr lang="zh-CN" altLang="en-US" sz="2000" kern="100" dirty="0" smtClean="0">
                          <a:solidFill>
                            <a:srgbClr val="1369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时间的推移</a:t>
                      </a:r>
                      <a:r>
                        <a:rPr lang="zh-CN" altLang="en-US" sz="20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设定的任务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操作对象不同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1369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单张数据表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可以是</a:t>
                      </a:r>
                      <a:r>
                        <a:rPr lang="zh-CN" altLang="en-US" sz="2000" kern="100" dirty="0" smtClean="0">
                          <a:solidFill>
                            <a:srgbClr val="1369B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多张数据表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事件的基本操作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，能够使用事件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自动执行指定任务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12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413570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58702" y="2636055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61455" y="2679062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基本操作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1620756"/>
            <a:ext cx="253796" cy="24787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1413570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9154" y="3949430"/>
            <a:ext cx="354026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99153" y="3959977"/>
            <a:ext cx="35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2258562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2258562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523206" y="3104438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500225" y="3104438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查看事件调度器的状态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为了确保事件可以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正常使用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，需要确认事件调度器是否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事件调度器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开启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的，通过全局变量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event_scheduler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和设置事件调度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器状态。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查看事件调度器的状态：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130" y="2990482"/>
            <a:ext cx="7562157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VARIABLES LIKE 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event_scheduler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Value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event_scheduler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+-----------------+-------+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800" y="5518026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关闭事件调度器：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04130" y="6022082"/>
            <a:ext cx="8054159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GLOBAL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event_scheduler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=OFF;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51190" y="472593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也可以使用数字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89350" y="613263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也可以使用数字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创建事件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CREATE EVENT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语句创建事件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130" y="2061642"/>
            <a:ext cx="7562157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[DEFINER = user] EVENT [IF NOT EXISTS]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事件名称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SCHEDULE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时间与频率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COMPLETION [NOT] PRESERVE]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[ENABLE | DISABLE | DISABLE ON SLAVE]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[COMMENT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事件的注释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事件执行的任务主体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70670" y="4590718"/>
            <a:ext cx="10729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SCHEDULE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用于定义事件的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结束时间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执行的频率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持续时间</a:t>
            </a:r>
            <a:endParaRPr lang="en-US" altLang="zh-CN" sz="16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COMPLETION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事件一旦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过期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是否被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立即删除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，默认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NOT 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PRESERVE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PRESERVE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ENABLE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DISABLE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用于指定当前创建的事件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是否可用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，默认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ENABLE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表示可用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DISABLE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禁用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从服务器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自动同步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主服务器上创建事件的语句，会自动加上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DISABLE ON 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SLAVE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COMMENT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用于设置事件的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注释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设置事件发生时执行的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101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创建仅执行一次的事件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SCHEDULE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时间与频率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可以设置成如下形式，表示该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事件仅执行一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38822" y="2061642"/>
            <a:ext cx="66974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[+ INTERVAL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时间间隔 时间单位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800" y="2642138"/>
            <a:ext cx="999207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可选的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单位：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558"/>
              </p:ext>
            </p:extLst>
          </p:nvPr>
        </p:nvGraphicFramePr>
        <p:xfrm>
          <a:off x="1143690" y="3176244"/>
          <a:ext cx="10296989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2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13974027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70014381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204707699"/>
                    </a:ext>
                  </a:extLst>
                </a:gridCol>
                <a:gridCol w="2177121">
                  <a:extLst>
                    <a:ext uri="{9D8B030D-6E8A-4147-A177-3AD203B41FA5}">
                      <a16:colId xmlns:a16="http://schemas.microsoft.com/office/drawing/2014/main" val="385361838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YEAR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（年）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QUARTER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（季）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MONTH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（月）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（日）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HOUR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（时）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MINUTE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（分）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WEEK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（周）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SECOND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（秒）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YEAR_MONTH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DAY_HOUR</a:t>
                      </a:r>
                      <a:endParaRPr lang="zh-CN" altLang="zh-CN" sz="1600" b="0" kern="100" dirty="0" smtClean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DAY_MINUTE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DAY_SECOND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HOUR_MINUTE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HOUR_SECOND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MINUTE_SECOND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从当前时间开始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后向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sh_goods_category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表中添加一条记录：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78682" y="1629594"/>
            <a:ext cx="1026114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EVENT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insert_data_event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SCHEDULE AT CURRENT_TIMESTAMP + INTERVAL 1 MINUTE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+INTERVAL 20 SECOND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DO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(id, name) VALUES (50,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食品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66814" y="3501802"/>
            <a:ext cx="61206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INTERVAL 1 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MINUTE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时间间隔为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INTERVAL 20 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时间间隔为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秒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006974" y="2330879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时间与频率的设置不能是过期时间，否则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会报</a:t>
            </a:r>
            <a:r>
              <a:rPr lang="en-US" altLang="zh-CN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" y="112553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5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创建定期重复执行的事件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 SCHEDULE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时间与频率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可以设置成如下形式，表示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事件重复执行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061642"/>
            <a:ext cx="856895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EVERY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时间间隔 时间单位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[STARTS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[+ INTERVAL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时间间隔 时间单位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[ENDS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[+ INTERVAL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时间间隔 时间单位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1541" y="3512393"/>
            <a:ext cx="36596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EVERY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用于指定事件的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频率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STARTS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指定事件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开始重复的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ENDS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指定事件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结束重复的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en-US" altLang="zh-CN" sz="18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0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位运算函数的使用：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1575291"/>
            <a:ext cx="9649072" cy="46628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TABLE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mydb.mybin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b1 VARBINARY(20)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b2 VARBINARY(20)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mydb.mybin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2, 6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3, 1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),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4, 9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查询结果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BIT_AND(b1)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BIT_OR(b1)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BIT_XOR(b1)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mydb.mybin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+--------------+------------+---------------+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BIT_AND(b1) | BIT_OR(b1) | BIT_XOR(b1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+--------------+------------+---------------+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0x30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0x37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0x35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+--------------+------------+---------------+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2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441006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当前时间开始的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年时间内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每天删除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sh_goods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表中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is_on_sale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update_time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的商品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创建存储过程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delete_proc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商品，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delete_event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事件执行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766614" y="2155423"/>
            <a:ext cx="5769816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delete_proc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DELETE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TO_DAYS(NOW())-TO_DAYS(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update_time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)&gt;=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AND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is_on_sale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=0;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599262" y="2161849"/>
            <a:ext cx="511256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 IF NOT EXISTS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delete_event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SCHEDULE EVERY 1 DAY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ENDS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CURRENT_TIMESTAMP + INTERVAL 1 YEAR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COMPLETION PRESERVE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delete_proc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70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查看事件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SHOW EVENTS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查看事件的相关信息：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2067601"/>
            <a:ext cx="7704856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EVENTS\G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Db: shop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Name: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delete_event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Definer: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Time zone: SYSTEM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Type: RECURRING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Execute at: NULL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Interval value: 1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Interval field: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DAY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03218" y="4437906"/>
            <a:ext cx="447497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当前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是否重复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RECURRING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表示重复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，该字段的另一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ONE TIME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仅执行一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09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修改事件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ALTER EVENT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对其进行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重命名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修改时间与频率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的语法：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2493690"/>
            <a:ext cx="6120680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[DEFINER = user] EVENT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事件名称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SCHEDULE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时间与频率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COMPLETION [NOT] PRESERVE]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[RENAME TO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新事件名称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[ENABLE | DISABLE | DISABLE ON SLAVE]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[COMMENT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事件的注释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[DO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事件执行的任务主体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87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delete_event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事件的名称修改为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d_event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时间频率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修改为从现在开始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仅执行一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5477" y="1629594"/>
            <a:ext cx="7344816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EVENT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delete_event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SCHEDULE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AT CURRENT_TIMESTAMP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ON COMPLETION PRESERVE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RENAME TO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d_event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DO CALL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delete_proc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72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删除事件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DROP EVENT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语句删除事件的语法：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70870" y="2068980"/>
            <a:ext cx="54006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EVENT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事件名称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10.7.2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事件的基本操作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800" y="2599894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d_event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070870" y="3091820"/>
            <a:ext cx="54006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DROP EVENT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d_event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800" y="3645818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验证事件是否删除成功：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41461" y="4221882"/>
            <a:ext cx="7632848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information_schema.events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EVENT_NAME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d_event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Empty set (0.00 sec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7134" y="5286285"/>
            <a:ext cx="4068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没有查询出任何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记录，说明事件删除成功</a:t>
            </a:r>
          </a:p>
        </p:txBody>
      </p:sp>
    </p:spTree>
    <p:extLst>
      <p:ext uri="{BB962C8B-B14F-4D97-AF65-F5344CB8AC3E}">
        <p14:creationId xmlns:p14="http://schemas.microsoft.com/office/powerpoint/2010/main" val="16700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/>
          <p:nvPr/>
        </p:nvSpPr>
        <p:spPr>
          <a:xfrm>
            <a:off x="4006974" y="2947739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5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53582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，能够说出使用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8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763667"/>
            <a:ext cx="6552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是指将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（如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SELECT…FROM…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分离，使得执行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开销更小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，防止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数据中包含特殊字符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导致</a:t>
            </a: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197546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6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传统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对比：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377237"/>
              </p:ext>
            </p:extLst>
          </p:nvPr>
        </p:nvGraphicFramePr>
        <p:xfrm>
          <a:off x="1894566" y="1773610"/>
          <a:ext cx="83266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" name="Visio" r:id="rId4" imgW="8177458" imgH="2021319" progId="Visio.Drawing.11">
                  <p:embed/>
                </p:oleObj>
              </mc:Choice>
              <mc:Fallback>
                <p:oleObj name="Visio" r:id="rId4" imgW="8177458" imgH="20213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566" y="1773610"/>
                        <a:ext cx="8326637" cy="206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7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语句的基本语法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，能够使用预处理语句完成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4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6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内置函数的用法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常用的内置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函数。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21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内置函数的使用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，能够正确使用内置函数完成对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处理。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23"/>
            <a:ext cx="969845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存储过程的基本概念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存储过程的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优点。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4774936"/>
            <a:ext cx="9698457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存储过程的基本操作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调用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过程。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8803" y="5743046"/>
            <a:ext cx="9698457" cy="688079"/>
            <a:chOff x="978872" y="3338787"/>
            <a:chExt cx="5437064" cy="515940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存储过程的错误处理语法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，能够在存储过程中进行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错误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处理。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如果想要将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数值计算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，需要将参数值转换为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无符号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位整数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地转换为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UNSIGNED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12453" y="2061642"/>
            <a:ext cx="7837513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CAST(BIT_AND(b1) AS UNSIGNED)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 one,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CAST(BIT_OR(b1) AS UNSIGNED)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 two,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CAST(BIT_XOR(b1) AS UNSIGNED)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 three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mydb.mybin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+-----+-----+-------+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one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two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three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+-----+-----+-------+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0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7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+-----+-----+-------+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42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1413570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583022" y="2521496"/>
            <a:ext cx="2352123" cy="689338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9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689119" y="2542999"/>
            <a:ext cx="213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4063553" y="1620756"/>
            <a:ext cx="253796" cy="2478758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1413570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预处理语句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499154" y="3949430"/>
            <a:ext cx="354026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499153" y="3959977"/>
            <a:ext cx="35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释放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预处理语句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493057" y="2669246"/>
            <a:ext cx="3544009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470076" y="2669246"/>
            <a:ext cx="35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预处理语句</a:t>
            </a:r>
          </a:p>
        </p:txBody>
      </p:sp>
      <p:sp>
        <p:nvSpPr>
          <p:cNvPr id="2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05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创建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预处理语句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创建预处理语句的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205658"/>
            <a:ext cx="708669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PREPARE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预处理语句名称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2297" y="2873251"/>
            <a:ext cx="64711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预处理语句名称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不区分大小写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，用于标识预处理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语句可以是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一个字符串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语句的会话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lang="en-US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语句中使用“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占位符代替</a:t>
            </a:r>
            <a:r>
              <a:rPr lang="zh-CN" altLang="en-US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数据部分</a:t>
            </a:r>
            <a:endParaRPr lang="en-US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Freeform 7"/>
          <p:cNvSpPr>
            <a:spLocks noChangeArrowheads="1"/>
          </p:cNvSpPr>
          <p:nvPr/>
        </p:nvSpPr>
        <p:spPr bwMode="auto">
          <a:xfrm>
            <a:off x="5287434" y="1485578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Freeform 8"/>
          <p:cNvSpPr>
            <a:spLocks noChangeArrowheads="1"/>
          </p:cNvSpPr>
          <p:nvPr/>
        </p:nvSpPr>
        <p:spPr bwMode="auto">
          <a:xfrm>
            <a:off x="3915833" y="2706893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Freeform 9"/>
          <p:cNvSpPr>
            <a:spLocks noChangeArrowheads="1"/>
          </p:cNvSpPr>
          <p:nvPr/>
        </p:nvSpPr>
        <p:spPr bwMode="auto">
          <a:xfrm>
            <a:off x="4703234" y="4027694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Freeform 10"/>
          <p:cNvSpPr>
            <a:spLocks noChangeArrowheads="1"/>
          </p:cNvSpPr>
          <p:nvPr/>
        </p:nvSpPr>
        <p:spPr bwMode="auto">
          <a:xfrm>
            <a:off x="5977467" y="4027694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Freeform 11"/>
          <p:cNvSpPr>
            <a:spLocks noChangeArrowheads="1"/>
          </p:cNvSpPr>
          <p:nvPr/>
        </p:nvSpPr>
        <p:spPr bwMode="auto">
          <a:xfrm>
            <a:off x="6671733" y="2706893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7"/>
          <p:cNvSpPr>
            <a:spLocks noChangeArrowheads="1"/>
          </p:cNvSpPr>
          <p:nvPr/>
        </p:nvSpPr>
        <p:spPr bwMode="auto">
          <a:xfrm>
            <a:off x="5615947" y="2044378"/>
            <a:ext cx="7238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8"/>
          <p:cNvSpPr>
            <a:spLocks noChangeArrowheads="1"/>
          </p:cNvSpPr>
          <p:nvPr/>
        </p:nvSpPr>
        <p:spPr bwMode="auto">
          <a:xfrm>
            <a:off x="6817783" y="2914886"/>
            <a:ext cx="8763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9"/>
          <p:cNvSpPr>
            <a:spLocks noChangeArrowheads="1"/>
          </p:cNvSpPr>
          <p:nvPr/>
        </p:nvSpPr>
        <p:spPr bwMode="auto">
          <a:xfrm>
            <a:off x="6462183" y="4471590"/>
            <a:ext cx="7112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10"/>
          <p:cNvSpPr>
            <a:spLocks noChangeArrowheads="1"/>
          </p:cNvSpPr>
          <p:nvPr/>
        </p:nvSpPr>
        <p:spPr bwMode="auto">
          <a:xfrm>
            <a:off x="4861984" y="4495477"/>
            <a:ext cx="65795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11"/>
          <p:cNvSpPr>
            <a:spLocks noChangeArrowheads="1"/>
          </p:cNvSpPr>
          <p:nvPr/>
        </p:nvSpPr>
        <p:spPr bwMode="auto">
          <a:xfrm>
            <a:off x="4464051" y="2969360"/>
            <a:ext cx="62256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TextBox 13"/>
          <p:cNvSpPr>
            <a:spLocks noChangeArrowheads="1"/>
          </p:cNvSpPr>
          <p:nvPr/>
        </p:nvSpPr>
        <p:spPr bwMode="auto">
          <a:xfrm>
            <a:off x="8065292" y="2740911"/>
            <a:ext cx="3048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警告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</a:t>
            </a:r>
            <a:r>
              <a:rPr lang="zh-CN" altLang="en-US" sz="18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错误</a:t>
            </a:r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及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包含警告和错误相关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系统变量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的这些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语句不能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作为预处理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TextBox 14"/>
          <p:cNvSpPr>
            <a:spLocks noChangeArrowheads="1"/>
          </p:cNvSpPr>
          <p:nvPr/>
        </p:nvSpPr>
        <p:spPr bwMode="auto">
          <a:xfrm>
            <a:off x="7357533" y="4589464"/>
            <a:ext cx="31792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同名</a:t>
            </a:r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预处理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语句时，系统会先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释放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原来的预处理语句，再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重新创建</a:t>
            </a:r>
            <a:endParaRPr lang="en-US" altLang="zh-CN" sz="1800" dirty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TextBox 15"/>
          <p:cNvSpPr>
            <a:spLocks noChangeArrowheads="1"/>
          </p:cNvSpPr>
          <p:nvPr/>
        </p:nvSpPr>
        <p:spPr bwMode="auto">
          <a:xfrm>
            <a:off x="1143841" y="4451764"/>
            <a:ext cx="35593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防止同时创建太</a:t>
            </a:r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多预处理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，通过</a:t>
            </a:r>
            <a:r>
              <a:rPr lang="en-US" altLang="zh-CN" sz="1800" dirty="0" err="1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max_prepared_stmt_count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系统变量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限制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预处理语句的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最多数量</a:t>
            </a:r>
            <a:endParaRPr lang="en-US" altLang="zh-CN" sz="1800" dirty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TextBox 16"/>
          <p:cNvSpPr>
            <a:spLocks noChangeArrowheads="1"/>
          </p:cNvSpPr>
          <p:nvPr/>
        </p:nvSpPr>
        <p:spPr bwMode="auto">
          <a:xfrm>
            <a:off x="1039092" y="2184153"/>
            <a:ext cx="3525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8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预处理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语句可以在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中使用，不能在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自定义函数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触发器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中使用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TextBox 22"/>
          <p:cNvSpPr>
            <a:spLocks noChangeArrowheads="1"/>
          </p:cNvSpPr>
          <p:nvPr/>
        </p:nvSpPr>
        <p:spPr bwMode="auto">
          <a:xfrm>
            <a:off x="5243134" y="3129703"/>
            <a:ext cx="146866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创建预处理</a:t>
            </a:r>
            <a:r>
              <a:rPr lang="zh-CN" altLang="en-US" b="1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语句的</a:t>
            </a:r>
            <a:endParaRPr lang="en-US" altLang="zh-CN" b="1" dirty="0" smtClean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b="1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注意</a:t>
            </a:r>
            <a:r>
              <a:rPr lang="zh-CN" altLang="en-US" b="1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事项</a:t>
            </a:r>
            <a:endParaRPr lang="zh-CN" altLang="en-US" sz="2400" b="1" dirty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6"/>
          <p:cNvSpPr>
            <a:spLocks noChangeArrowheads="1"/>
          </p:cNvSpPr>
          <p:nvPr/>
        </p:nvSpPr>
        <p:spPr bwMode="auto">
          <a:xfrm>
            <a:off x="6336096" y="1612860"/>
            <a:ext cx="4778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en-US" altLang="zh-CN" sz="18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?</a:t>
            </a:r>
            <a:r>
              <a:rPr lang="zh-CN" altLang="en-US" sz="18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占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位符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不能表示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语句中的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关键字</a:t>
            </a:r>
            <a:r>
              <a:rPr lang="zh-C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</a:t>
            </a:r>
            <a:r>
              <a:rPr lang="zh-CN" altLang="en-US" sz="18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标识符</a:t>
            </a:r>
            <a:endParaRPr lang="en-US" altLang="zh-CN" sz="1800" dirty="0">
              <a:solidFill>
                <a:srgbClr val="1369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4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创建预处理语句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06674" y="1744717"/>
            <a:ext cx="10153128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PREPARE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'SELECT name, price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Statement prepared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800" y="3179982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上述预处理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语句还可以写在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会话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36744" y="3861842"/>
            <a:ext cx="889298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='SELECT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id=?';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PREPARE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@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0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执行预处理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65612" y="2066553"/>
            <a:ext cx="813810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预处理语句名称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[USING @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@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 ...];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002" y="2603904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名称为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的预处理语句：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14886" y="3140626"/>
            <a:ext cx="5832648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SET @id=3;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EXECUTE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USING @id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碳素笔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GP1008  |  1.00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9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释放预处理语句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节约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占用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释放预处理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530810" y="2549530"/>
            <a:ext cx="72008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{DEALLOCATE | DROP} PREPARE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预处理语句名称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002" y="3069754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释放名称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的预处理语句：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141561" y="3640154"/>
            <a:ext cx="5832648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DEALLOCATE PREPARE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4800" y="4139778"/>
            <a:ext cx="1000617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释放预处理语句后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再次执行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会报错：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3506" y="4696907"/>
            <a:ext cx="7995407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EXECUTE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USING @id;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1243 (HY000): Unknown prepared statement handler 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given to EXECUTE</a:t>
            </a:r>
          </a:p>
        </p:txBody>
      </p:sp>
    </p:spTree>
    <p:extLst>
      <p:ext uri="{BB962C8B-B14F-4D97-AF65-F5344CB8AC3E}">
        <p14:creationId xmlns:p14="http://schemas.microsoft.com/office/powerpoint/2010/main" val="35019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45474" y="1856882"/>
            <a:ext cx="720080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语句属于会话级别的操作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，仅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适用于创建预处理语句的当前会话，不适用于其他会话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。会话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结束后，即使不执行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DEALLOCATE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语句或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语句，创建的预处理语句也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1197546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10.8.2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预处理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4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06974" y="2947739"/>
            <a:ext cx="76328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：数据库编程实战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2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数据库编程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，能够根据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实际需求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完成数据库编程。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10.9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：数据库编程实战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132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158" y="2526601"/>
            <a:ext cx="5319801" cy="298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一个名称为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page_proc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的存储过程，并为其设置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，参数分别为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当前页码数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每页显示的最大记录数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获取分页的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总记录数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，并利用传递的参数计算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总页数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，拼接分页查询语句。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）根据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参数查询指定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分页的记录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10.9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：数据库编程实战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数据类型转换函数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在操作数据时，经常需要将数据转换成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指定的类型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的数据类型转换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88656"/>
              </p:ext>
            </p:extLst>
          </p:nvPr>
        </p:nvGraphicFramePr>
        <p:xfrm>
          <a:off x="1954746" y="2493690"/>
          <a:ext cx="8136904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34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07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CONVERT(x, type)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转换成指定的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CONVERT(x USING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 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转换成指定字符集的数据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CAST(x AS type)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转换成指定的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type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47634"/>
              </p:ext>
            </p:extLst>
          </p:nvPr>
        </p:nvGraphicFramePr>
        <p:xfrm>
          <a:off x="2710510" y="5013970"/>
          <a:ext cx="7108130" cy="129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5668">
                  <a:extLst>
                    <a:ext uri="{9D8B030D-6E8A-4147-A177-3AD203B41FA5}">
                      <a16:colId xmlns:a16="http://schemas.microsoft.com/office/drawing/2014/main" val="2782805063"/>
                    </a:ext>
                  </a:extLst>
                </a:gridCol>
                <a:gridCol w="2726860">
                  <a:extLst>
                    <a:ext uri="{9D8B030D-6E8A-4147-A177-3AD203B41FA5}">
                      <a16:colId xmlns:a16="http://schemas.microsoft.com/office/drawing/2014/main" val="1003139899"/>
                    </a:ext>
                  </a:extLst>
                </a:gridCol>
                <a:gridCol w="2355602">
                  <a:extLst>
                    <a:ext uri="{9D8B030D-6E8A-4147-A177-3AD203B41FA5}">
                      <a16:colId xmlns:a16="http://schemas.microsoft.com/office/drawing/2014/main" val="39460246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noProof="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BINARAY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6355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altLang="zh-CN" sz="16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noProof="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DATETIME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SIGNED [INTEGER]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UNSIGNED [INTEGER]</a:t>
                      </a:r>
                      <a:endParaRPr lang="zh-CN" alt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4457407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CONVERT(x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type)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CAST(x AS type)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的可选值：</a:t>
            </a:r>
          </a:p>
        </p:txBody>
      </p:sp>
    </p:spTree>
    <p:extLst>
      <p:ext uri="{BB962C8B-B14F-4D97-AF65-F5344CB8AC3E}">
        <p14:creationId xmlns:p14="http://schemas.microsoft.com/office/powerpoint/2010/main" val="3098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8435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内置函数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自定义函数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的使用，然后讲解了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存储过程的基本操作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，接着讲解了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流程控制语句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游标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触发器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事件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的处理，最后讲解了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预处理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语句的基本操作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。通过本章的学习，读者应具备数据库基础编程的能力，能够在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中对数据进行检索、遍历、判断等编程操作。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数据类型转换函数的使用：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1629594"/>
            <a:ext cx="6912768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CONVERT(3.6/-1.2,SIGNED)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res1,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CAST(0.5/1 AS UNSIGNED)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res2,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UNHEX('41') res3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res1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res2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res3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-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A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30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常用的字符串函数：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30"/>
              </p:ext>
            </p:extLst>
          </p:nvPr>
        </p:nvGraphicFramePr>
        <p:xfrm>
          <a:off x="1702718" y="2061642"/>
          <a:ext cx="8136904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CHAR_LENGTH()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获取字符串的长度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LENGTH()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获取字符串占用的字节数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REPEAT()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重复指定次数的字符串，并保存到一个新字符串中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重复指定次数的空格，并保存到一个新字符串中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UPPER()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将字符串全部转为大写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LOWER()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将字符串全部转为小写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STRCMP()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比较两个字符串的大小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REVERSE()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反转字符串中的字符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4424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10513" y="61553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43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常用的字符串函数：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24917"/>
              </p:ext>
            </p:extLst>
          </p:nvPr>
        </p:nvGraphicFramePr>
        <p:xfrm>
          <a:off x="1486694" y="2061642"/>
          <a:ext cx="9937104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61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6075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SUBSTRING()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从字符串的指定位置开始获取指定长度的字符串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返回字符串左侧指定个数的字符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返回字符串右侧指定个数的字符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LPAD()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从左侧截取指定长度的字符串，当字符串的长度小于限定长度时在左侧填充指定的字符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RPAD()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从左侧截取指定长度的字符串，当字符串的长度小于限定长度时在右侧填充指定的字符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INSTR()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返回子字符串在字符串中第一次出现的位置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FIND_IN_SET()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获取子字符串在含有英文逗号分隔的字符串中的开始位置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LOCATE()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获取子字符串在指定字符串的指定位置开始第一次出现的位置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4424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423798" y="61253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常用的字符串函数：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48175"/>
              </p:ext>
            </p:extLst>
          </p:nvPr>
        </p:nvGraphicFramePr>
        <p:xfrm>
          <a:off x="1702718" y="2061642"/>
          <a:ext cx="8136904" cy="443305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LTRIM()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删除字符串左侧的空格，返回删除后的结果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RTRIM()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删除字符串右侧的空格，返回删除后的结果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TRIM()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删除字符串左右两侧的空格，返回删除后的结果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从字符串的指定位置开始使用子字符串替换指定长度的字符串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REPLACE()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将字符串中的指定字符串替换成新的字符串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将参数连接成一个新字符串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CONCAT_WS()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使用指定分隔符将参数连接成一个新字符串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UNHEX()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返回包含数字的十六进制表示的字符串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4424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39622" y="612536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40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获取字符串的长度和字节数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LENGTH()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用于获取字符串中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每个字符占用的字节数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CHAR_LENGTH()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根据当前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获取字符串的长度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，不同字符集获取的字符串长度不同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在当前连接的客户端字符集为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的情况下，获取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字符串的长度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字节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997746"/>
            <a:ext cx="8460940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CHAR_LENGTH('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努力的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LENGTH('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努力的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CHAR_LENGTH('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努力的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 | LENGTH('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努力的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 |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+-------------------------------+------------------------+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66814" y="5591775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CHAR_LENGTH()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算作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</a:p>
        </p:txBody>
      </p:sp>
    </p:spTree>
    <p:extLst>
      <p:ext uri="{BB962C8B-B14F-4D97-AF65-F5344CB8AC3E}">
        <p14:creationId xmlns:p14="http://schemas.microsoft.com/office/powerpoint/2010/main" val="122988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比较两个字符串的大小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有两个参数，用于声明参与比较的字符串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个参数时，返回值为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个参数时，返回值为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个参数时，返回值为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在当前连接的客户端字符集为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的情况下，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比较两个字符串的大小：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3861842"/>
            <a:ext cx="8712968" cy="25853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STRCMP('C','A')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STRCMP('12','12')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STRCMP('D','H')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+-----------------+--------------------+-------------------+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STRCMP('C','A') | STRCMP('12','12')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STRCMP('D','H')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|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+-----------------+--------------------+-------------------+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1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 |  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-1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+-----------------+--------------------+-------------------+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25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截取字符串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截取字符串的函数有多个，例如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SUBSTRING()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函数、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函数、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RIGHT()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函数、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LPAD()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RPAD()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字符串函数的区别：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64936"/>
              </p:ext>
            </p:extLst>
          </p:nvPr>
        </p:nvGraphicFramePr>
        <p:xfrm>
          <a:off x="1486694" y="2994702"/>
          <a:ext cx="9577065" cy="295537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74221779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40856053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截取开始位置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限定长度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填充字符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SUBSTRING(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LEFT(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不支持自定义，只能从左侧开始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RIGHT(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len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不支持自定义，只能从右侧开始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LPAD(str, len, padstr)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不支持自定义，只能从左侧开始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RPAD(str, len, padstr)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不支持自定义，只能从左侧开始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自定义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4439022" y="1341562"/>
            <a:ext cx="6336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SUBSTRING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截取的开始位置以及截取的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LEFT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函数和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RIGHT()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适用于从左侧或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截取指定长度的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LPAD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函数和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RPAD()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适用于在截取子字符串时，限定的长度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字符串长度时根据自定义的字符进行填充占位。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04268" y="1753321"/>
            <a:ext cx="2902705" cy="340466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880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1868495"/>
            <a:ext cx="9721080" cy="878400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变量的分类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定义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2838721"/>
            <a:ext cx="9709797" cy="879105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流程控制语句的使用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，能够在程序中灵活使用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判断语句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语句</a:t>
              </a:r>
              <a:endPara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跳转语句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控制程序的执行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77223" y="3806822"/>
            <a:ext cx="9698457" cy="87840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游标的基本概念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，能够描述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游标的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作用。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8804" y="4774935"/>
            <a:ext cx="9698457" cy="878400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游标的使用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利用游标检索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8803" y="5743045"/>
            <a:ext cx="9698457" cy="878400"/>
            <a:chOff x="978872" y="3338787"/>
            <a:chExt cx="5437064" cy="515940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触发器的基本概念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触发器的优点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缺点。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6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截取字符串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截取字符串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98762" y="1629594"/>
            <a:ext cx="806489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SUBSTRING('hello',2,3)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sub,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LEFT('hello',3)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RIGHT('hello',3)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LPAD('hello',6,'*')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lpad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RPAD('hello',6,'*')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rpad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sub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l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r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lpad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rpad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+------+------+------+--------+--------+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ell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llo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*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hello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+------+------+------+--------+--------+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574926" y="1597650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LEFT()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RIGHT()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函数时，当限定的长度大于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截取到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字符串末尾。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函数的第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个参数还可以是负数，如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表示从字符串末尾的字符开始截取。如果设置的截取开始位置超过字符串的长度时，结果将返回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" y="1283955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0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）获取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字符串首次出现的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INSTR()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获取字符串在另一个字符串中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首次出现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的位置，使用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FIND_IN_SET()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获取字符串在含有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英文逗号分隔的字符串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首次出现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获取字符串首次出现的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位置：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980013"/>
            <a:ext cx="615668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INSTR('banana','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LOCATE('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','banana')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locate,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FIND_IN_SET('in','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liner,in,hit,in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locate 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find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 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+-------+--------+------+</a:t>
            </a:r>
          </a:p>
        </p:txBody>
      </p:sp>
    </p:spTree>
    <p:extLst>
      <p:ext uri="{BB962C8B-B14F-4D97-AF65-F5344CB8AC3E}">
        <p14:creationId xmlns:p14="http://schemas.microsoft.com/office/powerpoint/2010/main" val="329029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）去除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字符串两边空格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去除字符串“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的空格，为了直观地看出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空格是否被去除，使用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函数将去除空格后的字符串和“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2533754"/>
            <a:ext cx="7488832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CONCAT('*', LTRIM(' hello '), '*')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ltrim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CONCAT('*', RTRIM(' hello '), '*')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rtrim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CONCAT('*', TRIM(' hello '), '*')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trim;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ltrim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rtrim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trim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*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* 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*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hello* 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*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hello*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+----------+----------+---------+</a:t>
            </a:r>
          </a:p>
        </p:txBody>
      </p:sp>
    </p:spTree>
    <p:extLst>
      <p:ext uri="{BB962C8B-B14F-4D97-AF65-F5344CB8AC3E}">
        <p14:creationId xmlns:p14="http://schemas.microsoft.com/office/powerpoint/2010/main" val="935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）替换字符串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替换字符串中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指定长度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的字符串，使用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REPLACE()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替换字符串中出现的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38822" y="2553728"/>
            <a:ext cx="6804756" cy="38318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INSERT('welcome', 3, 4, 'HA')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INSERT('welcome', -4, 3, 'HA')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two,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INSERT('welcome', 7, 10, 'HA')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three,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REPLACE('welcome', 'e', 'E')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four;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+--------+-----------+-------------+-----------+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first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two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three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four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+--------+-----------+-------------+-----------+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weHAe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welcome |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welcomHA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+--------+-----------+-------------+-----------+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9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18942" y="1791608"/>
            <a:ext cx="753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INSERT()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函数替换字符串时，当替换的开始字符位置设置为负数（如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）时，则返回原字符串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限定替换子字符串的长度大于字符串的长度（如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）时，则从指定的开始位置替换到字符串的末尾。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" y="112553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214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日期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和时间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常用的日期和时间函数：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38830"/>
              </p:ext>
            </p:extLst>
          </p:nvPr>
        </p:nvGraphicFramePr>
        <p:xfrm>
          <a:off x="1702718" y="2061642"/>
          <a:ext cx="8136904" cy="432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CURDATE()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服务器当前日期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CURTIME()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服务器当前时间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服务器当前日期和时间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SYSDATE()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用于获取动态的实时日期和时间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UNIX_TIMESTAMP()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UNIX_TIMESTAMP(data)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将指定日期转换为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UNIX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DATEDIFF(date1, date2)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计算两个日期的天数差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获取日期或日期时间表达式中的日期部分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442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TIME()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获取日期或日期时间表达式中的时间部分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9493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27028" y="601231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1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日期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和时间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常用的日期和时间函数：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01348"/>
              </p:ext>
            </p:extLst>
          </p:nvPr>
        </p:nvGraphicFramePr>
        <p:xfrm>
          <a:off x="1702718" y="2061642"/>
          <a:ext cx="8136904" cy="432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WEEK()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返回指定日期的周数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DAYNAME()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返回日期对应的英文星期名称（如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Saturday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DAYOFMONTH(date)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返回指定日期月份中的天，范围是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1~31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DAYOFYEAR(date)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返回指定的日期是一年中的哪一天，范围是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1~366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DAYOFWEEK(date)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返回日期对应的星期几（如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周日，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周一，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周六）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FROM_UNIXTIME()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将指定的时间戳转成对应的日期时间格式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EXTRACT()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按照指定参数提取日期中的数据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DATE_SUB()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在指定的日期上减去日期时间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442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DATE_ADD()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在指定的日期上添加日期时间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9493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827028" y="601231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5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默认情况下，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服务器的时区与当前系统的时区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系统变量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time_zone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2061642"/>
            <a:ext cx="576064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VARIABLES LIKE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time_zone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30155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查询结果如果是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服务器的时区与当前系统的时区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服务器的时区：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4746" y="3660333"/>
            <a:ext cx="684076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：临时修改时区，设置系统变量的值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time_zone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='+8:00';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：永久修改时区，在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添加以下配置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default_time_zone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='+8:00'</a:t>
            </a:r>
          </a:p>
        </p:txBody>
      </p:sp>
    </p:spTree>
    <p:extLst>
      <p:ext uri="{BB962C8B-B14F-4D97-AF65-F5344CB8AC3E}">
        <p14:creationId xmlns:p14="http://schemas.microsoft.com/office/powerpoint/2010/main" val="23589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 获取更精确的服务器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LOCALTIME()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CURRENT_TIMESTAMP()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LOCALTIMESTAMP()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都可以获取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当前服务器的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2997746"/>
            <a:ext cx="417646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NOW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             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2022-06-08 15:34:51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5591150" y="2997746"/>
            <a:ext cx="496855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NOW(4)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NOW(4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2022-06-08 15:37:05.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6638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81733" y="3026323"/>
            <a:ext cx="284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参数值为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en-US" altLang="zh-CN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获取时间的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毫秒位数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67614" y="4941962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6638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获取的毫秒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</p:txBody>
      </p:sp>
    </p:spTree>
    <p:extLst>
      <p:ext uri="{BB962C8B-B14F-4D97-AF65-F5344CB8AC3E}">
        <p14:creationId xmlns:p14="http://schemas.microsoft.com/office/powerpoint/2010/main" val="30516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756181" y="2283547"/>
            <a:ext cx="8875529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触发器的基本操作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，能够给数据表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触发器。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752623" y="3253772"/>
            <a:ext cx="8865228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事件的基本概念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事件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优点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缺点。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746711" y="4221874"/>
            <a:ext cx="8854874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事件的基本操作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，能够使用事件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自动执行指定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任务。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58292" y="5189987"/>
            <a:ext cx="8854874" cy="688079"/>
            <a:chOff x="978872" y="3338787"/>
            <a:chExt cx="5437064" cy="515940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预处理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SQL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基本语法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，能够使用预处理语句完成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5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SYSDATE()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的对比：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1617975"/>
            <a:ext cx="9289032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NOW(), SYSDATE(), SLEEP(2), NOW(), SYSDATE()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NOW(): 2022-06-08 15:39:33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SYSDATE(): 2022-06-08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15:39:33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SLEEP(2): 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NOW(): 2022-06-08 15:39:33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SYSDATE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(): 2022-06-08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15:39:35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39222" y="449829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SYSDATE()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函数获取的时间前后相差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52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）格式化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戳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日期格式化的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的格式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39544"/>
              </p:ext>
            </p:extLst>
          </p:nvPr>
        </p:nvGraphicFramePr>
        <p:xfrm>
          <a:off x="1774726" y="2553728"/>
          <a:ext cx="8136903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4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699">
                  <a:extLst>
                    <a:ext uri="{9D8B030D-6E8A-4147-A177-3AD203B41FA5}">
                      <a16:colId xmlns:a16="http://schemas.microsoft.com/office/drawing/2014/main" val="2782805063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分类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格式字符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年份，如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1988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年份，如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88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月份，月份前有前导零，返回值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00~12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%c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月份，月份前无前导零，返回值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0~12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%M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月份，完整的文本格式，如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January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March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月份中的第几天，有前导零，返回值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00~31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月份中的第几天，无前导零，返回值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0~31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70229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911629" y="56403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1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）格式化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戳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日期格式化的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的格式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39940"/>
              </p:ext>
            </p:extLst>
          </p:nvPr>
        </p:nvGraphicFramePr>
        <p:xfrm>
          <a:off x="1774726" y="2553728"/>
          <a:ext cx="8136903" cy="3024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82805063"/>
                    </a:ext>
                  </a:extLst>
                </a:gridCol>
                <a:gridCol w="5184575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分类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格式字符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rowSpan="4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%h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%I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小时格式，有前导零，返回值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01~12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小时格式，有前导零，返回值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00~23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</a:t>
                      </a:r>
                      <a:r>
                        <a:rPr lang="en-US" sz="16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分钟数，有前导零，返回值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00~59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%s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%S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秒数，有前导零，返回值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00~59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星期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%w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星期几，返回值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（星期日）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~6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（星期六）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%W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星期几，完整的文本格式，如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Sunday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Saturday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195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911629" y="520839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2/2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3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函数格式化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UNIX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1629594"/>
            <a:ext cx="9433048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FROM_UNIXTIME(UNIX_TIMESTAMP(), '%W')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FROM_UNIXTIME(UNIX_TIMESTAMP(), '%y/%c/%e')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FROM_UNIXTIME(UNIX_TIMESTAMP(), '%H:%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:%s')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星期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Wednesday 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22/6/8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16:01:52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+-------------+--------+----------+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72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）提取日期时间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函数从指定的日期中获取想要的日期时间，如当前日期的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季度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9131"/>
              </p:ext>
            </p:extLst>
          </p:nvPr>
        </p:nvGraphicFramePr>
        <p:xfrm>
          <a:off x="1486694" y="4077866"/>
          <a:ext cx="9505057" cy="1728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25668">
                  <a:extLst>
                    <a:ext uri="{9D8B030D-6E8A-4147-A177-3AD203B41FA5}">
                      <a16:colId xmlns:a16="http://schemas.microsoft.com/office/drawing/2014/main" val="2782805063"/>
                    </a:ext>
                  </a:extLst>
                </a:gridCol>
                <a:gridCol w="2726860">
                  <a:extLst>
                    <a:ext uri="{9D8B030D-6E8A-4147-A177-3AD203B41FA5}">
                      <a16:colId xmlns:a16="http://schemas.microsoft.com/office/drawing/2014/main" val="1003139899"/>
                    </a:ext>
                  </a:extLst>
                </a:gridCol>
                <a:gridCol w="2355602">
                  <a:extLst>
                    <a:ext uri="{9D8B030D-6E8A-4147-A177-3AD203B41FA5}">
                      <a16:colId xmlns:a16="http://schemas.microsoft.com/office/drawing/2014/main" val="394602467"/>
                    </a:ext>
                  </a:extLst>
                </a:gridCol>
                <a:gridCol w="2396927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MICROSECOND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SECOND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MINUTE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HOUR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WEEK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MONTH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QUARTER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YEAR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SECOND_MICROSECOND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MINUTE_SECOND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HOUR_MINUTE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DAY_SECOND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DAY_MINUTE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DAY_HOUR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YEAR_MONTH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86894" y="2493690"/>
            <a:ext cx="46185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062203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日期时间单位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日期时间值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可以指定的日期时间单位：</a:t>
            </a:r>
          </a:p>
        </p:txBody>
      </p:sp>
    </p:spTree>
    <p:extLst>
      <p:ext uri="{BB962C8B-B14F-4D97-AF65-F5344CB8AC3E}">
        <p14:creationId xmlns:p14="http://schemas.microsoft.com/office/powerpoint/2010/main" val="291716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提取当前时间中的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时、分、秒值：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1629594"/>
            <a:ext cx="8136904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EXTRACT(DAY_SECOND FROM NOW())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EXTRACT(DAY_SECOND FROM NOW())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105116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2798" y="4545486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690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）增加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或减少日期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中，可以通过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增加或减少日期时间，也可以通过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DATE_ADD()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DATE_SUB()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增加或减少日期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或减少日期时间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23520" y="2953028"/>
            <a:ext cx="7815379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增加或减少日期时间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日期时间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+/-INTERVAL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日期时间单位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增加或减少日期时间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日期时间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INTERVAL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 日期时间单位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DATE_SUB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日期时间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INTERVAL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 日期时间单位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或减少日期时间：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630749"/>
            <a:ext cx="10009112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'2022-06-09 14:50:00'+INTERVAL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DAY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one,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'2022-06-09 14:50:00'-INTERVAL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'2 10:02:00' DAY_SECOND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two,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DATE_ADD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('2022-06-09 14:50:00',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INTERVAL '4' YEAR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three,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DATE_SUB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('2022-06-09 14:50:00',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INTERVAL '20' MINUTE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four\G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one: 2022-06-10 14:50:00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two: 2022-06-07 04:48:00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three: 2026-06-09 14:50:00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four: 2022-06-09 14:30:00</a:t>
            </a:r>
          </a:p>
        </p:txBody>
      </p:sp>
    </p:spTree>
    <p:extLst>
      <p:ext uri="{BB962C8B-B14F-4D97-AF65-F5344CB8AC3E}">
        <p14:creationId xmlns:p14="http://schemas.microsoft.com/office/powerpoint/2010/main" val="10649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加密和散列函数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加密散列函数主要用于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对数据进行加密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，加密后的数据不会直接看出来保存的具体内容，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保证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的安全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常用的加密和散列函数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17204"/>
              </p:ext>
            </p:extLst>
          </p:nvPr>
        </p:nvGraphicFramePr>
        <p:xfrm>
          <a:off x="1702718" y="2997746"/>
          <a:ext cx="9361040" cy="28915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MD5()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MD5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计算并返回一个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位的散列字符串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AES_ENCRYPT()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使用密钥对字符串进行加密，默认返回一个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128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位的二进制数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AES_DECRYPT()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使用密钥对密码进行解密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SHA1()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利用安全散列算法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SHA-1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计算字符串，返回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个十六进制数字组成的字符串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SHA2()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利用安全散列算法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SHA-2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计算字符串，第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个参数是要散列的明文字符串，第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个参数表示期望的结果位长度，可选值为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512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（相当于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256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），如果参数为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或长度值不是可选值，返回值为</a:t>
                      </a:r>
                      <a:r>
                        <a:rPr lang="en-US" sz="1600" b="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4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演示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MD5()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SHA1()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4686" y="1660366"/>
            <a:ext cx="10064083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MD5('123456'),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SHA1('123456'),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SHA2('123456',256)\G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MD5('123456'): e10adc3949ba59abbe56e057f20f883e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SHA1('123456'): 7c4a8d09ca3762af61e59520943dc26494f8941b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SHA2('123456',256): 8d969eef6ecad3c29a3a629280e686cf0c3f5d5a86aff3ca120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20c923adc6c92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88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数据库编程是指通过数据库本身提供的一些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，通过这些程序可以对数据库进行操作。例如，使用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完成指定功能、使用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封装重复的代码，使用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保存程序运行过程中的数据，根据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控制程序的执行流程，通过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检索数据，利用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实现数据表的级联操作，通过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自动执行定时任务，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数据库编程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的相关内容进行详细讲解。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系统信息函数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系统信息函数用于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查看服务器的系统信息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版本号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登录服务器的用户名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主机地址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的系统信息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12175"/>
              </p:ext>
            </p:extLst>
          </p:nvPr>
        </p:nvGraphicFramePr>
        <p:xfrm>
          <a:off x="1774726" y="3014588"/>
          <a:ext cx="8352928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VERSION()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服务器的版本号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DATABASE()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获取当前操作的数据库名称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获取登录服务器的主机地址和用户名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CURRENT_USER()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获取该账户名允许通过哪些主机名连接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CONNECTION_ID()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服务器的连接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863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BENCHMARK()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重复执行一个表达式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90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LAST_INSERT_ID()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获取当前会话中最后一个插入的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AUTO_INCREMENT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7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BENCHMARK()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重复执行表达式：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646934" y="1576024"/>
            <a:ext cx="4824536" cy="23544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BENCHMARK(10000000,'3*7');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BENCHMARK(10000000,'3*7')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(0.03 sec)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861842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BENCHMARK()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重复执行查询语句：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4361466"/>
            <a:ext cx="8424936" cy="23544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BENCHMARK(100000000,'SELECT name FROM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id=2');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|BENCHMARK(100000000,'SELECT name FROM </a:t>
            </a:r>
            <a:r>
              <a:rPr lang="en-US" altLang="zh-CN" sz="1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id=2')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                                            </a:t>
            </a: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                 </a:t>
            </a: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 |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+------------------------------------------------------------------------------+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(0.31 sec)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6239222" y="3503128"/>
            <a:ext cx="525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3*7”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重复执行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1000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万次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，执行时间为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0.03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4439022" y="6300459"/>
            <a:ext cx="45365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将查询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语句重复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亿次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，执行时间为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0.31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892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JSON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提供了很多操作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数据的函数。例如，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数组和对象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91469"/>
              </p:ext>
            </p:extLst>
          </p:nvPr>
        </p:nvGraphicFramePr>
        <p:xfrm>
          <a:off x="1774726" y="3014588"/>
          <a:ext cx="8352928" cy="3024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JSON_ARRAY()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JSON_OBJECT()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JSON_CONTAINS()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文档中是否包含路径中的指定对象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JSON_CONTAINS_PATH()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文档中是否包含路径中的任意数据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JSON_EXTRACT()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文档返回数据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863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JSON_KEYS()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文档中获取数组中的键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903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27654" y="566925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7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0824"/>
              </p:ext>
            </p:extLst>
          </p:nvPr>
        </p:nvGraphicFramePr>
        <p:xfrm>
          <a:off x="1774726" y="1629594"/>
          <a:ext cx="8352928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JSON_SEARCH()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文档中值的路径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JSON_ARRAY_APPEND()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将数据追加到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文档的指定路径中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JSON_ARRAY_INSERT()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将数据插入到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文档的指定路径前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JSON_DEPTH()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文档的最大深度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JSON_INSERT() 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将数据插入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863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JSON_LENGTH()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文档中元素的数量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90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JSON_MERGE_PATCH()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合并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文档，替换重复键的值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725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38612" y="471626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84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函数：</a:t>
            </a:r>
            <a:endParaRPr lang="zh-CN" altLang="en-US" sz="20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60269"/>
              </p:ext>
            </p:extLst>
          </p:nvPr>
        </p:nvGraphicFramePr>
        <p:xfrm>
          <a:off x="1774726" y="1629594"/>
          <a:ext cx="8496576" cy="3456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函数名称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JSON_MERGE_PRESERVE()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合并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文档，保留重复的键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JSON_PRETTY()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以友好的格式打印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JSON_REMOVE()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文档中删除数据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JSON_REPLACE()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替换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文档中的值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JSON_SET()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文档中插入数据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863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JSON_TYPE()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值的类型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90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JSON_VALID()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JSON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值是否有效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7257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79453" y="471626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3/3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9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）创建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键值对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创建成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4" y="2126099"/>
            <a:ext cx="820891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val...]])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([key,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key, val...]])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141762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26754" y="3645818"/>
            <a:ext cx="8172908" cy="26776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JSON_ARRAY('cake', 2, NULL)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JSON_OBJECT("id", 12, "name", "Tom")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+--------------------------------+-------------------------------------------+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JSON_ARRAY('cake', 2, NULL) | JSON_OBJECT("id", 12, "name", "Tom")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+--------------------------------+-------------------------------------------+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["cake", 2, null]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{"id": 12, "name": "Tom"}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+--------------------------------+-------------------------------------------+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68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JSON_INSERT()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JSON_REPLACE()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使用区别：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：当插入的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时则插入，否则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现有的值。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JSON_INSERT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：当插入的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时则插入，否则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现有的值。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JSON_REPLACE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：将指定的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替换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现有的值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4372762"/>
            <a:ext cx="8640960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JSON_SET('{"id": 12}', "$.email", "test@163.com")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c1,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JSON_SET('{"id": 12}', "$.id", "8")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c2\G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c1: {"id": 12, "email": "test@163.com"}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c2: {"id": "8"}</a:t>
            </a:r>
          </a:p>
        </p:txBody>
      </p:sp>
    </p:spTree>
    <p:extLst>
      <p:ext uri="{BB962C8B-B14F-4D97-AF65-F5344CB8AC3E}">
        <p14:creationId xmlns:p14="http://schemas.microsoft.com/office/powerpoint/2010/main" val="35625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）删除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JSON_REMOVE()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待删除的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JSON_REMOVE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997746"/>
            <a:ext cx="7920880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JSON_REMOVE('["a",[2,3],"b"]',"$[1]")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JSON_REMOVE('["a",[2,3],"b"]',"$[1]")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["a", "b"]           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79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369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）合并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 MERGE_PATCH()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JSON_MERGE_PRESERVE()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用于将多个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合并。这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个函数在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区别：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 MERGE_PATCH()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：如果有相同的键，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后面的值覆盖前面的值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JSON_MERGE_PRESERVE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：如果有相同的键，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保留所有的数据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 MERGE_PATCH()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JSON_MERGE_PRESERVE()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1" y="3933850"/>
            <a:ext cx="10369152" cy="216982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JSON_MERGE_PATCH('{"a":1,"b":2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}', '{"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a":11,"b":22,"c":33}')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PATCH,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JSON_MERGE_PRESERVE('{"a":1,"b":2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}',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'{"a":11,"b":22,"c":3}')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PRESERVE\G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PATCH: {"a": 11, "b": 22, "c": 33}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PRESERVE: {"a": [1, 11], "b": [2, 22], "c": 3}</a:t>
            </a:r>
          </a:p>
        </p:txBody>
      </p:sp>
    </p:spTree>
    <p:extLst>
      <p:ext uri="{BB962C8B-B14F-4D97-AF65-F5344CB8AC3E}">
        <p14:creationId xmlns:p14="http://schemas.microsoft.com/office/powerpoint/2010/main" val="34475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）搜索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文档中的值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JSON_SEARCH()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用于根据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获取其对应的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演示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JSON_SEARCH()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9228" y="2997746"/>
            <a:ext cx="8983963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JSON_EXTRACT('["cookie","1",{"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eat":"cookie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"}]','$[0]','$[1]')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c1,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JSON_SEARCH('["cookie","1",{"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eat":"cookie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"}]','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all',"cookie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c2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\G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c1: ["cookie", "1"]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c2: ["$[0]", "$[2].eat"]</a:t>
            </a:r>
          </a:p>
        </p:txBody>
      </p:sp>
    </p:spTree>
    <p:extLst>
      <p:ext uri="{BB962C8B-B14F-4D97-AF65-F5344CB8AC3E}">
        <p14:creationId xmlns:p14="http://schemas.microsoft.com/office/powerpoint/2010/main" val="20263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79578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811388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82338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7361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函数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794562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存储过程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80172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变量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830029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4808376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流程控制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0870" y="5835213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5813560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游标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441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JSON_EXTRACT()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JSON_UNQUOTE()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函数提取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061642"/>
            <a:ext cx="9721080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提取字段中的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数据，等价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于：字段名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JSON_EXTRACT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提取字段中的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数据，并删除数据的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引号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等价于：字段名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路径，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-&gt;&gt;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还可以删除获取到的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值的引号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JSON_UNQUOTE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(JSON_EXTRACT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JSON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2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10. </a:t>
            </a:r>
            <a:r>
              <a:rPr lang="zh-CN" altLang="en-US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其他常用函数</a:t>
            </a:r>
            <a:endParaRPr lang="en-US" altLang="zh-CN" sz="2000" kern="1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了一些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其他常用函数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地址与数字转换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延迟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执行时间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地址与数字转换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存储空间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，通常会将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INET_ATON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地址转换为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INET_NTOA()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演示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INET_ATON()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INET_NTOA()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的使用：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1" y="3933850"/>
            <a:ext cx="4447459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INET_ATON('192.168.22.11')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INET_ATON('192.168.22.11')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3232241163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167214" y="3933850"/>
            <a:ext cx="4447459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INET_NTOA(3232241163)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INET_NTOA(3232241163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192.168.22.11 |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1" y="6224222"/>
            <a:ext cx="44710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计算方式为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11+22*256+168*2562+192*2563</a:t>
            </a:r>
            <a:endParaRPr lang="zh-CN" altLang="en-US" sz="16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49685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）延迟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语句的执行时间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SLEEP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延迟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语句执行时间：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43035" y="2133650"/>
            <a:ext cx="3672408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SLEEP(2);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SLEEP(2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+----------+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6455246" y="2133650"/>
            <a:ext cx="4392488" cy="23083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UUID();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           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bc215b01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e86f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11ec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afea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f0def1f8683b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+--------------------------------------------+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6167214" y="1075596"/>
            <a:ext cx="554461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）获取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UUID()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函数在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同一时间同一空间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zh-CN" altLang="en-US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唯一标识符：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951190" y="1075596"/>
            <a:ext cx="0" cy="52345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455247" y="4437906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UUID()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函数的返回值由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小写的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十六进制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分隔符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-”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分为</a:t>
            </a:r>
            <a:r>
              <a:rPr lang="en-US" altLang="zh-CN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数字是根据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时间戳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换算出来的</a:t>
            </a:r>
            <a:r>
              <a:rPr lang="zh-CN" altLang="en-US" sz="16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1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时间的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唯一性</a:t>
            </a:r>
            <a:endParaRPr lang="en-US" altLang="zh-CN" sz="1600" kern="1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sz="16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用于保存</a:t>
            </a:r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空间的</a:t>
            </a:r>
            <a:r>
              <a:rPr lang="zh-CN" altLang="en-US" sz="16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唯一性</a:t>
            </a:r>
            <a:endParaRPr lang="zh-CN" altLang="en-US" sz="1600" kern="1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9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自定义函数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，能够正确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自定义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函数完成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29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1558702" y="981522"/>
            <a:ext cx="5956094" cy="3312368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自定义函数中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可能有多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语句，每条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语句都有语句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遇到语句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结束符会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自动执行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，自定义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只有被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才执行，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函数时修改语句结束符。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720698" y="1456267"/>
            <a:ext cx="2944985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语句结束符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语句结束符的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3224032" y="2277666"/>
            <a:ext cx="5388405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DELIMITER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新语句结束符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新语句结束符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DELIMITER 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788935" y="4402261"/>
            <a:ext cx="6258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DELIMITER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新语句结束符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”将语句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结束符设置为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新结束符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新结束符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推荐使用系统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非内置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的符号，如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20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790950" y="159765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函数创建完成后，需要使用“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 ;”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将语句结束符修改回原来的“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;”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DELIMITER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与“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;”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之间有一个空格，否则修改无效。</a:t>
            </a: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使用反斜杠“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作为语句结束符，反斜杠是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的转义字符。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197546"/>
            <a:ext cx="4365898" cy="4365898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687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创建自定义函数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38822" y="2037611"/>
            <a:ext cx="6984776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[DEFINER = user]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[IF NOT EXISTS]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函数名称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参数名 数据类型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...])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返回值类型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特征值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[BEGIN]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函数体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[END]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658602" y="5038432"/>
            <a:ext cx="10945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DEFINER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创建函数的用户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值通常为“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'@'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主机地址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CURRENT_USER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子句，默认将当前登录的用户作为函数的定义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者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函数名称推荐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字母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下画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线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905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自定义函数的特征值：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25476"/>
              </p:ext>
            </p:extLst>
          </p:nvPr>
        </p:nvGraphicFramePr>
        <p:xfrm>
          <a:off x="1774726" y="1629594"/>
          <a:ext cx="8496576" cy="43200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特征值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作用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COMMENT '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注释内容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为存储过程设置注释信息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LANGUAGE SQL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存储过程体是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语句，后续可能会支持其他类型语句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375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[NOT] DETERMINISTIC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指明存储过程的执行结果是否是确定的，默认为不确定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4919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CONTAINS SQL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表示子程序中包含除读或写数据的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863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 SQL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表示子程序中不包含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4690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READS SQL DATA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表示子程序中包含读取数据的语句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7257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MODIFIES SQL DATA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表示子程序中包含写数据的语句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148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 SECURITY DEFINER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表示只有定义者才有权执行存储过程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217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 SECURITY INVOKER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8255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表示调用者有权执行存储过程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401981"/>
                  </a:ext>
                </a:extLst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6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创建自定义函数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，实现对指定用户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打招呼：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1653109"/>
            <a:ext cx="7920880" cy="30008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$$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FUNCTION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VARCHAR(30)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VARCHAR(50) NO SQL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CONCAT('Hello ', name, '!');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8471470" y="2784187"/>
            <a:ext cx="273630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函数体只有一条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语句，省略了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BEGIN…END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6934" y="2949253"/>
            <a:ext cx="41044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7823398" y="3153519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5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触发器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事件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预处理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SQL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语句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09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动手实践：数据库编程实战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查看自定义函数的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054646" y="2092063"/>
            <a:ext cx="10801200" cy="452431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FUNCTION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Function: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sql_mode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ONLY_FULL_GROUP_BY,STRICT_TRANS_TABLES,NO_ZERO_IN_DATE,NO_ZERO_DATE,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ERROR_FOR_DIVISION_BY_ZERO,NO_ENGINE_SUBSTITUTION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Create Function: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DEFINER=`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root`@`localhost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FUNCTION `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`(name VARCHAR(30)) RETURNS varchar(50) CHARSET utf8mb4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NO SQL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RETURN CONCAT('Hello ', name, '!');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character_set_client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 in set (0.00 sec)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441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FUNCTION STATUS\G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语句查看系统中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所有自定义函数的状态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FUNCTION STATUS LIKE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查看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指定自定义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函数的状态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的状态：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2536971"/>
            <a:ext cx="7056784" cy="41549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FUNCTION STATUS LIKE 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Db: shop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Name: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Type: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FUNCTION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Definer: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root@localhost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Modified: 2022-06-10 15:37:01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Created: 2022-06-10 15:37:01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Security_type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DEFINER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Comment: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47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441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调用自定义函数的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2061642"/>
            <a:ext cx="640871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])[, ...];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37706"/>
            <a:ext cx="10441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调用自定义函数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3213770"/>
            <a:ext cx="6408712" cy="280794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('TOM')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('TOM') |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Hello TOM!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85594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4411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删除自定义函数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FUNCTION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删除自定义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2034455"/>
            <a:ext cx="590465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FUNCTION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65698"/>
            <a:ext cx="10441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删除自定义函数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41027" y="3150331"/>
            <a:ext cx="7188277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FUNCTION IF EXISTS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sayHello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</p:txBody>
      </p:sp>
    </p:spTree>
    <p:extLst>
      <p:ext uri="{BB962C8B-B14F-4D97-AF65-F5344CB8AC3E}">
        <p14:creationId xmlns:p14="http://schemas.microsoft.com/office/powerpoint/2010/main" val="2332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，能够说出存储过程的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优点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2164357"/>
            <a:ext cx="6552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Stored Procedure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）是数据库中一个重要的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，它是一组为了完成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特定功能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。用户通过存储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经常使用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起来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避免编写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13570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07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hape 2012"/>
          <p:cNvSpPr/>
          <p:nvPr/>
        </p:nvSpPr>
        <p:spPr>
          <a:xfrm>
            <a:off x="7002764" y="1269554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2013"/>
          <p:cNvSpPr/>
          <p:nvPr/>
        </p:nvSpPr>
        <p:spPr>
          <a:xfrm>
            <a:off x="7002764" y="3200030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hape 2014"/>
          <p:cNvSpPr/>
          <p:nvPr/>
        </p:nvSpPr>
        <p:spPr>
          <a:xfrm>
            <a:off x="1529290" y="3199137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015"/>
          <p:cNvSpPr/>
          <p:nvPr/>
        </p:nvSpPr>
        <p:spPr>
          <a:xfrm>
            <a:off x="1529290" y="1269554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2016"/>
          <p:cNvSpPr/>
          <p:nvPr/>
        </p:nvSpPr>
        <p:spPr>
          <a:xfrm>
            <a:off x="4599266" y="1637195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hape 2021"/>
          <p:cNvSpPr/>
          <p:nvPr/>
        </p:nvSpPr>
        <p:spPr>
          <a:xfrm>
            <a:off x="2091001" y="1952153"/>
            <a:ext cx="2511360" cy="8947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存储过程使用</a:t>
            </a:r>
            <a:r>
              <a:rPr lang="en-US" altLang="zh-CN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PROCEDURE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；自定义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函数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FUNCTION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Shape 2022"/>
          <p:cNvSpPr/>
          <p:nvPr/>
        </p:nvSpPr>
        <p:spPr>
          <a:xfrm>
            <a:off x="2092410" y="1385330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语法</a:t>
            </a:r>
            <a:r>
              <a:rPr lang="zh-C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的标识符不同</a:t>
            </a:r>
          </a:p>
        </p:txBody>
      </p:sp>
      <p:sp>
        <p:nvSpPr>
          <p:cNvPr id="14" name="Shape 2023"/>
          <p:cNvSpPr/>
          <p:nvPr/>
        </p:nvSpPr>
        <p:spPr>
          <a:xfrm>
            <a:off x="2094096" y="3833081"/>
            <a:ext cx="2681661" cy="83809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存储过程使用</a:t>
            </a:r>
            <a:r>
              <a:rPr lang="en-US" altLang="zh-CN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CALL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调用；自定义函数使用</a:t>
            </a:r>
            <a:r>
              <a:rPr lang="en-US" altLang="zh-CN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SELECT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调用。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Shape 2024"/>
          <p:cNvSpPr/>
          <p:nvPr/>
        </p:nvSpPr>
        <p:spPr>
          <a:xfrm>
            <a:off x="2129612" y="3259694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语句不同</a:t>
            </a:r>
          </a:p>
        </p:txBody>
      </p:sp>
      <p:sp>
        <p:nvSpPr>
          <p:cNvPr id="16" name="Shape 2025"/>
          <p:cNvSpPr/>
          <p:nvPr/>
        </p:nvSpPr>
        <p:spPr>
          <a:xfrm>
            <a:off x="7504038" y="1846609"/>
            <a:ext cx="2450184" cy="8947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创建存储过程时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没有返回值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；自定义函数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必须设置返回值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，并设置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返回值类型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Shape 2026"/>
          <p:cNvSpPr/>
          <p:nvPr/>
        </p:nvSpPr>
        <p:spPr>
          <a:xfrm>
            <a:off x="8237682" y="1385330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返回</a:t>
            </a:r>
            <a:r>
              <a:rPr lang="zh-C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值不同</a:t>
            </a:r>
          </a:p>
        </p:txBody>
      </p:sp>
      <p:sp>
        <p:nvSpPr>
          <p:cNvPr id="18" name="Shape 2027"/>
          <p:cNvSpPr/>
          <p:nvPr/>
        </p:nvSpPr>
        <p:spPr>
          <a:xfrm>
            <a:off x="7487170" y="3766576"/>
            <a:ext cx="2597110" cy="75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不能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将结果赋值给变量；自定义函数在调用时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必须将结果值赋给变量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Shape 2028"/>
          <p:cNvSpPr/>
          <p:nvPr/>
        </p:nvSpPr>
        <p:spPr>
          <a:xfrm>
            <a:off x="8417572" y="3259694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处理</a:t>
            </a:r>
            <a:r>
              <a:rPr lang="zh-C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结果方式不同</a:t>
            </a:r>
          </a:p>
        </p:txBody>
      </p:sp>
      <p:grpSp>
        <p:nvGrpSpPr>
          <p:cNvPr id="20" name="Group 2031"/>
          <p:cNvGrpSpPr/>
          <p:nvPr/>
        </p:nvGrpSpPr>
        <p:grpSpPr>
          <a:xfrm>
            <a:off x="1054646" y="1635118"/>
            <a:ext cx="955485" cy="955485"/>
            <a:chOff x="0" y="0"/>
            <a:chExt cx="1910968" cy="1910968"/>
          </a:xfrm>
        </p:grpSpPr>
        <p:sp>
          <p:nvSpPr>
            <p:cNvPr id="22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Group 2034"/>
          <p:cNvGrpSpPr/>
          <p:nvPr/>
        </p:nvGrpSpPr>
        <p:grpSpPr>
          <a:xfrm>
            <a:off x="1057313" y="3567369"/>
            <a:ext cx="950151" cy="950151"/>
            <a:chOff x="0" y="0"/>
            <a:chExt cx="1900299" cy="1900299"/>
          </a:xfrm>
        </p:grpSpPr>
        <p:sp>
          <p:nvSpPr>
            <p:cNvPr id="25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Shape 2035"/>
          <p:cNvSpPr/>
          <p:nvPr/>
        </p:nvSpPr>
        <p:spPr>
          <a:xfrm>
            <a:off x="10084280" y="3567367"/>
            <a:ext cx="950152" cy="95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8" name="Group 2040"/>
          <p:cNvGrpSpPr/>
          <p:nvPr/>
        </p:nvGrpSpPr>
        <p:grpSpPr>
          <a:xfrm>
            <a:off x="10078973" y="1635118"/>
            <a:ext cx="955485" cy="955485"/>
            <a:chOff x="0" y="0"/>
            <a:chExt cx="1910968" cy="1910968"/>
          </a:xfrm>
        </p:grpSpPr>
        <p:sp>
          <p:nvSpPr>
            <p:cNvPr id="29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1" name="Text Placeholder 5"/>
          <p:cNvSpPr txBox="1"/>
          <p:nvPr/>
        </p:nvSpPr>
        <p:spPr>
          <a:xfrm>
            <a:off x="5137016" y="2764285"/>
            <a:ext cx="1812402" cy="6337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存储过程与自定义函数的不同点</a:t>
            </a:r>
            <a:endParaRPr lang="en-GB" altLang="zh-CN" sz="2665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Shape 2036"/>
          <p:cNvSpPr/>
          <p:nvPr/>
        </p:nvSpPr>
        <p:spPr>
          <a:xfrm>
            <a:off x="10358295" y="3827974"/>
            <a:ext cx="402123" cy="428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3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4782689" y="1738896"/>
            <a:ext cx="1384120" cy="122115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3411267" y="2960052"/>
            <a:ext cx="1371421" cy="1320628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 noChangeArrowheads="1"/>
          </p:cNvSpPr>
          <p:nvPr/>
        </p:nvSpPr>
        <p:spPr bwMode="auto">
          <a:xfrm>
            <a:off x="4198566" y="4280682"/>
            <a:ext cx="1274067" cy="1392586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 noChangeArrowheads="1"/>
          </p:cNvSpPr>
          <p:nvPr/>
        </p:nvSpPr>
        <p:spPr bwMode="auto">
          <a:xfrm>
            <a:off x="5472633" y="4280682"/>
            <a:ext cx="1278301" cy="1392586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11"/>
          <p:cNvSpPr>
            <a:spLocks noChangeArrowheads="1"/>
          </p:cNvSpPr>
          <p:nvPr/>
        </p:nvSpPr>
        <p:spPr bwMode="auto">
          <a:xfrm>
            <a:off x="6166808" y="2960052"/>
            <a:ext cx="1371421" cy="1320628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5111160" y="2297624"/>
            <a:ext cx="723805" cy="5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6312839" y="3168019"/>
            <a:ext cx="876186" cy="5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5957286" y="4724520"/>
            <a:ext cx="711107" cy="5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0"/>
          <p:cNvSpPr>
            <a:spLocks noChangeArrowheads="1"/>
          </p:cNvSpPr>
          <p:nvPr/>
        </p:nvSpPr>
        <p:spPr bwMode="auto">
          <a:xfrm>
            <a:off x="4357295" y="4748404"/>
            <a:ext cx="657866" cy="5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1"/>
          <p:cNvSpPr>
            <a:spLocks noChangeArrowheads="1"/>
          </p:cNvSpPr>
          <p:nvPr/>
        </p:nvSpPr>
        <p:spPr bwMode="auto">
          <a:xfrm>
            <a:off x="3959413" y="3222486"/>
            <a:ext cx="622483" cy="57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3735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5735166" y="1575331"/>
            <a:ext cx="29395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过程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只编译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一次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，再次调用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不需要重复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编译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，执行效率高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13"/>
          <p:cNvSpPr>
            <a:spLocks noChangeArrowheads="1"/>
          </p:cNvSpPr>
          <p:nvPr/>
        </p:nvSpPr>
        <p:spPr bwMode="auto">
          <a:xfrm>
            <a:off x="7680030" y="3169577"/>
            <a:ext cx="266364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存储过程编译好后会保存在数据库中，远程调用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时减少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客户端和服务器端的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数据传输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14"/>
          <p:cNvSpPr>
            <a:spLocks noChangeArrowheads="1"/>
          </p:cNvSpPr>
          <p:nvPr/>
        </p:nvSpPr>
        <p:spPr bwMode="auto">
          <a:xfrm>
            <a:off x="6992201" y="5397365"/>
            <a:ext cx="35675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针对特定功能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编写的存储过程，当再需要完成这个特定功能时，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直接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即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可。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15"/>
          <p:cNvSpPr>
            <a:spLocks noChangeArrowheads="1"/>
          </p:cNvSpPr>
          <p:nvPr/>
        </p:nvSpPr>
        <p:spPr bwMode="auto">
          <a:xfrm>
            <a:off x="1831773" y="5028049"/>
            <a:ext cx="23912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当功能需求发生变化时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可以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已创建的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过程，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花费的时间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相对较少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16"/>
          <p:cNvSpPr>
            <a:spLocks noChangeArrowheads="1"/>
          </p:cNvSpPr>
          <p:nvPr/>
        </p:nvSpPr>
        <p:spPr bwMode="auto">
          <a:xfrm>
            <a:off x="1932517" y="2406818"/>
            <a:ext cx="229048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过程只能由特定用户使用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，避免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未授权用户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访问，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确保</a:t>
            </a:r>
            <a:r>
              <a:rPr lang="zh-CN" altLang="en-US" sz="16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数据库安全</a:t>
            </a:r>
            <a:r>
              <a:rPr lang="zh-CN" altLang="en-US" sz="16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17"/>
          <p:cNvSpPr>
            <a:spLocks noChangeArrowheads="1"/>
          </p:cNvSpPr>
          <p:nvPr/>
        </p:nvSpPr>
        <p:spPr bwMode="auto">
          <a:xfrm>
            <a:off x="5735167" y="1197546"/>
            <a:ext cx="1682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效率高</a:t>
            </a:r>
          </a:p>
        </p:txBody>
      </p:sp>
      <p:sp>
        <p:nvSpPr>
          <p:cNvPr id="24" name="TextBox 18"/>
          <p:cNvSpPr>
            <a:spLocks noChangeArrowheads="1"/>
          </p:cNvSpPr>
          <p:nvPr/>
        </p:nvSpPr>
        <p:spPr bwMode="auto">
          <a:xfrm>
            <a:off x="7680030" y="2783080"/>
            <a:ext cx="2015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降低网络流量</a:t>
            </a:r>
          </a:p>
        </p:txBody>
      </p:sp>
      <p:sp>
        <p:nvSpPr>
          <p:cNvPr id="25" name="TextBox 19"/>
          <p:cNvSpPr>
            <a:spLocks noChangeArrowheads="1"/>
          </p:cNvSpPr>
          <p:nvPr/>
        </p:nvSpPr>
        <p:spPr bwMode="auto">
          <a:xfrm>
            <a:off x="6992201" y="5014391"/>
            <a:ext cx="1682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复用性高</a:t>
            </a:r>
          </a:p>
        </p:txBody>
      </p:sp>
      <p:sp>
        <p:nvSpPr>
          <p:cNvPr id="26" name="TextBox 20"/>
          <p:cNvSpPr>
            <a:spLocks noChangeArrowheads="1"/>
          </p:cNvSpPr>
          <p:nvPr/>
        </p:nvSpPr>
        <p:spPr bwMode="auto">
          <a:xfrm>
            <a:off x="1831772" y="4653930"/>
            <a:ext cx="1603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可维护性高</a:t>
            </a:r>
          </a:p>
        </p:txBody>
      </p:sp>
      <p:sp>
        <p:nvSpPr>
          <p:cNvPr id="27" name="TextBox 21"/>
          <p:cNvSpPr>
            <a:spLocks noChangeArrowheads="1"/>
          </p:cNvSpPr>
          <p:nvPr/>
        </p:nvSpPr>
        <p:spPr bwMode="auto">
          <a:xfrm>
            <a:off x="1932517" y="1917626"/>
            <a:ext cx="144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b="1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安全性高</a:t>
            </a:r>
            <a:endParaRPr lang="zh-CN" altLang="en-US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22"/>
          <p:cNvSpPr>
            <a:spLocks noChangeArrowheads="1"/>
          </p:cNvSpPr>
          <p:nvPr/>
        </p:nvSpPr>
        <p:spPr bwMode="auto">
          <a:xfrm>
            <a:off x="4823165" y="3507192"/>
            <a:ext cx="13216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存储</a:t>
            </a:r>
            <a:r>
              <a:rPr lang="zh-CN" altLang="en-US" b="1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过程的优点</a:t>
            </a:r>
            <a:endParaRPr lang="zh-CN" altLang="en-US" b="1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84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创建存储过程的语法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创建存储过程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342678" y="2809240"/>
            <a:ext cx="2019012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PROCEDURE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创建存储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2658" y="1629594"/>
            <a:ext cx="10225136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[DEFINER = user]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[IF NOT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([[ IN | OUT | INOUT 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参数名称 参数类型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...]])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过程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196817" y="3933850"/>
            <a:ext cx="100451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存储过程的参数是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，参数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含义：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参数，该参数在调用存储过程时传入。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参数，初始值为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存储过程中的值保存到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中，返回给调用者。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INOUT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输入输出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参数，既可以作为输入参数也可以作为输出参数。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50690" y="1588358"/>
            <a:ext cx="9613068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id&gt;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存储过程的方式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查看存储过程的信息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74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77034" y="1269554"/>
            <a:ext cx="369038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198662" y="2542399"/>
            <a:ext cx="2496139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3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317751" y="2637674"/>
            <a:ext cx="22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查看存储过程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847529" y="1557586"/>
            <a:ext cx="253796" cy="2464054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758598" y="1357499"/>
            <a:ext cx="272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查看存储过程的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状态信息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277033" y="3762168"/>
            <a:ext cx="3690381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733619" y="3865502"/>
            <a:ext cx="276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82030" y="2477700"/>
            <a:ext cx="3685384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736118" y="2575320"/>
            <a:ext cx="2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查看存储过程的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6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存储过程的状态信息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PROCEDURE STATUS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查看存储过程的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061642"/>
            <a:ext cx="702078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PROCEDURE STATUS [LIKE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匹配模式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87764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状态信息：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72748" y="3124080"/>
            <a:ext cx="7344816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PROCEDURE STATUS LIKE 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Db: shop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Name: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Type: PROCEDURE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Modified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2022-06-14 09:55:51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Created: 2022-06-14 09:55:51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Security_type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DEFINER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4677" y="43179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11230" y="5067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修改时间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22451" y="5409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创建时间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11230" y="5748009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才有权执行存储过程</a:t>
            </a:r>
            <a:endParaRPr lang="zh-CN" altLang="en-US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2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PROCEDURE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查看存储过程的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061642"/>
            <a:ext cx="7020780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PROCEDURE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523307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2658" y="3069754"/>
            <a:ext cx="993710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CREATE PROCEDURE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Procedure: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DEFINER=`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root`@`localhost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PROCEDURE `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`(IN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INT)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SELECT id, name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id&gt;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sid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character_set_client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87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6571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数据表查询存储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过程的信息存储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0720" y="2045289"/>
            <a:ext cx="9127014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information_schema.Routines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AND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'PROCEDURE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786154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数据表中存储过程名称为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的信息：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0720" y="3304573"/>
            <a:ext cx="9127014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information_schema.Routines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WHERE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AND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ROUTINE_TYPE='PROCEDURE'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 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SPECIFIC_NAME: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ROUTINE_CATALOG: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ROUTINE_SCHEMA: shop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ROUTINE_NAME: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ROUTINE_TYPE: PROCEDURE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26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调用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调用存储过程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63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调用存储过程的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1629594"/>
            <a:ext cx="662473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.]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实参列表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155716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的存储过程：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980860" y="2709714"/>
            <a:ext cx="4932548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CALL 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(14)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id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15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风衣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16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毛衣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rows in set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(0.01 sec)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4033" y="5346271"/>
            <a:ext cx="3858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执行存储过程体内的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zh-CN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描述信息</a:t>
            </a:r>
            <a:endParaRPr lang="zh-CN" altLang="en-US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48716" y="5736152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调用存储过程的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结果描述信息</a:t>
            </a:r>
          </a:p>
        </p:txBody>
      </p:sp>
    </p:spTree>
    <p:extLst>
      <p:ext uri="{BB962C8B-B14F-4D97-AF65-F5344CB8AC3E}">
        <p14:creationId xmlns:p14="http://schemas.microsoft.com/office/powerpoint/2010/main" val="2977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862958" y="1528319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调用存储过程时的实参列表需要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与创建存储过程的形参相对应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，创建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存储过程时，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如果形参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被指定为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调用时的实参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值可以为变量或者具体的数据；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如果形参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被指定为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调用时的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实参值必须是一个变量，用于接收返回给调用者的数据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1053530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5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内置函数的用法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的内置函数。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内置函数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2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修改存储过程是指修改存储过程的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特征值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修改存储过程的特征值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94806" y="1834274"/>
            <a:ext cx="6624736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PROCEDURE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特征值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459902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存储过程，将存储过程的执行权限从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改为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，并设置注释信息：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60168" y="3163662"/>
            <a:ext cx="8542083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ALTER PROCEDURE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 SECURITY INVOKER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 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从商品分类表中获取大于指定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值的数据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65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56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不需要使用某个存储过程，可以将其删除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删除存储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061642"/>
            <a:ext cx="662473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PROCEDURE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存储过程名称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2614245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的存储过程：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3163828"/>
            <a:ext cx="662473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DROP PROCEDURE IF EXISTS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删除存储过程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717826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表的记录，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验证存储过程是否删除成功：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02718" y="4299114"/>
            <a:ext cx="806489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information_schema.Routines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-&gt;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AND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ROUTINE_TYPE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='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PROCEDURE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Empty set (0.00 sec)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4871070" y="5734050"/>
            <a:ext cx="4896544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没有查询出任何记录，说明存储过程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已经被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33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存储过程的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错误处理语法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，能够在存储过程中进行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错误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处理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51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错误名称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自定义错误名称是给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，便于对错误进行对应的处理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为指定的错误自定义错误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名称的语法：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669599"/>
            <a:ext cx="6624736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CONDITION FOR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4437135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错误信息示例：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4505290"/>
            <a:ext cx="8064896" cy="4589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1148 (42000)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The used command is not allowed with this MySQL version</a:t>
            </a:r>
            <a:endParaRPr lang="en-US" altLang="zh-CN" sz="16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847238" y="5029257"/>
            <a:ext cx="403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1148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mysql_error_code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42000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2134766" y="3232182"/>
            <a:ext cx="7920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个值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mysql_error_code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数值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的错误代码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[VALUE] </a:t>
            </a:r>
            <a:r>
              <a:rPr lang="en-US" altLang="zh-CN" sz="16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sqlstate_value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个字符长度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类型的错误代码自定义错误名称：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42678" y="1629594"/>
            <a:ext cx="9995695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$$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command_not_allowed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CONDITION FOR SQLSTATE '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42000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;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501397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mysql_error_code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类型的错误代码自定义错误名称：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4746" y="5590034"/>
            <a:ext cx="8352928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command_not_allowed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CONDITION FOR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1148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24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自定义错误处理程序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程序出现错误时默认会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停止执行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允许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自定义错误处理程序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当程序出现错误时，交给自定义的错误处理程序来处理，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避免直接中断程序的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自定义错误处理语句要定义在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BEGIN…END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语句中，并且在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程序代码开始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错误处理程序的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3447000"/>
            <a:ext cx="6624736" cy="14229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错误处理方式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HANDLER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程序语句段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3214886" y="4869954"/>
            <a:ext cx="6048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表示遇到错误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不进行处理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，继续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向下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EXIT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表示遇到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错误后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退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</a:t>
            </a:r>
            <a:endParaRPr lang="en-US" altLang="zh-CN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程序语句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是遇到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定义的错误时，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需要执行的代码段</a:t>
            </a:r>
            <a:endParaRPr lang="en-US" altLang="zh-CN" sz="1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5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sqlstate_value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mysql_error_code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mysql_error_code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类型的错误代码。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condition_name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定义的错误条件名称。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：匹配所有以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开头的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FOUND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：匹配所有以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开头的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SQLEXCEPTION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：匹配所有没有被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SQLWARNING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FOUND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捕获的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SQLSTATE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错误代码。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2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在存储过程中使用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自定义错误处理程序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10.2.7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存储过程的错误处理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1629594"/>
            <a:ext cx="10225136" cy="485017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$$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CREATE PROCEDURE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proc_demo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BEGIN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 CONTINUE HANDLER FOR SQLSTATE '23000'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@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-&gt;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name) VALUES(20,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SET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=2;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INSERT INTO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name) VALUES(20,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    SET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END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-&gt; $$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0 rows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DELIMITER 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39022" y="314176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设置会话变量的值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15486" y="284937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键时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会继续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7593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17276</TotalTime>
  <Words>15225</Words>
  <Application>Microsoft Office PowerPoint</Application>
  <PresentationFormat>自定义</PresentationFormat>
  <Paragraphs>2186</Paragraphs>
  <Slides>211</Slides>
  <Notes>109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211</vt:i4>
      </vt:variant>
    </vt:vector>
  </HeadingPairs>
  <TitlesOfParts>
    <vt:vector size="226" baseType="lpstr">
      <vt:lpstr>Lato Light</vt:lpstr>
      <vt:lpstr>Source Han Sans K Bold</vt:lpstr>
      <vt:lpstr>思源黑体 CN Medium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5853</cp:revision>
  <dcterms:created xsi:type="dcterms:W3CDTF">2020-11-09T06:56:00Z</dcterms:created>
  <dcterms:modified xsi:type="dcterms:W3CDTF">2023-06-21T09:48:46Z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