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74"/>
  </p:notesMasterIdLst>
  <p:handoutMasterIdLst>
    <p:handoutMasterId r:id="rId175"/>
  </p:handoutMasterIdLst>
  <p:sldIdLst>
    <p:sldId id="325" r:id="rId3"/>
    <p:sldId id="886" r:id="rId4"/>
    <p:sldId id="1496" r:id="rId5"/>
    <p:sldId id="1497" r:id="rId6"/>
    <p:sldId id="328" r:id="rId7"/>
    <p:sldId id="887" r:id="rId8"/>
    <p:sldId id="1498" r:id="rId9"/>
    <p:sldId id="309" r:id="rId10"/>
    <p:sldId id="1059" r:id="rId11"/>
    <p:sldId id="1254" r:id="rId12"/>
    <p:sldId id="1506" r:id="rId13"/>
    <p:sldId id="1505" r:id="rId14"/>
    <p:sldId id="1507" r:id="rId15"/>
    <p:sldId id="1508" r:id="rId16"/>
    <p:sldId id="1509" r:id="rId17"/>
    <p:sldId id="1510" r:id="rId18"/>
    <p:sldId id="1511" r:id="rId19"/>
    <p:sldId id="1512" r:id="rId20"/>
    <p:sldId id="1513" r:id="rId21"/>
    <p:sldId id="1515" r:id="rId22"/>
    <p:sldId id="1517" r:id="rId23"/>
    <p:sldId id="1518" r:id="rId24"/>
    <p:sldId id="1519" r:id="rId25"/>
    <p:sldId id="1520" r:id="rId26"/>
    <p:sldId id="1521" r:id="rId27"/>
    <p:sldId id="1522" r:id="rId28"/>
    <p:sldId id="1523" r:id="rId29"/>
    <p:sldId id="1524" r:id="rId30"/>
    <p:sldId id="1525" r:id="rId31"/>
    <p:sldId id="1526" r:id="rId32"/>
    <p:sldId id="1527" r:id="rId33"/>
    <p:sldId id="1528" r:id="rId34"/>
    <p:sldId id="1529" r:id="rId35"/>
    <p:sldId id="1530" r:id="rId36"/>
    <p:sldId id="1531" r:id="rId37"/>
    <p:sldId id="1499" r:id="rId38"/>
    <p:sldId id="1286" r:id="rId39"/>
    <p:sldId id="1532" r:id="rId40"/>
    <p:sldId id="1533" r:id="rId41"/>
    <p:sldId id="1534" r:id="rId42"/>
    <p:sldId id="1542" r:id="rId43"/>
    <p:sldId id="1543" r:id="rId44"/>
    <p:sldId id="1544" r:id="rId45"/>
    <p:sldId id="1545" r:id="rId46"/>
    <p:sldId id="1547" r:id="rId47"/>
    <p:sldId id="1368" r:id="rId48"/>
    <p:sldId id="1452" r:id="rId49"/>
    <p:sldId id="1488" r:id="rId50"/>
    <p:sldId id="1548" r:id="rId51"/>
    <p:sldId id="1553" r:id="rId52"/>
    <p:sldId id="1453" r:id="rId53"/>
    <p:sldId id="1549" r:id="rId54"/>
    <p:sldId id="1550" r:id="rId55"/>
    <p:sldId id="1551" r:id="rId56"/>
    <p:sldId id="1552" r:id="rId57"/>
    <p:sldId id="1554" r:id="rId58"/>
    <p:sldId id="1555" r:id="rId59"/>
    <p:sldId id="1556" r:id="rId60"/>
    <p:sldId id="1489" r:id="rId61"/>
    <p:sldId id="1557" r:id="rId62"/>
    <p:sldId id="1558" r:id="rId63"/>
    <p:sldId id="1370" r:id="rId64"/>
    <p:sldId id="1295" r:id="rId65"/>
    <p:sldId id="1454" r:id="rId66"/>
    <p:sldId id="1559" r:id="rId67"/>
    <p:sldId id="1560" r:id="rId68"/>
    <p:sldId id="1562" r:id="rId69"/>
    <p:sldId id="1563" r:id="rId70"/>
    <p:sldId id="1458" r:id="rId71"/>
    <p:sldId id="1564" r:id="rId72"/>
    <p:sldId id="1493" r:id="rId73"/>
    <p:sldId id="1565" r:id="rId74"/>
    <p:sldId id="1566" r:id="rId75"/>
    <p:sldId id="1567" r:id="rId76"/>
    <p:sldId id="1371" r:id="rId77"/>
    <p:sldId id="1461" r:id="rId78"/>
    <p:sldId id="1500" r:id="rId79"/>
    <p:sldId id="1297" r:id="rId80"/>
    <p:sldId id="1570" r:id="rId81"/>
    <p:sldId id="1568" r:id="rId82"/>
    <p:sldId id="1571" r:id="rId83"/>
    <p:sldId id="1093" r:id="rId84"/>
    <p:sldId id="1383" r:id="rId85"/>
    <p:sldId id="1572" r:id="rId86"/>
    <p:sldId id="1299" r:id="rId87"/>
    <p:sldId id="1573" r:id="rId88"/>
    <p:sldId id="1574" r:id="rId89"/>
    <p:sldId id="1575" r:id="rId90"/>
    <p:sldId id="1576" r:id="rId91"/>
    <p:sldId id="1577" r:id="rId92"/>
    <p:sldId id="1578" r:id="rId93"/>
    <p:sldId id="1579" r:id="rId94"/>
    <p:sldId id="1580" r:id="rId95"/>
    <p:sldId id="1581" r:id="rId96"/>
    <p:sldId id="1582" r:id="rId97"/>
    <p:sldId id="1384" r:id="rId98"/>
    <p:sldId id="1388" r:id="rId99"/>
    <p:sldId id="1583" r:id="rId100"/>
    <p:sldId id="1584" r:id="rId101"/>
    <p:sldId id="1585" r:id="rId102"/>
    <p:sldId id="1590" r:id="rId103"/>
    <p:sldId id="1591" r:id="rId104"/>
    <p:sldId id="1592" r:id="rId105"/>
    <p:sldId id="1593" r:id="rId106"/>
    <p:sldId id="1594" r:id="rId107"/>
    <p:sldId id="1586" r:id="rId108"/>
    <p:sldId id="1595" r:id="rId109"/>
    <p:sldId id="1596" r:id="rId110"/>
    <p:sldId id="1597" r:id="rId111"/>
    <p:sldId id="1598" r:id="rId112"/>
    <p:sldId id="1599" r:id="rId113"/>
    <p:sldId id="1600" r:id="rId114"/>
    <p:sldId id="1651" r:id="rId115"/>
    <p:sldId id="1501" r:id="rId116"/>
    <p:sldId id="1601" r:id="rId117"/>
    <p:sldId id="1602" r:id="rId118"/>
    <p:sldId id="1603" r:id="rId119"/>
    <p:sldId id="1604" r:id="rId120"/>
    <p:sldId id="1605" r:id="rId121"/>
    <p:sldId id="1606" r:id="rId122"/>
    <p:sldId id="1502" r:id="rId123"/>
    <p:sldId id="1607" r:id="rId124"/>
    <p:sldId id="1608" r:id="rId125"/>
    <p:sldId id="1609" r:id="rId126"/>
    <p:sldId id="1610" r:id="rId127"/>
    <p:sldId id="1611" r:id="rId128"/>
    <p:sldId id="1612" r:id="rId129"/>
    <p:sldId id="1613" r:id="rId130"/>
    <p:sldId id="1614" r:id="rId131"/>
    <p:sldId id="1615" r:id="rId132"/>
    <p:sldId id="1616" r:id="rId133"/>
    <p:sldId id="1617" r:id="rId134"/>
    <p:sldId id="1618" r:id="rId135"/>
    <p:sldId id="1619" r:id="rId136"/>
    <p:sldId id="1620" r:id="rId137"/>
    <p:sldId id="1621" r:id="rId138"/>
    <p:sldId id="1622" r:id="rId139"/>
    <p:sldId id="1623" r:id="rId140"/>
    <p:sldId id="1624" r:id="rId141"/>
    <p:sldId id="1503" r:id="rId142"/>
    <p:sldId id="1625" r:id="rId143"/>
    <p:sldId id="1629" r:id="rId144"/>
    <p:sldId id="1630" r:id="rId145"/>
    <p:sldId id="1631" r:id="rId146"/>
    <p:sldId id="1632" r:id="rId147"/>
    <p:sldId id="1633" r:id="rId148"/>
    <p:sldId id="1634" r:id="rId149"/>
    <p:sldId id="1635" r:id="rId150"/>
    <p:sldId id="1636" r:id="rId151"/>
    <p:sldId id="1637" r:id="rId152"/>
    <p:sldId id="1638" r:id="rId153"/>
    <p:sldId id="1504" r:id="rId154"/>
    <p:sldId id="1626" r:id="rId155"/>
    <p:sldId id="1639" r:id="rId156"/>
    <p:sldId id="1641" r:id="rId157"/>
    <p:sldId id="1642" r:id="rId158"/>
    <p:sldId id="1628" r:id="rId159"/>
    <p:sldId id="1643" r:id="rId160"/>
    <p:sldId id="1640" r:id="rId161"/>
    <p:sldId id="1644" r:id="rId162"/>
    <p:sldId id="1645" r:id="rId163"/>
    <p:sldId id="1646" r:id="rId164"/>
    <p:sldId id="1647" r:id="rId165"/>
    <p:sldId id="1648" r:id="rId166"/>
    <p:sldId id="1649" r:id="rId167"/>
    <p:sldId id="1650" r:id="rId168"/>
    <p:sldId id="1399" r:id="rId169"/>
    <p:sldId id="1627" r:id="rId170"/>
    <p:sldId id="1482" r:id="rId171"/>
    <p:sldId id="1252" r:id="rId172"/>
    <p:sldId id="326" r:id="rId173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937" userDrawn="1">
          <p15:clr>
            <a:srgbClr val="A4A3A4"/>
          </p15:clr>
        </p15:guide>
        <p15:guide id="3" pos="7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9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1369B3"/>
    <a:srgbClr val="595959"/>
    <a:srgbClr val="FF0000"/>
    <a:srgbClr val="F6921E"/>
    <a:srgbClr val="F8F8EC"/>
    <a:srgbClr val="FFFCE5"/>
    <a:srgbClr val="B2B2B2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FC5FB0-069F-4F29-9191-ACE397576D46}" v="5" dt="2023-04-20T03:23:25.773"/>
    <p1510:client id="{D0082021-7BF7-4456-A180-952809EB884E}" v="6" dt="2023-04-20T03:29:30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6" autoAdjust="0"/>
    <p:restoredTop sz="89369" autoAdjust="0"/>
  </p:normalViewPr>
  <p:slideViewPr>
    <p:cSldViewPr>
      <p:cViewPr varScale="1">
        <p:scale>
          <a:sx n="111" d="100"/>
          <a:sy n="111" d="100"/>
        </p:scale>
        <p:origin x="108" y="186"/>
      </p:cViewPr>
      <p:guideLst>
        <p:guide orient="horz" pos="845"/>
        <p:guide pos="937"/>
        <p:guide pos="7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microsoft.com/office/2015/10/relationships/revisionInfo" Target="revisionInfo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presProps" Target="presProps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notesMaster" Target="notesMasters/notesMaster1.xml"/><Relationship Id="rId179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tableStyles" Target="tableStyles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commentAuthors" Target="commentAuthor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90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0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18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98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40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84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65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23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38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25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24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92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78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89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402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25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19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96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0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17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36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61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146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37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982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35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41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48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217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1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14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94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707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632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831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137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151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732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937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704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17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96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452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439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031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981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88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019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7511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882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4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638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526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0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97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F652BD-78F8-4263-B0C9-1157D4F9F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37BB1-9F5B-4D4F-9A56-B2F02308C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e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Layout" Target="../slideLayouts/slideLayout10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10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0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10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7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10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10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6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10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286894" y="2637706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11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数据库优化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74926" y="3861842"/>
            <a:ext cx="648072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《MySQL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数据库原理、设计与应用（第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38" y="1909711"/>
            <a:ext cx="3734165" cy="20203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10" y="1909711"/>
            <a:ext cx="2929066" cy="20203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2272044" y="3930075"/>
            <a:ext cx="13681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飞机的引擎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6006209" y="3930075"/>
            <a:ext cx="13681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火箭的引擎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470" y="1909711"/>
            <a:ext cx="2863852" cy="18224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8935275" y="3930075"/>
            <a:ext cx="2152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存储引擎？</a:t>
            </a:r>
          </a:p>
        </p:txBody>
      </p:sp>
    </p:spTree>
    <p:extLst>
      <p:ext uri="{BB962C8B-B14F-4D97-AF65-F5344CB8AC3E}">
        <p14:creationId xmlns:p14="http://schemas.microsoft.com/office/powerpoint/2010/main" val="21510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中开启事务，删除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等于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4" y="2157367"/>
            <a:ext cx="9682795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开启事务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START TRANSACTION;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的记录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DELETE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mydb.row_lock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=2;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的记录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DELETE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mydb.row_lock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=3;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此处光标会不停闪烁，进入锁等待状态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6671270" y="4725938"/>
            <a:ext cx="449821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en-US" altLang="zh-CN" sz="16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的记录时，进入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锁等待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状态，在客户端</a:t>
            </a:r>
            <a:r>
              <a:rPr lang="en-US" altLang="zh-CN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中可以操作其他数据，如删除</a:t>
            </a:r>
            <a:r>
              <a:rPr lang="en-US" altLang="zh-CN" sz="1600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5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添加“显式”行级锁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添加“显式”行级锁的语法：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78782" y="2092063"/>
            <a:ext cx="7632849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LOCK IN SHARE MODE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2818841" y="2615572"/>
            <a:ext cx="655273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UPDATE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表示添加的锁类型是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行级排他锁</a:t>
            </a:r>
            <a:endParaRPr lang="en-US" altLang="zh-CN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LOCK IN SHARE MODE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表示添加的锁类型是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行级共享锁</a:t>
            </a:r>
            <a:endParaRPr lang="en-US" altLang="zh-CN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54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36915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“显式”添加行级锁时，会自动添加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意向锁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，再添加行级锁。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意向锁是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“隐式”表级锁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，多个意向锁之间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不会产生冲突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且互相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兼容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判断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添加的是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行级共享锁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行级排他锁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，再自动添加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意向共享锁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意向排他锁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，不能人为干预。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意向锁的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是标识表中的某些记录正在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被锁定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或其他用户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将要锁定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表中的某些记录。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表级锁类型的兼容性：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07101"/>
              </p:ext>
            </p:extLst>
          </p:nvPr>
        </p:nvGraphicFramePr>
        <p:xfrm>
          <a:off x="1486694" y="3501802"/>
          <a:ext cx="9505055" cy="2160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5533944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46844803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11230784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95707219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共享锁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排他锁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意向共享锁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意向排他锁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共享锁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兼容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冲突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兼容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冲突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排他锁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冲突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冲突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冲突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冲突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意向共享锁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兼容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冲突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兼容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兼容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78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意向排他锁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冲突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冲突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兼容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兼容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5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1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583038" y="2904214"/>
            <a:ext cx="633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通过案例演示给数据表添加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行级排他锁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后客户端</a:t>
            </a:r>
            <a:r>
              <a:rPr lang="en-US" altLang="zh-CN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和客户端</a:t>
            </a:r>
            <a:r>
              <a:rPr lang="en-US" altLang="zh-CN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的读写情况。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629594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32649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485578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中开启事务，为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等于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的记录添加行级排他锁：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40438" y="2101797"/>
            <a:ext cx="8186106" cy="41549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开启事务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START TRANSACTION;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添加行级排他锁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mydb.row_lock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=3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UPDATE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 | name  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1   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铅笔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3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row in set (0.00 sec)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9991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485578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中开启事务，为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等于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的记录添加隐式行级排他锁：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68995" y="2133650"/>
            <a:ext cx="8928992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开启事务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START TRANSACTION;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添加隐式行级排他锁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mydb.row_lock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name='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lili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=2;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Rows matched: 0 Changed: 0 Warnings: 0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7463358" y="4494627"/>
            <a:ext cx="4511031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等于</a:t>
            </a:r>
            <a:r>
              <a:rPr lang="en-US" altLang="zh-CN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的记录添加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行级排他锁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后，在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中，可以为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除</a:t>
            </a:r>
            <a:r>
              <a:rPr lang="en-US" altLang="zh-CN" sz="16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等于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的记录添加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行级排他锁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22365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485578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中为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row_lock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数据表添加表级读锁：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94806" y="2109417"/>
            <a:ext cx="705678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LOCK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mydb.row_lock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READ;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此处光标会不停闪烁，进入锁等待状态</a:t>
            </a: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2926854" y="3069754"/>
            <a:ext cx="572858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为数据表添加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表级读锁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时会发生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冲突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，进行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锁等待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状态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12800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439022" y="1125538"/>
            <a:ext cx="6984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InnoDB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存储引擎处于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REPEATABLE READ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（可重复读）隔离级别时，行级锁实际上是一个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next-key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锁，它由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间隙锁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gap lock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record lock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）组成。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就是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间隙锁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是在索引记录之间的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间隙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负无穷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个索引记录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之间或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个索引记录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正无穷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之间添加的锁，它的作用是在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并发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时防止其他事务在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间隙插入记录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，解决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事务幻读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的问题。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701602"/>
            <a:ext cx="3248195" cy="380989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13130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439022" y="2904214"/>
            <a:ext cx="6408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通过案例演示给数据表添加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行锁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间隙锁是否存在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629594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121659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485578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中开启事务，为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等于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的记录添加行锁：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40438" y="2061642"/>
            <a:ext cx="8735288" cy="38318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START TRANSACTION;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mydb.row_lock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=3 FOR UPDATE;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 | name  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1    |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铅笔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3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row in set (0.00 sec)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427330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存储引擎概述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7535366" y="2709714"/>
            <a:ext cx="2367201" cy="375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云形标注 10"/>
          <p:cNvSpPr/>
          <p:nvPr/>
        </p:nvSpPr>
        <p:spPr>
          <a:xfrm>
            <a:off x="3142878" y="1269554"/>
            <a:ext cx="3816425" cy="2160240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的存储引擎是什么？</a:t>
            </a:r>
          </a:p>
        </p:txBody>
      </p:sp>
    </p:spTree>
    <p:extLst>
      <p:ext uri="{BB962C8B-B14F-4D97-AF65-F5344CB8AC3E}">
        <p14:creationId xmlns:p14="http://schemas.microsoft.com/office/powerpoint/2010/main" val="156814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485578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中，插入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等于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4" y="2110028"/>
            <a:ext cx="9466771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mydb.row_lock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 ('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1);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此处光标会不停闪烁，进入锁等待状态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mydb.row_lock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 ('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2);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此处光标会不停闪烁，进入锁等待状态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mydb.row_lock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 ('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5);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此处光标会不停闪烁，进入锁等待状态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mydb.row_lock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 ('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6);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6527254" y="5302002"/>
            <a:ext cx="4836827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存在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间隙锁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，服务器会锁定当前表中</a:t>
            </a:r>
            <a:r>
              <a:rPr lang="en-US" altLang="zh-CN" sz="16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值为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左右的间隙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，间隙的区间范围为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[1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3)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[3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6)</a:t>
            </a:r>
            <a:endParaRPr lang="zh-CN" altLang="en-US" sz="16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9738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多学一招：查看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表的锁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3080488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09152" y="1281019"/>
            <a:ext cx="276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查看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InnoDB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表的锁</a:t>
            </a:r>
          </a:p>
        </p:txBody>
      </p:sp>
      <p:sp>
        <p:nvSpPr>
          <p:cNvPr id="15" name="矩形 14"/>
          <p:cNvSpPr/>
          <p:nvPr/>
        </p:nvSpPr>
        <p:spPr>
          <a:xfrm>
            <a:off x="532029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0802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InnoDB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存储引擎的锁比较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复杂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SHOW ENGINE INNODB STATUS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可以查看当前表中添加的锁类型。在查看时要保证系统变量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innodb_status_output_locks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开启。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系统变量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innodb_status_output_locks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的语句：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2" y="3746647"/>
            <a:ext cx="9361040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innodb_status_output_locks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	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查看系统变量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+------------------------------+-------+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| Value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+------------------------------+-------+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innodb_status_output_locks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OFF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+------------------------------+-------+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GLOBAL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innodb_status_output_locks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=ON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		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设置系统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2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多学一招：查看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表的锁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3080488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09152" y="1281019"/>
            <a:ext cx="276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查看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InnoDB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表的锁</a:t>
            </a:r>
          </a:p>
        </p:txBody>
      </p:sp>
      <p:sp>
        <p:nvSpPr>
          <p:cNvPr id="15" name="矩形 14"/>
          <p:cNvSpPr/>
          <p:nvPr/>
        </p:nvSpPr>
        <p:spPr>
          <a:xfrm>
            <a:off x="532029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0802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33650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SHOW ENGINE INNODB STATUS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查看数据表添加的锁：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0" y="2784328"/>
            <a:ext cx="10441160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 SHOW ENGINE INNODB STATUS\G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 ***************************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Type: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Name: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Status: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（此处省略部分内容）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 LOCK table 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`.`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trx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id 10386 lock mode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IX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RECORD LOCKS space id 247 page no 4 n bits 80 index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of table 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`.`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trx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id 10386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lock_mode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1"/>
          <p:cNvSpPr txBox="1"/>
          <p:nvPr>
            <p:custDataLst>
              <p:tags r:id="rId1"/>
            </p:custDataLst>
          </p:nvPr>
        </p:nvSpPr>
        <p:spPr>
          <a:xfrm>
            <a:off x="3430910" y="5734050"/>
            <a:ext cx="4392488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</a:t>
            </a:r>
            <a:r>
              <a:rPr lang="zh-CN" altLang="en-US" sz="16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next-key lock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的排他锁</a:t>
            </a:r>
            <a:r>
              <a:rPr lang="zh-CN" altLang="en-US" sz="16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16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IX</a:t>
            </a:r>
            <a:r>
              <a:rPr lang="zh-CN" altLang="en-US" sz="16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16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</a:t>
            </a:r>
            <a:r>
              <a:rPr lang="zh-CN" altLang="en-US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之前添加</a:t>
            </a:r>
            <a:endParaRPr lang="en-US" altLang="zh-CN" sz="16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/>
          <p:nvPr>
            <p:custDataLst>
              <p:tags r:id="rId2"/>
            </p:custDataLst>
          </p:nvPr>
        </p:nvSpPr>
        <p:spPr>
          <a:xfrm>
            <a:off x="6023198" y="4653930"/>
            <a:ext cx="38884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IX</a:t>
            </a:r>
            <a:r>
              <a:rPr lang="zh-CN" altLang="en-US" sz="16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在数据表中添加了一个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意向排他</a:t>
            </a:r>
            <a:r>
              <a:rPr lang="zh-CN" altLang="en-US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锁</a:t>
            </a:r>
            <a:endParaRPr lang="en-US" altLang="zh-CN" sz="16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7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多学一招：查看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表的锁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3080488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09152" y="1281019"/>
            <a:ext cx="276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查看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InnoDB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表的锁</a:t>
            </a:r>
          </a:p>
        </p:txBody>
      </p:sp>
      <p:sp>
        <p:nvSpPr>
          <p:cNvPr id="15" name="矩形 14"/>
          <p:cNvSpPr/>
          <p:nvPr/>
        </p:nvSpPr>
        <p:spPr>
          <a:xfrm>
            <a:off x="532029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0802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33650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SHOW ENGINE INNODB STATUS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查看数据表添加的锁：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0" y="2784328"/>
            <a:ext cx="10441160" cy="30469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接上一页查询结果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（此处省略部分内容）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RECORD LOCKS space id 247 page no 3 n bits 80 index PRIMARY of table 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`.`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trx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id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10386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lock_mode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 locks rec but not gap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（此处省略部分内容）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RECORD LOCKS space id 247 page no 4 n bits 80 index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of table ``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`.`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trx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id 10386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lock_mode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 locks gap before rec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（此处省略部分内容）</a:t>
            </a:r>
          </a:p>
        </p:txBody>
      </p:sp>
      <p:sp>
        <p:nvSpPr>
          <p:cNvPr id="10" name="1"/>
          <p:cNvSpPr txBox="1"/>
          <p:nvPr>
            <p:custDataLst>
              <p:tags r:id="rId1"/>
            </p:custDataLst>
          </p:nvPr>
        </p:nvSpPr>
        <p:spPr>
          <a:xfrm>
            <a:off x="6167214" y="5005554"/>
            <a:ext cx="4392488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 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locks gap before </a:t>
            </a:r>
            <a:r>
              <a:rPr lang="en-US" altLang="zh-CN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</a:t>
            </a:r>
            <a:r>
              <a:rPr lang="zh-CN" altLang="en-US" sz="16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间隙锁</a:t>
            </a:r>
          </a:p>
        </p:txBody>
      </p:sp>
      <p:sp>
        <p:nvSpPr>
          <p:cNvPr id="11" name="1"/>
          <p:cNvSpPr txBox="1"/>
          <p:nvPr>
            <p:custDataLst>
              <p:tags r:id="rId2"/>
            </p:custDataLst>
          </p:nvPr>
        </p:nvSpPr>
        <p:spPr>
          <a:xfrm>
            <a:off x="6167214" y="3894941"/>
            <a:ext cx="4392488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X 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locks rec but not </a:t>
            </a:r>
            <a:r>
              <a:rPr lang="en-US" altLang="zh-CN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gap</a:t>
            </a:r>
            <a:r>
              <a:rPr lang="zh-CN" altLang="en-US" sz="16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</a:t>
            </a:r>
            <a:r>
              <a:rPr lang="zh-CN" altLang="en-US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锁</a:t>
            </a:r>
            <a:endParaRPr lang="en-US" altLang="zh-CN" sz="16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2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06974" y="2947739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分表技术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11.4</a:t>
            </a:r>
          </a:p>
        </p:txBody>
      </p:sp>
    </p:spTree>
    <p:extLst>
      <p:ext uri="{BB962C8B-B14F-4D97-AF65-F5344CB8AC3E}">
        <p14:creationId xmlns:p14="http://schemas.microsoft.com/office/powerpoint/2010/main" val="12432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分表技术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水平分表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垂直分表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实现方式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分表技术</a:t>
            </a:r>
          </a:p>
        </p:txBody>
      </p:sp>
    </p:spTree>
    <p:extLst>
      <p:ext uri="{BB962C8B-B14F-4D97-AF65-F5344CB8AC3E}">
        <p14:creationId xmlns:p14="http://schemas.microsoft.com/office/powerpoint/2010/main" val="3736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133018" y="1485578"/>
            <a:ext cx="261026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054646" y="2565698"/>
            <a:ext cx="2496139" cy="887395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34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462159" y="2658529"/>
            <a:ext cx="168111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分表技术</a:t>
            </a: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3703513" y="1773610"/>
            <a:ext cx="253796" cy="2464054"/>
          </a:xfrm>
          <a:prstGeom prst="leftBrace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650461" y="1588912"/>
            <a:ext cx="1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水平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133018" y="3978192"/>
            <a:ext cx="2610064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648431" y="4081526"/>
            <a:ext cx="15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垂直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分表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分表技术</a:t>
            </a:r>
          </a:p>
        </p:txBody>
      </p:sp>
    </p:spTree>
    <p:extLst>
      <p:ext uri="{BB962C8B-B14F-4D97-AF65-F5344CB8AC3E}">
        <p14:creationId xmlns:p14="http://schemas.microsoft.com/office/powerpoint/2010/main" val="2382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3691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水平分表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水平分表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是根据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拆分算法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，将一张数据表中的全部记录分别存储到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中，水平分表必须保证每个数据表的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字段相同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，但每个数据表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水平分表实现原理：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分表技术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371883"/>
              </p:ext>
            </p:extLst>
          </p:nvPr>
        </p:nvGraphicFramePr>
        <p:xfrm>
          <a:off x="2350790" y="2637706"/>
          <a:ext cx="6925105" cy="345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Visio" r:id="rId3" imgW="9143233" imgH="4553149" progId="Visio.Drawing.11">
                  <p:embed/>
                </p:oleObj>
              </mc:Choice>
              <mc:Fallback>
                <p:oleObj name="Visio" r:id="rId3" imgW="9143233" imgH="4553149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790" y="2637706"/>
                        <a:ext cx="6925105" cy="3454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81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3691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水平分表的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拆分算法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有很多，根据项目的业务不同可以演化出多种不同的算法。常用的拆分算法是根据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与分表的个数取余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获取分表编号，根据商品的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创建时间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品牌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店铺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销量等级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的不同将其分别存储到不同的分表中。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分表的数量以及拆分方式还需考虑表的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预估容量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可扩展性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等因素。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水平分表的优点：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使单张表的数据保持在一定的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量级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，提高系统的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稳定性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负载能力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水平分表的缺点：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使得数据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存储各个表中，加大了数据的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维护难度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分表技术</a:t>
            </a:r>
          </a:p>
        </p:txBody>
      </p:sp>
    </p:spTree>
    <p:extLst>
      <p:ext uri="{BB962C8B-B14F-4D97-AF65-F5344CB8AC3E}">
        <p14:creationId xmlns:p14="http://schemas.microsoft.com/office/powerpoint/2010/main" val="6317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3691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垂直分表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垂直分表是将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同一个业务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多张数据表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经常使用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的字段放到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不常使用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的字段放到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中，主表和从表通过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（通常为主键）连接。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假如用户表包含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垂直分表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将用户表拆分成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一个主表和一个从表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分表技术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74298"/>
              </p:ext>
            </p:extLst>
          </p:nvPr>
        </p:nvGraphicFramePr>
        <p:xfrm>
          <a:off x="1774726" y="2997746"/>
          <a:ext cx="8928992" cy="3456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155339445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346844803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主表字段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从表字段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用户</a:t>
                      </a: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ID</a:t>
                      </a: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（主键）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用户</a:t>
                      </a:r>
                      <a:r>
                        <a:rPr lang="en-US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ID</a:t>
                      </a: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（主键）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用户名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用户级别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604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密码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性别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2980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邮箱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注册时间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1508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手机号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创建时间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QQ</a:t>
                      </a: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更新时间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78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是否激活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—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5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4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150990" y="1828757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底层组件之一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，用于处理不同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表类型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操作。使用不同的存储引擎，获得的功能也不同，例如，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存储机制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索引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存储引擎可以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灵活选择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，根据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实际需求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性能要求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，选择和使用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合适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的存储引擎，提高整个数据库的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1557586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存储引擎概述</a:t>
            </a:r>
          </a:p>
        </p:txBody>
      </p:sp>
    </p:spTree>
    <p:extLst>
      <p:ext uri="{BB962C8B-B14F-4D97-AF65-F5344CB8AC3E}">
        <p14:creationId xmlns:p14="http://schemas.microsoft.com/office/powerpoint/2010/main" val="35035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36915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垂直分表的优点：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业务逻辑更加清晰。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方便数据进行整合与扩展。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可以根据实际需求为主表和从表选择不同的存储引擎。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垂直分表的缺点：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需要管理冗余字段。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查询用户完整信息时需要进行表连接查询。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分表技术</a:t>
            </a:r>
          </a:p>
        </p:txBody>
      </p:sp>
    </p:spTree>
    <p:extLst>
      <p:ext uri="{BB962C8B-B14F-4D97-AF65-F5344CB8AC3E}">
        <p14:creationId xmlns:p14="http://schemas.microsoft.com/office/powerpoint/2010/main" val="350956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06974" y="2947739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分区技术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</a:t>
            </a:r>
          </a:p>
        </p:txBody>
      </p:sp>
    </p:spTree>
    <p:extLst>
      <p:ext uri="{BB962C8B-B14F-4D97-AF65-F5344CB8AC3E}">
        <p14:creationId xmlns:p14="http://schemas.microsoft.com/office/powerpoint/2010/main" val="22586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分区技术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，能够说出数据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分区的实现原理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分区概述</a:t>
            </a:r>
          </a:p>
        </p:txBody>
      </p:sp>
    </p:spTree>
    <p:extLst>
      <p:ext uri="{BB962C8B-B14F-4D97-AF65-F5344CB8AC3E}">
        <p14:creationId xmlns:p14="http://schemas.microsoft.com/office/powerpoint/2010/main" val="7169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439022" y="1125538"/>
            <a:ext cx="6984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分区技术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是在操作数据表时根据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给定的算法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，将数据在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上分到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多个区域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，还可以设置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子分区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，将数据存放到更加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的区域内。</a:t>
            </a: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分区技术可以使一张数据表的数据存储在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物理磁盘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中，相比单个磁盘或文件系统能够存储更多的数据，实现更高的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查询吞吐量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WHERE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分区条件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，系统只需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相关一个或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多个分区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不用全表扫描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，提高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查询效率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701602"/>
            <a:ext cx="3248195" cy="3809899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分区概述</a:t>
            </a:r>
          </a:p>
        </p:txBody>
      </p:sp>
    </p:spTree>
    <p:extLst>
      <p:ext uri="{BB962C8B-B14F-4D97-AF65-F5344CB8AC3E}">
        <p14:creationId xmlns:p14="http://schemas.microsoft.com/office/powerpoint/2010/main" val="31441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3645818"/>
            <a:ext cx="5247793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创建分区的语法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创建分区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创建分区</a:t>
            </a:r>
          </a:p>
        </p:txBody>
      </p:sp>
    </p:spTree>
    <p:extLst>
      <p:ext uri="{BB962C8B-B14F-4D97-AF65-F5344CB8AC3E}">
        <p14:creationId xmlns:p14="http://schemas.microsoft.com/office/powerpoint/2010/main" val="34545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的同时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创建分区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054645" y="1629594"/>
            <a:ext cx="9937105" cy="433965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字段与索引列表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)][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PARTITION BY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分区算法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分区字段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)[PARTITIONS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分区数量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[SUBPARTITION BY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子分区算法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子分区字段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)[SUBPARTITIONS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子分区数量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PARTITION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[VALUES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其他选项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[(SUBPARTITION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子分区名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子分区其他选项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])],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)];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创建分区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414687" y="5950074"/>
            <a:ext cx="928903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一个数据表包含分区的最大数量为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1024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，分区文件的序号默认从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开始，当有多个分区时依次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递增加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297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分区算法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分别为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HASH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，每种算法对应的分区字段不同，具体如下：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153251" y="1629594"/>
            <a:ext cx="6099930" cy="13388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RANGE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|LIST{(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| COLUMNS(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)}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HASH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[ALGORITHM={1 | 2}](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创建分区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4" y="2925738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算法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ALGORITHM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key-hashing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的算法，值为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适用于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5.1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版本；默认值为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，适用于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5.5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及以后版本，子分区算法只支持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HASH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RANGE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分区算法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时，必须使用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LESS THAN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关键字定义分区选项，使用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分区算法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时，必须使用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定义分区选项，具体语法如下：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66712" y="4869954"/>
            <a:ext cx="9073008" cy="13388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RANGE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算法的分区选项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PARTITION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分区名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 LESS THAN {(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值列表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| MAXVALUE}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PARTITION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分区名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 IN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值列表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                # LIST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算法的分区选项</a:t>
            </a:r>
          </a:p>
        </p:txBody>
      </p:sp>
    </p:spTree>
    <p:extLst>
      <p:ext uri="{BB962C8B-B14F-4D97-AF65-F5344CB8AC3E}">
        <p14:creationId xmlns:p14="http://schemas.microsoft.com/office/powerpoint/2010/main" val="42052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创建分区的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其他选项：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创建分区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44225"/>
              </p:ext>
            </p:extLst>
          </p:nvPr>
        </p:nvGraphicFramePr>
        <p:xfrm>
          <a:off x="1774726" y="1629978"/>
          <a:ext cx="8928992" cy="3456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155339445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346844803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选项名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ENGINE</a:t>
                      </a:r>
                      <a:endParaRPr lang="zh-CN" sz="20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用于设置分区的存储引擎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COMMENT</a:t>
                      </a:r>
                      <a:endParaRPr lang="zh-CN" sz="20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用于为分区添加注释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604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DATA DIRECTORY</a:t>
                      </a:r>
                      <a:endParaRPr lang="zh-CN" sz="20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用于为分区设置数据目录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29804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INDEX DIRECTORY</a:t>
                      </a:r>
                      <a:endParaRPr lang="zh-CN" sz="20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用于为分区设置索引目录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1508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MAX_ROWS</a:t>
                      </a:r>
                      <a:endParaRPr lang="zh-CN" sz="20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用于为分区设置最大的记录数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MIN_ROWS</a:t>
                      </a:r>
                      <a:endParaRPr lang="zh-CN" sz="20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用于为分区设置最小的记录数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78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TABLESPACE</a:t>
                      </a:r>
                      <a:endParaRPr lang="zh-CN" sz="20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用于为分区设置表空间名称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0816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501397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创建分区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时还应注意以下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两点：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① 创建分区的数据表时，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必须包含在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建立分区的字段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② 当创建分区的数据表仅有一个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字段时，该字段必须为索引字段。</a:t>
            </a:r>
          </a:p>
        </p:txBody>
      </p:sp>
    </p:spTree>
    <p:extLst>
      <p:ext uri="{BB962C8B-B14F-4D97-AF65-F5344CB8AC3E}">
        <p14:creationId xmlns:p14="http://schemas.microsoft.com/office/powerpoint/2010/main" val="36208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439022" y="3299388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通过案例演示创建</a:t>
            </a:r>
            <a:r>
              <a:rPr lang="en-US" altLang="zh-CN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701602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创建分区</a:t>
            </a:r>
          </a:p>
        </p:txBody>
      </p:sp>
    </p:spTree>
    <p:extLst>
      <p:ext uri="{BB962C8B-B14F-4D97-AF65-F5344CB8AC3E}">
        <p14:creationId xmlns:p14="http://schemas.microsoft.com/office/powerpoint/2010/main" val="32451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40438" y="2152102"/>
            <a:ext cx="8735288" cy="419839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mydb.p_list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id INT AUTO_INCREMENT COMMENT 'ID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编号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name VARCHAR(50) COMMENT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姓名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dpt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 COMMENT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部门编号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KEY(id)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PARTITION BY LIST(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dpt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PARTITION p1 VALUES IN(1,3),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PARTITION p2 VALUES IN(2,4)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创建分区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7247334" y="4681145"/>
            <a:ext cx="404262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给</a:t>
            </a:r>
            <a:r>
              <a:rPr lang="en-US" altLang="zh-CN" sz="1600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p_list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表中的</a:t>
            </a:r>
            <a:r>
              <a:rPr lang="en-US" altLang="zh-CN" sz="1600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dpt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</a:t>
            </a:r>
            <a:r>
              <a:rPr lang="zh-CN" altLang="en-US" sz="16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</a:t>
            </a:r>
            <a:endParaRPr lang="en-US" altLang="zh-CN" sz="16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当字段的值为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时，将记录放在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p1</a:t>
            </a:r>
            <a:r>
              <a:rPr lang="zh-CN" altLang="en-US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</a:t>
            </a:r>
            <a:endParaRPr lang="en-US" altLang="zh-CN" sz="16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当字段的值为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时，将记录放在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p2</a:t>
            </a:r>
            <a:r>
              <a:rPr lang="zh-CN" altLang="en-US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</a:t>
            </a:r>
            <a:endParaRPr lang="zh-CN" altLang="en-US" sz="16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941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存储引擎概述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7" name="对话气泡: 圆角矩形 1"/>
          <p:cNvSpPr/>
          <p:nvPr/>
        </p:nvSpPr>
        <p:spPr>
          <a:xfrm rot="5400000">
            <a:off x="6733852" y="846931"/>
            <a:ext cx="3286079" cy="5571483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88596" y="2201511"/>
            <a:ext cx="5176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的存储引擎采用了“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可插拔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 架构，“可插拔”架构是对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运行中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服务器，使用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特定的语句插入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（加载）或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拔出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（卸载）所需的存储引擎文件。</a:t>
            </a:r>
          </a:p>
        </p:txBody>
      </p:sp>
    </p:spTree>
    <p:extLst>
      <p:ext uri="{BB962C8B-B14F-4D97-AF65-F5344CB8AC3E}">
        <p14:creationId xmlns:p14="http://schemas.microsoft.com/office/powerpoint/2010/main" val="20877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分区创建完成后，会在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data/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mydb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目录下看到对应的分区数据文件：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4295006" y="2232873"/>
            <a:ext cx="3634123" cy="120032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p_list#p#p1.idb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p_list#p#p2.idb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4833926" y="3433202"/>
            <a:ext cx="30220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p_list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是建立分区的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数据表名称</a:t>
            </a:r>
            <a:endParaRPr lang="en-US" altLang="zh-CN" sz="16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p1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p2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</a:t>
            </a:r>
            <a:r>
              <a:rPr lang="zh-CN" altLang="en-US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分区名称</a:t>
            </a:r>
            <a:endParaRPr lang="zh-CN" altLang="en-US" sz="16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创建分区</a:t>
            </a:r>
          </a:p>
        </p:txBody>
      </p:sp>
    </p:spTree>
    <p:extLst>
      <p:ext uri="{BB962C8B-B14F-4D97-AF65-F5344CB8AC3E}">
        <p14:creationId xmlns:p14="http://schemas.microsoft.com/office/powerpoint/2010/main" val="28570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SHOW TABLE STATUS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语句查看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p_list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数据表的信息：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40438" y="2127640"/>
            <a:ext cx="7871192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TABLE STATUS LIKE 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p_list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'\G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 ***************************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Name: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p_list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Engine: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Version: 10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Row_format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Dynamic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（此处省略部分查询结果）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Checksum: NULL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Create_options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partitioned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Comment: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创建分区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6133491" y="5473233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表示创建了分区</a:t>
            </a:r>
          </a:p>
        </p:txBody>
      </p:sp>
    </p:spTree>
    <p:extLst>
      <p:ext uri="{BB962C8B-B14F-4D97-AF65-F5344CB8AC3E}">
        <p14:creationId xmlns:p14="http://schemas.microsoft.com/office/powerpoint/2010/main" val="14542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HASH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40438" y="2208412"/>
            <a:ext cx="6791072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mydb.p_hash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id INT AUTO_INCREMENT,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name VARCHAR(50),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dpt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KEY(id)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) ENGINE=INNODB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PARTITION BY HASH(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dpt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)PARTITIONS 3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创建分区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1990750" y="5209233"/>
            <a:ext cx="7488832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HASH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1600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p_hash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数据表创建了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个分区，分区文件的序号依次为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16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15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3645818"/>
            <a:ext cx="5247793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增加分区的语法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，能够给数据表增加分区。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增加分区</a:t>
            </a:r>
          </a:p>
        </p:txBody>
      </p:sp>
    </p:spTree>
    <p:extLst>
      <p:ext uri="{BB962C8B-B14F-4D97-AF65-F5344CB8AC3E}">
        <p14:creationId xmlns:p14="http://schemas.microsoft.com/office/powerpoint/2010/main" val="192243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84813" y="3717826"/>
            <a:ext cx="7236805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p_list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数据表添加分区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TABLE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mydb.p_list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PARTITION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PARTITION new1 values IN (5, 6)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PARTITION new2 values IN (7, 8)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p_hash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数据表添加分区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TABLE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mydb.p_hash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PARTITION PARTITIONS 1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已创建的数据表增加分区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2" y="1629594"/>
            <a:ext cx="9433049" cy="156966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LIST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RANGE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PARTITION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(PARTITION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分区名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 IN 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值列表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), …);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HASH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PARTITION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PARTITIONS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分区数量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增加分区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3141762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p_list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p_hast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添加分区：</a:t>
            </a:r>
          </a:p>
        </p:txBody>
      </p:sp>
    </p:spTree>
    <p:extLst>
      <p:ext uri="{BB962C8B-B14F-4D97-AF65-F5344CB8AC3E}">
        <p14:creationId xmlns:p14="http://schemas.microsoft.com/office/powerpoint/2010/main" val="41033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3645818"/>
            <a:ext cx="5247793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删除分区的语法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删除已创建的分区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删除分区</a:t>
            </a:r>
          </a:p>
        </p:txBody>
      </p:sp>
    </p:spTree>
    <p:extLst>
      <p:ext uri="{BB962C8B-B14F-4D97-AF65-F5344CB8AC3E}">
        <p14:creationId xmlns:p14="http://schemas.microsoft.com/office/powerpoint/2010/main" val="1049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372305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HASH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分区时，会将分区内的数据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重新整合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到剩余的分区中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分区时，会同时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分区中保存的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仅剩一个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分区时，只能使用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 TABLE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删除分区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仅清空各分区表中的数据，不删除对应的分区文件的语法：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51772" y="5590034"/>
            <a:ext cx="7902883" cy="5078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TRUNCATE PARTITION {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分区名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ALL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};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如果数据表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不再需要设置分区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，可以将分区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，不同的分区算法删除方式也不同，删除分区的语法：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18835" y="2133650"/>
            <a:ext cx="6768756" cy="156966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HASH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COALESCE PARTITION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分区数量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RANGE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PARTITION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分区名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删除分区</a:t>
            </a:r>
          </a:p>
        </p:txBody>
      </p:sp>
    </p:spTree>
    <p:extLst>
      <p:ext uri="{BB962C8B-B14F-4D97-AF65-F5344CB8AC3E}">
        <p14:creationId xmlns:p14="http://schemas.microsoft.com/office/powerpoint/2010/main" val="8759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727054" y="3227380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删除分区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629594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删除分区</a:t>
            </a:r>
          </a:p>
        </p:txBody>
      </p:sp>
    </p:spTree>
    <p:extLst>
      <p:ext uri="{BB962C8B-B14F-4D97-AF65-F5344CB8AC3E}">
        <p14:creationId xmlns:p14="http://schemas.microsoft.com/office/powerpoint/2010/main" val="300712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给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mydb.p_list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表添加数据，测试删除分区后数据的变化：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7047" y="2233241"/>
            <a:ext cx="799288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mydb.p_list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dpt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('Tom', 5), ('Lucy', 6), ('Lily', 7), ('Jim', 8);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3502918" y="3343502"/>
            <a:ext cx="48965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800" kern="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dpt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的记录保存在名为</a:t>
            </a:r>
            <a:r>
              <a:rPr lang="en-US" altLang="zh-CN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new1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的分区中</a:t>
            </a:r>
            <a:endParaRPr lang="en-US" altLang="zh-CN" sz="18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en-US" altLang="zh-CN" sz="1800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dpt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的记录保存在名为</a:t>
            </a:r>
            <a:r>
              <a:rPr lang="en-US" altLang="zh-CN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new2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的分区中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删除分区</a:t>
            </a:r>
          </a:p>
        </p:txBody>
      </p:sp>
    </p:spTree>
    <p:extLst>
      <p:ext uri="{BB962C8B-B14F-4D97-AF65-F5344CB8AC3E}">
        <p14:creationId xmlns:p14="http://schemas.microsoft.com/office/powerpoint/2010/main" val="32143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mydb.p_list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表中名为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new1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的分区，查看数据表中的数据：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3031" y="2205658"/>
            <a:ext cx="8280920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mydb.p_list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PARTITION new1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mydb.p_list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id | name | 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dpt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3 |     Lily |       7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4 |    Jim  |       8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+----+------+------+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5303118" y="4581922"/>
            <a:ext cx="3768335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p_list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表中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new1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分区下保存的数据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同时被删除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，仅剩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new2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分区下的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两条记录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11.5.4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删除分区</a:t>
            </a:r>
          </a:p>
        </p:txBody>
      </p:sp>
    </p:spTree>
    <p:extLst>
      <p:ext uri="{BB962C8B-B14F-4D97-AF65-F5344CB8AC3E}">
        <p14:creationId xmlns:p14="http://schemas.microsoft.com/office/powerpoint/2010/main" val="12542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存储引擎概述</a:t>
            </a:r>
          </a:p>
        </p:txBody>
      </p:sp>
      <p:sp>
        <p:nvSpPr>
          <p:cNvPr id="9" name="矩形: 圆角 25"/>
          <p:cNvSpPr/>
          <p:nvPr/>
        </p:nvSpPr>
        <p:spPr>
          <a:xfrm>
            <a:off x="1558702" y="1542614"/>
            <a:ext cx="9361040" cy="4248472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原创设计师QQ598969553          _8"/>
          <p:cNvSpPr/>
          <p:nvPr/>
        </p:nvSpPr>
        <p:spPr>
          <a:xfrm>
            <a:off x="4511030" y="1269554"/>
            <a:ext cx="3201974" cy="619597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1" name="原创设计师QQ598969553          _9"/>
          <p:cNvSpPr txBox="1"/>
          <p:nvPr/>
        </p:nvSpPr>
        <p:spPr>
          <a:xfrm>
            <a:off x="4615065" y="1379297"/>
            <a:ext cx="299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“可插拔”存储引擎架构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367339"/>
            <a:ext cx="8640960" cy="2797048"/>
          </a:xfrm>
          <a:prstGeom prst="rect">
            <a:avLst/>
          </a:prstGeom>
          <a:solidFill>
            <a:srgbClr val="F8F8EC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提供了一组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服务，执行数据库的实际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I/O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操作，针对特定应用需求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自由选择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专用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的存储引擎，无须增加其他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编码选项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等额外操作，从而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达到可插拔存储引擎架构的目的，为特定的应用程序提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供一组较优的选择，减少不必要的开销，增强数据库性能。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79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06974" y="2947739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11.6</a:t>
            </a:r>
          </a:p>
        </p:txBody>
      </p:sp>
    </p:spTree>
    <p:extLst>
      <p:ext uri="{BB962C8B-B14F-4D97-AF65-F5344CB8AC3E}">
        <p14:creationId xmlns:p14="http://schemas.microsoft.com/office/powerpoint/2010/main" val="8922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3645818"/>
            <a:ext cx="5247793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数据碎片的整理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通过命令整理数据碎片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</a:t>
            </a:r>
          </a:p>
        </p:txBody>
      </p:sp>
    </p:spTree>
    <p:extLst>
      <p:ext uri="{BB962C8B-B14F-4D97-AF65-F5344CB8AC3E}">
        <p14:creationId xmlns:p14="http://schemas.microsoft.com/office/powerpoint/2010/main" val="33915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9204777" y="3141762"/>
            <a:ext cx="1858981" cy="29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云形标注 19"/>
          <p:cNvSpPr/>
          <p:nvPr/>
        </p:nvSpPr>
        <p:spPr>
          <a:xfrm>
            <a:off x="982638" y="1197546"/>
            <a:ext cx="7145191" cy="3456384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删除数据时，只删除了数据表中的数据，数据占用的存储空间仍然会被保留。</a:t>
            </a:r>
            <a:endParaRPr lang="en-US" altLang="zh-CN" sz="16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如果项目长期进行删除数据操作，索引文件和数据文件都将产生“空洞”，形成很多不连续碎片，造成数据表占用空间很大，实际保存的数据很少问题。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</a:t>
            </a:r>
          </a:p>
        </p:txBody>
      </p:sp>
    </p:spTree>
    <p:extLst>
      <p:ext uri="{BB962C8B-B14F-4D97-AF65-F5344CB8AC3E}">
        <p14:creationId xmlns:p14="http://schemas.microsoft.com/office/powerpoint/2010/main" val="39109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511030" y="1584395"/>
            <a:ext cx="633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解决数据碎片问题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，可以使用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提供的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OPTIMIZE TABLE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，该命令可以在使用</a:t>
            </a:r>
            <a:r>
              <a:rPr lang="en-US" altLang="zh-CN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MyISAM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InnoDB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的数据表中进行数据碎片维护，重新组织表中数据和关联索引数据的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物理存储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减少存储空间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并提高访问表时的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效率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1557586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</a:t>
            </a:r>
          </a:p>
        </p:txBody>
      </p:sp>
    </p:spTree>
    <p:extLst>
      <p:ext uri="{BB962C8B-B14F-4D97-AF65-F5344CB8AC3E}">
        <p14:creationId xmlns:p14="http://schemas.microsoft.com/office/powerpoint/2010/main" val="197435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727054" y="3265435"/>
            <a:ext cx="5904656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数据碎片的整理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629594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</a:t>
            </a:r>
          </a:p>
        </p:txBody>
      </p:sp>
    </p:spTree>
    <p:extLst>
      <p:ext uri="{BB962C8B-B14F-4D97-AF65-F5344CB8AC3E}">
        <p14:creationId xmlns:p14="http://schemas.microsoft.com/office/powerpoint/2010/main" val="380581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my_optimize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数据表并添加数据：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05099" y="2138643"/>
            <a:ext cx="7056784" cy="41549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my_optimize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mydb.my_optimize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id INT UNSIGNED PRIMARY KEY AUTO_INCREMENT,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name VARCHAR(20) NOT NULL DEFAULT ''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(0.01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添加数据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mydb.my_optimize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VALUES ('TOM'), ('JIMMY'), ('LUCK'), ('CAKE');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4 rows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Records: 4 Duplicates: 0 Warnings: 0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</a:t>
            </a:r>
          </a:p>
        </p:txBody>
      </p:sp>
    </p:spTree>
    <p:extLst>
      <p:ext uri="{BB962C8B-B14F-4D97-AF65-F5344CB8AC3E}">
        <p14:creationId xmlns:p14="http://schemas.microsoft.com/office/powerpoint/2010/main" val="7620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使用数据复制的方式添加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50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万条以上的数据：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20755" y="2205658"/>
            <a:ext cx="8025471" cy="249299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mydb.my_optimize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SELECT name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mydb.my_optimize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4 rows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Records: 4 Duplicates: 0 Warnings: 0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多次执行上述语句直到数据达到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万条以上，此处省略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</a:t>
            </a:r>
          </a:p>
        </p:txBody>
      </p:sp>
    </p:spTree>
    <p:extLst>
      <p:ext uri="{BB962C8B-B14F-4D97-AF65-F5344CB8AC3E}">
        <p14:creationId xmlns:p14="http://schemas.microsoft.com/office/powerpoint/2010/main" val="42245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添加数据后，打开数据库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目录，查看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my_optimize.idb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数据文件的大小：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3698804" y="5013970"/>
            <a:ext cx="4320480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my_optimize.idb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数据文件的大小约为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40MB</a:t>
            </a:r>
            <a:endParaRPr lang="zh-CN" altLang="en-US" sz="16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</a:t>
            </a:r>
          </a:p>
        </p:txBody>
      </p:sp>
      <p:pic>
        <p:nvPicPr>
          <p:cNvPr id="9219" name="Picture 3" descr="碎片整理-删除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74" y="2277666"/>
            <a:ext cx="730454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5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删除数据后查看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my_optimize.idb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数据文件的大小：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41003" y="2232873"/>
            <a:ext cx="8784976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DELETE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mydb.my_optimize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name='LUCK';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262144 rows affected (2.25 sec)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4128311" y="5734050"/>
            <a:ext cx="4010358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删除数据后，数据文件的</a:t>
            </a:r>
            <a:r>
              <a:rPr lang="zh-CN" altLang="en-US" sz="16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大小</a:t>
            </a:r>
            <a:r>
              <a:rPr lang="zh-CN" altLang="en-US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没有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变化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</a:t>
            </a:r>
          </a:p>
        </p:txBody>
      </p:sp>
      <p:pic>
        <p:nvPicPr>
          <p:cNvPr id="10242" name="Picture 2" descr="碎片整理-删除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70" y="3352772"/>
            <a:ext cx="653564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3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步骤五：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OPTIMIZE TABLE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命令整理数据碎片：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0" y="2138643"/>
            <a:ext cx="8695932" cy="448084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OPTIMIZE TABLE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mydb.my_optimize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 ***************************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Table: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mydb.my_optimize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Op: optimize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Msg_type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note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Msg_text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Table does not support optimize, doing recreate + analyze instead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2. row ***************************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Table: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mydb.my_optimize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Op: optimize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Msg_type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status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Msg_text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OK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rows in set (5.33 sec)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4222998" y="5157986"/>
            <a:ext cx="59766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条记录是整理碎片的详细信息，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optimize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16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Msg_type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zh-CN" altLang="en-US" sz="16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信息类型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16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Msg_text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表示具体的返回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信息内容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</a:t>
            </a:r>
          </a:p>
        </p:txBody>
      </p:sp>
      <p:sp>
        <p:nvSpPr>
          <p:cNvPr id="8" name="1"/>
          <p:cNvSpPr txBox="1"/>
          <p:nvPr>
            <p:custDataLst>
              <p:tags r:id="rId4"/>
            </p:custDataLst>
          </p:nvPr>
        </p:nvSpPr>
        <p:spPr>
          <a:xfrm>
            <a:off x="4439022" y="3164274"/>
            <a:ext cx="655272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Msg_text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</a:t>
            </a:r>
            <a:r>
              <a:rPr lang="en-US" altLang="zh-CN" sz="1600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存储引擎的数据表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不支持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碎片整理操作，系统会重新创建数据表并整理相关的数据碎片，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释放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未使用的存储空间</a:t>
            </a:r>
          </a:p>
        </p:txBody>
      </p:sp>
    </p:spTree>
    <p:extLst>
      <p:ext uri="{BB962C8B-B14F-4D97-AF65-F5344CB8AC3E}">
        <p14:creationId xmlns:p14="http://schemas.microsoft.com/office/powerpoint/2010/main" val="16133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支持的存储引擎有哪些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，能够说出这些存储引擎的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特点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11.1.2  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支持的存储引擎</a:t>
            </a:r>
          </a:p>
        </p:txBody>
      </p:sp>
    </p:spTree>
    <p:extLst>
      <p:ext uri="{BB962C8B-B14F-4D97-AF65-F5344CB8AC3E}">
        <p14:creationId xmlns:p14="http://schemas.microsoft.com/office/powerpoint/2010/main" val="27228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步骤六：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整理数据碎片后，查看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my_optimize.idb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数据文件的大小：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4006974" y="5189783"/>
            <a:ext cx="3229558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数据文件的大小变成了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31MB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左右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</a:t>
            </a:r>
          </a:p>
        </p:txBody>
      </p:sp>
      <p:pic>
        <p:nvPicPr>
          <p:cNvPr id="11266" name="Picture 2" descr="碎片整理-整理后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26" y="2349375"/>
            <a:ext cx="7582445" cy="284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8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862958" y="1557586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修复数据表的数据碎片时，会把所有的数据文件重新整理一遍。如果数据表的记录数比较多，会消耗一定的资源，可以根据实际情况按周、月或季度进行数据碎片整理。</a:t>
            </a:r>
            <a:endParaRPr lang="zh-CN" altLang="zh-CN" sz="28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1152128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整理数据碎片</a:t>
            </a:r>
          </a:p>
        </p:txBody>
      </p:sp>
    </p:spTree>
    <p:extLst>
      <p:ext uri="{BB962C8B-B14F-4D97-AF65-F5344CB8AC3E}">
        <p14:creationId xmlns:p14="http://schemas.microsoft.com/office/powerpoint/2010/main" val="39933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06974" y="2947739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的执行情况</a:t>
            </a:r>
            <a:endParaRPr lang="en-US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</a:t>
            </a:r>
          </a:p>
        </p:txBody>
      </p:sp>
    </p:spTree>
    <p:extLst>
      <p:ext uri="{BB962C8B-B14F-4D97-AF65-F5344CB8AC3E}">
        <p14:creationId xmlns:p14="http://schemas.microsoft.com/office/powerpoint/2010/main" val="3749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3645818"/>
            <a:ext cx="5247793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慢查询日志的使用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，能够通过慢查询日志找到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执行效率低的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SQL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慢查询日志</a:t>
            </a:r>
          </a:p>
        </p:txBody>
      </p:sp>
    </p:spTree>
    <p:extLst>
      <p:ext uri="{BB962C8B-B14F-4D97-AF65-F5344CB8AC3E}">
        <p14:creationId xmlns:p14="http://schemas.microsoft.com/office/powerpoint/2010/main" val="627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慢查询日志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执行时间超过指定时间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的查询语句，找到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执行效率低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的查询语句并优化。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查看慢查询日志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的示例：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58801" y="2088995"/>
            <a:ext cx="7488832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slow_query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+---------------------+-----------------------------------+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| Value                                         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+---------------------+-----------------------------------+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slow_query_log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| OFF                                           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slow_query_log_file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D:\mysql-8.0.27-winx64\data\ 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               | CZ-20211214JLWP-slow.log     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+---------------------+-----------------------------------+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慢查询日志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2998862" y="5446018"/>
            <a:ext cx="6318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slow_query_log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用于设置慢查询日志的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开启状态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OFF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slow_query_log_file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慢查询日志文件所在的目录</a:t>
            </a:r>
          </a:p>
        </p:txBody>
      </p:sp>
    </p:spTree>
    <p:extLst>
      <p:ext uri="{BB962C8B-B14F-4D97-AF65-F5344CB8AC3E}">
        <p14:creationId xmlns:p14="http://schemas.microsoft.com/office/powerpoint/2010/main" val="40515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慢查询日志默认是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的，需要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手动开启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慢查询日志，命令如下：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10830" y="1679801"/>
            <a:ext cx="5868653" cy="5078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GLOBAL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slow_query_log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慢查询日志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8591800" y="1702883"/>
            <a:ext cx="2439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开启慢查询日志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2237033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当查询语句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超过指定时间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才会记录到慢查询日志，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查看慢查询日志超时时间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的命令：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60780" y="2809142"/>
            <a:ext cx="6768752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long_query_time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+------------------+------------+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Value       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+------------------+------------+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long_query_time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10.000000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+------------------+------------+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6607492" y="4509914"/>
            <a:ext cx="475252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秒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，超过设定的时间会记录到慢查询日志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78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执行慢查询语句后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查看记录的日志信息：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108084" y="1696065"/>
            <a:ext cx="4176464" cy="5078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sleep(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慢查询日志</a:t>
            </a:r>
          </a:p>
        </p:txBody>
      </p:sp>
      <p:pic>
        <p:nvPicPr>
          <p:cNvPr id="12290" name="图片 5" descr="慢日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0" y="2636163"/>
            <a:ext cx="6560158" cy="218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823398" y="2205658"/>
            <a:ext cx="39076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表示执行慢查询语句的</a:t>
            </a:r>
            <a:r>
              <a:rPr lang="zh-CN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服务器时间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User@Host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指定执行慢查询语句的</a:t>
            </a:r>
            <a:r>
              <a:rPr lang="zh-CN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Query_time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表示慢查询语句的</a:t>
            </a:r>
            <a:r>
              <a:rPr lang="zh-CN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执行时间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Lock_time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锁定的时间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Rows_sent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发送的记录数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Rows_examined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检索的记录数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timestamp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信息写入日志的时间戳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7200">
              <a:lnSpc>
                <a:spcPct val="150000"/>
              </a:lnSpc>
              <a:spcAft>
                <a:spcPts val="0"/>
              </a:spcAft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最后一行是</a:t>
            </a:r>
            <a:r>
              <a:rPr lang="zh-CN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慢查询的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90199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3645818"/>
            <a:ext cx="5247793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查询分析的方法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，能够分析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资源消耗信息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68957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performance_schema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进行查询分析</a:t>
            </a:r>
          </a:p>
        </p:txBody>
      </p:sp>
    </p:spTree>
    <p:extLst>
      <p:ext uri="{BB962C8B-B14F-4D97-AF65-F5344CB8AC3E}">
        <p14:creationId xmlns:p14="http://schemas.microsoft.com/office/powerpoint/2010/main" val="301895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367014" y="1645370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通过查询</a:t>
            </a:r>
            <a:r>
              <a:rPr lang="en-US" altLang="zh-CN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performance_schema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可以获取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资源消耗信息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，从而监控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，了解执行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语句的过程中各个环节的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消耗情况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，例如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检查权限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返回数据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这些操作分别用了多长时间。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1341562"/>
            <a:ext cx="2902705" cy="3404665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68957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performance_schema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进行查询分析</a:t>
            </a:r>
          </a:p>
        </p:txBody>
      </p:sp>
    </p:spTree>
    <p:extLst>
      <p:ext uri="{BB962C8B-B14F-4D97-AF65-F5344CB8AC3E}">
        <p14:creationId xmlns:p14="http://schemas.microsoft.com/office/powerpoint/2010/main" val="5586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4411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该数据库的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setup_actors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数据表限制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指定主机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收集历史事件，查看数据表的数据：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26751" y="1701602"/>
            <a:ext cx="8352931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performance_schema.setup_actors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+------+------+------+-----------+----------+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HOST | USER | ROLE | ENABLED | HISTORY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+------+------+------+-----------+----------+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%       | %      | %       | YES           | YES       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+------+------+------+-----------+----------+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68957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performance_schema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进行查询分析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2566814" y="4509914"/>
            <a:ext cx="6660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ENABLED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列和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HISTORY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列的值为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YES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开启了事件收集</a:t>
            </a:r>
            <a:endParaRPr lang="en-US" altLang="zh-CN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HOST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列和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列的值为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说明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允许监控和收集所有的历史事件</a:t>
            </a:r>
          </a:p>
        </p:txBody>
      </p:sp>
    </p:spTree>
    <p:extLst>
      <p:ext uri="{BB962C8B-B14F-4D97-AF65-F5344CB8AC3E}">
        <p14:creationId xmlns:p14="http://schemas.microsoft.com/office/powerpoint/2010/main" val="3412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支持的存储引擎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862958" y="1701602"/>
            <a:ext cx="360040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ENGINES;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4006974" y="2254990"/>
            <a:ext cx="407308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运行结果包含的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字段：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Engine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（存储引擎）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Support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（是否支持）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Comment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（注释说明）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Transactions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（是否支持事务）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（是否支持分布式事务）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Savepoints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（是否支持事务保存点）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11.1.2  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支持的存储引擎</a:t>
            </a:r>
          </a:p>
        </p:txBody>
      </p:sp>
    </p:spTree>
    <p:extLst>
      <p:ext uri="{BB962C8B-B14F-4D97-AF65-F5344CB8AC3E}">
        <p14:creationId xmlns:p14="http://schemas.microsoft.com/office/powerpoint/2010/main" val="14120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减少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运行时的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和历史表中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收集的数据量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，更新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setup_actors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数据表中的数据，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禁止监控和收集所有的历史事件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26751" y="2106463"/>
            <a:ext cx="7668855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performance_schema.setup_actors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SET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ENABLED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HISTORY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WHERE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AND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(0.04 sec)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Rows matched: 1  Changed: 1  Warnings: 0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68957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performance_schema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进行查询分析</a:t>
            </a:r>
          </a:p>
        </p:txBody>
      </p:sp>
    </p:spTree>
    <p:extLst>
      <p:ext uri="{BB962C8B-B14F-4D97-AF65-F5344CB8AC3E}">
        <p14:creationId xmlns:p14="http://schemas.microsoft.com/office/powerpoint/2010/main" val="193895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250655" y="3155372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监控和收集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历史事件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557586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68957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performance_schema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进行查询分析</a:t>
            </a:r>
          </a:p>
        </p:txBody>
      </p:sp>
    </p:spTree>
    <p:extLst>
      <p:ext uri="{BB962C8B-B14F-4D97-AF65-F5344CB8AC3E}">
        <p14:creationId xmlns:p14="http://schemas.microsoft.com/office/powerpoint/2010/main" val="253909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test_user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用户，授予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test_user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shop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的权限：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92093" y="2205658"/>
            <a:ext cx="9771665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test_user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USER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test_user'@'localhost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IDENTIFIED BY '123456';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(0.11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授予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test_user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用户权限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GRANT SELECT ON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shop.*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 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test_user'@'localhost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68957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performance_schema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进行查询分析</a:t>
            </a:r>
          </a:p>
        </p:txBody>
      </p:sp>
    </p:spTree>
    <p:extLst>
      <p:ext uri="{BB962C8B-B14F-4D97-AF65-F5344CB8AC3E}">
        <p14:creationId xmlns:p14="http://schemas.microsoft.com/office/powerpoint/2010/main" val="14121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向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setup_actors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数据表中添加一条新的记录，查看添加结果：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06775" y="2179455"/>
            <a:ext cx="7992888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performance_schema.setup_actors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(HOST,USER,ROLE,ENABLED,HISTORY)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VALUES(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localhost','test_user','%','YES','YES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performance_schema.setup_actors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+-----------+-----------+------+-----------+----------+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HOST        | USER        | ROLE | ENABLED | HISTORY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+-----------+-----------+------+-----------+----------+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%              | %             | %       | NO          | NO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localhost   |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test_user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%       | YES          | YES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+-----------+-----------+------+-----------+----------+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68957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performance_schema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进行查询分析</a:t>
            </a:r>
          </a:p>
        </p:txBody>
      </p:sp>
    </p:spTree>
    <p:extLst>
      <p:ext uri="{BB962C8B-B14F-4D97-AF65-F5344CB8AC3E}">
        <p14:creationId xmlns:p14="http://schemas.microsoft.com/office/powerpoint/2010/main" val="20393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为了保证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监控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收集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的事件信息的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全面性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，需要更新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setup_instruments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数据表和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setup_consumers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数据表的相关配置项：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3763464" y="5270972"/>
            <a:ext cx="43204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my_optimize.idb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数据文件的大小约为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40MB</a:t>
            </a:r>
            <a:endParaRPr lang="zh-CN" altLang="en-US" sz="16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68957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performance_schema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进行查询分析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88440" y="2692640"/>
            <a:ext cx="7270527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performance_schema.setup_instruments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SET ENABLED='YES', TIMED='YES'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WHERE NAME LIKE '%stage/%';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performance_schema.setup_consumers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SET ENABLED='YES'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WHERE NAME LIKE '%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events_statements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_%';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performance_schema.setup_consumers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SET ENABLED='YES'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WHERE NAME LIKE '%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events_stages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_%';</a:t>
            </a:r>
          </a:p>
        </p:txBody>
      </p:sp>
    </p:spTree>
    <p:extLst>
      <p:ext uri="{BB962C8B-B14F-4D97-AF65-F5344CB8AC3E}">
        <p14:creationId xmlns:p14="http://schemas.microsoft.com/office/powerpoint/2010/main" val="122779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0" y="1557586"/>
            <a:ext cx="108089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重新打开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新的命令行窗口，使用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test_user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用户登录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，执行要分析的语句：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26106" y="2205658"/>
            <a:ext cx="7162515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id=1;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68957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performance_schema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进行查询分析</a:t>
            </a:r>
          </a:p>
        </p:txBody>
      </p:sp>
      <p:sp>
        <p:nvSpPr>
          <p:cNvPr id="11" name="1"/>
          <p:cNvSpPr txBox="1"/>
          <p:nvPr>
            <p:custDataLst>
              <p:tags r:id="rId3"/>
            </p:custDataLst>
          </p:nvPr>
        </p:nvSpPr>
        <p:spPr>
          <a:xfrm>
            <a:off x="897224" y="2709714"/>
            <a:ext cx="108089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原有的命令行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窗口中查看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语句的耗时情况：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054646" y="3335134"/>
            <a:ext cx="9505056" cy="30469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EVENT_ID, TRUNCATE(TIMER_WAIT/1000000000000,6) as Duration, 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SQL_TEXT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performance_schema.events_statements_history_long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WHERE SQL_TEXT like '%1%';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+-----------+----------+-----------------------------------------------+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EVENT_ID | Duration | SQL_TEXT                                      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+-----------+----------+-----------------------------------------------+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76 |     0.0042 |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id=1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+-----------+----------+-----------------------------------------------+</a:t>
            </a:r>
          </a:p>
        </p:txBody>
      </p:sp>
      <p:sp>
        <p:nvSpPr>
          <p:cNvPr id="7" name="1"/>
          <p:cNvSpPr txBox="1"/>
          <p:nvPr>
            <p:custDataLst>
              <p:tags r:id="rId4"/>
            </p:custDataLst>
          </p:nvPr>
        </p:nvSpPr>
        <p:spPr>
          <a:xfrm>
            <a:off x="8327454" y="4653930"/>
            <a:ext cx="367240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EXENT_ID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表示每个查询语句对应的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</a:p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Duration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en-US" altLang="zh-CN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语句执行过程中</a:t>
            </a:r>
            <a:endParaRPr lang="en-US" altLang="zh-CN" sz="16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每一个步骤的耗时</a:t>
            </a:r>
            <a:endParaRPr lang="en-US" altLang="zh-CN" sz="16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SQL_TEXT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是执行的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30041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步骤五：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查看这个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语句在执行过程中的状态和消耗时间：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42678" y="2138643"/>
            <a:ext cx="9445339" cy="452431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event_name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AS Stage, TRUNCATE(TIMER_WAIT/1000000000000,6) AS 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Duration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performance_schema.events_stages_history_long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WHERE NESTING_EVENT_ID=76;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+-----------------------------------------------------+----------+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Stage                                                                     | Duration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+-----------------------------------------------------+----------+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stage/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/starting                                                 |   0.0000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stage/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/Executing hook on transaction begin. |   0.0000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stage/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/starting                                                 |   0.0000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stage/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/checking permissions                           |   0.0000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（此处省略部分内容）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+------------------------------------------------+----------+</a:t>
            </a:r>
          </a:p>
        </p:txBody>
      </p:sp>
      <p:sp>
        <p:nvSpPr>
          <p:cNvPr id="8" name="1"/>
          <p:cNvSpPr txBox="1"/>
          <p:nvPr>
            <p:custDataLst>
              <p:tags r:id="rId3"/>
            </p:custDataLst>
          </p:nvPr>
        </p:nvSpPr>
        <p:spPr>
          <a:xfrm>
            <a:off x="8036304" y="3429794"/>
            <a:ext cx="3456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Stage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en-US" altLang="zh-CN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执行状态</a:t>
            </a:r>
            <a:endParaRPr lang="en-US" altLang="zh-CN" sz="1600" kern="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Duration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表示每个状态的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执行时间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68957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11.7.2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performance_schema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进行查询分析</a:t>
            </a:r>
          </a:p>
        </p:txBody>
      </p:sp>
    </p:spTree>
    <p:extLst>
      <p:ext uri="{BB962C8B-B14F-4D97-AF65-F5344CB8AC3E}">
        <p14:creationId xmlns:p14="http://schemas.microsoft.com/office/powerpoint/2010/main" val="91392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34966" y="2947739"/>
            <a:ext cx="752568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动手实践：数据库优化实战</a:t>
            </a:r>
          </a:p>
        </p:txBody>
      </p:sp>
      <p:sp>
        <p:nvSpPr>
          <p:cNvPr id="4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11.8</a:t>
            </a:r>
          </a:p>
        </p:txBody>
      </p:sp>
    </p:spTree>
    <p:extLst>
      <p:ext uri="{BB962C8B-B14F-4D97-AF65-F5344CB8AC3E}">
        <p14:creationId xmlns:p14="http://schemas.microsoft.com/office/powerpoint/2010/main" val="41991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3645818"/>
            <a:ext cx="5247793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数据库优化的方法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，能够运用所学知识完成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数据库的优化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11.8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动手实践：数据库优化实战</a:t>
            </a:r>
          </a:p>
        </p:txBody>
      </p:sp>
    </p:spTree>
    <p:extLst>
      <p:ext uri="{BB962C8B-B14F-4D97-AF65-F5344CB8AC3E}">
        <p14:creationId xmlns:p14="http://schemas.microsoft.com/office/powerpoint/2010/main" val="46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451" y="2493690"/>
            <a:ext cx="6120680" cy="33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）在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数据库中创建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my_user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用户表，数据表的字段有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，添加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万条测试数据。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设置查询时间超过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0.5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秒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的查询为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慢查询，执行一系列的查询语句，找到慢查询语句。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通过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performance_schema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进行查询分析，获取语句执行的精确时间。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优化慢查询语句，提高查询效率。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11.8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动手实践：数据库优化实战</a:t>
            </a:r>
          </a:p>
        </p:txBody>
      </p:sp>
    </p:spTree>
    <p:extLst>
      <p:ext uri="{BB962C8B-B14F-4D97-AF65-F5344CB8AC3E}">
        <p14:creationId xmlns:p14="http://schemas.microsoft.com/office/powerpoint/2010/main" val="27842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支持的存储引擎：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11.1.2  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支持的存储引擎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47"/>
              </p:ext>
            </p:extLst>
          </p:nvPr>
        </p:nvGraphicFramePr>
        <p:xfrm>
          <a:off x="1143690" y="1701602"/>
          <a:ext cx="10081120" cy="321577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55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0388249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5372746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591859612"/>
                    </a:ext>
                  </a:extLst>
                </a:gridCol>
                <a:gridCol w="2897356">
                  <a:extLst>
                    <a:ext uri="{9D8B030D-6E8A-4147-A177-3AD203B41FA5}">
                      <a16:colId xmlns:a16="http://schemas.microsoft.com/office/drawing/2014/main" val="118058854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存储引擎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是否支持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是否支持事务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是否支持分布式事务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是否支持保存点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InnoDB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DEFAULT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YES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YES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支持事务、行级锁和外键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MyISAM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支持表锁、全文索引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MEMORY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数据保存在内存中，速度快但数据容易丢失，适用于临时表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MRG_MYISAM 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MyISAM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表的集合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84331"/>
                  </a:ext>
                </a:extLst>
              </a:tr>
              <a:tr h="56152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CSV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数据以文本方式存储在文件中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6196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180232" y="460340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2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EC5482-CB16-4C2E-A4B5-DAAB9D563514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5" name="圆角矩形 26">
            <a:extLst>
              <a:ext uri="{FF2B5EF4-FFF2-40B4-BE49-F238E27FC236}">
                <a16:creationId xmlns:a16="http://schemas.microsoft.com/office/drawing/2014/main" id="{484D5830-9AD6-42CA-BF07-DDF880555766}"/>
              </a:ext>
            </a:extLst>
          </p:cNvPr>
          <p:cNvSpPr/>
          <p:nvPr/>
        </p:nvSpPr>
        <p:spPr>
          <a:xfrm>
            <a:off x="1198880" y="1810385"/>
            <a:ext cx="9936886" cy="28435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05265F8A-5FA1-4825-83F3-7595B2ABB2F0}"/>
              </a:ext>
            </a:extLst>
          </p:cNvPr>
          <p:cNvSpPr txBox="1"/>
          <p:nvPr/>
        </p:nvSpPr>
        <p:spPr>
          <a:xfrm>
            <a:off x="1572769" y="2495235"/>
            <a:ext cx="9202957" cy="1792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本章主要讲解了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数据库优化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相关的内容，主要包括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存储引擎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的使用，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的应用和使用原则，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锁机制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的概念和使用，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分表技术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分区技术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数据碎片的整理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优化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等内容。希望通过对本章的学习，读者能够掌握数据库优化相关的理论与实际操作，具备解决实际问题的能力。</a:t>
            </a:r>
            <a:endParaRPr lang="zh-CN" altLang="zh-CN" sz="20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97713B-903B-4515-A80D-ED98DA59A98B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E501D2-A5F6-4D52-B319-B3172518F29F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906F77-628A-4450-9FD6-C335BD32E0A4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6E1139-DB79-46FF-8D7F-B40684294116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0780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支持的存储引擎：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11.1.2  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支持的存储引擎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6855"/>
              </p:ext>
            </p:extLst>
          </p:nvPr>
        </p:nvGraphicFramePr>
        <p:xfrm>
          <a:off x="1143690" y="1701602"/>
          <a:ext cx="10081120" cy="303712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43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0388249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5372746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591859612"/>
                    </a:ext>
                  </a:extLst>
                </a:gridCol>
                <a:gridCol w="2897356">
                  <a:extLst>
                    <a:ext uri="{9D8B030D-6E8A-4147-A177-3AD203B41FA5}">
                      <a16:colId xmlns:a16="http://schemas.microsoft.com/office/drawing/2014/main" val="118058854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存储引擎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是否支持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是否支持事务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是否支持分布式事务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是否支持保存点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FEDERATED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用于访问远程的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PERFORMANCE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_SCHEMA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适用于性能架构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BLACKHOLE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黑洞引擎，写入的数据都会消失，适合做中继存储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ARCHIVE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适用存储海量数据，有压缩功能，不支持索引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8433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207774" y="443790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2/2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80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11.1.2  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支持的存储引擎</a:t>
            </a:r>
          </a:p>
        </p:txBody>
      </p:sp>
      <p:sp>
        <p:nvSpPr>
          <p:cNvPr id="4" name="Shape 1452"/>
          <p:cNvSpPr/>
          <p:nvPr/>
        </p:nvSpPr>
        <p:spPr>
          <a:xfrm>
            <a:off x="1342678" y="2506590"/>
            <a:ext cx="2292817" cy="2768210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hape 1454"/>
          <p:cNvSpPr/>
          <p:nvPr/>
        </p:nvSpPr>
        <p:spPr>
          <a:xfrm>
            <a:off x="3890007" y="2506590"/>
            <a:ext cx="2292819" cy="2768210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Shape 1456"/>
          <p:cNvSpPr/>
          <p:nvPr/>
        </p:nvSpPr>
        <p:spPr>
          <a:xfrm>
            <a:off x="6416888" y="2506590"/>
            <a:ext cx="2292819" cy="2768210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Shape 1458"/>
          <p:cNvSpPr/>
          <p:nvPr/>
        </p:nvSpPr>
        <p:spPr>
          <a:xfrm>
            <a:off x="8964217" y="2506590"/>
            <a:ext cx="2292819" cy="2768210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Shape 1460"/>
          <p:cNvSpPr/>
          <p:nvPr/>
        </p:nvSpPr>
        <p:spPr>
          <a:xfrm>
            <a:off x="1645181" y="1413570"/>
            <a:ext cx="1687812" cy="168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Shape 1465"/>
          <p:cNvSpPr/>
          <p:nvPr/>
        </p:nvSpPr>
        <p:spPr>
          <a:xfrm>
            <a:off x="4192511" y="1413570"/>
            <a:ext cx="1687812" cy="168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Shape 1468"/>
          <p:cNvSpPr/>
          <p:nvPr/>
        </p:nvSpPr>
        <p:spPr>
          <a:xfrm>
            <a:off x="6737261" y="1413707"/>
            <a:ext cx="1684355" cy="168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Shape 1471"/>
          <p:cNvSpPr/>
          <p:nvPr/>
        </p:nvSpPr>
        <p:spPr>
          <a:xfrm>
            <a:off x="9288900" y="1415297"/>
            <a:ext cx="1684355" cy="168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ext Placeholder 5"/>
          <p:cNvSpPr txBox="1"/>
          <p:nvPr/>
        </p:nvSpPr>
        <p:spPr>
          <a:xfrm>
            <a:off x="1935472" y="1966940"/>
            <a:ext cx="1106118" cy="577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65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InnoDB</a:t>
            </a:r>
            <a:endParaRPr lang="zh-CN" altLang="en-US" sz="1865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 Placeholder 6"/>
          <p:cNvSpPr txBox="1"/>
          <p:nvPr/>
        </p:nvSpPr>
        <p:spPr>
          <a:xfrm>
            <a:off x="1461515" y="3620995"/>
            <a:ext cx="2054032" cy="1134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5.7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优点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良好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的事务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缺点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读写效率一般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27" name="Text Placeholder 5"/>
          <p:cNvSpPr txBox="1"/>
          <p:nvPr/>
        </p:nvSpPr>
        <p:spPr>
          <a:xfrm>
            <a:off x="4452998" y="1966940"/>
            <a:ext cx="1166836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65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MyISAM</a:t>
            </a:r>
            <a:endParaRPr lang="zh-CN" altLang="en-US" sz="1865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 Placeholder 5"/>
          <p:cNvSpPr txBox="1"/>
          <p:nvPr/>
        </p:nvSpPr>
        <p:spPr>
          <a:xfrm>
            <a:off x="9250672" y="1966940"/>
            <a:ext cx="1760808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MRG_MYISAM</a:t>
            </a:r>
            <a:endParaRPr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 Placeholder 6"/>
          <p:cNvSpPr txBox="1"/>
          <p:nvPr/>
        </p:nvSpPr>
        <p:spPr>
          <a:xfrm>
            <a:off x="4128794" y="3627306"/>
            <a:ext cx="1815245" cy="113419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ISAM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存储引擎发展起来的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优点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是数据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读写速度快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缺点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不支持事务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 Placeholder 6"/>
          <p:cNvSpPr txBox="1"/>
          <p:nvPr/>
        </p:nvSpPr>
        <p:spPr>
          <a:xfrm>
            <a:off x="6666839" y="3627306"/>
            <a:ext cx="1815245" cy="113419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一种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特殊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的存储引擎，数据保存在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内存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优点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读写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速度快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缺点数据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容易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丢失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Text Placeholder 6"/>
          <p:cNvSpPr txBox="1"/>
          <p:nvPr/>
        </p:nvSpPr>
        <p:spPr>
          <a:xfrm>
            <a:off x="9138916" y="3627306"/>
            <a:ext cx="1984320" cy="113419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也被称为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MERGE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存储引擎，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优点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快速拆分大型只读表，执行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搜索效率更高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缺点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读取速度较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慢。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Text Placeholder 5"/>
          <p:cNvSpPr txBox="1"/>
          <p:nvPr/>
        </p:nvSpPr>
        <p:spPr>
          <a:xfrm>
            <a:off x="7007131" y="1966940"/>
            <a:ext cx="1149072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65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MEMORY</a:t>
            </a:r>
            <a:endParaRPr lang="zh-CN" altLang="en-US" sz="1865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50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2211539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存储引擎的基本概念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，能够说明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什么是存储引擎。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3135" y="3181764"/>
            <a:ext cx="9709797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存储引擎的基本使用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，能够给数据表使用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合适的存储引擎。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77223" y="4149866"/>
            <a:ext cx="9698457" cy="688079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索引的基本概念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，能够归纳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索引的分类。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88804" y="5117979"/>
            <a:ext cx="9698457" cy="688079"/>
            <a:chOff x="978872" y="3338787"/>
            <a:chExt cx="5437064" cy="515940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索引的基本使用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创建索引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查看索引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删除索引。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11.1.2  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支持的存储引擎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5379143" y="3062299"/>
            <a:ext cx="1414667" cy="1619124"/>
            <a:chOff x="5379142" y="2991066"/>
            <a:chExt cx="1414667" cy="1619124"/>
          </a:xfrm>
        </p:grpSpPr>
        <p:sp>
          <p:nvSpPr>
            <p:cNvPr id="7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3563871" y="3270642"/>
            <a:ext cx="1414667" cy="1619124"/>
            <a:chOff x="3563871" y="3199409"/>
            <a:chExt cx="1414666" cy="1619124"/>
          </a:xfrm>
        </p:grpSpPr>
        <p:sp>
          <p:nvSpPr>
            <p:cNvPr id="10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3076" y="3062299"/>
            <a:ext cx="1414667" cy="1619124"/>
            <a:chOff x="1743076" y="2991066"/>
            <a:chExt cx="1414666" cy="1619124"/>
          </a:xfrm>
        </p:grpSpPr>
        <p:sp>
          <p:nvSpPr>
            <p:cNvPr id="13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199937" y="3270642"/>
            <a:ext cx="1414667" cy="1619125"/>
            <a:chOff x="7199937" y="3199409"/>
            <a:chExt cx="1414666" cy="1619125"/>
          </a:xfrm>
        </p:grpSpPr>
        <p:sp>
          <p:nvSpPr>
            <p:cNvPr id="16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8" name="Group 16"/>
          <p:cNvGrpSpPr/>
          <p:nvPr/>
        </p:nvGrpSpPr>
        <p:grpSpPr>
          <a:xfrm>
            <a:off x="9015209" y="3062299"/>
            <a:ext cx="1414667" cy="1619124"/>
            <a:chOff x="9015209" y="2991066"/>
            <a:chExt cx="1414666" cy="1619124"/>
          </a:xfrm>
        </p:grpSpPr>
        <p:sp>
          <p:nvSpPr>
            <p:cNvPr id="19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1" name="Text Placeholder 4"/>
          <p:cNvSpPr txBox="1"/>
          <p:nvPr/>
        </p:nvSpPr>
        <p:spPr>
          <a:xfrm>
            <a:off x="2153681" y="3840204"/>
            <a:ext cx="611941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CSV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Text Placeholder 4"/>
          <p:cNvSpPr txBox="1"/>
          <p:nvPr/>
        </p:nvSpPr>
        <p:spPr>
          <a:xfrm>
            <a:off x="3572649" y="3840206"/>
            <a:ext cx="1422410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FEDERATED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 Placeholder 4"/>
          <p:cNvSpPr txBox="1"/>
          <p:nvPr/>
        </p:nvSpPr>
        <p:spPr>
          <a:xfrm>
            <a:off x="5254196" y="3876342"/>
            <a:ext cx="1801057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PERFORMANCE_SCHEMA</a:t>
            </a:r>
            <a:endParaRPr lang="en-GB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7246444" y="3840205"/>
            <a:ext cx="1483998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BLACKHOLE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9142232" y="3840205"/>
            <a:ext cx="1149418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ARCHIVE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982638" y="1290040"/>
            <a:ext cx="287273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采用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方式将数据存储在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中，数据表会被保存成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个文件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，文件名与数据表名称相同，文件扩展名分别为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frm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csv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csm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27" name="TextBox 22"/>
          <p:cNvSpPr txBox="1"/>
          <p:nvPr/>
        </p:nvSpPr>
        <p:spPr>
          <a:xfrm>
            <a:off x="3073865" y="5178829"/>
            <a:ext cx="2328369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创建从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远程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服务器访问数据的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。该存储引擎在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中默认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不可用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28" name="TextBox 23"/>
          <p:cNvSpPr txBox="1"/>
          <p:nvPr/>
        </p:nvSpPr>
        <p:spPr>
          <a:xfrm>
            <a:off x="4234025" y="1291983"/>
            <a:ext cx="375441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performance_schema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数据库所有数据表存储引擎都是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PERFORMANCE_SCHEMA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，主要用于收集数据库服务器的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性能参数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，用户不能为数据表创建此类型的存储引擎。</a:t>
            </a:r>
          </a:p>
        </p:txBody>
      </p:sp>
      <p:sp>
        <p:nvSpPr>
          <p:cNvPr id="29" name="TextBox 24"/>
          <p:cNvSpPr txBox="1"/>
          <p:nvPr/>
        </p:nvSpPr>
        <p:spPr>
          <a:xfrm>
            <a:off x="6066227" y="5186639"/>
            <a:ext cx="368208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也被称为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黑洞存储引擎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，特点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是写入的数据都会消失，像被黑洞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吞噬。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利用此特性可以将其作为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转发器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8317577" y="1293089"/>
            <a:ext cx="325023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适合保存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数据量大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长期维护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但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很少被访问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ARCHIVE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存储引擎仅支持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操作，不支持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数据索引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，查询效率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较低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693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InnoDB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存储引擎的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基本使用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，能够设置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InnoDB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存储引擎的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表空间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</p:spTree>
    <p:extLst>
      <p:ext uri="{BB962C8B-B14F-4D97-AF65-F5344CB8AC3E}">
        <p14:creationId xmlns:p14="http://schemas.microsoft.com/office/powerpoint/2010/main" val="190859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7" name="对话气泡: 圆角矩形 1"/>
          <p:cNvSpPr/>
          <p:nvPr/>
        </p:nvSpPr>
        <p:spPr>
          <a:xfrm rot="5400000">
            <a:off x="6468679" y="896081"/>
            <a:ext cx="3816425" cy="5571483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88596" y="1973662"/>
            <a:ext cx="5176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的存储引擎是</a:t>
            </a:r>
            <a:r>
              <a:rPr lang="en-US" altLang="zh-CN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InnnoDB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，该存储引擎适合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业务逻辑比较强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修改操作比较多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的项目。</a:t>
            </a: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下面从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存储格式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表空间设置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多版本并发控制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个方面对</a:t>
            </a:r>
            <a:r>
              <a:rPr lang="en-US" altLang="zh-CN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InnoDB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存储引擎进行讲解。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</p:spTree>
    <p:extLst>
      <p:ext uri="{BB962C8B-B14F-4D97-AF65-F5344CB8AC3E}">
        <p14:creationId xmlns:p14="http://schemas.microsoft.com/office/powerpoint/2010/main" val="4482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5131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存储格式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两个表空间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，分别是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共享表空间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独立表空间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，共享表空间文件用于集中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存储数据和索引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，保存在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共享表空间文件：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  <p:pic>
        <p:nvPicPr>
          <p:cNvPr id="1026" name="Picture 2" descr="表空间文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70" y="2998542"/>
            <a:ext cx="5832648" cy="338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871070" y="378983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共享表空间文件</a:t>
            </a:r>
          </a:p>
        </p:txBody>
      </p:sp>
    </p:spTree>
    <p:extLst>
      <p:ext uri="{BB962C8B-B14F-4D97-AF65-F5344CB8AC3E}">
        <p14:creationId xmlns:p14="http://schemas.microsoft.com/office/powerpoint/2010/main" val="26097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5131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存储格式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独立表空间文件保存在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下的数据库中。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独立表空间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文件：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  <p:pic>
        <p:nvPicPr>
          <p:cNvPr id="2050" name="Picture 2" descr="独立表空间文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90" y="2553728"/>
            <a:ext cx="6624736" cy="37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10930" y="5950074"/>
            <a:ext cx="457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文件后缀名是“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ibd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的文件都是独立表空间文件</a:t>
            </a:r>
          </a:p>
        </p:txBody>
      </p:sp>
    </p:spTree>
    <p:extLst>
      <p:ext uri="{BB962C8B-B14F-4D97-AF65-F5344CB8AC3E}">
        <p14:creationId xmlns:p14="http://schemas.microsoft.com/office/powerpoint/2010/main" val="255067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5131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全局变量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innodb_file_per_table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，表示开启独立表空间，如果关闭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存储引擎的独立表空间，将全局变量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innodb_file_per_table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的值设置为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OFF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205658"/>
            <a:ext cx="720080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GLOBAL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innodb_file_per_table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OFF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79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6571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表空间设置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增加表空间的两种方式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：一种是配置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自动扩展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，另一种是表空间达到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指定大小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后，将数据存储到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另一个文件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）自动扩展表空间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通过系统变量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innodb_data_file_path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可以查看表空间的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最后一个数据文件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，通过系统变量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innodb_autoextend_increment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可以查看每次自动扩展的空间大小，以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兆字节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为单位。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080853" y="3933850"/>
            <a:ext cx="5599588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查看表空间的最后一个数据文件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innodb_data_file_path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+------------------------+----------------------------+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| Value                                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+------------------------+----------------------------+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innodb_data_file_path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ibdata1:12M:autoextend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977643" y="3972901"/>
            <a:ext cx="4302139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innodb_autoextend_increment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| Value  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innodb_autoextend_increment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64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|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9638" y="6196807"/>
            <a:ext cx="3329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表空间由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12MB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ibdata1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文件组成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autoextend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表示自动扩展表空间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71670" y="6196806"/>
            <a:ext cx="1440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每次</a:t>
            </a:r>
            <a:r>
              <a:rPr lang="zh-CN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扩充表空间为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64MB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532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65718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）将数据存储到另一个文件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配置前先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停止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my.ini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中添加配置，删除系统变量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innodb_data_file_path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autoextend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ibdata1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存储的数据大小设置为一个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固定值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，在文件后面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添加分号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；添加另外一个文件的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路径和大小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，最后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配置表空间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ibdata1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达到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12MB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时，将数据添加到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ibdata2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ibdata2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达到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50MB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自动扩展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73050" y="3499530"/>
            <a:ext cx="8020376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使用管理员身份运行命令行窗口，停止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MySQL80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net stop MySQL80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my.ini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中添加配置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innodb_data_file_path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ibdata1:12M;ibdata2:50M:autoextend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MySQL80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net start MySQL80</a:t>
            </a:r>
          </a:p>
        </p:txBody>
      </p:sp>
    </p:spTree>
    <p:extLst>
      <p:ext uri="{BB962C8B-B14F-4D97-AF65-F5344CB8AC3E}">
        <p14:creationId xmlns:p14="http://schemas.microsoft.com/office/powerpoint/2010/main" val="301534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65718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的文件：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  <p:pic>
        <p:nvPicPr>
          <p:cNvPr id="3074" name="Picture 2" descr="新创建的表空间文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1629594"/>
            <a:ext cx="6768752" cy="37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55046" y="2565698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新创建的表空间文件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97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65718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多版本并发控制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多版本并发控制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）的存储引擎，它可以维护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一个数据的多个版本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，保存更改前的数据信息来处理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多用户并发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事务回滚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，保证读取数据的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一致性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，使得读写操作不会产生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冲突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的实现主要依赖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存储引擎数据表中的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个隐藏字段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undo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ReadView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存储引擎数据表中的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个隐藏字段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DB_TRX_ID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最后一个插入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此记录的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事务标识符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，删除操作也被视为更新操作。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DB_ROLL_PTR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滚动指针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，指向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中撤销日志的记录，用于事务的回滚操作，并在事务提交后会立即删除。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DB_ROW_ID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：用于保存新增记录的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</p:spTree>
    <p:extLst>
      <p:ext uri="{BB962C8B-B14F-4D97-AF65-F5344CB8AC3E}">
        <p14:creationId xmlns:p14="http://schemas.microsoft.com/office/powerpoint/2010/main" val="32287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2211539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索引的使用原则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，能够归纳使用索引时的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注意事项。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3135" y="3181764"/>
            <a:ext cx="9709797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锁机制的概念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，能够解释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表级锁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行级锁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的区别。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77223" y="4149866"/>
            <a:ext cx="9698457" cy="688079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锁机制的使用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，能够给数据表添加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合适的锁类型。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88804" y="5117979"/>
            <a:ext cx="9698457" cy="688079"/>
            <a:chOff x="978872" y="3338787"/>
            <a:chExt cx="5437064" cy="515940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分表技术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水平分表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垂直分表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的实现方式。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5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6571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undo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操作时，会产生用于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回滚事务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undo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日志。执行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操作时，产生的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undo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时需要，事务提交后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立即被删除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；执行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操作时，产生的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undo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日志不仅在回滚时需要，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时也需要，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不会立即被删除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ReadView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执行读取数据的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语句时，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ReadView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提取数据的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依据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ReadView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记录并维护系统当前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活跃的事务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ReadView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个核心字段：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34252"/>
              </p:ext>
            </p:extLst>
          </p:nvPr>
        </p:nvGraphicFramePr>
        <p:xfrm>
          <a:off x="2206774" y="4365898"/>
          <a:ext cx="7920880" cy="2160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3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5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字段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含义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m_ids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当前活跃的事务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集合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min_trx_id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最小活跃事务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max_trx_id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预分配事务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，当前最大事务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（事务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是自增的）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creator_trx_id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ReadView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创建者的事务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8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1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ReadView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规定的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数据访问规则：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trx_id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当前事务的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，将当前事务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和其他字段作对比，判断是否可以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46085"/>
              </p:ext>
            </p:extLst>
          </p:nvPr>
        </p:nvGraphicFramePr>
        <p:xfrm>
          <a:off x="1143690" y="2119112"/>
          <a:ext cx="10208101" cy="277368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64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29">
                  <a:extLst>
                    <a:ext uri="{9D8B030D-6E8A-4147-A177-3AD203B41FA5}">
                      <a16:colId xmlns:a16="http://schemas.microsoft.com/office/drawing/2014/main" val="40388249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条件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是否可以访问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trx_id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==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creator_trx_id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可以访问该版本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成立，说明数据是当前这个事务更改的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trx_id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&lt;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min_trx_id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可以访问该版本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成立，说明数据已经提交了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trx_id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&gt;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max_trx_id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不可以访问该版本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成立，说明该事务是在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ReadView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生成后才开启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min_trx_id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&lt;=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trx_id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&lt;=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max_trx_id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trx_id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m_ids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中，是可以访问该版本的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成立，说明数据已经提交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84331"/>
                  </a:ext>
                </a:extLst>
              </a:tr>
            </a:tbl>
          </a:graphicData>
        </a:graphic>
      </p:graphicFrame>
      <p:sp>
        <p:nvSpPr>
          <p:cNvPr id="9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11.1.3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InnoDB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4869954"/>
            <a:ext cx="10873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不同隔离级别生成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ReadView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时机不同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，具体如下：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COMMITTED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：在事务中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每一次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读取数据时生成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ReadView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REPEATABLE READ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：仅在事务中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读取数据时生成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ReadView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，后续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ReadView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459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MyISAM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存储引擎的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基本使用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，能够给数据表选择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合适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的存储引擎。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11.1.4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MyISAM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</p:spTree>
    <p:extLst>
      <p:ext uri="{BB962C8B-B14F-4D97-AF65-F5344CB8AC3E}">
        <p14:creationId xmlns:p14="http://schemas.microsoft.com/office/powerpoint/2010/main" val="19230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7" name="对话气泡: 圆角矩形 1"/>
          <p:cNvSpPr/>
          <p:nvPr/>
        </p:nvSpPr>
        <p:spPr>
          <a:xfrm rot="5400000">
            <a:off x="7044743" y="320017"/>
            <a:ext cx="2664296" cy="5571483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88596" y="1973662"/>
            <a:ext cx="5176589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MyISAM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存储引擎的数据表占用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空间小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，数据写入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速度快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，适合数据读写操作比较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频繁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的项目，例如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论坛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博客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11.1.4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MyISAM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</p:spTree>
    <p:extLst>
      <p:ext uri="{BB962C8B-B14F-4D97-AF65-F5344CB8AC3E}">
        <p14:creationId xmlns:p14="http://schemas.microsoft.com/office/powerpoint/2010/main" val="226111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6571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MyISAM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存储引擎的数据表会被存储成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的名称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，文件扩展名分别为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sdi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MyISAM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的相关文件：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59013"/>
              </p:ext>
            </p:extLst>
          </p:nvPr>
        </p:nvGraphicFramePr>
        <p:xfrm>
          <a:off x="2062758" y="2565890"/>
          <a:ext cx="7920880" cy="1728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004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文件扩展名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功能说明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sdi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用于存储数据表结构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myd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用于存储数据，是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MYData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的缩写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用于存储索引，是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MYIndex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的缩写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11.1.4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MyISAM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</p:spTree>
    <p:extLst>
      <p:ext uri="{BB962C8B-B14F-4D97-AF65-F5344CB8AC3E}">
        <p14:creationId xmlns:p14="http://schemas.microsoft.com/office/powerpoint/2010/main" val="28083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0" y="266995"/>
            <a:ext cx="437545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11.1.4 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MyISAM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FC05024B-DA0B-4811-9106-0D9FA87AA726}"/>
              </a:ext>
            </a:extLst>
          </p:cNvPr>
          <p:cNvSpPr>
            <a:spLocks noChangeAspect="1"/>
          </p:cNvSpPr>
          <p:nvPr/>
        </p:nvSpPr>
        <p:spPr>
          <a:xfrm>
            <a:off x="1555496" y="1941314"/>
            <a:ext cx="3233507" cy="4212000"/>
          </a:xfrm>
          <a:custGeom>
            <a:avLst/>
            <a:gdLst>
              <a:gd name="connsiteX0" fmla="*/ 0 w 3771900"/>
              <a:gd name="connsiteY0" fmla="*/ 0 h 4914514"/>
              <a:gd name="connsiteX1" fmla="*/ 3771900 w 3771900"/>
              <a:gd name="connsiteY1" fmla="*/ 0 h 4914514"/>
              <a:gd name="connsiteX2" fmla="*/ 3771900 w 3771900"/>
              <a:gd name="connsiteY2" fmla="*/ 1646878 h 4914514"/>
              <a:gd name="connsiteX3" fmla="*/ 3119718 w 3771900"/>
              <a:gd name="connsiteY3" fmla="*/ 2299060 h 4914514"/>
              <a:gd name="connsiteX4" fmla="*/ 3771900 w 3771900"/>
              <a:gd name="connsiteY4" fmla="*/ 2951242 h 4914514"/>
              <a:gd name="connsiteX5" fmla="*/ 3771900 w 3771900"/>
              <a:gd name="connsiteY5" fmla="*/ 4914514 h 4914514"/>
              <a:gd name="connsiteX6" fmla="*/ 0 w 3771900"/>
              <a:gd name="connsiteY6" fmla="*/ 4914514 h 4914514"/>
              <a:gd name="connsiteX7" fmla="*/ 0 w 3771900"/>
              <a:gd name="connsiteY7" fmla="*/ 0 h 491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1900" h="4914514">
                <a:moveTo>
                  <a:pt x="0" y="0"/>
                </a:moveTo>
                <a:lnTo>
                  <a:pt x="3771900" y="0"/>
                </a:lnTo>
                <a:lnTo>
                  <a:pt x="3771900" y="1646878"/>
                </a:lnTo>
                <a:cubicBezTo>
                  <a:pt x="3411710" y="1646878"/>
                  <a:pt x="3119718" y="1938870"/>
                  <a:pt x="3119718" y="2299060"/>
                </a:cubicBezTo>
                <a:cubicBezTo>
                  <a:pt x="3119718" y="2659250"/>
                  <a:pt x="3411710" y="2951242"/>
                  <a:pt x="3771900" y="2951242"/>
                </a:cubicBezTo>
                <a:lnTo>
                  <a:pt x="3771900" y="4914514"/>
                </a:lnTo>
                <a:lnTo>
                  <a:pt x="0" y="491451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BFD7DA29-7F0E-4E7E-A081-892EAC6DBFF0}"/>
              </a:ext>
            </a:extLst>
          </p:cNvPr>
          <p:cNvSpPr>
            <a:spLocks noChangeAspect="1"/>
          </p:cNvSpPr>
          <p:nvPr/>
        </p:nvSpPr>
        <p:spPr>
          <a:xfrm>
            <a:off x="6095206" y="1941314"/>
            <a:ext cx="3792841" cy="4212000"/>
          </a:xfrm>
          <a:custGeom>
            <a:avLst/>
            <a:gdLst>
              <a:gd name="connsiteX0" fmla="*/ 652182 w 4424082"/>
              <a:gd name="connsiteY0" fmla="*/ 0 h 4914514"/>
              <a:gd name="connsiteX1" fmla="*/ 4424082 w 4424082"/>
              <a:gd name="connsiteY1" fmla="*/ 0 h 4914514"/>
              <a:gd name="connsiteX2" fmla="*/ 4424082 w 4424082"/>
              <a:gd name="connsiteY2" fmla="*/ 4914514 h 4914514"/>
              <a:gd name="connsiteX3" fmla="*/ 652182 w 4424082"/>
              <a:gd name="connsiteY3" fmla="*/ 4914514 h 4914514"/>
              <a:gd name="connsiteX4" fmla="*/ 652182 w 4424082"/>
              <a:gd name="connsiteY4" fmla="*/ 2951242 h 4914514"/>
              <a:gd name="connsiteX5" fmla="*/ 0 w 4424082"/>
              <a:gd name="connsiteY5" fmla="*/ 2299060 h 4914514"/>
              <a:gd name="connsiteX6" fmla="*/ 652182 w 4424082"/>
              <a:gd name="connsiteY6" fmla="*/ 1646878 h 491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4082" h="4914514">
                <a:moveTo>
                  <a:pt x="652182" y="0"/>
                </a:moveTo>
                <a:lnTo>
                  <a:pt x="4424082" y="0"/>
                </a:lnTo>
                <a:lnTo>
                  <a:pt x="4424082" y="4914514"/>
                </a:lnTo>
                <a:lnTo>
                  <a:pt x="652182" y="4914514"/>
                </a:lnTo>
                <a:lnTo>
                  <a:pt x="652182" y="2951242"/>
                </a:lnTo>
                <a:cubicBezTo>
                  <a:pt x="291992" y="2951242"/>
                  <a:pt x="0" y="2659250"/>
                  <a:pt x="0" y="2299060"/>
                </a:cubicBezTo>
                <a:cubicBezTo>
                  <a:pt x="0" y="1938870"/>
                  <a:pt x="291992" y="1646878"/>
                  <a:pt x="652182" y="164687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E87054-B84A-4756-AD7D-CE021009161B}"/>
              </a:ext>
            </a:extLst>
          </p:cNvPr>
          <p:cNvSpPr>
            <a:spLocks noChangeAspect="1"/>
          </p:cNvSpPr>
          <p:nvPr/>
        </p:nvSpPr>
        <p:spPr>
          <a:xfrm>
            <a:off x="4349898" y="3473932"/>
            <a:ext cx="899999" cy="900000"/>
          </a:xfrm>
          <a:prstGeom prst="ellipse">
            <a:avLst/>
          </a:prstGeom>
          <a:solidFill>
            <a:srgbClr val="1369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477F802-02F9-4BFC-989D-72BEC2B573EF}"/>
              </a:ext>
            </a:extLst>
          </p:cNvPr>
          <p:cNvSpPr/>
          <p:nvPr/>
        </p:nvSpPr>
        <p:spPr>
          <a:xfrm>
            <a:off x="6216659" y="3473932"/>
            <a:ext cx="900000" cy="9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A46B6B04-03E6-4076-9195-DFB103C04D76}"/>
              </a:ext>
            </a:extLst>
          </p:cNvPr>
          <p:cNvSpPr/>
          <p:nvPr/>
        </p:nvSpPr>
        <p:spPr bwMode="auto">
          <a:xfrm>
            <a:off x="2079873" y="2532579"/>
            <a:ext cx="566816" cy="542924"/>
          </a:xfrm>
          <a:custGeom>
            <a:avLst/>
            <a:gdLst>
              <a:gd name="T0" fmla="*/ 83 w 1360"/>
              <a:gd name="T1" fmla="*/ 1274 h 1360"/>
              <a:gd name="T2" fmla="*/ 1179 w 1360"/>
              <a:gd name="T3" fmla="*/ 192 h 1360"/>
              <a:gd name="T4" fmla="*/ 991 w 1360"/>
              <a:gd name="T5" fmla="*/ 387 h 1360"/>
              <a:gd name="T6" fmla="*/ 822 w 1360"/>
              <a:gd name="T7" fmla="*/ 604 h 1360"/>
              <a:gd name="T8" fmla="*/ 747 w 1360"/>
              <a:gd name="T9" fmla="*/ 715 h 1360"/>
              <a:gd name="T10" fmla="*/ 684 w 1360"/>
              <a:gd name="T11" fmla="*/ 825 h 1360"/>
              <a:gd name="T12" fmla="*/ 632 w 1360"/>
              <a:gd name="T13" fmla="*/ 932 h 1360"/>
              <a:gd name="T14" fmla="*/ 590 w 1360"/>
              <a:gd name="T15" fmla="*/ 1038 h 1360"/>
              <a:gd name="T16" fmla="*/ 507 w 1360"/>
              <a:gd name="T17" fmla="*/ 1095 h 1360"/>
              <a:gd name="T18" fmla="*/ 463 w 1360"/>
              <a:gd name="T19" fmla="*/ 1109 h 1360"/>
              <a:gd name="T20" fmla="*/ 446 w 1360"/>
              <a:gd name="T21" fmla="*/ 1059 h 1360"/>
              <a:gd name="T22" fmla="*/ 415 w 1360"/>
              <a:gd name="T23" fmla="*/ 978 h 1360"/>
              <a:gd name="T24" fmla="*/ 384 w 1360"/>
              <a:gd name="T25" fmla="*/ 903 h 1360"/>
              <a:gd name="T26" fmla="*/ 355 w 1360"/>
              <a:gd name="T27" fmla="*/ 842 h 1360"/>
              <a:gd name="T28" fmla="*/ 330 w 1360"/>
              <a:gd name="T29" fmla="*/ 790 h 1360"/>
              <a:gd name="T30" fmla="*/ 307 w 1360"/>
              <a:gd name="T31" fmla="*/ 754 h 1360"/>
              <a:gd name="T32" fmla="*/ 261 w 1360"/>
              <a:gd name="T33" fmla="*/ 704 h 1360"/>
              <a:gd name="T34" fmla="*/ 211 w 1360"/>
              <a:gd name="T35" fmla="*/ 685 h 1360"/>
              <a:gd name="T36" fmla="*/ 246 w 1360"/>
              <a:gd name="T37" fmla="*/ 656 h 1360"/>
              <a:gd name="T38" fmla="*/ 277 w 1360"/>
              <a:gd name="T39" fmla="*/ 637 h 1360"/>
              <a:gd name="T40" fmla="*/ 305 w 1360"/>
              <a:gd name="T41" fmla="*/ 623 h 1360"/>
              <a:gd name="T42" fmla="*/ 332 w 1360"/>
              <a:gd name="T43" fmla="*/ 620 h 1360"/>
              <a:gd name="T44" fmla="*/ 369 w 1360"/>
              <a:gd name="T45" fmla="*/ 633 h 1360"/>
              <a:gd name="T46" fmla="*/ 407 w 1360"/>
              <a:gd name="T47" fmla="*/ 669 h 1360"/>
              <a:gd name="T48" fmla="*/ 446 w 1360"/>
              <a:gd name="T49" fmla="*/ 729 h 1360"/>
              <a:gd name="T50" fmla="*/ 488 w 1360"/>
              <a:gd name="T51" fmla="*/ 813 h 1360"/>
              <a:gd name="T52" fmla="*/ 576 w 1360"/>
              <a:gd name="T53" fmla="*/ 783 h 1360"/>
              <a:gd name="T54" fmla="*/ 707 w 1360"/>
              <a:gd name="T55" fmla="*/ 591 h 1360"/>
              <a:gd name="T56" fmla="*/ 855 w 1360"/>
              <a:gd name="T57" fmla="*/ 410 h 1360"/>
              <a:gd name="T58" fmla="*/ 1020 w 1360"/>
              <a:gd name="T59" fmla="*/ 242 h 1360"/>
              <a:gd name="T60" fmla="*/ 83 w 1360"/>
              <a:gd name="T61" fmla="*/ 161 h 1360"/>
              <a:gd name="T62" fmla="*/ 1337 w 1360"/>
              <a:gd name="T63" fmla="*/ 0 h 1360"/>
              <a:gd name="T64" fmla="*/ 1316 w 1360"/>
              <a:gd name="T65" fmla="*/ 79 h 1360"/>
              <a:gd name="T66" fmla="*/ 1264 w 1360"/>
              <a:gd name="T67" fmla="*/ 1360 h 1360"/>
              <a:gd name="T68" fmla="*/ 0 w 1360"/>
              <a:gd name="T69" fmla="*/ 77 h 1360"/>
              <a:gd name="T70" fmla="*/ 1281 w 1360"/>
              <a:gd name="T71" fmla="*/ 35 h 1360"/>
              <a:gd name="T72" fmla="*/ 1337 w 1360"/>
              <a:gd name="T73" fmla="*/ 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lnTo>
                  <a:pt x="1337" y="0"/>
                </a:lnTo>
                <a:close/>
              </a:path>
            </a:pathLst>
          </a:custGeom>
          <a:solidFill>
            <a:srgbClr val="1369B3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6C2F75-02DA-481B-8A10-0CAC3A3D2688}"/>
              </a:ext>
            </a:extLst>
          </p:cNvPr>
          <p:cNvSpPr txBox="1"/>
          <p:nvPr/>
        </p:nvSpPr>
        <p:spPr>
          <a:xfrm>
            <a:off x="2646689" y="2545716"/>
            <a:ext cx="141577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堆组织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679594" y="3310728"/>
            <a:ext cx="248067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数据在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数据表中的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完全相同。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89A6F1-DF43-4BFB-B3CE-3CAAEDB8DFDD}"/>
              </a:ext>
            </a:extLst>
          </p:cNvPr>
          <p:cNvSpPr txBox="1"/>
          <p:nvPr/>
        </p:nvSpPr>
        <p:spPr>
          <a:xfrm>
            <a:off x="7831209" y="2532579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索引组织</a:t>
            </a:r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7246640" y="3310728"/>
            <a:ext cx="252097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数据会按照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主键的顺序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将记录显示到对应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4280165" y="3677046"/>
            <a:ext cx="119353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MyISAM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6216659" y="3676987"/>
            <a:ext cx="10532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KSO_Shape">
            <a:extLst>
              <a:ext uri="{FF2B5EF4-FFF2-40B4-BE49-F238E27FC236}">
                <a16:creationId xmlns:a16="http://schemas.microsoft.com/office/drawing/2014/main" id="{A46B6B04-03E6-4076-9195-DFB103C04D76}"/>
              </a:ext>
            </a:extLst>
          </p:cNvPr>
          <p:cNvSpPr/>
          <p:nvPr/>
        </p:nvSpPr>
        <p:spPr bwMode="auto">
          <a:xfrm>
            <a:off x="7266009" y="2545716"/>
            <a:ext cx="565200" cy="543600"/>
          </a:xfrm>
          <a:custGeom>
            <a:avLst/>
            <a:gdLst>
              <a:gd name="T0" fmla="*/ 83 w 1360"/>
              <a:gd name="T1" fmla="*/ 1274 h 1360"/>
              <a:gd name="T2" fmla="*/ 1179 w 1360"/>
              <a:gd name="T3" fmla="*/ 192 h 1360"/>
              <a:gd name="T4" fmla="*/ 991 w 1360"/>
              <a:gd name="T5" fmla="*/ 387 h 1360"/>
              <a:gd name="T6" fmla="*/ 822 w 1360"/>
              <a:gd name="T7" fmla="*/ 604 h 1360"/>
              <a:gd name="T8" fmla="*/ 747 w 1360"/>
              <a:gd name="T9" fmla="*/ 715 h 1360"/>
              <a:gd name="T10" fmla="*/ 684 w 1360"/>
              <a:gd name="T11" fmla="*/ 825 h 1360"/>
              <a:gd name="T12" fmla="*/ 632 w 1360"/>
              <a:gd name="T13" fmla="*/ 932 h 1360"/>
              <a:gd name="T14" fmla="*/ 590 w 1360"/>
              <a:gd name="T15" fmla="*/ 1038 h 1360"/>
              <a:gd name="T16" fmla="*/ 507 w 1360"/>
              <a:gd name="T17" fmla="*/ 1095 h 1360"/>
              <a:gd name="T18" fmla="*/ 463 w 1360"/>
              <a:gd name="T19" fmla="*/ 1109 h 1360"/>
              <a:gd name="T20" fmla="*/ 446 w 1360"/>
              <a:gd name="T21" fmla="*/ 1059 h 1360"/>
              <a:gd name="T22" fmla="*/ 415 w 1360"/>
              <a:gd name="T23" fmla="*/ 978 h 1360"/>
              <a:gd name="T24" fmla="*/ 384 w 1360"/>
              <a:gd name="T25" fmla="*/ 903 h 1360"/>
              <a:gd name="T26" fmla="*/ 355 w 1360"/>
              <a:gd name="T27" fmla="*/ 842 h 1360"/>
              <a:gd name="T28" fmla="*/ 330 w 1360"/>
              <a:gd name="T29" fmla="*/ 790 h 1360"/>
              <a:gd name="T30" fmla="*/ 307 w 1360"/>
              <a:gd name="T31" fmla="*/ 754 h 1360"/>
              <a:gd name="T32" fmla="*/ 261 w 1360"/>
              <a:gd name="T33" fmla="*/ 704 h 1360"/>
              <a:gd name="T34" fmla="*/ 211 w 1360"/>
              <a:gd name="T35" fmla="*/ 685 h 1360"/>
              <a:gd name="T36" fmla="*/ 246 w 1360"/>
              <a:gd name="T37" fmla="*/ 656 h 1360"/>
              <a:gd name="T38" fmla="*/ 277 w 1360"/>
              <a:gd name="T39" fmla="*/ 637 h 1360"/>
              <a:gd name="T40" fmla="*/ 305 w 1360"/>
              <a:gd name="T41" fmla="*/ 623 h 1360"/>
              <a:gd name="T42" fmla="*/ 332 w 1360"/>
              <a:gd name="T43" fmla="*/ 620 h 1360"/>
              <a:gd name="T44" fmla="*/ 369 w 1360"/>
              <a:gd name="T45" fmla="*/ 633 h 1360"/>
              <a:gd name="T46" fmla="*/ 407 w 1360"/>
              <a:gd name="T47" fmla="*/ 669 h 1360"/>
              <a:gd name="T48" fmla="*/ 446 w 1360"/>
              <a:gd name="T49" fmla="*/ 729 h 1360"/>
              <a:gd name="T50" fmla="*/ 488 w 1360"/>
              <a:gd name="T51" fmla="*/ 813 h 1360"/>
              <a:gd name="T52" fmla="*/ 576 w 1360"/>
              <a:gd name="T53" fmla="*/ 783 h 1360"/>
              <a:gd name="T54" fmla="*/ 707 w 1360"/>
              <a:gd name="T55" fmla="*/ 591 h 1360"/>
              <a:gd name="T56" fmla="*/ 855 w 1360"/>
              <a:gd name="T57" fmla="*/ 410 h 1360"/>
              <a:gd name="T58" fmla="*/ 1020 w 1360"/>
              <a:gd name="T59" fmla="*/ 242 h 1360"/>
              <a:gd name="T60" fmla="*/ 83 w 1360"/>
              <a:gd name="T61" fmla="*/ 161 h 1360"/>
              <a:gd name="T62" fmla="*/ 1337 w 1360"/>
              <a:gd name="T63" fmla="*/ 0 h 1360"/>
              <a:gd name="T64" fmla="*/ 1316 w 1360"/>
              <a:gd name="T65" fmla="*/ 79 h 1360"/>
              <a:gd name="T66" fmla="*/ 1264 w 1360"/>
              <a:gd name="T67" fmla="*/ 1360 h 1360"/>
              <a:gd name="T68" fmla="*/ 0 w 1360"/>
              <a:gd name="T69" fmla="*/ 77 h 1360"/>
              <a:gd name="T70" fmla="*/ 1281 w 1360"/>
              <a:gd name="T71" fmla="*/ 35 h 1360"/>
              <a:gd name="T72" fmla="*/ 1337 w 1360"/>
              <a:gd name="T73" fmla="*/ 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lnTo>
                  <a:pt x="1337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65718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MyISAM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存储引擎和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的方式：</a:t>
            </a:r>
          </a:p>
        </p:txBody>
      </p:sp>
      <p:sp>
        <p:nvSpPr>
          <p:cNvPr id="36" name="TextBox 15"/>
          <p:cNvSpPr txBox="1">
            <a:spLocks noChangeArrowheads="1"/>
          </p:cNvSpPr>
          <p:nvPr/>
        </p:nvSpPr>
        <p:spPr bwMode="auto">
          <a:xfrm>
            <a:off x="6815286" y="4232710"/>
            <a:ext cx="307276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位置，即使没有主键，会自动选择符合条件的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作为主键。</a:t>
            </a:r>
          </a:p>
        </p:txBody>
      </p:sp>
    </p:spTree>
    <p:extLst>
      <p:ext uri="{BB962C8B-B14F-4D97-AF65-F5344CB8AC3E}">
        <p14:creationId xmlns:p14="http://schemas.microsoft.com/office/powerpoint/2010/main" val="375540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06974" y="2947739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</a:t>
            </a:r>
          </a:p>
        </p:txBody>
      </p:sp>
    </p:spTree>
    <p:extLst>
      <p:ext uri="{BB962C8B-B14F-4D97-AF65-F5344CB8AC3E}">
        <p14:creationId xmlns:p14="http://schemas.microsoft.com/office/powerpoint/2010/main" val="165218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645818"/>
            <a:ext cx="6039881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索引的基本概念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，能够归纳索引的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索引概述</a:t>
            </a:r>
          </a:p>
        </p:txBody>
      </p:sp>
    </p:spTree>
    <p:extLst>
      <p:ext uri="{BB962C8B-B14F-4D97-AF65-F5344CB8AC3E}">
        <p14:creationId xmlns:p14="http://schemas.microsoft.com/office/powerpoint/2010/main" val="3580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367014" y="1763667"/>
            <a:ext cx="72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索引是一种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特殊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数据结构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，将数据表中的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某个或某些字段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记录的位置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建立一个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对应关系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，并按照一定的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顺序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排序，使用索引可以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快速定位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到指定数据的位置。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197546"/>
            <a:ext cx="3248195" cy="3809899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索引概述</a:t>
            </a:r>
          </a:p>
        </p:txBody>
      </p:sp>
    </p:spTree>
    <p:extLst>
      <p:ext uri="{BB962C8B-B14F-4D97-AF65-F5344CB8AC3E}">
        <p14:creationId xmlns:p14="http://schemas.microsoft.com/office/powerpoint/2010/main" val="33446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3737909" y="5420639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79306" y="5420639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V="1">
            <a:off x="4908611" y="4249942"/>
            <a:ext cx="23413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2700000" flipH="1">
            <a:off x="4080797" y="4592830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8900000">
            <a:off x="5736418" y="4592830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134766" y="4690592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2141345" y="5167014"/>
            <a:ext cx="1396719" cy="47970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普通索引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579395" y="3675206"/>
            <a:ext cx="2983616" cy="3931052"/>
            <a:chOff x="3815003" y="3087488"/>
            <a:chExt cx="2237712" cy="2948289"/>
          </a:xfrm>
        </p:grpSpPr>
        <p:sp>
          <p:nvSpPr>
            <p:cNvPr id="26" name="椭圆 25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815003" y="3087488"/>
              <a:ext cx="2237712" cy="2948289"/>
              <a:chOff x="3692888" y="2889538"/>
              <a:chExt cx="2473262" cy="3258636"/>
            </a:xfrm>
          </p:grpSpPr>
          <p:sp>
            <p:nvSpPr>
              <p:cNvPr id="28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4710544" y="5261738"/>
                <a:ext cx="437950" cy="886436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Rectangle 11"/>
          <p:cNvSpPr>
            <a:spLocks noChangeArrowheads="1"/>
          </p:cNvSpPr>
          <p:nvPr/>
        </p:nvSpPr>
        <p:spPr bwMode="gray">
          <a:xfrm>
            <a:off x="5132860" y="4910998"/>
            <a:ext cx="195161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索引分类</a:t>
            </a:r>
          </a:p>
        </p:txBody>
      </p:sp>
      <p:sp>
        <p:nvSpPr>
          <p:cNvPr id="17" name="椭圆 16"/>
          <p:cNvSpPr/>
          <p:nvPr/>
        </p:nvSpPr>
        <p:spPr>
          <a:xfrm>
            <a:off x="3015747" y="2401187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80515" y="1531547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511363" y="2401187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584366" y="4690592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TextBox 36"/>
          <p:cNvSpPr txBox="1"/>
          <p:nvPr/>
        </p:nvSpPr>
        <p:spPr>
          <a:xfrm>
            <a:off x="2896288" y="2881405"/>
            <a:ext cx="1662192" cy="47970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唯一索引</a:t>
            </a:r>
          </a:p>
        </p:txBody>
      </p:sp>
      <p:sp>
        <p:nvSpPr>
          <p:cNvPr id="23" name="TextBox 37"/>
          <p:cNvSpPr txBox="1"/>
          <p:nvPr/>
        </p:nvSpPr>
        <p:spPr>
          <a:xfrm>
            <a:off x="5408355" y="1939382"/>
            <a:ext cx="1401949" cy="47970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主键索引</a:t>
            </a:r>
          </a:p>
        </p:txBody>
      </p:sp>
      <p:sp>
        <p:nvSpPr>
          <p:cNvPr id="24" name="TextBox 38"/>
          <p:cNvSpPr txBox="1"/>
          <p:nvPr/>
        </p:nvSpPr>
        <p:spPr>
          <a:xfrm>
            <a:off x="7528108" y="2852894"/>
            <a:ext cx="1440160" cy="47970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全文索引</a:t>
            </a:r>
            <a:endParaRPr lang="en-US" altLang="zh-CN" sz="21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extBox 39"/>
          <p:cNvSpPr txBox="1"/>
          <p:nvPr/>
        </p:nvSpPr>
        <p:spPr>
          <a:xfrm>
            <a:off x="8601876" y="5173589"/>
            <a:ext cx="1464485" cy="47970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空间索引</a:t>
            </a:r>
          </a:p>
        </p:txBody>
      </p:sp>
      <p:sp>
        <p:nvSpPr>
          <p:cNvPr id="3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索引概述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对索引分类：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79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2211539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分区技术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，能够说出对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数据分区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的实现原理。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3135" y="3181764"/>
            <a:ext cx="9709797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分区的方法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创建分区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增加分区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删除分区。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77223" y="4149866"/>
            <a:ext cx="9698457" cy="688079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数据碎片的整理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，能够通过命令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整理数据碎片。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88804" y="5117979"/>
            <a:ext cx="9698457" cy="688079"/>
            <a:chOff x="978872" y="3338787"/>
            <a:chExt cx="5437064" cy="515940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SQL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优化的方法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，能够使用这些方法提高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SQL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的性能。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74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3782593" y="1677500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普通索引是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中的基本索引类型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关键字定义，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不需要添加任何限制条件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椭圆 9"/>
          <p:cNvSpPr/>
          <p:nvPr/>
        </p:nvSpPr>
        <p:spPr>
          <a:xfrm>
            <a:off x="1469981" y="1341562"/>
            <a:ext cx="1872208" cy="1872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1544492" y="1986643"/>
            <a:ext cx="1723185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普通索引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索引概述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198662" y="1125538"/>
            <a:ext cx="9937104" cy="2376264"/>
          </a:xfrm>
          <a:prstGeom prst="roundRect">
            <a:avLst/>
          </a:prstGeom>
          <a:noFill/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173612" y="3861842"/>
            <a:ext cx="9937104" cy="2376000"/>
          </a:xfrm>
          <a:prstGeom prst="roundRect">
            <a:avLst/>
          </a:prstGeom>
          <a:noFill/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69981" y="4146883"/>
            <a:ext cx="1872208" cy="1872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1342678" y="4791964"/>
            <a:ext cx="2126813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唯一索引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3778716" y="4449677"/>
            <a:ext cx="720917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UNIQUE INDEX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防止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用户添加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的值，创建唯一索引的字段需要添加唯一约束。</a:t>
            </a:r>
          </a:p>
        </p:txBody>
      </p:sp>
    </p:spTree>
    <p:extLst>
      <p:ext uri="{BB962C8B-B14F-4D97-AF65-F5344CB8AC3E}">
        <p14:creationId xmlns:p14="http://schemas.microsoft.com/office/powerpoint/2010/main" val="65317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3778716" y="1472935"/>
            <a:ext cx="691276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PRIMARY KEY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定义，是一种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特殊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唯一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索引，根据主键自身的唯一性标识每条记录，防止添加主键索引的字段值重复或为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椭圆 9"/>
          <p:cNvSpPr/>
          <p:nvPr/>
        </p:nvSpPr>
        <p:spPr>
          <a:xfrm>
            <a:off x="1469981" y="1341562"/>
            <a:ext cx="1872208" cy="1872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1544492" y="1986643"/>
            <a:ext cx="1723185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主键索引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索引概述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198662" y="1125538"/>
            <a:ext cx="9937104" cy="2376264"/>
          </a:xfrm>
          <a:prstGeom prst="roundRect">
            <a:avLst/>
          </a:prstGeom>
          <a:noFill/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173612" y="3861842"/>
            <a:ext cx="9937104" cy="2376000"/>
          </a:xfrm>
          <a:prstGeom prst="roundRect">
            <a:avLst/>
          </a:prstGeom>
          <a:noFill/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69981" y="4146883"/>
            <a:ext cx="1872208" cy="1872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1342678" y="4791964"/>
            <a:ext cx="2126813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全文索引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3778716" y="4449677"/>
            <a:ext cx="7209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FULL TEXT INDEX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定义，提高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数据量较大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的字段的查询速度。</a:t>
            </a:r>
          </a:p>
        </p:txBody>
      </p:sp>
    </p:spTree>
    <p:extLst>
      <p:ext uri="{BB962C8B-B14F-4D97-AF65-F5344CB8AC3E}">
        <p14:creationId xmlns:p14="http://schemas.microsoft.com/office/powerpoint/2010/main" val="341908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3778716" y="1904983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SPATIAL INDEX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定义，提高系统获取空间数据的效率。空间数据类型用于存储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大小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自身分布特征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的数据。</a:t>
            </a:r>
          </a:p>
        </p:txBody>
      </p:sp>
      <p:sp>
        <p:nvSpPr>
          <p:cNvPr id="10" name="椭圆 9"/>
          <p:cNvSpPr/>
          <p:nvPr/>
        </p:nvSpPr>
        <p:spPr>
          <a:xfrm>
            <a:off x="1469981" y="1773610"/>
            <a:ext cx="1872208" cy="1872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1544492" y="2418691"/>
            <a:ext cx="1723185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空间索引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索引概述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198662" y="1557586"/>
            <a:ext cx="9937104" cy="2376264"/>
          </a:xfrm>
          <a:prstGeom prst="roundRect">
            <a:avLst/>
          </a:prstGeom>
          <a:noFill/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索引概述</a:t>
            </a:r>
          </a:p>
        </p:txBody>
      </p:sp>
      <p:sp>
        <p:nvSpPr>
          <p:cNvPr id="19" name="文本框 3">
            <a:extLst>
              <a:ext uri="{FF2B5EF4-FFF2-40B4-BE49-F238E27FC236}">
                <a16:creationId xmlns:a16="http://schemas.microsoft.com/office/drawing/2014/main" id="{BE98B844-B61E-4173-8B04-27FB303AFBDD}"/>
              </a:ext>
            </a:extLst>
          </p:cNvPr>
          <p:cNvSpPr txBox="1"/>
          <p:nvPr/>
        </p:nvSpPr>
        <p:spPr bwMode="auto">
          <a:xfrm>
            <a:off x="1790932" y="4293890"/>
            <a:ext cx="3767694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在数据表的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单个字段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上创建索引，它可以是普通索引、唯一索引、主键索引或全文索引，该索引对应数据表中的一个字段。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2774778" y="2228730"/>
            <a:ext cx="1800000" cy="18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2794585" y="2837707"/>
            <a:ext cx="1723185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单列索引</a:t>
            </a:r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7748119" y="2228730"/>
            <a:ext cx="1800000" cy="18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6" name="TextBox 16"/>
          <p:cNvSpPr txBox="1"/>
          <p:nvPr/>
        </p:nvSpPr>
        <p:spPr>
          <a:xfrm>
            <a:off x="7767926" y="2837707"/>
            <a:ext cx="1723185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复合索引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字段个数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对索引分类：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文本框 3">
            <a:extLst>
              <a:ext uri="{FF2B5EF4-FFF2-40B4-BE49-F238E27FC236}">
                <a16:creationId xmlns:a16="http://schemas.microsoft.com/office/drawing/2014/main" id="{BE98B844-B61E-4173-8B04-27FB303AFBDD}"/>
              </a:ext>
            </a:extLst>
          </p:cNvPr>
          <p:cNvSpPr txBox="1"/>
          <p:nvPr/>
        </p:nvSpPr>
        <p:spPr bwMode="auto">
          <a:xfrm>
            <a:off x="6991935" y="4293890"/>
            <a:ext cx="3312368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在数据表的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多个字段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上创建索引，当查询条件中使用了这些字段中的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字段时，下一个字段才有可能被匹配。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50543" y="1845618"/>
            <a:ext cx="4248472" cy="4104456"/>
          </a:xfrm>
          <a:prstGeom prst="roundRect">
            <a:avLst/>
          </a:prstGeom>
          <a:noFill/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27254" y="1845618"/>
            <a:ext cx="4248472" cy="4104456"/>
          </a:xfrm>
          <a:prstGeom prst="roundRect">
            <a:avLst/>
          </a:prstGeom>
          <a:noFill/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4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索引结构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B+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树索引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哈希索引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查找数据的方式。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索引结构</a:t>
            </a:r>
          </a:p>
        </p:txBody>
      </p:sp>
    </p:spTree>
    <p:extLst>
      <p:ext uri="{BB962C8B-B14F-4D97-AF65-F5344CB8AC3E}">
        <p14:creationId xmlns:p14="http://schemas.microsoft.com/office/powerpoint/2010/main" val="13872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4" y="1629594"/>
            <a:ext cx="3715858" cy="4006159"/>
          </a:xfrm>
          <a:prstGeom prst="rect">
            <a:avLst/>
          </a:prstGeom>
        </p:spPr>
      </p:pic>
      <p:sp>
        <p:nvSpPr>
          <p:cNvPr id="7" name="对话气泡: 圆角矩形 1"/>
          <p:cNvSpPr/>
          <p:nvPr/>
        </p:nvSpPr>
        <p:spPr>
          <a:xfrm rot="5400000">
            <a:off x="6216651" y="716061"/>
            <a:ext cx="3744417" cy="5571483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00564" y="1793642"/>
            <a:ext cx="51765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中常见的索引结构是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B+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树索引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哈希索引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InnoDB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存储引擎和</a:t>
            </a:r>
            <a:r>
              <a:rPr lang="en-US" altLang="zh-CN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MylSAM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存储引擎的索引结构是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优化版的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B+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树索引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Memory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存储引擎默认的索引结构是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哈希索引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。下面对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B+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树索引和哈希索引分别进行讲解。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索引结构</a:t>
            </a:r>
          </a:p>
        </p:txBody>
      </p:sp>
    </p:spTree>
    <p:extLst>
      <p:ext uri="{BB962C8B-B14F-4D97-AF65-F5344CB8AC3E}">
        <p14:creationId xmlns:p14="http://schemas.microsoft.com/office/powerpoint/2010/main" val="37810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B+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树索引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B+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B-tree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的基础上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改进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而来的，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树索引的结构是一种应用广泛的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多路平衡查找树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一个节点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多个子节点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子节点的个数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度数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表示，数据项个数为度数减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，指针数和度数相同。例如，一个节点中包含了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个子节点，则度数为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，又称为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阶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阶的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树索引包含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个数据项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个指针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阶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示意图：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索引结构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396746"/>
              </p:ext>
            </p:extLst>
          </p:nvPr>
        </p:nvGraphicFramePr>
        <p:xfrm>
          <a:off x="3082779" y="3906231"/>
          <a:ext cx="6192688" cy="246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3" imgW="9215312" imgH="3667239" progId="Visio.Drawing.11">
                  <p:embed/>
                </p:oleObj>
              </mc:Choice>
              <mc:Fallback>
                <p:oleObj name="Visio" r:id="rId3" imgW="9215312" imgH="3667239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779" y="3906231"/>
                        <a:ext cx="6192688" cy="24657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6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B+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的数据只出现在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叶子节点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B+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示意图：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索引结构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084200"/>
              </p:ext>
            </p:extLst>
          </p:nvPr>
        </p:nvGraphicFramePr>
        <p:xfrm>
          <a:off x="2494806" y="1891171"/>
          <a:ext cx="7213995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9491740" imgH="4066052" progId="Visio.Drawing.11">
                  <p:embed/>
                </p:oleObj>
              </mc:Choice>
              <mc:Fallback>
                <p:oleObj name="Visio" r:id="rId3" imgW="9491740" imgH="4066052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806" y="1891171"/>
                        <a:ext cx="7213995" cy="3096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9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B+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树索引的结构进行了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，在原来的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B+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树索引基础上，增加了一个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指向相邻叶子节点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链表指针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，这就形成了带有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顺序指针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B+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树索引，提高了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区间访问的性能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优化后的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B+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树索引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示意图：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841103"/>
              </p:ext>
            </p:extLst>
          </p:nvPr>
        </p:nvGraphicFramePr>
        <p:xfrm>
          <a:off x="2422798" y="2802673"/>
          <a:ext cx="7534058" cy="331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3" imgW="9810726" imgH="4318237" progId="Visio.Drawing.11">
                  <p:embed/>
                </p:oleObj>
              </mc:Choice>
              <mc:Fallback>
                <p:oleObj name="Visio" r:id="rId3" imgW="9810726" imgH="4318237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798" y="2802673"/>
                        <a:ext cx="7534058" cy="3317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索引结构</a:t>
            </a:r>
          </a:p>
        </p:txBody>
      </p:sp>
    </p:spTree>
    <p:extLst>
      <p:ext uri="{BB962C8B-B14F-4D97-AF65-F5344CB8AC3E}">
        <p14:creationId xmlns:p14="http://schemas.microsoft.com/office/powerpoint/2010/main" val="41406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哈希索引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哈希索引采用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哈希（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Hash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）算法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，将键值换算成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哈希值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后再映射到哈希表对应的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槽位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上。哈希索引的优点是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查询效率高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，缺点是只能进行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等值比较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不支持范围查询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哈希索引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示意图：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索引结构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828183"/>
              </p:ext>
            </p:extLst>
          </p:nvPr>
        </p:nvGraphicFramePr>
        <p:xfrm>
          <a:off x="2250280" y="3025678"/>
          <a:ext cx="7761860" cy="319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Visio" r:id="rId3" imgW="7210443" imgH="2962418" progId="Visio.Drawing.11">
                  <p:embed/>
                </p:oleObj>
              </mc:Choice>
              <mc:Fallback>
                <p:oleObj name="Visio" r:id="rId3" imgW="7210443" imgH="2962418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280" y="3025678"/>
                        <a:ext cx="7761860" cy="3193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60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982638" y="2713781"/>
            <a:ext cx="10081120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在数据库的学习中，不仅要学会对数据的基本操作，还要根据实际需求，对数据库进行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，从而使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服务器的性能得到充分发挥。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数据库优化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主要包括在创建数据表时选择合适的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给字段添加索引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合理利用锁机制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、对数据库进行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整理数据碎片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。本章对数据库优化的相关内容进行详细讲解。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247793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创建索引的语法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，能够给数据表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创建索引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34749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创建数据表的同时创建索引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创建数据表的同时创建索引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50690" y="2125829"/>
            <a:ext cx="9361040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[TEMPORARY] TABLE [IF NOT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字段属性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PRIMARY KEY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{INDEX | KEY}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UNIQUE [INDEX|KEY]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{FULLTEXT | SPATIAL} [INDEX | KEY]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368918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创建索引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说明：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创建索引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30138"/>
              </p:ext>
            </p:extLst>
          </p:nvPr>
        </p:nvGraphicFramePr>
        <p:xfrm>
          <a:off x="1558702" y="1737246"/>
          <a:ext cx="9505056" cy="1980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选项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语法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400" algn="l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USING {BTREE | HASH}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字段列表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400" algn="l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 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[(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长度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[ASC | DESC]]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索引选项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KEY_BLOCK_SIZE [=] 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</a:p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| 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索引类型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| WITH PARSER 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解析器插件名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| COMMENT '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描述信息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2251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2566814" y="3717826"/>
            <a:ext cx="74888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必选项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，其余均是可选项。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索引选项中的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KEY_BLOCK_SIZE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索引的大小，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仅可在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MyISAM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存储引擎的表中使用，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PARSER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只能用于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全文索引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36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7" name="对话气泡: 圆角矩形 1"/>
          <p:cNvSpPr/>
          <p:nvPr/>
        </p:nvSpPr>
        <p:spPr>
          <a:xfrm rot="5400000">
            <a:off x="6275226" y="513470"/>
            <a:ext cx="4248472" cy="590465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35167" y="1485578"/>
            <a:ext cx="5563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主键索引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不能设置索引名称，其他索引类型的名称可以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省略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省略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索引名称时，默认使用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作为索引名称，复合索引则使用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第一个字段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作为索引名称。</a:t>
            </a: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下面演示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在创建数据表的同时创建单列索引和复合索引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27682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 在创建数据表的同时创建单列索引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index01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数据表时创建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主键索引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唯一索引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普通索引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全文索引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创建索引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6814" y="2092063"/>
            <a:ext cx="7128792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index01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id INT,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indexno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name VARCHAR(20),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introduction VARCHAR(200),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PRIMARY KEY (id),              --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创建主键索引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UNIQUE INDEX (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indexno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),  --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创建唯一索引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 (name),                    --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创建普通索引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FULLTEXT (introduction)     --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创建全文索引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);</a:t>
            </a:r>
          </a:p>
        </p:txBody>
      </p:sp>
    </p:spTree>
    <p:extLst>
      <p:ext uri="{BB962C8B-B14F-4D97-AF65-F5344CB8AC3E}">
        <p14:creationId xmlns:p14="http://schemas.microsoft.com/office/powerpoint/2010/main" val="248159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）在创建数据表的同时创建复合索引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index_multi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数据表时给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创建索引名称为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multi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的复合索引：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创建索引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6814" y="2133650"/>
            <a:ext cx="6480720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index_multi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id INT NOT NULL,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name VARCHAR(20) NOT NULL,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 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 multi (id, name)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);</a:t>
            </a:r>
          </a:p>
        </p:txBody>
      </p:sp>
    </p:spTree>
    <p:extLst>
      <p:ext uri="{BB962C8B-B14F-4D97-AF65-F5344CB8AC3E}">
        <p14:creationId xmlns:p14="http://schemas.microsoft.com/office/powerpoint/2010/main" val="379552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给已存在的数据表创建索引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INDEX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已存在的数据表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创建索引的语法：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02718" y="2061642"/>
            <a:ext cx="907300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[UNIQUE | FULLTEXT | SPATIAL] INDEX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索引名称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ON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算法选项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锁选项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创建索引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3069754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数据表创建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单列的唯一索引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02718" y="3645818"/>
            <a:ext cx="907300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UNIQUE INDEX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unique_index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(id);</a:t>
            </a:r>
          </a:p>
        </p:txBody>
      </p:sp>
    </p:spTree>
    <p:extLst>
      <p:ext uri="{BB962C8B-B14F-4D97-AF65-F5344CB8AC3E}">
        <p14:creationId xmlns:p14="http://schemas.microsoft.com/office/powerpoint/2010/main" val="39961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修改数据表的同时创建索引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的同时创建索引的语法：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31266" y="2061642"/>
            <a:ext cx="9793088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PRIMARY KEY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ADD {INDEX|KEY}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ADD UNIQUE [INDEX|KEY]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ADD {FULLTEXT|SPATIAL} [INDEX|KEY]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97822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的同时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创建单列索引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复合索引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创建索引</a:t>
            </a:r>
          </a:p>
        </p:txBody>
      </p:sp>
      <p:sp>
        <p:nvSpPr>
          <p:cNvPr id="9" name="矩形: 圆角 25"/>
          <p:cNvSpPr/>
          <p:nvPr/>
        </p:nvSpPr>
        <p:spPr>
          <a:xfrm>
            <a:off x="1054646" y="2062839"/>
            <a:ext cx="4896544" cy="2231529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598969553          _8"/>
          <p:cNvSpPr/>
          <p:nvPr/>
        </p:nvSpPr>
        <p:spPr>
          <a:xfrm>
            <a:off x="1774726" y="1846815"/>
            <a:ext cx="3577548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2" name="原创设计师QQ598969553          _9"/>
          <p:cNvSpPr txBox="1"/>
          <p:nvPr/>
        </p:nvSpPr>
        <p:spPr>
          <a:xfrm>
            <a:off x="2077711" y="1892032"/>
            <a:ext cx="297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修改数据表时创建单列索引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98662" y="2525000"/>
            <a:ext cx="4644517" cy="13388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INDEX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name_index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FULLTEXT INDEX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ft_index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(content)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4" name="矩形: 圆角 25"/>
          <p:cNvSpPr/>
          <p:nvPr/>
        </p:nvSpPr>
        <p:spPr>
          <a:xfrm>
            <a:off x="6378574" y="2061642"/>
            <a:ext cx="5189240" cy="2232726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原创设计师QQ598969553          _8"/>
          <p:cNvSpPr/>
          <p:nvPr/>
        </p:nvSpPr>
        <p:spPr>
          <a:xfrm>
            <a:off x="7247334" y="1845618"/>
            <a:ext cx="3578400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6" name="原创设计师QQ598969553          _9"/>
          <p:cNvSpPr txBox="1"/>
          <p:nvPr/>
        </p:nvSpPr>
        <p:spPr>
          <a:xfrm>
            <a:off x="7560370" y="18920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修改数据表时创建复合索引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557091" y="2757210"/>
            <a:ext cx="4832205" cy="87440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INDEX multi (name, price, keyword)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33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多学一招：前缀索引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197846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69846" y="1282089"/>
            <a:ext cx="145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前缀索引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299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10727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如果字段的值是很长的字符串，且字符串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的数据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经常被查询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，在创建索引时可以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限制字段的长度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，避免索引的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内容过多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引起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空间的浪费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，限制字段长度的索引被称为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前缀索引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ALTER TABLE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演示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添加前缀索引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的区别：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47728" y="3645818"/>
            <a:ext cx="823591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添加普通索引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INDEX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添加前缀索引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INDEX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字段长度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13009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2083821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3099420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4111413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2061642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存储引擎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3082594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索引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4089760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79004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锁机制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5118061"/>
            <a:ext cx="1192190" cy="614525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422" y="5096408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分表技术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多学一招：前缀索引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197846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69846" y="1282089"/>
            <a:ext cx="145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前缀索引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299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10727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前缀索引字段的长度值需要通过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计算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测试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才能选取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最合适的范围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字段长度值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的计算方法：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718942" y="2690238"/>
            <a:ext cx="4060743" cy="5078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不重复的索引数量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总记录数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42678" y="3683278"/>
            <a:ext cx="9665604" cy="30469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COUNT(DISTINCT name)/COUNT(name)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mydb.temp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计算的比值为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0.9900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计算的比值分别为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:0.0130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0.3215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0.7930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0.9600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0.9900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0.9900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COUNT(DISTINCT LEFT(name, 1))/COUNT(name)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mydb.temp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COUNT(DISTINCT LEFT(name, 2))/COUNT(name)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mydb.temp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COUNT(DISTINCT LEFT(name, 3))/COUNT(name)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mydb.temp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COUNT(DISTINCT LEFT(name, 4))/COUNT(name)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mydb.temp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COUNT(DISTINCT LEFT(name, 5))/COUNT(name) FROM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mydb.temp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COUNT(DISTINCT LEFT(name, 6))/COUNT(name) FROM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mydb.temp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695606" y="5160606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不设置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长度比值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字段的前缀索引长度为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3141762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假设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temp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条测试数据，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不设置长度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设置长度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后计算的比值：</a:t>
            </a:r>
          </a:p>
        </p:txBody>
      </p:sp>
    </p:spTree>
    <p:extLst>
      <p:ext uri="{BB962C8B-B14F-4D97-AF65-F5344CB8AC3E}">
        <p14:creationId xmlns:p14="http://schemas.microsoft.com/office/powerpoint/2010/main" val="40904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多学一招：前缀索引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197846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69846" y="1282089"/>
            <a:ext cx="145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前缀索引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299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10727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给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name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前缀索引：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62729" y="2781722"/>
            <a:ext cx="734481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TABLE temp ADD INDEX 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name(5)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7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查看索引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的方法，能够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数据表中的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索引信息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查看索引</a:t>
            </a:r>
          </a:p>
        </p:txBody>
      </p:sp>
    </p:spTree>
    <p:extLst>
      <p:ext uri="{BB962C8B-B14F-4D97-AF65-F5344CB8AC3E}">
        <p14:creationId xmlns:p14="http://schemas.microsoft.com/office/powerpoint/2010/main" val="34833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86794" y="1602344"/>
            <a:ext cx="748883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{INDEXES | INDEX | KEYS}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138082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表的所有索引信息：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86794" y="2709714"/>
            <a:ext cx="7488832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INDEX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***************************1. row***************************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Table: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Non_unique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0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Key_name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PRIMARY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省略部分查询结果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Visible: YES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Expression: NULL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（此处省略了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条记录）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 rows in set (0.03 sec)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查看索引</a:t>
            </a:r>
          </a:p>
        </p:txBody>
      </p:sp>
    </p:spTree>
    <p:extLst>
      <p:ext uri="{BB962C8B-B14F-4D97-AF65-F5344CB8AC3E}">
        <p14:creationId xmlns:p14="http://schemas.microsoft.com/office/powerpoint/2010/main" val="40016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索引信息字段含义：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3758" y="5583297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52352"/>
              </p:ext>
            </p:extLst>
          </p:nvPr>
        </p:nvGraphicFramePr>
        <p:xfrm>
          <a:off x="1054646" y="1668210"/>
          <a:ext cx="10441160" cy="3888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字段名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Table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索引所在的数据表的名称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Non_unique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索引是否可以重复，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表示不可以，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表示可以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Key_name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索引的名字，如果索引是主键索引，则它的名字为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PRIMARY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225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Seq_in_index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创建索引的字段序号值，默认从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136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Column_name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创建索引的字段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61469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Collation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索引字段是否有排序，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表示有排序，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表示没有排序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003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Cardinality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连接时使用索引的可能性（精确度不高），值越大可能性越高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1583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Sub_part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前缀索引的长度，如果字段值都被索引则为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19465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查看索引</a:t>
            </a:r>
          </a:p>
        </p:txBody>
      </p:sp>
    </p:spTree>
    <p:extLst>
      <p:ext uri="{BB962C8B-B14F-4D97-AF65-F5344CB8AC3E}">
        <p14:creationId xmlns:p14="http://schemas.microsoft.com/office/powerpoint/2010/main" val="5447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索引信息字段含义：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29040"/>
              </p:ext>
            </p:extLst>
          </p:nvPr>
        </p:nvGraphicFramePr>
        <p:xfrm>
          <a:off x="1558702" y="1668210"/>
          <a:ext cx="9505056" cy="3456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字段名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Packed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200" algn="l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关键词如何被压缩，如果没有被压缩则为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索引字段是否包含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值，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YES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表示包含，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表示不包含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Index_type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索引类型，可选值有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BTREE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FULLTEXT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HASH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RTREE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225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Comment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索引字段的注释信息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136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Index_comment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创建索引时添加的注释信息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61469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Visible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索引对查询优化器是否可见，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YES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表示可见，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表示不可见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003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Expression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使用什么表达式作为创建索引的字段，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表示没有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15835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578416" y="5157986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2/2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查看索引</a:t>
            </a:r>
          </a:p>
        </p:txBody>
      </p:sp>
    </p:spTree>
    <p:extLst>
      <p:ext uri="{BB962C8B-B14F-4D97-AF65-F5344CB8AC3E}">
        <p14:creationId xmlns:p14="http://schemas.microsoft.com/office/powerpoint/2010/main" val="117101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多学一招：分析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语句是否使用索引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1" y="1176572"/>
            <a:ext cx="430462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82241" y="1281019"/>
            <a:ext cx="384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分析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语句是否使用索引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2725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498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EXPLAIN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命令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分析执行的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是否使用了索引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EXPLAIN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命令还可以分析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SELECT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DELETE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INSERT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REPLACE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UPDATE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执行情况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数据表中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字段以“笔”结尾的数据，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语句的执行情况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3645818"/>
            <a:ext cx="8233062" cy="30469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EXPLAIN SELECT name FROM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name='%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笔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***************************1. row***************************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id: 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select_type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SIMPLE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table: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partitions: NULL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省略部分查询结果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Extra: Using index</a:t>
            </a:r>
          </a:p>
        </p:txBody>
      </p:sp>
    </p:spTree>
    <p:extLst>
      <p:ext uri="{BB962C8B-B14F-4D97-AF65-F5344CB8AC3E}">
        <p14:creationId xmlns:p14="http://schemas.microsoft.com/office/powerpoint/2010/main" val="173362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多学一招：分析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语句是否使用索引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1" y="1176572"/>
            <a:ext cx="430462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82241" y="1281019"/>
            <a:ext cx="384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分析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语句是否使用索引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2725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498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索引信息字段的含义：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26108"/>
              </p:ext>
            </p:extLst>
          </p:nvPr>
        </p:nvGraphicFramePr>
        <p:xfrm>
          <a:off x="1062235" y="2802336"/>
          <a:ext cx="10369152" cy="3024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3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字段名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查询标识符，默认从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开始，如果查询中使用了联合查询，该值依次递增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select_type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00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查询的类型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table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输出数据的表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225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partitions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匹配的分区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136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表的连接类型 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61469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possible_keys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查询时可能使用的索引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00334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961224" y="5827544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9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多学一招：分析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语句是否使用索引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1" y="1176572"/>
            <a:ext cx="430462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82241" y="1281019"/>
            <a:ext cx="384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分析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语句是否使用索引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2725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498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索引信息字段的含义：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35550"/>
              </p:ext>
            </p:extLst>
          </p:nvPr>
        </p:nvGraphicFramePr>
        <p:xfrm>
          <a:off x="1062235" y="2803544"/>
          <a:ext cx="10369152" cy="3024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3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字段名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实际使用的索引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key_len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索引字段的长度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ref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哪些字段或常量与索引进行了比较，如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const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表示常量与索引进行了比较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225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检索的记录数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136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filtered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根据条件过滤的数据行的百分比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61469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Extra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附加信息，对执行情况的说明和描述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00334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961224" y="5827544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2/2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4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删除索引的语法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删除索引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删除索引</a:t>
            </a:r>
          </a:p>
        </p:txBody>
      </p:sp>
    </p:spTree>
    <p:extLst>
      <p:ext uri="{BB962C8B-B14F-4D97-AF65-F5344CB8AC3E}">
        <p14:creationId xmlns:p14="http://schemas.microsoft.com/office/powerpoint/2010/main" val="31344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2083821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3099420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4111413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07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2061642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分区技术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3082594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整理数据碎片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4089760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79004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分析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的执行情况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5118061"/>
            <a:ext cx="1192190" cy="614525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08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422" y="5096408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动手实践：数据库优化实战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1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7" name="对话气泡: 圆角矩形 1"/>
          <p:cNvSpPr/>
          <p:nvPr/>
        </p:nvSpPr>
        <p:spPr>
          <a:xfrm rot="5400000">
            <a:off x="7031310" y="-26590"/>
            <a:ext cx="2736304" cy="590465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17865" y="1779242"/>
            <a:ext cx="5563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不需要使用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的索引，应该及时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，避免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占用资源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，影响数据库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中，使用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ALTER TABLE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DROP INDEX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删除索引。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删除索引</a:t>
            </a:r>
          </a:p>
        </p:txBody>
      </p:sp>
    </p:spTree>
    <p:extLst>
      <p:ext uri="{BB962C8B-B14F-4D97-AF65-F5344CB8AC3E}">
        <p14:creationId xmlns:p14="http://schemas.microsoft.com/office/powerpoint/2010/main" val="125236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10172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语句删除索引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2034455"/>
            <a:ext cx="705678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INDEX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删除索引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565698"/>
            <a:ext cx="1101722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数据表中名称为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ft_index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的全文索引：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3163828"/>
            <a:ext cx="705678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INDEX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ft_index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59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10172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INDEX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语句删除索引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INDEX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2061642"/>
            <a:ext cx="579610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INDEX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删除索引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587764"/>
            <a:ext cx="921702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数据表中名称为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name_index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的普通索引：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88416" y="3153383"/>
            <a:ext cx="638305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INDEX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name_index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ON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23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694606" y="981522"/>
            <a:ext cx="10156562" cy="85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666750" indent="-457200">
              <a:lnSpc>
                <a:spcPct val="150000"/>
              </a:lnSpc>
              <a:buClr>
                <a:schemeClr val="tx1"/>
              </a:buClr>
            </a:pPr>
            <a:r>
              <a:rPr lang="zh-CN" altLang="en-US" sz="3600" b="1" dirty="0">
                <a:solidFill>
                  <a:srgbClr val="595959"/>
                </a:solidFill>
                <a:latin typeface="微软雅黑" charset="0"/>
                <a:ea typeface="微软雅黑" charset="0"/>
                <a:sym typeface="+mn-ea"/>
              </a:rPr>
              <a:t>脚下留心：</a:t>
            </a:r>
            <a:r>
              <a:rPr lang="zh-CN" altLang="en-US" sz="3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删除主键索引</a:t>
            </a:r>
            <a:endParaRPr lang="en-US" altLang="zh-CN" sz="3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838622" y="2023565"/>
            <a:ext cx="10729192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主键索引的索引名是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的关键字，在删除主键索引时，主键索引的名称必须使用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反引号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包裹，否则程序会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报错误提示信息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主键索引：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删除索引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44495" y="3501802"/>
            <a:ext cx="6082959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INDEX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`PRIMARY`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03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索引的使用原则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，能够归纳使用索引时的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注意事项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索引的使用原则</a:t>
            </a:r>
          </a:p>
        </p:txBody>
      </p:sp>
    </p:spTree>
    <p:extLst>
      <p:ext uri="{BB962C8B-B14F-4D97-AF65-F5344CB8AC3E}">
        <p14:creationId xmlns:p14="http://schemas.microsoft.com/office/powerpoint/2010/main" val="17978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/>
          <p:nvPr/>
        </p:nvGrpSpPr>
        <p:grpSpPr>
          <a:xfrm>
            <a:off x="5379143" y="3062299"/>
            <a:ext cx="1414667" cy="1619124"/>
            <a:chOff x="5379142" y="2991066"/>
            <a:chExt cx="1414667" cy="1619124"/>
          </a:xfrm>
        </p:grpSpPr>
        <p:sp>
          <p:nvSpPr>
            <p:cNvPr id="8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3563871" y="3270642"/>
            <a:ext cx="1414667" cy="1619124"/>
            <a:chOff x="3563871" y="3199409"/>
            <a:chExt cx="1414666" cy="1619124"/>
          </a:xfrm>
        </p:grpSpPr>
        <p:sp>
          <p:nvSpPr>
            <p:cNvPr id="11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Group 11"/>
          <p:cNvGrpSpPr/>
          <p:nvPr/>
        </p:nvGrpSpPr>
        <p:grpSpPr>
          <a:xfrm>
            <a:off x="1743076" y="3062299"/>
            <a:ext cx="1414667" cy="1619124"/>
            <a:chOff x="1743076" y="2991066"/>
            <a:chExt cx="1414666" cy="1619124"/>
          </a:xfrm>
        </p:grpSpPr>
        <p:sp>
          <p:nvSpPr>
            <p:cNvPr id="14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99937" y="3270642"/>
            <a:ext cx="1414667" cy="1619125"/>
            <a:chOff x="7199937" y="3199409"/>
            <a:chExt cx="1414666" cy="1619125"/>
          </a:xfrm>
        </p:grpSpPr>
        <p:sp>
          <p:nvSpPr>
            <p:cNvPr id="17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Group 16"/>
          <p:cNvGrpSpPr/>
          <p:nvPr/>
        </p:nvGrpSpPr>
        <p:grpSpPr>
          <a:xfrm>
            <a:off x="9015209" y="3062299"/>
            <a:ext cx="1414667" cy="1619124"/>
            <a:chOff x="9015209" y="2991066"/>
            <a:chExt cx="1414666" cy="1619124"/>
          </a:xfrm>
        </p:grpSpPr>
        <p:sp>
          <p:nvSpPr>
            <p:cNvPr id="20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Text Placeholder 4"/>
          <p:cNvSpPr txBox="1"/>
          <p:nvPr/>
        </p:nvSpPr>
        <p:spPr>
          <a:xfrm>
            <a:off x="1845000" y="3840206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频繁使用的字段适合创建索引</a:t>
            </a:r>
            <a:endParaRPr lang="en-GB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 Placeholder 4"/>
          <p:cNvSpPr txBox="1"/>
          <p:nvPr/>
        </p:nvSpPr>
        <p:spPr>
          <a:xfrm>
            <a:off x="3663032" y="3840206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数字类型的字段适合创建索引</a:t>
            </a:r>
            <a:endParaRPr lang="en-GB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5480353" y="3840206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存储空间较小的字段适合创建索引</a:t>
            </a:r>
            <a:endParaRPr lang="en-GB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7298385" y="3840206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重复值较高的字段不适合创建索引</a:t>
            </a:r>
            <a:endParaRPr lang="en-GB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9117133" y="3840206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频繁更新的字段不适合创建索引</a:t>
            </a:r>
            <a:endParaRPr lang="en-GB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21"/>
          <p:cNvSpPr txBox="1"/>
          <p:nvPr/>
        </p:nvSpPr>
        <p:spPr>
          <a:xfrm>
            <a:off x="1035441" y="1720855"/>
            <a:ext cx="3007299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创建索引时，通常选择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WHERE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子句、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 BY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子句、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ORDER BY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子句或数据表连接查询时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频繁使用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的字段。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2540249" y="5257584"/>
            <a:ext cx="345638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数字类型的字段在处理时只比较一次，字符串类型的字段在处理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时比较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每一个字符，执行时间更长，复杂程度更高。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4570632" y="1590211"/>
            <a:ext cx="3030259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占用存储空间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较小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的字段适合创建索引。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例如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TEXT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类型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CHAR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类型相比，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CHAR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类型更有利于提高数据检索的效率。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6540940" y="5257584"/>
            <a:ext cx="2725708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如果字段中保存的数据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重复值较高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，即使查询条件中频繁使用该字段，也不适合创建索引。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25"/>
          <p:cNvSpPr txBox="1"/>
          <p:nvPr/>
        </p:nvSpPr>
        <p:spPr>
          <a:xfrm>
            <a:off x="8037793" y="1591334"/>
            <a:ext cx="3369497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频繁更新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的字段创建了索引，更新数据时，为了保证索引数据的准确性，还需要更新索引，这样会造成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I/O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访问量增加，影响系统的资源消耗。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索引的使用原则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时遵循的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原则：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10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95679" y="1890475"/>
            <a:ext cx="6803600" cy="1118845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1007" y="1672939"/>
            <a:ext cx="468691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查询时保证字段的独立</a:t>
            </a:r>
          </a:p>
        </p:txBody>
      </p:sp>
      <p:sp>
        <p:nvSpPr>
          <p:cNvPr id="9" name="六边形 8"/>
          <p:cNvSpPr/>
          <p:nvPr/>
        </p:nvSpPr>
        <p:spPr>
          <a:xfrm>
            <a:off x="1204838" y="3333138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665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注意事项</a:t>
            </a:r>
          </a:p>
        </p:txBody>
      </p:sp>
      <p:cxnSp>
        <p:nvCxnSpPr>
          <p:cNvPr id="10" name="直接箭头连接符 9"/>
          <p:cNvCxnSpPr>
            <a:stCxn id="9" idx="5"/>
            <a:endCxn id="7" idx="1"/>
          </p:cNvCxnSpPr>
          <p:nvPr/>
        </p:nvCxnSpPr>
        <p:spPr>
          <a:xfrm flipV="1">
            <a:off x="2450063" y="2449898"/>
            <a:ext cx="1345616" cy="8832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  <a:endCxn id="14" idx="1"/>
          </p:cNvCxnSpPr>
          <p:nvPr/>
        </p:nvCxnSpPr>
        <p:spPr>
          <a:xfrm flipV="1">
            <a:off x="2792100" y="4014326"/>
            <a:ext cx="1003579" cy="28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1"/>
            <a:endCxn id="17" idx="1"/>
          </p:cNvCxnSpPr>
          <p:nvPr/>
        </p:nvCxnSpPr>
        <p:spPr>
          <a:xfrm>
            <a:off x="2450063" y="4701291"/>
            <a:ext cx="1345616" cy="9053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3"/>
          <p:cNvSpPr txBox="1"/>
          <p:nvPr/>
        </p:nvSpPr>
        <p:spPr>
          <a:xfrm>
            <a:off x="4189733" y="2209810"/>
            <a:ext cx="6049460" cy="701348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创建索引的字段在查询时要保证该字段在关系运算符的一侧“独立”。“独立”指索引字段不能是表达式的一部分或函数的参数。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95679" y="3454904"/>
            <a:ext cx="6803600" cy="1118845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1007" y="3247611"/>
            <a:ext cx="468691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模糊匹配查询中通配符的使用</a:t>
            </a:r>
          </a:p>
        </p:txBody>
      </p:sp>
      <p:sp>
        <p:nvSpPr>
          <p:cNvPr id="16" name="TextBox 36"/>
          <p:cNvSpPr txBox="1"/>
          <p:nvPr/>
        </p:nvSpPr>
        <p:spPr>
          <a:xfrm>
            <a:off x="4189733" y="3772940"/>
            <a:ext cx="6049460" cy="701348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使用模糊匹配查询时，若匹配模式中的最左侧含有通配符（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%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），会进行全表扫描，不使用设置的索引。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795679" y="5047253"/>
            <a:ext cx="6803600" cy="1118845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71007" y="4839961"/>
            <a:ext cx="468691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分组查询时排序的设置</a:t>
            </a:r>
          </a:p>
        </p:txBody>
      </p:sp>
      <p:sp>
        <p:nvSpPr>
          <p:cNvPr id="19" name="TextBox 39"/>
          <p:cNvSpPr txBox="1"/>
          <p:nvPr/>
        </p:nvSpPr>
        <p:spPr>
          <a:xfrm>
            <a:off x="4189733" y="5332753"/>
            <a:ext cx="6049460" cy="701348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分组查询会对分组的字段进行排序，对分组字段排序会影响性能，可以在分组后使用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ORDER BY NULL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禁止排序。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11.2.6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索引的使用原则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使索引生效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的注意事项：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8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06974" y="2947739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锁机制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</a:t>
            </a:r>
          </a:p>
        </p:txBody>
      </p:sp>
    </p:spTree>
    <p:extLst>
      <p:ext uri="{BB962C8B-B14F-4D97-AF65-F5344CB8AC3E}">
        <p14:creationId xmlns:p14="http://schemas.microsoft.com/office/powerpoint/2010/main" val="1129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锁机制的概念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，能够解释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行锁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的区别。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锁机制概述</a:t>
            </a:r>
          </a:p>
        </p:txBody>
      </p:sp>
    </p:spTree>
    <p:extLst>
      <p:ext uri="{BB962C8B-B14F-4D97-AF65-F5344CB8AC3E}">
        <p14:creationId xmlns:p14="http://schemas.microsoft.com/office/powerpoint/2010/main" val="4235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7" name="对话气泡: 圆角矩形 1"/>
          <p:cNvSpPr/>
          <p:nvPr/>
        </p:nvSpPr>
        <p:spPr>
          <a:xfrm rot="5400000">
            <a:off x="6743278" y="261442"/>
            <a:ext cx="3312368" cy="590465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17865" y="1790275"/>
            <a:ext cx="55631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当多个用户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并发存取数据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时，会产生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多个事务同时存取同一数据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的情况。若对并发操作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不加控制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可能会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存储不正确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的数据，破坏数据库一致性，通过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给数据表加锁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保证数据库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一致性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锁机制概述</a:t>
            </a:r>
          </a:p>
        </p:txBody>
      </p:sp>
    </p:spTree>
    <p:extLst>
      <p:ext uri="{BB962C8B-B14F-4D97-AF65-F5344CB8AC3E}">
        <p14:creationId xmlns:p14="http://schemas.microsoft.com/office/powerpoint/2010/main" val="20010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06974" y="2947739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439022" y="1541183"/>
            <a:ext cx="698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是计算机协调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多个进程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线程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并发访问某一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，根据锁在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中的状态可将其分为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“隐式”锁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“显式”锁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“隐式”锁：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服务器本身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对数据资源的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争用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进行管理，它完全由服务器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自动执行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“显式”锁：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指用户根据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实际需求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，对操作的数据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显式加锁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，操作完数据资源后需要对其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701602"/>
            <a:ext cx="3248195" cy="380989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锁机制概述</a:t>
            </a:r>
          </a:p>
        </p:txBody>
      </p:sp>
    </p:spTree>
    <p:extLst>
      <p:ext uri="{BB962C8B-B14F-4D97-AF65-F5344CB8AC3E}">
        <p14:creationId xmlns:p14="http://schemas.microsoft.com/office/powerpoint/2010/main" val="361136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未添加锁状态下，多个用户操作同一条数据，出现数据不一致的情况：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655888"/>
              </p:ext>
            </p:extLst>
          </p:nvPr>
        </p:nvGraphicFramePr>
        <p:xfrm>
          <a:off x="1126654" y="1773610"/>
          <a:ext cx="5832648" cy="432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Visio" r:id="rId3" imgW="5917721" imgH="4387713" progId="Visio.Drawing.11">
                  <p:embed/>
                </p:oleObj>
              </mc:Choice>
              <mc:Fallback>
                <p:oleObj name="Visio" r:id="rId3" imgW="5917721" imgH="4387713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654" y="1773610"/>
                        <a:ext cx="5832648" cy="4324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7103318" y="1714334"/>
            <a:ext cx="43924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存在两个问题：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中两个用户查询到的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库存值不同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在两次操作中获取到的库存值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不一致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解决方法：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给数据表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，当用户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和用户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同时操作商品表时，根据内部设定的操作优先级锁住指定用户（如用户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）要操作的资源（商品表），另一个用户（如用户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）排队等候，直到指定用户操作完成并释放锁后，另一个用户再操作资源。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锁机制概述</a:t>
            </a:r>
          </a:p>
        </p:txBody>
      </p:sp>
    </p:spTree>
    <p:extLst>
      <p:ext uri="{BB962C8B-B14F-4D97-AF65-F5344CB8AC3E}">
        <p14:creationId xmlns:p14="http://schemas.microsoft.com/office/powerpoint/2010/main" val="376870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中常见的锁有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表级锁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行级锁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，具体介绍如下：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锁机制概述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2877"/>
              </p:ext>
            </p:extLst>
          </p:nvPr>
        </p:nvGraphicFramePr>
        <p:xfrm>
          <a:off x="1054646" y="1701602"/>
          <a:ext cx="10369153" cy="2088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311025399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锁类型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锁粒度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特点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表级锁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锁定整张数据表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开销小，加锁快，不会出现死锁，发生锁冲突的概率高，并发度低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行级锁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锁定指定数据行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开销大，加锁慢，会出现死锁，发生锁冲突的概率低，并发度高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97212" y="3789834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锁类型：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60217"/>
              </p:ext>
            </p:extLst>
          </p:nvPr>
        </p:nvGraphicFramePr>
        <p:xfrm>
          <a:off x="2070045" y="4365898"/>
          <a:ext cx="8338354" cy="1728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72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5041">
                  <a:extLst>
                    <a:ext uri="{9D8B030D-6E8A-4147-A177-3AD203B41FA5}">
                      <a16:colId xmlns:a16="http://schemas.microsoft.com/office/drawing/2014/main" val="311025399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存储引擎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表级锁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行级锁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MyISAM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InnoDB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MEMORY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543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添加表级锁的语法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，能够给数据表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添加表级锁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表级锁</a:t>
            </a:r>
          </a:p>
        </p:txBody>
      </p:sp>
    </p:spTree>
    <p:extLst>
      <p:ext uri="{BB962C8B-B14F-4D97-AF65-F5344CB8AC3E}">
        <p14:creationId xmlns:p14="http://schemas.microsoft.com/office/powerpoint/2010/main" val="12776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511030" y="1541183"/>
            <a:ext cx="698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操作不同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，表级锁可以分为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读锁：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也被称为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，当用户读取数据时添加读锁，其他用户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不可以修改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增加数据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读取数据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写锁：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也被称为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排他锁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独占锁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，当用户对数据执行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写操作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时添加写锁，除了当前添加写锁的用户外，其他用户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都不能对数据进行读或写操作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701602"/>
            <a:ext cx="3248195" cy="3809899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表级锁</a:t>
            </a:r>
          </a:p>
        </p:txBody>
      </p:sp>
    </p:spTree>
    <p:extLst>
      <p:ext uri="{BB962C8B-B14F-4D97-AF65-F5344CB8AC3E}">
        <p14:creationId xmlns:p14="http://schemas.microsoft.com/office/powerpoint/2010/main" val="269208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下面以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MyISAM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的数据表为例，讲解如何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添加“隐式”表级锁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“显式”表级锁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添加“隐式”表级锁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表级锁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49224"/>
              </p:ext>
            </p:extLst>
          </p:nvPr>
        </p:nvGraphicFramePr>
        <p:xfrm>
          <a:off x="2138409" y="2061642"/>
          <a:ext cx="8489657" cy="1296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889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操作类型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表级锁类型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</a:t>
                      </a: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自动</a:t>
                      </a:r>
                      <a:r>
                        <a:rPr lang="zh-CN" altLang="en-US" sz="20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添加表级读锁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INSERT</a:t>
                      </a:r>
                      <a:r>
                        <a:rPr lang="zh-CN" altLang="en-US" sz="20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、</a:t>
                      </a:r>
                      <a:r>
                        <a:rPr lang="en-US" altLang="zh-CN" sz="20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UPDATE</a:t>
                      </a:r>
                      <a:r>
                        <a:rPr lang="zh-CN" altLang="en-US" sz="20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、</a:t>
                      </a:r>
                      <a:r>
                        <a:rPr lang="en-US" altLang="zh-CN" sz="20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DELETE</a:t>
                      </a:r>
                      <a:r>
                        <a:rPr lang="zh-CN" altLang="en-US" sz="20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操作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自动添加表级写锁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054645" y="3357786"/>
            <a:ext cx="1094521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当作完成后，服务器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自动为其解锁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。操作的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执行时间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是“隐式”表级锁的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生命周期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，该生命周期的持续时间一般都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比较短暂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服务器自动添加“隐式”表级锁时，表的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优先级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高于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时，若表中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写锁则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，否则将其插入到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读锁等待的队列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时，若表中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任何锁则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，否则将其插入到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写锁等待的队列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7121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添加“显式”表级锁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添加“显式”表级锁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20719" y="2083708"/>
            <a:ext cx="8766975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LOCK TABLES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READ [LOCAL] | WRITE;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653977" y="2584563"/>
            <a:ext cx="94585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LOCAL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并发插入读锁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，添加读锁的用户可以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读取数据表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但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不能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写操作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，否则系统会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报错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，其他用户可以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读取此数据表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，执行写操作会进入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等待队列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WRITE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，添加写锁的用户可以对该表进行读和写操作，在释放锁之前，不允许其他用户访问与操作。</a:t>
            </a:r>
          </a:p>
        </p:txBody>
      </p:sp>
    </p:spTree>
    <p:extLst>
      <p:ext uri="{BB962C8B-B14F-4D97-AF65-F5344CB8AC3E}">
        <p14:creationId xmlns:p14="http://schemas.microsoft.com/office/powerpoint/2010/main" val="428049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583038" y="2509041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通过案例演示给数据表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添加表级锁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后，通过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不同的客户端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操作数据表查看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数据的读写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557586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表级锁</a:t>
            </a:r>
          </a:p>
        </p:txBody>
      </p:sp>
    </p:spTree>
    <p:extLst>
      <p:ext uri="{BB962C8B-B14F-4D97-AF65-F5344CB8AC3E}">
        <p14:creationId xmlns:p14="http://schemas.microsoft.com/office/powerpoint/2010/main" val="3131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打开两个客户端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中为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table_lock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添加读锁，执行查询和更新操作，查看其他未锁定的数据表：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902900" y="2757915"/>
            <a:ext cx="10030040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LOCK TABLE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***************************1. row***************************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id: 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***************************2. row***************************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id: 2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id=3 WHERE id=1;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1099 (HY000): Table '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was locked with a READ lock and can't be updated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mydb.index01\G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1100 (HY000): Table 'index01' was not locked with LOCK TABLES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表级锁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7391350" y="3357786"/>
            <a:ext cx="36004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添加读锁的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仅能对</a:t>
            </a:r>
            <a:r>
              <a:rPr lang="en-US" altLang="zh-CN" sz="16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table_lock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操作，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不能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写操作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，也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不能操作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其他未锁定的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</a:p>
        </p:txBody>
      </p:sp>
    </p:spTree>
    <p:extLst>
      <p:ext uri="{BB962C8B-B14F-4D97-AF65-F5344CB8AC3E}">
        <p14:creationId xmlns:p14="http://schemas.microsoft.com/office/powerpoint/2010/main" val="4832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中执行查询和更新操作：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4" y="2496186"/>
            <a:ext cx="9682795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***************************1. row***************************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id: 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***************************2. row***************************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id: 2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id=3 WHERE id=1;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此处光标会不停闪烁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进入锁等待状态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表级锁</a:t>
            </a:r>
          </a:p>
        </p:txBody>
      </p:sp>
      <p:sp>
        <p:nvSpPr>
          <p:cNvPr id="7" name="1"/>
          <p:cNvSpPr txBox="1"/>
          <p:nvPr>
            <p:custDataLst>
              <p:tags r:id="rId3"/>
            </p:custDataLst>
          </p:nvPr>
        </p:nvSpPr>
        <p:spPr>
          <a:xfrm>
            <a:off x="7247334" y="4173367"/>
            <a:ext cx="38075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未添加读锁的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可以执行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操作，执行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操作时会进入</a:t>
            </a:r>
            <a:r>
              <a:rPr lang="zh-CN" altLang="en-US" sz="16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锁等待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19718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存储引擎的基本概念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，能够说明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什么是存储引擎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存储引擎概述</a:t>
            </a: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中释放锁，查看客户端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的执行结果：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14686" y="2205658"/>
            <a:ext cx="9649073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在客户端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中释放锁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UNLOCK TABLES;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中会立即执行步骤二中的更新的操作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id=3 WHERE id=1;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(5.64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Rows matched: 1 Changed: 1 Warnings: 0</a:t>
            </a: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7607374" y="4581922"/>
            <a:ext cx="3096344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结束会话或释放锁后，客户端</a:t>
            </a:r>
            <a:r>
              <a:rPr lang="en-US" altLang="zh-CN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的操作会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立即执行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表级锁</a:t>
            </a:r>
          </a:p>
        </p:txBody>
      </p:sp>
    </p:spTree>
    <p:extLst>
      <p:ext uri="{BB962C8B-B14F-4D97-AF65-F5344CB8AC3E}">
        <p14:creationId xmlns:p14="http://schemas.microsoft.com/office/powerpoint/2010/main" val="38006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中为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table_lock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添加写锁，执行更新和查询操作：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12280" y="2232873"/>
            <a:ext cx="7703411" cy="38318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LOCK TABLE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WRITE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id=1 WHERE id=2;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Rows matched: 1 Changed: 1 Warnings: 0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***************************1. row***************************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id: 3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***************************2. row***************************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id: 1</a:t>
            </a: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7751390" y="3457009"/>
            <a:ext cx="248032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写锁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的客户端</a:t>
            </a:r>
            <a:r>
              <a:rPr lang="en-US" altLang="zh-CN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可以执行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表级锁</a:t>
            </a:r>
          </a:p>
        </p:txBody>
      </p:sp>
    </p:spTree>
    <p:extLst>
      <p:ext uri="{BB962C8B-B14F-4D97-AF65-F5344CB8AC3E}">
        <p14:creationId xmlns:p14="http://schemas.microsoft.com/office/powerpoint/2010/main" val="12510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步骤五：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中执行查询和更新操作：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2136666"/>
            <a:ext cx="7128792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此处光标会不停闪烁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进入锁等待状态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id=1 WHERE id=2;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此处光标会不停闪烁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进入锁等待状态</a:t>
            </a: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1630710" y="4075658"/>
            <a:ext cx="590132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未添加锁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的客户端</a:t>
            </a:r>
            <a:r>
              <a:rPr lang="en-US" altLang="zh-CN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执行任何操作都只能处于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锁等待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状态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表级锁</a:t>
            </a:r>
          </a:p>
        </p:txBody>
      </p:sp>
    </p:spTree>
    <p:extLst>
      <p:ext uri="{BB962C8B-B14F-4D97-AF65-F5344CB8AC3E}">
        <p14:creationId xmlns:p14="http://schemas.microsoft.com/office/powerpoint/2010/main" val="27665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步骤六：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中释放锁，查看客户端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的执行结果：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94806" y="2232873"/>
            <a:ext cx="6419284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UNLOCK TABLES;                           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3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1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rows in set (0.02 sec)</a:t>
            </a: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4511030" y="4365898"/>
            <a:ext cx="3369243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结束会话或释放锁后，客户端</a:t>
            </a:r>
            <a:r>
              <a:rPr lang="en-US" altLang="zh-CN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的操作才会</a:t>
            </a:r>
            <a:r>
              <a:rPr lang="zh-CN" altLang="en-US" sz="18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被执行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表级锁</a:t>
            </a:r>
          </a:p>
        </p:txBody>
      </p:sp>
    </p:spTree>
    <p:extLst>
      <p:ext uri="{BB962C8B-B14F-4D97-AF65-F5344CB8AC3E}">
        <p14:creationId xmlns:p14="http://schemas.microsoft.com/office/powerpoint/2010/main" val="7435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多学一招：添加并发读锁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546888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95675" y="1281019"/>
            <a:ext cx="205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添加并发读锁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99062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86791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添加读锁后，其他用户不能再添加数据，为了减少数据表的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竞争情况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，添加读锁时使用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READ LOCAL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关键字，实现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并发插入数据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中添加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并发读锁，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客户端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插入数据：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50790" y="3645818"/>
            <a:ext cx="6863486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在客户端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中添加并发读锁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LOCK TABLE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 LOCAL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在客户端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中插入数据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(4);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</p:txBody>
      </p:sp>
      <p:sp>
        <p:nvSpPr>
          <p:cNvPr id="2" name="矩形 1"/>
          <p:cNvSpPr/>
          <p:nvPr/>
        </p:nvSpPr>
        <p:spPr>
          <a:xfrm>
            <a:off x="7461087" y="4476814"/>
            <a:ext cx="3506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即使客户端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中添加了读锁，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未释放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读锁时，客户端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依然可以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插入数据，此操作称为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并发插入</a:t>
            </a:r>
            <a:endParaRPr lang="zh-CN" altLang="en-US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16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多学一招：添加并发读锁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546888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95675" y="1281019"/>
            <a:ext cx="205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添加并发读锁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99062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86791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并发插入数据只能在表中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一行记录后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继续增加新记录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，插入的数据不能是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已删除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的记录，例如，在客户端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中释放锁，将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的记录删除，在客户端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中添加并发读锁，在客户端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中插入数据：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0" y="3630175"/>
            <a:ext cx="3831248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在客户端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中释放锁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UNLOCK TABLES;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在客户端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中删除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的记录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DELETE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id=4;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03118" y="5984665"/>
            <a:ext cx="61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并发读锁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后，当添加的数据是已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删除数据，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进入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锁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等待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5375126" y="3628629"/>
            <a:ext cx="5256584" cy="23083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在客户端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中添加并发读锁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LOCK TABLE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READ LOCAL;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在客户端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中插入数据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mydb.table_lock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(4);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此处光标会不停闪烁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进入锁等待状态</a:t>
            </a:r>
          </a:p>
        </p:txBody>
      </p:sp>
    </p:spTree>
    <p:extLst>
      <p:ext uri="{BB962C8B-B14F-4D97-AF65-F5344CB8AC3E}">
        <p14:creationId xmlns:p14="http://schemas.microsoft.com/office/powerpoint/2010/main" val="110653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添加行级锁的语法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，能够给数据表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添加行级锁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2798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添加“隐式”行级锁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当用户对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InnoDB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存储引擎的数据表执行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前，服务器会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为通过索引条件检索的记录添加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行级排他锁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；操作完成后，服务器再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操作语句的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执行时间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是“隐式”行级锁的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生命周期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，该生命周期的持续时间一般都比较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，如果想要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行级锁的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生命周期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，最常使用的方式是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事务处理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，让其在事务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后再释放行级锁，使行级锁的生命周期与事务的相同。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17233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439022" y="2997746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通过案例演示给数据表添加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“隐式”行级锁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后数据的读写情况。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629594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34118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打开两个客户端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中开启事务并修改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cid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等于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name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值，会隐式的为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mydb.row_lock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设置行级排他锁：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62758" y="2709714"/>
            <a:ext cx="8883380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开启事务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START TRANSACTION;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mydb.row_lock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name='cc' 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=3;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Rows matched: 1 Changed: 1 Warnings: 0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行级锁</a:t>
            </a:r>
          </a:p>
        </p:txBody>
      </p:sp>
    </p:spTree>
    <p:extLst>
      <p:ext uri="{BB962C8B-B14F-4D97-AF65-F5344CB8AC3E}">
        <p14:creationId xmlns:p14="http://schemas.microsoft.com/office/powerpoint/2010/main" val="415368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16491</TotalTime>
  <Words>12184</Words>
  <Application>Microsoft Office PowerPoint</Application>
  <PresentationFormat>自定义</PresentationFormat>
  <Paragraphs>1437</Paragraphs>
  <Slides>171</Slides>
  <Notes>62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171</vt:i4>
      </vt:variant>
    </vt:vector>
  </HeadingPairs>
  <TitlesOfParts>
    <vt:vector size="187" baseType="lpstr">
      <vt:lpstr>Lato Light</vt:lpstr>
      <vt:lpstr>Source Han Sans K Bold</vt:lpstr>
      <vt:lpstr>思源黑体 CN Medium</vt:lpstr>
      <vt:lpstr>思源黑体 CN Regular</vt:lpstr>
      <vt:lpstr>宋体</vt:lpstr>
      <vt:lpstr>微软雅黑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wy</cp:lastModifiedBy>
  <cp:revision>5404</cp:revision>
  <dcterms:created xsi:type="dcterms:W3CDTF">2020-11-09T06:56:00Z</dcterms:created>
  <dcterms:modified xsi:type="dcterms:W3CDTF">2023-06-21T09:51:33Z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