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05"/>
  </p:notesMasterIdLst>
  <p:handoutMasterIdLst>
    <p:handoutMasterId r:id="rId106"/>
  </p:handoutMasterIdLst>
  <p:sldIdLst>
    <p:sldId id="325" r:id="rId3"/>
    <p:sldId id="886" r:id="rId4"/>
    <p:sldId id="328" r:id="rId5"/>
    <p:sldId id="887" r:id="rId6"/>
    <p:sldId id="309" r:id="rId7"/>
    <p:sldId id="1059" r:id="rId8"/>
    <p:sldId id="1254" r:id="rId9"/>
    <p:sldId id="1501" r:id="rId10"/>
    <p:sldId id="1502" r:id="rId11"/>
    <p:sldId id="1503" r:id="rId12"/>
    <p:sldId id="1504" r:id="rId13"/>
    <p:sldId id="1505" r:id="rId14"/>
    <p:sldId id="1506" r:id="rId15"/>
    <p:sldId id="1507" r:id="rId16"/>
    <p:sldId id="1508" r:id="rId17"/>
    <p:sldId id="1509" r:id="rId18"/>
    <p:sldId id="1510" r:id="rId19"/>
    <p:sldId id="1511" r:id="rId20"/>
    <p:sldId id="1512" r:id="rId21"/>
    <p:sldId id="1513" r:id="rId22"/>
    <p:sldId id="1514" r:id="rId23"/>
    <p:sldId id="1515" r:id="rId24"/>
    <p:sldId id="1516" r:id="rId25"/>
    <p:sldId id="1517" r:id="rId26"/>
    <p:sldId id="1518" r:id="rId27"/>
    <p:sldId id="1519" r:id="rId28"/>
    <p:sldId id="1520" r:id="rId29"/>
    <p:sldId id="1521" r:id="rId30"/>
    <p:sldId id="1522" r:id="rId31"/>
    <p:sldId id="1523" r:id="rId32"/>
    <p:sldId id="1524" r:id="rId33"/>
    <p:sldId id="1285" r:id="rId34"/>
    <p:sldId id="1286" r:id="rId35"/>
    <p:sldId id="1368" r:id="rId36"/>
    <p:sldId id="1525" r:id="rId37"/>
    <p:sldId id="1452" r:id="rId38"/>
    <p:sldId id="1579" r:id="rId39"/>
    <p:sldId id="1526" r:id="rId40"/>
    <p:sldId id="1488" r:id="rId41"/>
    <p:sldId id="1581" r:id="rId42"/>
    <p:sldId id="1528" r:id="rId43"/>
    <p:sldId id="1529" r:id="rId44"/>
    <p:sldId id="1582" r:id="rId45"/>
    <p:sldId id="1453" r:id="rId46"/>
    <p:sldId id="1296" r:id="rId47"/>
    <p:sldId id="1297" r:id="rId48"/>
    <p:sldId id="1531" r:id="rId49"/>
    <p:sldId id="1093" r:id="rId50"/>
    <p:sldId id="1532" r:id="rId51"/>
    <p:sldId id="1533" r:id="rId52"/>
    <p:sldId id="1534" r:id="rId53"/>
    <p:sldId id="1535" r:id="rId54"/>
    <p:sldId id="1536" r:id="rId55"/>
    <p:sldId id="1537" r:id="rId56"/>
    <p:sldId id="1530" r:id="rId57"/>
    <p:sldId id="1538" r:id="rId58"/>
    <p:sldId id="1299" r:id="rId59"/>
    <p:sldId id="1539" r:id="rId60"/>
    <p:sldId id="1540" r:id="rId61"/>
    <p:sldId id="1541" r:id="rId62"/>
    <p:sldId id="1542" r:id="rId63"/>
    <p:sldId id="1543" r:id="rId64"/>
    <p:sldId id="1544" r:id="rId65"/>
    <p:sldId id="1545" r:id="rId66"/>
    <p:sldId id="1384" r:id="rId67"/>
    <p:sldId id="1546" r:id="rId68"/>
    <p:sldId id="1388" r:id="rId69"/>
    <p:sldId id="1547" r:id="rId70"/>
    <p:sldId id="1548" r:id="rId71"/>
    <p:sldId id="1549" r:id="rId72"/>
    <p:sldId id="1550" r:id="rId73"/>
    <p:sldId id="1551" r:id="rId74"/>
    <p:sldId id="1552" r:id="rId75"/>
    <p:sldId id="1553" r:id="rId76"/>
    <p:sldId id="1554" r:id="rId77"/>
    <p:sldId id="1497" r:id="rId78"/>
    <p:sldId id="1498" r:id="rId79"/>
    <p:sldId id="1555" r:id="rId80"/>
    <p:sldId id="1556" r:id="rId81"/>
    <p:sldId id="1557" r:id="rId82"/>
    <p:sldId id="1558" r:id="rId83"/>
    <p:sldId id="1559" r:id="rId84"/>
    <p:sldId id="1560" r:id="rId85"/>
    <p:sldId id="1500" r:id="rId86"/>
    <p:sldId id="1564" r:id="rId87"/>
    <p:sldId id="1565" r:id="rId88"/>
    <p:sldId id="1567" r:id="rId89"/>
    <p:sldId id="1568" r:id="rId90"/>
    <p:sldId id="1566" r:id="rId91"/>
    <p:sldId id="1569" r:id="rId92"/>
    <p:sldId id="1570" r:id="rId93"/>
    <p:sldId id="1571" r:id="rId94"/>
    <p:sldId id="1572" r:id="rId95"/>
    <p:sldId id="1573" r:id="rId96"/>
    <p:sldId id="1574" r:id="rId97"/>
    <p:sldId id="1575" r:id="rId98"/>
    <p:sldId id="1399" r:id="rId99"/>
    <p:sldId id="1563" r:id="rId100"/>
    <p:sldId id="1482" r:id="rId101"/>
    <p:sldId id="1576" r:id="rId102"/>
    <p:sldId id="1252" r:id="rId103"/>
    <p:sldId id="326" r:id="rId104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937" userDrawn="1">
          <p15:clr>
            <a:srgbClr val="A4A3A4"/>
          </p15:clr>
        </p15:guide>
        <p15:guide id="3" pos="71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9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1369B3"/>
    <a:srgbClr val="FF0000"/>
    <a:srgbClr val="B2B2B2"/>
    <a:srgbClr val="F2F2F2"/>
    <a:srgbClr val="FFFFFF"/>
    <a:srgbClr val="EBAD13"/>
    <a:srgbClr val="BBBBB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89369" autoAdjust="0"/>
  </p:normalViewPr>
  <p:slideViewPr>
    <p:cSldViewPr>
      <p:cViewPr varScale="1">
        <p:scale>
          <a:sx n="115" d="100"/>
          <a:sy n="115" d="100"/>
        </p:scale>
        <p:origin x="588" y="84"/>
      </p:cViewPr>
      <p:guideLst>
        <p:guide orient="horz" pos="845"/>
        <p:guide pos="937"/>
        <p:guide pos="7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commentAuthors" Target="commentAuthor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viewProps" Target="view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68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71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38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4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98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96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84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70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7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2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26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08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12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55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8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517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40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15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52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0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86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86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7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2F652BD-78F8-4263-B0C9-1157D4F9F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137BB1-9F5B-4D4F-9A56-B2F02308C4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30E425-C7EA-45F0-85AD-6C51CB843B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10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slideLayout" Target="../slideLayouts/slideLayout10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134766" y="263770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12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数据库配置和部署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574926" y="3861842"/>
            <a:ext cx="648072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《MySQL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数据库原理、设计与应用（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的状态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安装完成后会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自动启动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服务状态的命令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78782" y="2061642"/>
            <a:ext cx="669674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systemctl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status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8862" y="5013970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active 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(running</a:t>
            </a:r>
            <a:r>
              <a:rPr lang="en-US" altLang="zh-CN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服务已经</a:t>
            </a: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启动</a:t>
            </a:r>
            <a:endParaRPr lang="zh-CN" altLang="en-US" sz="16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82" y="2782406"/>
            <a:ext cx="6696744" cy="223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3286894" y="3285778"/>
            <a:ext cx="1296144" cy="21602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166" y="2849767"/>
            <a:ext cx="5319801" cy="23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）搭建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MyCat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服务器。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主从复制环境。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配置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MyCat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服务器，实现读写分离的效果。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7" y="2016237"/>
            <a:ext cx="3715858" cy="4006159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3308350" y="1125538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500" y="1475541"/>
            <a:ext cx="1783070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实践需求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12.6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：读写分离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69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EC5482-CB16-4C2E-A4B5-DAAB9D563514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5" name="圆角矩形 26">
            <a:extLst>
              <a:ext uri="{FF2B5EF4-FFF2-40B4-BE49-F238E27FC236}">
                <a16:creationId xmlns:a16="http://schemas.microsoft.com/office/drawing/2014/main" id="{484D5830-9AD6-42CA-BF07-DDF880555766}"/>
              </a:ext>
            </a:extLst>
          </p:cNvPr>
          <p:cNvSpPr/>
          <p:nvPr/>
        </p:nvSpPr>
        <p:spPr>
          <a:xfrm>
            <a:off x="1198880" y="1810385"/>
            <a:ext cx="9936886" cy="28435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05265F8A-5FA1-4825-83F3-7595B2ABB2F0}"/>
              </a:ext>
            </a:extLst>
          </p:cNvPr>
          <p:cNvSpPr txBox="1"/>
          <p:nvPr/>
        </p:nvSpPr>
        <p:spPr>
          <a:xfrm>
            <a:off x="1572769" y="2495235"/>
            <a:ext cx="9202957" cy="1792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本章主要讲解了如何在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Linux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环境中安装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的配置文件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，以及如何进行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数据备份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数据还原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，如何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部署多个实例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并利用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主从复制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读写分离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提高数据库的负载能力。读者应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重点掌握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安装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配置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方法、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数据的备份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还原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的方法。</a:t>
            </a:r>
            <a:endParaRPr lang="zh-CN" altLang="zh-CN" sz="20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97713B-903B-4515-A80D-ED98DA59A98B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9E501D2-A5F6-4D52-B319-B3172518F29F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906F77-628A-4450-9FD6-C335BD32E0A4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F6E1139-DB79-46FF-8D7F-B40684294116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10780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当对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服务器进行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，可以通过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重启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不需要运行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服务器时，可以通过命令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停止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启和停止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998863" y="2565698"/>
            <a:ext cx="4320480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systemctl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restart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停止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systemctl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stop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348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服务器并设置登录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密码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后，使用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命令和登录结果如下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04036" y="2091259"/>
            <a:ext cx="4320480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root@localhost:~# mysql -root -p</a:t>
            </a:r>
          </a:p>
          <a:p>
            <a:pPr>
              <a:lnSpc>
                <a:spcPct val="150000"/>
              </a:lnSpc>
            </a:pPr>
            <a:r>
              <a:rPr lang="nl-NL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Enter password: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4644" y="4469844"/>
            <a:ext cx="10081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用户的登录密码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默认为空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，给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用户设置登录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密码：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906" y="2106706"/>
            <a:ext cx="5400600" cy="222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260020" y="3151666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出现“</a:t>
            </a:r>
            <a:r>
              <a:rPr lang="en-US" altLang="zh-CN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Enter password</a:t>
            </a:r>
            <a:r>
              <a:rPr lang="en-US" altLang="zh-CN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:”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后按下</a:t>
            </a: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回车键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</a:t>
            </a:r>
            <a:endParaRPr lang="zh-CN" altLang="en-US" sz="16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58700" y="4941962"/>
            <a:ext cx="9073008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 USER 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root'@'localhost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IDENTIFIED WITH 'caching_sha2_password' BY '123456';</a:t>
            </a:r>
          </a:p>
        </p:txBody>
      </p:sp>
    </p:spTree>
    <p:extLst>
      <p:ext uri="{BB962C8B-B14F-4D97-AF65-F5344CB8AC3E}">
        <p14:creationId xmlns:p14="http://schemas.microsoft.com/office/powerpoint/2010/main" val="410041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多学一招：使用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3512536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85623" y="1281019"/>
            <a:ext cx="304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APT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删除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MySQL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35166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22895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包括删除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和删除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的相关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命令：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94416" y="3213770"/>
            <a:ext cx="7340083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apt-get remove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-server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371782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相关组件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的命令：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94415" y="4293890"/>
            <a:ext cx="7340083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2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apt-get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autoremove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4797946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，查看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安装的软件包列表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确定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是否删除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成功：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94415" y="5374010"/>
            <a:ext cx="7340083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dpkg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-l 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grep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grep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ii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3430910" y="5878066"/>
            <a:ext cx="434657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上述命令的执行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结果为空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成功</a:t>
            </a:r>
            <a:endParaRPr lang="zh-CN" altLang="en-US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28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编译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安装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的方法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通过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编译安装的方式安装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080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编译安装的大致流程：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形状 6"/>
          <p:cNvSpPr/>
          <p:nvPr/>
        </p:nvSpPr>
        <p:spPr>
          <a:xfrm>
            <a:off x="3309769" y="2544272"/>
            <a:ext cx="2361565" cy="2361565"/>
          </a:xfrm>
          <a:prstGeom prst="leftCircularArrow">
            <a:avLst>
              <a:gd name="adj1" fmla="val 2872"/>
              <a:gd name="adj2" fmla="val 351158"/>
              <a:gd name="adj3" fmla="val 2126668"/>
              <a:gd name="adj4" fmla="val 9024489"/>
              <a:gd name="adj5" fmla="val 3351"/>
            </a:avLst>
          </a:prstGeom>
          <a:solidFill>
            <a:srgbClr val="0070C0"/>
          </a:solidFill>
          <a:ln w="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marR="0" lvl="0" indent="0" algn="l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9" name="形状 16501"/>
          <p:cNvSpPr/>
          <p:nvPr/>
        </p:nvSpPr>
        <p:spPr>
          <a:xfrm>
            <a:off x="2206774" y="2472264"/>
            <a:ext cx="1938655" cy="1598930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91440" tIns="66040" rIns="66040" bIns="91440" anchor="t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 panose="020B0604020202020204" pitchFamily="34" charset="0"/>
              <a:cs typeface="+mn-lt"/>
            </a:endParaRPr>
          </a:p>
        </p:txBody>
      </p:sp>
      <p:sp>
        <p:nvSpPr>
          <p:cNvPr id="10" name="形状 16502"/>
          <p:cNvSpPr/>
          <p:nvPr/>
        </p:nvSpPr>
        <p:spPr>
          <a:xfrm>
            <a:off x="2305629" y="2769153"/>
            <a:ext cx="1723390" cy="982636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" panose="020B0604020202020204" pitchFamily="34" charset="0"/>
              <a:cs typeface="+mn-lt"/>
            </a:endParaRPr>
          </a:p>
        </p:txBody>
      </p:sp>
      <p:sp>
        <p:nvSpPr>
          <p:cNvPr id="11" name="形状 16503"/>
          <p:cNvSpPr/>
          <p:nvPr/>
        </p:nvSpPr>
        <p:spPr>
          <a:xfrm>
            <a:off x="5616089" y="1629594"/>
            <a:ext cx="2642870" cy="2642870"/>
          </a:xfrm>
          <a:prstGeom prst="circularArrow">
            <a:avLst>
              <a:gd name="adj1" fmla="val 2567"/>
              <a:gd name="adj2" fmla="val 311540"/>
              <a:gd name="adj3" fmla="val 19512949"/>
              <a:gd name="adj4" fmla="val 12575511"/>
              <a:gd name="adj5" fmla="val 2994"/>
            </a:avLst>
          </a:prstGeom>
          <a:solidFill>
            <a:srgbClr val="0070C0"/>
          </a:solidFill>
          <a:ln w="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marR="0" lvl="0" indent="0" algn="l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12" name="形状 16504"/>
          <p:cNvSpPr/>
          <p:nvPr/>
        </p:nvSpPr>
        <p:spPr>
          <a:xfrm>
            <a:off x="4675019" y="2471629"/>
            <a:ext cx="1938655" cy="1598930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66040" tIns="292735" rIns="66040" bIns="66040" anchor="b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 panose="020B0604020202020204" pitchFamily="34" charset="0"/>
              <a:cs typeface="+mn-lt"/>
            </a:endParaRPr>
          </a:p>
        </p:txBody>
      </p:sp>
      <p:sp>
        <p:nvSpPr>
          <p:cNvPr id="14" name="形状 16506"/>
          <p:cNvSpPr/>
          <p:nvPr/>
        </p:nvSpPr>
        <p:spPr>
          <a:xfrm>
            <a:off x="7126754" y="2490679"/>
            <a:ext cx="1938655" cy="1598930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91440" tIns="66040" rIns="66040" bIns="91440" anchor="t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 panose="020B0604020202020204" pitchFamily="34" charset="0"/>
              <a:cs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59493" y="2906528"/>
            <a:ext cx="1608654" cy="70788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 defTabSz="508000" eaLnBrk="0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下载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源代码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形状 16502"/>
          <p:cNvSpPr/>
          <p:nvPr/>
        </p:nvSpPr>
        <p:spPr>
          <a:xfrm>
            <a:off x="4821550" y="2769153"/>
            <a:ext cx="1723390" cy="982636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" panose="020B0604020202020204" pitchFamily="34" charset="0"/>
              <a:cs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75132" y="3065374"/>
            <a:ext cx="1608654" cy="400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 defTabSz="508000" eaLnBrk="0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编译源代码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形状 16502"/>
          <p:cNvSpPr/>
          <p:nvPr/>
        </p:nvSpPr>
        <p:spPr>
          <a:xfrm>
            <a:off x="7230488" y="2763901"/>
            <a:ext cx="1723390" cy="982636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" panose="020B0604020202020204" pitchFamily="34" charset="0"/>
              <a:cs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285724" y="3055164"/>
            <a:ext cx="1608654" cy="400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 defTabSz="508000" eaLnBrk="0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74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kern="1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wget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wget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可以从网络上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自动下载文件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，支持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FTP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三种常见的协议，并支持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代理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wget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的命令：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66814" y="2997746"/>
            <a:ext cx="6480720" cy="5810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apt install </a:t>
            </a:r>
            <a:r>
              <a:rPr lang="en-US" altLang="zh-CN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wget</a:t>
            </a:r>
            <a:endParaRPr lang="en-US" altLang="zh-CN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62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编译工具和依赖包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编译工具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依赖包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，通常使用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cmake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依赖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ncurses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字符终端处理库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，需要安装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ncurses-devel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依赖包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才能够正确编译。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APT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下载编译工具和依赖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的命令：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21096" y="3014588"/>
            <a:ext cx="8886958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apt install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cmake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build-essential 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libssl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-dev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libncurses5-dev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pkg-config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bison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doxygen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libudev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-dev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098" name="Picture 2" descr="安装12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096" y="4221882"/>
            <a:ext cx="4706158" cy="21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527254" y="5518026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标注部分显示安装编译工具和依赖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包占用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154MB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的空间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，是否继续安装的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提示，输入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1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源代码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官方网站找到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源代码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下载地址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122" name="Picture 2" descr="mysql源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94" y="2182163"/>
            <a:ext cx="5183188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583038" y="3804988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">
              <a:spcAft>
                <a:spcPts val="0"/>
              </a:spcAft>
            </a:pP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30910" y="3838347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0910" y="4486419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82850" y="4425154"/>
            <a:ext cx="2016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">
              <a:spcAft>
                <a:spcPts val="0"/>
              </a:spcAft>
            </a:pP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54646" y="4916701"/>
            <a:ext cx="10369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为了缩短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的安装时间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，选择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文件名为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mysql-boost-8.0.27.tar.gz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的源码包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鼠标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放在该源码包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后面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Download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上，单击鼠标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复制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链接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1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获取下载链接地址后，使用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wget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下载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源码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的命令：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49088" y="1781492"/>
            <a:ext cx="8450574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wget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https://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downloads.mysql.com/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archives/get/p/23/file/mysql-boost-8.0.27.tar.gz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4" y="2823030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源码包下载完成后，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解压源码包到当前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的命令：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41869" y="3490967"/>
            <a:ext cx="8450575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tar -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zxvf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mysql-boost-8.0.27.tar.gz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4" y="4070840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查看解压后的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目录命令：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10830" y="4653930"/>
            <a:ext cx="6187531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ls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mysql-8.0.27 mysql-boost-8.0.27.tar.gz</a:t>
            </a:r>
          </a:p>
        </p:txBody>
      </p:sp>
    </p:spTree>
    <p:extLst>
      <p:ext uri="{BB962C8B-B14F-4D97-AF65-F5344CB8AC3E}">
        <p14:creationId xmlns:p14="http://schemas.microsoft.com/office/powerpoint/2010/main" val="236243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486694" y="1868496"/>
            <a:ext cx="9721080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Linux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环境安装</a:t>
              </a: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MySQL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的方法，能够使用</a:t>
              </a: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APT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编译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方式安装</a:t>
              </a:r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MySQL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83135" y="2838721"/>
            <a:ext cx="9709797" cy="685963"/>
            <a:chOff x="978872" y="2570435"/>
            <a:chExt cx="5437064" cy="51435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MySQL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基本配置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，能够根据需求在配置文件中配置</a:t>
              </a:r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MySQL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477223" y="3806819"/>
            <a:ext cx="9698457" cy="688081"/>
            <a:chOff x="978872" y="3338787"/>
            <a:chExt cx="5437064" cy="515942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91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数据的备份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数据的还原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，能够通过命令备份数据和还原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72918" y="4774934"/>
            <a:ext cx="9698457" cy="688081"/>
            <a:chOff x="978872" y="3338787"/>
            <a:chExt cx="5437064" cy="515942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91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多实例部署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的方法，能够通过配置文件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配置多个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实例。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3135" y="5743044"/>
            <a:ext cx="9698457" cy="688081"/>
            <a:chOff x="978872" y="3338787"/>
            <a:chExt cx="5437064" cy="515942"/>
          </a:xfrm>
        </p:grpSpPr>
        <p:sp>
          <p:nvSpPr>
            <p:cNvPr id="17" name="Pentagon 6"/>
            <p:cNvSpPr/>
            <p:nvPr/>
          </p:nvSpPr>
          <p:spPr bwMode="auto">
            <a:xfrm>
              <a:off x="978872" y="3338791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主从复制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实现原理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，能够实现</a:t>
              </a:r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主从</a:t>
              </a:r>
              <a:r>
                <a:rPr lang="zh-CN" altLang="en-US" sz="200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复制。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cmake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Makefile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make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cmake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命令需要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指定编译选项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cmake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命令常用的编译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选项：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59304"/>
              </p:ext>
            </p:extLst>
          </p:nvPr>
        </p:nvGraphicFramePr>
        <p:xfrm>
          <a:off x="1342677" y="2565698"/>
          <a:ext cx="9843796" cy="35726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345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2642">
                  <a:extLst>
                    <a:ext uri="{9D8B030D-6E8A-4147-A177-3AD203B41FA5}">
                      <a16:colId xmlns:a16="http://schemas.microsoft.com/office/drawing/2014/main" val="3853618383"/>
                    </a:ext>
                  </a:extLst>
                </a:gridCol>
                <a:gridCol w="2175332">
                  <a:extLst>
                    <a:ext uri="{9D8B030D-6E8A-4147-A177-3AD203B41FA5}">
                      <a16:colId xmlns:a16="http://schemas.microsoft.com/office/drawing/2014/main" val="296602805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选项名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默认值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CMAKE_INSTALL_PREFIX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安装路径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/usr/local/mysql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MYSQL_DATADIR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数据目录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空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DOWNLOAD_BOOST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是否下载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boost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库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OFF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7606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WITH_BOOST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boost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库路径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空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058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WITH_SYSTEMD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是否启用</a:t>
                      </a:r>
                      <a:r>
                        <a:rPr lang="en-US" sz="18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systemd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文件的安装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OFF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98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SYSTEMD_PID_DIR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systemd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PID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文件的目录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en-US" sz="18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sz="18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var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/run/</a:t>
                      </a:r>
                      <a:r>
                        <a:rPr lang="en-US" sz="18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mysqld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78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FORCE_INSOURCE_BUILD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是否强制进行源内构建，将产生的中间文件及最终目标产出物生成在当前目录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OFF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87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2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切换到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源代码目录，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63224" y="1629594"/>
            <a:ext cx="9600534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cmake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:~/mysql-8.0.27#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cmake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-DCMAKE_INSTALL_PREFIX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DMYSQL_DATADIR=/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/data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DWITH_BOOST=boost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-DWITH_SYSTEMD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=1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-DSYSTEMD_PID_DIR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DFORCE_INSOURCE_BUILD=ON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make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:~/mysql-8.0.27# make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990750" y="5374010"/>
            <a:ext cx="7632848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cmake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-D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选项</a:t>
            </a:r>
            <a:endParaRPr lang="en-US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-DWITH_SYSTEMD=1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在源码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</a:t>
            </a: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scripts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</a:t>
            </a:r>
            <a:r>
              <a:rPr lang="en-US" altLang="zh-CN" sz="18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mysqld.service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endParaRPr lang="en-US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-DSYSTEMD_PID_DIR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mysqld.service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</a:t>
            </a:r>
            <a:r>
              <a:rPr lang="en-US" altLang="zh-CN" sz="18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的保存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lang="zh-CN" altLang="en-US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 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编译完成后就可以进行安装，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22798" y="2303781"/>
            <a:ext cx="697115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:~/mysql-8.0.27#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make install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914705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验证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是否安装成功，切换到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usr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/local/</a:t>
            </a:r>
            <a:r>
              <a:rPr lang="en-US" altLang="zh-CN" sz="20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，输入“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65" y="3640028"/>
            <a:ext cx="9271996" cy="8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01654" y="4709118"/>
            <a:ext cx="9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"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usr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/local/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目录下显示了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的相关文件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，说明</a:t>
            </a: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安装成功</a:t>
            </a:r>
            <a:endParaRPr lang="zh-CN" altLang="zh-CN" sz="18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7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创建配置文件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创建配置文件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的命令：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94920" y="2061642"/>
            <a:ext cx="8339310" cy="6463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vi 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etc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my.cnf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709714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在配置文件中添加配置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</a:t>
            </a:r>
            <a:endParaRPr lang="en-US" altLang="zh-CN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94920" y="3285778"/>
            <a:ext cx="5368438" cy="30008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datadir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socket=/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mysql.sock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port=3306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log-error=/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/mysqld.log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symbolic-links=0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user=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63358" y="3326428"/>
            <a:ext cx="44644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18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mysqld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区段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表示对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服务器的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</a:t>
            </a:r>
            <a:endParaRPr lang="en-US" altLang="zh-CN" sz="18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datadir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数据目录</a:t>
            </a:r>
            <a:endParaRPr lang="en-US" altLang="zh-CN" sz="18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endParaRPr lang="en-US" altLang="zh-CN" sz="18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port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端口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号</a:t>
            </a:r>
            <a:endParaRPr lang="en-US" altLang="zh-CN" sz="18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log-error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错误日志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endParaRPr lang="en-US" altLang="zh-CN" sz="18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symbolic-links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设为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禁用符号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链接</a:t>
            </a:r>
            <a:endParaRPr lang="en-US" altLang="zh-CN" sz="18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的工作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</a:t>
            </a:r>
            <a:endParaRPr lang="zh-CN" altLang="zh-CN" sz="18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41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创建用户组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保证安全性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，创建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用户组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，并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禁止登录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43690" y="2205658"/>
            <a:ext cx="10496132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groupadd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useradd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-r -M -g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-s /bin/false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6283" y="3370046"/>
            <a:ext cx="5256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groupadd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创建用户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endParaRPr lang="en-US" altLang="zh-CN" sz="18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useradd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创建用户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，用户名和组名都是</a:t>
            </a:r>
            <a:r>
              <a:rPr lang="en-US" altLang="zh-CN" sz="18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endParaRPr lang="en-US" altLang="zh-CN" sz="18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useradd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的选项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-r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创建系统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</a:t>
            </a:r>
            <a:endParaRPr lang="en-US" altLang="zh-CN" sz="18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不创建用户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lang="en-US" altLang="zh-CN" sz="18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18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加入</a:t>
            </a:r>
            <a:r>
              <a:rPr lang="en-US" altLang="zh-CN" sz="18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endParaRPr lang="en-US" altLang="zh-CN" sz="18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 /bin/false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禁止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</a:t>
            </a:r>
            <a:endParaRPr lang="zh-CN" altLang="zh-CN" sz="18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2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初始化数据库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初始化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时给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var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/lib/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目录分配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权限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29158" y="2061642"/>
            <a:ext cx="9470834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初始化数据库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./bin/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initialize-insecure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目录分配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权限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chmod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755 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4154" y="5419158"/>
            <a:ext cx="756084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初始化数据库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后，会在数据目录中自动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生成数据库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日志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等文件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4005858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切换到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var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/lib/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目录输入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命令查看该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目录的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684" y="4581922"/>
            <a:ext cx="8039781" cy="86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2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mysqld.service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复制到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systemd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目录，使用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systemctl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服务，具体步骤如下：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2493690"/>
            <a:ext cx="9911751" cy="415498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复制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mysqld.service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cp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/home/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ubuntu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/mysql-8.0.27/scripts/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mysqld.service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systemd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/system/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systemctl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start 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mysqld.service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查看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服务是否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systemctl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status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mysqld.service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服务的开机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systemctl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enable 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服务是否已经允许开机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systemctl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list-unit-files 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grep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mysqld.service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enabled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enabled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206" y="6166098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已经将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设置为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自动启动</a:t>
            </a:r>
            <a:endParaRPr lang="zh-CN" altLang="zh-CN" sz="16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10. 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启动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服务后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使用客户端工具登录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具体步骤如下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92067" y="2091259"/>
            <a:ext cx="9145016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切换到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客户端工具所在的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cd /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运行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客户端程序，登录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./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–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uroot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设置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密码为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123456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 USER 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root'@'localhost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IDENTIFIED BY '123456';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exit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508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客户端工具时，需要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先切换到客户端所在目录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，切换目录比较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麻烦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，可以在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usr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/local/bin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目录中创建一个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软链接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，实现在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任意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启动客户端，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具体步骤如下：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58702" y="2565698"/>
            <a:ext cx="9782440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创建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软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链接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1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ln -s `</a:t>
            </a: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pwd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`/</a:t>
            </a: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</a:t>
            </a: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/local/bin/</a:t>
            </a: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切换到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用户的家目录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cd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登录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uroot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-p123456</a:t>
            </a:r>
          </a:p>
        </p:txBody>
      </p:sp>
      <p:sp>
        <p:nvSpPr>
          <p:cNvPr id="9" name="矩形 8"/>
          <p:cNvSpPr/>
          <p:nvPr/>
        </p:nvSpPr>
        <p:spPr>
          <a:xfrm>
            <a:off x="1990750" y="5162551"/>
            <a:ext cx="9067683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ln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的选项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-s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创建软</a:t>
            </a: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连接，</a:t>
            </a:r>
            <a:r>
              <a:rPr lang="en-US" altLang="zh-CN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`</a:t>
            </a:r>
            <a:r>
              <a:rPr lang="en-US" altLang="zh-CN" sz="16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pwd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`/</a:t>
            </a:r>
            <a:r>
              <a:rPr lang="en-US" altLang="zh-CN" sz="16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源文件</a:t>
            </a: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`</a:t>
            </a:r>
            <a:r>
              <a:rPr lang="en-US" altLang="zh-CN" sz="16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pwd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`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获取当前目录的</a:t>
            </a: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en-US" altLang="zh-CN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16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usr</a:t>
            </a:r>
            <a:r>
              <a:rPr lang="en-US" altLang="zh-CN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/local/bin/</a:t>
            </a:r>
            <a:r>
              <a:rPr lang="en-US" altLang="zh-CN" sz="16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</a:t>
            </a: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endParaRPr lang="zh-CN" altLang="zh-CN" sz="16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多学一招：创建远程登录用户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322450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70891" y="1281019"/>
            <a:ext cx="27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创建远程登录用户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4713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3486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对于独立的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服务器，客户端和服务器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不在同一台电脑上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，为了允许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远程客户端访问数据库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，需要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创建远程登录用户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服务器中创建一个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远程用户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mydb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，并给该用户授予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mydb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的操作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权限：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50963" y="3667942"/>
            <a:ext cx="10027223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创建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用户，密码为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123456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，远程地址为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192.168.48.1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USER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'mydb'@'192.168.48.1'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IDENTIFIED BY '123456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给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用户分配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数据库的操作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权限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GRANT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ALL PRIVILEGES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mydb.*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 'mydb'@'192.168.48.1';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exit;</a:t>
            </a:r>
          </a:p>
        </p:txBody>
      </p:sp>
    </p:spTree>
    <p:extLst>
      <p:ext uri="{BB962C8B-B14F-4D97-AF65-F5344CB8AC3E}">
        <p14:creationId xmlns:p14="http://schemas.microsoft.com/office/powerpoint/2010/main" val="6678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982638" y="2713781"/>
            <a:ext cx="10081120" cy="243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开放源代码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计算机操作系统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，其在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领域的应用非常普遍。在实际开发中，大多数服务器都是使用的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系统，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作为一个开源、免费的数据库产品，经常被应用在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操作系统中。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操作系统有多个发行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版，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之一，为了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让读者掌握在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环境中配置和部署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Ubuntu20.04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进行详细讲解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多学一招：创建远程登录用户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322450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70891" y="1281019"/>
            <a:ext cx="27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创建远程登录用户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4713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3486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Linux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防火墙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默认阻止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3306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端口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的访问，需要在防火墙中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开放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3306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端口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，开放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3306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端口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前先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安装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firewall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工具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，具体步骤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如下：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18742" y="3213770"/>
            <a:ext cx="9289032" cy="30469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安装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firewall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工具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apt install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firewalld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fr-FR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开放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3306</a:t>
            </a:r>
            <a:r>
              <a:rPr lang="zh-CN" altLang="fr-FR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端口</a:t>
            </a:r>
            <a:endParaRPr lang="zh-CN" altLang="fr-FR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root@localhost:~# firewall-cmd --zone=public --add-port=3306/tcp </a:t>
            </a:r>
            <a:r>
              <a:rPr lang="fr-FR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–permanent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reload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使防火墙配置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生效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systemctl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reload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firewalld.service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测试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3306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端口是否已经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root@localhost:~# firewall-cmd --zone=public --</a:t>
            </a:r>
            <a:r>
              <a:rPr lang="fr-FR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query-port=3306/tcp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35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多学一招：创建远程登录用户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322450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70891" y="1281019"/>
            <a:ext cx="27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创建远程登录用户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4713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3486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061642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使用远程用户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mydb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登录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，具体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步骤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如下：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22798" y="2565698"/>
            <a:ext cx="7344816" cy="415498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在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Windows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系统中打开命令提示符，远程连接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C:\Windows\system32&gt; </a:t>
            </a:r>
            <a:r>
              <a:rPr lang="fr-FR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 –h 192.168.48.128 –u mydb –p</a:t>
            </a:r>
          </a:p>
          <a:p>
            <a:pPr lvl="1" algn="just">
              <a:lnSpc>
                <a:spcPct val="150000"/>
              </a:lnSpc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Enter password: </a:t>
            </a:r>
            <a:r>
              <a:rPr lang="fr-FR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查看数据库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mysql&gt; SHOW DATABASES;</a:t>
            </a:r>
          </a:p>
          <a:p>
            <a:pPr lvl="1" algn="just">
              <a:lnSpc>
                <a:spcPct val="150000"/>
              </a:lnSpc>
            </a:pPr>
            <a:r>
              <a:rPr lang="fr-FR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</a:t>
            </a:r>
            <a:r>
              <a:rPr lang="fr-FR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-+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Database      </a:t>
            </a:r>
            <a:r>
              <a:rPr lang="fr-FR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fr-FR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</a:t>
            </a:r>
            <a:r>
              <a:rPr lang="fr-FR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---+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information_schema |</a:t>
            </a:r>
          </a:p>
          <a:p>
            <a:pPr lvl="1" algn="just">
              <a:lnSpc>
                <a:spcPct val="150000"/>
              </a:lnSpc>
            </a:pP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mydb           </a:t>
            </a:r>
            <a:r>
              <a:rPr lang="fr-FR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</a:t>
            </a:r>
            <a:r>
              <a:rPr lang="fr-FR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fr-FR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</a:t>
            </a:r>
            <a:r>
              <a:rPr lang="fr-FR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-+</a:t>
            </a:r>
            <a:endParaRPr lang="fr-FR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245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配置文件</a:t>
            </a:r>
          </a:p>
        </p:txBody>
      </p:sp>
      <p:sp>
        <p:nvSpPr>
          <p:cNvPr id="4" name="TextBox 48"/>
          <p:cNvSpPr txBox="1"/>
          <p:nvPr/>
        </p:nvSpPr>
        <p:spPr>
          <a:xfrm>
            <a:off x="1270670" y="2875756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60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配置文件中的区段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，能够根据需求在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指定区段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配置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配置文件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中的区段</a:t>
            </a:r>
          </a:p>
        </p:txBody>
      </p:sp>
    </p:spTree>
    <p:extLst>
      <p:ext uri="{BB962C8B-B14F-4D97-AF65-F5344CB8AC3E}">
        <p14:creationId xmlns:p14="http://schemas.microsoft.com/office/powerpoint/2010/main" val="35805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配置文件中包含多个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区段，编译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时的相关配置信息都写在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配置文件还可以使用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[client]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[client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的对比如下：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78782" y="2565698"/>
            <a:ext cx="7848872" cy="188461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[client]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socket=/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mysql.sock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客户端配置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socket=/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mysql.sock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2206774" y="4365898"/>
            <a:ext cx="813690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与服务器的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sock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指向了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相同的路径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，双方就可以进行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socket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由于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socket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默认值为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tmp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mysql.sock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，因此可以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省略客户端配置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若服务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socket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指向其他路径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，客户端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也需要配置相同的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socket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配置文件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中的区段</a:t>
            </a:r>
          </a:p>
        </p:txBody>
      </p:sp>
    </p:spTree>
    <p:extLst>
      <p:ext uri="{BB962C8B-B14F-4D97-AF65-F5344CB8AC3E}">
        <p14:creationId xmlns:p14="http://schemas.microsoft.com/office/powerpoint/2010/main" val="32846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的基本配置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，能够使用这些配置项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配置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基本配置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52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服务器有些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常用的基本配置，如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默认字符集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默认校对集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默认存储引擎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服务器常用配置：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50739" y="1883311"/>
            <a:ext cx="10956674" cy="4570819"/>
            <a:chOff x="627123" y="2435096"/>
            <a:chExt cx="11001043" cy="3471772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>
              <a:off x="7183722" y="2970901"/>
              <a:ext cx="1128476" cy="2175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8" name="MH_SubTitle_4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500631" y="2435096"/>
              <a:ext cx="2671929" cy="6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defTabSz="1087755">
                <a:lnSpc>
                  <a:spcPct val="120000"/>
                </a:lnSpc>
                <a:defRPr/>
              </a:pPr>
              <a:r>
                <a:rPr lang="en-US" altLang="zh-CN" sz="2000" b="1" dirty="0" smtClean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3.collation_server</a:t>
              </a:r>
              <a:endParaRPr lang="zh-CN" altLang="en-US" sz="2000" b="1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9" name="MH_Text_4"/>
            <p:cNvSpPr txBox="1"/>
            <p:nvPr>
              <p:custDataLst>
                <p:tags r:id="rId3"/>
              </p:custDataLst>
            </p:nvPr>
          </p:nvSpPr>
          <p:spPr>
            <a:xfrm>
              <a:off x="8500631" y="3180500"/>
              <a:ext cx="2883231" cy="1005120"/>
            </a:xfrm>
            <a:prstGeom prst="rect">
              <a:avLst/>
            </a:prstGeom>
            <a:noFill/>
          </p:spPr>
          <p:txBody>
            <a:bodyPr lIns="0" tIns="0" rIns="0" bIns="0">
              <a:noAutofit/>
            </a:bodyPr>
            <a:lstStyle/>
            <a:p>
              <a:pPr>
                <a:lnSpc>
                  <a:spcPts val="1800"/>
                </a:lnSpc>
                <a:defRPr/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服务器的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默认校对集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，默认为</a:t>
              </a:r>
              <a:r>
                <a:rPr lang="en-US" altLang="zh-CN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utf8mb4_0900_ai_ci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4"/>
              </p:custDataLst>
            </p:nvPr>
          </p:nvSpPr>
          <p:spPr>
            <a:xfrm flipH="1">
              <a:off x="3914736" y="2970901"/>
              <a:ext cx="1126360" cy="2175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1" name="MH_SubTitle_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054375" y="2435097"/>
              <a:ext cx="2671929" cy="6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r" defTabSz="1087755">
                <a:lnSpc>
                  <a:spcPct val="120000"/>
                </a:lnSpc>
                <a:defRPr/>
              </a:pPr>
              <a:r>
                <a:rPr lang="en-US" altLang="zh-CN" sz="2000" b="1" dirty="0" smtClean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1.sql_mode</a:t>
              </a:r>
              <a:endParaRPr lang="zh-CN" altLang="en-US" sz="2000" b="1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12" name="MH_Text_1"/>
            <p:cNvSpPr txBox="1"/>
            <p:nvPr>
              <p:custDataLst>
                <p:tags r:id="rId6"/>
              </p:custDataLst>
            </p:nvPr>
          </p:nvSpPr>
          <p:spPr>
            <a:xfrm flipH="1">
              <a:off x="627126" y="3180500"/>
              <a:ext cx="3093356" cy="1005120"/>
            </a:xfrm>
            <a:prstGeom prst="rect">
              <a:avLst/>
            </a:prstGeom>
            <a:noFill/>
          </p:spPr>
          <p:txBody>
            <a:bodyPr lIns="0" tIns="0" rIns="0" bIns="0"/>
            <a:lstStyle/>
            <a:p>
              <a:pPr lvl="0" algn="r" defTabSz="914400">
                <a:lnSpc>
                  <a:spcPts val="1800"/>
                </a:lnSpc>
                <a:defRPr/>
              </a:pPr>
              <a:r>
                <a:rPr lang="zh-CN" altLang="en-US" sz="1600" dirty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服务器</a:t>
              </a:r>
              <a:r>
                <a:rPr lang="en-US" altLang="zh-CN" sz="1600" dirty="0">
                  <a:solidFill>
                    <a:srgbClr val="1369B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SQL</a:t>
              </a:r>
              <a:r>
                <a:rPr lang="zh-CN" altLang="en-US" sz="1600" dirty="0">
                  <a:solidFill>
                    <a:srgbClr val="1369B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模式</a:t>
              </a:r>
              <a:r>
                <a:rPr lang="zh-CN" altLang="en-US" sz="1600" dirty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，用于定义</a:t>
              </a:r>
              <a:r>
                <a:rPr lang="en-US" altLang="zh-CN" sz="1600" dirty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MySQL</a:t>
              </a:r>
              <a:r>
                <a:rPr lang="zh-CN" altLang="en-US" sz="1600" dirty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支持的</a:t>
              </a:r>
              <a:r>
                <a:rPr lang="en-US" altLang="zh-CN" sz="1600" dirty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SQL</a:t>
              </a:r>
              <a:r>
                <a:rPr lang="zh-CN" altLang="en-US" sz="1600" dirty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语法以及执行哪种数据验证检查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。</a:t>
              </a:r>
              <a:endPara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13" name="MH_Other_3"/>
            <p:cNvSpPr/>
            <p:nvPr>
              <p:custDataLst>
                <p:tags r:id="rId7"/>
              </p:custDataLst>
            </p:nvPr>
          </p:nvSpPr>
          <p:spPr>
            <a:xfrm flipV="1">
              <a:off x="7183722" y="4450794"/>
              <a:ext cx="1128476" cy="2175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4" name="MH_Other_4"/>
            <p:cNvSpPr/>
            <p:nvPr>
              <p:custDataLst>
                <p:tags r:id="rId8"/>
              </p:custDataLst>
            </p:nvPr>
          </p:nvSpPr>
          <p:spPr>
            <a:xfrm flipH="1" flipV="1">
              <a:off x="3914736" y="4450794"/>
              <a:ext cx="1126360" cy="2175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5" name="MH_Other_5"/>
            <p:cNvSpPr/>
            <p:nvPr>
              <p:custDataLst>
                <p:tags r:id="rId9"/>
              </p:custDataLst>
            </p:nvPr>
          </p:nvSpPr>
          <p:spPr>
            <a:xfrm>
              <a:off x="4763017" y="2801907"/>
              <a:ext cx="1162607" cy="871929"/>
            </a:xfrm>
            <a:custGeom>
              <a:avLst/>
              <a:gdLst>
                <a:gd name="connsiteX0" fmla="*/ 1090749 w 1090749"/>
                <a:gd name="connsiteY0" fmla="*/ 0 h 1090749"/>
                <a:gd name="connsiteX1" fmla="*/ 1090749 w 1090749"/>
                <a:gd name="connsiteY1" fmla="*/ 520353 h 1090749"/>
                <a:gd name="connsiteX2" fmla="*/ 1054097 w 1090749"/>
                <a:gd name="connsiteY2" fmla="*/ 529777 h 1090749"/>
                <a:gd name="connsiteX3" fmla="*/ 529777 w 1090749"/>
                <a:gd name="connsiteY3" fmla="*/ 1054097 h 1090749"/>
                <a:gd name="connsiteX4" fmla="*/ 520353 w 1090749"/>
                <a:gd name="connsiteY4" fmla="*/ 1090749 h 1090749"/>
                <a:gd name="connsiteX5" fmla="*/ 0 w 1090749"/>
                <a:gd name="connsiteY5" fmla="*/ 1090749 h 1090749"/>
                <a:gd name="connsiteX6" fmla="*/ 9646 w 1090749"/>
                <a:gd name="connsiteY6" fmla="*/ 1027542 h 1090749"/>
                <a:gd name="connsiteX7" fmla="*/ 1027542 w 1090749"/>
                <a:gd name="connsiteY7" fmla="*/ 9646 h 1090749"/>
                <a:gd name="connsiteX8" fmla="*/ 1090749 w 1090749"/>
                <a:gd name="connsiteY8" fmla="*/ 0 h 10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749" h="1090749">
                  <a:moveTo>
                    <a:pt x="1090749" y="0"/>
                  </a:moveTo>
                  <a:lnTo>
                    <a:pt x="1090749" y="520353"/>
                  </a:lnTo>
                  <a:lnTo>
                    <a:pt x="1054097" y="529777"/>
                  </a:lnTo>
                  <a:cubicBezTo>
                    <a:pt x="804459" y="607423"/>
                    <a:pt x="607423" y="804459"/>
                    <a:pt x="529777" y="1054097"/>
                  </a:cubicBezTo>
                  <a:lnTo>
                    <a:pt x="520353" y="1090749"/>
                  </a:lnTo>
                  <a:lnTo>
                    <a:pt x="0" y="1090749"/>
                  </a:lnTo>
                  <a:lnTo>
                    <a:pt x="9646" y="1027542"/>
                  </a:lnTo>
                  <a:cubicBezTo>
                    <a:pt x="114196" y="516617"/>
                    <a:pt x="516617" y="114196"/>
                    <a:pt x="1027542" y="9646"/>
                  </a:cubicBezTo>
                  <a:lnTo>
                    <a:pt x="1090749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6" name="MH_Other_6"/>
            <p:cNvSpPr/>
            <p:nvPr>
              <p:custDataLst>
                <p:tags r:id="rId10"/>
              </p:custDataLst>
            </p:nvPr>
          </p:nvSpPr>
          <p:spPr>
            <a:xfrm>
              <a:off x="6324182" y="2801907"/>
              <a:ext cx="1162607" cy="871929"/>
            </a:xfrm>
            <a:custGeom>
              <a:avLst/>
              <a:gdLst>
                <a:gd name="connsiteX0" fmla="*/ 0 w 1090749"/>
                <a:gd name="connsiteY0" fmla="*/ 0 h 1090749"/>
                <a:gd name="connsiteX1" fmla="*/ 63206 w 1090749"/>
                <a:gd name="connsiteY1" fmla="*/ 9646 h 1090749"/>
                <a:gd name="connsiteX2" fmla="*/ 1081102 w 1090749"/>
                <a:gd name="connsiteY2" fmla="*/ 1027542 h 1090749"/>
                <a:gd name="connsiteX3" fmla="*/ 1090749 w 1090749"/>
                <a:gd name="connsiteY3" fmla="*/ 1090749 h 1090749"/>
                <a:gd name="connsiteX4" fmla="*/ 570395 w 1090749"/>
                <a:gd name="connsiteY4" fmla="*/ 1090749 h 1090749"/>
                <a:gd name="connsiteX5" fmla="*/ 560971 w 1090749"/>
                <a:gd name="connsiteY5" fmla="*/ 1054097 h 1090749"/>
                <a:gd name="connsiteX6" fmla="*/ 36651 w 1090749"/>
                <a:gd name="connsiteY6" fmla="*/ 529777 h 1090749"/>
                <a:gd name="connsiteX7" fmla="*/ 0 w 1090749"/>
                <a:gd name="connsiteY7" fmla="*/ 520353 h 1090749"/>
                <a:gd name="connsiteX8" fmla="*/ 0 w 1090749"/>
                <a:gd name="connsiteY8" fmla="*/ 0 h 10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749" h="1090749">
                  <a:moveTo>
                    <a:pt x="0" y="0"/>
                  </a:moveTo>
                  <a:lnTo>
                    <a:pt x="63206" y="9646"/>
                  </a:lnTo>
                  <a:cubicBezTo>
                    <a:pt x="574131" y="114196"/>
                    <a:pt x="976552" y="516617"/>
                    <a:pt x="1081102" y="1027542"/>
                  </a:cubicBezTo>
                  <a:lnTo>
                    <a:pt x="1090749" y="1090749"/>
                  </a:lnTo>
                  <a:lnTo>
                    <a:pt x="570395" y="1090749"/>
                  </a:lnTo>
                  <a:lnTo>
                    <a:pt x="560971" y="1054097"/>
                  </a:lnTo>
                  <a:cubicBezTo>
                    <a:pt x="483326" y="804459"/>
                    <a:pt x="286290" y="607423"/>
                    <a:pt x="36651" y="529777"/>
                  </a:cubicBezTo>
                  <a:lnTo>
                    <a:pt x="0" y="520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7" name="MH_Other_7"/>
            <p:cNvSpPr/>
            <p:nvPr>
              <p:custDataLst>
                <p:tags r:id="rId11"/>
              </p:custDataLst>
            </p:nvPr>
          </p:nvSpPr>
          <p:spPr>
            <a:xfrm>
              <a:off x="4734326" y="3994264"/>
              <a:ext cx="1162607" cy="871929"/>
            </a:xfrm>
            <a:custGeom>
              <a:avLst/>
              <a:gdLst>
                <a:gd name="connsiteX0" fmla="*/ 0 w 1090749"/>
                <a:gd name="connsiteY0" fmla="*/ 0 h 1090749"/>
                <a:gd name="connsiteX1" fmla="*/ 520353 w 1090749"/>
                <a:gd name="connsiteY1" fmla="*/ 0 h 1090749"/>
                <a:gd name="connsiteX2" fmla="*/ 529777 w 1090749"/>
                <a:gd name="connsiteY2" fmla="*/ 36651 h 1090749"/>
                <a:gd name="connsiteX3" fmla="*/ 1054097 w 1090749"/>
                <a:gd name="connsiteY3" fmla="*/ 560971 h 1090749"/>
                <a:gd name="connsiteX4" fmla="*/ 1090749 w 1090749"/>
                <a:gd name="connsiteY4" fmla="*/ 570395 h 1090749"/>
                <a:gd name="connsiteX5" fmla="*/ 1090749 w 1090749"/>
                <a:gd name="connsiteY5" fmla="*/ 1090749 h 1090749"/>
                <a:gd name="connsiteX6" fmla="*/ 1027542 w 1090749"/>
                <a:gd name="connsiteY6" fmla="*/ 1081102 h 1090749"/>
                <a:gd name="connsiteX7" fmla="*/ 9646 w 1090749"/>
                <a:gd name="connsiteY7" fmla="*/ 63206 h 1090749"/>
                <a:gd name="connsiteX8" fmla="*/ 0 w 1090749"/>
                <a:gd name="connsiteY8" fmla="*/ 0 h 10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749" h="1090749">
                  <a:moveTo>
                    <a:pt x="0" y="0"/>
                  </a:moveTo>
                  <a:lnTo>
                    <a:pt x="520353" y="0"/>
                  </a:lnTo>
                  <a:lnTo>
                    <a:pt x="529777" y="36651"/>
                  </a:lnTo>
                  <a:cubicBezTo>
                    <a:pt x="607423" y="286290"/>
                    <a:pt x="804459" y="483326"/>
                    <a:pt x="1054097" y="560971"/>
                  </a:cubicBezTo>
                  <a:lnTo>
                    <a:pt x="1090749" y="570395"/>
                  </a:lnTo>
                  <a:lnTo>
                    <a:pt x="1090749" y="1090749"/>
                  </a:lnTo>
                  <a:lnTo>
                    <a:pt x="1027542" y="1081102"/>
                  </a:lnTo>
                  <a:cubicBezTo>
                    <a:pt x="516617" y="976552"/>
                    <a:pt x="114196" y="574131"/>
                    <a:pt x="9646" y="632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8" name="MH_Other_8"/>
            <p:cNvSpPr/>
            <p:nvPr>
              <p:custDataLst>
                <p:tags r:id="rId12"/>
              </p:custDataLst>
            </p:nvPr>
          </p:nvSpPr>
          <p:spPr>
            <a:xfrm>
              <a:off x="6324182" y="3994263"/>
              <a:ext cx="1162605" cy="871928"/>
            </a:xfrm>
            <a:custGeom>
              <a:avLst/>
              <a:gdLst>
                <a:gd name="connsiteX0" fmla="*/ 570395 w 1090748"/>
                <a:gd name="connsiteY0" fmla="*/ 0 h 1090748"/>
                <a:gd name="connsiteX1" fmla="*/ 1090748 w 1090748"/>
                <a:gd name="connsiteY1" fmla="*/ 0 h 1090748"/>
                <a:gd name="connsiteX2" fmla="*/ 1081102 w 1090748"/>
                <a:gd name="connsiteY2" fmla="*/ 63206 h 1090748"/>
                <a:gd name="connsiteX3" fmla="*/ 63206 w 1090748"/>
                <a:gd name="connsiteY3" fmla="*/ 1081102 h 1090748"/>
                <a:gd name="connsiteX4" fmla="*/ 0 w 1090748"/>
                <a:gd name="connsiteY4" fmla="*/ 1090748 h 1090748"/>
                <a:gd name="connsiteX5" fmla="*/ 0 w 1090748"/>
                <a:gd name="connsiteY5" fmla="*/ 570395 h 1090748"/>
                <a:gd name="connsiteX6" fmla="*/ 36651 w 1090748"/>
                <a:gd name="connsiteY6" fmla="*/ 560971 h 1090748"/>
                <a:gd name="connsiteX7" fmla="*/ 560971 w 1090748"/>
                <a:gd name="connsiteY7" fmla="*/ 36651 h 1090748"/>
                <a:gd name="connsiteX8" fmla="*/ 570395 w 1090748"/>
                <a:gd name="connsiteY8" fmla="*/ 0 h 109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748" h="1090748">
                  <a:moveTo>
                    <a:pt x="570395" y="0"/>
                  </a:moveTo>
                  <a:lnTo>
                    <a:pt x="1090748" y="0"/>
                  </a:lnTo>
                  <a:lnTo>
                    <a:pt x="1081102" y="63206"/>
                  </a:lnTo>
                  <a:cubicBezTo>
                    <a:pt x="976552" y="574131"/>
                    <a:pt x="574131" y="976552"/>
                    <a:pt x="63206" y="1081102"/>
                  </a:cubicBezTo>
                  <a:lnTo>
                    <a:pt x="0" y="1090748"/>
                  </a:lnTo>
                  <a:lnTo>
                    <a:pt x="0" y="570395"/>
                  </a:lnTo>
                  <a:lnTo>
                    <a:pt x="36651" y="560971"/>
                  </a:lnTo>
                  <a:cubicBezTo>
                    <a:pt x="286290" y="483326"/>
                    <a:pt x="483326" y="286290"/>
                    <a:pt x="560971" y="36651"/>
                  </a:cubicBezTo>
                  <a:lnTo>
                    <a:pt x="570395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1369B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9" name="MH_SubTitle_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8162221" y="3987500"/>
              <a:ext cx="3465945" cy="6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defTabSz="1087755">
                <a:lnSpc>
                  <a:spcPct val="120000"/>
                </a:lnSpc>
                <a:defRPr/>
              </a:pPr>
              <a:r>
                <a:rPr lang="en-US" altLang="zh-CN" sz="1600" b="1" dirty="0" smtClean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4.explicit_defaults_for_timestamp</a:t>
              </a:r>
              <a:endParaRPr lang="zh-CN" altLang="en-US" sz="1600" b="1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20" name="MH_Text_3"/>
            <p:cNvSpPr txBox="1"/>
            <p:nvPr>
              <p:custDataLst>
                <p:tags r:id="rId14"/>
              </p:custDataLst>
            </p:nvPr>
          </p:nvSpPr>
          <p:spPr>
            <a:xfrm>
              <a:off x="8500630" y="4668331"/>
              <a:ext cx="2883231" cy="1006708"/>
            </a:xfrm>
            <a:prstGeom prst="rect">
              <a:avLst/>
            </a:prstGeom>
            <a:noFill/>
          </p:spPr>
          <p:txBody>
            <a:bodyPr lIns="0" tIns="0" rIns="0" bIns="0">
              <a:noAutofit/>
            </a:bodyPr>
            <a:lstStyle/>
            <a:p>
              <a:pPr>
                <a:lnSpc>
                  <a:spcPts val="1800"/>
                </a:lnSpc>
                <a:defRPr/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服务器对</a:t>
              </a:r>
              <a:r>
                <a:rPr lang="en-US" altLang="zh-CN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TIMESTAMP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列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默认值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和</a:t>
              </a:r>
              <a:r>
                <a:rPr lang="en-US" altLang="zh-CN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NULL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值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的处理方式，默认为</a:t>
              </a:r>
              <a:r>
                <a:rPr lang="en-US" altLang="zh-CN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ON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，表示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不处理</a:t>
              </a:r>
              <a:r>
                <a:rPr lang="en-US" altLang="zh-CN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TIMESTAMP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类型的</a:t>
              </a:r>
              <a:r>
                <a:rPr lang="en-US" altLang="zh-CN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NULL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值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21" name="MH_SubTitle_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859960" y="4156346"/>
              <a:ext cx="2866343" cy="6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r" defTabSz="1087755">
                <a:lnSpc>
                  <a:spcPct val="120000"/>
                </a:lnSpc>
                <a:defRPr/>
              </a:pPr>
              <a:r>
                <a:rPr lang="en-US" altLang="zh-CN" sz="2000" b="1" dirty="0" smtClean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2.character_set_server</a:t>
              </a:r>
              <a:endParaRPr lang="zh-CN" altLang="en-US" sz="2000" b="1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22" name="MH_Text_2"/>
            <p:cNvSpPr txBox="1"/>
            <p:nvPr>
              <p:custDataLst>
                <p:tags r:id="rId16"/>
              </p:custDataLst>
            </p:nvPr>
          </p:nvSpPr>
          <p:spPr>
            <a:xfrm flipH="1">
              <a:off x="627123" y="4900160"/>
              <a:ext cx="3093357" cy="1006708"/>
            </a:xfrm>
            <a:prstGeom prst="rect">
              <a:avLst/>
            </a:prstGeom>
            <a:noFill/>
          </p:spPr>
          <p:txBody>
            <a:bodyPr lIns="0" tIns="0" rIns="0" bIns="0">
              <a:noAutofit/>
            </a:bodyPr>
            <a:lstStyle/>
            <a:p>
              <a:pPr algn="r">
                <a:lnSpc>
                  <a:spcPts val="1800"/>
                </a:lnSpc>
                <a:defRPr/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服务器的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默认字符集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，默认为</a:t>
              </a:r>
              <a:r>
                <a:rPr lang="en-US" altLang="zh-CN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utf8mb4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2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基本配置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99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服务器常用配置：</a:t>
            </a:r>
          </a:p>
        </p:txBody>
      </p:sp>
      <p:sp>
        <p:nvSpPr>
          <p:cNvPr id="19" name="Freeform 5"/>
          <p:cNvSpPr/>
          <p:nvPr/>
        </p:nvSpPr>
        <p:spPr bwMode="auto">
          <a:xfrm>
            <a:off x="1342678" y="3189343"/>
            <a:ext cx="1463675" cy="1465262"/>
          </a:xfrm>
          <a:custGeom>
            <a:avLst/>
            <a:gdLst>
              <a:gd name="T0" fmla="*/ 1098181 w 861"/>
              <a:gd name="T1" fmla="*/ 731780 h 861"/>
              <a:gd name="T2" fmla="*/ 730988 w 861"/>
              <a:gd name="T3" fmla="*/ 1097670 h 861"/>
              <a:gd name="T4" fmla="*/ 365494 w 861"/>
              <a:gd name="T5" fmla="*/ 731780 h 861"/>
              <a:gd name="T6" fmla="*/ 730988 w 861"/>
              <a:gd name="T7" fmla="*/ 365890 h 861"/>
              <a:gd name="T8" fmla="*/ 829586 w 861"/>
              <a:gd name="T9" fmla="*/ 379505 h 861"/>
              <a:gd name="T10" fmla="*/ 710588 w 861"/>
              <a:gd name="T11" fmla="*/ 0 h 861"/>
              <a:gd name="T12" fmla="*/ 0 w 861"/>
              <a:gd name="T13" fmla="*/ 731780 h 861"/>
              <a:gd name="T14" fmla="*/ 730988 w 861"/>
              <a:gd name="T15" fmla="*/ 1465262 h 861"/>
              <a:gd name="T16" fmla="*/ 1463675 w 861"/>
              <a:gd name="T17" fmla="*/ 731780 h 861"/>
              <a:gd name="T18" fmla="*/ 1261378 w 861"/>
              <a:gd name="T19" fmla="*/ 226341 h 861"/>
              <a:gd name="T20" fmla="*/ 1002983 w 861"/>
              <a:gd name="T21" fmla="*/ 486719 h 861"/>
              <a:gd name="T22" fmla="*/ 1098181 w 861"/>
              <a:gd name="T23" fmla="*/ 731780 h 8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61" h="861">
                <a:moveTo>
                  <a:pt x="646" y="430"/>
                </a:moveTo>
                <a:cubicBezTo>
                  <a:pt x="646" y="549"/>
                  <a:pt x="549" y="645"/>
                  <a:pt x="430" y="645"/>
                </a:cubicBezTo>
                <a:cubicBezTo>
                  <a:pt x="311" y="645"/>
                  <a:pt x="215" y="549"/>
                  <a:pt x="215" y="430"/>
                </a:cubicBezTo>
                <a:cubicBezTo>
                  <a:pt x="215" y="311"/>
                  <a:pt x="311" y="215"/>
                  <a:pt x="430" y="215"/>
                </a:cubicBezTo>
                <a:cubicBezTo>
                  <a:pt x="450" y="215"/>
                  <a:pt x="470" y="218"/>
                  <a:pt x="488" y="223"/>
                </a:cubicBezTo>
                <a:cubicBezTo>
                  <a:pt x="447" y="156"/>
                  <a:pt x="422" y="80"/>
                  <a:pt x="418" y="0"/>
                </a:cubicBezTo>
                <a:cubicBezTo>
                  <a:pt x="186" y="6"/>
                  <a:pt x="0" y="196"/>
                  <a:pt x="0" y="430"/>
                </a:cubicBezTo>
                <a:cubicBezTo>
                  <a:pt x="0" y="668"/>
                  <a:pt x="192" y="861"/>
                  <a:pt x="430" y="861"/>
                </a:cubicBezTo>
                <a:cubicBezTo>
                  <a:pt x="668" y="861"/>
                  <a:pt x="861" y="668"/>
                  <a:pt x="861" y="430"/>
                </a:cubicBezTo>
                <a:cubicBezTo>
                  <a:pt x="861" y="315"/>
                  <a:pt x="816" y="211"/>
                  <a:pt x="742" y="133"/>
                </a:cubicBezTo>
                <a:cubicBezTo>
                  <a:pt x="590" y="286"/>
                  <a:pt x="590" y="286"/>
                  <a:pt x="590" y="286"/>
                </a:cubicBezTo>
                <a:cubicBezTo>
                  <a:pt x="625" y="325"/>
                  <a:pt x="646" y="375"/>
                  <a:pt x="646" y="43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68575" tIns="34288" rIns="68575" bIns="3428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itchFamily="2" charset="-122"/>
              <a:cs typeface="+mn-lt"/>
            </a:endParaRPr>
          </a:p>
        </p:txBody>
      </p:sp>
      <p:sp>
        <p:nvSpPr>
          <p:cNvPr id="20" name="Freeform 6"/>
          <p:cNvSpPr/>
          <p:nvPr/>
        </p:nvSpPr>
        <p:spPr bwMode="auto">
          <a:xfrm>
            <a:off x="2122141" y="2413055"/>
            <a:ext cx="1463675" cy="1276350"/>
          </a:xfrm>
          <a:custGeom>
            <a:avLst/>
            <a:gdLst>
              <a:gd name="T0" fmla="*/ 1256279 w 861"/>
              <a:gd name="T1" fmla="*/ 1244016 h 750"/>
              <a:gd name="T2" fmla="*/ 1256279 w 861"/>
              <a:gd name="T3" fmla="*/ 1242314 h 750"/>
              <a:gd name="T4" fmla="*/ 1463675 w 861"/>
              <a:gd name="T5" fmla="*/ 733476 h 750"/>
              <a:gd name="T6" fmla="*/ 730988 w 861"/>
              <a:gd name="T7" fmla="*/ 0 h 750"/>
              <a:gd name="T8" fmla="*/ 0 w 861"/>
              <a:gd name="T9" fmla="*/ 733476 h 750"/>
              <a:gd name="T10" fmla="*/ 203997 w 861"/>
              <a:gd name="T11" fmla="*/ 1240612 h 750"/>
              <a:gd name="T12" fmla="*/ 203997 w 861"/>
              <a:gd name="T13" fmla="*/ 1242314 h 750"/>
              <a:gd name="T14" fmla="*/ 224396 w 861"/>
              <a:gd name="T15" fmla="*/ 1262736 h 750"/>
              <a:gd name="T16" fmla="*/ 482792 w 861"/>
              <a:gd name="T17" fmla="*/ 1002360 h 750"/>
              <a:gd name="T18" fmla="*/ 472592 w 861"/>
              <a:gd name="T19" fmla="*/ 992149 h 750"/>
              <a:gd name="T20" fmla="*/ 470892 w 861"/>
              <a:gd name="T21" fmla="*/ 990448 h 750"/>
              <a:gd name="T22" fmla="*/ 365494 w 861"/>
              <a:gd name="T23" fmla="*/ 733476 h 750"/>
              <a:gd name="T24" fmla="*/ 730988 w 861"/>
              <a:gd name="T25" fmla="*/ 365887 h 750"/>
              <a:gd name="T26" fmla="*/ 1096481 w 861"/>
              <a:gd name="T27" fmla="*/ 733476 h 750"/>
              <a:gd name="T28" fmla="*/ 992783 w 861"/>
              <a:gd name="T29" fmla="*/ 988746 h 750"/>
              <a:gd name="T30" fmla="*/ 992783 w 861"/>
              <a:gd name="T31" fmla="*/ 988746 h 750"/>
              <a:gd name="T32" fmla="*/ 992783 w 861"/>
              <a:gd name="T33" fmla="*/ 988746 h 750"/>
              <a:gd name="T34" fmla="*/ 957084 w 861"/>
              <a:gd name="T35" fmla="*/ 1026185 h 750"/>
              <a:gd name="T36" fmla="*/ 1225679 w 861"/>
              <a:gd name="T37" fmla="*/ 1276350 h 750"/>
              <a:gd name="T38" fmla="*/ 1256279 w 861"/>
              <a:gd name="T39" fmla="*/ 1244016 h 75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61" h="750">
                <a:moveTo>
                  <a:pt x="739" y="731"/>
                </a:moveTo>
                <a:cubicBezTo>
                  <a:pt x="739" y="730"/>
                  <a:pt x="739" y="730"/>
                  <a:pt x="739" y="730"/>
                </a:cubicBezTo>
                <a:cubicBezTo>
                  <a:pt x="814" y="653"/>
                  <a:pt x="861" y="547"/>
                  <a:pt x="861" y="431"/>
                </a:cubicBezTo>
                <a:cubicBezTo>
                  <a:pt x="861" y="193"/>
                  <a:pt x="668" y="0"/>
                  <a:pt x="430" y="0"/>
                </a:cubicBezTo>
                <a:cubicBezTo>
                  <a:pt x="192" y="0"/>
                  <a:pt x="0" y="193"/>
                  <a:pt x="0" y="431"/>
                </a:cubicBezTo>
                <a:cubicBezTo>
                  <a:pt x="0" y="547"/>
                  <a:pt x="45" y="652"/>
                  <a:pt x="120" y="729"/>
                </a:cubicBezTo>
                <a:cubicBezTo>
                  <a:pt x="120" y="730"/>
                  <a:pt x="120" y="730"/>
                  <a:pt x="120" y="730"/>
                </a:cubicBezTo>
                <a:cubicBezTo>
                  <a:pt x="124" y="734"/>
                  <a:pt x="128" y="738"/>
                  <a:pt x="132" y="742"/>
                </a:cubicBezTo>
                <a:cubicBezTo>
                  <a:pt x="284" y="589"/>
                  <a:pt x="284" y="589"/>
                  <a:pt x="284" y="589"/>
                </a:cubicBezTo>
                <a:cubicBezTo>
                  <a:pt x="282" y="587"/>
                  <a:pt x="280" y="585"/>
                  <a:pt x="278" y="583"/>
                </a:cubicBezTo>
                <a:cubicBezTo>
                  <a:pt x="277" y="582"/>
                  <a:pt x="277" y="582"/>
                  <a:pt x="277" y="582"/>
                </a:cubicBezTo>
                <a:cubicBezTo>
                  <a:pt x="239" y="543"/>
                  <a:pt x="215" y="490"/>
                  <a:pt x="215" y="431"/>
                </a:cubicBezTo>
                <a:cubicBezTo>
                  <a:pt x="215" y="312"/>
                  <a:pt x="311" y="215"/>
                  <a:pt x="430" y="215"/>
                </a:cubicBezTo>
                <a:cubicBezTo>
                  <a:pt x="549" y="215"/>
                  <a:pt x="645" y="312"/>
                  <a:pt x="645" y="431"/>
                </a:cubicBezTo>
                <a:cubicBezTo>
                  <a:pt x="645" y="489"/>
                  <a:pt x="622" y="542"/>
                  <a:pt x="584" y="581"/>
                </a:cubicBezTo>
                <a:cubicBezTo>
                  <a:pt x="584" y="581"/>
                  <a:pt x="584" y="581"/>
                  <a:pt x="584" y="581"/>
                </a:cubicBezTo>
                <a:cubicBezTo>
                  <a:pt x="584" y="581"/>
                  <a:pt x="584" y="581"/>
                  <a:pt x="584" y="581"/>
                </a:cubicBezTo>
                <a:cubicBezTo>
                  <a:pt x="577" y="588"/>
                  <a:pt x="570" y="596"/>
                  <a:pt x="563" y="603"/>
                </a:cubicBezTo>
                <a:cubicBezTo>
                  <a:pt x="721" y="750"/>
                  <a:pt x="721" y="750"/>
                  <a:pt x="721" y="750"/>
                </a:cubicBezTo>
                <a:cubicBezTo>
                  <a:pt x="727" y="743"/>
                  <a:pt x="733" y="737"/>
                  <a:pt x="739" y="73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68575" tIns="34288" rIns="68575" bIns="3428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itchFamily="2" charset="-122"/>
              <a:cs typeface="+mn-lt"/>
            </a:endParaRPr>
          </a:p>
        </p:txBody>
      </p:sp>
      <p:sp>
        <p:nvSpPr>
          <p:cNvPr id="23" name="Freeform 7"/>
          <p:cNvSpPr/>
          <p:nvPr/>
        </p:nvSpPr>
        <p:spPr bwMode="auto">
          <a:xfrm>
            <a:off x="2898428" y="3189343"/>
            <a:ext cx="1465263" cy="1465262"/>
          </a:xfrm>
          <a:custGeom>
            <a:avLst/>
            <a:gdLst>
              <a:gd name="T0" fmla="*/ 753030 w 862"/>
              <a:gd name="T1" fmla="*/ 0 h 861"/>
              <a:gd name="T2" fmla="*/ 634041 w 862"/>
              <a:gd name="T3" fmla="*/ 379505 h 861"/>
              <a:gd name="T4" fmla="*/ 732632 w 862"/>
              <a:gd name="T5" fmla="*/ 365890 h 861"/>
              <a:gd name="T6" fmla="*/ 1098097 w 862"/>
              <a:gd name="T7" fmla="*/ 731780 h 861"/>
              <a:gd name="T8" fmla="*/ 732632 w 862"/>
              <a:gd name="T9" fmla="*/ 1097670 h 861"/>
              <a:gd name="T10" fmla="*/ 367166 w 862"/>
              <a:gd name="T11" fmla="*/ 731780 h 861"/>
              <a:gd name="T12" fmla="*/ 448758 w 862"/>
              <a:gd name="T13" fmla="*/ 500333 h 861"/>
              <a:gd name="T14" fmla="*/ 180183 w 862"/>
              <a:gd name="T15" fmla="*/ 250167 h 861"/>
              <a:gd name="T16" fmla="*/ 0 w 862"/>
              <a:gd name="T17" fmla="*/ 731780 h 861"/>
              <a:gd name="T18" fmla="*/ 732632 w 862"/>
              <a:gd name="T19" fmla="*/ 1465262 h 861"/>
              <a:gd name="T20" fmla="*/ 1465263 w 862"/>
              <a:gd name="T21" fmla="*/ 731780 h 861"/>
              <a:gd name="T22" fmla="*/ 753030 w 862"/>
              <a:gd name="T23" fmla="*/ 0 h 8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62" h="861">
                <a:moveTo>
                  <a:pt x="443" y="0"/>
                </a:moveTo>
                <a:cubicBezTo>
                  <a:pt x="439" y="80"/>
                  <a:pt x="415" y="156"/>
                  <a:pt x="373" y="223"/>
                </a:cubicBezTo>
                <a:cubicBezTo>
                  <a:pt x="391" y="218"/>
                  <a:pt x="411" y="215"/>
                  <a:pt x="431" y="215"/>
                </a:cubicBezTo>
                <a:cubicBezTo>
                  <a:pt x="550" y="215"/>
                  <a:pt x="646" y="311"/>
                  <a:pt x="646" y="430"/>
                </a:cubicBezTo>
                <a:cubicBezTo>
                  <a:pt x="646" y="549"/>
                  <a:pt x="550" y="645"/>
                  <a:pt x="431" y="645"/>
                </a:cubicBezTo>
                <a:cubicBezTo>
                  <a:pt x="312" y="645"/>
                  <a:pt x="216" y="549"/>
                  <a:pt x="216" y="430"/>
                </a:cubicBezTo>
                <a:cubicBezTo>
                  <a:pt x="216" y="378"/>
                  <a:pt x="234" y="331"/>
                  <a:pt x="264" y="294"/>
                </a:cubicBezTo>
                <a:cubicBezTo>
                  <a:pt x="106" y="147"/>
                  <a:pt x="106" y="147"/>
                  <a:pt x="106" y="147"/>
                </a:cubicBezTo>
                <a:cubicBezTo>
                  <a:pt x="40" y="223"/>
                  <a:pt x="0" y="322"/>
                  <a:pt x="0" y="430"/>
                </a:cubicBezTo>
                <a:cubicBezTo>
                  <a:pt x="0" y="668"/>
                  <a:pt x="193" y="861"/>
                  <a:pt x="431" y="861"/>
                </a:cubicBezTo>
                <a:cubicBezTo>
                  <a:pt x="669" y="861"/>
                  <a:pt x="862" y="668"/>
                  <a:pt x="862" y="430"/>
                </a:cubicBezTo>
                <a:cubicBezTo>
                  <a:pt x="862" y="196"/>
                  <a:pt x="675" y="6"/>
                  <a:pt x="443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68575" tIns="34288" rIns="68575" bIns="3428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itchFamily="2" charset="-122"/>
              <a:cs typeface="+mn-lt"/>
            </a:endParaRPr>
          </a:p>
        </p:txBody>
      </p:sp>
      <p:sp>
        <p:nvSpPr>
          <p:cNvPr id="24" name="TextBox 175"/>
          <p:cNvSpPr txBox="1">
            <a:spLocks noChangeArrowheads="1"/>
          </p:cNvSpPr>
          <p:nvPr/>
        </p:nvSpPr>
        <p:spPr bwMode="auto">
          <a:xfrm>
            <a:off x="2688569" y="2927899"/>
            <a:ext cx="327644" cy="43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5" tIns="34288" rIns="68575" bIns="34288">
            <a:spAutoFit/>
          </a:bodyPr>
          <a:lstStyle>
            <a:lvl1pPr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455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69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5</a:t>
            </a:r>
            <a:endParaRPr kumimoji="0" lang="id-ID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369B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</p:txBody>
      </p:sp>
      <p:sp>
        <p:nvSpPr>
          <p:cNvPr id="25" name="TextBox 176"/>
          <p:cNvSpPr txBox="1">
            <a:spLocks noChangeArrowheads="1"/>
          </p:cNvSpPr>
          <p:nvPr/>
        </p:nvSpPr>
        <p:spPr bwMode="auto">
          <a:xfrm>
            <a:off x="1898670" y="3679602"/>
            <a:ext cx="351689" cy="48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5" tIns="34288" rIns="68575" bIns="34288">
            <a:spAutoFit/>
          </a:bodyPr>
          <a:lstStyle>
            <a:lvl1pPr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455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69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6</a:t>
            </a:r>
            <a:endParaRPr kumimoji="0" lang="id-ID" altLang="en-US" sz="2700" b="1" i="0" u="none" strike="noStrike" kern="1200" cap="none" spc="0" normalizeH="0" baseline="0" noProof="0" dirty="0">
              <a:ln>
                <a:noFill/>
              </a:ln>
              <a:solidFill>
                <a:srgbClr val="1369B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</p:txBody>
      </p:sp>
      <p:sp>
        <p:nvSpPr>
          <p:cNvPr id="26" name="TextBox 177"/>
          <p:cNvSpPr txBox="1">
            <a:spLocks noChangeArrowheads="1"/>
          </p:cNvSpPr>
          <p:nvPr/>
        </p:nvSpPr>
        <p:spPr bwMode="auto">
          <a:xfrm>
            <a:off x="3467237" y="3696530"/>
            <a:ext cx="327644" cy="43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5" tIns="34288" rIns="68575" bIns="34288">
            <a:spAutoFit/>
          </a:bodyPr>
          <a:lstStyle>
            <a:lvl1pPr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455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69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7</a:t>
            </a:r>
            <a:endParaRPr kumimoji="0" lang="id-ID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369B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>
            <a:off x="4972233" y="2252718"/>
            <a:ext cx="0" cy="2565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70203040403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1" name="TextBox 35"/>
          <p:cNvSpPr txBox="1"/>
          <p:nvPr/>
        </p:nvSpPr>
        <p:spPr>
          <a:xfrm>
            <a:off x="5225016" y="2221455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允许客户端同时连接的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最大数量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，默认为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27999" y="1773610"/>
            <a:ext cx="310833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7755"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5.max_connections</a:t>
            </a:r>
            <a:endParaRPr lang="zh-CN" altLang="en-US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3" name="TextBox 35"/>
          <p:cNvSpPr txBox="1"/>
          <p:nvPr/>
        </p:nvSpPr>
        <p:spPr>
          <a:xfrm>
            <a:off x="5225016" y="3480516"/>
            <a:ext cx="4752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操作系统允许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打开的文件数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，默认为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5000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276102" y="2927899"/>
            <a:ext cx="2892308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3765">
              <a:defRPr b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1087755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595959"/>
                </a:solidFill>
                <a:sym typeface="+mn-ea"/>
              </a:rPr>
              <a:t>6.open_files_limit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233430" y="4565729"/>
            <a:ext cx="405403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服务器的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默认存储引擎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，默认为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344370" y="4123280"/>
            <a:ext cx="4264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3765">
              <a:defRPr b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1087755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595959"/>
                </a:solidFill>
                <a:sym typeface="+mn-ea"/>
              </a:rPr>
              <a:t>7.default_storage_engine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基本配置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808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645818"/>
            <a:ext cx="567984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的内存和优化配置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能够使用这些配置项完成对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内存和优化的配置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内存和优化配置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6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2971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内存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和优化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内存和优化配置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Freeform 7"/>
          <p:cNvSpPr>
            <a:spLocks noChangeArrowheads="1"/>
          </p:cNvSpPr>
          <p:nvPr/>
        </p:nvSpPr>
        <p:spPr bwMode="auto">
          <a:xfrm>
            <a:off x="5287434" y="1881917"/>
            <a:ext cx="1384300" cy="1221316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Freeform 8"/>
          <p:cNvSpPr>
            <a:spLocks noChangeArrowheads="1"/>
          </p:cNvSpPr>
          <p:nvPr/>
        </p:nvSpPr>
        <p:spPr bwMode="auto">
          <a:xfrm>
            <a:off x="3915833" y="3103232"/>
            <a:ext cx="1371600" cy="13208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Freeform 9"/>
          <p:cNvSpPr>
            <a:spLocks noChangeArrowheads="1"/>
          </p:cNvSpPr>
          <p:nvPr/>
        </p:nvSpPr>
        <p:spPr bwMode="auto">
          <a:xfrm>
            <a:off x="4703234" y="4424033"/>
            <a:ext cx="1274233" cy="1392767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Freeform 10"/>
          <p:cNvSpPr>
            <a:spLocks noChangeArrowheads="1"/>
          </p:cNvSpPr>
          <p:nvPr/>
        </p:nvSpPr>
        <p:spPr bwMode="auto">
          <a:xfrm>
            <a:off x="5977467" y="4424033"/>
            <a:ext cx="1278467" cy="1392767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Freeform 11"/>
          <p:cNvSpPr>
            <a:spLocks noChangeArrowheads="1"/>
          </p:cNvSpPr>
          <p:nvPr/>
        </p:nvSpPr>
        <p:spPr bwMode="auto">
          <a:xfrm>
            <a:off x="6671733" y="3103232"/>
            <a:ext cx="1371600" cy="13208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5615947" y="2440717"/>
            <a:ext cx="723899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1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6817783" y="3311225"/>
            <a:ext cx="87630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2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6462183" y="4867929"/>
            <a:ext cx="71120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3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0"/>
          <p:cNvSpPr>
            <a:spLocks noChangeArrowheads="1"/>
          </p:cNvSpPr>
          <p:nvPr/>
        </p:nvSpPr>
        <p:spPr bwMode="auto">
          <a:xfrm>
            <a:off x="4861984" y="4891816"/>
            <a:ext cx="657952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4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4464051" y="3365699"/>
            <a:ext cx="622564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5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TextBox 14"/>
          <p:cNvSpPr>
            <a:spLocks noChangeArrowheads="1"/>
          </p:cNvSpPr>
          <p:nvPr/>
        </p:nvSpPr>
        <p:spPr bwMode="auto">
          <a:xfrm>
            <a:off x="7357533" y="4985803"/>
            <a:ext cx="399425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sort_buffer_size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为每个需要进行排序的会话分配的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缓冲区大小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，默认为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256K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TextBox 15"/>
          <p:cNvSpPr>
            <a:spLocks noChangeArrowheads="1"/>
          </p:cNvSpPr>
          <p:nvPr/>
        </p:nvSpPr>
        <p:spPr bwMode="auto">
          <a:xfrm>
            <a:off x="1143841" y="4848103"/>
            <a:ext cx="355939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read_buffer_size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MyISAM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表执行顺序扫描的每个线程分配的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缓冲区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，默认为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128K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TextBox 16"/>
          <p:cNvSpPr>
            <a:spLocks noChangeArrowheads="1"/>
          </p:cNvSpPr>
          <p:nvPr/>
        </p:nvSpPr>
        <p:spPr bwMode="auto">
          <a:xfrm>
            <a:off x="1430046" y="2133650"/>
            <a:ext cx="35255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thread_cache_size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服务器应缓存多少线程以供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，默认为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（表示自动调整大小）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3" name="TextBox 13"/>
          <p:cNvSpPr>
            <a:spLocks noChangeArrowheads="1"/>
          </p:cNvSpPr>
          <p:nvPr/>
        </p:nvSpPr>
        <p:spPr bwMode="auto">
          <a:xfrm>
            <a:off x="8056034" y="3124968"/>
            <a:ext cx="35745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table_open_cache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所有线程的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打开表的缓存数量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，用于更快地访问表内容，默认为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4000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24" name="TextBox 16"/>
          <p:cNvSpPr>
            <a:spLocks noChangeArrowheads="1"/>
          </p:cNvSpPr>
          <p:nvPr/>
        </p:nvSpPr>
        <p:spPr bwMode="auto">
          <a:xfrm>
            <a:off x="6336096" y="2009199"/>
            <a:ext cx="47780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key_buffer_size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/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索引缓冲区大小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，默认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8M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6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0870" y="1795789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70870" y="2811388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70870" y="3823381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76422" y="1773610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7070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Linux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环境安装</a:t>
              </a:r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MySQL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6422" y="2794562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7107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MySQL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配置文件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76422" y="3801728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79004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数据备份和数据还原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70870" y="4808903"/>
            <a:ext cx="1192190" cy="613062"/>
            <a:chOff x="2215144" y="982844"/>
            <a:chExt cx="1244730" cy="842780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70870" y="5824502"/>
            <a:ext cx="1192190" cy="618406"/>
            <a:chOff x="2215144" y="2026500"/>
            <a:chExt cx="1244730" cy="850129"/>
          </a:xfrm>
        </p:grpSpPr>
        <p:sp>
          <p:nvSpPr>
            <p:cNvPr id="25" name="平行四边形 24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76422" y="4786724"/>
            <a:ext cx="5142331" cy="613062"/>
            <a:chOff x="4315150" y="953426"/>
            <a:chExt cx="3857250" cy="540057"/>
          </a:xfrm>
        </p:grpSpPr>
        <p:sp>
          <p:nvSpPr>
            <p:cNvPr id="31" name="矩形 30"/>
            <p:cNvSpPr/>
            <p:nvPr/>
          </p:nvSpPr>
          <p:spPr>
            <a:xfrm>
              <a:off x="4841196" y="107070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多实例部署和主从复制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976422" y="5807676"/>
            <a:ext cx="5142331" cy="613062"/>
            <a:chOff x="4315150" y="1647579"/>
            <a:chExt cx="3857250" cy="540057"/>
          </a:xfrm>
        </p:grpSpPr>
        <p:sp>
          <p:nvSpPr>
            <p:cNvPr id="34" name="矩形 33"/>
            <p:cNvSpPr/>
            <p:nvPr/>
          </p:nvSpPr>
          <p:spPr>
            <a:xfrm>
              <a:off x="4841196" y="177107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动手实践：读写分离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2971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内存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和优化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内存和优化配置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Freeform 7"/>
          <p:cNvSpPr>
            <a:spLocks noChangeArrowheads="1"/>
          </p:cNvSpPr>
          <p:nvPr/>
        </p:nvSpPr>
        <p:spPr bwMode="auto">
          <a:xfrm>
            <a:off x="5287434" y="1881917"/>
            <a:ext cx="1384300" cy="1221316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Freeform 8"/>
          <p:cNvSpPr>
            <a:spLocks noChangeArrowheads="1"/>
          </p:cNvSpPr>
          <p:nvPr/>
        </p:nvSpPr>
        <p:spPr bwMode="auto">
          <a:xfrm rot="20588411">
            <a:off x="4132513" y="3283266"/>
            <a:ext cx="1371600" cy="13208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Freeform 10"/>
          <p:cNvSpPr>
            <a:spLocks noChangeArrowheads="1"/>
          </p:cNvSpPr>
          <p:nvPr/>
        </p:nvSpPr>
        <p:spPr bwMode="auto">
          <a:xfrm rot="2176363">
            <a:off x="5220570" y="4078200"/>
            <a:ext cx="1278467" cy="1392767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Freeform 11"/>
          <p:cNvSpPr>
            <a:spLocks noChangeArrowheads="1"/>
          </p:cNvSpPr>
          <p:nvPr/>
        </p:nvSpPr>
        <p:spPr bwMode="auto">
          <a:xfrm rot="1057676">
            <a:off x="6445700" y="3283265"/>
            <a:ext cx="1371600" cy="13208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5615947" y="2440717"/>
            <a:ext cx="723899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6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6663982" y="3539602"/>
            <a:ext cx="87630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7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5601758" y="4639957"/>
            <a:ext cx="71120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8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4603847" y="3539602"/>
            <a:ext cx="622564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9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TextBox 14"/>
          <p:cNvSpPr>
            <a:spLocks noChangeArrowheads="1"/>
          </p:cNvSpPr>
          <p:nvPr/>
        </p:nvSpPr>
        <p:spPr bwMode="auto">
          <a:xfrm>
            <a:off x="3430910" y="5321628"/>
            <a:ext cx="3994257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innodb_log_file_size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重做日志的日志组中每个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日志文件的大小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，默认为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48M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TextBox 16"/>
          <p:cNvSpPr>
            <a:spLocks noChangeArrowheads="1"/>
          </p:cNvSpPr>
          <p:nvPr/>
        </p:nvSpPr>
        <p:spPr bwMode="auto">
          <a:xfrm>
            <a:off x="2001643" y="2916354"/>
            <a:ext cx="35255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innodb_lock_wait_timeout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锁等待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超时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，默认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50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秒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3" name="TextBox 13"/>
          <p:cNvSpPr>
            <a:spLocks noChangeArrowheads="1"/>
          </p:cNvSpPr>
          <p:nvPr/>
        </p:nvSpPr>
        <p:spPr bwMode="auto">
          <a:xfrm>
            <a:off x="7967811" y="3335581"/>
            <a:ext cx="309594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innodb_buffer_pool_size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缓存表和索引数据的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内存区域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，默认为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128M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4" name="TextBox 16"/>
          <p:cNvSpPr>
            <a:spLocks noChangeArrowheads="1"/>
          </p:cNvSpPr>
          <p:nvPr/>
        </p:nvSpPr>
        <p:spPr bwMode="auto">
          <a:xfrm>
            <a:off x="6428650" y="2009035"/>
            <a:ext cx="377101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tmp_table_size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内部临时表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的最大值，默认为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16M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438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日志配置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，能够使用这些配置项完成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日志配置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352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4915948" y="3054920"/>
            <a:ext cx="23335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日志的分类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32647" y="1485578"/>
            <a:ext cx="10077376" cy="3200701"/>
            <a:chOff x="1054375" y="2435096"/>
            <a:chExt cx="10118185" cy="2431097"/>
          </a:xfrm>
        </p:grpSpPr>
        <p:sp>
          <p:nvSpPr>
            <p:cNvPr id="8" name="MH_Other_1"/>
            <p:cNvSpPr/>
            <p:nvPr>
              <p:custDataLst>
                <p:tags r:id="rId1"/>
              </p:custDataLst>
            </p:nvPr>
          </p:nvSpPr>
          <p:spPr>
            <a:xfrm>
              <a:off x="7183722" y="2970901"/>
              <a:ext cx="1128476" cy="2175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9" name="MH_SubTitle_4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500631" y="2435096"/>
              <a:ext cx="2671929" cy="6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defTabSz="1087755">
                <a:lnSpc>
                  <a:spcPct val="120000"/>
                </a:lnSpc>
                <a:defRPr/>
              </a:pPr>
              <a:r>
                <a:rPr lang="zh-CN" altLang="en-US" sz="2000" b="1" dirty="0" smtClean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常规日志</a:t>
              </a:r>
              <a:endParaRPr lang="zh-CN" altLang="en-US" sz="2000" b="1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 flipH="1">
              <a:off x="3914736" y="2970901"/>
              <a:ext cx="1126360" cy="2175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2" name="MH_SubTitle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054375" y="2435097"/>
              <a:ext cx="2671929" cy="6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r" defTabSz="1087755">
                <a:lnSpc>
                  <a:spcPct val="120000"/>
                </a:lnSpc>
                <a:defRPr/>
              </a:pPr>
              <a:r>
                <a:rPr lang="zh-CN" altLang="en-US" sz="2000" b="1" dirty="0" smtClean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错误日志</a:t>
              </a:r>
              <a:endParaRPr lang="zh-CN" altLang="en-US" sz="2000" b="1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14" name="MH_Other_3"/>
            <p:cNvSpPr/>
            <p:nvPr>
              <p:custDataLst>
                <p:tags r:id="rId5"/>
              </p:custDataLst>
            </p:nvPr>
          </p:nvSpPr>
          <p:spPr>
            <a:xfrm flipV="1">
              <a:off x="7183722" y="4450794"/>
              <a:ext cx="1128476" cy="2175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5" name="MH_Other_4"/>
            <p:cNvSpPr/>
            <p:nvPr>
              <p:custDataLst>
                <p:tags r:id="rId6"/>
              </p:custDataLst>
            </p:nvPr>
          </p:nvSpPr>
          <p:spPr>
            <a:xfrm flipH="1" flipV="1">
              <a:off x="3914736" y="4450794"/>
              <a:ext cx="1126360" cy="217537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6" name="MH_Other_5"/>
            <p:cNvSpPr/>
            <p:nvPr>
              <p:custDataLst>
                <p:tags r:id="rId7"/>
              </p:custDataLst>
            </p:nvPr>
          </p:nvSpPr>
          <p:spPr>
            <a:xfrm>
              <a:off x="4763017" y="2801907"/>
              <a:ext cx="1162607" cy="871929"/>
            </a:xfrm>
            <a:custGeom>
              <a:avLst/>
              <a:gdLst>
                <a:gd name="connsiteX0" fmla="*/ 1090749 w 1090749"/>
                <a:gd name="connsiteY0" fmla="*/ 0 h 1090749"/>
                <a:gd name="connsiteX1" fmla="*/ 1090749 w 1090749"/>
                <a:gd name="connsiteY1" fmla="*/ 520353 h 1090749"/>
                <a:gd name="connsiteX2" fmla="*/ 1054097 w 1090749"/>
                <a:gd name="connsiteY2" fmla="*/ 529777 h 1090749"/>
                <a:gd name="connsiteX3" fmla="*/ 529777 w 1090749"/>
                <a:gd name="connsiteY3" fmla="*/ 1054097 h 1090749"/>
                <a:gd name="connsiteX4" fmla="*/ 520353 w 1090749"/>
                <a:gd name="connsiteY4" fmla="*/ 1090749 h 1090749"/>
                <a:gd name="connsiteX5" fmla="*/ 0 w 1090749"/>
                <a:gd name="connsiteY5" fmla="*/ 1090749 h 1090749"/>
                <a:gd name="connsiteX6" fmla="*/ 9646 w 1090749"/>
                <a:gd name="connsiteY6" fmla="*/ 1027542 h 1090749"/>
                <a:gd name="connsiteX7" fmla="*/ 1027542 w 1090749"/>
                <a:gd name="connsiteY7" fmla="*/ 9646 h 1090749"/>
                <a:gd name="connsiteX8" fmla="*/ 1090749 w 1090749"/>
                <a:gd name="connsiteY8" fmla="*/ 0 h 10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749" h="1090749">
                  <a:moveTo>
                    <a:pt x="1090749" y="0"/>
                  </a:moveTo>
                  <a:lnTo>
                    <a:pt x="1090749" y="520353"/>
                  </a:lnTo>
                  <a:lnTo>
                    <a:pt x="1054097" y="529777"/>
                  </a:lnTo>
                  <a:cubicBezTo>
                    <a:pt x="804459" y="607423"/>
                    <a:pt x="607423" y="804459"/>
                    <a:pt x="529777" y="1054097"/>
                  </a:cubicBezTo>
                  <a:lnTo>
                    <a:pt x="520353" y="1090749"/>
                  </a:lnTo>
                  <a:lnTo>
                    <a:pt x="0" y="1090749"/>
                  </a:lnTo>
                  <a:lnTo>
                    <a:pt x="9646" y="1027542"/>
                  </a:lnTo>
                  <a:cubicBezTo>
                    <a:pt x="114196" y="516617"/>
                    <a:pt x="516617" y="114196"/>
                    <a:pt x="1027542" y="9646"/>
                  </a:cubicBezTo>
                  <a:lnTo>
                    <a:pt x="1090749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7" name="MH_Other_6"/>
            <p:cNvSpPr/>
            <p:nvPr>
              <p:custDataLst>
                <p:tags r:id="rId8"/>
              </p:custDataLst>
            </p:nvPr>
          </p:nvSpPr>
          <p:spPr>
            <a:xfrm>
              <a:off x="6324182" y="2801907"/>
              <a:ext cx="1162607" cy="871929"/>
            </a:xfrm>
            <a:custGeom>
              <a:avLst/>
              <a:gdLst>
                <a:gd name="connsiteX0" fmla="*/ 0 w 1090749"/>
                <a:gd name="connsiteY0" fmla="*/ 0 h 1090749"/>
                <a:gd name="connsiteX1" fmla="*/ 63206 w 1090749"/>
                <a:gd name="connsiteY1" fmla="*/ 9646 h 1090749"/>
                <a:gd name="connsiteX2" fmla="*/ 1081102 w 1090749"/>
                <a:gd name="connsiteY2" fmla="*/ 1027542 h 1090749"/>
                <a:gd name="connsiteX3" fmla="*/ 1090749 w 1090749"/>
                <a:gd name="connsiteY3" fmla="*/ 1090749 h 1090749"/>
                <a:gd name="connsiteX4" fmla="*/ 570395 w 1090749"/>
                <a:gd name="connsiteY4" fmla="*/ 1090749 h 1090749"/>
                <a:gd name="connsiteX5" fmla="*/ 560971 w 1090749"/>
                <a:gd name="connsiteY5" fmla="*/ 1054097 h 1090749"/>
                <a:gd name="connsiteX6" fmla="*/ 36651 w 1090749"/>
                <a:gd name="connsiteY6" fmla="*/ 529777 h 1090749"/>
                <a:gd name="connsiteX7" fmla="*/ 0 w 1090749"/>
                <a:gd name="connsiteY7" fmla="*/ 520353 h 1090749"/>
                <a:gd name="connsiteX8" fmla="*/ 0 w 1090749"/>
                <a:gd name="connsiteY8" fmla="*/ 0 h 10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749" h="1090749">
                  <a:moveTo>
                    <a:pt x="0" y="0"/>
                  </a:moveTo>
                  <a:lnTo>
                    <a:pt x="63206" y="9646"/>
                  </a:lnTo>
                  <a:cubicBezTo>
                    <a:pt x="574131" y="114196"/>
                    <a:pt x="976552" y="516617"/>
                    <a:pt x="1081102" y="1027542"/>
                  </a:cubicBezTo>
                  <a:lnTo>
                    <a:pt x="1090749" y="1090749"/>
                  </a:lnTo>
                  <a:lnTo>
                    <a:pt x="570395" y="1090749"/>
                  </a:lnTo>
                  <a:lnTo>
                    <a:pt x="560971" y="1054097"/>
                  </a:lnTo>
                  <a:cubicBezTo>
                    <a:pt x="483326" y="804459"/>
                    <a:pt x="286290" y="607423"/>
                    <a:pt x="36651" y="529777"/>
                  </a:cubicBezTo>
                  <a:lnTo>
                    <a:pt x="0" y="520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8" name="MH_Other_7"/>
            <p:cNvSpPr/>
            <p:nvPr>
              <p:custDataLst>
                <p:tags r:id="rId9"/>
              </p:custDataLst>
            </p:nvPr>
          </p:nvSpPr>
          <p:spPr>
            <a:xfrm>
              <a:off x="4734326" y="3994264"/>
              <a:ext cx="1162607" cy="871929"/>
            </a:xfrm>
            <a:custGeom>
              <a:avLst/>
              <a:gdLst>
                <a:gd name="connsiteX0" fmla="*/ 0 w 1090749"/>
                <a:gd name="connsiteY0" fmla="*/ 0 h 1090749"/>
                <a:gd name="connsiteX1" fmla="*/ 520353 w 1090749"/>
                <a:gd name="connsiteY1" fmla="*/ 0 h 1090749"/>
                <a:gd name="connsiteX2" fmla="*/ 529777 w 1090749"/>
                <a:gd name="connsiteY2" fmla="*/ 36651 h 1090749"/>
                <a:gd name="connsiteX3" fmla="*/ 1054097 w 1090749"/>
                <a:gd name="connsiteY3" fmla="*/ 560971 h 1090749"/>
                <a:gd name="connsiteX4" fmla="*/ 1090749 w 1090749"/>
                <a:gd name="connsiteY4" fmla="*/ 570395 h 1090749"/>
                <a:gd name="connsiteX5" fmla="*/ 1090749 w 1090749"/>
                <a:gd name="connsiteY5" fmla="*/ 1090749 h 1090749"/>
                <a:gd name="connsiteX6" fmla="*/ 1027542 w 1090749"/>
                <a:gd name="connsiteY6" fmla="*/ 1081102 h 1090749"/>
                <a:gd name="connsiteX7" fmla="*/ 9646 w 1090749"/>
                <a:gd name="connsiteY7" fmla="*/ 63206 h 1090749"/>
                <a:gd name="connsiteX8" fmla="*/ 0 w 1090749"/>
                <a:gd name="connsiteY8" fmla="*/ 0 h 109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749" h="1090749">
                  <a:moveTo>
                    <a:pt x="0" y="0"/>
                  </a:moveTo>
                  <a:lnTo>
                    <a:pt x="520353" y="0"/>
                  </a:lnTo>
                  <a:lnTo>
                    <a:pt x="529777" y="36651"/>
                  </a:lnTo>
                  <a:cubicBezTo>
                    <a:pt x="607423" y="286290"/>
                    <a:pt x="804459" y="483326"/>
                    <a:pt x="1054097" y="560971"/>
                  </a:cubicBezTo>
                  <a:lnTo>
                    <a:pt x="1090749" y="570395"/>
                  </a:lnTo>
                  <a:lnTo>
                    <a:pt x="1090749" y="1090749"/>
                  </a:lnTo>
                  <a:lnTo>
                    <a:pt x="1027542" y="1081102"/>
                  </a:lnTo>
                  <a:cubicBezTo>
                    <a:pt x="516617" y="976552"/>
                    <a:pt x="114196" y="574131"/>
                    <a:pt x="9646" y="632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19" name="MH_Other_8"/>
            <p:cNvSpPr/>
            <p:nvPr>
              <p:custDataLst>
                <p:tags r:id="rId10"/>
              </p:custDataLst>
            </p:nvPr>
          </p:nvSpPr>
          <p:spPr>
            <a:xfrm>
              <a:off x="6324182" y="3994263"/>
              <a:ext cx="1162605" cy="871928"/>
            </a:xfrm>
            <a:custGeom>
              <a:avLst/>
              <a:gdLst>
                <a:gd name="connsiteX0" fmla="*/ 570395 w 1090748"/>
                <a:gd name="connsiteY0" fmla="*/ 0 h 1090748"/>
                <a:gd name="connsiteX1" fmla="*/ 1090748 w 1090748"/>
                <a:gd name="connsiteY1" fmla="*/ 0 h 1090748"/>
                <a:gd name="connsiteX2" fmla="*/ 1081102 w 1090748"/>
                <a:gd name="connsiteY2" fmla="*/ 63206 h 1090748"/>
                <a:gd name="connsiteX3" fmla="*/ 63206 w 1090748"/>
                <a:gd name="connsiteY3" fmla="*/ 1081102 h 1090748"/>
                <a:gd name="connsiteX4" fmla="*/ 0 w 1090748"/>
                <a:gd name="connsiteY4" fmla="*/ 1090748 h 1090748"/>
                <a:gd name="connsiteX5" fmla="*/ 0 w 1090748"/>
                <a:gd name="connsiteY5" fmla="*/ 570395 h 1090748"/>
                <a:gd name="connsiteX6" fmla="*/ 36651 w 1090748"/>
                <a:gd name="connsiteY6" fmla="*/ 560971 h 1090748"/>
                <a:gd name="connsiteX7" fmla="*/ 560971 w 1090748"/>
                <a:gd name="connsiteY7" fmla="*/ 36651 h 1090748"/>
                <a:gd name="connsiteX8" fmla="*/ 570395 w 1090748"/>
                <a:gd name="connsiteY8" fmla="*/ 0 h 109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748" h="1090748">
                  <a:moveTo>
                    <a:pt x="570395" y="0"/>
                  </a:moveTo>
                  <a:lnTo>
                    <a:pt x="1090748" y="0"/>
                  </a:lnTo>
                  <a:lnTo>
                    <a:pt x="1081102" y="63206"/>
                  </a:lnTo>
                  <a:cubicBezTo>
                    <a:pt x="976552" y="574131"/>
                    <a:pt x="574131" y="976552"/>
                    <a:pt x="63206" y="1081102"/>
                  </a:cubicBezTo>
                  <a:lnTo>
                    <a:pt x="0" y="1090748"/>
                  </a:lnTo>
                  <a:lnTo>
                    <a:pt x="0" y="570395"/>
                  </a:lnTo>
                  <a:lnTo>
                    <a:pt x="36651" y="560971"/>
                  </a:lnTo>
                  <a:cubicBezTo>
                    <a:pt x="286290" y="483326"/>
                    <a:pt x="483326" y="286290"/>
                    <a:pt x="560971" y="36651"/>
                  </a:cubicBezTo>
                  <a:lnTo>
                    <a:pt x="570395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1369B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anchor="ctr"/>
            <a:lstStyle/>
            <a:p>
              <a:pPr algn="ctr" defTabSz="1087755">
                <a:defRPr/>
              </a:pPr>
              <a:endParaRPr lang="zh-CN" altLang="en-US" sz="210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endParaRPr>
            </a:p>
          </p:txBody>
        </p:sp>
        <p:sp>
          <p:nvSpPr>
            <p:cNvPr id="20" name="MH_SubTitle_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500631" y="4156346"/>
              <a:ext cx="2671929" cy="6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defTabSz="1087755">
                <a:lnSpc>
                  <a:spcPct val="120000"/>
                </a:lnSpc>
                <a:defRPr/>
              </a:pPr>
              <a:r>
                <a:rPr lang="zh-CN" altLang="en-US" sz="2000" b="1" dirty="0" smtClean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二进制日志</a:t>
              </a:r>
              <a:endParaRPr lang="zh-CN" altLang="en-US" sz="2000" b="1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22" name="MH_SubTitle_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1054375" y="4156346"/>
              <a:ext cx="2671929" cy="6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r" defTabSz="1087755">
                <a:lnSpc>
                  <a:spcPct val="120000"/>
                </a:lnSpc>
                <a:defRPr/>
              </a:pPr>
              <a:r>
                <a:rPr lang="zh-CN" altLang="en-US" sz="2000" b="1" dirty="0" smtClean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慢查询日志</a:t>
              </a:r>
              <a:endParaRPr lang="zh-CN" altLang="en-US" sz="2000" b="1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1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2971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的常用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2411" y="4098845"/>
            <a:ext cx="10479128" cy="2283277"/>
            <a:chOff x="582410" y="3952524"/>
            <a:chExt cx="10479128" cy="2283277"/>
          </a:xfrm>
        </p:grpSpPr>
        <p:sp>
          <p:nvSpPr>
            <p:cNvPr id="7" name="Shape 697"/>
            <p:cNvSpPr/>
            <p:nvPr/>
          </p:nvSpPr>
          <p:spPr>
            <a:xfrm>
              <a:off x="1791761" y="3952524"/>
              <a:ext cx="815974" cy="81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Shape 700"/>
            <p:cNvSpPr/>
            <p:nvPr/>
          </p:nvSpPr>
          <p:spPr>
            <a:xfrm>
              <a:off x="4394400" y="3952524"/>
              <a:ext cx="815974" cy="81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Shape 701"/>
            <p:cNvSpPr/>
            <p:nvPr/>
          </p:nvSpPr>
          <p:spPr>
            <a:xfrm>
              <a:off x="4683400" y="4164791"/>
              <a:ext cx="237974" cy="43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7" y="3476"/>
                  </a:moveTo>
                  <a:cubicBezTo>
                    <a:pt x="16335" y="5612"/>
                    <a:pt x="16335" y="5612"/>
                    <a:pt x="16335" y="5612"/>
                  </a:cubicBezTo>
                  <a:cubicBezTo>
                    <a:pt x="14486" y="4583"/>
                    <a:pt x="12660" y="4068"/>
                    <a:pt x="10835" y="4068"/>
                  </a:cubicBezTo>
                  <a:cubicBezTo>
                    <a:pt x="9782" y="4068"/>
                    <a:pt x="8916" y="4222"/>
                    <a:pt x="8237" y="4531"/>
                  </a:cubicBezTo>
                  <a:cubicBezTo>
                    <a:pt x="7582" y="4827"/>
                    <a:pt x="7231" y="5188"/>
                    <a:pt x="7231" y="5587"/>
                  </a:cubicBezTo>
                  <a:cubicBezTo>
                    <a:pt x="7231" y="5921"/>
                    <a:pt x="7535" y="6256"/>
                    <a:pt x="8120" y="6591"/>
                  </a:cubicBezTo>
                  <a:cubicBezTo>
                    <a:pt x="8706" y="6938"/>
                    <a:pt x="9876" y="7299"/>
                    <a:pt x="11631" y="7685"/>
                  </a:cubicBezTo>
                  <a:cubicBezTo>
                    <a:pt x="14743" y="8380"/>
                    <a:pt x="16873" y="8972"/>
                    <a:pt x="18020" y="9461"/>
                  </a:cubicBezTo>
                  <a:cubicBezTo>
                    <a:pt x="19166" y="9950"/>
                    <a:pt x="20055" y="10530"/>
                    <a:pt x="20687" y="11225"/>
                  </a:cubicBezTo>
                  <a:cubicBezTo>
                    <a:pt x="21296" y="11907"/>
                    <a:pt x="21600" y="12679"/>
                    <a:pt x="21600" y="13529"/>
                  </a:cubicBezTo>
                  <a:cubicBezTo>
                    <a:pt x="21600" y="14379"/>
                    <a:pt x="21272" y="15177"/>
                    <a:pt x="20617" y="15897"/>
                  </a:cubicBezTo>
                  <a:cubicBezTo>
                    <a:pt x="19962" y="16618"/>
                    <a:pt x="19096" y="17198"/>
                    <a:pt x="18066" y="17622"/>
                  </a:cubicBezTo>
                  <a:cubicBezTo>
                    <a:pt x="17037" y="18034"/>
                    <a:pt x="15539" y="18356"/>
                    <a:pt x="13573" y="18575"/>
                  </a:cubicBezTo>
                  <a:cubicBezTo>
                    <a:pt x="13573" y="21600"/>
                    <a:pt x="13573" y="21600"/>
                    <a:pt x="13573" y="21600"/>
                  </a:cubicBezTo>
                  <a:cubicBezTo>
                    <a:pt x="9618" y="21600"/>
                    <a:pt x="9618" y="21600"/>
                    <a:pt x="9618" y="21600"/>
                  </a:cubicBezTo>
                  <a:cubicBezTo>
                    <a:pt x="9618" y="18652"/>
                    <a:pt x="9618" y="18652"/>
                    <a:pt x="9618" y="18652"/>
                  </a:cubicBezTo>
                  <a:cubicBezTo>
                    <a:pt x="7793" y="18536"/>
                    <a:pt x="6225" y="18292"/>
                    <a:pt x="4938" y="17906"/>
                  </a:cubicBezTo>
                  <a:cubicBezTo>
                    <a:pt x="3159" y="17378"/>
                    <a:pt x="1521" y="16670"/>
                    <a:pt x="0" y="15795"/>
                  </a:cubicBezTo>
                  <a:cubicBezTo>
                    <a:pt x="4002" y="13593"/>
                    <a:pt x="4002" y="13593"/>
                    <a:pt x="4002" y="13593"/>
                  </a:cubicBezTo>
                  <a:cubicBezTo>
                    <a:pt x="6576" y="15061"/>
                    <a:pt x="9057" y="15795"/>
                    <a:pt x="11444" y="15795"/>
                  </a:cubicBezTo>
                  <a:cubicBezTo>
                    <a:pt x="12684" y="15795"/>
                    <a:pt x="13714" y="15563"/>
                    <a:pt x="14603" y="15112"/>
                  </a:cubicBezTo>
                  <a:cubicBezTo>
                    <a:pt x="15469" y="14649"/>
                    <a:pt x="15913" y="14121"/>
                    <a:pt x="15913" y="13503"/>
                  </a:cubicBezTo>
                  <a:cubicBezTo>
                    <a:pt x="15913" y="12975"/>
                    <a:pt x="15633" y="12525"/>
                    <a:pt x="15071" y="12126"/>
                  </a:cubicBezTo>
                  <a:cubicBezTo>
                    <a:pt x="14509" y="11740"/>
                    <a:pt x="13386" y="11341"/>
                    <a:pt x="11748" y="10929"/>
                  </a:cubicBezTo>
                  <a:cubicBezTo>
                    <a:pt x="8401" y="10105"/>
                    <a:pt x="6155" y="9436"/>
                    <a:pt x="4961" y="8946"/>
                  </a:cubicBezTo>
                  <a:cubicBezTo>
                    <a:pt x="3791" y="8470"/>
                    <a:pt x="2902" y="7917"/>
                    <a:pt x="2317" y="7312"/>
                  </a:cubicBezTo>
                  <a:cubicBezTo>
                    <a:pt x="1732" y="6707"/>
                    <a:pt x="1451" y="6063"/>
                    <a:pt x="1451" y="5368"/>
                  </a:cubicBezTo>
                  <a:cubicBezTo>
                    <a:pt x="1451" y="4235"/>
                    <a:pt x="2223" y="3257"/>
                    <a:pt x="3768" y="2446"/>
                  </a:cubicBezTo>
                  <a:cubicBezTo>
                    <a:pt x="5312" y="1635"/>
                    <a:pt x="7255" y="1197"/>
                    <a:pt x="9618" y="1133"/>
                  </a:cubicBezTo>
                  <a:cubicBezTo>
                    <a:pt x="9618" y="0"/>
                    <a:pt x="9618" y="0"/>
                    <a:pt x="9618" y="0"/>
                  </a:cubicBezTo>
                  <a:cubicBezTo>
                    <a:pt x="13573" y="0"/>
                    <a:pt x="13573" y="0"/>
                    <a:pt x="13573" y="0"/>
                  </a:cubicBezTo>
                  <a:cubicBezTo>
                    <a:pt x="13573" y="1287"/>
                    <a:pt x="13573" y="1287"/>
                    <a:pt x="13573" y="1287"/>
                  </a:cubicBezTo>
                  <a:cubicBezTo>
                    <a:pt x="14954" y="1455"/>
                    <a:pt x="16101" y="1686"/>
                    <a:pt x="17037" y="1982"/>
                  </a:cubicBezTo>
                  <a:cubicBezTo>
                    <a:pt x="17996" y="2278"/>
                    <a:pt x="19119" y="2780"/>
                    <a:pt x="20407" y="3476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cs typeface="Kontrapunkt Bob Bold"/>
                <a:sym typeface="Arial" panose="020B0604020202020204" pitchFamily="34" charset="0"/>
              </a:endParaRPr>
            </a:p>
          </p:txBody>
        </p:sp>
        <p:sp>
          <p:nvSpPr>
            <p:cNvPr id="11" name="Shape 703"/>
            <p:cNvSpPr/>
            <p:nvPr/>
          </p:nvSpPr>
          <p:spPr>
            <a:xfrm>
              <a:off x="6997040" y="3952524"/>
              <a:ext cx="815974" cy="81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Shape 704"/>
            <p:cNvSpPr/>
            <p:nvPr/>
          </p:nvSpPr>
          <p:spPr>
            <a:xfrm>
              <a:off x="7217848" y="4164791"/>
              <a:ext cx="374357" cy="33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458" extrusionOk="0">
                  <a:moveTo>
                    <a:pt x="20906" y="11130"/>
                  </a:moveTo>
                  <a:lnTo>
                    <a:pt x="11466" y="425"/>
                  </a:lnTo>
                  <a:cubicBezTo>
                    <a:pt x="10983" y="-142"/>
                    <a:pt x="10193" y="-142"/>
                    <a:pt x="9710" y="425"/>
                  </a:cubicBezTo>
                  <a:lnTo>
                    <a:pt x="271" y="11130"/>
                  </a:lnTo>
                  <a:cubicBezTo>
                    <a:pt x="-212" y="11696"/>
                    <a:pt x="-32" y="12160"/>
                    <a:pt x="671" y="12160"/>
                  </a:cubicBezTo>
                  <a:lnTo>
                    <a:pt x="2638" y="12160"/>
                  </a:lnTo>
                  <a:lnTo>
                    <a:pt x="2638" y="20381"/>
                  </a:lnTo>
                  <a:cubicBezTo>
                    <a:pt x="2638" y="20976"/>
                    <a:pt x="2661" y="21458"/>
                    <a:pt x="3609" y="21458"/>
                  </a:cubicBezTo>
                  <a:lnTo>
                    <a:pt x="8190" y="21458"/>
                  </a:lnTo>
                  <a:lnTo>
                    <a:pt x="8190" y="13214"/>
                  </a:lnTo>
                  <a:lnTo>
                    <a:pt x="12986" y="13214"/>
                  </a:lnTo>
                  <a:lnTo>
                    <a:pt x="12986" y="21458"/>
                  </a:lnTo>
                  <a:lnTo>
                    <a:pt x="17795" y="21458"/>
                  </a:lnTo>
                  <a:cubicBezTo>
                    <a:pt x="18518" y="21458"/>
                    <a:pt x="18538" y="20976"/>
                    <a:pt x="18538" y="20381"/>
                  </a:cubicBezTo>
                  <a:lnTo>
                    <a:pt x="18538" y="12160"/>
                  </a:lnTo>
                  <a:lnTo>
                    <a:pt x="20505" y="12160"/>
                  </a:lnTo>
                  <a:cubicBezTo>
                    <a:pt x="21208" y="12160"/>
                    <a:pt x="21388" y="11696"/>
                    <a:pt x="20906" y="1113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cs typeface="Kontrapunkt Bob Bold"/>
                <a:sym typeface="Arial" panose="020B0604020202020204" pitchFamily="34" charset="0"/>
              </a:endParaRPr>
            </a:p>
          </p:txBody>
        </p:sp>
        <p:sp>
          <p:nvSpPr>
            <p:cNvPr id="13" name="Shape 706"/>
            <p:cNvSpPr/>
            <p:nvPr/>
          </p:nvSpPr>
          <p:spPr>
            <a:xfrm>
              <a:off x="9599679" y="3952524"/>
              <a:ext cx="815974" cy="81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Shape 707"/>
            <p:cNvSpPr/>
            <p:nvPr/>
          </p:nvSpPr>
          <p:spPr>
            <a:xfrm>
              <a:off x="9847682" y="4186667"/>
              <a:ext cx="319966" cy="33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0933" extrusionOk="0">
                  <a:moveTo>
                    <a:pt x="18450" y="13962"/>
                  </a:moveTo>
                  <a:cubicBezTo>
                    <a:pt x="18104" y="14098"/>
                    <a:pt x="15778" y="12331"/>
                    <a:pt x="14291" y="9001"/>
                  </a:cubicBezTo>
                  <a:cubicBezTo>
                    <a:pt x="12804" y="5669"/>
                    <a:pt x="12992" y="2625"/>
                    <a:pt x="13337" y="2491"/>
                  </a:cubicBezTo>
                  <a:cubicBezTo>
                    <a:pt x="13683" y="2355"/>
                    <a:pt x="15952" y="4486"/>
                    <a:pt x="17438" y="7816"/>
                  </a:cubicBezTo>
                  <a:cubicBezTo>
                    <a:pt x="18925" y="11146"/>
                    <a:pt x="18797" y="13826"/>
                    <a:pt x="18450" y="13962"/>
                  </a:cubicBezTo>
                  <a:close/>
                  <a:moveTo>
                    <a:pt x="19117" y="7012"/>
                  </a:moveTo>
                  <a:cubicBezTo>
                    <a:pt x="17204" y="2727"/>
                    <a:pt x="14125" y="-537"/>
                    <a:pt x="12567" y="74"/>
                  </a:cubicBezTo>
                  <a:cubicBezTo>
                    <a:pt x="9922" y="1108"/>
                    <a:pt x="14143" y="6078"/>
                    <a:pt x="1154" y="11160"/>
                  </a:cubicBezTo>
                  <a:cubicBezTo>
                    <a:pt x="32" y="11600"/>
                    <a:pt x="-253" y="13356"/>
                    <a:pt x="217" y="14406"/>
                  </a:cubicBezTo>
                  <a:cubicBezTo>
                    <a:pt x="685" y="15456"/>
                    <a:pt x="2220" y="16502"/>
                    <a:pt x="3342" y="16062"/>
                  </a:cubicBezTo>
                  <a:cubicBezTo>
                    <a:pt x="3537" y="15987"/>
                    <a:pt x="4250" y="15766"/>
                    <a:pt x="4250" y="15766"/>
                  </a:cubicBezTo>
                  <a:cubicBezTo>
                    <a:pt x="5051" y="16802"/>
                    <a:pt x="5889" y="16187"/>
                    <a:pt x="6186" y="16845"/>
                  </a:cubicBezTo>
                  <a:cubicBezTo>
                    <a:pt x="6544" y="17635"/>
                    <a:pt x="7322" y="19353"/>
                    <a:pt x="7586" y="19939"/>
                  </a:cubicBezTo>
                  <a:cubicBezTo>
                    <a:pt x="7850" y="20522"/>
                    <a:pt x="8450" y="21063"/>
                    <a:pt x="8885" y="20905"/>
                  </a:cubicBezTo>
                  <a:cubicBezTo>
                    <a:pt x="9318" y="20745"/>
                    <a:pt x="10797" y="20203"/>
                    <a:pt x="11362" y="19997"/>
                  </a:cubicBezTo>
                  <a:cubicBezTo>
                    <a:pt x="11927" y="19790"/>
                    <a:pt x="12062" y="19306"/>
                    <a:pt x="11889" y="18922"/>
                  </a:cubicBezTo>
                  <a:cubicBezTo>
                    <a:pt x="11703" y="18510"/>
                    <a:pt x="10939" y="18390"/>
                    <a:pt x="10721" y="17908"/>
                  </a:cubicBezTo>
                  <a:cubicBezTo>
                    <a:pt x="10503" y="17428"/>
                    <a:pt x="9791" y="15886"/>
                    <a:pt x="9586" y="15400"/>
                  </a:cubicBezTo>
                  <a:cubicBezTo>
                    <a:pt x="9308" y="14739"/>
                    <a:pt x="9899" y="14201"/>
                    <a:pt x="10759" y="14116"/>
                  </a:cubicBezTo>
                  <a:cubicBezTo>
                    <a:pt x="16671" y="13522"/>
                    <a:pt x="17775" y="17037"/>
                    <a:pt x="19789" y="16249"/>
                  </a:cubicBezTo>
                  <a:cubicBezTo>
                    <a:pt x="21347" y="15640"/>
                    <a:pt x="21030" y="11296"/>
                    <a:pt x="19117" y="701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cs typeface="Kontrapunkt Bob Bold"/>
                <a:sym typeface="Arial" panose="020B0604020202020204" pitchFamily="34" charset="0"/>
              </a:endParaRPr>
            </a:p>
          </p:txBody>
        </p:sp>
        <p:sp>
          <p:nvSpPr>
            <p:cNvPr id="15" name="Text Placeholder 2"/>
            <p:cNvSpPr txBox="1"/>
            <p:nvPr/>
          </p:nvSpPr>
          <p:spPr>
            <a:xfrm>
              <a:off x="582410" y="4869995"/>
              <a:ext cx="3240360" cy="313210"/>
            </a:xfrm>
            <a:prstGeom prst="rect">
              <a:avLst/>
            </a:prstGeom>
            <a:noFill/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kern="1200" baseline="0">
                  <a:solidFill>
                    <a:schemeClr val="accent1"/>
                  </a:solidFill>
                  <a:latin typeface="+mn-ea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log_queries_not_using_indexes</a:t>
              </a:r>
              <a:endPara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Text Placeholder 2"/>
            <p:cNvSpPr txBox="1"/>
            <p:nvPr/>
          </p:nvSpPr>
          <p:spPr>
            <a:xfrm>
              <a:off x="3858949" y="4869995"/>
              <a:ext cx="1842887" cy="313210"/>
            </a:xfrm>
            <a:prstGeom prst="rect">
              <a:avLst/>
            </a:prstGeom>
            <a:noFill/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kern="1200" baseline="0">
                  <a:solidFill>
                    <a:schemeClr val="accent1"/>
                  </a:solidFill>
                  <a:latin typeface="+mn-ea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log-bin</a:t>
              </a:r>
              <a:endPara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Text Placeholder 2"/>
            <p:cNvSpPr txBox="1"/>
            <p:nvPr/>
          </p:nvSpPr>
          <p:spPr>
            <a:xfrm>
              <a:off x="6453982" y="4869995"/>
              <a:ext cx="1920051" cy="313210"/>
            </a:xfrm>
            <a:prstGeom prst="rect">
              <a:avLst/>
            </a:prstGeom>
            <a:noFill/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kern="1200" baseline="0">
                  <a:solidFill>
                    <a:schemeClr val="accent1"/>
                  </a:solidFill>
                  <a:latin typeface="+mn-ea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max_binlog_size</a:t>
              </a:r>
              <a:endPara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Text Placeholder 2"/>
            <p:cNvSpPr txBox="1"/>
            <p:nvPr/>
          </p:nvSpPr>
          <p:spPr>
            <a:xfrm>
              <a:off x="9007956" y="4872840"/>
              <a:ext cx="1968691" cy="313210"/>
            </a:xfrm>
            <a:prstGeom prst="rect">
              <a:avLst/>
            </a:prstGeom>
            <a:noFill/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kern="1200" baseline="0">
                  <a:solidFill>
                    <a:schemeClr val="accent1"/>
                  </a:solidFill>
                  <a:latin typeface="+mn-ea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expire_logs_days</a:t>
              </a:r>
              <a:endPara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75445" y="5183205"/>
              <a:ext cx="2848499" cy="10525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是否在慢查询日志中记录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未使用索引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的查询，默认为</a:t>
              </a:r>
              <a:r>
                <a:rPr lang="en-US" altLang="zh-CN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OFF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，表示不记录未使用索引的查询。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39919" y="5059631"/>
              <a:ext cx="2430277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二进制日志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保存路径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，用于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复制环境和数据恢复。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649350" y="5059631"/>
              <a:ext cx="1738943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二进制日志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单个文件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大小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限制。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064325" y="5077407"/>
              <a:ext cx="1997213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自动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清除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超过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指定天数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的过期日志。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4950" y="1689066"/>
            <a:ext cx="10360637" cy="2297766"/>
            <a:chOff x="684949" y="1617099"/>
            <a:chExt cx="10360637" cy="2297766"/>
          </a:xfrm>
        </p:grpSpPr>
        <p:sp>
          <p:nvSpPr>
            <p:cNvPr id="24" name="Shape 697"/>
            <p:cNvSpPr/>
            <p:nvPr/>
          </p:nvSpPr>
          <p:spPr>
            <a:xfrm>
              <a:off x="1791761" y="1617099"/>
              <a:ext cx="815974" cy="81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Shape 700"/>
            <p:cNvSpPr/>
            <p:nvPr/>
          </p:nvSpPr>
          <p:spPr>
            <a:xfrm>
              <a:off x="4394400" y="1617099"/>
              <a:ext cx="815974" cy="81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Shape 701"/>
            <p:cNvSpPr/>
            <p:nvPr/>
          </p:nvSpPr>
          <p:spPr>
            <a:xfrm>
              <a:off x="4683400" y="1829366"/>
              <a:ext cx="237974" cy="43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7" y="3476"/>
                  </a:moveTo>
                  <a:cubicBezTo>
                    <a:pt x="16335" y="5612"/>
                    <a:pt x="16335" y="5612"/>
                    <a:pt x="16335" y="5612"/>
                  </a:cubicBezTo>
                  <a:cubicBezTo>
                    <a:pt x="14486" y="4583"/>
                    <a:pt x="12660" y="4068"/>
                    <a:pt x="10835" y="4068"/>
                  </a:cubicBezTo>
                  <a:cubicBezTo>
                    <a:pt x="9782" y="4068"/>
                    <a:pt x="8916" y="4222"/>
                    <a:pt x="8237" y="4531"/>
                  </a:cubicBezTo>
                  <a:cubicBezTo>
                    <a:pt x="7582" y="4827"/>
                    <a:pt x="7231" y="5188"/>
                    <a:pt x="7231" y="5587"/>
                  </a:cubicBezTo>
                  <a:cubicBezTo>
                    <a:pt x="7231" y="5921"/>
                    <a:pt x="7535" y="6256"/>
                    <a:pt x="8120" y="6591"/>
                  </a:cubicBezTo>
                  <a:cubicBezTo>
                    <a:pt x="8706" y="6938"/>
                    <a:pt x="9876" y="7299"/>
                    <a:pt x="11631" y="7685"/>
                  </a:cubicBezTo>
                  <a:cubicBezTo>
                    <a:pt x="14743" y="8380"/>
                    <a:pt x="16873" y="8972"/>
                    <a:pt x="18020" y="9461"/>
                  </a:cubicBezTo>
                  <a:cubicBezTo>
                    <a:pt x="19166" y="9950"/>
                    <a:pt x="20055" y="10530"/>
                    <a:pt x="20687" y="11225"/>
                  </a:cubicBezTo>
                  <a:cubicBezTo>
                    <a:pt x="21296" y="11907"/>
                    <a:pt x="21600" y="12679"/>
                    <a:pt x="21600" y="13529"/>
                  </a:cubicBezTo>
                  <a:cubicBezTo>
                    <a:pt x="21600" y="14379"/>
                    <a:pt x="21272" y="15177"/>
                    <a:pt x="20617" y="15897"/>
                  </a:cubicBezTo>
                  <a:cubicBezTo>
                    <a:pt x="19962" y="16618"/>
                    <a:pt x="19096" y="17198"/>
                    <a:pt x="18066" y="17622"/>
                  </a:cubicBezTo>
                  <a:cubicBezTo>
                    <a:pt x="17037" y="18034"/>
                    <a:pt x="15539" y="18356"/>
                    <a:pt x="13573" y="18575"/>
                  </a:cubicBezTo>
                  <a:cubicBezTo>
                    <a:pt x="13573" y="21600"/>
                    <a:pt x="13573" y="21600"/>
                    <a:pt x="13573" y="21600"/>
                  </a:cubicBezTo>
                  <a:cubicBezTo>
                    <a:pt x="9618" y="21600"/>
                    <a:pt x="9618" y="21600"/>
                    <a:pt x="9618" y="21600"/>
                  </a:cubicBezTo>
                  <a:cubicBezTo>
                    <a:pt x="9618" y="18652"/>
                    <a:pt x="9618" y="18652"/>
                    <a:pt x="9618" y="18652"/>
                  </a:cubicBezTo>
                  <a:cubicBezTo>
                    <a:pt x="7793" y="18536"/>
                    <a:pt x="6225" y="18292"/>
                    <a:pt x="4938" y="17906"/>
                  </a:cubicBezTo>
                  <a:cubicBezTo>
                    <a:pt x="3159" y="17378"/>
                    <a:pt x="1521" y="16670"/>
                    <a:pt x="0" y="15795"/>
                  </a:cubicBezTo>
                  <a:cubicBezTo>
                    <a:pt x="4002" y="13593"/>
                    <a:pt x="4002" y="13593"/>
                    <a:pt x="4002" y="13593"/>
                  </a:cubicBezTo>
                  <a:cubicBezTo>
                    <a:pt x="6576" y="15061"/>
                    <a:pt x="9057" y="15795"/>
                    <a:pt x="11444" y="15795"/>
                  </a:cubicBezTo>
                  <a:cubicBezTo>
                    <a:pt x="12684" y="15795"/>
                    <a:pt x="13714" y="15563"/>
                    <a:pt x="14603" y="15112"/>
                  </a:cubicBezTo>
                  <a:cubicBezTo>
                    <a:pt x="15469" y="14649"/>
                    <a:pt x="15913" y="14121"/>
                    <a:pt x="15913" y="13503"/>
                  </a:cubicBezTo>
                  <a:cubicBezTo>
                    <a:pt x="15913" y="12975"/>
                    <a:pt x="15633" y="12525"/>
                    <a:pt x="15071" y="12126"/>
                  </a:cubicBezTo>
                  <a:cubicBezTo>
                    <a:pt x="14509" y="11740"/>
                    <a:pt x="13386" y="11341"/>
                    <a:pt x="11748" y="10929"/>
                  </a:cubicBezTo>
                  <a:cubicBezTo>
                    <a:pt x="8401" y="10105"/>
                    <a:pt x="6155" y="9436"/>
                    <a:pt x="4961" y="8946"/>
                  </a:cubicBezTo>
                  <a:cubicBezTo>
                    <a:pt x="3791" y="8470"/>
                    <a:pt x="2902" y="7917"/>
                    <a:pt x="2317" y="7312"/>
                  </a:cubicBezTo>
                  <a:cubicBezTo>
                    <a:pt x="1732" y="6707"/>
                    <a:pt x="1451" y="6063"/>
                    <a:pt x="1451" y="5368"/>
                  </a:cubicBezTo>
                  <a:cubicBezTo>
                    <a:pt x="1451" y="4235"/>
                    <a:pt x="2223" y="3257"/>
                    <a:pt x="3768" y="2446"/>
                  </a:cubicBezTo>
                  <a:cubicBezTo>
                    <a:pt x="5312" y="1635"/>
                    <a:pt x="7255" y="1197"/>
                    <a:pt x="9618" y="1133"/>
                  </a:cubicBezTo>
                  <a:cubicBezTo>
                    <a:pt x="9618" y="0"/>
                    <a:pt x="9618" y="0"/>
                    <a:pt x="9618" y="0"/>
                  </a:cubicBezTo>
                  <a:cubicBezTo>
                    <a:pt x="13573" y="0"/>
                    <a:pt x="13573" y="0"/>
                    <a:pt x="13573" y="0"/>
                  </a:cubicBezTo>
                  <a:cubicBezTo>
                    <a:pt x="13573" y="1287"/>
                    <a:pt x="13573" y="1287"/>
                    <a:pt x="13573" y="1287"/>
                  </a:cubicBezTo>
                  <a:cubicBezTo>
                    <a:pt x="14954" y="1455"/>
                    <a:pt x="16101" y="1686"/>
                    <a:pt x="17037" y="1982"/>
                  </a:cubicBezTo>
                  <a:cubicBezTo>
                    <a:pt x="17996" y="2278"/>
                    <a:pt x="19119" y="2780"/>
                    <a:pt x="20407" y="34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cs typeface="Kontrapunkt Bob Bold"/>
                <a:sym typeface="Arial" panose="020B0604020202020204" pitchFamily="34" charset="0"/>
              </a:endParaRPr>
            </a:p>
          </p:txBody>
        </p:sp>
        <p:sp>
          <p:nvSpPr>
            <p:cNvPr id="28" name="Shape 703"/>
            <p:cNvSpPr/>
            <p:nvPr/>
          </p:nvSpPr>
          <p:spPr>
            <a:xfrm>
              <a:off x="6997040" y="1617099"/>
              <a:ext cx="815974" cy="81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Shape 704"/>
            <p:cNvSpPr/>
            <p:nvPr/>
          </p:nvSpPr>
          <p:spPr>
            <a:xfrm>
              <a:off x="7217848" y="1829366"/>
              <a:ext cx="374357" cy="33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458" extrusionOk="0">
                  <a:moveTo>
                    <a:pt x="20906" y="11130"/>
                  </a:moveTo>
                  <a:lnTo>
                    <a:pt x="11466" y="425"/>
                  </a:lnTo>
                  <a:cubicBezTo>
                    <a:pt x="10983" y="-142"/>
                    <a:pt x="10193" y="-142"/>
                    <a:pt x="9710" y="425"/>
                  </a:cubicBezTo>
                  <a:lnTo>
                    <a:pt x="271" y="11130"/>
                  </a:lnTo>
                  <a:cubicBezTo>
                    <a:pt x="-212" y="11696"/>
                    <a:pt x="-32" y="12160"/>
                    <a:pt x="671" y="12160"/>
                  </a:cubicBezTo>
                  <a:lnTo>
                    <a:pt x="2638" y="12160"/>
                  </a:lnTo>
                  <a:lnTo>
                    <a:pt x="2638" y="20381"/>
                  </a:lnTo>
                  <a:cubicBezTo>
                    <a:pt x="2638" y="20976"/>
                    <a:pt x="2661" y="21458"/>
                    <a:pt x="3609" y="21458"/>
                  </a:cubicBezTo>
                  <a:lnTo>
                    <a:pt x="8190" y="21458"/>
                  </a:lnTo>
                  <a:lnTo>
                    <a:pt x="8190" y="13214"/>
                  </a:lnTo>
                  <a:lnTo>
                    <a:pt x="12986" y="13214"/>
                  </a:lnTo>
                  <a:lnTo>
                    <a:pt x="12986" y="21458"/>
                  </a:lnTo>
                  <a:lnTo>
                    <a:pt x="17795" y="21458"/>
                  </a:lnTo>
                  <a:cubicBezTo>
                    <a:pt x="18518" y="21458"/>
                    <a:pt x="18538" y="20976"/>
                    <a:pt x="18538" y="20381"/>
                  </a:cubicBezTo>
                  <a:lnTo>
                    <a:pt x="18538" y="12160"/>
                  </a:lnTo>
                  <a:lnTo>
                    <a:pt x="20505" y="12160"/>
                  </a:lnTo>
                  <a:cubicBezTo>
                    <a:pt x="21208" y="12160"/>
                    <a:pt x="21388" y="11696"/>
                    <a:pt x="20906" y="11130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cs typeface="Kontrapunkt Bob Bold"/>
                <a:sym typeface="Arial" panose="020B0604020202020204" pitchFamily="34" charset="0"/>
              </a:endParaRPr>
            </a:p>
          </p:txBody>
        </p:sp>
        <p:sp>
          <p:nvSpPr>
            <p:cNvPr id="30" name="Shape 706"/>
            <p:cNvSpPr/>
            <p:nvPr/>
          </p:nvSpPr>
          <p:spPr>
            <a:xfrm>
              <a:off x="9599679" y="1617099"/>
              <a:ext cx="815974" cy="81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Shape 707"/>
            <p:cNvSpPr/>
            <p:nvPr/>
          </p:nvSpPr>
          <p:spPr>
            <a:xfrm>
              <a:off x="9847682" y="1851242"/>
              <a:ext cx="319966" cy="33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0933" extrusionOk="0">
                  <a:moveTo>
                    <a:pt x="18450" y="13962"/>
                  </a:moveTo>
                  <a:cubicBezTo>
                    <a:pt x="18104" y="14098"/>
                    <a:pt x="15778" y="12331"/>
                    <a:pt x="14291" y="9001"/>
                  </a:cubicBezTo>
                  <a:cubicBezTo>
                    <a:pt x="12804" y="5669"/>
                    <a:pt x="12992" y="2625"/>
                    <a:pt x="13337" y="2491"/>
                  </a:cubicBezTo>
                  <a:cubicBezTo>
                    <a:pt x="13683" y="2355"/>
                    <a:pt x="15952" y="4486"/>
                    <a:pt x="17438" y="7816"/>
                  </a:cubicBezTo>
                  <a:cubicBezTo>
                    <a:pt x="18925" y="11146"/>
                    <a:pt x="18797" y="13826"/>
                    <a:pt x="18450" y="13962"/>
                  </a:cubicBezTo>
                  <a:close/>
                  <a:moveTo>
                    <a:pt x="19117" y="7012"/>
                  </a:moveTo>
                  <a:cubicBezTo>
                    <a:pt x="17204" y="2727"/>
                    <a:pt x="14125" y="-537"/>
                    <a:pt x="12567" y="74"/>
                  </a:cubicBezTo>
                  <a:cubicBezTo>
                    <a:pt x="9922" y="1108"/>
                    <a:pt x="14143" y="6078"/>
                    <a:pt x="1154" y="11160"/>
                  </a:cubicBezTo>
                  <a:cubicBezTo>
                    <a:pt x="32" y="11600"/>
                    <a:pt x="-253" y="13356"/>
                    <a:pt x="217" y="14406"/>
                  </a:cubicBezTo>
                  <a:cubicBezTo>
                    <a:pt x="685" y="15456"/>
                    <a:pt x="2220" y="16502"/>
                    <a:pt x="3342" y="16062"/>
                  </a:cubicBezTo>
                  <a:cubicBezTo>
                    <a:pt x="3537" y="15987"/>
                    <a:pt x="4250" y="15766"/>
                    <a:pt x="4250" y="15766"/>
                  </a:cubicBezTo>
                  <a:cubicBezTo>
                    <a:pt x="5051" y="16802"/>
                    <a:pt x="5889" y="16187"/>
                    <a:pt x="6186" y="16845"/>
                  </a:cubicBezTo>
                  <a:cubicBezTo>
                    <a:pt x="6544" y="17635"/>
                    <a:pt x="7322" y="19353"/>
                    <a:pt x="7586" y="19939"/>
                  </a:cubicBezTo>
                  <a:cubicBezTo>
                    <a:pt x="7850" y="20522"/>
                    <a:pt x="8450" y="21063"/>
                    <a:pt x="8885" y="20905"/>
                  </a:cubicBezTo>
                  <a:cubicBezTo>
                    <a:pt x="9318" y="20745"/>
                    <a:pt x="10797" y="20203"/>
                    <a:pt x="11362" y="19997"/>
                  </a:cubicBezTo>
                  <a:cubicBezTo>
                    <a:pt x="11927" y="19790"/>
                    <a:pt x="12062" y="19306"/>
                    <a:pt x="11889" y="18922"/>
                  </a:cubicBezTo>
                  <a:cubicBezTo>
                    <a:pt x="11703" y="18510"/>
                    <a:pt x="10939" y="18390"/>
                    <a:pt x="10721" y="17908"/>
                  </a:cubicBezTo>
                  <a:cubicBezTo>
                    <a:pt x="10503" y="17428"/>
                    <a:pt x="9791" y="15886"/>
                    <a:pt x="9586" y="15400"/>
                  </a:cubicBezTo>
                  <a:cubicBezTo>
                    <a:pt x="9308" y="14739"/>
                    <a:pt x="9899" y="14201"/>
                    <a:pt x="10759" y="14116"/>
                  </a:cubicBezTo>
                  <a:cubicBezTo>
                    <a:pt x="16671" y="13522"/>
                    <a:pt x="17775" y="17037"/>
                    <a:pt x="19789" y="16249"/>
                  </a:cubicBezTo>
                  <a:cubicBezTo>
                    <a:pt x="21347" y="15640"/>
                    <a:pt x="21030" y="11296"/>
                    <a:pt x="19117" y="701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Normal" panose="020B0400000000000000" pitchFamily="34" charset="-122"/>
                <a:cs typeface="Kontrapunkt Bob Bold"/>
                <a:sym typeface="Arial" panose="020B0604020202020204" pitchFamily="34" charset="0"/>
              </a:endParaRPr>
            </a:p>
          </p:txBody>
        </p:sp>
        <p:sp>
          <p:nvSpPr>
            <p:cNvPr id="32" name="Text Placeholder 2"/>
            <p:cNvSpPr txBox="1"/>
            <p:nvPr/>
          </p:nvSpPr>
          <p:spPr>
            <a:xfrm>
              <a:off x="1201088" y="2493731"/>
              <a:ext cx="1920051" cy="313210"/>
            </a:xfrm>
            <a:prstGeom prst="rect">
              <a:avLst/>
            </a:prstGeom>
            <a:noFill/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kern="1200" baseline="0">
                  <a:solidFill>
                    <a:schemeClr val="accent1"/>
                  </a:solidFill>
                  <a:latin typeface="+mn-ea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log-error</a:t>
              </a:r>
              <a:endPara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Text Placeholder 2"/>
            <p:cNvSpPr txBox="1"/>
            <p:nvPr/>
          </p:nvSpPr>
          <p:spPr>
            <a:xfrm>
              <a:off x="3781785" y="2493731"/>
              <a:ext cx="1920051" cy="313210"/>
            </a:xfrm>
            <a:prstGeom prst="rect">
              <a:avLst/>
            </a:prstGeom>
            <a:noFill/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kern="1200" baseline="0">
                  <a:solidFill>
                    <a:schemeClr val="accent1"/>
                  </a:solidFill>
                  <a:latin typeface="+mn-ea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general-log</a:t>
              </a:r>
              <a:endPara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Text Placeholder 2"/>
            <p:cNvSpPr txBox="1"/>
            <p:nvPr/>
          </p:nvSpPr>
          <p:spPr>
            <a:xfrm>
              <a:off x="6412999" y="2493731"/>
              <a:ext cx="1920051" cy="313210"/>
            </a:xfrm>
            <a:prstGeom prst="rect">
              <a:avLst/>
            </a:prstGeom>
            <a:noFill/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kern="1200" baseline="0">
                  <a:solidFill>
                    <a:schemeClr val="accent1"/>
                  </a:solidFill>
                  <a:latin typeface="+mn-ea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general-log-file</a:t>
              </a:r>
              <a:endPara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Text Placeholder 2"/>
            <p:cNvSpPr txBox="1"/>
            <p:nvPr/>
          </p:nvSpPr>
          <p:spPr>
            <a:xfrm>
              <a:off x="8993696" y="2493731"/>
              <a:ext cx="1920051" cy="313210"/>
            </a:xfrm>
            <a:prstGeom prst="rect">
              <a:avLst/>
            </a:prstGeom>
            <a:noFill/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kern="1200" baseline="0">
                  <a:solidFill>
                    <a:schemeClr val="accent1"/>
                  </a:solidFill>
                  <a:latin typeface="+mn-ea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long_query_time</a:t>
              </a:r>
              <a:endPara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84949" y="2797830"/>
              <a:ext cx="2952328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错误日志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16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路径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，保存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MySQL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启动、运行或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停止的日志。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430909" y="2714536"/>
              <a:ext cx="2564463" cy="12003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是否开启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常规日志</a:t>
              </a:r>
              <a:r>
                <a:rPr lang="zh-CN" altLang="en-US" sz="16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，记录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客户端连接和执行的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SQL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语句，默认为</a:t>
              </a:r>
              <a:r>
                <a:rPr lang="en-US" altLang="zh-CN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OFF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。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453982" y="2776000"/>
              <a:ext cx="210507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常规日志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文件路径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。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759501" y="2642528"/>
              <a:ext cx="2286085" cy="12003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当查询时间超过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指定的值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，就会记录到慢查询日志中，默认为</a:t>
              </a:r>
              <a:r>
                <a:rPr lang="en-US" altLang="zh-CN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10</a:t>
              </a:r>
              <a:r>
                <a:rPr lang="zh-CN" altLang="en-US" sz="16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秒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。</a:t>
              </a:r>
            </a:p>
          </p:txBody>
        </p:sp>
      </p:grpSp>
      <p:sp>
        <p:nvSpPr>
          <p:cNvPr id="40" name="Freeform 75"/>
          <p:cNvSpPr>
            <a:spLocks noChangeAspect="1" noEditPoints="1"/>
          </p:cNvSpPr>
          <p:nvPr/>
        </p:nvSpPr>
        <p:spPr bwMode="auto">
          <a:xfrm>
            <a:off x="2008407" y="1886621"/>
            <a:ext cx="392640" cy="396606"/>
          </a:xfrm>
          <a:custGeom>
            <a:avLst/>
            <a:gdLst>
              <a:gd name="T0" fmla="*/ 350 w 597"/>
              <a:gd name="T1" fmla="*/ 134 h 597"/>
              <a:gd name="T2" fmla="*/ 247 w 597"/>
              <a:gd name="T3" fmla="*/ 134 h 597"/>
              <a:gd name="T4" fmla="*/ 165 w 597"/>
              <a:gd name="T5" fmla="*/ 189 h 597"/>
              <a:gd name="T6" fmla="*/ 126 w 597"/>
              <a:gd name="T7" fmla="*/ 282 h 597"/>
              <a:gd name="T8" fmla="*/ 146 w 597"/>
              <a:gd name="T9" fmla="*/ 381 h 597"/>
              <a:gd name="T10" fmla="*/ 216 w 597"/>
              <a:gd name="T11" fmla="*/ 451 h 597"/>
              <a:gd name="T12" fmla="*/ 316 w 597"/>
              <a:gd name="T13" fmla="*/ 471 h 597"/>
              <a:gd name="T14" fmla="*/ 409 w 597"/>
              <a:gd name="T15" fmla="*/ 433 h 597"/>
              <a:gd name="T16" fmla="*/ 464 w 597"/>
              <a:gd name="T17" fmla="*/ 351 h 597"/>
              <a:gd name="T18" fmla="*/ 464 w 597"/>
              <a:gd name="T19" fmla="*/ 248 h 597"/>
              <a:gd name="T20" fmla="*/ 389 w 597"/>
              <a:gd name="T21" fmla="*/ 208 h 597"/>
              <a:gd name="T22" fmla="*/ 324 w 597"/>
              <a:gd name="T23" fmla="*/ 174 h 597"/>
              <a:gd name="T24" fmla="*/ 248 w 597"/>
              <a:gd name="T25" fmla="*/ 181 h 597"/>
              <a:gd name="T26" fmla="*/ 192 w 597"/>
              <a:gd name="T27" fmla="*/ 228 h 597"/>
              <a:gd name="T28" fmla="*/ 169 w 597"/>
              <a:gd name="T29" fmla="*/ 299 h 597"/>
              <a:gd name="T30" fmla="*/ 192 w 597"/>
              <a:gd name="T31" fmla="*/ 371 h 597"/>
              <a:gd name="T32" fmla="*/ 248 w 597"/>
              <a:gd name="T33" fmla="*/ 418 h 597"/>
              <a:gd name="T34" fmla="*/ 324 w 597"/>
              <a:gd name="T35" fmla="*/ 425 h 597"/>
              <a:gd name="T36" fmla="*/ 389 w 597"/>
              <a:gd name="T37" fmla="*/ 390 h 597"/>
              <a:gd name="T38" fmla="*/ 424 w 597"/>
              <a:gd name="T39" fmla="*/ 325 h 597"/>
              <a:gd name="T40" fmla="*/ 417 w 597"/>
              <a:gd name="T41" fmla="*/ 249 h 597"/>
              <a:gd name="T42" fmla="*/ 298 w 597"/>
              <a:gd name="T43" fmla="*/ 149 h 597"/>
              <a:gd name="T44" fmla="*/ 215 w 597"/>
              <a:gd name="T45" fmla="*/ 175 h 597"/>
              <a:gd name="T46" fmla="*/ 160 w 597"/>
              <a:gd name="T47" fmla="*/ 241 h 597"/>
              <a:gd name="T48" fmla="*/ 152 w 597"/>
              <a:gd name="T49" fmla="*/ 330 h 597"/>
              <a:gd name="T50" fmla="*/ 193 w 597"/>
              <a:gd name="T51" fmla="*/ 405 h 597"/>
              <a:gd name="T52" fmla="*/ 268 w 597"/>
              <a:gd name="T53" fmla="*/ 446 h 597"/>
              <a:gd name="T54" fmla="*/ 357 w 597"/>
              <a:gd name="T55" fmla="*/ 437 h 597"/>
              <a:gd name="T56" fmla="*/ 423 w 597"/>
              <a:gd name="T57" fmla="*/ 383 h 597"/>
              <a:gd name="T58" fmla="*/ 448 w 597"/>
              <a:gd name="T59" fmla="*/ 299 h 597"/>
              <a:gd name="T60" fmla="*/ 423 w 597"/>
              <a:gd name="T61" fmla="*/ 216 h 597"/>
              <a:gd name="T62" fmla="*/ 357 w 597"/>
              <a:gd name="T63" fmla="*/ 161 h 597"/>
              <a:gd name="T64" fmla="*/ 323 w 597"/>
              <a:gd name="T65" fmla="*/ 42 h 597"/>
              <a:gd name="T66" fmla="*/ 388 w 597"/>
              <a:gd name="T67" fmla="*/ 14 h 597"/>
              <a:gd name="T68" fmla="*/ 449 w 597"/>
              <a:gd name="T69" fmla="*/ 41 h 597"/>
              <a:gd name="T70" fmla="*/ 509 w 597"/>
              <a:gd name="T71" fmla="*/ 87 h 597"/>
              <a:gd name="T72" fmla="*/ 551 w 597"/>
              <a:gd name="T73" fmla="*/ 140 h 597"/>
              <a:gd name="T74" fmla="*/ 539 w 597"/>
              <a:gd name="T75" fmla="*/ 209 h 597"/>
              <a:gd name="T76" fmla="*/ 554 w 597"/>
              <a:gd name="T77" fmla="*/ 265 h 597"/>
              <a:gd name="T78" fmla="*/ 554 w 597"/>
              <a:gd name="T79" fmla="*/ 324 h 597"/>
              <a:gd name="T80" fmla="*/ 584 w 597"/>
              <a:gd name="T81" fmla="*/ 388 h 597"/>
              <a:gd name="T82" fmla="*/ 557 w 597"/>
              <a:gd name="T83" fmla="*/ 449 h 597"/>
              <a:gd name="T84" fmla="*/ 511 w 597"/>
              <a:gd name="T85" fmla="*/ 509 h 597"/>
              <a:gd name="T86" fmla="*/ 458 w 597"/>
              <a:gd name="T87" fmla="*/ 552 h 597"/>
              <a:gd name="T88" fmla="*/ 389 w 597"/>
              <a:gd name="T89" fmla="*/ 540 h 597"/>
              <a:gd name="T90" fmla="*/ 332 w 597"/>
              <a:gd name="T91" fmla="*/ 555 h 597"/>
              <a:gd name="T92" fmla="*/ 273 w 597"/>
              <a:gd name="T93" fmla="*/ 555 h 597"/>
              <a:gd name="T94" fmla="*/ 209 w 597"/>
              <a:gd name="T95" fmla="*/ 584 h 597"/>
              <a:gd name="T96" fmla="*/ 148 w 597"/>
              <a:gd name="T97" fmla="*/ 557 h 597"/>
              <a:gd name="T98" fmla="*/ 88 w 597"/>
              <a:gd name="T99" fmla="*/ 512 h 597"/>
              <a:gd name="T100" fmla="*/ 46 w 597"/>
              <a:gd name="T101" fmla="*/ 459 h 597"/>
              <a:gd name="T102" fmla="*/ 57 w 597"/>
              <a:gd name="T103" fmla="*/ 390 h 597"/>
              <a:gd name="T104" fmla="*/ 43 w 597"/>
              <a:gd name="T105" fmla="*/ 333 h 597"/>
              <a:gd name="T106" fmla="*/ 41 w 597"/>
              <a:gd name="T107" fmla="*/ 273 h 597"/>
              <a:gd name="T108" fmla="*/ 13 w 597"/>
              <a:gd name="T109" fmla="*/ 210 h 597"/>
              <a:gd name="T110" fmla="*/ 40 w 597"/>
              <a:gd name="T111" fmla="*/ 149 h 597"/>
              <a:gd name="T112" fmla="*/ 86 w 597"/>
              <a:gd name="T113" fmla="*/ 89 h 597"/>
              <a:gd name="T114" fmla="*/ 139 w 597"/>
              <a:gd name="T115" fmla="*/ 47 h 597"/>
              <a:gd name="T116" fmla="*/ 208 w 597"/>
              <a:gd name="T117" fmla="*/ 57 h 597"/>
              <a:gd name="T118" fmla="*/ 264 w 597"/>
              <a:gd name="T119" fmla="*/ 43 h 597"/>
              <a:gd name="T120" fmla="*/ 323 w 597"/>
              <a:gd name="T121" fmla="*/ 42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97" h="597">
                <a:moveTo>
                  <a:pt x="421" y="177"/>
                </a:moveTo>
                <a:lnTo>
                  <a:pt x="409" y="165"/>
                </a:lnTo>
                <a:lnTo>
                  <a:pt x="395" y="156"/>
                </a:lnTo>
                <a:lnTo>
                  <a:pt x="381" y="147"/>
                </a:lnTo>
                <a:lnTo>
                  <a:pt x="365" y="140"/>
                </a:lnTo>
                <a:lnTo>
                  <a:pt x="350" y="134"/>
                </a:lnTo>
                <a:lnTo>
                  <a:pt x="334" y="130"/>
                </a:lnTo>
                <a:lnTo>
                  <a:pt x="316" y="127"/>
                </a:lnTo>
                <a:lnTo>
                  <a:pt x="298" y="127"/>
                </a:lnTo>
                <a:lnTo>
                  <a:pt x="281" y="127"/>
                </a:lnTo>
                <a:lnTo>
                  <a:pt x="263" y="130"/>
                </a:lnTo>
                <a:lnTo>
                  <a:pt x="247" y="134"/>
                </a:lnTo>
                <a:lnTo>
                  <a:pt x="232" y="140"/>
                </a:lnTo>
                <a:lnTo>
                  <a:pt x="216" y="147"/>
                </a:lnTo>
                <a:lnTo>
                  <a:pt x="202" y="156"/>
                </a:lnTo>
                <a:lnTo>
                  <a:pt x="188" y="165"/>
                </a:lnTo>
                <a:lnTo>
                  <a:pt x="176" y="177"/>
                </a:lnTo>
                <a:lnTo>
                  <a:pt x="165" y="189"/>
                </a:lnTo>
                <a:lnTo>
                  <a:pt x="155" y="203"/>
                </a:lnTo>
                <a:lnTo>
                  <a:pt x="146" y="217"/>
                </a:lnTo>
                <a:lnTo>
                  <a:pt x="139" y="232"/>
                </a:lnTo>
                <a:lnTo>
                  <a:pt x="133" y="248"/>
                </a:lnTo>
                <a:lnTo>
                  <a:pt x="129" y="264"/>
                </a:lnTo>
                <a:lnTo>
                  <a:pt x="126" y="282"/>
                </a:lnTo>
                <a:lnTo>
                  <a:pt x="126" y="299"/>
                </a:lnTo>
                <a:lnTo>
                  <a:pt x="126" y="317"/>
                </a:lnTo>
                <a:lnTo>
                  <a:pt x="129" y="334"/>
                </a:lnTo>
                <a:lnTo>
                  <a:pt x="133" y="351"/>
                </a:lnTo>
                <a:lnTo>
                  <a:pt x="139" y="366"/>
                </a:lnTo>
                <a:lnTo>
                  <a:pt x="146" y="381"/>
                </a:lnTo>
                <a:lnTo>
                  <a:pt x="155" y="395"/>
                </a:lnTo>
                <a:lnTo>
                  <a:pt x="165" y="410"/>
                </a:lnTo>
                <a:lnTo>
                  <a:pt x="176" y="421"/>
                </a:lnTo>
                <a:lnTo>
                  <a:pt x="188" y="433"/>
                </a:lnTo>
                <a:lnTo>
                  <a:pt x="202" y="442"/>
                </a:lnTo>
                <a:lnTo>
                  <a:pt x="216" y="451"/>
                </a:lnTo>
                <a:lnTo>
                  <a:pt x="232" y="459"/>
                </a:lnTo>
                <a:lnTo>
                  <a:pt x="247" y="465"/>
                </a:lnTo>
                <a:lnTo>
                  <a:pt x="263" y="468"/>
                </a:lnTo>
                <a:lnTo>
                  <a:pt x="281" y="471"/>
                </a:lnTo>
                <a:lnTo>
                  <a:pt x="298" y="472"/>
                </a:lnTo>
                <a:lnTo>
                  <a:pt x="316" y="471"/>
                </a:lnTo>
                <a:lnTo>
                  <a:pt x="334" y="468"/>
                </a:lnTo>
                <a:lnTo>
                  <a:pt x="350" y="465"/>
                </a:lnTo>
                <a:lnTo>
                  <a:pt x="365" y="459"/>
                </a:lnTo>
                <a:lnTo>
                  <a:pt x="381" y="451"/>
                </a:lnTo>
                <a:lnTo>
                  <a:pt x="395" y="442"/>
                </a:lnTo>
                <a:lnTo>
                  <a:pt x="409" y="433"/>
                </a:lnTo>
                <a:lnTo>
                  <a:pt x="421" y="421"/>
                </a:lnTo>
                <a:lnTo>
                  <a:pt x="432" y="410"/>
                </a:lnTo>
                <a:lnTo>
                  <a:pt x="442" y="395"/>
                </a:lnTo>
                <a:lnTo>
                  <a:pt x="450" y="381"/>
                </a:lnTo>
                <a:lnTo>
                  <a:pt x="458" y="366"/>
                </a:lnTo>
                <a:lnTo>
                  <a:pt x="464" y="351"/>
                </a:lnTo>
                <a:lnTo>
                  <a:pt x="467" y="334"/>
                </a:lnTo>
                <a:lnTo>
                  <a:pt x="471" y="317"/>
                </a:lnTo>
                <a:lnTo>
                  <a:pt x="471" y="299"/>
                </a:lnTo>
                <a:lnTo>
                  <a:pt x="471" y="282"/>
                </a:lnTo>
                <a:lnTo>
                  <a:pt x="467" y="264"/>
                </a:lnTo>
                <a:lnTo>
                  <a:pt x="464" y="248"/>
                </a:lnTo>
                <a:lnTo>
                  <a:pt x="458" y="232"/>
                </a:lnTo>
                <a:lnTo>
                  <a:pt x="450" y="217"/>
                </a:lnTo>
                <a:lnTo>
                  <a:pt x="442" y="203"/>
                </a:lnTo>
                <a:lnTo>
                  <a:pt x="432" y="189"/>
                </a:lnTo>
                <a:lnTo>
                  <a:pt x="421" y="177"/>
                </a:lnTo>
                <a:close/>
                <a:moveTo>
                  <a:pt x="389" y="208"/>
                </a:moveTo>
                <a:lnTo>
                  <a:pt x="381" y="199"/>
                </a:lnTo>
                <a:lnTo>
                  <a:pt x="370" y="192"/>
                </a:lnTo>
                <a:lnTo>
                  <a:pt x="359" y="187"/>
                </a:lnTo>
                <a:lnTo>
                  <a:pt x="349" y="181"/>
                </a:lnTo>
                <a:lnTo>
                  <a:pt x="336" y="176"/>
                </a:lnTo>
                <a:lnTo>
                  <a:pt x="324" y="174"/>
                </a:lnTo>
                <a:lnTo>
                  <a:pt x="311" y="171"/>
                </a:lnTo>
                <a:lnTo>
                  <a:pt x="298" y="170"/>
                </a:lnTo>
                <a:lnTo>
                  <a:pt x="286" y="171"/>
                </a:lnTo>
                <a:lnTo>
                  <a:pt x="273" y="174"/>
                </a:lnTo>
                <a:lnTo>
                  <a:pt x="260" y="176"/>
                </a:lnTo>
                <a:lnTo>
                  <a:pt x="248" y="181"/>
                </a:lnTo>
                <a:lnTo>
                  <a:pt x="237" y="187"/>
                </a:lnTo>
                <a:lnTo>
                  <a:pt x="227" y="192"/>
                </a:lnTo>
                <a:lnTo>
                  <a:pt x="216" y="199"/>
                </a:lnTo>
                <a:lnTo>
                  <a:pt x="208" y="208"/>
                </a:lnTo>
                <a:lnTo>
                  <a:pt x="199" y="217"/>
                </a:lnTo>
                <a:lnTo>
                  <a:pt x="192" y="228"/>
                </a:lnTo>
                <a:lnTo>
                  <a:pt x="186" y="238"/>
                </a:lnTo>
                <a:lnTo>
                  <a:pt x="180" y="249"/>
                </a:lnTo>
                <a:lnTo>
                  <a:pt x="175" y="260"/>
                </a:lnTo>
                <a:lnTo>
                  <a:pt x="173" y="273"/>
                </a:lnTo>
                <a:lnTo>
                  <a:pt x="171" y="286"/>
                </a:lnTo>
                <a:lnTo>
                  <a:pt x="169" y="299"/>
                </a:lnTo>
                <a:lnTo>
                  <a:pt x="171" y="312"/>
                </a:lnTo>
                <a:lnTo>
                  <a:pt x="173" y="325"/>
                </a:lnTo>
                <a:lnTo>
                  <a:pt x="175" y="337"/>
                </a:lnTo>
                <a:lnTo>
                  <a:pt x="180" y="349"/>
                </a:lnTo>
                <a:lnTo>
                  <a:pt x="186" y="360"/>
                </a:lnTo>
                <a:lnTo>
                  <a:pt x="192" y="371"/>
                </a:lnTo>
                <a:lnTo>
                  <a:pt x="199" y="381"/>
                </a:lnTo>
                <a:lnTo>
                  <a:pt x="208" y="390"/>
                </a:lnTo>
                <a:lnTo>
                  <a:pt x="216" y="398"/>
                </a:lnTo>
                <a:lnTo>
                  <a:pt x="227" y="406"/>
                </a:lnTo>
                <a:lnTo>
                  <a:pt x="237" y="412"/>
                </a:lnTo>
                <a:lnTo>
                  <a:pt x="248" y="418"/>
                </a:lnTo>
                <a:lnTo>
                  <a:pt x="260" y="421"/>
                </a:lnTo>
                <a:lnTo>
                  <a:pt x="273" y="425"/>
                </a:lnTo>
                <a:lnTo>
                  <a:pt x="286" y="427"/>
                </a:lnTo>
                <a:lnTo>
                  <a:pt x="298" y="427"/>
                </a:lnTo>
                <a:lnTo>
                  <a:pt x="311" y="427"/>
                </a:lnTo>
                <a:lnTo>
                  <a:pt x="324" y="425"/>
                </a:lnTo>
                <a:lnTo>
                  <a:pt x="336" y="421"/>
                </a:lnTo>
                <a:lnTo>
                  <a:pt x="349" y="418"/>
                </a:lnTo>
                <a:lnTo>
                  <a:pt x="359" y="412"/>
                </a:lnTo>
                <a:lnTo>
                  <a:pt x="370" y="406"/>
                </a:lnTo>
                <a:lnTo>
                  <a:pt x="381" y="398"/>
                </a:lnTo>
                <a:lnTo>
                  <a:pt x="389" y="390"/>
                </a:lnTo>
                <a:lnTo>
                  <a:pt x="397" y="381"/>
                </a:lnTo>
                <a:lnTo>
                  <a:pt x="405" y="371"/>
                </a:lnTo>
                <a:lnTo>
                  <a:pt x="411" y="360"/>
                </a:lnTo>
                <a:lnTo>
                  <a:pt x="417" y="349"/>
                </a:lnTo>
                <a:lnTo>
                  <a:pt x="421" y="337"/>
                </a:lnTo>
                <a:lnTo>
                  <a:pt x="424" y="325"/>
                </a:lnTo>
                <a:lnTo>
                  <a:pt x="426" y="312"/>
                </a:lnTo>
                <a:lnTo>
                  <a:pt x="426" y="299"/>
                </a:lnTo>
                <a:lnTo>
                  <a:pt x="426" y="286"/>
                </a:lnTo>
                <a:lnTo>
                  <a:pt x="424" y="273"/>
                </a:lnTo>
                <a:lnTo>
                  <a:pt x="421" y="260"/>
                </a:lnTo>
                <a:lnTo>
                  <a:pt x="417" y="249"/>
                </a:lnTo>
                <a:lnTo>
                  <a:pt x="411" y="238"/>
                </a:lnTo>
                <a:lnTo>
                  <a:pt x="405" y="228"/>
                </a:lnTo>
                <a:lnTo>
                  <a:pt x="397" y="217"/>
                </a:lnTo>
                <a:lnTo>
                  <a:pt x="389" y="208"/>
                </a:lnTo>
                <a:lnTo>
                  <a:pt x="389" y="208"/>
                </a:lnTo>
                <a:close/>
                <a:moveTo>
                  <a:pt x="298" y="149"/>
                </a:moveTo>
                <a:lnTo>
                  <a:pt x="283" y="150"/>
                </a:lnTo>
                <a:lnTo>
                  <a:pt x="268" y="152"/>
                </a:lnTo>
                <a:lnTo>
                  <a:pt x="254" y="156"/>
                </a:lnTo>
                <a:lnTo>
                  <a:pt x="240" y="161"/>
                </a:lnTo>
                <a:lnTo>
                  <a:pt x="227" y="168"/>
                </a:lnTo>
                <a:lnTo>
                  <a:pt x="215" y="175"/>
                </a:lnTo>
                <a:lnTo>
                  <a:pt x="203" y="183"/>
                </a:lnTo>
                <a:lnTo>
                  <a:pt x="193" y="194"/>
                </a:lnTo>
                <a:lnTo>
                  <a:pt x="183" y="204"/>
                </a:lnTo>
                <a:lnTo>
                  <a:pt x="174" y="216"/>
                </a:lnTo>
                <a:lnTo>
                  <a:pt x="167" y="228"/>
                </a:lnTo>
                <a:lnTo>
                  <a:pt x="160" y="241"/>
                </a:lnTo>
                <a:lnTo>
                  <a:pt x="155" y="255"/>
                </a:lnTo>
                <a:lnTo>
                  <a:pt x="152" y="269"/>
                </a:lnTo>
                <a:lnTo>
                  <a:pt x="149" y="284"/>
                </a:lnTo>
                <a:lnTo>
                  <a:pt x="148" y="299"/>
                </a:lnTo>
                <a:lnTo>
                  <a:pt x="149" y="314"/>
                </a:lnTo>
                <a:lnTo>
                  <a:pt x="152" y="330"/>
                </a:lnTo>
                <a:lnTo>
                  <a:pt x="155" y="344"/>
                </a:lnTo>
                <a:lnTo>
                  <a:pt x="160" y="358"/>
                </a:lnTo>
                <a:lnTo>
                  <a:pt x="167" y="371"/>
                </a:lnTo>
                <a:lnTo>
                  <a:pt x="174" y="383"/>
                </a:lnTo>
                <a:lnTo>
                  <a:pt x="183" y="394"/>
                </a:lnTo>
                <a:lnTo>
                  <a:pt x="193" y="405"/>
                </a:lnTo>
                <a:lnTo>
                  <a:pt x="203" y="414"/>
                </a:lnTo>
                <a:lnTo>
                  <a:pt x="215" y="424"/>
                </a:lnTo>
                <a:lnTo>
                  <a:pt x="227" y="431"/>
                </a:lnTo>
                <a:lnTo>
                  <a:pt x="240" y="437"/>
                </a:lnTo>
                <a:lnTo>
                  <a:pt x="254" y="442"/>
                </a:lnTo>
                <a:lnTo>
                  <a:pt x="268" y="446"/>
                </a:lnTo>
                <a:lnTo>
                  <a:pt x="283" y="448"/>
                </a:lnTo>
                <a:lnTo>
                  <a:pt x="298" y="448"/>
                </a:lnTo>
                <a:lnTo>
                  <a:pt x="314" y="448"/>
                </a:lnTo>
                <a:lnTo>
                  <a:pt x="329" y="446"/>
                </a:lnTo>
                <a:lnTo>
                  <a:pt x="343" y="442"/>
                </a:lnTo>
                <a:lnTo>
                  <a:pt x="357" y="437"/>
                </a:lnTo>
                <a:lnTo>
                  <a:pt x="370" y="431"/>
                </a:lnTo>
                <a:lnTo>
                  <a:pt x="382" y="424"/>
                </a:lnTo>
                <a:lnTo>
                  <a:pt x="394" y="414"/>
                </a:lnTo>
                <a:lnTo>
                  <a:pt x="404" y="405"/>
                </a:lnTo>
                <a:lnTo>
                  <a:pt x="413" y="394"/>
                </a:lnTo>
                <a:lnTo>
                  <a:pt x="423" y="383"/>
                </a:lnTo>
                <a:lnTo>
                  <a:pt x="430" y="371"/>
                </a:lnTo>
                <a:lnTo>
                  <a:pt x="436" y="358"/>
                </a:lnTo>
                <a:lnTo>
                  <a:pt x="442" y="344"/>
                </a:lnTo>
                <a:lnTo>
                  <a:pt x="445" y="330"/>
                </a:lnTo>
                <a:lnTo>
                  <a:pt x="448" y="314"/>
                </a:lnTo>
                <a:lnTo>
                  <a:pt x="448" y="299"/>
                </a:lnTo>
                <a:lnTo>
                  <a:pt x="448" y="284"/>
                </a:lnTo>
                <a:lnTo>
                  <a:pt x="445" y="269"/>
                </a:lnTo>
                <a:lnTo>
                  <a:pt x="442" y="255"/>
                </a:lnTo>
                <a:lnTo>
                  <a:pt x="436" y="241"/>
                </a:lnTo>
                <a:lnTo>
                  <a:pt x="430" y="228"/>
                </a:lnTo>
                <a:lnTo>
                  <a:pt x="423" y="216"/>
                </a:lnTo>
                <a:lnTo>
                  <a:pt x="413" y="204"/>
                </a:lnTo>
                <a:lnTo>
                  <a:pt x="404" y="194"/>
                </a:lnTo>
                <a:lnTo>
                  <a:pt x="394" y="183"/>
                </a:lnTo>
                <a:lnTo>
                  <a:pt x="382" y="175"/>
                </a:lnTo>
                <a:lnTo>
                  <a:pt x="370" y="168"/>
                </a:lnTo>
                <a:lnTo>
                  <a:pt x="357" y="161"/>
                </a:lnTo>
                <a:lnTo>
                  <a:pt x="343" y="156"/>
                </a:lnTo>
                <a:lnTo>
                  <a:pt x="329" y="152"/>
                </a:lnTo>
                <a:lnTo>
                  <a:pt x="314" y="150"/>
                </a:lnTo>
                <a:lnTo>
                  <a:pt x="298" y="149"/>
                </a:lnTo>
                <a:lnTo>
                  <a:pt x="298" y="149"/>
                </a:lnTo>
                <a:close/>
                <a:moveTo>
                  <a:pt x="323" y="42"/>
                </a:moveTo>
                <a:lnTo>
                  <a:pt x="332" y="43"/>
                </a:lnTo>
                <a:lnTo>
                  <a:pt x="341" y="44"/>
                </a:lnTo>
                <a:lnTo>
                  <a:pt x="364" y="7"/>
                </a:lnTo>
                <a:lnTo>
                  <a:pt x="375" y="10"/>
                </a:lnTo>
                <a:lnTo>
                  <a:pt x="377" y="10"/>
                </a:lnTo>
                <a:lnTo>
                  <a:pt x="388" y="14"/>
                </a:lnTo>
                <a:lnTo>
                  <a:pt x="389" y="57"/>
                </a:lnTo>
                <a:lnTo>
                  <a:pt x="397" y="61"/>
                </a:lnTo>
                <a:lnTo>
                  <a:pt x="405" y="64"/>
                </a:lnTo>
                <a:lnTo>
                  <a:pt x="437" y="34"/>
                </a:lnTo>
                <a:lnTo>
                  <a:pt x="446" y="40"/>
                </a:lnTo>
                <a:lnTo>
                  <a:pt x="449" y="41"/>
                </a:lnTo>
                <a:lnTo>
                  <a:pt x="458" y="47"/>
                </a:lnTo>
                <a:lnTo>
                  <a:pt x="449" y="89"/>
                </a:lnTo>
                <a:lnTo>
                  <a:pt x="456" y="95"/>
                </a:lnTo>
                <a:lnTo>
                  <a:pt x="462" y="100"/>
                </a:lnTo>
                <a:lnTo>
                  <a:pt x="500" y="80"/>
                </a:lnTo>
                <a:lnTo>
                  <a:pt x="509" y="87"/>
                </a:lnTo>
                <a:lnTo>
                  <a:pt x="511" y="89"/>
                </a:lnTo>
                <a:lnTo>
                  <a:pt x="518" y="96"/>
                </a:lnTo>
                <a:lnTo>
                  <a:pt x="498" y="136"/>
                </a:lnTo>
                <a:lnTo>
                  <a:pt x="503" y="142"/>
                </a:lnTo>
                <a:lnTo>
                  <a:pt x="507" y="149"/>
                </a:lnTo>
                <a:lnTo>
                  <a:pt x="551" y="140"/>
                </a:lnTo>
                <a:lnTo>
                  <a:pt x="557" y="149"/>
                </a:lnTo>
                <a:lnTo>
                  <a:pt x="558" y="151"/>
                </a:lnTo>
                <a:lnTo>
                  <a:pt x="563" y="161"/>
                </a:lnTo>
                <a:lnTo>
                  <a:pt x="533" y="192"/>
                </a:lnTo>
                <a:lnTo>
                  <a:pt x="537" y="201"/>
                </a:lnTo>
                <a:lnTo>
                  <a:pt x="539" y="209"/>
                </a:lnTo>
                <a:lnTo>
                  <a:pt x="584" y="210"/>
                </a:lnTo>
                <a:lnTo>
                  <a:pt x="586" y="221"/>
                </a:lnTo>
                <a:lnTo>
                  <a:pt x="587" y="223"/>
                </a:lnTo>
                <a:lnTo>
                  <a:pt x="590" y="233"/>
                </a:lnTo>
                <a:lnTo>
                  <a:pt x="553" y="257"/>
                </a:lnTo>
                <a:lnTo>
                  <a:pt x="554" y="265"/>
                </a:lnTo>
                <a:lnTo>
                  <a:pt x="554" y="273"/>
                </a:lnTo>
                <a:lnTo>
                  <a:pt x="597" y="286"/>
                </a:lnTo>
                <a:lnTo>
                  <a:pt x="597" y="298"/>
                </a:lnTo>
                <a:lnTo>
                  <a:pt x="597" y="300"/>
                </a:lnTo>
                <a:lnTo>
                  <a:pt x="597" y="311"/>
                </a:lnTo>
                <a:lnTo>
                  <a:pt x="554" y="324"/>
                </a:lnTo>
                <a:lnTo>
                  <a:pt x="554" y="333"/>
                </a:lnTo>
                <a:lnTo>
                  <a:pt x="553" y="341"/>
                </a:lnTo>
                <a:lnTo>
                  <a:pt x="590" y="365"/>
                </a:lnTo>
                <a:lnTo>
                  <a:pt x="587" y="375"/>
                </a:lnTo>
                <a:lnTo>
                  <a:pt x="586" y="378"/>
                </a:lnTo>
                <a:lnTo>
                  <a:pt x="584" y="388"/>
                </a:lnTo>
                <a:lnTo>
                  <a:pt x="539" y="390"/>
                </a:lnTo>
                <a:lnTo>
                  <a:pt x="537" y="398"/>
                </a:lnTo>
                <a:lnTo>
                  <a:pt x="533" y="406"/>
                </a:lnTo>
                <a:lnTo>
                  <a:pt x="563" y="438"/>
                </a:lnTo>
                <a:lnTo>
                  <a:pt x="558" y="447"/>
                </a:lnTo>
                <a:lnTo>
                  <a:pt x="557" y="449"/>
                </a:lnTo>
                <a:lnTo>
                  <a:pt x="551" y="459"/>
                </a:lnTo>
                <a:lnTo>
                  <a:pt x="507" y="449"/>
                </a:lnTo>
                <a:lnTo>
                  <a:pt x="503" y="456"/>
                </a:lnTo>
                <a:lnTo>
                  <a:pt x="498" y="462"/>
                </a:lnTo>
                <a:lnTo>
                  <a:pt x="518" y="501"/>
                </a:lnTo>
                <a:lnTo>
                  <a:pt x="511" y="509"/>
                </a:lnTo>
                <a:lnTo>
                  <a:pt x="509" y="512"/>
                </a:lnTo>
                <a:lnTo>
                  <a:pt x="500" y="519"/>
                </a:lnTo>
                <a:lnTo>
                  <a:pt x="462" y="499"/>
                </a:lnTo>
                <a:lnTo>
                  <a:pt x="456" y="503"/>
                </a:lnTo>
                <a:lnTo>
                  <a:pt x="449" y="508"/>
                </a:lnTo>
                <a:lnTo>
                  <a:pt x="458" y="552"/>
                </a:lnTo>
                <a:lnTo>
                  <a:pt x="449" y="557"/>
                </a:lnTo>
                <a:lnTo>
                  <a:pt x="446" y="559"/>
                </a:lnTo>
                <a:lnTo>
                  <a:pt x="437" y="563"/>
                </a:lnTo>
                <a:lnTo>
                  <a:pt x="405" y="534"/>
                </a:lnTo>
                <a:lnTo>
                  <a:pt x="397" y="537"/>
                </a:lnTo>
                <a:lnTo>
                  <a:pt x="389" y="540"/>
                </a:lnTo>
                <a:lnTo>
                  <a:pt x="388" y="584"/>
                </a:lnTo>
                <a:lnTo>
                  <a:pt x="377" y="587"/>
                </a:lnTo>
                <a:lnTo>
                  <a:pt x="375" y="588"/>
                </a:lnTo>
                <a:lnTo>
                  <a:pt x="364" y="590"/>
                </a:lnTo>
                <a:lnTo>
                  <a:pt x="341" y="554"/>
                </a:lnTo>
                <a:lnTo>
                  <a:pt x="332" y="555"/>
                </a:lnTo>
                <a:lnTo>
                  <a:pt x="323" y="555"/>
                </a:lnTo>
                <a:lnTo>
                  <a:pt x="310" y="597"/>
                </a:lnTo>
                <a:lnTo>
                  <a:pt x="300" y="597"/>
                </a:lnTo>
                <a:lnTo>
                  <a:pt x="297" y="597"/>
                </a:lnTo>
                <a:lnTo>
                  <a:pt x="287" y="597"/>
                </a:lnTo>
                <a:lnTo>
                  <a:pt x="273" y="555"/>
                </a:lnTo>
                <a:lnTo>
                  <a:pt x="264" y="555"/>
                </a:lnTo>
                <a:lnTo>
                  <a:pt x="256" y="554"/>
                </a:lnTo>
                <a:lnTo>
                  <a:pt x="233" y="590"/>
                </a:lnTo>
                <a:lnTo>
                  <a:pt x="222" y="588"/>
                </a:lnTo>
                <a:lnTo>
                  <a:pt x="220" y="587"/>
                </a:lnTo>
                <a:lnTo>
                  <a:pt x="209" y="584"/>
                </a:lnTo>
                <a:lnTo>
                  <a:pt x="208" y="540"/>
                </a:lnTo>
                <a:lnTo>
                  <a:pt x="200" y="537"/>
                </a:lnTo>
                <a:lnTo>
                  <a:pt x="192" y="534"/>
                </a:lnTo>
                <a:lnTo>
                  <a:pt x="160" y="563"/>
                </a:lnTo>
                <a:lnTo>
                  <a:pt x="151" y="559"/>
                </a:lnTo>
                <a:lnTo>
                  <a:pt x="148" y="557"/>
                </a:lnTo>
                <a:lnTo>
                  <a:pt x="139" y="552"/>
                </a:lnTo>
                <a:lnTo>
                  <a:pt x="148" y="508"/>
                </a:lnTo>
                <a:lnTo>
                  <a:pt x="141" y="503"/>
                </a:lnTo>
                <a:lnTo>
                  <a:pt x="135" y="499"/>
                </a:lnTo>
                <a:lnTo>
                  <a:pt x="95" y="519"/>
                </a:lnTo>
                <a:lnTo>
                  <a:pt x="88" y="512"/>
                </a:lnTo>
                <a:lnTo>
                  <a:pt x="86" y="509"/>
                </a:lnTo>
                <a:lnTo>
                  <a:pt x="79" y="501"/>
                </a:lnTo>
                <a:lnTo>
                  <a:pt x="99" y="462"/>
                </a:lnTo>
                <a:lnTo>
                  <a:pt x="94" y="456"/>
                </a:lnTo>
                <a:lnTo>
                  <a:pt x="88" y="449"/>
                </a:lnTo>
                <a:lnTo>
                  <a:pt x="46" y="459"/>
                </a:lnTo>
                <a:lnTo>
                  <a:pt x="40" y="449"/>
                </a:lnTo>
                <a:lnTo>
                  <a:pt x="39" y="447"/>
                </a:lnTo>
                <a:lnTo>
                  <a:pt x="33" y="438"/>
                </a:lnTo>
                <a:lnTo>
                  <a:pt x="64" y="406"/>
                </a:lnTo>
                <a:lnTo>
                  <a:pt x="60" y="398"/>
                </a:lnTo>
                <a:lnTo>
                  <a:pt x="57" y="390"/>
                </a:lnTo>
                <a:lnTo>
                  <a:pt x="13" y="388"/>
                </a:lnTo>
                <a:lnTo>
                  <a:pt x="10" y="378"/>
                </a:lnTo>
                <a:lnTo>
                  <a:pt x="10" y="375"/>
                </a:lnTo>
                <a:lnTo>
                  <a:pt x="6" y="365"/>
                </a:lnTo>
                <a:lnTo>
                  <a:pt x="44" y="341"/>
                </a:lnTo>
                <a:lnTo>
                  <a:pt x="43" y="333"/>
                </a:lnTo>
                <a:lnTo>
                  <a:pt x="41" y="324"/>
                </a:lnTo>
                <a:lnTo>
                  <a:pt x="0" y="311"/>
                </a:lnTo>
                <a:lnTo>
                  <a:pt x="0" y="300"/>
                </a:lnTo>
                <a:lnTo>
                  <a:pt x="0" y="298"/>
                </a:lnTo>
                <a:lnTo>
                  <a:pt x="0" y="286"/>
                </a:lnTo>
                <a:lnTo>
                  <a:pt x="41" y="273"/>
                </a:lnTo>
                <a:lnTo>
                  <a:pt x="43" y="265"/>
                </a:lnTo>
                <a:lnTo>
                  <a:pt x="44" y="257"/>
                </a:lnTo>
                <a:lnTo>
                  <a:pt x="6" y="233"/>
                </a:lnTo>
                <a:lnTo>
                  <a:pt x="10" y="223"/>
                </a:lnTo>
                <a:lnTo>
                  <a:pt x="10" y="221"/>
                </a:lnTo>
                <a:lnTo>
                  <a:pt x="13" y="210"/>
                </a:lnTo>
                <a:lnTo>
                  <a:pt x="57" y="209"/>
                </a:lnTo>
                <a:lnTo>
                  <a:pt x="60" y="201"/>
                </a:lnTo>
                <a:lnTo>
                  <a:pt x="64" y="192"/>
                </a:lnTo>
                <a:lnTo>
                  <a:pt x="33" y="161"/>
                </a:lnTo>
                <a:lnTo>
                  <a:pt x="39" y="151"/>
                </a:lnTo>
                <a:lnTo>
                  <a:pt x="40" y="149"/>
                </a:lnTo>
                <a:lnTo>
                  <a:pt x="46" y="140"/>
                </a:lnTo>
                <a:lnTo>
                  <a:pt x="88" y="149"/>
                </a:lnTo>
                <a:lnTo>
                  <a:pt x="94" y="142"/>
                </a:lnTo>
                <a:lnTo>
                  <a:pt x="99" y="136"/>
                </a:lnTo>
                <a:lnTo>
                  <a:pt x="79" y="96"/>
                </a:lnTo>
                <a:lnTo>
                  <a:pt x="86" y="89"/>
                </a:lnTo>
                <a:lnTo>
                  <a:pt x="88" y="87"/>
                </a:lnTo>
                <a:lnTo>
                  <a:pt x="95" y="80"/>
                </a:lnTo>
                <a:lnTo>
                  <a:pt x="135" y="100"/>
                </a:lnTo>
                <a:lnTo>
                  <a:pt x="141" y="95"/>
                </a:lnTo>
                <a:lnTo>
                  <a:pt x="148" y="89"/>
                </a:lnTo>
                <a:lnTo>
                  <a:pt x="139" y="47"/>
                </a:lnTo>
                <a:lnTo>
                  <a:pt x="148" y="41"/>
                </a:lnTo>
                <a:lnTo>
                  <a:pt x="151" y="40"/>
                </a:lnTo>
                <a:lnTo>
                  <a:pt x="160" y="34"/>
                </a:lnTo>
                <a:lnTo>
                  <a:pt x="192" y="64"/>
                </a:lnTo>
                <a:lnTo>
                  <a:pt x="200" y="61"/>
                </a:lnTo>
                <a:lnTo>
                  <a:pt x="208" y="57"/>
                </a:lnTo>
                <a:lnTo>
                  <a:pt x="209" y="14"/>
                </a:lnTo>
                <a:lnTo>
                  <a:pt x="220" y="10"/>
                </a:lnTo>
                <a:lnTo>
                  <a:pt x="222" y="10"/>
                </a:lnTo>
                <a:lnTo>
                  <a:pt x="233" y="7"/>
                </a:lnTo>
                <a:lnTo>
                  <a:pt x="256" y="44"/>
                </a:lnTo>
                <a:lnTo>
                  <a:pt x="264" y="43"/>
                </a:lnTo>
                <a:lnTo>
                  <a:pt x="273" y="42"/>
                </a:lnTo>
                <a:lnTo>
                  <a:pt x="287" y="0"/>
                </a:lnTo>
                <a:lnTo>
                  <a:pt x="297" y="0"/>
                </a:lnTo>
                <a:lnTo>
                  <a:pt x="300" y="0"/>
                </a:lnTo>
                <a:lnTo>
                  <a:pt x="310" y="0"/>
                </a:lnTo>
                <a:lnTo>
                  <a:pt x="323" y="4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1" name="Freeform 75"/>
          <p:cNvSpPr>
            <a:spLocks noChangeAspect="1" noEditPoints="1"/>
          </p:cNvSpPr>
          <p:nvPr/>
        </p:nvSpPr>
        <p:spPr bwMode="auto">
          <a:xfrm>
            <a:off x="2003376" y="4316373"/>
            <a:ext cx="392640" cy="396606"/>
          </a:xfrm>
          <a:custGeom>
            <a:avLst/>
            <a:gdLst>
              <a:gd name="T0" fmla="*/ 350 w 597"/>
              <a:gd name="T1" fmla="*/ 134 h 597"/>
              <a:gd name="T2" fmla="*/ 247 w 597"/>
              <a:gd name="T3" fmla="*/ 134 h 597"/>
              <a:gd name="T4" fmla="*/ 165 w 597"/>
              <a:gd name="T5" fmla="*/ 189 h 597"/>
              <a:gd name="T6" fmla="*/ 126 w 597"/>
              <a:gd name="T7" fmla="*/ 282 h 597"/>
              <a:gd name="T8" fmla="*/ 146 w 597"/>
              <a:gd name="T9" fmla="*/ 381 h 597"/>
              <a:gd name="T10" fmla="*/ 216 w 597"/>
              <a:gd name="T11" fmla="*/ 451 h 597"/>
              <a:gd name="T12" fmla="*/ 316 w 597"/>
              <a:gd name="T13" fmla="*/ 471 h 597"/>
              <a:gd name="T14" fmla="*/ 409 w 597"/>
              <a:gd name="T15" fmla="*/ 433 h 597"/>
              <a:gd name="T16" fmla="*/ 464 w 597"/>
              <a:gd name="T17" fmla="*/ 351 h 597"/>
              <a:gd name="T18" fmla="*/ 464 w 597"/>
              <a:gd name="T19" fmla="*/ 248 h 597"/>
              <a:gd name="T20" fmla="*/ 389 w 597"/>
              <a:gd name="T21" fmla="*/ 208 h 597"/>
              <a:gd name="T22" fmla="*/ 324 w 597"/>
              <a:gd name="T23" fmla="*/ 174 h 597"/>
              <a:gd name="T24" fmla="*/ 248 w 597"/>
              <a:gd name="T25" fmla="*/ 181 h 597"/>
              <a:gd name="T26" fmla="*/ 192 w 597"/>
              <a:gd name="T27" fmla="*/ 228 h 597"/>
              <a:gd name="T28" fmla="*/ 169 w 597"/>
              <a:gd name="T29" fmla="*/ 299 h 597"/>
              <a:gd name="T30" fmla="*/ 192 w 597"/>
              <a:gd name="T31" fmla="*/ 371 h 597"/>
              <a:gd name="T32" fmla="*/ 248 w 597"/>
              <a:gd name="T33" fmla="*/ 418 h 597"/>
              <a:gd name="T34" fmla="*/ 324 w 597"/>
              <a:gd name="T35" fmla="*/ 425 h 597"/>
              <a:gd name="T36" fmla="*/ 389 w 597"/>
              <a:gd name="T37" fmla="*/ 390 h 597"/>
              <a:gd name="T38" fmla="*/ 424 w 597"/>
              <a:gd name="T39" fmla="*/ 325 h 597"/>
              <a:gd name="T40" fmla="*/ 417 w 597"/>
              <a:gd name="T41" fmla="*/ 249 h 597"/>
              <a:gd name="T42" fmla="*/ 298 w 597"/>
              <a:gd name="T43" fmla="*/ 149 h 597"/>
              <a:gd name="T44" fmla="*/ 215 w 597"/>
              <a:gd name="T45" fmla="*/ 175 h 597"/>
              <a:gd name="T46" fmla="*/ 160 w 597"/>
              <a:gd name="T47" fmla="*/ 241 h 597"/>
              <a:gd name="T48" fmla="*/ 152 w 597"/>
              <a:gd name="T49" fmla="*/ 330 h 597"/>
              <a:gd name="T50" fmla="*/ 193 w 597"/>
              <a:gd name="T51" fmla="*/ 405 h 597"/>
              <a:gd name="T52" fmla="*/ 268 w 597"/>
              <a:gd name="T53" fmla="*/ 446 h 597"/>
              <a:gd name="T54" fmla="*/ 357 w 597"/>
              <a:gd name="T55" fmla="*/ 437 h 597"/>
              <a:gd name="T56" fmla="*/ 423 w 597"/>
              <a:gd name="T57" fmla="*/ 383 h 597"/>
              <a:gd name="T58" fmla="*/ 448 w 597"/>
              <a:gd name="T59" fmla="*/ 299 h 597"/>
              <a:gd name="T60" fmla="*/ 423 w 597"/>
              <a:gd name="T61" fmla="*/ 216 h 597"/>
              <a:gd name="T62" fmla="*/ 357 w 597"/>
              <a:gd name="T63" fmla="*/ 161 h 597"/>
              <a:gd name="T64" fmla="*/ 323 w 597"/>
              <a:gd name="T65" fmla="*/ 42 h 597"/>
              <a:gd name="T66" fmla="*/ 388 w 597"/>
              <a:gd name="T67" fmla="*/ 14 h 597"/>
              <a:gd name="T68" fmla="*/ 449 w 597"/>
              <a:gd name="T69" fmla="*/ 41 h 597"/>
              <a:gd name="T70" fmla="*/ 509 w 597"/>
              <a:gd name="T71" fmla="*/ 87 h 597"/>
              <a:gd name="T72" fmla="*/ 551 w 597"/>
              <a:gd name="T73" fmla="*/ 140 h 597"/>
              <a:gd name="T74" fmla="*/ 539 w 597"/>
              <a:gd name="T75" fmla="*/ 209 h 597"/>
              <a:gd name="T76" fmla="*/ 554 w 597"/>
              <a:gd name="T77" fmla="*/ 265 h 597"/>
              <a:gd name="T78" fmla="*/ 554 w 597"/>
              <a:gd name="T79" fmla="*/ 324 h 597"/>
              <a:gd name="T80" fmla="*/ 584 w 597"/>
              <a:gd name="T81" fmla="*/ 388 h 597"/>
              <a:gd name="T82" fmla="*/ 557 w 597"/>
              <a:gd name="T83" fmla="*/ 449 h 597"/>
              <a:gd name="T84" fmla="*/ 511 w 597"/>
              <a:gd name="T85" fmla="*/ 509 h 597"/>
              <a:gd name="T86" fmla="*/ 458 w 597"/>
              <a:gd name="T87" fmla="*/ 552 h 597"/>
              <a:gd name="T88" fmla="*/ 389 w 597"/>
              <a:gd name="T89" fmla="*/ 540 h 597"/>
              <a:gd name="T90" fmla="*/ 332 w 597"/>
              <a:gd name="T91" fmla="*/ 555 h 597"/>
              <a:gd name="T92" fmla="*/ 273 w 597"/>
              <a:gd name="T93" fmla="*/ 555 h 597"/>
              <a:gd name="T94" fmla="*/ 209 w 597"/>
              <a:gd name="T95" fmla="*/ 584 h 597"/>
              <a:gd name="T96" fmla="*/ 148 w 597"/>
              <a:gd name="T97" fmla="*/ 557 h 597"/>
              <a:gd name="T98" fmla="*/ 88 w 597"/>
              <a:gd name="T99" fmla="*/ 512 h 597"/>
              <a:gd name="T100" fmla="*/ 46 w 597"/>
              <a:gd name="T101" fmla="*/ 459 h 597"/>
              <a:gd name="T102" fmla="*/ 57 w 597"/>
              <a:gd name="T103" fmla="*/ 390 h 597"/>
              <a:gd name="T104" fmla="*/ 43 w 597"/>
              <a:gd name="T105" fmla="*/ 333 h 597"/>
              <a:gd name="T106" fmla="*/ 41 w 597"/>
              <a:gd name="T107" fmla="*/ 273 h 597"/>
              <a:gd name="T108" fmla="*/ 13 w 597"/>
              <a:gd name="T109" fmla="*/ 210 h 597"/>
              <a:gd name="T110" fmla="*/ 40 w 597"/>
              <a:gd name="T111" fmla="*/ 149 h 597"/>
              <a:gd name="T112" fmla="*/ 86 w 597"/>
              <a:gd name="T113" fmla="*/ 89 h 597"/>
              <a:gd name="T114" fmla="*/ 139 w 597"/>
              <a:gd name="T115" fmla="*/ 47 h 597"/>
              <a:gd name="T116" fmla="*/ 208 w 597"/>
              <a:gd name="T117" fmla="*/ 57 h 597"/>
              <a:gd name="T118" fmla="*/ 264 w 597"/>
              <a:gd name="T119" fmla="*/ 43 h 597"/>
              <a:gd name="T120" fmla="*/ 323 w 597"/>
              <a:gd name="T121" fmla="*/ 42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97" h="597">
                <a:moveTo>
                  <a:pt x="421" y="177"/>
                </a:moveTo>
                <a:lnTo>
                  <a:pt x="409" y="165"/>
                </a:lnTo>
                <a:lnTo>
                  <a:pt x="395" y="156"/>
                </a:lnTo>
                <a:lnTo>
                  <a:pt x="381" y="147"/>
                </a:lnTo>
                <a:lnTo>
                  <a:pt x="365" y="140"/>
                </a:lnTo>
                <a:lnTo>
                  <a:pt x="350" y="134"/>
                </a:lnTo>
                <a:lnTo>
                  <a:pt x="334" y="130"/>
                </a:lnTo>
                <a:lnTo>
                  <a:pt x="316" y="127"/>
                </a:lnTo>
                <a:lnTo>
                  <a:pt x="298" y="127"/>
                </a:lnTo>
                <a:lnTo>
                  <a:pt x="281" y="127"/>
                </a:lnTo>
                <a:lnTo>
                  <a:pt x="263" y="130"/>
                </a:lnTo>
                <a:lnTo>
                  <a:pt x="247" y="134"/>
                </a:lnTo>
                <a:lnTo>
                  <a:pt x="232" y="140"/>
                </a:lnTo>
                <a:lnTo>
                  <a:pt x="216" y="147"/>
                </a:lnTo>
                <a:lnTo>
                  <a:pt x="202" y="156"/>
                </a:lnTo>
                <a:lnTo>
                  <a:pt x="188" y="165"/>
                </a:lnTo>
                <a:lnTo>
                  <a:pt x="176" y="177"/>
                </a:lnTo>
                <a:lnTo>
                  <a:pt x="165" y="189"/>
                </a:lnTo>
                <a:lnTo>
                  <a:pt x="155" y="203"/>
                </a:lnTo>
                <a:lnTo>
                  <a:pt x="146" y="217"/>
                </a:lnTo>
                <a:lnTo>
                  <a:pt x="139" y="232"/>
                </a:lnTo>
                <a:lnTo>
                  <a:pt x="133" y="248"/>
                </a:lnTo>
                <a:lnTo>
                  <a:pt x="129" y="264"/>
                </a:lnTo>
                <a:lnTo>
                  <a:pt x="126" y="282"/>
                </a:lnTo>
                <a:lnTo>
                  <a:pt x="126" y="299"/>
                </a:lnTo>
                <a:lnTo>
                  <a:pt x="126" y="317"/>
                </a:lnTo>
                <a:lnTo>
                  <a:pt x="129" y="334"/>
                </a:lnTo>
                <a:lnTo>
                  <a:pt x="133" y="351"/>
                </a:lnTo>
                <a:lnTo>
                  <a:pt x="139" y="366"/>
                </a:lnTo>
                <a:lnTo>
                  <a:pt x="146" y="381"/>
                </a:lnTo>
                <a:lnTo>
                  <a:pt x="155" y="395"/>
                </a:lnTo>
                <a:lnTo>
                  <a:pt x="165" y="410"/>
                </a:lnTo>
                <a:lnTo>
                  <a:pt x="176" y="421"/>
                </a:lnTo>
                <a:lnTo>
                  <a:pt x="188" y="433"/>
                </a:lnTo>
                <a:lnTo>
                  <a:pt x="202" y="442"/>
                </a:lnTo>
                <a:lnTo>
                  <a:pt x="216" y="451"/>
                </a:lnTo>
                <a:lnTo>
                  <a:pt x="232" y="459"/>
                </a:lnTo>
                <a:lnTo>
                  <a:pt x="247" y="465"/>
                </a:lnTo>
                <a:lnTo>
                  <a:pt x="263" y="468"/>
                </a:lnTo>
                <a:lnTo>
                  <a:pt x="281" y="471"/>
                </a:lnTo>
                <a:lnTo>
                  <a:pt x="298" y="472"/>
                </a:lnTo>
                <a:lnTo>
                  <a:pt x="316" y="471"/>
                </a:lnTo>
                <a:lnTo>
                  <a:pt x="334" y="468"/>
                </a:lnTo>
                <a:lnTo>
                  <a:pt x="350" y="465"/>
                </a:lnTo>
                <a:lnTo>
                  <a:pt x="365" y="459"/>
                </a:lnTo>
                <a:lnTo>
                  <a:pt x="381" y="451"/>
                </a:lnTo>
                <a:lnTo>
                  <a:pt x="395" y="442"/>
                </a:lnTo>
                <a:lnTo>
                  <a:pt x="409" y="433"/>
                </a:lnTo>
                <a:lnTo>
                  <a:pt x="421" y="421"/>
                </a:lnTo>
                <a:lnTo>
                  <a:pt x="432" y="410"/>
                </a:lnTo>
                <a:lnTo>
                  <a:pt x="442" y="395"/>
                </a:lnTo>
                <a:lnTo>
                  <a:pt x="450" y="381"/>
                </a:lnTo>
                <a:lnTo>
                  <a:pt x="458" y="366"/>
                </a:lnTo>
                <a:lnTo>
                  <a:pt x="464" y="351"/>
                </a:lnTo>
                <a:lnTo>
                  <a:pt x="467" y="334"/>
                </a:lnTo>
                <a:lnTo>
                  <a:pt x="471" y="317"/>
                </a:lnTo>
                <a:lnTo>
                  <a:pt x="471" y="299"/>
                </a:lnTo>
                <a:lnTo>
                  <a:pt x="471" y="282"/>
                </a:lnTo>
                <a:lnTo>
                  <a:pt x="467" y="264"/>
                </a:lnTo>
                <a:lnTo>
                  <a:pt x="464" y="248"/>
                </a:lnTo>
                <a:lnTo>
                  <a:pt x="458" y="232"/>
                </a:lnTo>
                <a:lnTo>
                  <a:pt x="450" y="217"/>
                </a:lnTo>
                <a:lnTo>
                  <a:pt x="442" y="203"/>
                </a:lnTo>
                <a:lnTo>
                  <a:pt x="432" y="189"/>
                </a:lnTo>
                <a:lnTo>
                  <a:pt x="421" y="177"/>
                </a:lnTo>
                <a:close/>
                <a:moveTo>
                  <a:pt x="389" y="208"/>
                </a:moveTo>
                <a:lnTo>
                  <a:pt x="381" y="199"/>
                </a:lnTo>
                <a:lnTo>
                  <a:pt x="370" y="192"/>
                </a:lnTo>
                <a:lnTo>
                  <a:pt x="359" y="187"/>
                </a:lnTo>
                <a:lnTo>
                  <a:pt x="349" y="181"/>
                </a:lnTo>
                <a:lnTo>
                  <a:pt x="336" y="176"/>
                </a:lnTo>
                <a:lnTo>
                  <a:pt x="324" y="174"/>
                </a:lnTo>
                <a:lnTo>
                  <a:pt x="311" y="171"/>
                </a:lnTo>
                <a:lnTo>
                  <a:pt x="298" y="170"/>
                </a:lnTo>
                <a:lnTo>
                  <a:pt x="286" y="171"/>
                </a:lnTo>
                <a:lnTo>
                  <a:pt x="273" y="174"/>
                </a:lnTo>
                <a:lnTo>
                  <a:pt x="260" y="176"/>
                </a:lnTo>
                <a:lnTo>
                  <a:pt x="248" y="181"/>
                </a:lnTo>
                <a:lnTo>
                  <a:pt x="237" y="187"/>
                </a:lnTo>
                <a:lnTo>
                  <a:pt x="227" y="192"/>
                </a:lnTo>
                <a:lnTo>
                  <a:pt x="216" y="199"/>
                </a:lnTo>
                <a:lnTo>
                  <a:pt x="208" y="208"/>
                </a:lnTo>
                <a:lnTo>
                  <a:pt x="199" y="217"/>
                </a:lnTo>
                <a:lnTo>
                  <a:pt x="192" y="228"/>
                </a:lnTo>
                <a:lnTo>
                  <a:pt x="186" y="238"/>
                </a:lnTo>
                <a:lnTo>
                  <a:pt x="180" y="249"/>
                </a:lnTo>
                <a:lnTo>
                  <a:pt x="175" y="260"/>
                </a:lnTo>
                <a:lnTo>
                  <a:pt x="173" y="273"/>
                </a:lnTo>
                <a:lnTo>
                  <a:pt x="171" y="286"/>
                </a:lnTo>
                <a:lnTo>
                  <a:pt x="169" y="299"/>
                </a:lnTo>
                <a:lnTo>
                  <a:pt x="171" y="312"/>
                </a:lnTo>
                <a:lnTo>
                  <a:pt x="173" y="325"/>
                </a:lnTo>
                <a:lnTo>
                  <a:pt x="175" y="337"/>
                </a:lnTo>
                <a:lnTo>
                  <a:pt x="180" y="349"/>
                </a:lnTo>
                <a:lnTo>
                  <a:pt x="186" y="360"/>
                </a:lnTo>
                <a:lnTo>
                  <a:pt x="192" y="371"/>
                </a:lnTo>
                <a:lnTo>
                  <a:pt x="199" y="381"/>
                </a:lnTo>
                <a:lnTo>
                  <a:pt x="208" y="390"/>
                </a:lnTo>
                <a:lnTo>
                  <a:pt x="216" y="398"/>
                </a:lnTo>
                <a:lnTo>
                  <a:pt x="227" y="406"/>
                </a:lnTo>
                <a:lnTo>
                  <a:pt x="237" y="412"/>
                </a:lnTo>
                <a:lnTo>
                  <a:pt x="248" y="418"/>
                </a:lnTo>
                <a:lnTo>
                  <a:pt x="260" y="421"/>
                </a:lnTo>
                <a:lnTo>
                  <a:pt x="273" y="425"/>
                </a:lnTo>
                <a:lnTo>
                  <a:pt x="286" y="427"/>
                </a:lnTo>
                <a:lnTo>
                  <a:pt x="298" y="427"/>
                </a:lnTo>
                <a:lnTo>
                  <a:pt x="311" y="427"/>
                </a:lnTo>
                <a:lnTo>
                  <a:pt x="324" y="425"/>
                </a:lnTo>
                <a:lnTo>
                  <a:pt x="336" y="421"/>
                </a:lnTo>
                <a:lnTo>
                  <a:pt x="349" y="418"/>
                </a:lnTo>
                <a:lnTo>
                  <a:pt x="359" y="412"/>
                </a:lnTo>
                <a:lnTo>
                  <a:pt x="370" y="406"/>
                </a:lnTo>
                <a:lnTo>
                  <a:pt x="381" y="398"/>
                </a:lnTo>
                <a:lnTo>
                  <a:pt x="389" y="390"/>
                </a:lnTo>
                <a:lnTo>
                  <a:pt x="397" y="381"/>
                </a:lnTo>
                <a:lnTo>
                  <a:pt x="405" y="371"/>
                </a:lnTo>
                <a:lnTo>
                  <a:pt x="411" y="360"/>
                </a:lnTo>
                <a:lnTo>
                  <a:pt x="417" y="349"/>
                </a:lnTo>
                <a:lnTo>
                  <a:pt x="421" y="337"/>
                </a:lnTo>
                <a:lnTo>
                  <a:pt x="424" y="325"/>
                </a:lnTo>
                <a:lnTo>
                  <a:pt x="426" y="312"/>
                </a:lnTo>
                <a:lnTo>
                  <a:pt x="426" y="299"/>
                </a:lnTo>
                <a:lnTo>
                  <a:pt x="426" y="286"/>
                </a:lnTo>
                <a:lnTo>
                  <a:pt x="424" y="273"/>
                </a:lnTo>
                <a:lnTo>
                  <a:pt x="421" y="260"/>
                </a:lnTo>
                <a:lnTo>
                  <a:pt x="417" y="249"/>
                </a:lnTo>
                <a:lnTo>
                  <a:pt x="411" y="238"/>
                </a:lnTo>
                <a:lnTo>
                  <a:pt x="405" y="228"/>
                </a:lnTo>
                <a:lnTo>
                  <a:pt x="397" y="217"/>
                </a:lnTo>
                <a:lnTo>
                  <a:pt x="389" y="208"/>
                </a:lnTo>
                <a:lnTo>
                  <a:pt x="389" y="208"/>
                </a:lnTo>
                <a:close/>
                <a:moveTo>
                  <a:pt x="298" y="149"/>
                </a:moveTo>
                <a:lnTo>
                  <a:pt x="283" y="150"/>
                </a:lnTo>
                <a:lnTo>
                  <a:pt x="268" y="152"/>
                </a:lnTo>
                <a:lnTo>
                  <a:pt x="254" y="156"/>
                </a:lnTo>
                <a:lnTo>
                  <a:pt x="240" y="161"/>
                </a:lnTo>
                <a:lnTo>
                  <a:pt x="227" y="168"/>
                </a:lnTo>
                <a:lnTo>
                  <a:pt x="215" y="175"/>
                </a:lnTo>
                <a:lnTo>
                  <a:pt x="203" y="183"/>
                </a:lnTo>
                <a:lnTo>
                  <a:pt x="193" y="194"/>
                </a:lnTo>
                <a:lnTo>
                  <a:pt x="183" y="204"/>
                </a:lnTo>
                <a:lnTo>
                  <a:pt x="174" y="216"/>
                </a:lnTo>
                <a:lnTo>
                  <a:pt x="167" y="228"/>
                </a:lnTo>
                <a:lnTo>
                  <a:pt x="160" y="241"/>
                </a:lnTo>
                <a:lnTo>
                  <a:pt x="155" y="255"/>
                </a:lnTo>
                <a:lnTo>
                  <a:pt x="152" y="269"/>
                </a:lnTo>
                <a:lnTo>
                  <a:pt x="149" y="284"/>
                </a:lnTo>
                <a:lnTo>
                  <a:pt x="148" y="299"/>
                </a:lnTo>
                <a:lnTo>
                  <a:pt x="149" y="314"/>
                </a:lnTo>
                <a:lnTo>
                  <a:pt x="152" y="330"/>
                </a:lnTo>
                <a:lnTo>
                  <a:pt x="155" y="344"/>
                </a:lnTo>
                <a:lnTo>
                  <a:pt x="160" y="358"/>
                </a:lnTo>
                <a:lnTo>
                  <a:pt x="167" y="371"/>
                </a:lnTo>
                <a:lnTo>
                  <a:pt x="174" y="383"/>
                </a:lnTo>
                <a:lnTo>
                  <a:pt x="183" y="394"/>
                </a:lnTo>
                <a:lnTo>
                  <a:pt x="193" y="405"/>
                </a:lnTo>
                <a:lnTo>
                  <a:pt x="203" y="414"/>
                </a:lnTo>
                <a:lnTo>
                  <a:pt x="215" y="424"/>
                </a:lnTo>
                <a:lnTo>
                  <a:pt x="227" y="431"/>
                </a:lnTo>
                <a:lnTo>
                  <a:pt x="240" y="437"/>
                </a:lnTo>
                <a:lnTo>
                  <a:pt x="254" y="442"/>
                </a:lnTo>
                <a:lnTo>
                  <a:pt x="268" y="446"/>
                </a:lnTo>
                <a:lnTo>
                  <a:pt x="283" y="448"/>
                </a:lnTo>
                <a:lnTo>
                  <a:pt x="298" y="448"/>
                </a:lnTo>
                <a:lnTo>
                  <a:pt x="314" y="448"/>
                </a:lnTo>
                <a:lnTo>
                  <a:pt x="329" y="446"/>
                </a:lnTo>
                <a:lnTo>
                  <a:pt x="343" y="442"/>
                </a:lnTo>
                <a:lnTo>
                  <a:pt x="357" y="437"/>
                </a:lnTo>
                <a:lnTo>
                  <a:pt x="370" y="431"/>
                </a:lnTo>
                <a:lnTo>
                  <a:pt x="382" y="424"/>
                </a:lnTo>
                <a:lnTo>
                  <a:pt x="394" y="414"/>
                </a:lnTo>
                <a:lnTo>
                  <a:pt x="404" y="405"/>
                </a:lnTo>
                <a:lnTo>
                  <a:pt x="413" y="394"/>
                </a:lnTo>
                <a:lnTo>
                  <a:pt x="423" y="383"/>
                </a:lnTo>
                <a:lnTo>
                  <a:pt x="430" y="371"/>
                </a:lnTo>
                <a:lnTo>
                  <a:pt x="436" y="358"/>
                </a:lnTo>
                <a:lnTo>
                  <a:pt x="442" y="344"/>
                </a:lnTo>
                <a:lnTo>
                  <a:pt x="445" y="330"/>
                </a:lnTo>
                <a:lnTo>
                  <a:pt x="448" y="314"/>
                </a:lnTo>
                <a:lnTo>
                  <a:pt x="448" y="299"/>
                </a:lnTo>
                <a:lnTo>
                  <a:pt x="448" y="284"/>
                </a:lnTo>
                <a:lnTo>
                  <a:pt x="445" y="269"/>
                </a:lnTo>
                <a:lnTo>
                  <a:pt x="442" y="255"/>
                </a:lnTo>
                <a:lnTo>
                  <a:pt x="436" y="241"/>
                </a:lnTo>
                <a:lnTo>
                  <a:pt x="430" y="228"/>
                </a:lnTo>
                <a:lnTo>
                  <a:pt x="423" y="216"/>
                </a:lnTo>
                <a:lnTo>
                  <a:pt x="413" y="204"/>
                </a:lnTo>
                <a:lnTo>
                  <a:pt x="404" y="194"/>
                </a:lnTo>
                <a:lnTo>
                  <a:pt x="394" y="183"/>
                </a:lnTo>
                <a:lnTo>
                  <a:pt x="382" y="175"/>
                </a:lnTo>
                <a:lnTo>
                  <a:pt x="370" y="168"/>
                </a:lnTo>
                <a:lnTo>
                  <a:pt x="357" y="161"/>
                </a:lnTo>
                <a:lnTo>
                  <a:pt x="343" y="156"/>
                </a:lnTo>
                <a:lnTo>
                  <a:pt x="329" y="152"/>
                </a:lnTo>
                <a:lnTo>
                  <a:pt x="314" y="150"/>
                </a:lnTo>
                <a:lnTo>
                  <a:pt x="298" y="149"/>
                </a:lnTo>
                <a:lnTo>
                  <a:pt x="298" y="149"/>
                </a:lnTo>
                <a:close/>
                <a:moveTo>
                  <a:pt x="323" y="42"/>
                </a:moveTo>
                <a:lnTo>
                  <a:pt x="332" y="43"/>
                </a:lnTo>
                <a:lnTo>
                  <a:pt x="341" y="44"/>
                </a:lnTo>
                <a:lnTo>
                  <a:pt x="364" y="7"/>
                </a:lnTo>
                <a:lnTo>
                  <a:pt x="375" y="10"/>
                </a:lnTo>
                <a:lnTo>
                  <a:pt x="377" y="10"/>
                </a:lnTo>
                <a:lnTo>
                  <a:pt x="388" y="14"/>
                </a:lnTo>
                <a:lnTo>
                  <a:pt x="389" y="57"/>
                </a:lnTo>
                <a:lnTo>
                  <a:pt x="397" y="61"/>
                </a:lnTo>
                <a:lnTo>
                  <a:pt x="405" y="64"/>
                </a:lnTo>
                <a:lnTo>
                  <a:pt x="437" y="34"/>
                </a:lnTo>
                <a:lnTo>
                  <a:pt x="446" y="40"/>
                </a:lnTo>
                <a:lnTo>
                  <a:pt x="449" y="41"/>
                </a:lnTo>
                <a:lnTo>
                  <a:pt x="458" y="47"/>
                </a:lnTo>
                <a:lnTo>
                  <a:pt x="449" y="89"/>
                </a:lnTo>
                <a:lnTo>
                  <a:pt x="456" y="95"/>
                </a:lnTo>
                <a:lnTo>
                  <a:pt x="462" y="100"/>
                </a:lnTo>
                <a:lnTo>
                  <a:pt x="500" y="80"/>
                </a:lnTo>
                <a:lnTo>
                  <a:pt x="509" y="87"/>
                </a:lnTo>
                <a:lnTo>
                  <a:pt x="511" y="89"/>
                </a:lnTo>
                <a:lnTo>
                  <a:pt x="518" y="96"/>
                </a:lnTo>
                <a:lnTo>
                  <a:pt x="498" y="136"/>
                </a:lnTo>
                <a:lnTo>
                  <a:pt x="503" y="142"/>
                </a:lnTo>
                <a:lnTo>
                  <a:pt x="507" y="149"/>
                </a:lnTo>
                <a:lnTo>
                  <a:pt x="551" y="140"/>
                </a:lnTo>
                <a:lnTo>
                  <a:pt x="557" y="149"/>
                </a:lnTo>
                <a:lnTo>
                  <a:pt x="558" y="151"/>
                </a:lnTo>
                <a:lnTo>
                  <a:pt x="563" y="161"/>
                </a:lnTo>
                <a:lnTo>
                  <a:pt x="533" y="192"/>
                </a:lnTo>
                <a:lnTo>
                  <a:pt x="537" y="201"/>
                </a:lnTo>
                <a:lnTo>
                  <a:pt x="539" y="209"/>
                </a:lnTo>
                <a:lnTo>
                  <a:pt x="584" y="210"/>
                </a:lnTo>
                <a:lnTo>
                  <a:pt x="586" y="221"/>
                </a:lnTo>
                <a:lnTo>
                  <a:pt x="587" y="223"/>
                </a:lnTo>
                <a:lnTo>
                  <a:pt x="590" y="233"/>
                </a:lnTo>
                <a:lnTo>
                  <a:pt x="553" y="257"/>
                </a:lnTo>
                <a:lnTo>
                  <a:pt x="554" y="265"/>
                </a:lnTo>
                <a:lnTo>
                  <a:pt x="554" y="273"/>
                </a:lnTo>
                <a:lnTo>
                  <a:pt x="597" y="286"/>
                </a:lnTo>
                <a:lnTo>
                  <a:pt x="597" y="298"/>
                </a:lnTo>
                <a:lnTo>
                  <a:pt x="597" y="300"/>
                </a:lnTo>
                <a:lnTo>
                  <a:pt x="597" y="311"/>
                </a:lnTo>
                <a:lnTo>
                  <a:pt x="554" y="324"/>
                </a:lnTo>
                <a:lnTo>
                  <a:pt x="554" y="333"/>
                </a:lnTo>
                <a:lnTo>
                  <a:pt x="553" y="341"/>
                </a:lnTo>
                <a:lnTo>
                  <a:pt x="590" y="365"/>
                </a:lnTo>
                <a:lnTo>
                  <a:pt x="587" y="375"/>
                </a:lnTo>
                <a:lnTo>
                  <a:pt x="586" y="378"/>
                </a:lnTo>
                <a:lnTo>
                  <a:pt x="584" y="388"/>
                </a:lnTo>
                <a:lnTo>
                  <a:pt x="539" y="390"/>
                </a:lnTo>
                <a:lnTo>
                  <a:pt x="537" y="398"/>
                </a:lnTo>
                <a:lnTo>
                  <a:pt x="533" y="406"/>
                </a:lnTo>
                <a:lnTo>
                  <a:pt x="563" y="438"/>
                </a:lnTo>
                <a:lnTo>
                  <a:pt x="558" y="447"/>
                </a:lnTo>
                <a:lnTo>
                  <a:pt x="557" y="449"/>
                </a:lnTo>
                <a:lnTo>
                  <a:pt x="551" y="459"/>
                </a:lnTo>
                <a:lnTo>
                  <a:pt x="507" y="449"/>
                </a:lnTo>
                <a:lnTo>
                  <a:pt x="503" y="456"/>
                </a:lnTo>
                <a:lnTo>
                  <a:pt x="498" y="462"/>
                </a:lnTo>
                <a:lnTo>
                  <a:pt x="518" y="501"/>
                </a:lnTo>
                <a:lnTo>
                  <a:pt x="511" y="509"/>
                </a:lnTo>
                <a:lnTo>
                  <a:pt x="509" y="512"/>
                </a:lnTo>
                <a:lnTo>
                  <a:pt x="500" y="519"/>
                </a:lnTo>
                <a:lnTo>
                  <a:pt x="462" y="499"/>
                </a:lnTo>
                <a:lnTo>
                  <a:pt x="456" y="503"/>
                </a:lnTo>
                <a:lnTo>
                  <a:pt x="449" y="508"/>
                </a:lnTo>
                <a:lnTo>
                  <a:pt x="458" y="552"/>
                </a:lnTo>
                <a:lnTo>
                  <a:pt x="449" y="557"/>
                </a:lnTo>
                <a:lnTo>
                  <a:pt x="446" y="559"/>
                </a:lnTo>
                <a:lnTo>
                  <a:pt x="437" y="563"/>
                </a:lnTo>
                <a:lnTo>
                  <a:pt x="405" y="534"/>
                </a:lnTo>
                <a:lnTo>
                  <a:pt x="397" y="537"/>
                </a:lnTo>
                <a:lnTo>
                  <a:pt x="389" y="540"/>
                </a:lnTo>
                <a:lnTo>
                  <a:pt x="388" y="584"/>
                </a:lnTo>
                <a:lnTo>
                  <a:pt x="377" y="587"/>
                </a:lnTo>
                <a:lnTo>
                  <a:pt x="375" y="588"/>
                </a:lnTo>
                <a:lnTo>
                  <a:pt x="364" y="590"/>
                </a:lnTo>
                <a:lnTo>
                  <a:pt x="341" y="554"/>
                </a:lnTo>
                <a:lnTo>
                  <a:pt x="332" y="555"/>
                </a:lnTo>
                <a:lnTo>
                  <a:pt x="323" y="555"/>
                </a:lnTo>
                <a:lnTo>
                  <a:pt x="310" y="597"/>
                </a:lnTo>
                <a:lnTo>
                  <a:pt x="300" y="597"/>
                </a:lnTo>
                <a:lnTo>
                  <a:pt x="297" y="597"/>
                </a:lnTo>
                <a:lnTo>
                  <a:pt x="287" y="597"/>
                </a:lnTo>
                <a:lnTo>
                  <a:pt x="273" y="555"/>
                </a:lnTo>
                <a:lnTo>
                  <a:pt x="264" y="555"/>
                </a:lnTo>
                <a:lnTo>
                  <a:pt x="256" y="554"/>
                </a:lnTo>
                <a:lnTo>
                  <a:pt x="233" y="590"/>
                </a:lnTo>
                <a:lnTo>
                  <a:pt x="222" y="588"/>
                </a:lnTo>
                <a:lnTo>
                  <a:pt x="220" y="587"/>
                </a:lnTo>
                <a:lnTo>
                  <a:pt x="209" y="584"/>
                </a:lnTo>
                <a:lnTo>
                  <a:pt x="208" y="540"/>
                </a:lnTo>
                <a:lnTo>
                  <a:pt x="200" y="537"/>
                </a:lnTo>
                <a:lnTo>
                  <a:pt x="192" y="534"/>
                </a:lnTo>
                <a:lnTo>
                  <a:pt x="160" y="563"/>
                </a:lnTo>
                <a:lnTo>
                  <a:pt x="151" y="559"/>
                </a:lnTo>
                <a:lnTo>
                  <a:pt x="148" y="557"/>
                </a:lnTo>
                <a:lnTo>
                  <a:pt x="139" y="552"/>
                </a:lnTo>
                <a:lnTo>
                  <a:pt x="148" y="508"/>
                </a:lnTo>
                <a:lnTo>
                  <a:pt x="141" y="503"/>
                </a:lnTo>
                <a:lnTo>
                  <a:pt x="135" y="499"/>
                </a:lnTo>
                <a:lnTo>
                  <a:pt x="95" y="519"/>
                </a:lnTo>
                <a:lnTo>
                  <a:pt x="88" y="512"/>
                </a:lnTo>
                <a:lnTo>
                  <a:pt x="86" y="509"/>
                </a:lnTo>
                <a:lnTo>
                  <a:pt x="79" y="501"/>
                </a:lnTo>
                <a:lnTo>
                  <a:pt x="99" y="462"/>
                </a:lnTo>
                <a:lnTo>
                  <a:pt x="94" y="456"/>
                </a:lnTo>
                <a:lnTo>
                  <a:pt x="88" y="449"/>
                </a:lnTo>
                <a:lnTo>
                  <a:pt x="46" y="459"/>
                </a:lnTo>
                <a:lnTo>
                  <a:pt x="40" y="449"/>
                </a:lnTo>
                <a:lnTo>
                  <a:pt x="39" y="447"/>
                </a:lnTo>
                <a:lnTo>
                  <a:pt x="33" y="438"/>
                </a:lnTo>
                <a:lnTo>
                  <a:pt x="64" y="406"/>
                </a:lnTo>
                <a:lnTo>
                  <a:pt x="60" y="398"/>
                </a:lnTo>
                <a:lnTo>
                  <a:pt x="57" y="390"/>
                </a:lnTo>
                <a:lnTo>
                  <a:pt x="13" y="388"/>
                </a:lnTo>
                <a:lnTo>
                  <a:pt x="10" y="378"/>
                </a:lnTo>
                <a:lnTo>
                  <a:pt x="10" y="375"/>
                </a:lnTo>
                <a:lnTo>
                  <a:pt x="6" y="365"/>
                </a:lnTo>
                <a:lnTo>
                  <a:pt x="44" y="341"/>
                </a:lnTo>
                <a:lnTo>
                  <a:pt x="43" y="333"/>
                </a:lnTo>
                <a:lnTo>
                  <a:pt x="41" y="324"/>
                </a:lnTo>
                <a:lnTo>
                  <a:pt x="0" y="311"/>
                </a:lnTo>
                <a:lnTo>
                  <a:pt x="0" y="300"/>
                </a:lnTo>
                <a:lnTo>
                  <a:pt x="0" y="298"/>
                </a:lnTo>
                <a:lnTo>
                  <a:pt x="0" y="286"/>
                </a:lnTo>
                <a:lnTo>
                  <a:pt x="41" y="273"/>
                </a:lnTo>
                <a:lnTo>
                  <a:pt x="43" y="265"/>
                </a:lnTo>
                <a:lnTo>
                  <a:pt x="44" y="257"/>
                </a:lnTo>
                <a:lnTo>
                  <a:pt x="6" y="233"/>
                </a:lnTo>
                <a:lnTo>
                  <a:pt x="10" y="223"/>
                </a:lnTo>
                <a:lnTo>
                  <a:pt x="10" y="221"/>
                </a:lnTo>
                <a:lnTo>
                  <a:pt x="13" y="210"/>
                </a:lnTo>
                <a:lnTo>
                  <a:pt x="57" y="209"/>
                </a:lnTo>
                <a:lnTo>
                  <a:pt x="60" y="201"/>
                </a:lnTo>
                <a:lnTo>
                  <a:pt x="64" y="192"/>
                </a:lnTo>
                <a:lnTo>
                  <a:pt x="33" y="161"/>
                </a:lnTo>
                <a:lnTo>
                  <a:pt x="39" y="151"/>
                </a:lnTo>
                <a:lnTo>
                  <a:pt x="40" y="149"/>
                </a:lnTo>
                <a:lnTo>
                  <a:pt x="46" y="140"/>
                </a:lnTo>
                <a:lnTo>
                  <a:pt x="88" y="149"/>
                </a:lnTo>
                <a:lnTo>
                  <a:pt x="94" y="142"/>
                </a:lnTo>
                <a:lnTo>
                  <a:pt x="99" y="136"/>
                </a:lnTo>
                <a:lnTo>
                  <a:pt x="79" y="96"/>
                </a:lnTo>
                <a:lnTo>
                  <a:pt x="86" y="89"/>
                </a:lnTo>
                <a:lnTo>
                  <a:pt x="88" y="87"/>
                </a:lnTo>
                <a:lnTo>
                  <a:pt x="95" y="80"/>
                </a:lnTo>
                <a:lnTo>
                  <a:pt x="135" y="100"/>
                </a:lnTo>
                <a:lnTo>
                  <a:pt x="141" y="95"/>
                </a:lnTo>
                <a:lnTo>
                  <a:pt x="148" y="89"/>
                </a:lnTo>
                <a:lnTo>
                  <a:pt x="139" y="47"/>
                </a:lnTo>
                <a:lnTo>
                  <a:pt x="148" y="41"/>
                </a:lnTo>
                <a:lnTo>
                  <a:pt x="151" y="40"/>
                </a:lnTo>
                <a:lnTo>
                  <a:pt x="160" y="34"/>
                </a:lnTo>
                <a:lnTo>
                  <a:pt x="192" y="64"/>
                </a:lnTo>
                <a:lnTo>
                  <a:pt x="200" y="61"/>
                </a:lnTo>
                <a:lnTo>
                  <a:pt x="208" y="57"/>
                </a:lnTo>
                <a:lnTo>
                  <a:pt x="209" y="14"/>
                </a:lnTo>
                <a:lnTo>
                  <a:pt x="220" y="10"/>
                </a:lnTo>
                <a:lnTo>
                  <a:pt x="222" y="10"/>
                </a:lnTo>
                <a:lnTo>
                  <a:pt x="233" y="7"/>
                </a:lnTo>
                <a:lnTo>
                  <a:pt x="256" y="44"/>
                </a:lnTo>
                <a:lnTo>
                  <a:pt x="264" y="43"/>
                </a:lnTo>
                <a:lnTo>
                  <a:pt x="273" y="42"/>
                </a:lnTo>
                <a:lnTo>
                  <a:pt x="287" y="0"/>
                </a:lnTo>
                <a:lnTo>
                  <a:pt x="297" y="0"/>
                </a:lnTo>
                <a:lnTo>
                  <a:pt x="300" y="0"/>
                </a:lnTo>
                <a:lnTo>
                  <a:pt x="310" y="0"/>
                </a:lnTo>
                <a:lnTo>
                  <a:pt x="323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267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下面演示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常规日志的使用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开启常规日志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，具体配置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82838" y="1629594"/>
            <a:ext cx="6696744" cy="87440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general-log=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general-log-file=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/general.log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49369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修改配置文件后执行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systemctl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restart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mysqld.service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命令使配置生效。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 /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/general.log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命令查看常规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日志信息：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5975" y="3501802"/>
            <a:ext cx="8990469" cy="26776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Version: 8.0.27 (Source distribution). started with: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Tcp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port: 3306  Unix socket: 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tmp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mysql.sock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Time                        Id Command  Argument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2022-07-29T08:39:00.793882Z  8 Connect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on  using Socket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2022-07-29T08:39:00.794366Z  8 Query   select @@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version_comment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limit 1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2022-07-29T08:39:10.542573Z  8 Query   SHOW DATABASES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2022-07-29T08:39:12.910513Z  8 Quit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15286" y="3957146"/>
            <a:ext cx="47025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日志时间，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Command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执行的命令，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Argument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endParaRPr lang="zh-CN" altLang="en-US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918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数据备份和数据还原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270670" y="2875756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6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247793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数据备份的语法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能够通过命令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备份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数据备份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55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222998" y="1269554"/>
            <a:ext cx="7180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中提供了</a:t>
            </a:r>
            <a:r>
              <a:rPr lang="en-US" altLang="zh-CN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mysqldump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命令行工具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，该工具用于将数据库的数据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导出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，实现数据的备份。</a:t>
            </a:r>
          </a:p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mysqldump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命令备份数据库或数据表时，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不需要登录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，直接在命令行窗口执行命令即可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mysqldump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命令可以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备份单个数据库或数据表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备份多个数据库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备份所有</a:t>
            </a: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1795213"/>
            <a:ext cx="2902705" cy="3404665"/>
          </a:xfrm>
          <a:prstGeom prst="rect">
            <a:avLst/>
          </a:prstGeom>
        </p:spPr>
      </p:pic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数据备份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35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）备份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单个数据库或数据表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mysqldump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备份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单个数据库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2638822" y="2650534"/>
            <a:ext cx="7992888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-u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后的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后的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password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密码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dbname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需要备份的数据库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tbname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数据库中的表名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，可以指定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多个表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名使用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空格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分隔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不指定表名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则备份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整个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endParaRPr lang="zh-CN" altLang="en-US" sz="18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数据备份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2141201"/>
            <a:ext cx="9447072" cy="5078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–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–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password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dbname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tbname1 [tbname2...]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&gt;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filename.sql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0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）备份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多个数据库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mysqldump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备份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多个数据库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2685448" y="2565698"/>
            <a:ext cx="732357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databases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备份数据库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，该参数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后面应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至少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指定一个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endParaRPr lang="zh-CN" altLang="en-US" sz="18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数据备份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00465" y="2141201"/>
            <a:ext cx="9799572" cy="5078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–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–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password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--databases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dbname1 [dbname2...] &gt;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filename.sql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3062203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）备份所有数据库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mysqldump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备份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所有数据库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00465" y="4077866"/>
            <a:ext cx="9799572" cy="5078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–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–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password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--all-databases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filename.sql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4257157" y="4506139"/>
            <a:ext cx="41801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--all-databases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备份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所有数据库</a:t>
            </a:r>
            <a:endParaRPr lang="zh-CN" altLang="en-US" sz="18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04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Linux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环境安装</a:t>
            </a:r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0670" y="2875756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790950" y="1355965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如果备份单个数据库，在生成的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脚本中不包含创建数据库和选择数据库的语句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脚本前应先手动创建并选择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数据库。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如果备份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多个数据库和备份所有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数据库，创建的</a:t>
            </a: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脚本中包含了创建和选择数据库的语句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脚本前不需要再手动创建和选择数据库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" y="1125538"/>
            <a:ext cx="4365898" cy="4365898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数据备份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21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655046" y="3192246"/>
            <a:ext cx="6264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通过案例演示使用</a:t>
            </a:r>
            <a:r>
              <a:rPr lang="en-US" altLang="zh-CN" sz="28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zh-CN" altLang="en-US" sz="2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命令备份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</a:t>
            </a:r>
            <a:r>
              <a:rPr lang="zh-CN" altLang="en-US" sz="2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数据备份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587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</a:t>
            </a:r>
            <a:r>
              <a:rPr lang="en-US" altLang="zh-CN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准备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测试数据：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96987" y="2232873"/>
            <a:ext cx="9073008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DATABASE IF NOT EXISTS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test1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TABLE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test1.goods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(id INT, name VARCHAR(32));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test1.goods VALUES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(1, 'book'),(2, 'apple')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exit;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数据备份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63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二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备份</a:t>
            </a:r>
            <a:r>
              <a:rPr lang="en-US" altLang="zh-CN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test1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12977" y="2205658"/>
            <a:ext cx="10750467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cd 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./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mysqldump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uroot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-p test1 &gt;~/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test.sql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Enter password: ******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数据备份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1954746" y="3682986"/>
            <a:ext cx="885698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8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18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Enter </a:t>
            </a:r>
            <a:r>
              <a:rPr lang="en-US" altLang="zh-CN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password</a:t>
            </a:r>
            <a:r>
              <a:rPr lang="en-US" altLang="zh-CN" sz="18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en-US" sz="18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后面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</a:t>
            </a:r>
            <a:r>
              <a:rPr lang="en-US" altLang="zh-CN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root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用户的登录</a:t>
            </a:r>
            <a:r>
              <a:rPr lang="zh-CN" altLang="en-US" sz="18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密码，会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root</a:t>
            </a: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用户目录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生成一个文件名为</a:t>
            </a:r>
            <a:r>
              <a:rPr lang="en-US" altLang="zh-CN" sz="18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test.sql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18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备份文件</a:t>
            </a:r>
            <a:endParaRPr lang="zh-CN" altLang="en-US" sz="18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506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查看备份文件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69022" y="2155140"/>
            <a:ext cx="6728937" cy="415498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cat ~/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test.sql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 MySQL dump 10.13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Distrib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8.0.27, for Linux (x86_64)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 Host: localhost    Database: test1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 ------------------------------------------------------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 Server version	8.0.27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（此处省略一些显示结果）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`goods` (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`id`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DEFAULT NULL,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`name` varchar(32) DEFAULT NULL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（此处省略一些显示结果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3"/>
            </p:custDataLst>
          </p:nvPr>
        </p:nvSpPr>
        <p:spPr>
          <a:xfrm>
            <a:off x="6258978" y="4240733"/>
            <a:ext cx="511256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脚本</a:t>
            </a:r>
            <a:r>
              <a:rPr lang="zh-CN" altLang="en-US" sz="16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中包含</a:t>
            </a:r>
            <a:r>
              <a:rPr lang="en-US" altLang="zh-CN" sz="16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mysqldump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服务器版本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主机名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备份的数据库名称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，以及一些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16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endParaRPr lang="zh-CN" altLang="en-US" sz="1600" kern="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数据备份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416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31980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数据还原的语法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能够通过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命令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还原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数据还原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14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222998" y="1817724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数据备份后，当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数据丢失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损坏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或进行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数据库迁移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时，就可以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通过备份文件还原数据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还原有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常用的方式，分别是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命令还原数据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source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命令还原</a:t>
            </a: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1269554"/>
            <a:ext cx="2902705" cy="340466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数据还原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79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）使用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命令还原数据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命令还原数据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04695" y="2205658"/>
            <a:ext cx="9505057" cy="5810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</a:t>
            </a:r>
            <a:r>
              <a:rPr lang="en-US" altLang="zh-CN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</a:t>
            </a:r>
            <a:r>
              <a:rPr lang="en-US" altLang="zh-CN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password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</a:t>
            </a:r>
            <a:r>
              <a:rPr lang="en-US" altLang="zh-CN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dbname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&lt; </a:t>
            </a:r>
            <a:r>
              <a:rPr lang="en-US" altLang="zh-CN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filename.sql</a:t>
            </a:r>
            <a:endParaRPr lang="en-US" altLang="zh-CN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数据还原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2872847" y="2900310"/>
            <a:ext cx="66607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登录的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password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用户的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密码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dbname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要还原的数据库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 </a:t>
            </a: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filename.sql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输入重定向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脚本还原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21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511030" y="2976222"/>
            <a:ext cx="6408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test1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数据库的备份数据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还原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test2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701602"/>
            <a:ext cx="3772073" cy="3934237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数据还原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844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</a:t>
            </a:r>
            <a:r>
              <a:rPr lang="en-US" altLang="zh-CN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test2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998862" y="2205658"/>
            <a:ext cx="5722355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uroot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–p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DATABASE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test2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exit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数据还原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735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使用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APT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安装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的方法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使用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APT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更新包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编译安装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二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还原数据后查看数据：</a:t>
            </a:r>
            <a:endParaRPr lang="zh-CN" altLang="en-US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7047" y="2138643"/>
            <a:ext cx="7992888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uroot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-p test2 &lt; ~/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test.sql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uroot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-p test2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id, name FROM goods;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book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2 |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apple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数据还原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443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source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命令还原数据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source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客户端提供的命令，使用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source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命令还原数据时，需要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，在登录后的状态下执行该命令。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source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命令还原数据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502918" y="3041712"/>
            <a:ext cx="383442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source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filename.sql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数据还原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439022" y="2976222"/>
            <a:ext cx="6528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演示使用</a:t>
            </a:r>
            <a:r>
              <a:rPr lang="en-US" altLang="zh-CN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test1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数据库的备份数据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还原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test3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数据库。</a:t>
            </a:r>
            <a:endParaRPr lang="zh-CN" altLang="zh-CN" sz="2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701602"/>
            <a:ext cx="3772073" cy="3934237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数据还原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994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</a:t>
            </a:r>
            <a:r>
              <a:rPr lang="en-US" altLang="zh-CN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test3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926854" y="2160865"/>
            <a:ext cx="6696744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uroot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p123456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DATABASE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test3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USE test3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数据还原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471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二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还原数据后查看数据：</a:t>
            </a:r>
            <a:endParaRPr lang="zh-CN" altLang="en-US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002283" y="2160865"/>
            <a:ext cx="6262415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source ~/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test.sql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id, name FROM goods;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1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book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apple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数据还原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76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二进制日志的使用方法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查看二进制日志内容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二进制日志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88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025770" y="1341562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二进制日志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binlog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）用于记录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变化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数据表的创建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数据的修改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日志主要包括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涉及修改的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数据行的变化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执行时间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等信息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数据库出现</a:t>
            </a: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严重错误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时，二进制日志对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数据恢复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起着极其重要的作用。</a:t>
            </a:r>
            <a:endParaRPr lang="zh-CN" altLang="en-US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1435173"/>
            <a:ext cx="2902705" cy="3404665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二进制日志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934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二进制日志状态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默认情况下，二进制日志已经开启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日志状态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的命令：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0710" y="2133650"/>
            <a:ext cx="8280920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VARIABLES LIKE '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log_bin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%';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+----------------------------------+-------------------------------+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Variable_name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Value       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+----------------------------------+-------------------------------+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log_bin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log_bin_basename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log_bin_index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binlog.index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log_bin_trust_function_creators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OFF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log_bin_use_v1_row_events       |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OFF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+----------------------------------+-------------------------------+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二进制日志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35566" y="385918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默认已开启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35566" y="428697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日志文件的保存目录</a:t>
            </a:r>
            <a:endParaRPr lang="zh-CN" altLang="en-US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35566" y="471428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索引文件</a:t>
            </a:r>
            <a:endParaRPr lang="zh-CN" altLang="en-US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35566" y="5142545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是否可以信任函数创建者</a:t>
            </a:r>
            <a:endParaRPr lang="zh-CN" altLang="en-US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35566" y="557080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日志行事件的格式</a:t>
            </a:r>
          </a:p>
        </p:txBody>
      </p:sp>
    </p:spTree>
    <p:extLst>
      <p:ext uri="{BB962C8B-B14F-4D97-AF65-F5344CB8AC3E}">
        <p14:creationId xmlns:p14="http://schemas.microsoft.com/office/powerpoint/2010/main" val="17233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54006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二进制日志文件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中查看二进制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日志文件，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具体命令和结果如下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43690" y="2605762"/>
            <a:ext cx="5599588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ls /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grep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</a:t>
            </a:r>
            <a:endParaRPr lang="en-US" altLang="zh-CN" sz="18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binlog.000001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binlog.000002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binlog.000003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binlog.000004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binlog.index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二进制日志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77538" y="372914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日志文件</a:t>
            </a:r>
            <a:endParaRPr lang="zh-CN" altLang="en-US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54846" y="480020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索引文件</a:t>
            </a:r>
            <a:endParaRPr lang="zh-CN" altLang="en-US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8662" y="3142917"/>
            <a:ext cx="1656184" cy="1640743"/>
          </a:xfrm>
          <a:prstGeom prst="rect">
            <a:avLst/>
          </a:prstGeom>
          <a:noFill/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10021" y="4821303"/>
            <a:ext cx="1644825" cy="300912"/>
          </a:xfrm>
          <a:prstGeom prst="rect">
            <a:avLst/>
          </a:prstGeom>
          <a:noFill/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925812" y="2605762"/>
            <a:ext cx="4104456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BINARY LOGS;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+---------------+-----------+------------+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Log_name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File_size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Encrypted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+---------------+-----------+------------+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binlog.000001 |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1420 |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No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binlog.000002 |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1117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        |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binlog.000003 |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179 |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No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binlog.000004 |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7148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No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+---------------+-----------+------------+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6815286" y="1510727"/>
            <a:ext cx="4623819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BINARY LOGS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查看二进制日志文件：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815286" y="6022082"/>
            <a:ext cx="48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Log_name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日志文件名，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File_size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en-US" altLang="zh-CN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Encrypted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表示二进制日志文件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</p:spTree>
    <p:extLst>
      <p:ext uri="{BB962C8B-B14F-4D97-AF65-F5344CB8AC3E}">
        <p14:creationId xmlns:p14="http://schemas.microsoft.com/office/powerpoint/2010/main" val="27638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命令查看索引文件的内容：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10830" y="1637215"/>
            <a:ext cx="7776864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cat 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binlog.index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./binlog.000001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./binlog.000002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./binlog.000003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./binlog.000004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二进制日志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9142" y="286925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索引文件中保存了日志文件的文件名</a:t>
            </a:r>
            <a:endParaRPr lang="zh-CN" altLang="en-US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37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更新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 APT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存储库的包信息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在安装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前先从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 APT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存储库中更新包信息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，具体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命令如下：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66713" y="2223656"/>
            <a:ext cx="9195724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apt-get update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Hit:1 http://mirrors.aliyun.com/ubuntu focal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InRelease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Hit:2 http://mirrors.aliyun.com/ubuntu focal-updates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InRelease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Hit:3 http://mirrors.aliyun.com/ubuntu focal-backports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InRelease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Hit:4 http://mirrors.aliyun.com/ubuntu focal-security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InRelease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Reading package lists... Done</a:t>
            </a:r>
          </a:p>
        </p:txBody>
      </p:sp>
    </p:spTree>
    <p:extLst>
      <p:ext uri="{BB962C8B-B14F-4D97-AF65-F5344CB8AC3E}">
        <p14:creationId xmlns:p14="http://schemas.microsoft.com/office/powerpoint/2010/main" val="21510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1531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日志内容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二进制日志采用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二进制方式保存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无法直接查看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文件内容，需要使用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mysqlbinlog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将其转换为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文本格式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具体命令和结果如下：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02718" y="2473082"/>
            <a:ext cx="9793088" cy="415498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cd 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./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mysqlbinlog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/binlog.000001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The proper term is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pseudo_replica_mode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but we use this compatibility alias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to make the statement usable on server versions 8.0.24 and older.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/*!50530 SET @@SESSION.PSEUDO_SLAVE_MODE=1*/;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/*!50003 SET @OLD_COMPLETION_TYPE=@@COMPLETION_TYPE,COMPLETION_TYPE=0*/;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DELIMITER /*!*/;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at 4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220728  9:03:53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server id 1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end_log_pos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125 CRC32 0x7adf6888 	Start: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 4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server v 8.0.27 created 220728  9:03:53 at startup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（此处省略一些显示结果）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二进制日志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94806" y="514800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记录日志的位置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0152" y="5486554"/>
            <a:ext cx="142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日志时间</a:t>
            </a:r>
          </a:p>
        </p:txBody>
      </p:sp>
    </p:spTree>
    <p:extLst>
      <p:ext uri="{BB962C8B-B14F-4D97-AF65-F5344CB8AC3E}">
        <p14:creationId xmlns:p14="http://schemas.microsoft.com/office/powerpoint/2010/main" val="310949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1531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将二进制日志转换为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后，可以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直接导入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中，具体命令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982638" y="1724621"/>
            <a:ext cx="10657184" cy="41819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./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mysqlbinlog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/binlog.000001 |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uroot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-p123456</a:t>
            </a:r>
            <a:endParaRPr lang="zh-CN" altLang="en-US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二进制日志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87094" y="2142812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管道符号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|”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左边的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命令的输出结果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</a:t>
            </a: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命令输入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，实现数据导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</a:p>
        </p:txBody>
      </p:sp>
    </p:spTree>
    <p:extLst>
      <p:ext uri="{BB962C8B-B14F-4D97-AF65-F5344CB8AC3E}">
        <p14:creationId xmlns:p14="http://schemas.microsoft.com/office/powerpoint/2010/main" val="27166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1531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mysqlbinlog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添加一些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通过选项可以指定根据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等来恢复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指定区间的数据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变化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，具体语法如下：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610929" y="2061642"/>
            <a:ext cx="504056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mysqlbinlog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[options] log-files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二进制日志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5" y="2615640"/>
            <a:ext cx="10009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log-files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日志文件路径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options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可选的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具体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--start-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datetime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时间戳等于或晚于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参数值的第一个事件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二进制日志。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--stop-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datetime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时间戳等于或大于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参数值的第一个事件中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停止读取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二进制日志。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--start-position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位置等于或大于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参数值的第一个事件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二进制日志。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--stop-position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位置等于或大于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参数的第一个事件处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停止解码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二进制日志。</a:t>
            </a:r>
          </a:p>
        </p:txBody>
      </p:sp>
    </p:spTree>
    <p:extLst>
      <p:ext uri="{BB962C8B-B14F-4D97-AF65-F5344CB8AC3E}">
        <p14:creationId xmlns:p14="http://schemas.microsoft.com/office/powerpoint/2010/main" val="40255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153129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恢复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2022-08-01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15:00:00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之前所有的操作：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1624867"/>
            <a:ext cx="9000999" cy="115685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./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mysqlbinlog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--stop-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datetime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2022-08-01 15:00:00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/binlog.000001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uroot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-p123456</a:t>
            </a:r>
            <a:endParaRPr lang="zh-CN" altLang="en-US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二进制日志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5" y="2709714"/>
            <a:ext cx="1000911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若要恢复到指定位置，可以在输出的日志结果中通过“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”查看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，也可以使用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MASTER STATUS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674825" y="3717826"/>
            <a:ext cx="6912768" cy="26776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MASTER STATUS\G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***************************1. row***************************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File: binlog.000004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Position: 9525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Binlog_Do_DB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Binlog_Ignore_DB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Executed_Gtid_Set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11230" y="4502000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当前所在的日志文件</a:t>
            </a:r>
            <a:endParaRPr lang="zh-CN" altLang="en-US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1230" y="4887377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当前所在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</a:t>
            </a:r>
          </a:p>
        </p:txBody>
      </p:sp>
    </p:spTree>
    <p:extLst>
      <p:ext uri="{BB962C8B-B14F-4D97-AF65-F5344CB8AC3E}">
        <p14:creationId xmlns:p14="http://schemas.microsoft.com/office/powerpoint/2010/main" val="5141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1531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暂停二进制日志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临时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暂停记录二进制日志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574926" y="2266831"/>
            <a:ext cx="468052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sql_log_bin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二进制日志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5446" y="2343775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只针对当前命令行窗口有效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3002178"/>
            <a:ext cx="10153129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立即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恢复二进制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日志记录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的语句：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574926" y="3717826"/>
            <a:ext cx="4680520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SET 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sql_log_bin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1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1531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删除二进制日志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的情况下，如果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直接删除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日志文件，可能会导致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程序出错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RESET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PURGE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删除二进制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二进制日志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73374" y="2493690"/>
            <a:ext cx="9915669" cy="33239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，删除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二进制日志文件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RESET MASTER;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，删除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创建时间早于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binlog.000002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的所有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日志文件，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删除的日志文件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不包括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binlog.000002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PURGE MASTER LOGS TO '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binlog.000002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，删除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2022-08-01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的二进制日志，不包括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2022-08-01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当天的日志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PURGE MASTER LOGS BEFORE '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20220801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09667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多实例部署和主从复制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270670" y="2875756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577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多实例部署的方法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，能够通过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配置文件配置多个实例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多实例部署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38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222998" y="166445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支持多实例部署，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多实例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是指在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一台服务器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运行多个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，通过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监听不同的端口号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区分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一台服务器有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剩余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的资源时，通过多实例部署可以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剩余的资源来提供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更多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的服务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1393281"/>
            <a:ext cx="2902705" cy="340466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多实例部署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462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多实例部署是通过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更改配置文件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实现的，打开配置文件，在配置文件中添加多个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具体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配置如下：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2493690"/>
            <a:ext cx="5976664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[mysqld@replica01]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port=3307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datadir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/lib/mysql-replica01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socket=/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/lib/mysql-replica01/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mysql.sock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log-error=/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/lib/mysql-replica01/mysqld.log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[mysqld@replica02]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port=3308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datadir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/lib/mysql-replica02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socket=/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/lib/mysql-replica02/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mysql.sock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log-error=/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/lib/mysql-replica02/mysqld.log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22" y="3533814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此时共有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实例监听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3306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实例监听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3307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实例监听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3308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多实例部署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53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APT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的命令：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22798" y="2091259"/>
            <a:ext cx="6516725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apt install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-server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98" y="2758200"/>
            <a:ext cx="6516725" cy="286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278782" y="5705817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标注部分提示安装</a:t>
            </a:r>
            <a:r>
              <a:rPr lang="en-US" altLang="zh-CN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将占用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264MB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的磁盘空间，是否继续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安装，输入</a:t>
            </a:r>
            <a:r>
              <a:rPr lang="en-US" altLang="zh-CN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继续安装</a:t>
            </a:r>
            <a:endParaRPr lang="zh-CN" altLang="en-US" sz="16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2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初始化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命令为新增的两个实例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初始化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0710" y="2061642"/>
            <a:ext cx="9001000" cy="216982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cd 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./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--initialize-insecure 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datadir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/lib/mysql-replica01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./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--initialize-insecure 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datadir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/lib/mysql-replica02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82837" y="4221882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datadir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了两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个新增实例配置的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datadir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数据库后，这两个新增实例的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用户的登录密码都为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多实例部署</a:t>
            </a:r>
          </a:p>
        </p:txBody>
      </p:sp>
    </p:spTree>
    <p:extLst>
      <p:ext uri="{BB962C8B-B14F-4D97-AF65-F5344CB8AC3E}">
        <p14:creationId xmlns:p14="http://schemas.microsoft.com/office/powerpoint/2010/main" val="41002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7291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多实例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@.service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多实例服务，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@.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复制到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systemd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10730" y="2109188"/>
            <a:ext cx="8496944" cy="92333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/home/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ubuntu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/mysql-8.0.27/scripts/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@.service 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/lib/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/system/</a:t>
            </a:r>
            <a:endParaRPr lang="en-US" altLang="zh-CN" sz="18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多实例部署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3049644"/>
            <a:ext cx="10729193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启动多实例服务，并设置开机自动启动：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24676" y="3566394"/>
            <a:ext cx="9469052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mysqld@replica01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mysqld@replica02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systemctl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start mysqld@replica01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systemctl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start mysqld@replica02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设置开机自动启动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systemctl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enable mysqld@replica01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systemctl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enable mysqld@replica02</a:t>
            </a:r>
          </a:p>
        </p:txBody>
      </p:sp>
    </p:spTree>
    <p:extLst>
      <p:ext uri="{BB962C8B-B14F-4D97-AF65-F5344CB8AC3E}">
        <p14:creationId xmlns:p14="http://schemas.microsoft.com/office/powerpoint/2010/main" val="72351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729193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查看监听的端口号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，确认多实例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是否启动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1749217"/>
            <a:ext cx="8784976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tnlp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grep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LISTEN 0 70  *:33060  *:*  users:(("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=972,fd=22))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LISTEN 0 151 *: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3306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*:*  users:(("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=972,fd=25))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LISTEN 0 151 *: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3307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*:*  users:(("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=3347,fd=24))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LISTEN 0 151 *: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3308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*:*  users:(("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=3445,fd=33))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多实例部署</a:t>
            </a:r>
          </a:p>
        </p:txBody>
      </p:sp>
    </p:spTree>
    <p:extLst>
      <p:ext uri="{BB962C8B-B14F-4D97-AF65-F5344CB8AC3E}">
        <p14:creationId xmlns:p14="http://schemas.microsoft.com/office/powerpoint/2010/main" val="39144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7291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登录并设置密码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两个命令行窗口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窗口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端口号为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3307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，设置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用户的登录密码为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123456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10730" y="2061642"/>
            <a:ext cx="9037004" cy="175432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登录端口号为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3307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mysqld@replica01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-h127.0.0.1 -P3307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uroot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设置登录密码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 USER '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root'@'localhost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IDENTIFIED BY '123456';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多实例部署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3789834"/>
            <a:ext cx="107291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窗口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中登录端口号为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3308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的实例，登录后设置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用户的登录密码为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123456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10730" y="4365898"/>
            <a:ext cx="9037004" cy="175432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登录端口号为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3308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mysqld@replica02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/local/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/bin#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-h127.0.0.1 -P3308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uroot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设置登录密码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 USER '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root'@'localhost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IDENTIFIED BY '123456';</a:t>
            </a:r>
          </a:p>
        </p:txBody>
      </p:sp>
    </p:spTree>
    <p:extLst>
      <p:ext uri="{BB962C8B-B14F-4D97-AF65-F5344CB8AC3E}">
        <p14:creationId xmlns:p14="http://schemas.microsoft.com/office/powerpoint/2010/main" val="16196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585" y="3645818"/>
            <a:ext cx="5823857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主从复制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，能够说出主从复制的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优点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主从复制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163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295006" y="1612733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主从复制概述</a:t>
            </a:r>
            <a:endParaRPr lang="en-US" altLang="zh-CN" kern="1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主从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复制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是指将多台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服务器中的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某一台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主数据库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Master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服务器作为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从数据库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Slaves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），将主服务器的数据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到从数据库中，使得从数据库和主数据库的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数据保持一致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，实现主从复制。</a:t>
            </a:r>
            <a:endParaRPr lang="zh-CN" altLang="en-US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43690" y="1559114"/>
            <a:ext cx="2902705" cy="340466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主从复制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939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7291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支持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主数据库同时向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从数据库复制，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同时也可以作为其他从数据库的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，实现链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复制示意图：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048298"/>
              </p:ext>
            </p:extLst>
          </p:nvPr>
        </p:nvGraphicFramePr>
        <p:xfrm>
          <a:off x="1391039" y="2709714"/>
          <a:ext cx="4744849" cy="321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" name="Visio" r:id="rId3" imgW="6191082" imgH="4188882" progId="Visio.Drawing.11">
                  <p:embed/>
                </p:oleObj>
              </mc:Choice>
              <mc:Fallback>
                <p:oleObj name="Visio" r:id="rId3" imgW="6191082" imgH="418888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39" y="2709714"/>
                        <a:ext cx="4744849" cy="32120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6311230" y="3285778"/>
            <a:ext cx="47525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是数据库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和数据库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既是数据库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，又是数据库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和数据库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，实现了链状复制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主从复制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87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7291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复制的优点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492788" y="3287945"/>
            <a:ext cx="1463675" cy="1465262"/>
          </a:xfrm>
          <a:custGeom>
            <a:avLst/>
            <a:gdLst>
              <a:gd name="T0" fmla="*/ 1098181 w 861"/>
              <a:gd name="T1" fmla="*/ 731780 h 861"/>
              <a:gd name="T2" fmla="*/ 730988 w 861"/>
              <a:gd name="T3" fmla="*/ 1097670 h 861"/>
              <a:gd name="T4" fmla="*/ 365494 w 861"/>
              <a:gd name="T5" fmla="*/ 731780 h 861"/>
              <a:gd name="T6" fmla="*/ 730988 w 861"/>
              <a:gd name="T7" fmla="*/ 365890 h 861"/>
              <a:gd name="T8" fmla="*/ 829586 w 861"/>
              <a:gd name="T9" fmla="*/ 379505 h 861"/>
              <a:gd name="T10" fmla="*/ 710588 w 861"/>
              <a:gd name="T11" fmla="*/ 0 h 861"/>
              <a:gd name="T12" fmla="*/ 0 w 861"/>
              <a:gd name="T13" fmla="*/ 731780 h 861"/>
              <a:gd name="T14" fmla="*/ 730988 w 861"/>
              <a:gd name="T15" fmla="*/ 1465262 h 861"/>
              <a:gd name="T16" fmla="*/ 1463675 w 861"/>
              <a:gd name="T17" fmla="*/ 731780 h 861"/>
              <a:gd name="T18" fmla="*/ 1261378 w 861"/>
              <a:gd name="T19" fmla="*/ 226341 h 861"/>
              <a:gd name="T20" fmla="*/ 1002983 w 861"/>
              <a:gd name="T21" fmla="*/ 486719 h 861"/>
              <a:gd name="T22" fmla="*/ 1098181 w 861"/>
              <a:gd name="T23" fmla="*/ 731780 h 8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61" h="861">
                <a:moveTo>
                  <a:pt x="646" y="430"/>
                </a:moveTo>
                <a:cubicBezTo>
                  <a:pt x="646" y="549"/>
                  <a:pt x="549" y="645"/>
                  <a:pt x="430" y="645"/>
                </a:cubicBezTo>
                <a:cubicBezTo>
                  <a:pt x="311" y="645"/>
                  <a:pt x="215" y="549"/>
                  <a:pt x="215" y="430"/>
                </a:cubicBezTo>
                <a:cubicBezTo>
                  <a:pt x="215" y="311"/>
                  <a:pt x="311" y="215"/>
                  <a:pt x="430" y="215"/>
                </a:cubicBezTo>
                <a:cubicBezTo>
                  <a:pt x="450" y="215"/>
                  <a:pt x="470" y="218"/>
                  <a:pt x="488" y="223"/>
                </a:cubicBezTo>
                <a:cubicBezTo>
                  <a:pt x="447" y="156"/>
                  <a:pt x="422" y="80"/>
                  <a:pt x="418" y="0"/>
                </a:cubicBezTo>
                <a:cubicBezTo>
                  <a:pt x="186" y="6"/>
                  <a:pt x="0" y="196"/>
                  <a:pt x="0" y="430"/>
                </a:cubicBezTo>
                <a:cubicBezTo>
                  <a:pt x="0" y="668"/>
                  <a:pt x="192" y="861"/>
                  <a:pt x="430" y="861"/>
                </a:cubicBezTo>
                <a:cubicBezTo>
                  <a:pt x="668" y="861"/>
                  <a:pt x="861" y="668"/>
                  <a:pt x="861" y="430"/>
                </a:cubicBezTo>
                <a:cubicBezTo>
                  <a:pt x="861" y="315"/>
                  <a:pt x="816" y="211"/>
                  <a:pt x="742" y="133"/>
                </a:cubicBezTo>
                <a:cubicBezTo>
                  <a:pt x="590" y="286"/>
                  <a:pt x="590" y="286"/>
                  <a:pt x="590" y="286"/>
                </a:cubicBezTo>
                <a:cubicBezTo>
                  <a:pt x="625" y="325"/>
                  <a:pt x="646" y="375"/>
                  <a:pt x="646" y="43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68575" tIns="34288" rIns="68575" bIns="3428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2272251" y="2511657"/>
            <a:ext cx="1463675" cy="1276350"/>
          </a:xfrm>
          <a:custGeom>
            <a:avLst/>
            <a:gdLst>
              <a:gd name="T0" fmla="*/ 1256279 w 861"/>
              <a:gd name="T1" fmla="*/ 1244016 h 750"/>
              <a:gd name="T2" fmla="*/ 1256279 w 861"/>
              <a:gd name="T3" fmla="*/ 1242314 h 750"/>
              <a:gd name="T4" fmla="*/ 1463675 w 861"/>
              <a:gd name="T5" fmla="*/ 733476 h 750"/>
              <a:gd name="T6" fmla="*/ 730988 w 861"/>
              <a:gd name="T7" fmla="*/ 0 h 750"/>
              <a:gd name="T8" fmla="*/ 0 w 861"/>
              <a:gd name="T9" fmla="*/ 733476 h 750"/>
              <a:gd name="T10" fmla="*/ 203997 w 861"/>
              <a:gd name="T11" fmla="*/ 1240612 h 750"/>
              <a:gd name="T12" fmla="*/ 203997 w 861"/>
              <a:gd name="T13" fmla="*/ 1242314 h 750"/>
              <a:gd name="T14" fmla="*/ 224396 w 861"/>
              <a:gd name="T15" fmla="*/ 1262736 h 750"/>
              <a:gd name="T16" fmla="*/ 482792 w 861"/>
              <a:gd name="T17" fmla="*/ 1002360 h 750"/>
              <a:gd name="T18" fmla="*/ 472592 w 861"/>
              <a:gd name="T19" fmla="*/ 992149 h 750"/>
              <a:gd name="T20" fmla="*/ 470892 w 861"/>
              <a:gd name="T21" fmla="*/ 990448 h 750"/>
              <a:gd name="T22" fmla="*/ 365494 w 861"/>
              <a:gd name="T23" fmla="*/ 733476 h 750"/>
              <a:gd name="T24" fmla="*/ 730988 w 861"/>
              <a:gd name="T25" fmla="*/ 365887 h 750"/>
              <a:gd name="T26" fmla="*/ 1096481 w 861"/>
              <a:gd name="T27" fmla="*/ 733476 h 750"/>
              <a:gd name="T28" fmla="*/ 992783 w 861"/>
              <a:gd name="T29" fmla="*/ 988746 h 750"/>
              <a:gd name="T30" fmla="*/ 992783 w 861"/>
              <a:gd name="T31" fmla="*/ 988746 h 750"/>
              <a:gd name="T32" fmla="*/ 992783 w 861"/>
              <a:gd name="T33" fmla="*/ 988746 h 750"/>
              <a:gd name="T34" fmla="*/ 957084 w 861"/>
              <a:gd name="T35" fmla="*/ 1026185 h 750"/>
              <a:gd name="T36" fmla="*/ 1225679 w 861"/>
              <a:gd name="T37" fmla="*/ 1276350 h 750"/>
              <a:gd name="T38" fmla="*/ 1256279 w 861"/>
              <a:gd name="T39" fmla="*/ 1244016 h 75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61" h="750">
                <a:moveTo>
                  <a:pt x="739" y="731"/>
                </a:moveTo>
                <a:cubicBezTo>
                  <a:pt x="739" y="730"/>
                  <a:pt x="739" y="730"/>
                  <a:pt x="739" y="730"/>
                </a:cubicBezTo>
                <a:cubicBezTo>
                  <a:pt x="814" y="653"/>
                  <a:pt x="861" y="547"/>
                  <a:pt x="861" y="431"/>
                </a:cubicBezTo>
                <a:cubicBezTo>
                  <a:pt x="861" y="193"/>
                  <a:pt x="668" y="0"/>
                  <a:pt x="430" y="0"/>
                </a:cubicBezTo>
                <a:cubicBezTo>
                  <a:pt x="192" y="0"/>
                  <a:pt x="0" y="193"/>
                  <a:pt x="0" y="431"/>
                </a:cubicBezTo>
                <a:cubicBezTo>
                  <a:pt x="0" y="547"/>
                  <a:pt x="45" y="652"/>
                  <a:pt x="120" y="729"/>
                </a:cubicBezTo>
                <a:cubicBezTo>
                  <a:pt x="120" y="730"/>
                  <a:pt x="120" y="730"/>
                  <a:pt x="120" y="730"/>
                </a:cubicBezTo>
                <a:cubicBezTo>
                  <a:pt x="124" y="734"/>
                  <a:pt x="128" y="738"/>
                  <a:pt x="132" y="742"/>
                </a:cubicBezTo>
                <a:cubicBezTo>
                  <a:pt x="284" y="589"/>
                  <a:pt x="284" y="589"/>
                  <a:pt x="284" y="589"/>
                </a:cubicBezTo>
                <a:cubicBezTo>
                  <a:pt x="282" y="587"/>
                  <a:pt x="280" y="585"/>
                  <a:pt x="278" y="583"/>
                </a:cubicBezTo>
                <a:cubicBezTo>
                  <a:pt x="277" y="582"/>
                  <a:pt x="277" y="582"/>
                  <a:pt x="277" y="582"/>
                </a:cubicBezTo>
                <a:cubicBezTo>
                  <a:pt x="239" y="543"/>
                  <a:pt x="215" y="490"/>
                  <a:pt x="215" y="431"/>
                </a:cubicBezTo>
                <a:cubicBezTo>
                  <a:pt x="215" y="312"/>
                  <a:pt x="311" y="215"/>
                  <a:pt x="430" y="215"/>
                </a:cubicBezTo>
                <a:cubicBezTo>
                  <a:pt x="549" y="215"/>
                  <a:pt x="645" y="312"/>
                  <a:pt x="645" y="431"/>
                </a:cubicBezTo>
                <a:cubicBezTo>
                  <a:pt x="645" y="489"/>
                  <a:pt x="622" y="542"/>
                  <a:pt x="584" y="581"/>
                </a:cubicBezTo>
                <a:cubicBezTo>
                  <a:pt x="584" y="581"/>
                  <a:pt x="584" y="581"/>
                  <a:pt x="584" y="581"/>
                </a:cubicBezTo>
                <a:cubicBezTo>
                  <a:pt x="584" y="581"/>
                  <a:pt x="584" y="581"/>
                  <a:pt x="584" y="581"/>
                </a:cubicBezTo>
                <a:cubicBezTo>
                  <a:pt x="577" y="588"/>
                  <a:pt x="570" y="596"/>
                  <a:pt x="563" y="603"/>
                </a:cubicBezTo>
                <a:cubicBezTo>
                  <a:pt x="721" y="750"/>
                  <a:pt x="721" y="750"/>
                  <a:pt x="721" y="750"/>
                </a:cubicBezTo>
                <a:cubicBezTo>
                  <a:pt x="727" y="743"/>
                  <a:pt x="733" y="737"/>
                  <a:pt x="739" y="73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68575" tIns="34288" rIns="68575" bIns="3428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3048538" y="3287945"/>
            <a:ext cx="1465263" cy="1465262"/>
          </a:xfrm>
          <a:custGeom>
            <a:avLst/>
            <a:gdLst>
              <a:gd name="T0" fmla="*/ 753030 w 862"/>
              <a:gd name="T1" fmla="*/ 0 h 861"/>
              <a:gd name="T2" fmla="*/ 634041 w 862"/>
              <a:gd name="T3" fmla="*/ 379505 h 861"/>
              <a:gd name="T4" fmla="*/ 732632 w 862"/>
              <a:gd name="T5" fmla="*/ 365890 h 861"/>
              <a:gd name="T6" fmla="*/ 1098097 w 862"/>
              <a:gd name="T7" fmla="*/ 731780 h 861"/>
              <a:gd name="T8" fmla="*/ 732632 w 862"/>
              <a:gd name="T9" fmla="*/ 1097670 h 861"/>
              <a:gd name="T10" fmla="*/ 367166 w 862"/>
              <a:gd name="T11" fmla="*/ 731780 h 861"/>
              <a:gd name="T12" fmla="*/ 448758 w 862"/>
              <a:gd name="T13" fmla="*/ 500333 h 861"/>
              <a:gd name="T14" fmla="*/ 180183 w 862"/>
              <a:gd name="T15" fmla="*/ 250167 h 861"/>
              <a:gd name="T16" fmla="*/ 0 w 862"/>
              <a:gd name="T17" fmla="*/ 731780 h 861"/>
              <a:gd name="T18" fmla="*/ 732632 w 862"/>
              <a:gd name="T19" fmla="*/ 1465262 h 861"/>
              <a:gd name="T20" fmla="*/ 1465263 w 862"/>
              <a:gd name="T21" fmla="*/ 731780 h 861"/>
              <a:gd name="T22" fmla="*/ 753030 w 862"/>
              <a:gd name="T23" fmla="*/ 0 h 8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62" h="861">
                <a:moveTo>
                  <a:pt x="443" y="0"/>
                </a:moveTo>
                <a:cubicBezTo>
                  <a:pt x="439" y="80"/>
                  <a:pt x="415" y="156"/>
                  <a:pt x="373" y="223"/>
                </a:cubicBezTo>
                <a:cubicBezTo>
                  <a:pt x="391" y="218"/>
                  <a:pt x="411" y="215"/>
                  <a:pt x="431" y="215"/>
                </a:cubicBezTo>
                <a:cubicBezTo>
                  <a:pt x="550" y="215"/>
                  <a:pt x="646" y="311"/>
                  <a:pt x="646" y="430"/>
                </a:cubicBezTo>
                <a:cubicBezTo>
                  <a:pt x="646" y="549"/>
                  <a:pt x="550" y="645"/>
                  <a:pt x="431" y="645"/>
                </a:cubicBezTo>
                <a:cubicBezTo>
                  <a:pt x="312" y="645"/>
                  <a:pt x="216" y="549"/>
                  <a:pt x="216" y="430"/>
                </a:cubicBezTo>
                <a:cubicBezTo>
                  <a:pt x="216" y="378"/>
                  <a:pt x="234" y="331"/>
                  <a:pt x="264" y="294"/>
                </a:cubicBezTo>
                <a:cubicBezTo>
                  <a:pt x="106" y="147"/>
                  <a:pt x="106" y="147"/>
                  <a:pt x="106" y="147"/>
                </a:cubicBezTo>
                <a:cubicBezTo>
                  <a:pt x="40" y="223"/>
                  <a:pt x="0" y="322"/>
                  <a:pt x="0" y="430"/>
                </a:cubicBezTo>
                <a:cubicBezTo>
                  <a:pt x="0" y="668"/>
                  <a:pt x="193" y="861"/>
                  <a:pt x="431" y="861"/>
                </a:cubicBezTo>
                <a:cubicBezTo>
                  <a:pt x="669" y="861"/>
                  <a:pt x="862" y="668"/>
                  <a:pt x="862" y="430"/>
                </a:cubicBezTo>
                <a:cubicBezTo>
                  <a:pt x="862" y="196"/>
                  <a:pt x="675" y="6"/>
                  <a:pt x="443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68575" tIns="34288" rIns="68575" bIns="3428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11" name="TextBox 175"/>
          <p:cNvSpPr txBox="1">
            <a:spLocks noChangeArrowheads="1"/>
          </p:cNvSpPr>
          <p:nvPr/>
        </p:nvSpPr>
        <p:spPr bwMode="auto">
          <a:xfrm>
            <a:off x="2828107" y="3043928"/>
            <a:ext cx="327644" cy="43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5" tIns="34288" rIns="68575" bIns="34288">
            <a:spAutoFit/>
          </a:bodyPr>
          <a:lstStyle>
            <a:lvl1pPr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455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id-ID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69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1</a:t>
            </a:r>
            <a:endParaRPr kumimoji="0" lang="id-ID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369B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</p:txBody>
      </p:sp>
      <p:sp>
        <p:nvSpPr>
          <p:cNvPr id="12" name="TextBox 176"/>
          <p:cNvSpPr txBox="1">
            <a:spLocks noChangeArrowheads="1"/>
          </p:cNvSpPr>
          <p:nvPr/>
        </p:nvSpPr>
        <p:spPr bwMode="auto">
          <a:xfrm>
            <a:off x="2060803" y="3806188"/>
            <a:ext cx="327644" cy="43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5" tIns="34288" rIns="68575" bIns="34288">
            <a:spAutoFit/>
          </a:bodyPr>
          <a:lstStyle>
            <a:lvl1pPr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455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id-ID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369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</a:t>
            </a:r>
            <a:endParaRPr kumimoji="0" lang="id-ID" altLang="en-US" b="1" i="0" u="none" strike="noStrike" kern="1200" cap="none" spc="0" normalizeH="0" baseline="0" noProof="0" dirty="0">
              <a:ln>
                <a:noFill/>
              </a:ln>
              <a:solidFill>
                <a:srgbClr val="1369B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</p:txBody>
      </p:sp>
      <p:sp>
        <p:nvSpPr>
          <p:cNvPr id="13" name="TextBox 177"/>
          <p:cNvSpPr txBox="1">
            <a:spLocks noChangeArrowheads="1"/>
          </p:cNvSpPr>
          <p:nvPr/>
        </p:nvSpPr>
        <p:spPr bwMode="auto">
          <a:xfrm>
            <a:off x="3617347" y="3806188"/>
            <a:ext cx="327644" cy="43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5" tIns="34288" rIns="68575" bIns="34288">
            <a:spAutoFit/>
          </a:bodyPr>
          <a:lstStyle>
            <a:lvl1pPr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 defTabSz="455295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defTabSz="455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455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id-ID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69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3</a:t>
            </a:r>
            <a:endParaRPr kumimoji="0" lang="id-ID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369B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Arial" panose="020B0604020202020204" pitchFamily="34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5122343" y="2351320"/>
            <a:ext cx="0" cy="2565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5409365" y="1689923"/>
            <a:ext cx="762000" cy="1004887"/>
          </a:xfrm>
          <a:custGeom>
            <a:avLst/>
            <a:gdLst>
              <a:gd name="T0" fmla="*/ 13440833 w 21600"/>
              <a:gd name="T1" fmla="*/ 23374974 h 21600"/>
              <a:gd name="T2" fmla="*/ 13440833 w 21600"/>
              <a:gd name="T3" fmla="*/ 23374974 h 21600"/>
              <a:gd name="T4" fmla="*/ 13440833 w 21600"/>
              <a:gd name="T5" fmla="*/ 23374974 h 21600"/>
              <a:gd name="T6" fmla="*/ 13440833 w 21600"/>
              <a:gd name="T7" fmla="*/ 2337497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s-ES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5426086" y="3060889"/>
            <a:ext cx="762000" cy="1006475"/>
          </a:xfrm>
          <a:custGeom>
            <a:avLst/>
            <a:gdLst>
              <a:gd name="T0" fmla="*/ 13440833 w 21600"/>
              <a:gd name="T1" fmla="*/ 23448910 h 21600"/>
              <a:gd name="T2" fmla="*/ 13440833 w 21600"/>
              <a:gd name="T3" fmla="*/ 23448910 h 21600"/>
              <a:gd name="T4" fmla="*/ 13440833 w 21600"/>
              <a:gd name="T5" fmla="*/ 23448910 h 21600"/>
              <a:gd name="T6" fmla="*/ 13440833 w 21600"/>
              <a:gd name="T7" fmla="*/ 2344891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pPr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ES" altLang="en-US" sz="6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459952" y="4457461"/>
            <a:ext cx="762000" cy="1006475"/>
          </a:xfrm>
          <a:custGeom>
            <a:avLst/>
            <a:gdLst>
              <a:gd name="T0" fmla="*/ 13440833 w 21600"/>
              <a:gd name="T1" fmla="*/ 23448910 h 21600"/>
              <a:gd name="T2" fmla="*/ 13440833 w 21600"/>
              <a:gd name="T3" fmla="*/ 23448910 h 21600"/>
              <a:gd name="T4" fmla="*/ 13440833 w 21600"/>
              <a:gd name="T5" fmla="*/ 23448910 h 21600"/>
              <a:gd name="T6" fmla="*/ 13440833 w 21600"/>
              <a:gd name="T7" fmla="*/ 2344891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s-ES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8" name="TextBox 35"/>
          <p:cNvSpPr txBox="1"/>
          <p:nvPr/>
        </p:nvSpPr>
        <p:spPr>
          <a:xfrm>
            <a:off x="6301305" y="1631667"/>
            <a:ext cx="407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当主数据库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出现问题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，可以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快速切换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到从数据库提供服务。</a:t>
            </a:r>
          </a:p>
        </p:txBody>
      </p:sp>
      <p:sp>
        <p:nvSpPr>
          <p:cNvPr id="20" name="TextBox 35"/>
          <p:cNvSpPr txBox="1"/>
          <p:nvPr/>
        </p:nvSpPr>
        <p:spPr>
          <a:xfrm>
            <a:off x="6301305" y="3043928"/>
            <a:ext cx="4002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实现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读写分离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，降低主数据库的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访问压力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。</a:t>
            </a:r>
          </a:p>
        </p:txBody>
      </p:sp>
      <p:sp>
        <p:nvSpPr>
          <p:cNvPr id="22" name="TextBox 35"/>
          <p:cNvSpPr txBox="1"/>
          <p:nvPr/>
        </p:nvSpPr>
        <p:spPr>
          <a:xfrm>
            <a:off x="6301305" y="4401815"/>
            <a:ext cx="4054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在从数据库中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备份数据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，避免备份数据时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影响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主数据库服务。</a:t>
            </a:r>
          </a:p>
        </p:txBody>
      </p:sp>
      <p:sp>
        <p:nvSpPr>
          <p:cNvPr id="19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主从复制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37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295006" y="1701602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主从复制原理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的主从复制基于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日志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实现，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通过二进制日志将主数据库的数据变化同步到从数据库中。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从数据库中有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两个线程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，分别是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IOthread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SQLthread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IOthread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线程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负责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主数据库的二进制日志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，将读取的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内容写入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到从数据库的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中继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日志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Relay log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SQLthread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线程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负责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读取中继日志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，将中继日志中的数据变化保存到数据库中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，实现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主数据库和从数据库的数据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同步。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30859" y="1892095"/>
            <a:ext cx="2902705" cy="3404665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主从复制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686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729193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主从复制的实现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原理：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981249"/>
              </p:ext>
            </p:extLst>
          </p:nvPr>
        </p:nvGraphicFramePr>
        <p:xfrm>
          <a:off x="3142878" y="1773610"/>
          <a:ext cx="5472608" cy="400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" name="Visio" r:id="rId3" imgW="4103106" imgH="3005109" progId="Visio.Drawing.11">
                  <p:embed/>
                </p:oleObj>
              </mc:Choice>
              <mc:Fallback>
                <p:oleObj name="Visio" r:id="rId3" imgW="4103106" imgH="300510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878" y="1773610"/>
                        <a:ext cx="5472608" cy="4006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主从复制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535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APT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，会安装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服务器的包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客户端和数据库公共文件的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关键文件的保存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79420"/>
              </p:ext>
            </p:extLst>
          </p:nvPr>
        </p:nvGraphicFramePr>
        <p:xfrm>
          <a:off x="2062758" y="2061642"/>
          <a:ext cx="8568952" cy="394049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980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446">
                  <a:extLst>
                    <a:ext uri="{9D8B030D-6E8A-4147-A177-3AD203B41FA5}">
                      <a16:colId xmlns:a16="http://schemas.microsoft.com/office/drawing/2014/main" val="3853618383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硬件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客户端程序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/usr/bin/mysql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服务器程序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/usr/sbin/mysqld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客户端配置文件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/etc/mysql/mysql.conf.d/mysql.cnf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7606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服务端配置文件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etc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mysql.conf.d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mysqld.cnf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0585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数据目录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var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/lib/</a:t>
                      </a: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984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错误日志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var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/log/</a:t>
                      </a: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/error.log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781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字符集、语言等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usr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/share/</a:t>
                      </a: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87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95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7291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实现主从复制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 修改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编辑器打开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[mysqld@replica01]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区段中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二进制日志，并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配置服务器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[mysqld@replica02]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区段中配置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从服务器的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02718" y="3027070"/>
            <a:ext cx="4176464" cy="13388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[mysqld@replica01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区段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log-bin=</a:t>
            </a:r>
            <a:r>
              <a:rPr lang="en-US" altLang="zh-CN" sz="1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server-id=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4378672"/>
            <a:ext cx="10729193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配置完成后，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重新启动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这两个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使配置生效：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692827" y="4954736"/>
            <a:ext cx="7452828" cy="92333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systemctl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restart mysqld@replica01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systemctl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restart mysqld@replica02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383238" y="3027070"/>
            <a:ext cx="4176464" cy="13388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[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mysqld@replica02]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区段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server-id=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</a:p>
          <a:p>
            <a:pPr lvl="1">
              <a:lnSpc>
                <a:spcPct val="150000"/>
              </a:lnSpc>
            </a:pP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主从复制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215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7291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主服务器中创建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打开一个新的窗口登录端口号为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3307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的主服务器，创建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slave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，登录密码为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123456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，该用户用于从服务器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66713" y="2511688"/>
            <a:ext cx="9505056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端口号为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3307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的主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nl-NL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root@localhost:~# mysql -h</a:t>
            </a:r>
            <a:r>
              <a:rPr lang="nl-NL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127.0.0.1</a:t>
            </a:r>
            <a:r>
              <a:rPr lang="nl-NL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-P</a:t>
            </a:r>
            <a:r>
              <a:rPr lang="nl-NL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3307</a:t>
            </a:r>
            <a:r>
              <a:rPr lang="nl-NL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-uroot –p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slave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USER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'slave'@'127.0.0.1'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IDENTIFIED BY '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123456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为用户赋予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REPLICATION SLAVE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权限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GRANT REPLICATION SLAVE ON *.* TO 'slave'@'127.0.0.1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主从复制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651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729193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）查看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主服务器当前的二进制日志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主服务器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的二进制日志状态，这些信息将在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从服务器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98662" y="2061642"/>
            <a:ext cx="10159619" cy="30008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MASTER STATUS;</a:t>
            </a:r>
          </a:p>
          <a:p>
            <a:pPr lvl="1">
              <a:lnSpc>
                <a:spcPct val="150000"/>
              </a:lnSpc>
            </a:pP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+---------------+----------+----------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----+---------------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---+-------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-----------+</a:t>
            </a:r>
            <a:endParaRPr lang="nl-NL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File     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</a:t>
            </a: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Position  </a:t>
            </a: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Binlog_Do_DB | Binlog_Ignore_DB | Executed_Gtid_Set|</a:t>
            </a:r>
          </a:p>
          <a:p>
            <a:pPr lvl="1">
              <a:lnSpc>
                <a:spcPct val="150000"/>
              </a:lnSpc>
            </a:pP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+---------------+----------+-------------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-+-----------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-------+-------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-----------+</a:t>
            </a:r>
            <a:endParaRPr lang="nl-NL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nl-NL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binlog.000001</a:t>
            </a: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   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nl-NL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1027</a:t>
            </a: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         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</a:t>
            </a: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</a:t>
            </a: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</a:t>
            </a: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+---------------+----------+-------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-------+----------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--------+-------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-----------+</a:t>
            </a:r>
            <a:endParaRPr lang="nl-NL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row in set (0.00 sec)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主从复制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89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7291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服务器同步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打开一个新的窗口登录端口号为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3308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的从服务器，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实现从服务器自动同步主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10729" y="2061642"/>
            <a:ext cx="9217024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端口号为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3308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主服务器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:~# mysql -h</a:t>
            </a:r>
            <a:r>
              <a:rPr lang="nl-NL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127.0.0.1</a:t>
            </a: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-P</a:t>
            </a:r>
            <a:r>
              <a:rPr lang="nl-NL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3308</a:t>
            </a: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-uroot 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–p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主服务器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的信息</a:t>
            </a:r>
          </a:p>
          <a:p>
            <a:pPr lvl="1">
              <a:lnSpc>
                <a:spcPct val="150000"/>
              </a:lnSpc>
            </a:pP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mysql&gt; CHANGE REPLICATION SOURCE TO SOURCE_HOST='127.0.0.1', </a:t>
            </a:r>
          </a:p>
          <a:p>
            <a:pPr lvl="1">
              <a:lnSpc>
                <a:spcPct val="150000"/>
              </a:lnSpc>
            </a:pP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SOURCE_PORT=3307, SOURCE_LOG_FILE='</a:t>
            </a:r>
            <a:r>
              <a:rPr lang="nl-NL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binlog.000001</a:t>
            </a: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</a:t>
            </a:r>
          </a:p>
          <a:p>
            <a:pPr lvl="1">
              <a:lnSpc>
                <a:spcPct val="150000"/>
              </a:lnSpc>
            </a:pP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SOURCE_LOG_POS=</a:t>
            </a:r>
            <a:r>
              <a:rPr lang="nl-NL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1027</a:t>
            </a: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GET_SOURCE_PUBLIC_KEY=1;</a:t>
            </a:r>
          </a:p>
          <a:p>
            <a:pPr lvl="1">
              <a:lnSpc>
                <a:spcPct val="150000"/>
              </a:lnSpc>
            </a:pP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nl-NL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slave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用户开始同步</a:t>
            </a:r>
          </a:p>
          <a:p>
            <a:pPr lvl="1">
              <a:lnSpc>
                <a:spcPct val="150000"/>
              </a:lnSpc>
            </a:pPr>
            <a:r>
              <a:rPr lang="nl-NL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mysql&gt; START REPLICA USER='slave' PASSWORD='123456</a:t>
            </a:r>
            <a:r>
              <a:rPr lang="nl-NL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  <a:endParaRPr lang="nl-NL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主从复制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53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7291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）查看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从服务器的同步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REPLICA STATUS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查看从服务器的同步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74727" y="2061642"/>
            <a:ext cx="8496944" cy="452431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nl-NL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nl-NL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REPLICA STATUS\G</a:t>
            </a:r>
          </a:p>
          <a:p>
            <a:pPr lvl="1">
              <a:lnSpc>
                <a:spcPct val="150000"/>
              </a:lnSpc>
            </a:pPr>
            <a:r>
              <a:rPr lang="nl-NL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***************************1. row***************************</a:t>
            </a:r>
          </a:p>
          <a:p>
            <a:pPr lvl="1">
              <a:lnSpc>
                <a:spcPct val="150000"/>
              </a:lnSpc>
            </a:pPr>
            <a:r>
              <a:rPr lang="nl-NL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Replica_IO_State: Waiting for source to send event</a:t>
            </a:r>
          </a:p>
          <a:p>
            <a:pPr lvl="1">
              <a:lnSpc>
                <a:spcPct val="150000"/>
              </a:lnSpc>
            </a:pPr>
            <a:r>
              <a:rPr lang="nl-NL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Source_Host: 127.0.0.1                </a:t>
            </a:r>
            <a:r>
              <a:rPr lang="nl-NL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nl-NL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主服务器的主机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nl-NL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Source_User: slave                 </a:t>
            </a:r>
            <a:r>
              <a:rPr lang="nl-NL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nl-NL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主服务器的用户名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nl-NL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Source_Port: 3307                </a:t>
            </a:r>
            <a:r>
              <a:rPr lang="nl-NL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nl-NL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主服务器的端口号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（此处省略一些显示结果）</a:t>
            </a:r>
          </a:p>
          <a:p>
            <a:pPr lvl="1">
              <a:lnSpc>
                <a:spcPct val="150000"/>
              </a:lnSpc>
            </a:pPr>
            <a:r>
              <a:rPr lang="nl-NL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Relay_Source_Log_File</a:t>
            </a:r>
            <a:r>
              <a:rPr lang="nl-NL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binlog.000002    </a:t>
            </a:r>
            <a:r>
              <a:rPr lang="nl-NL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主服务器的中继日志文件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nl-NL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Replica_IO_Running: Yes                       </a:t>
            </a:r>
            <a:r>
              <a:rPr lang="nl-NL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# 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从服务器</a:t>
            </a:r>
            <a:r>
              <a:rPr lang="nl-NL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IO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线程是否运行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nl-NL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Replica_SQL_Running: Yes                  </a:t>
            </a:r>
            <a:r>
              <a:rPr lang="nl-NL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从服务器</a:t>
            </a:r>
            <a:r>
              <a:rPr lang="nl-NL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线程是否运行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（此处省略一些显示结果）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nl-NL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 in set (0.00 sec)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主从复制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58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7291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 测试主从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复制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主服务器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中创建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，插入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测试数据。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从服务器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，查看从服务器的数据是否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同步：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95211" y="2569191"/>
            <a:ext cx="4536505" cy="156966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主服务器</a:t>
            </a:r>
            <a:endParaRPr lang="nl-NL" altLang="zh-CN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nl-NL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nl-NL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DATABASE mydb;</a:t>
            </a:r>
          </a:p>
          <a:p>
            <a:pPr>
              <a:lnSpc>
                <a:spcPct val="150000"/>
              </a:lnSpc>
            </a:pPr>
            <a:r>
              <a:rPr lang="nl-NL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mysql&gt; CREATE TABLE mydb.test (id INT);</a:t>
            </a:r>
          </a:p>
          <a:p>
            <a:pPr>
              <a:lnSpc>
                <a:spcPct val="150000"/>
              </a:lnSpc>
            </a:pPr>
            <a:r>
              <a:rPr lang="nl-NL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mysql&gt; INSERT INTO mydb.test VALUES (1);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383238" y="2565698"/>
            <a:ext cx="3744416" cy="30469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从服务器</a:t>
            </a:r>
            <a:endParaRPr lang="nl-NL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1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row in set (0.00 sec)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48951" y="5590034"/>
            <a:ext cx="957706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主服务器写入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数据后，从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服务器也有了相同数据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，说明从服务器可以同步主服务器的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主从复制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7291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从服务器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主服务器不会同步数据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069432" y="1557586"/>
            <a:ext cx="5536099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服务器写入数据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主服务器读取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row in set (0.00 sec)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143690" y="5302002"/>
            <a:ext cx="95770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从服务器写入数据后，主服务器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没有同步数据</a:t>
            </a:r>
            <a:endParaRPr lang="en-US" altLang="zh-CN" sz="18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在实际开发中，通常使用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从服务器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查询操作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，使用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主服务器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删除操作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主从复制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108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37356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：读写分离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270670" y="2875756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</a:t>
            </a:r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91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读写分离的配置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，能够运用所学知识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实现读写分离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12.6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：读写分离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478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7725" y="1436428"/>
            <a:ext cx="6192688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在实际开发中，当网站的数据库非常大时，数据库的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访问压力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也会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成倍增加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。为了缓解数据库的压力，可以部署多台数据库服务器，并给数据库设置读写分离。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MyCat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是一个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开源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分布式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数据库系统，可以实现读写分离等功能。实现读写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分离需要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准备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两台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服务器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，配置好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主从复制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。访问数据库时先访问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MyCat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服务器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，由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MyCat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服务器将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写数据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的请求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到主服务器，将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读数据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的请求分发到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从服务器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30" y="1341562"/>
            <a:ext cx="3715858" cy="40061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12.6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：读写分离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2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SubTitle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Text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Text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SubTitle"/>
  <p:tag name="MH_ORDER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SubTitle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SubTitle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Text"/>
  <p:tag name="MH_ORDER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1105247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15598</TotalTime>
  <Words>6649</Words>
  <Application>Microsoft Office PowerPoint</Application>
  <PresentationFormat>自定义</PresentationFormat>
  <Paragraphs>877</Paragraphs>
  <Slides>102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20" baseType="lpstr">
      <vt:lpstr>±¼¸²</vt:lpstr>
      <vt:lpstr>Kontrapunkt Bob Bold</vt:lpstr>
      <vt:lpstr>Source Han Sans K Bold</vt:lpstr>
      <vt:lpstr>思源黑体 CN Medium</vt:lpstr>
      <vt:lpstr>思源黑体 CN Normal</vt:lpstr>
      <vt:lpstr>思源黑体 CN Regular</vt:lpstr>
      <vt:lpstr>宋体</vt:lpstr>
      <vt:lpstr>微软雅黑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wy</cp:lastModifiedBy>
  <cp:revision>5033</cp:revision>
  <dcterms:created xsi:type="dcterms:W3CDTF">2020-11-09T06:56:00Z</dcterms:created>
  <dcterms:modified xsi:type="dcterms:W3CDTF">2023-06-21T09:55:40Z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