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7" r:id="rId2"/>
  </p:sldMasterIdLst>
  <p:notesMasterIdLst>
    <p:notesMasterId r:id="rId176"/>
  </p:notesMasterIdLst>
  <p:handoutMasterIdLst>
    <p:handoutMasterId r:id="rId177"/>
  </p:handoutMasterIdLst>
  <p:sldIdLst>
    <p:sldId id="325" r:id="rId3"/>
    <p:sldId id="886" r:id="rId4"/>
    <p:sldId id="328" r:id="rId5"/>
    <p:sldId id="887" r:id="rId6"/>
    <p:sldId id="309" r:id="rId7"/>
    <p:sldId id="1059" r:id="rId8"/>
    <p:sldId id="1485" r:id="rId9"/>
    <p:sldId id="1486" r:id="rId10"/>
    <p:sldId id="1487" r:id="rId11"/>
    <p:sldId id="1254" r:id="rId12"/>
    <p:sldId id="1441" r:id="rId13"/>
    <p:sldId id="1494" r:id="rId14"/>
    <p:sldId id="1495" r:id="rId15"/>
    <p:sldId id="1488" r:id="rId16"/>
    <p:sldId id="1490" r:id="rId17"/>
    <p:sldId id="1489" r:id="rId18"/>
    <p:sldId id="1491" r:id="rId19"/>
    <p:sldId id="1492" r:id="rId20"/>
    <p:sldId id="1493" r:id="rId21"/>
    <p:sldId id="1496" r:id="rId22"/>
    <p:sldId id="1497" r:id="rId23"/>
    <p:sldId id="1499" r:id="rId24"/>
    <p:sldId id="1501" r:id="rId25"/>
    <p:sldId id="1502" r:id="rId26"/>
    <p:sldId id="1503" r:id="rId27"/>
    <p:sldId id="1504" r:id="rId28"/>
    <p:sldId id="1505" r:id="rId29"/>
    <p:sldId id="1506" r:id="rId30"/>
    <p:sldId id="1507" r:id="rId31"/>
    <p:sldId id="1508" r:id="rId32"/>
    <p:sldId id="1510" r:id="rId33"/>
    <p:sldId id="1511" r:id="rId34"/>
    <p:sldId id="1512" r:id="rId35"/>
    <p:sldId id="1509" r:id="rId36"/>
    <p:sldId id="1513" r:id="rId37"/>
    <p:sldId id="1442" r:id="rId38"/>
    <p:sldId id="1514" r:id="rId39"/>
    <p:sldId id="1516" r:id="rId40"/>
    <p:sldId id="1515" r:id="rId41"/>
    <p:sldId id="1443" r:id="rId42"/>
    <p:sldId id="1517" r:id="rId43"/>
    <p:sldId id="1518" r:id="rId44"/>
    <p:sldId id="1519" r:id="rId45"/>
    <p:sldId id="1520" r:id="rId46"/>
    <p:sldId id="1521" r:id="rId47"/>
    <p:sldId id="1523" r:id="rId48"/>
    <p:sldId id="1524" r:id="rId49"/>
    <p:sldId id="1526" r:id="rId50"/>
    <p:sldId id="1527" r:id="rId51"/>
    <p:sldId id="1528" r:id="rId52"/>
    <p:sldId id="1530" r:id="rId53"/>
    <p:sldId id="1531" r:id="rId54"/>
    <p:sldId id="1532" r:id="rId55"/>
    <p:sldId id="1534" r:id="rId56"/>
    <p:sldId id="1535" r:id="rId57"/>
    <p:sldId id="1536" r:id="rId58"/>
    <p:sldId id="1538" r:id="rId59"/>
    <p:sldId id="1539" r:id="rId60"/>
    <p:sldId id="1540" r:id="rId61"/>
    <p:sldId id="1542" r:id="rId62"/>
    <p:sldId id="1522" r:id="rId63"/>
    <p:sldId id="1543" r:id="rId64"/>
    <p:sldId id="1352" r:id="rId65"/>
    <p:sldId id="1444" r:id="rId66"/>
    <p:sldId id="1544" r:id="rId67"/>
    <p:sldId id="1545" r:id="rId68"/>
    <p:sldId id="1546" r:id="rId69"/>
    <p:sldId id="1547" r:id="rId70"/>
    <p:sldId id="1548" r:id="rId71"/>
    <p:sldId id="1549" r:id="rId72"/>
    <p:sldId id="1550" r:id="rId73"/>
    <p:sldId id="1551" r:id="rId74"/>
    <p:sldId id="1553" r:id="rId75"/>
    <p:sldId id="1552" r:id="rId76"/>
    <p:sldId id="1554" r:id="rId77"/>
    <p:sldId id="1555" r:id="rId78"/>
    <p:sldId id="1556" r:id="rId79"/>
    <p:sldId id="1559" r:id="rId80"/>
    <p:sldId id="1560" r:id="rId81"/>
    <p:sldId id="1561" r:id="rId82"/>
    <p:sldId id="1564" r:id="rId83"/>
    <p:sldId id="1565" r:id="rId84"/>
    <p:sldId id="1566" r:id="rId85"/>
    <p:sldId id="1567" r:id="rId86"/>
    <p:sldId id="1568" r:id="rId87"/>
    <p:sldId id="1570" r:id="rId88"/>
    <p:sldId id="1571" r:id="rId89"/>
    <p:sldId id="1285" r:id="rId90"/>
    <p:sldId id="1286" r:id="rId91"/>
    <p:sldId id="1631" r:id="rId92"/>
    <p:sldId id="1632" r:id="rId93"/>
    <p:sldId id="1574" r:id="rId94"/>
    <p:sldId id="1575" r:id="rId95"/>
    <p:sldId id="1572" r:id="rId96"/>
    <p:sldId id="1576" r:id="rId97"/>
    <p:sldId id="1577" r:id="rId98"/>
    <p:sldId id="1578" r:id="rId99"/>
    <p:sldId id="1579" r:id="rId100"/>
    <p:sldId id="1581" r:id="rId101"/>
    <p:sldId id="1582" r:id="rId102"/>
    <p:sldId id="1583" r:id="rId103"/>
    <p:sldId id="1584" r:id="rId104"/>
    <p:sldId id="1627" r:id="rId105"/>
    <p:sldId id="1585" r:id="rId106"/>
    <p:sldId id="1586" r:id="rId107"/>
    <p:sldId id="1587" r:id="rId108"/>
    <p:sldId id="1588" r:id="rId109"/>
    <p:sldId id="1589" r:id="rId110"/>
    <p:sldId id="1591" r:id="rId111"/>
    <p:sldId id="1592" r:id="rId112"/>
    <p:sldId id="1593" r:id="rId113"/>
    <p:sldId id="1594" r:id="rId114"/>
    <p:sldId id="1628" r:id="rId115"/>
    <p:sldId id="1595" r:id="rId116"/>
    <p:sldId id="1596" r:id="rId117"/>
    <p:sldId id="1604" r:id="rId118"/>
    <p:sldId id="1605" r:id="rId119"/>
    <p:sldId id="1603" r:id="rId120"/>
    <p:sldId id="1597" r:id="rId121"/>
    <p:sldId id="1606" r:id="rId122"/>
    <p:sldId id="1598" r:id="rId123"/>
    <p:sldId id="1599" r:id="rId124"/>
    <p:sldId id="1608" r:id="rId125"/>
    <p:sldId id="1607" r:id="rId126"/>
    <p:sldId id="1600" r:id="rId127"/>
    <p:sldId id="1376" r:id="rId128"/>
    <p:sldId id="1629" r:id="rId129"/>
    <p:sldId id="1630" r:id="rId130"/>
    <p:sldId id="1610" r:id="rId131"/>
    <p:sldId id="1612" r:id="rId132"/>
    <p:sldId id="1377" r:id="rId133"/>
    <p:sldId id="1613" r:id="rId134"/>
    <p:sldId id="1614" r:id="rId135"/>
    <p:sldId id="1615" r:id="rId136"/>
    <p:sldId id="1616" r:id="rId137"/>
    <p:sldId id="1296" r:id="rId138"/>
    <p:sldId id="1297" r:id="rId139"/>
    <p:sldId id="1633" r:id="rId140"/>
    <p:sldId id="1618" r:id="rId141"/>
    <p:sldId id="1619" r:id="rId142"/>
    <p:sldId id="1620" r:id="rId143"/>
    <p:sldId id="1093" r:id="rId144"/>
    <p:sldId id="1621" r:id="rId145"/>
    <p:sldId id="1622" r:id="rId146"/>
    <p:sldId id="1623" r:id="rId147"/>
    <p:sldId id="1624" r:id="rId148"/>
    <p:sldId id="1477" r:id="rId149"/>
    <p:sldId id="1625" r:id="rId150"/>
    <p:sldId id="1634" r:id="rId151"/>
    <p:sldId id="1636" r:id="rId152"/>
    <p:sldId id="1637" r:id="rId153"/>
    <p:sldId id="1638" r:id="rId154"/>
    <p:sldId id="1639" r:id="rId155"/>
    <p:sldId id="1644" r:id="rId156"/>
    <p:sldId id="1640" r:id="rId157"/>
    <p:sldId id="1641" r:id="rId158"/>
    <p:sldId id="1642" r:id="rId159"/>
    <p:sldId id="1643" r:id="rId160"/>
    <p:sldId id="1635" r:id="rId161"/>
    <p:sldId id="1645" r:id="rId162"/>
    <p:sldId id="1647" r:id="rId163"/>
    <p:sldId id="1648" r:id="rId164"/>
    <p:sldId id="1649" r:id="rId165"/>
    <p:sldId id="1646" r:id="rId166"/>
    <p:sldId id="1650" r:id="rId167"/>
    <p:sldId id="1651" r:id="rId168"/>
    <p:sldId id="1652" r:id="rId169"/>
    <p:sldId id="1653" r:id="rId170"/>
    <p:sldId id="1399" r:id="rId171"/>
    <p:sldId id="1303" r:id="rId172"/>
    <p:sldId id="1482" r:id="rId173"/>
    <p:sldId id="1252" r:id="rId174"/>
    <p:sldId id="326" r:id="rId175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FF0000"/>
    <a:srgbClr val="EEEE32"/>
    <a:srgbClr val="F3F32D"/>
    <a:srgbClr val="F5FB03"/>
    <a:srgbClr val="EBAD13"/>
    <a:srgbClr val="1369B3"/>
    <a:srgbClr val="B2B2B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DFF7A-C4E7-42E2-A421-5FB1F82F1A07}" v="10" dt="2023-04-20T03:20:19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2" autoAdjust="0"/>
    <p:restoredTop sz="89369" autoAdjust="0"/>
  </p:normalViewPr>
  <p:slideViewPr>
    <p:cSldViewPr>
      <p:cViewPr varScale="1">
        <p:scale>
          <a:sx n="114" d="100"/>
          <a:sy n="114" d="100"/>
        </p:scale>
        <p:origin x="114" y="114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theme" Target="theme/theme1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tableStyles" Target="tableStyles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handoutMaster" Target="handoutMasters/handoutMaster1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viewProps" Target="viewProps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3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17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2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8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9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2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8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4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31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30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35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1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53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35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9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5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78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6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5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57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831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40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3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405437" y="2637706"/>
            <a:ext cx="5714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3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数据库设计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整数类型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整数类型用于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保存整数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整数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类型根据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取值范围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分类：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433986" y="5518686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775383" y="5518686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V="1">
            <a:off x="5604688" y="4347989"/>
            <a:ext cx="23413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2700000" flipH="1">
            <a:off x="4776874" y="4690877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8900000">
            <a:off x="6432495" y="4690877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830843" y="4788639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817788" y="5278831"/>
            <a:ext cx="1461320" cy="47970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TINYINT</a:t>
            </a:r>
            <a:endParaRPr lang="zh-CN" altLang="en-US" sz="21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75472" y="3773253"/>
            <a:ext cx="2983616" cy="3931052"/>
            <a:chOff x="3815003" y="3087488"/>
            <a:chExt cx="2237712" cy="2948289"/>
          </a:xfrm>
        </p:grpSpPr>
        <p:sp>
          <p:nvSpPr>
            <p:cNvPr id="18" name="椭圆 17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</p:grpSpPr>
          <p:sp>
            <p:nvSpPr>
              <p:cNvPr id="20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Rectangle 11"/>
          <p:cNvSpPr>
            <a:spLocks noChangeArrowheads="1"/>
          </p:cNvSpPr>
          <p:nvPr/>
        </p:nvSpPr>
        <p:spPr bwMode="gray">
          <a:xfrm>
            <a:off x="5799577" y="5009046"/>
            <a:ext cx="1951611" cy="5024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整数类型</a:t>
            </a:r>
          </a:p>
        </p:txBody>
      </p:sp>
      <p:sp>
        <p:nvSpPr>
          <p:cNvPr id="23" name="椭圆 22"/>
          <p:cNvSpPr/>
          <p:nvPr/>
        </p:nvSpPr>
        <p:spPr>
          <a:xfrm>
            <a:off x="3711824" y="2499234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76592" y="1629594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07440" y="2499234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280443" y="4788639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36"/>
          <p:cNvSpPr txBox="1"/>
          <p:nvPr/>
        </p:nvSpPr>
        <p:spPr>
          <a:xfrm>
            <a:off x="3542480" y="2982284"/>
            <a:ext cx="1763989" cy="458934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SMALLINT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37"/>
          <p:cNvSpPr txBox="1"/>
          <p:nvPr/>
        </p:nvSpPr>
        <p:spPr>
          <a:xfrm>
            <a:off x="5775220" y="2135405"/>
            <a:ext cx="2026018" cy="39737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MEDIUMINT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8325114" y="2971896"/>
            <a:ext cx="1187925" cy="47970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endParaRPr lang="zh-CN" altLang="en-US" sz="21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39"/>
          <p:cNvSpPr txBox="1"/>
          <p:nvPr/>
        </p:nvSpPr>
        <p:spPr>
          <a:xfrm>
            <a:off x="9341669" y="5278831"/>
            <a:ext cx="1300822" cy="479709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BIGINT</a:t>
            </a:r>
            <a:endParaRPr lang="zh-CN" altLang="en-US" sz="213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age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默认值约束，查看删除结果：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93752" y="2138643"/>
            <a:ext cx="8079477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删除默认值约束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my_default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MODIFY age TINYINT UNSIGNED;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查看删除结果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DESC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my_default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+-------+------------------+------+-----+---------+-------+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Field    | Type                   | Null   | Key  | Default  | Extra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+-------+------------------+------+-----+---------+-------+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| varchar(10)         | YES    |         | NULL     |         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age     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tinyint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unsigned | YES    |         | NULL     |         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+-------+------------------+------+-----+---------+-------+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  <p:sp>
        <p:nvSpPr>
          <p:cNvPr id="6" name="矩形 5"/>
          <p:cNvSpPr/>
          <p:nvPr/>
        </p:nvSpPr>
        <p:spPr>
          <a:xfrm>
            <a:off x="7175326" y="4249097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35812" y="5473233"/>
            <a:ext cx="659594" cy="432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设置非空约束的方法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设置非空约束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</p:spTree>
    <p:extLst>
      <p:ext uri="{BB962C8B-B14F-4D97-AF65-F5344CB8AC3E}">
        <p14:creationId xmlns:p14="http://schemas.microsoft.com/office/powerpoint/2010/main" val="7558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08698"/>
              </p:ext>
            </p:extLst>
          </p:nvPr>
        </p:nvGraphicFramePr>
        <p:xfrm>
          <a:off x="5089994" y="1802852"/>
          <a:ext cx="4175670" cy="25202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学生姓名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年龄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小红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小明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？</a:t>
                      </a:r>
                      <a:endParaRPr lang="zh-CN" sz="20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99" y="1701602"/>
            <a:ext cx="621928" cy="10260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06" y="2928080"/>
            <a:ext cx="600141" cy="8656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614" y="3994226"/>
            <a:ext cx="642533" cy="940177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3217786" y="2180496"/>
            <a:ext cx="2520280" cy="521659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217786" y="3343614"/>
            <a:ext cx="2520280" cy="6614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89794" y="3991687"/>
            <a:ext cx="2448272" cy="472627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742" y="503724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小丽的年龄是多少？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265663" y="3822410"/>
            <a:ext cx="23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岁的学生是谁？</a:t>
            </a:r>
          </a:p>
        </p:txBody>
      </p:sp>
    </p:spTree>
    <p:extLst>
      <p:ext uri="{BB962C8B-B14F-4D97-AF65-F5344CB8AC3E}">
        <p14:creationId xmlns:p14="http://schemas.microsoft.com/office/powerpoint/2010/main" val="27953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7823398" y="3357786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2121539" y="1485578"/>
            <a:ext cx="4768927" cy="2482057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如果数据表中学生姓名这一列不能有空数据，是否可以解决这个问题呢？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</p:spTree>
    <p:extLst>
      <p:ext uri="{BB962C8B-B14F-4D97-AF65-F5344CB8AC3E}">
        <p14:creationId xmlns:p14="http://schemas.microsoft.com/office/powerpoint/2010/main" val="19875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439022" y="2101706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非空约束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用于确保插入字段中值的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非空性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对字段设置非空约束，字段默认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允许插入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；如果字段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了非空约束，那么该字段中存放的值必须是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值之外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的其他的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具体值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中，非空约束通过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NOT NULL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2155253"/>
            <a:ext cx="2902705" cy="340466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</p:spTree>
    <p:extLst>
      <p:ext uri="{BB962C8B-B14F-4D97-AF65-F5344CB8AC3E}">
        <p14:creationId xmlns:p14="http://schemas.microsoft.com/office/powerpoint/2010/main" val="32260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5353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创建数据表时设置非空约束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时给字段设置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非空约束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011700"/>
            <a:ext cx="712879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NULL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565698"/>
            <a:ext cx="105131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修改数据表时设置非空约束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以重新定义字段的方式添加非空约束。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设置非空约束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23887" y="4005858"/>
            <a:ext cx="10009112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NULL;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[COLUMN]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字段名 数据类型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NULL;</a:t>
            </a:r>
          </a:p>
        </p:txBody>
      </p:sp>
    </p:spTree>
    <p:extLst>
      <p:ext uri="{BB962C8B-B14F-4D97-AF65-F5344CB8AC3E}">
        <p14:creationId xmlns:p14="http://schemas.microsoft.com/office/powerpoint/2010/main" val="14022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1053530"/>
            <a:ext cx="103487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删除非空约束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重新定义字段的方式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删除字段的非空约束。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删除非空约束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6" y="3069754"/>
            <a:ext cx="8805387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[COLUMN]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字段名 数据类型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</p:spTree>
    <p:extLst>
      <p:ext uri="{BB962C8B-B14F-4D97-AF65-F5344CB8AC3E}">
        <p14:creationId xmlns:p14="http://schemas.microsoft.com/office/powerpoint/2010/main" val="40385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6168548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非空约束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29594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</p:spTree>
    <p:extLst>
      <p:ext uri="{BB962C8B-B14F-4D97-AF65-F5344CB8AC3E}">
        <p14:creationId xmlns:p14="http://schemas.microsoft.com/office/powerpoint/2010/main" val="403682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my_not_null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n2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设置非空约束，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n3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默认值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，查看表结构：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14686" y="2236679"/>
            <a:ext cx="3840565" cy="21698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my_not_null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n1 INT,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n2 INT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n3 INT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NULL DEFAULT 18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5610117" y="2236679"/>
            <a:ext cx="5560797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DESC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my_not_null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+-------+------+------+-----+---------+-------+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Field    | Type  | Null  | Key  | Default  | Extra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+-------+------+------+-----+---------+-------+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n1        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YES    |         | NULL     |   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n2        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|        | NULL     |   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n3        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|        | 18          |   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+-------+------+------+-----+---------+-------+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42163" y="567996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n3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添加非空约束</a:t>
            </a:r>
          </a:p>
        </p:txBody>
      </p:sp>
      <p:sp>
        <p:nvSpPr>
          <p:cNvPr id="9" name="矩形 8"/>
          <p:cNvSpPr/>
          <p:nvPr/>
        </p:nvSpPr>
        <p:spPr>
          <a:xfrm>
            <a:off x="7434252" y="4420340"/>
            <a:ext cx="504056" cy="745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650275" y="5193159"/>
            <a:ext cx="0" cy="486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900641" y="4792889"/>
            <a:ext cx="360040" cy="369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80661" y="567996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n3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添加默认值约束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175557" y="5193159"/>
            <a:ext cx="922990" cy="486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1" y="2160865"/>
            <a:ext cx="8119868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my_not_null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1364 (HY000):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Field 'n2' doesn't have a default value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n2</a:t>
            </a:r>
            <a:r>
              <a:rPr lang="zh-CN" altLang="pt-BR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字段中插入</a:t>
            </a: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pt-BR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my_not_null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NULL, NULL, 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1048 (23000):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Column 'n2' cannot be null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n3</a:t>
            </a:r>
            <a:r>
              <a:rPr lang="zh-CN" altLang="pt-BR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字段中插入</a:t>
            </a: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pt-BR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my_not_null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NULL, 20, 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1048 (23000):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Column 'n3' cannot be null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15486" y="289547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字段有非空约束，省略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字段插入失败，提示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没有默认值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55346" y="4335634"/>
            <a:ext cx="3852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字段有非空约束，值不允许为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20443" y="5581256"/>
            <a:ext cx="3671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字段有非空约束，值不允许为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整数类型又分为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无符号（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UNSIGNED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）整数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有符号（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SIGNED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）整数：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061010" y="2089436"/>
            <a:ext cx="3690018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270670" y="3313508"/>
            <a:ext cx="2208107" cy="527355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0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363775" y="3408783"/>
            <a:ext cx="20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整数类型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631505" y="2377404"/>
            <a:ext cx="253796" cy="23920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03322" y="2192770"/>
            <a:ext cx="329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无符号（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UNSIGNED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整数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061009" y="4509978"/>
            <a:ext cx="3689741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400956" y="4613312"/>
            <a:ext cx="32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有符号（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SIGNED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）整数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7920967" y="21927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不能保存负数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7920967" y="46572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可以保存负数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7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添加数据时，省略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n1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字段，查看添加的数据：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2160865"/>
            <a:ext cx="6607700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my_not_null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 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查询结果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my_not_null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+------+----+----+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n1      | n2  | n3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+------+----+----+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18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+------+----+----+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设置非空约束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79182" y="5410988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值为默认值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5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设置唯一约束的方法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设置唯一约束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</p:spTree>
    <p:extLst>
      <p:ext uri="{BB962C8B-B14F-4D97-AF65-F5344CB8AC3E}">
        <p14:creationId xmlns:p14="http://schemas.microsoft.com/office/powerpoint/2010/main" val="20232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  <p:pic>
        <p:nvPicPr>
          <p:cNvPr id="7" name="Picture 4" descr="E:\优品PPT\058PPT素材\3D小人\1-150H4000623\44张3D小人与白板系列PPT素材\白板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2493690"/>
            <a:ext cx="5135500" cy="391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68207"/>
              </p:ext>
            </p:extLst>
          </p:nvPr>
        </p:nvGraphicFramePr>
        <p:xfrm>
          <a:off x="1279594" y="1341563"/>
          <a:ext cx="4671596" cy="136815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1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员工姓名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邮箱地址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小红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xiaohong@email.com</a:t>
                      </a:r>
                      <a:endParaRPr lang="zh-CN" sz="20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小明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xiaohong@email.com</a:t>
                      </a:r>
                      <a:endParaRPr lang="zh-CN" altLang="zh-CN" sz="20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06" y="1989634"/>
            <a:ext cx="1008112" cy="1663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996" y="4581922"/>
            <a:ext cx="1090282" cy="1572710"/>
          </a:xfrm>
          <a:prstGeom prst="rect">
            <a:avLst/>
          </a:prstGeom>
        </p:spPr>
      </p:pic>
      <p:sp>
        <p:nvSpPr>
          <p:cNvPr id="11" name="Freeform 12">
            <a:extLst>
              <a:ext uri="{FF2B5EF4-FFF2-40B4-BE49-F238E27FC236}">
                <a16:creationId xmlns:a16="http://schemas.microsoft.com/office/drawing/2014/main" id="{98C79CE4-2D44-0140-A0CA-F8AF6AB4A5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34595" y="2853730"/>
            <a:ext cx="411658" cy="447926"/>
          </a:xfrm>
          <a:custGeom>
            <a:avLst/>
            <a:gdLst>
              <a:gd name="T0" fmla="*/ 125 w 136"/>
              <a:gd name="T1" fmla="*/ 55 h 148"/>
              <a:gd name="T2" fmla="*/ 67 w 136"/>
              <a:gd name="T3" fmla="*/ 0 h 148"/>
              <a:gd name="T4" fmla="*/ 9 w 136"/>
              <a:gd name="T5" fmla="*/ 54 h 148"/>
              <a:gd name="T6" fmla="*/ 0 w 136"/>
              <a:gd name="T7" fmla="*/ 63 h 148"/>
              <a:gd name="T8" fmla="*/ 0 w 136"/>
              <a:gd name="T9" fmla="*/ 143 h 148"/>
              <a:gd name="T10" fmla="*/ 5 w 136"/>
              <a:gd name="T11" fmla="*/ 148 h 148"/>
              <a:gd name="T12" fmla="*/ 131 w 136"/>
              <a:gd name="T13" fmla="*/ 148 h 148"/>
              <a:gd name="T14" fmla="*/ 136 w 136"/>
              <a:gd name="T15" fmla="*/ 143 h 148"/>
              <a:gd name="T16" fmla="*/ 136 w 136"/>
              <a:gd name="T17" fmla="*/ 63 h 148"/>
              <a:gd name="T18" fmla="*/ 125 w 136"/>
              <a:gd name="T19" fmla="*/ 55 h 148"/>
              <a:gd name="T20" fmla="*/ 68 w 136"/>
              <a:gd name="T21" fmla="*/ 15 h 148"/>
              <a:gd name="T22" fmla="*/ 121 w 136"/>
              <a:gd name="T23" fmla="*/ 64 h 148"/>
              <a:gd name="T24" fmla="*/ 69 w 136"/>
              <a:gd name="T25" fmla="*/ 113 h 148"/>
              <a:gd name="T26" fmla="*/ 15 w 136"/>
              <a:gd name="T27" fmla="*/ 64 h 148"/>
              <a:gd name="T28" fmla="*/ 68 w 136"/>
              <a:gd name="T29" fmla="*/ 15 h 148"/>
              <a:gd name="T30" fmla="*/ 9 w 136"/>
              <a:gd name="T31" fmla="*/ 73 h 148"/>
              <a:gd name="T32" fmla="*/ 41 w 136"/>
              <a:gd name="T33" fmla="*/ 103 h 148"/>
              <a:gd name="T34" fmla="*/ 9 w 136"/>
              <a:gd name="T35" fmla="*/ 133 h 148"/>
              <a:gd name="T36" fmla="*/ 9 w 136"/>
              <a:gd name="T37" fmla="*/ 73 h 148"/>
              <a:gd name="T38" fmla="*/ 14 w 136"/>
              <a:gd name="T39" fmla="*/ 140 h 148"/>
              <a:gd name="T40" fmla="*/ 48 w 136"/>
              <a:gd name="T41" fmla="*/ 109 h 148"/>
              <a:gd name="T42" fmla="*/ 68 w 136"/>
              <a:gd name="T43" fmla="*/ 128 h 148"/>
              <a:gd name="T44" fmla="*/ 88 w 136"/>
              <a:gd name="T45" fmla="*/ 109 h 148"/>
              <a:gd name="T46" fmla="*/ 122 w 136"/>
              <a:gd name="T47" fmla="*/ 140 h 148"/>
              <a:gd name="T48" fmla="*/ 14 w 136"/>
              <a:gd name="T49" fmla="*/ 140 h 148"/>
              <a:gd name="T50" fmla="*/ 127 w 136"/>
              <a:gd name="T51" fmla="*/ 133 h 148"/>
              <a:gd name="T52" fmla="*/ 96 w 136"/>
              <a:gd name="T53" fmla="*/ 103 h 148"/>
              <a:gd name="T54" fmla="*/ 127 w 136"/>
              <a:gd name="T55" fmla="*/ 73 h 148"/>
              <a:gd name="T56" fmla="*/ 127 w 136"/>
              <a:gd name="T57" fmla="*/ 13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6" h="148">
                <a:moveTo>
                  <a:pt x="125" y="55"/>
                </a:moveTo>
                <a:cubicBezTo>
                  <a:pt x="67" y="0"/>
                  <a:pt x="67" y="0"/>
                  <a:pt x="67" y="0"/>
                </a:cubicBezTo>
                <a:cubicBezTo>
                  <a:pt x="9" y="54"/>
                  <a:pt x="9" y="54"/>
                  <a:pt x="9" y="54"/>
                </a:cubicBezTo>
                <a:cubicBezTo>
                  <a:pt x="2" y="54"/>
                  <a:pt x="0" y="58"/>
                  <a:pt x="0" y="6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6"/>
                  <a:pt x="2" y="148"/>
                  <a:pt x="5" y="148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34" y="148"/>
                  <a:pt x="136" y="146"/>
                  <a:pt x="136" y="143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36" y="60"/>
                  <a:pt x="134" y="54"/>
                  <a:pt x="125" y="55"/>
                </a:cubicBezTo>
                <a:close/>
                <a:moveTo>
                  <a:pt x="68" y="15"/>
                </a:moveTo>
                <a:cubicBezTo>
                  <a:pt x="121" y="64"/>
                  <a:pt x="121" y="64"/>
                  <a:pt x="121" y="64"/>
                </a:cubicBezTo>
                <a:cubicBezTo>
                  <a:pt x="69" y="113"/>
                  <a:pt x="69" y="113"/>
                  <a:pt x="69" y="113"/>
                </a:cubicBezTo>
                <a:cubicBezTo>
                  <a:pt x="15" y="64"/>
                  <a:pt x="15" y="64"/>
                  <a:pt x="15" y="64"/>
                </a:cubicBezTo>
                <a:lnTo>
                  <a:pt x="68" y="15"/>
                </a:lnTo>
                <a:close/>
                <a:moveTo>
                  <a:pt x="9" y="73"/>
                </a:moveTo>
                <a:cubicBezTo>
                  <a:pt x="41" y="103"/>
                  <a:pt x="41" y="103"/>
                  <a:pt x="41" y="103"/>
                </a:cubicBezTo>
                <a:cubicBezTo>
                  <a:pt x="9" y="133"/>
                  <a:pt x="9" y="133"/>
                  <a:pt x="9" y="133"/>
                </a:cubicBezTo>
                <a:lnTo>
                  <a:pt x="9" y="73"/>
                </a:lnTo>
                <a:close/>
                <a:moveTo>
                  <a:pt x="14" y="140"/>
                </a:moveTo>
                <a:cubicBezTo>
                  <a:pt x="48" y="109"/>
                  <a:pt x="48" y="109"/>
                  <a:pt x="48" y="109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122" y="140"/>
                  <a:pt x="122" y="140"/>
                  <a:pt x="122" y="140"/>
                </a:cubicBezTo>
                <a:lnTo>
                  <a:pt x="14" y="140"/>
                </a:lnTo>
                <a:close/>
                <a:moveTo>
                  <a:pt x="127" y="133"/>
                </a:moveTo>
                <a:cubicBezTo>
                  <a:pt x="96" y="103"/>
                  <a:pt x="96" y="103"/>
                  <a:pt x="96" y="103"/>
                </a:cubicBezTo>
                <a:cubicBezTo>
                  <a:pt x="127" y="73"/>
                  <a:pt x="127" y="73"/>
                  <a:pt x="127" y="73"/>
                </a:cubicBezTo>
                <a:lnTo>
                  <a:pt x="127" y="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B7C2E1E0-FA2A-E34C-BC06-B41FCCD1DA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49775" y="3020010"/>
            <a:ext cx="181297" cy="155707"/>
          </a:xfrm>
          <a:custGeom>
            <a:avLst/>
            <a:gdLst>
              <a:gd name="T0" fmla="*/ 30 w 60"/>
              <a:gd name="T1" fmla="*/ 51 h 51"/>
              <a:gd name="T2" fmla="*/ 31 w 60"/>
              <a:gd name="T3" fmla="*/ 50 h 51"/>
              <a:gd name="T4" fmla="*/ 29 w 60"/>
              <a:gd name="T5" fmla="*/ 50 h 51"/>
              <a:gd name="T6" fmla="*/ 30 w 60"/>
              <a:gd name="T7" fmla="*/ 51 h 51"/>
              <a:gd name="T8" fmla="*/ 56 w 60"/>
              <a:gd name="T9" fmla="*/ 0 h 51"/>
              <a:gd name="T10" fmla="*/ 5 w 60"/>
              <a:gd name="T11" fmla="*/ 0 h 51"/>
              <a:gd name="T12" fmla="*/ 0 w 60"/>
              <a:gd name="T13" fmla="*/ 0 h 51"/>
              <a:gd name="T14" fmla="*/ 0 w 60"/>
              <a:gd name="T15" fmla="*/ 18 h 51"/>
              <a:gd name="T16" fmla="*/ 0 w 60"/>
              <a:gd name="T17" fmla="*/ 24 h 51"/>
              <a:gd name="T18" fmla="*/ 7 w 60"/>
              <a:gd name="T19" fmla="*/ 31 h 51"/>
              <a:gd name="T20" fmla="*/ 31 w 60"/>
              <a:gd name="T21" fmla="*/ 31 h 51"/>
              <a:gd name="T22" fmla="*/ 32 w 60"/>
              <a:gd name="T23" fmla="*/ 32 h 51"/>
              <a:gd name="T24" fmla="*/ 31 w 60"/>
              <a:gd name="T25" fmla="*/ 34 h 51"/>
              <a:gd name="T26" fmla="*/ 12 w 60"/>
              <a:gd name="T27" fmla="*/ 34 h 51"/>
              <a:gd name="T28" fmla="*/ 16 w 60"/>
              <a:gd name="T29" fmla="*/ 39 h 51"/>
              <a:gd name="T30" fmla="*/ 44 w 60"/>
              <a:gd name="T31" fmla="*/ 39 h 51"/>
              <a:gd name="T32" fmla="*/ 60 w 60"/>
              <a:gd name="T33" fmla="*/ 24 h 51"/>
              <a:gd name="T34" fmla="*/ 60 w 60"/>
              <a:gd name="T35" fmla="*/ 18 h 51"/>
              <a:gd name="T36" fmla="*/ 60 w 60"/>
              <a:gd name="T37" fmla="*/ 0 h 51"/>
              <a:gd name="T38" fmla="*/ 56 w 60"/>
              <a:gd name="T39" fmla="*/ 0 h 51"/>
              <a:gd name="T40" fmla="*/ 54 w 60"/>
              <a:gd name="T41" fmla="*/ 26 h 51"/>
              <a:gd name="T42" fmla="*/ 6 w 60"/>
              <a:gd name="T43" fmla="*/ 26 h 51"/>
              <a:gd name="T44" fmla="*/ 5 w 60"/>
              <a:gd name="T45" fmla="*/ 25 h 51"/>
              <a:gd name="T46" fmla="*/ 6 w 60"/>
              <a:gd name="T47" fmla="*/ 23 h 51"/>
              <a:gd name="T48" fmla="*/ 54 w 60"/>
              <a:gd name="T49" fmla="*/ 23 h 51"/>
              <a:gd name="T50" fmla="*/ 55 w 60"/>
              <a:gd name="T51" fmla="*/ 25 h 51"/>
              <a:gd name="T52" fmla="*/ 54 w 60"/>
              <a:gd name="T53" fmla="*/ 26 h 51"/>
              <a:gd name="T54" fmla="*/ 54 w 60"/>
              <a:gd name="T55" fmla="*/ 19 h 51"/>
              <a:gd name="T56" fmla="*/ 6 w 60"/>
              <a:gd name="T57" fmla="*/ 19 h 51"/>
              <a:gd name="T58" fmla="*/ 5 w 60"/>
              <a:gd name="T59" fmla="*/ 17 h 51"/>
              <a:gd name="T60" fmla="*/ 6 w 60"/>
              <a:gd name="T61" fmla="*/ 15 h 51"/>
              <a:gd name="T62" fmla="*/ 54 w 60"/>
              <a:gd name="T63" fmla="*/ 15 h 51"/>
              <a:gd name="T64" fmla="*/ 55 w 60"/>
              <a:gd name="T65" fmla="*/ 17 h 51"/>
              <a:gd name="T66" fmla="*/ 54 w 60"/>
              <a:gd name="T67" fmla="*/ 19 h 51"/>
              <a:gd name="T68" fmla="*/ 54 w 60"/>
              <a:gd name="T69" fmla="*/ 11 h 51"/>
              <a:gd name="T70" fmla="*/ 6 w 60"/>
              <a:gd name="T71" fmla="*/ 11 h 51"/>
              <a:gd name="T72" fmla="*/ 5 w 60"/>
              <a:gd name="T73" fmla="*/ 9 h 51"/>
              <a:gd name="T74" fmla="*/ 6 w 60"/>
              <a:gd name="T75" fmla="*/ 7 h 51"/>
              <a:gd name="T76" fmla="*/ 54 w 60"/>
              <a:gd name="T77" fmla="*/ 7 h 51"/>
              <a:gd name="T78" fmla="*/ 55 w 60"/>
              <a:gd name="T79" fmla="*/ 9 h 51"/>
              <a:gd name="T80" fmla="*/ 54 w 60"/>
              <a:gd name="T81" fmla="*/ 11 h 51"/>
              <a:gd name="T82" fmla="*/ 25 w 60"/>
              <a:gd name="T83" fmla="*/ 47 h 51"/>
              <a:gd name="T84" fmla="*/ 35 w 60"/>
              <a:gd name="T85" fmla="*/ 47 h 51"/>
              <a:gd name="T86" fmla="*/ 39 w 60"/>
              <a:gd name="T87" fmla="*/ 43 h 51"/>
              <a:gd name="T88" fmla="*/ 21 w 60"/>
              <a:gd name="T89" fmla="*/ 43 h 51"/>
              <a:gd name="T90" fmla="*/ 25 w 60"/>
              <a:gd name="T91" fmla="*/ 4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0" h="51">
                <a:moveTo>
                  <a:pt x="30" y="51"/>
                </a:moveTo>
                <a:cubicBezTo>
                  <a:pt x="31" y="50"/>
                  <a:pt x="31" y="50"/>
                  <a:pt x="31" y="50"/>
                </a:cubicBezTo>
                <a:cubicBezTo>
                  <a:pt x="29" y="50"/>
                  <a:pt x="29" y="50"/>
                  <a:pt x="29" y="50"/>
                </a:cubicBezTo>
                <a:lnTo>
                  <a:pt x="30" y="51"/>
                </a:lnTo>
                <a:close/>
                <a:moveTo>
                  <a:pt x="56" y="0"/>
                </a:moveTo>
                <a:cubicBezTo>
                  <a:pt x="5" y="0"/>
                  <a:pt x="5" y="0"/>
                  <a:pt x="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4"/>
                  <a:pt x="0" y="24"/>
                  <a:pt x="0" y="24"/>
                </a:cubicBezTo>
                <a:cubicBezTo>
                  <a:pt x="7" y="31"/>
                  <a:pt x="7" y="31"/>
                  <a:pt x="7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2" y="31"/>
                  <a:pt x="32" y="31"/>
                  <a:pt x="32" y="32"/>
                </a:cubicBezTo>
                <a:cubicBezTo>
                  <a:pt x="32" y="34"/>
                  <a:pt x="32" y="34"/>
                  <a:pt x="31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6" y="39"/>
                  <a:pt x="16" y="39"/>
                  <a:pt x="16" y="39"/>
                </a:cubicBezTo>
                <a:cubicBezTo>
                  <a:pt x="44" y="39"/>
                  <a:pt x="44" y="39"/>
                  <a:pt x="44" y="39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0"/>
                  <a:pt x="60" y="0"/>
                  <a:pt x="60" y="0"/>
                </a:cubicBezTo>
                <a:lnTo>
                  <a:pt x="56" y="0"/>
                </a:lnTo>
                <a:close/>
                <a:moveTo>
                  <a:pt x="54" y="26"/>
                </a:move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5" y="26"/>
                  <a:pt x="5" y="25"/>
                </a:cubicBezTo>
                <a:cubicBezTo>
                  <a:pt x="5" y="23"/>
                  <a:pt x="6" y="23"/>
                  <a:pt x="6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5" y="23"/>
                  <a:pt x="55" y="25"/>
                </a:cubicBezTo>
                <a:cubicBezTo>
                  <a:pt x="55" y="26"/>
                  <a:pt x="54" y="26"/>
                  <a:pt x="54" y="26"/>
                </a:cubicBezTo>
                <a:close/>
                <a:moveTo>
                  <a:pt x="54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5" y="18"/>
                  <a:pt x="5" y="17"/>
                </a:cubicBezTo>
                <a:cubicBezTo>
                  <a:pt x="5" y="16"/>
                  <a:pt x="6" y="15"/>
                  <a:pt x="6" y="15"/>
                </a:cubicBezTo>
                <a:cubicBezTo>
                  <a:pt x="54" y="15"/>
                  <a:pt x="54" y="15"/>
                  <a:pt x="54" y="15"/>
                </a:cubicBezTo>
                <a:cubicBezTo>
                  <a:pt x="54" y="15"/>
                  <a:pt x="55" y="16"/>
                  <a:pt x="55" y="17"/>
                </a:cubicBezTo>
                <a:cubicBezTo>
                  <a:pt x="55" y="18"/>
                  <a:pt x="54" y="19"/>
                  <a:pt x="54" y="19"/>
                </a:cubicBezTo>
                <a:close/>
                <a:moveTo>
                  <a:pt x="54" y="11"/>
                </a:move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5" y="10"/>
                  <a:pt x="5" y="9"/>
                </a:cubicBezTo>
                <a:cubicBezTo>
                  <a:pt x="5" y="8"/>
                  <a:pt x="6" y="7"/>
                  <a:pt x="6" y="7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7"/>
                  <a:pt x="55" y="8"/>
                  <a:pt x="55" y="9"/>
                </a:cubicBezTo>
                <a:cubicBezTo>
                  <a:pt x="55" y="10"/>
                  <a:pt x="54" y="11"/>
                  <a:pt x="54" y="11"/>
                </a:cubicBezTo>
                <a:close/>
                <a:moveTo>
                  <a:pt x="25" y="47"/>
                </a:moveTo>
                <a:cubicBezTo>
                  <a:pt x="35" y="47"/>
                  <a:pt x="35" y="47"/>
                  <a:pt x="35" y="47"/>
                </a:cubicBezTo>
                <a:cubicBezTo>
                  <a:pt x="39" y="43"/>
                  <a:pt x="39" y="43"/>
                  <a:pt x="39" y="43"/>
                </a:cubicBezTo>
                <a:cubicBezTo>
                  <a:pt x="21" y="43"/>
                  <a:pt x="21" y="43"/>
                  <a:pt x="21" y="43"/>
                </a:cubicBezTo>
                <a:lnTo>
                  <a:pt x="25" y="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3690" y="3240988"/>
            <a:ext cx="2593468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sz="16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xiaohong@email.com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7" idx="3"/>
          </p:cNvCxnSpPr>
          <p:nvPr/>
        </p:nvCxnSpPr>
        <p:spPr>
          <a:xfrm flipV="1">
            <a:off x="5830106" y="2853730"/>
            <a:ext cx="1993292" cy="1595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0" idx="1"/>
          </p:cNvCxnSpPr>
          <p:nvPr/>
        </p:nvCxnSpPr>
        <p:spPr>
          <a:xfrm>
            <a:off x="5830106" y="4449372"/>
            <a:ext cx="2076890" cy="918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97278" y="372065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如果通过邮箱给小红发送工资单，小明也会收到小红的工资单。</a:t>
            </a:r>
          </a:p>
        </p:txBody>
      </p:sp>
    </p:spTree>
    <p:extLst>
      <p:ext uri="{BB962C8B-B14F-4D97-AF65-F5344CB8AC3E}">
        <p14:creationId xmlns:p14="http://schemas.microsoft.com/office/powerpoint/2010/main" val="36831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8196665" y="3141762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2566814" y="1523800"/>
            <a:ext cx="5128967" cy="2914106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如果数据表中邮箱地址这一列不能出现重复的数据，是否可以解决这个问题呢？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</p:spTree>
    <p:extLst>
      <p:ext uri="{BB962C8B-B14F-4D97-AF65-F5344CB8AC3E}">
        <p14:creationId xmlns:p14="http://schemas.microsoft.com/office/powerpoint/2010/main" val="11080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439022" y="2050023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唯一约束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用于确保字段中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值的唯一性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。如果数据表中的字段设置了唯一约束，那么该字段中存放的值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不能重复出现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中，唯一约束通过</a:t>
            </a:r>
            <a:r>
              <a:rPr lang="en-US" altLang="zh-CN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UNIQUE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2155253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</p:spTree>
    <p:extLst>
      <p:ext uri="{BB962C8B-B14F-4D97-AF65-F5344CB8AC3E}">
        <p14:creationId xmlns:p14="http://schemas.microsoft.com/office/powerpoint/2010/main" val="30661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5353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创建数据表时设置唯一约束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唯一约束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的两种方式：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  <p:sp>
        <p:nvSpPr>
          <p:cNvPr id="9" name="矩形: 圆角 25"/>
          <p:cNvSpPr/>
          <p:nvPr/>
        </p:nvSpPr>
        <p:spPr>
          <a:xfrm>
            <a:off x="1390545" y="2474256"/>
            <a:ext cx="4344621" cy="176152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598969553          _8"/>
          <p:cNvSpPr/>
          <p:nvPr/>
        </p:nvSpPr>
        <p:spPr>
          <a:xfrm>
            <a:off x="2638822" y="2258232"/>
            <a:ext cx="1905830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3" name="原创设计师QQ598969553          _9"/>
          <p:cNvSpPr txBox="1"/>
          <p:nvPr/>
        </p:nvSpPr>
        <p:spPr>
          <a:xfrm>
            <a:off x="2990909" y="2306740"/>
            <a:ext cx="120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列级约束</a:t>
            </a:r>
          </a:p>
        </p:txBody>
      </p:sp>
      <p:sp>
        <p:nvSpPr>
          <p:cNvPr id="15" name="矩形 14"/>
          <p:cNvSpPr/>
          <p:nvPr/>
        </p:nvSpPr>
        <p:spPr>
          <a:xfrm>
            <a:off x="1502815" y="2971769"/>
            <a:ext cx="4120079" cy="937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紧跟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在字段的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之后，只对该字段起约束作用。</a:t>
            </a:r>
          </a:p>
        </p:txBody>
      </p:sp>
      <p:sp>
        <p:nvSpPr>
          <p:cNvPr id="16" name="矩形: 圆角 25"/>
          <p:cNvSpPr/>
          <p:nvPr/>
        </p:nvSpPr>
        <p:spPr>
          <a:xfrm>
            <a:off x="6311230" y="2474256"/>
            <a:ext cx="4345200" cy="1760400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8"/>
          <p:cNvSpPr/>
          <p:nvPr/>
        </p:nvSpPr>
        <p:spPr>
          <a:xfrm>
            <a:off x="7575182" y="2258232"/>
            <a:ext cx="1904400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8" name="原创设计师QQ598969553          _9"/>
          <p:cNvSpPr txBox="1"/>
          <p:nvPr/>
        </p:nvSpPr>
        <p:spPr>
          <a:xfrm>
            <a:off x="7978414" y="2318215"/>
            <a:ext cx="109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表级约束</a:t>
            </a:r>
          </a:p>
        </p:txBody>
      </p:sp>
      <p:sp>
        <p:nvSpPr>
          <p:cNvPr id="20" name="矩形 19"/>
          <p:cNvSpPr/>
          <p:nvPr/>
        </p:nvSpPr>
        <p:spPr>
          <a:xfrm>
            <a:off x="6513934" y="2973349"/>
            <a:ext cx="4122000" cy="93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表级约束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独立于字段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，可以对数据表的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起约束作用。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8299" y="4192113"/>
            <a:ext cx="4536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通过多个字段确保唯一性，当表级约束仅建立在一个字段上时，其效果与列级约束相同</a:t>
            </a:r>
          </a:p>
        </p:txBody>
      </p:sp>
    </p:spTree>
    <p:extLst>
      <p:ext uri="{BB962C8B-B14F-4D97-AF65-F5344CB8AC3E}">
        <p14:creationId xmlns:p14="http://schemas.microsoft.com/office/powerpoint/2010/main" val="28950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5353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创建数据表时设置唯一约束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列级唯一约束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表级唯一约束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  <p:sp>
        <p:nvSpPr>
          <p:cNvPr id="9" name="矩形: 圆角 25"/>
          <p:cNvSpPr/>
          <p:nvPr/>
        </p:nvSpPr>
        <p:spPr>
          <a:xfrm>
            <a:off x="1390545" y="2350871"/>
            <a:ext cx="4344621" cy="3743219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598969553          _8"/>
          <p:cNvSpPr/>
          <p:nvPr/>
        </p:nvSpPr>
        <p:spPr>
          <a:xfrm>
            <a:off x="2494806" y="2144963"/>
            <a:ext cx="2135520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3" name="原创设计师QQ598969553          _9"/>
          <p:cNvSpPr txBox="1"/>
          <p:nvPr/>
        </p:nvSpPr>
        <p:spPr>
          <a:xfrm>
            <a:off x="2762848" y="2191548"/>
            <a:ext cx="159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列级唯一约束</a:t>
            </a:r>
          </a:p>
        </p:txBody>
      </p:sp>
      <p:sp>
        <p:nvSpPr>
          <p:cNvPr id="16" name="矩形: 圆角 25"/>
          <p:cNvSpPr/>
          <p:nvPr/>
        </p:nvSpPr>
        <p:spPr>
          <a:xfrm>
            <a:off x="6311230" y="2350870"/>
            <a:ext cx="4345200" cy="3743220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37148" y="3289371"/>
            <a:ext cx="3240360" cy="21698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...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19" name="原创设计师QQ598969553          _8"/>
          <p:cNvSpPr/>
          <p:nvPr/>
        </p:nvSpPr>
        <p:spPr>
          <a:xfrm>
            <a:off x="7463358" y="2144963"/>
            <a:ext cx="2134800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21" name="原创设计师QQ598969553          _9"/>
          <p:cNvSpPr txBox="1"/>
          <p:nvPr/>
        </p:nvSpPr>
        <p:spPr>
          <a:xfrm>
            <a:off x="7731558" y="2191548"/>
            <a:ext cx="159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表级唯一约束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665628" y="2873874"/>
            <a:ext cx="3636404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...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 (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...])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21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391154" y="1557586"/>
            <a:ext cx="6168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给字段设置唯一约束后，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会自动给对应字段添加唯一索引。通过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语句查看表结构时，如果字段的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列值显示为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，表示该字段在创建数据表时设置了唯一约束。</a:t>
            </a:r>
            <a:endParaRPr lang="zh-CN" altLang="zh-CN" sz="28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485578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</p:spTree>
    <p:extLst>
      <p:ext uri="{BB962C8B-B14F-4D97-AF65-F5344CB8AC3E}">
        <p14:creationId xmlns:p14="http://schemas.microsoft.com/office/powerpoint/2010/main" val="41103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125538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唯一约束的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写成如下形式：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30910" y="1795676"/>
            <a:ext cx="4988963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 KEY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3430910" y="2519571"/>
            <a:ext cx="6120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索引名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可以指定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，如果省略，自动使用</a:t>
            </a:r>
            <a:r>
              <a:rPr lang="zh-CN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索引时，需要指定索引名。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1125538"/>
            <a:ext cx="103487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修改数据表时设置唯一约束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以重新定义字段的方式，或通过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设置唯一约束。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唯一约束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73863" y="3064530"/>
            <a:ext cx="10029523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[COLUMN]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字段名 数据类型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UNIQUE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</p:spTree>
    <p:extLst>
      <p:ext uri="{BB962C8B-B14F-4D97-AF65-F5344CB8AC3E}">
        <p14:creationId xmlns:p14="http://schemas.microsoft.com/office/powerpoint/2010/main" val="7630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整数类型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取值范围：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02158"/>
              </p:ext>
            </p:extLst>
          </p:nvPr>
        </p:nvGraphicFramePr>
        <p:xfrm>
          <a:off x="1054645" y="1629594"/>
          <a:ext cx="10585177" cy="29553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1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48">
                  <a:extLst>
                    <a:ext uri="{9D8B030D-6E8A-4147-A177-3AD203B41FA5}">
                      <a16:colId xmlns:a16="http://schemas.microsoft.com/office/drawing/2014/main" val="3853618383"/>
                    </a:ext>
                  </a:extLst>
                </a:gridCol>
                <a:gridCol w="293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65015250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字节数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无符号数取值范围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有符号数取值范围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TINYINT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0~255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-128~127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SMALLINT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0~65 535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-32 768~32 767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MEDIUMINT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0~16 777 215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-8 388 608~8 388 607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0~4 294 967 295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-2 147 483 648~2 147 483 647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0585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BIGINT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0~2</a:t>
                      </a:r>
                      <a:r>
                        <a:rPr lang="en-US" sz="20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</a:t>
                      </a:r>
                      <a:r>
                        <a:rPr lang="en-US" sz="20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~2</a:t>
                      </a:r>
                      <a:r>
                        <a:rPr lang="en-US" sz="20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63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3873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25774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1125538"/>
            <a:ext cx="103487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删除唯一约束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创建唯一约束的同时也创建了唯一索引。删除唯一约束时，无法通过修改字段属性的方式删除，而是按照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索引的方式删除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删除唯一约束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091459" y="3139988"/>
            <a:ext cx="5781051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index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</p:spTree>
    <p:extLst>
      <p:ext uri="{BB962C8B-B14F-4D97-AF65-F5344CB8AC3E}">
        <p14:creationId xmlns:p14="http://schemas.microsoft.com/office/powerpoint/2010/main" val="36405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6168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唯一约束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55758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</p:spTree>
    <p:extLst>
      <p:ext uri="{BB962C8B-B14F-4D97-AF65-F5344CB8AC3E}">
        <p14:creationId xmlns:p14="http://schemas.microsoft.com/office/powerpoint/2010/main" val="29318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在创建数据表时添加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列级唯一约束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表级唯一约束：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918302" y="2166499"/>
            <a:ext cx="5536944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添加列级唯一约束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my_unique1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 UNIQUE,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VARCHAR(10)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UNIQUE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527254" y="2160865"/>
            <a:ext cx="4752528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添加表级唯一约束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my_unique2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VARCHAR(10),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UNIQUE (id),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UNIQUE (username)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281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添加重复记录时报错：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2340382"/>
            <a:ext cx="877730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my_unique1 (id) VALUES (1);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1062 (23000):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Duplicate entry '1' for key 'my_unique1.id'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39227" y="3564518"/>
            <a:ext cx="43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添加唯一约束后，添加重复记录会失败</a:t>
            </a:r>
          </a:p>
        </p:txBody>
      </p:sp>
    </p:spTree>
    <p:extLst>
      <p:ext uri="{BB962C8B-B14F-4D97-AF65-F5344CB8AC3E}">
        <p14:creationId xmlns:p14="http://schemas.microsoft.com/office/powerpoint/2010/main" val="42515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修改已存在的数据表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my_unique3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，添加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唯一约束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并删除：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2349674"/>
            <a:ext cx="6624736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添加唯一约束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my_unique3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UNIQUE(id)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删除唯一约束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my_unique3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INDEX 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</p:spTree>
    <p:extLst>
      <p:ext uri="{BB962C8B-B14F-4D97-AF65-F5344CB8AC3E}">
        <p14:creationId xmlns:p14="http://schemas.microsoft.com/office/powerpoint/2010/main" val="16438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创建数据表时为多字段添加唯一约束并添加重复记录：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2160865"/>
            <a:ext cx="8856984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my_unique4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VARCHAR(10),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UNIQUE (id, username)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添加重复记录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my_unique4 VALUES (1,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1062 (23000):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Duplicate entry '1-2' for key 'my_unique4.id'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设置唯一约束</a:t>
            </a:r>
          </a:p>
        </p:txBody>
      </p:sp>
    </p:spTree>
    <p:extLst>
      <p:ext uri="{BB962C8B-B14F-4D97-AF65-F5344CB8AC3E}">
        <p14:creationId xmlns:p14="http://schemas.microsoft.com/office/powerpoint/2010/main" val="94329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设置主键约束的方法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设置主键约束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</p:spTree>
    <p:extLst>
      <p:ext uri="{BB962C8B-B14F-4D97-AF65-F5344CB8AC3E}">
        <p14:creationId xmlns:p14="http://schemas.microsoft.com/office/powerpoint/2010/main" val="29465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62259"/>
              </p:ext>
            </p:extLst>
          </p:nvPr>
        </p:nvGraphicFramePr>
        <p:xfrm>
          <a:off x="4729955" y="1586828"/>
          <a:ext cx="3885532" cy="315035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42766">
                  <a:extLst>
                    <a:ext uri="{9D8B030D-6E8A-4147-A177-3AD203B41FA5}">
                      <a16:colId xmlns:a16="http://schemas.microsoft.com/office/drawing/2014/main" val="1568782037"/>
                    </a:ext>
                  </a:extLst>
                </a:gridCol>
                <a:gridCol w="1942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学生编号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学生姓名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小红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小明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小丽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20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小花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34146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60" y="1269554"/>
            <a:ext cx="621928" cy="10260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967" y="2496032"/>
            <a:ext cx="600141" cy="8656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75" y="3562178"/>
            <a:ext cx="642533" cy="940177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2857747" y="1773610"/>
            <a:ext cx="2520280" cy="712521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857747" y="2925738"/>
            <a:ext cx="2520280" cy="201852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857747" y="3775664"/>
            <a:ext cx="2520280" cy="158186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00769" y="4737178"/>
            <a:ext cx="636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小明和小丽的编号都是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，查询编号是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的学生时会有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条数据。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的数据不能确定是哪名学生。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811" y="4693937"/>
            <a:ext cx="479273" cy="70884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2857747" y="4445085"/>
            <a:ext cx="2520280" cy="603272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7823398" y="3357786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2278781" y="1413570"/>
            <a:ext cx="4611685" cy="2808312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如果数据表中已存在编号为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的数据，再次添加编号为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的数据时，不允许添加，并且限制学生编号不允许添加</a:t>
            </a:r>
            <a:r>
              <a:rPr lang="en-US" altLang="zh-CN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值是否可以解决这个问题呢？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</p:spTree>
    <p:extLst>
      <p:ext uri="{BB962C8B-B14F-4D97-AF65-F5344CB8AC3E}">
        <p14:creationId xmlns:p14="http://schemas.microsoft.com/office/powerpoint/2010/main" val="384969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439022" y="1845618"/>
            <a:ext cx="720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主键约束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相当于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非空约束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唯一约束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组合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，要求被约束字段中的值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不能出现重复值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，也不能出现</a:t>
            </a:r>
            <a:r>
              <a:rPr lang="en-US" altLang="zh-CN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主键约束通过给字段添加</a:t>
            </a:r>
            <a:r>
              <a:rPr lang="en-US" altLang="zh-CN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PRIMARY KEY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设置，每个数据表只能设置一个主键约束。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2155253"/>
            <a:ext cx="2902705" cy="340466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</p:spTree>
    <p:extLst>
      <p:ext uri="{BB962C8B-B14F-4D97-AF65-F5344CB8AC3E}">
        <p14:creationId xmlns:p14="http://schemas.microsoft.com/office/powerpoint/2010/main" val="41847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90" y="2421682"/>
            <a:ext cx="3267119" cy="3979945"/>
          </a:xfrm>
          <a:prstGeom prst="rect">
            <a:avLst/>
          </a:prstGeom>
        </p:spPr>
      </p:pic>
      <p:sp>
        <p:nvSpPr>
          <p:cNvPr id="9" name="对话气泡: 圆角矩形 1"/>
          <p:cNvSpPr/>
          <p:nvPr/>
        </p:nvSpPr>
        <p:spPr>
          <a:xfrm rot="16200000">
            <a:off x="2854847" y="-602654"/>
            <a:ext cx="2520281" cy="6264699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70646" y="1560199"/>
            <a:ext cx="5888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整数类型默认是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有符号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的，如果使用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无符号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数据类型，使用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UNSIGNED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关键字修饰。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例如，年龄字段使用“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age TINYINT UNSIGNED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表明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字段是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无符号的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TINYINT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982638" y="981522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创建数据表时设置主键约束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时给字段设置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列级主键约束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表级主键约束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: 圆角 25"/>
          <p:cNvSpPr/>
          <p:nvPr/>
        </p:nvSpPr>
        <p:spPr>
          <a:xfrm>
            <a:off x="1390545" y="2422879"/>
            <a:ext cx="4344621" cy="3743219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598969553          _8"/>
          <p:cNvSpPr/>
          <p:nvPr/>
        </p:nvSpPr>
        <p:spPr>
          <a:xfrm>
            <a:off x="2494806" y="2216971"/>
            <a:ext cx="2026699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3" name="原创设计师QQ598969553          _9"/>
          <p:cNvSpPr txBox="1"/>
          <p:nvPr/>
        </p:nvSpPr>
        <p:spPr>
          <a:xfrm>
            <a:off x="2726843" y="2263556"/>
            <a:ext cx="156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列级主键约束</a:t>
            </a:r>
          </a:p>
        </p:txBody>
      </p:sp>
      <p:sp>
        <p:nvSpPr>
          <p:cNvPr id="16" name="矩形: 圆角 25"/>
          <p:cNvSpPr/>
          <p:nvPr/>
        </p:nvSpPr>
        <p:spPr>
          <a:xfrm>
            <a:off x="6311230" y="2422878"/>
            <a:ext cx="4752528" cy="3743220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47925" y="3569129"/>
            <a:ext cx="3618806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PRIMARY KEY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...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19" name="原创设计师QQ598969553          _8"/>
          <p:cNvSpPr/>
          <p:nvPr/>
        </p:nvSpPr>
        <p:spPr>
          <a:xfrm>
            <a:off x="7751390" y="2216971"/>
            <a:ext cx="2026800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21" name="原创设计师QQ598969553          _9"/>
          <p:cNvSpPr txBox="1"/>
          <p:nvPr/>
        </p:nvSpPr>
        <p:spPr>
          <a:xfrm>
            <a:off x="7983590" y="2263556"/>
            <a:ext cx="15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表级主键约束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507875" y="3153630"/>
            <a:ext cx="4359237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...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PRIMARY KEY (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...])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</p:spTree>
    <p:extLst>
      <p:ext uri="{BB962C8B-B14F-4D97-AF65-F5344CB8AC3E}">
        <p14:creationId xmlns:p14="http://schemas.microsoft.com/office/powerpoint/2010/main" val="93590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981522"/>
            <a:ext cx="107291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修改数据表时添加主键约束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以重新定义字段的方式添加，也可以通过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3069754"/>
            <a:ext cx="8712968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PRIMARY KEY;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[COLUMN]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字段名 数据类型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PRIMARY KEY;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PRIMARY KEY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52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981522"/>
            <a:ext cx="107291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删除主键约束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删除主键约束。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删除主键约束时会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自动删除主键索引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删除主键约束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3071495"/>
            <a:ext cx="6912768" cy="6463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PRIMARY KEY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94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6168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主键约束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557586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</p:spTree>
    <p:extLst>
      <p:ext uri="{BB962C8B-B14F-4D97-AF65-F5344CB8AC3E}">
        <p14:creationId xmlns:p14="http://schemas.microsoft.com/office/powerpoint/2010/main" val="225682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my_primary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，为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字段添加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主键约束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，查看表结构：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054646" y="2349674"/>
            <a:ext cx="3384376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my_primary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INT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PRIMARY KEY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VARCHAR(20)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4727054" y="2349674"/>
            <a:ext cx="6624736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my_primary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+----------+-------------+------+-----+---------+-------+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Field        | Type            | Null   | Key  | Default  | Extra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+----------+-------------+------+-----+---------+-------+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         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| NO    | PRI  | NULL     |   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username | varchar(20) | YES   |        | NULL     |   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+----------+-------------+------+-----+---------+-------+</a:t>
            </a:r>
          </a:p>
        </p:txBody>
      </p:sp>
      <p:sp>
        <p:nvSpPr>
          <p:cNvPr id="7" name="矩形 6"/>
          <p:cNvSpPr/>
          <p:nvPr/>
        </p:nvSpPr>
        <p:spPr>
          <a:xfrm>
            <a:off x="8316525" y="4453004"/>
            <a:ext cx="504056" cy="416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07374" y="4453004"/>
            <a:ext cx="432048" cy="416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NULL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值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重复值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会添加失败，删除主键约束后再次添加主键约束：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2157088"/>
            <a:ext cx="9073008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为主键添加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值，添加失败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my_primary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'Jack');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1048 (23000):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Column 'id' cannot be null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为主键添加重复值，添加失败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my_primary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'Alex');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1062 (23000):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Duplicate entry '1' for key '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my_primary.PRIMARY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删除主键约束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my_primary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PRIMARY KEY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给已有的数据表中的单字段添加主键约束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my_primary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PRIMARY KEY (id)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设置主键约束</a:t>
            </a:r>
          </a:p>
        </p:txBody>
      </p:sp>
    </p:spTree>
    <p:extLst>
      <p:ext uri="{BB962C8B-B14F-4D97-AF65-F5344CB8AC3E}">
        <p14:creationId xmlns:p14="http://schemas.microsoft.com/office/powerpoint/2010/main" val="5149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71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自动增长的设置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创建数据表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或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修改数据表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时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为字段设置自动增长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72553"/>
              </p:ext>
            </p:extLst>
          </p:nvPr>
        </p:nvGraphicFramePr>
        <p:xfrm>
          <a:off x="5089994" y="1802852"/>
          <a:ext cx="3885532" cy="25202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42766">
                  <a:extLst>
                    <a:ext uri="{9D8B030D-6E8A-4147-A177-3AD203B41FA5}">
                      <a16:colId xmlns:a16="http://schemas.microsoft.com/office/drawing/2014/main" val="1568782037"/>
                    </a:ext>
                  </a:extLst>
                </a:gridCol>
                <a:gridCol w="1942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学生编号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学生姓名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小红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小明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小丽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99" y="1485578"/>
            <a:ext cx="621928" cy="10260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06" y="2712056"/>
            <a:ext cx="600141" cy="8656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614" y="3778202"/>
            <a:ext cx="642533" cy="940177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3217786" y="1989634"/>
            <a:ext cx="2520280" cy="712521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17786" y="3141762"/>
            <a:ext cx="2520280" cy="201852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17786" y="3991688"/>
            <a:ext cx="2520280" cy="158186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  <p:sp>
        <p:nvSpPr>
          <p:cNvPr id="18" name="文本框 17"/>
          <p:cNvSpPr txBox="1"/>
          <p:nvPr/>
        </p:nvSpPr>
        <p:spPr>
          <a:xfrm rot="265959">
            <a:off x="3092545" y="2817627"/>
            <a:ext cx="310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编号最大是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，我可以使用编号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26854" y="4265660"/>
            <a:ext cx="35723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保存数据时，查询到最大编号是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，但小明的数据先保存成功，占用了编号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，小丽的数据保存失败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4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7908633" y="3141762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3286894" y="1523801"/>
            <a:ext cx="4120855" cy="2019368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如果学生编号可以自动增长是否可以解决这个问题呢？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</p:spTree>
    <p:extLst>
      <p:ext uri="{BB962C8B-B14F-4D97-AF65-F5344CB8AC3E}">
        <p14:creationId xmlns:p14="http://schemas.microsoft.com/office/powerpoint/2010/main" val="8935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411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实际应用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中选择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注意事项：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若一个数据将来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可能参与数学计算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，推荐保存为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整数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浮点数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定点数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类型；若只用来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显示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，则推荐保存为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推荐使用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整数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类型，与字符串相比，整数类型处理效率更高，查询速度更快。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当插入值的数据类型与字段的数据类型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不一致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，或使用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修改字段的数据类型时，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会尝试尽可能将现有值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转换为新类型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8746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222998" y="2518757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数据表中的字段设置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自动增长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后，向该字段插入值时，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自动生成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唯一的自动增长值。</a:t>
            </a:r>
            <a:endParaRPr lang="en-US" altLang="zh-CN" sz="2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通过给字段设置</a:t>
            </a:r>
            <a:r>
              <a:rPr lang="en-US" altLang="zh-CN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AUTO_INCREMENT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实现自动增长。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2155253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</p:spTree>
    <p:extLst>
      <p:ext uri="{BB962C8B-B14F-4D97-AF65-F5344CB8AC3E}">
        <p14:creationId xmlns:p14="http://schemas.microsoft.com/office/powerpoint/2010/main" val="37691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25"/>
          <p:cNvSpPr/>
          <p:nvPr/>
        </p:nvSpPr>
        <p:spPr>
          <a:xfrm>
            <a:off x="1270670" y="2051526"/>
            <a:ext cx="4832663" cy="3743219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598969553          _8"/>
          <p:cNvSpPr/>
          <p:nvPr/>
        </p:nvSpPr>
        <p:spPr>
          <a:xfrm>
            <a:off x="2077003" y="1845618"/>
            <a:ext cx="3154107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3" name="原创设计师QQ598969553          _9"/>
          <p:cNvSpPr txBox="1"/>
          <p:nvPr/>
        </p:nvSpPr>
        <p:spPr>
          <a:xfrm>
            <a:off x="2188668" y="1874130"/>
            <a:ext cx="29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创建数据表时设置自动增长</a:t>
            </a:r>
          </a:p>
        </p:txBody>
      </p:sp>
      <p:sp>
        <p:nvSpPr>
          <p:cNvPr id="16" name="矩形: 圆角 25"/>
          <p:cNvSpPr/>
          <p:nvPr/>
        </p:nvSpPr>
        <p:spPr>
          <a:xfrm>
            <a:off x="6311230" y="2051525"/>
            <a:ext cx="4752528" cy="3743220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03671" y="3311845"/>
            <a:ext cx="4366659" cy="15261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约束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...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19" name="原创设计师QQ598969553          _8"/>
          <p:cNvSpPr/>
          <p:nvPr/>
        </p:nvSpPr>
        <p:spPr>
          <a:xfrm>
            <a:off x="7117563" y="1845618"/>
            <a:ext cx="3154107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21" name="原创设计师QQ598969553          _9"/>
          <p:cNvSpPr txBox="1"/>
          <p:nvPr/>
        </p:nvSpPr>
        <p:spPr>
          <a:xfrm>
            <a:off x="7205584" y="1892032"/>
            <a:ext cx="297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修改数据表时设置自动增长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507875" y="2920777"/>
            <a:ext cx="4339859" cy="23083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字段名 数据类型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自动增长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两种方式：</a:t>
            </a:r>
          </a:p>
        </p:txBody>
      </p:sp>
    </p:spTree>
    <p:extLst>
      <p:ext uri="{BB962C8B-B14F-4D97-AF65-F5344CB8AC3E}">
        <p14:creationId xmlns:p14="http://schemas.microsoft.com/office/powerpoint/2010/main" val="7452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的注意事项如下：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一个数据表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，设置自动增长的字段数据类型应该是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整数类型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，且该字段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必须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唯一约束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如果为自动增长字段插入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，或插入数据时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省略了自动增长字段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，该字段会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使用自动增长值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；如果插入的是一个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具体的值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不会使用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自动增长值。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默认情况下，设置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的字段的值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开始自增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。如果插入了一个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自动增长值的具体值，下次插入的自动增长的值会自动使用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最大值加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；如果插入的值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自动增长值，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对自动增长值产生影响。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时，自动增长值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不会减少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填补空缺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自动增长并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重新添加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自动增长后，自动增长的初始值会自动设为该列现有的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最大值加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修改自动增长值时，修改的值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该列现有的最大值，修改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不会生效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6168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自动增长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701602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</p:spTree>
    <p:extLst>
      <p:ext uri="{BB962C8B-B14F-4D97-AF65-F5344CB8AC3E}">
        <p14:creationId xmlns:p14="http://schemas.microsoft.com/office/powerpoint/2010/main" val="12239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my_auto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，为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字段设置自动增长：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2349375"/>
            <a:ext cx="664467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 PRIMARY KEY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VARCHAR(20)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</p:spTree>
    <p:extLst>
      <p:ext uri="{BB962C8B-B14F-4D97-AF65-F5344CB8AC3E}">
        <p14:creationId xmlns:p14="http://schemas.microsoft.com/office/powerpoint/2010/main" val="4921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添加数据，查看添加结果：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51004" y="2160977"/>
            <a:ext cx="5688632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(username) VALUES(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'a'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'b');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插入具体值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'c');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'd');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'e');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391350" y="2160865"/>
            <a:ext cx="4176464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| username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a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b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c 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d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e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+----+-----------+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6455246" y="2741347"/>
            <a:ext cx="1800200" cy="1144774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951190" y="3468781"/>
            <a:ext cx="2304256" cy="784734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519142" y="4253515"/>
            <a:ext cx="2736304" cy="360040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591150" y="4973595"/>
            <a:ext cx="2664296" cy="83668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239222" y="5307082"/>
            <a:ext cx="2016224" cy="416169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修改自动增长值为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，删除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字段的自动增长，重新为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字段设置自动增长：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2195583"/>
            <a:ext cx="9433048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修改自动增长值为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AUTO_INCREMENT=10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删除自动增长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MODIFY id INT;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添加自动增长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my_auto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MODIFY id INT AUTO_INCREMENT;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自动增长</a:t>
            </a:r>
          </a:p>
        </p:txBody>
      </p:sp>
    </p:spTree>
    <p:extLst>
      <p:ext uri="{BB962C8B-B14F-4D97-AF65-F5344CB8AC3E}">
        <p14:creationId xmlns:p14="http://schemas.microsoft.com/office/powerpoint/2010/main" val="428892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667970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多学一招：查看系统变量的语句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364983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333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查看系统变量的语句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79182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66911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用于维护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自动增长的系统变量：</a:t>
            </a:r>
            <a:endParaRPr lang="en-US" altLang="zh-CN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auto_increment_increment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：表示自增长字段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从哪个数开始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，取值范围为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1~65535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auto_increment_offset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：自增长字段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每次递增的量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，默认值为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，取值范围为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1~65535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SHOW VARIABLES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语句查看这两个系统变量的值：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3944940"/>
            <a:ext cx="4580217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+------------------------------+-------+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| Value 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+------------------------------+-------+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auto_increment_increment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|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+-------------------------------+-------+</a:t>
            </a:r>
          </a:p>
        </p:txBody>
      </p:sp>
      <p:sp>
        <p:nvSpPr>
          <p:cNvPr id="21" name="矩形: 圆角 25"/>
          <p:cNvSpPr/>
          <p:nvPr/>
        </p:nvSpPr>
        <p:spPr>
          <a:xfrm>
            <a:off x="6815286" y="4805734"/>
            <a:ext cx="4303361" cy="1173546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原创设计师QQ598969553          _8"/>
          <p:cNvSpPr/>
          <p:nvPr/>
        </p:nvSpPr>
        <p:spPr>
          <a:xfrm>
            <a:off x="7487275" y="4581922"/>
            <a:ext cx="2848956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23" name="原创设计师QQ598969553          _9"/>
          <p:cNvSpPr txBox="1"/>
          <p:nvPr/>
        </p:nvSpPr>
        <p:spPr>
          <a:xfrm>
            <a:off x="7651119" y="4628336"/>
            <a:ext cx="25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修改自动增长变量的值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015342" y="5246158"/>
            <a:ext cx="4009997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auto_increment_increment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=10;</a:t>
            </a:r>
          </a:p>
        </p:txBody>
      </p:sp>
    </p:spTree>
    <p:extLst>
      <p:ext uri="{BB962C8B-B14F-4D97-AF65-F5344CB8AC3E}">
        <p14:creationId xmlns:p14="http://schemas.microsoft.com/office/powerpoint/2010/main" val="1367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464536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1216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字符集的概念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的字符集。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687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5592483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使用及注意事项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23406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字符编码：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计算机采用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二进制方式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保存数据，用户输入的字符会按照一定的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规则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转换为二进制后保存。</a:t>
            </a: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字符集：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将一系列字符的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编码规则组合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起来形成了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，字符集规定了字符在数据库中的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存储格式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，不同的字符集有不同的编码规则。</a:t>
            </a: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常用的字符集：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UTF-8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：支持世界上大多数国家的语言文字，通用性比较强，适用于大多数场合，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中的写法为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utf8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utf8mb4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utf8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中的单个字符最多占用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个字节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utf8mb4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中的单个字符允许占用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个字节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GBK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：只需要支持英文、中文、日文和韩文，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中的写法为</a:t>
            </a:r>
            <a:r>
              <a:rPr lang="en-US" altLang="zh-CN" sz="2000" kern="100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gbk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。</a:t>
            </a:r>
            <a:endParaRPr lang="zh-CN" altLang="en-US" sz="2000" kern="1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9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的语法：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14686" y="1701602"/>
            <a:ext cx="9649072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种方式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[LIKE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匹配模式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| 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种方式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I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NFORMATION_SCHEMA.CHARACTER_SETS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 CHARACTER_SET_NAME  LIKE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匹配模式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'];</a:t>
            </a:r>
          </a:p>
        </p:txBody>
      </p:sp>
      <p:sp>
        <p:nvSpPr>
          <p:cNvPr id="5" name="1"/>
          <p:cNvSpPr txBox="1"/>
          <p:nvPr>
            <p:custDataLst>
              <p:tags r:id="rId2"/>
            </p:custDataLst>
          </p:nvPr>
        </p:nvSpPr>
        <p:spPr>
          <a:xfrm>
            <a:off x="1846734" y="4250707"/>
            <a:ext cx="9433048" cy="2120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defTabSz="45715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LIKE '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匹配模式</a:t>
            </a: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' | WHERE 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表达式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：可选项，</a:t>
            </a: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LIKE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子句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根据指定模式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匹配字符集；</a:t>
            </a: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WHERE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子句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用于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筛选满足条件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的字符集。</a:t>
            </a:r>
            <a:endParaRPr lang="en-US" altLang="zh-CN" sz="18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'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匹配模式</a:t>
            </a: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'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为指定的匹配模式，可以通过“</a:t>
            </a: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%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和“</a:t>
            </a: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_</a:t>
            </a:r>
            <a:r>
              <a:rPr lang="en-US" altLang="zh-CN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匹配字符串。</a:t>
            </a:r>
          </a:p>
          <a:p>
            <a:pPr marL="342900" indent="-342900" defTabSz="45715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INFORMATION_SCHEMA.CHARACTER_SETS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：存储数据库相关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字符集信息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marL="342900" indent="-342900" defTabSz="45715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CHARACTER_SET_NAME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：用于设置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字符集的名称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701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种方式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所有可用字符集：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984632" y="1725506"/>
            <a:ext cx="4104456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CHARACTER SET;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82" y="1701602"/>
            <a:ext cx="3960440" cy="485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929571" y="2035576"/>
            <a:ext cx="442123" cy="189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51170" y="21301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字符集名称</a:t>
            </a:r>
          </a:p>
        </p:txBody>
      </p:sp>
      <p:sp>
        <p:nvSpPr>
          <p:cNvPr id="9" name="矩形 8"/>
          <p:cNvSpPr/>
          <p:nvPr/>
        </p:nvSpPr>
        <p:spPr>
          <a:xfrm>
            <a:off x="6433627" y="2035576"/>
            <a:ext cx="946179" cy="189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71694" y="157430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描述信息</a:t>
            </a:r>
          </a:p>
        </p:txBody>
      </p:sp>
      <p:sp>
        <p:nvSpPr>
          <p:cNvPr id="11" name="矩形 10"/>
          <p:cNvSpPr/>
          <p:nvPr/>
        </p:nvSpPr>
        <p:spPr>
          <a:xfrm>
            <a:off x="8101355" y="2018858"/>
            <a:ext cx="946179" cy="189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39422" y="155758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默认校对集</a:t>
            </a:r>
          </a:p>
        </p:txBody>
      </p:sp>
      <p:sp>
        <p:nvSpPr>
          <p:cNvPr id="13" name="矩形 12"/>
          <p:cNvSpPr/>
          <p:nvPr/>
        </p:nvSpPr>
        <p:spPr>
          <a:xfrm>
            <a:off x="9121014" y="2027217"/>
            <a:ext cx="442123" cy="189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734551" y="1944163"/>
            <a:ext cx="2062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单个字符最大长度</a:t>
            </a:r>
          </a:p>
        </p:txBody>
      </p:sp>
    </p:spTree>
    <p:extLst>
      <p:ext uri="{BB962C8B-B14F-4D97-AF65-F5344CB8AC3E}">
        <p14:creationId xmlns:p14="http://schemas.microsoft.com/office/powerpoint/2010/main" val="37732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种方式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中含有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en-US" altLang="zh-CN" sz="2000" kern="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utf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的字符集：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016820" y="1723668"/>
            <a:ext cx="563320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CHARACTER SET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LIKE '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utf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%';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2637706"/>
            <a:ext cx="6389202" cy="296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8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校对集的概念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的校对集。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04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校对集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：用于为不同字符集指定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排序规则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，在进行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时都会用到校对集。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 8.0.27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默认校对集：</a:t>
            </a:r>
            <a:endParaRPr lang="zh-CN" altLang="en-US" sz="2000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37138" y="3863583"/>
            <a:ext cx="14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Unicode</a:t>
            </a:r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校对算法版本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39947" y="2103228"/>
            <a:ext cx="142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口音不敏感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85420" y="3949349"/>
            <a:ext cx="160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大小写不敏感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177412" y="2793011"/>
            <a:ext cx="4573978" cy="73866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utf8mb4_0900_ai_ci</a:t>
            </a:r>
          </a:p>
        </p:txBody>
      </p:sp>
      <p:sp>
        <p:nvSpPr>
          <p:cNvPr id="11" name="矩形 10"/>
          <p:cNvSpPr/>
          <p:nvPr/>
        </p:nvSpPr>
        <p:spPr>
          <a:xfrm>
            <a:off x="3836215" y="2913578"/>
            <a:ext cx="1535733" cy="45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64401" y="2913578"/>
            <a:ext cx="889942" cy="455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75652" y="2916691"/>
            <a:ext cx="299027" cy="45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24058" y="2916691"/>
            <a:ext cx="385128" cy="451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46721" y="3858282"/>
            <a:ext cx="14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校对集对应的字符集</a:t>
            </a:r>
          </a:p>
        </p:txBody>
      </p:sp>
      <p:cxnSp>
        <p:nvCxnSpPr>
          <p:cNvPr id="20" name="直接箭头连接符 19"/>
          <p:cNvCxnSpPr>
            <a:endCxn id="12" idx="0"/>
          </p:cNvCxnSpPr>
          <p:nvPr/>
        </p:nvCxnSpPr>
        <p:spPr>
          <a:xfrm flipH="1">
            <a:off x="4058946" y="3434250"/>
            <a:ext cx="576063" cy="424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49363" y="3406474"/>
            <a:ext cx="0" cy="470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9" idx="0"/>
          </p:cNvCxnSpPr>
          <p:nvPr/>
        </p:nvCxnSpPr>
        <p:spPr>
          <a:xfrm>
            <a:off x="7185420" y="3434250"/>
            <a:ext cx="801501" cy="515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2"/>
          </p:cNvCxnSpPr>
          <p:nvPr/>
        </p:nvCxnSpPr>
        <p:spPr>
          <a:xfrm flipV="1">
            <a:off x="6652172" y="2472560"/>
            <a:ext cx="0" cy="39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4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1557586"/>
            <a:ext cx="8208911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种方式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COLLATION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[LIKE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匹配模式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| 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种方式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INFORMATION_SCHEMA.COLLATIONS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 COLLATION_NAME LIKE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匹配模式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'];</a:t>
            </a:r>
          </a:p>
        </p:txBody>
      </p:sp>
      <p:sp>
        <p:nvSpPr>
          <p:cNvPr id="5" name="1"/>
          <p:cNvSpPr txBox="1"/>
          <p:nvPr>
            <p:custDataLst>
              <p:tags r:id="rId2"/>
            </p:custDataLst>
          </p:nvPr>
        </p:nvSpPr>
        <p:spPr>
          <a:xfrm>
            <a:off x="1780870" y="3861842"/>
            <a:ext cx="7764573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defTabSz="45715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LIKE '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匹配模式</a:t>
            </a: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' | WHERE 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表达式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：可选项，和查看字符集的用法相同。</a:t>
            </a:r>
          </a:p>
          <a:p>
            <a:pPr marL="342900" indent="-342900" defTabSz="45715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INFORMATION_SCHEMA.COLLATIONS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：存储数据库相关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校对集信息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marL="342900" indent="-342900" defTabSz="45715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COLLATION_NAME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：用于设置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校对集的名称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2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种方式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中所有可用校对集：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054646" y="1776696"/>
            <a:ext cx="3608369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COLLATION;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118" y="1773610"/>
            <a:ext cx="5787826" cy="474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5402877" y="2201428"/>
            <a:ext cx="564517" cy="186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29629" y="225792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校对集名称</a:t>
            </a:r>
          </a:p>
        </p:txBody>
      </p:sp>
      <p:sp>
        <p:nvSpPr>
          <p:cNvPr id="18" name="矩形 17"/>
          <p:cNvSpPr/>
          <p:nvPr/>
        </p:nvSpPr>
        <p:spPr>
          <a:xfrm>
            <a:off x="7098103" y="2201428"/>
            <a:ext cx="513545" cy="186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527254" y="1309871"/>
            <a:ext cx="77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对应的字符集</a:t>
            </a:r>
          </a:p>
        </p:txBody>
      </p:sp>
      <p:sp>
        <p:nvSpPr>
          <p:cNvPr id="20" name="矩形 19"/>
          <p:cNvSpPr/>
          <p:nvPr/>
        </p:nvSpPr>
        <p:spPr>
          <a:xfrm>
            <a:off x="7743053" y="2201429"/>
            <a:ext cx="236651" cy="18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607374" y="1315700"/>
            <a:ext cx="69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校对集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111430" y="2201429"/>
            <a:ext cx="442123" cy="189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710124" y="2209208"/>
            <a:ext cx="530627" cy="178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334589" y="2209208"/>
            <a:ext cx="442123" cy="189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911630" y="2209208"/>
            <a:ext cx="850670" cy="189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362841" y="1197546"/>
            <a:ext cx="1078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是否为对应字符集的默认校对集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473317" y="2598654"/>
            <a:ext cx="107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是否已编译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666057" y="1305268"/>
            <a:ext cx="108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排序的内存需求量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754769" y="2149901"/>
            <a:ext cx="107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校对规则的附加属性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7055940" y="1803180"/>
            <a:ext cx="341370" cy="365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861378" y="1803179"/>
            <a:ext cx="0" cy="346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370799" y="1862419"/>
            <a:ext cx="426578" cy="306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8" idx="2"/>
          </p:cNvCxnSpPr>
          <p:nvPr/>
        </p:nvCxnSpPr>
        <p:spPr>
          <a:xfrm flipV="1">
            <a:off x="9551590" y="1828488"/>
            <a:ext cx="658823" cy="340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998156" y="2426288"/>
            <a:ext cx="0" cy="246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9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查看每个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默认校对集：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6" y="1629594"/>
            <a:ext cx="7776864" cy="6463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COLLATION WHERE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`Default` = 'Yes';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78" y="2535432"/>
            <a:ext cx="6840760" cy="327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263558" y="241680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是保留字，需要使用反单引号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``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进行引用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300730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校对集概述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27254" y="1768728"/>
            <a:ext cx="12961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679382" y="2275925"/>
            <a:ext cx="1584176" cy="228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71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字符集和校对集的设置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，能够设置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服务器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字段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的字符集和校对集。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02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dms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数据库中创建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my_int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数据表，选取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TINYINT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两种类型测试：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668357" y="2232873"/>
            <a:ext cx="4930267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int_1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int_2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UNSIGNED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int_3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TINYINT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int_4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TINYINT UNSIGNED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52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设置服务器字符集和校对集</a:t>
            </a:r>
            <a:endParaRPr lang="en-US" altLang="zh-CN" sz="2000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服务器的字符集为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utf8mb4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，校对集为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utf8mb4_0900_ai_ci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服务器字符集和校对集，需要了解当前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服务器中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有关字符集的变量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SHOW VARIABLES LIKE 'character%';”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语句查看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服务器中的字符集变量：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01043" y="2925738"/>
            <a:ext cx="8064896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'character%';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+---------------------------+-------------------------------------------+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| Value                                      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+---------------------------+-------------------------------------------+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character_set_client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 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character_set_connection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 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character_set_database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utf8mb4                                 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character_set_filesystem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 binary                                     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+---------------------------+-------------------------------------------+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144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的说明：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04224"/>
              </p:ext>
            </p:extLst>
          </p:nvPr>
        </p:nvGraphicFramePr>
        <p:xfrm>
          <a:off x="982638" y="1557586"/>
          <a:ext cx="10585176" cy="443305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55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character_set_client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客户端字符集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character_set_connection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客户端与服务器连接使用的字符集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character_set_database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默认数据库使用的字符集（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5.7.6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版本</a:t>
                      </a: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后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不推荐使用）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character_set_filesystem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文件系统字符集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character_set_results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将查询结果（如结果集或错误信息）返回给客户端的字符集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49749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character_set_server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服务器默认字符集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21796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character_set_system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服务器用来存储标识符的字符集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1443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character_sets_dir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安装字符集的目录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0469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86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 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变量名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值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;”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语句更改字符集相关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个变量的值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17107" y="1769541"/>
            <a:ext cx="6192688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character_set_client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=utf8mb4;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character_set_connection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=utf8mb4;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character_set_results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=utf8mb4;</a:t>
            </a:r>
          </a:p>
        </p:txBody>
      </p:sp>
      <p:sp>
        <p:nvSpPr>
          <p:cNvPr id="8" name="1"/>
          <p:cNvSpPr txBox="1"/>
          <p:nvPr>
            <p:custDataLst>
              <p:tags r:id="rId2"/>
            </p:custDataLst>
          </p:nvPr>
        </p:nvSpPr>
        <p:spPr>
          <a:xfrm>
            <a:off x="902901" y="3301243"/>
            <a:ext cx="1046118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条语句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en-US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个变量的值：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17107" y="4077866"/>
            <a:ext cx="619268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3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utf8mb4;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93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设置数据库字符集和校对集</a:t>
            </a:r>
            <a:endParaRPr lang="en-US" altLang="zh-CN" sz="2000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创建数据库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时设定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205690"/>
            <a:ext cx="8370660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CREATE {DATABASE | SCHEMA} [IF NOT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[DEFAULT]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 SET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[=]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COLLATE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[=]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校对集名称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" name="矩形 2"/>
          <p:cNvSpPr/>
          <p:nvPr/>
        </p:nvSpPr>
        <p:spPr>
          <a:xfrm>
            <a:off x="2985651" y="3806360"/>
            <a:ext cx="6092825" cy="8744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若仅指定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，表示使用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该字符集的默认校对集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；若仅指定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校对集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，表示使用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该校对集对应的字符集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94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创建数据库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时设置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14686" y="1701602"/>
            <a:ext cx="9649072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创建数据库时，指定字符集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DATABASE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mydb_1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 SET utf8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创建数据库时，指定字符集和校对集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DATABASE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mydb_2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 SET utf8 COLLATE utf8_bin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88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设置数据表字符集和校对集</a:t>
            </a:r>
            <a:endParaRPr lang="en-US" altLang="zh-CN" sz="2000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设置数据表的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2205658"/>
            <a:ext cx="837066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[TEMPORARY] TABLE [IF NOT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字段名 数据类型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字段属性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]...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)[DEFAULT]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 SET [=]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字符集名称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COLLATE [=]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校对集名称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3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时设置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78782" y="1701602"/>
            <a:ext cx="6480720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my_charset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username VARCHAR(20)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 SET utf8 COLLATE utf8_bin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8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 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设置字段字符集和校对集</a:t>
            </a:r>
            <a:endParaRPr lang="en-US" altLang="zh-CN" sz="2000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字段字符集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校对集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的语法：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24946" y="2133682"/>
            <a:ext cx="10039135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[TEMPORARY] TABLE [IF NOT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字段名 数据类型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[CHARACTER SET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字符集名称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[COLLATE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校对集名称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  <p:sp>
        <p:nvSpPr>
          <p:cNvPr id="5" name="矩形 4"/>
          <p:cNvSpPr/>
          <p:nvPr/>
        </p:nvSpPr>
        <p:spPr>
          <a:xfrm>
            <a:off x="1844013" y="3717826"/>
            <a:ext cx="9001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为字段设置字符集与校对集，则会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自动使用数据表</a:t>
            </a:r>
            <a:r>
              <a:rPr lang="zh-CN" altLang="en-US" sz="18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的字符集与校对集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"/>
          <p:cNvSpPr txBox="1"/>
          <p:nvPr>
            <p:custDataLst>
              <p:tags r:id="rId1"/>
            </p:custDataLst>
          </p:nvPr>
        </p:nvSpPr>
        <p:spPr>
          <a:xfrm>
            <a:off x="902901" y="1053530"/>
            <a:ext cx="10461180" cy="499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时设置</a:t>
            </a:r>
            <a:r>
              <a:rPr lang="zh-CN" altLang="en-US" sz="20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的字符集和校对集、修改字段的字符集和校对集：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1701602"/>
            <a:ext cx="9361040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创建数据表时，设置字段的字符集与校对集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my_charset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 VARCHAR(20)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 SET utf8 COLLATE utf8_bin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修改字段的字符集与校对集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my_charset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MODIFY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 VARCHAR(20)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 SET utf8 COLLATE utf8_bin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40874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字符集与校对集的设置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5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81372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动手实践：设计用户表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当数值在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合法的取值范围内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时，可以正确添加数据：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02373" y="2421682"/>
            <a:ext cx="8662235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1000, 1000, 100, 100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</p:txBody>
      </p:sp>
    </p:spTree>
    <p:extLst>
      <p:ext uri="{BB962C8B-B14F-4D97-AF65-F5344CB8AC3E}">
        <p14:creationId xmlns:p14="http://schemas.microsoft.com/office/powerpoint/2010/main" val="30644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数据类型、约束以及字符集的使用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，能够在实际工作中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设计数据表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动手实践：设计用户表</a:t>
            </a:r>
          </a:p>
        </p:txBody>
      </p:sp>
    </p:spTree>
    <p:extLst>
      <p:ext uri="{BB962C8B-B14F-4D97-AF65-F5344CB8AC3E}">
        <p14:creationId xmlns:p14="http://schemas.microsoft.com/office/powerpoint/2010/main" val="38241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0" y="2277666"/>
            <a:ext cx="6404118" cy="344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用户表的字段：</a:t>
            </a:r>
            <a:endParaRPr lang="en-US" altLang="zh-CN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）用户身份标识号字段：用于唯一标识每个用户。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）用户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名字段：用于保存用户名，可以使用中文，不同用户的用户名不能相同，长度在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20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个字符以内。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手机号码字段：用于保存手机号码，长度为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个字符。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性别字段：用于保存性别，有男、女、保密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种选择。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注册时间字段：用于保存注册时的日期和时间。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6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会员等级字段：用于保存会员等级的数字，最高为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100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动手实践：设计用户表</a:t>
            </a: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24114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1330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本章主要讲解了常用的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表的约束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自动增长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，以及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字符集和校对集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。这些内容很零碎，但非常重要，需要通过实践练习加以透彻理解。通过本章的学习，希望读者掌握每种数据类型和约束的适用场景，并结合数据表的实际情况加以应用。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当数值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不在合法的取值范围内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时，数据添加失败：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14686" y="2349674"/>
            <a:ext cx="957706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(1000,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-1000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100, 100);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1264 (22003): Out of range value for column 'int_2' at row 1</a:t>
            </a:r>
          </a:p>
        </p:txBody>
      </p:sp>
      <p:sp>
        <p:nvSpPr>
          <p:cNvPr id="6" name="1"/>
          <p:cNvSpPr txBox="1"/>
          <p:nvPr>
            <p:custDataLst>
              <p:tags r:id="rId3"/>
            </p:custDataLst>
          </p:nvPr>
        </p:nvSpPr>
        <p:spPr>
          <a:xfrm>
            <a:off x="1270670" y="3388514"/>
            <a:ext cx="10221645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-1000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超出无符号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类型的取值范围，导致数据添加失败，提示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int_2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字段超出取值范围的错误信息</a:t>
            </a:r>
          </a:p>
        </p:txBody>
      </p:sp>
    </p:spTree>
    <p:extLst>
      <p:ext uri="{BB962C8B-B14F-4D97-AF65-F5344CB8AC3E}">
        <p14:creationId xmlns:p14="http://schemas.microsoft.com/office/powerpoint/2010/main" val="20963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浮点数类型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浮点数类型用于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保存小数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31" name="矩形: 圆角 5"/>
          <p:cNvSpPr/>
          <p:nvPr/>
        </p:nvSpPr>
        <p:spPr>
          <a:xfrm>
            <a:off x="4073063" y="2330663"/>
            <a:ext cx="3096343" cy="576064"/>
          </a:xfrm>
          <a:prstGeom prst="round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（单精度浮点数）</a:t>
            </a:r>
          </a:p>
        </p:txBody>
      </p:sp>
      <p:sp>
        <p:nvSpPr>
          <p:cNvPr id="32" name="矩形: 圆角 28"/>
          <p:cNvSpPr/>
          <p:nvPr/>
        </p:nvSpPr>
        <p:spPr>
          <a:xfrm>
            <a:off x="4073063" y="4653930"/>
            <a:ext cx="3096343" cy="576064"/>
          </a:xfrm>
          <a:prstGeom prst="round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（双精度浮点数）</a:t>
            </a:r>
          </a:p>
        </p:txBody>
      </p:sp>
      <p:sp>
        <p:nvSpPr>
          <p:cNvPr id="39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7279419" y="2434029"/>
            <a:ext cx="146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运算速度快</a:t>
            </a:r>
          </a:p>
        </p:txBody>
      </p:sp>
      <p:sp>
        <p:nvSpPr>
          <p:cNvPr id="41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7169406" y="4747262"/>
            <a:ext cx="258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精度高，消耗内存大</a:t>
            </a:r>
          </a:p>
        </p:txBody>
      </p:sp>
      <p:sp>
        <p:nvSpPr>
          <p:cNvPr id="13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342678" y="3554799"/>
            <a:ext cx="2208107" cy="527355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4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435783" y="3650074"/>
            <a:ext cx="20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浮点数类型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677018" y="2618695"/>
            <a:ext cx="253796" cy="23920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9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3" y="1868496"/>
            <a:ext cx="9937103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数据类型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的使用，能够区分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语句中不同类型数据的表示方式。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6693" y="2734794"/>
            <a:ext cx="9946575" cy="792000"/>
            <a:chOff x="978872" y="2570435"/>
            <a:chExt cx="5437064" cy="59386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93862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掌握数据表的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相关约束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的使用方法，能够在数据表中设置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默认值约束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非空约束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唯一约束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主键约束。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1" y="3700830"/>
            <a:ext cx="9946575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字段自动增长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的设置，能够在创建数据表或修改数据表时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为字段设置自动增长。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77220" y="4562943"/>
            <a:ext cx="9946575" cy="688077"/>
            <a:chOff x="978872" y="3338787"/>
            <a:chExt cx="5437064" cy="515938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字符集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校对集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的概念，能够说出字符集与校对集之间的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联系。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92525" y="5428170"/>
            <a:ext cx="9931270" cy="792000"/>
            <a:chOff x="978872" y="3338786"/>
            <a:chExt cx="5437064" cy="593863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6"/>
              <a:ext cx="5437064" cy="593863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掌握字符集和校对集的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设置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，能够设置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服务器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字段</a:t>
              </a:r>
              <a:endPara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的字符集和校对集。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5592483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单精度浮点数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使用及注意事项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20283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my_float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86894" y="2421682"/>
            <a:ext cx="4464496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my_float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f1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f2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05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添加数据并查看结果：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982638" y="2198336"/>
            <a:ext cx="6264696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未超出精度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的数字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my_float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1.11111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16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超出精度</a:t>
            </a:r>
            <a:r>
              <a:rPr lang="zh-CN" altLang="en-US" sz="16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的数字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my_float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1111111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1.111111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my_float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1111114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1111115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my_float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11111149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11111159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8039422" y="2204590"/>
            <a:ext cx="3456384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my_float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f1              | f2     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111111   |  1.11111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1111110  |  1.11111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1111110  |  1111120  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11111100 |  11111200 |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+-----------+-----------+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6671270" y="2846408"/>
            <a:ext cx="1468919" cy="114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87294" y="3926528"/>
            <a:ext cx="1252895" cy="3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92673" y="4675653"/>
            <a:ext cx="1347516" cy="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031310" y="5052407"/>
            <a:ext cx="1108879" cy="31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4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定点数类型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定点数类型用于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保存确切精度的小数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定点数类型使用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DECIMAL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NUMERIC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表示，两者被视为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相同的类型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DECIMAL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为例，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定点数类型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的定义方式：</a:t>
            </a:r>
            <a:endParaRPr lang="zh-CN" altLang="en-US" sz="2000" kern="1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1270670" y="3036655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1796135" y="3141181"/>
            <a:ext cx="197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DECIMAL(</a:t>
            </a:r>
            <a:r>
              <a:rPr lang="en-US" altLang="zh-CN" sz="20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M,D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2953081" y="4293890"/>
            <a:ext cx="2683850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3308303" y="4420483"/>
            <a:ext cx="197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DECIMAL(</a:t>
            </a:r>
            <a:r>
              <a:rPr lang="en-US" altLang="zh-CN" sz="20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5,2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6285003" y="4451261"/>
            <a:ext cx="113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123.45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63158" y="4589071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357011" y="4358542"/>
            <a:ext cx="1008112" cy="508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357011" y="4867244"/>
            <a:ext cx="288032" cy="393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40987" y="526820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1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3075" y="4451261"/>
            <a:ext cx="288032" cy="305648"/>
          </a:xfrm>
          <a:prstGeom prst="rect">
            <a:avLst/>
          </a:prstGeom>
          <a:noFill/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077091" y="4756909"/>
            <a:ext cx="0" cy="51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14809" y="526820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800" kern="1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25" y="3921418"/>
            <a:ext cx="1513715" cy="177561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439023" y="2925738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整数部分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r>
              <a:rPr lang="zh-CN" altLang="en-US" sz="16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小数部分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6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总长度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，取值范围</a:t>
            </a:r>
            <a:r>
              <a:rPr lang="en-US" altLang="zh-CN" sz="16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0~65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，默认值</a:t>
            </a:r>
            <a:r>
              <a:rPr lang="en-US" altLang="zh-CN" sz="16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，超出范围会报错；</a:t>
            </a:r>
            <a:endParaRPr lang="en-US" altLang="zh-CN" sz="1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小数部分位数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，取值范围</a:t>
            </a:r>
            <a:r>
              <a:rPr lang="en-US" altLang="zh-CN" sz="16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0~30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，默认值</a:t>
            </a:r>
            <a:r>
              <a:rPr lang="en-US" altLang="zh-CN" sz="16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，且必须满足</a:t>
            </a:r>
            <a:r>
              <a:rPr lang="en-US" altLang="zh-CN" sz="16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D&lt;=M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6024532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DECIMAL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定点数类型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使用及注意事项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40634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my_decimal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175018" y="2232873"/>
            <a:ext cx="4968552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my_decimal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d1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DECIMAL(4,2)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d2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DECIMAL(4,2)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8330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添加的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小数部分超出范围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时，会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四舍五入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并出现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警告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2224749"/>
            <a:ext cx="9505056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my_decimal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1.234, 1.235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affected, 2 warnings (0.00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WARNINGS;           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查看警告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+-------+------+--------------------------------------------+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Level   | Code | Message                                   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+-------+------+--------------------------------------------+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Note   | 1265  | Data truncated for column 'd1' at row 1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Note   | 1265  | Data truncated for column 'd2' at row 1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+-------+------+--------------------------------------------+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87494" y="4897169"/>
            <a:ext cx="215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小数部分超出范围，出现数据截断警告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31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查询添加结果：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2232873"/>
            <a:ext cx="5976664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my_decimal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d1      | d2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1.23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1.24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91150" y="4179569"/>
            <a:ext cx="215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1.234≈1.23</a:t>
            </a:r>
          </a:p>
          <a:p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1.235≈1.24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38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添加的</a:t>
            </a:r>
            <a:r>
              <a:rPr lang="zh-CN" altLang="en-US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小数部分四舍五入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导致整数部分</a:t>
            </a:r>
            <a:r>
              <a:rPr lang="zh-CN" altLang="en-US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进位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时，会</a:t>
            </a:r>
            <a:r>
              <a:rPr lang="zh-CN" altLang="en-US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插入失败：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52648" y="2349674"/>
            <a:ext cx="936168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my_decimal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99.99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99.999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1264 (22003):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 of range value for column 'd2' at row 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81899" y="3399709"/>
            <a:ext cx="810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99.999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四舍五入后进位，结果为</a:t>
            </a:r>
            <a:r>
              <a:rPr lang="en-US" altLang="zh-CN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100.00</a:t>
            </a:r>
          </a:p>
          <a:p>
            <a:pPr>
              <a:lnSpc>
                <a:spcPct val="150000"/>
              </a:lnSpc>
            </a:pP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整数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部分超出了取值范围，数据插入失败，出现超出取值范围</a:t>
            </a:r>
            <a:r>
              <a:rPr lang="zh-CN" altLang="en-US" sz="18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53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 BIT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（位）类型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（位）类型用于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存储二进制数据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（位）类型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的定义方式：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3725761" y="2620972"/>
            <a:ext cx="194421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157809" y="2744953"/>
            <a:ext cx="127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BIT(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21705" y="3408994"/>
            <a:ext cx="2952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位数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，范围为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1~64</a:t>
            </a:r>
          </a:p>
        </p:txBody>
      </p:sp>
    </p:spTree>
    <p:extLst>
      <p:ext uri="{BB962C8B-B14F-4D97-AF65-F5344CB8AC3E}">
        <p14:creationId xmlns:p14="http://schemas.microsoft.com/office/powerpoint/2010/main" val="34977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在数据库中，数据表用来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各种数据，它是由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组成的。在设计表结构时，经常需要根据实际需求，选择合适的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校对集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，以及为主键字段设置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自动增长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。本章围绕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自动增长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字符集与校对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213770"/>
            <a:ext cx="6024532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通过案例演示使用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（位）类型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保存字符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7939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ASCII()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查询字符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ASCII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码值：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120389" y="2254887"/>
            <a:ext cx="4558993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ASCII('A');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ASCII('A')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65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19142" y="424909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码值为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65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8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将字符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ASCII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码值转换为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，并计算出长度：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2203917"/>
            <a:ext cx="6589269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BIN(65)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LENGTH(BIN(65))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BIN(65)  | LENGTH(BIN(65))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1000001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                       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1559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my_bit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，并添加数据：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38822" y="2199307"/>
            <a:ext cx="6408712" cy="295465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my_bit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 BIT(7)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(0.03 sec)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65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</p:txBody>
      </p:sp>
    </p:spTree>
    <p:extLst>
      <p:ext uri="{BB962C8B-B14F-4D97-AF65-F5344CB8AC3E}">
        <p14:creationId xmlns:p14="http://schemas.microsoft.com/office/powerpoint/2010/main" val="38648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查询数据，验证数据是否添加成功：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142878" y="2232873"/>
            <a:ext cx="5184576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   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0x41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71275" y="4172835"/>
            <a:ext cx="314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字段的值为十六进制数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0x41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6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步骤五：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十六进制数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转换为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二进制数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38822" y="2232873"/>
            <a:ext cx="6265340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BIN(b)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BIN(b)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1000001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55046" y="417283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字段的值转换为二进制数的结果为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1000001</a:t>
            </a:r>
            <a:endParaRPr lang="zh-CN" altLang="en-US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26099"/>
            <a:ext cx="104198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直接常量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是指在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中直接编写的字面常量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数字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abc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等，常用于在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INSERT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编写插入的数据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直接常量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的语法形式：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十进制数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十进制数语法近似于日常生活中的数字，如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1.23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-1.23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，以及科学记数法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1E2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1E-2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不分大小写）。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二进制数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在二进制字符串前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加前缀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，形如“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b'1000001'”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。通过“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SELECT b'1000001';”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语句可查看二进制数转为十六进制数的结果，即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0x41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7" name="Title 1"/>
          <p:cNvSpPr txBox="1"/>
          <p:nvPr/>
        </p:nvSpPr>
        <p:spPr>
          <a:xfrm>
            <a:off x="1143690" y="266995"/>
            <a:ext cx="44646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中的直接常量</a:t>
            </a:r>
          </a:p>
        </p:txBody>
      </p:sp>
      <p:pic>
        <p:nvPicPr>
          <p:cNvPr id="8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50622" y="1176572"/>
            <a:ext cx="336852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0586" y="1275609"/>
            <a:ext cx="30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中的直接常量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832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05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26099"/>
            <a:ext cx="104198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直接常量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的语法形式：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十六进制数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十六进制数有两种表示方式，如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x'41'”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0x41”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。其中，十六进制数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对应十进制数为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。通过“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SELECT HEX(65);”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可查看十进制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转为十六进制的结果，即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字符串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支持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单引号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双引号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定界符，如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abc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abc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。若要在单引号或双引号字符串中书写单引号或双引号，则需要在单引号或双引号前面加上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反斜线“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转义，即“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\'”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\"”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，这种方式称为转义字符。</a:t>
            </a:r>
          </a:p>
        </p:txBody>
      </p:sp>
      <p:sp>
        <p:nvSpPr>
          <p:cNvPr id="17" name="Title 1"/>
          <p:cNvSpPr txBox="1"/>
          <p:nvPr/>
        </p:nvSpPr>
        <p:spPr>
          <a:xfrm>
            <a:off x="1143690" y="266995"/>
            <a:ext cx="44646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中的直接常量</a:t>
            </a:r>
          </a:p>
        </p:txBody>
      </p:sp>
      <p:pic>
        <p:nvPicPr>
          <p:cNvPr id="8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50622" y="1176572"/>
            <a:ext cx="336852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0586" y="1275609"/>
            <a:ext cx="30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中的直接常量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832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05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26099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常用的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转义字符：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90" y="266995"/>
            <a:ext cx="44646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中的直接常量</a:t>
            </a:r>
          </a:p>
        </p:txBody>
      </p:sp>
      <p:pic>
        <p:nvPicPr>
          <p:cNvPr id="8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50622" y="1176572"/>
            <a:ext cx="336852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0586" y="1275609"/>
            <a:ext cx="30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中的直接常量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832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05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37108"/>
              </p:ext>
            </p:extLst>
          </p:nvPr>
        </p:nvGraphicFramePr>
        <p:xfrm>
          <a:off x="1668569" y="2637706"/>
          <a:ext cx="9251173" cy="29553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2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342748119"/>
                    </a:ext>
                  </a:extLst>
                </a:gridCol>
                <a:gridCol w="2592287">
                  <a:extLst>
                    <a:ext uri="{9D8B030D-6E8A-4147-A177-3AD203B41FA5}">
                      <a16:colId xmlns:a16="http://schemas.microsoft.com/office/drawing/2014/main" val="2185331037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转义字符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含义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转义字符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含义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\0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空字符（</a:t>
                      </a: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</a:t>
                      </a: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\t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制表符（</a:t>
                      </a: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</a:t>
                      </a: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\r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回车符（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\b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退格（</a:t>
                      </a: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BS</a:t>
                      </a: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\n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换行符（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LF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\'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单引号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\"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双引号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800"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\%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（常用于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LIKE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条件）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4151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\\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反斜线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\_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_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（常用于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LIKE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条件）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6959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2297711" y="5518026"/>
            <a:ext cx="79928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注意：转义字符区分大小写，例如：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\b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会被当成退格符，但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\B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则被当成字符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9572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26099"/>
            <a:ext cx="1065718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直接常量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的语法形式：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布尔值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布尔值有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两个值（不区分大小写），通常用于逻辑判断，表示事物的“真”和“假”。在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INSERT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等语句中使用布尔值时，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会转换为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会转换为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值通常用来表示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没有值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值不确定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等含义。例如，在插入一条商品数据时，暂时不知道该商品的库存量，可将库存量设为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，以后再修改。</a:t>
            </a:r>
          </a:p>
        </p:txBody>
      </p:sp>
      <p:sp>
        <p:nvSpPr>
          <p:cNvPr id="17" name="Title 1"/>
          <p:cNvSpPr txBox="1"/>
          <p:nvPr/>
        </p:nvSpPr>
        <p:spPr>
          <a:xfrm>
            <a:off x="1143690" y="266995"/>
            <a:ext cx="44646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中的直接常量</a:t>
            </a:r>
          </a:p>
        </p:txBody>
      </p:sp>
      <p:pic>
        <p:nvPicPr>
          <p:cNvPr id="8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50622" y="1176572"/>
            <a:ext cx="336852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0586" y="1275609"/>
            <a:ext cx="30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中的直接常量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832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05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1803952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2819551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383154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1781773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数据类型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2802725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表的约束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3809891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自动增长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4838192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4816539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字符集与校对集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0870" y="5839605"/>
            <a:ext cx="1192190" cy="614525"/>
            <a:chOff x="2215144" y="3084852"/>
            <a:chExt cx="1244730" cy="844793"/>
          </a:xfrm>
        </p:grpSpPr>
        <p:sp>
          <p:nvSpPr>
            <p:cNvPr id="28" name="平行四边形 2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76422" y="5817952"/>
            <a:ext cx="5142331" cy="613062"/>
            <a:chOff x="4315150" y="2341731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动手实践：设计用户表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日期和时间类型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，能够归纳出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的日期和时间类型。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259427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67014" y="1989634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10" y="1557586"/>
            <a:ext cx="2232248" cy="1735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10" y="3717826"/>
            <a:ext cx="2376264" cy="1966002"/>
          </a:xfrm>
          <a:prstGeom prst="rect">
            <a:avLst/>
          </a:prstGeom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9204777" y="3141762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云形标注 16"/>
          <p:cNvSpPr/>
          <p:nvPr/>
        </p:nvSpPr>
        <p:spPr>
          <a:xfrm>
            <a:off x="4367014" y="1122394"/>
            <a:ext cx="4624911" cy="2379408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如何在数据库中保存日期和时间呢？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17036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655046" y="2349674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为了方便在数据库中存储日期和时间，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提供了一些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表示日期和时间的数据类型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701602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17078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 flipH="1">
            <a:off x="3761912" y="5276623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103309" y="5276623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V="1">
            <a:off x="4932614" y="4105926"/>
            <a:ext cx="23413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2700000" flipH="1">
            <a:off x="4104800" y="4448814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8900000">
            <a:off x="5760421" y="4448814"/>
            <a:ext cx="23413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158769" y="4546576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6"/>
          <p:cNvSpPr txBox="1"/>
          <p:nvPr/>
        </p:nvSpPr>
        <p:spPr>
          <a:xfrm>
            <a:off x="2145714" y="5036768"/>
            <a:ext cx="1461320" cy="458934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YEAR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03398" y="3531190"/>
            <a:ext cx="2983616" cy="3931052"/>
            <a:chOff x="3815003" y="3087488"/>
            <a:chExt cx="2237712" cy="2948289"/>
          </a:xfrm>
        </p:grpSpPr>
        <p:sp>
          <p:nvSpPr>
            <p:cNvPr id="47" name="椭圆 46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</p:grpSpPr>
          <p:sp>
            <p:nvSpPr>
              <p:cNvPr id="49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Rectangle 11"/>
          <p:cNvSpPr>
            <a:spLocks noChangeArrowheads="1"/>
          </p:cNvSpPr>
          <p:nvPr/>
        </p:nvSpPr>
        <p:spPr bwMode="gray">
          <a:xfrm>
            <a:off x="5127503" y="4566719"/>
            <a:ext cx="1951611" cy="9125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  <p:sp>
        <p:nvSpPr>
          <p:cNvPr id="39" name="椭圆 38"/>
          <p:cNvSpPr/>
          <p:nvPr/>
        </p:nvSpPr>
        <p:spPr>
          <a:xfrm>
            <a:off x="3039750" y="2257171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404518" y="1387531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535366" y="2257171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608369" y="4546576"/>
            <a:ext cx="1423275" cy="144570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36"/>
          <p:cNvSpPr txBox="1"/>
          <p:nvPr/>
        </p:nvSpPr>
        <p:spPr>
          <a:xfrm>
            <a:off x="2870406" y="2740221"/>
            <a:ext cx="1763989" cy="458934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TextBox 37"/>
          <p:cNvSpPr txBox="1"/>
          <p:nvPr/>
        </p:nvSpPr>
        <p:spPr>
          <a:xfrm>
            <a:off x="5103146" y="1893342"/>
            <a:ext cx="2026018" cy="458934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algn="ctr" defTabSz="914400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altLang="zh-CN" dirty="0">
                <a:sym typeface="+mn-lt"/>
              </a:rPr>
              <a:t>TIME</a:t>
            </a:r>
            <a:endParaRPr lang="zh-CN" altLang="en-US" dirty="0">
              <a:sym typeface="+mn-lt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7390102" y="2750556"/>
            <a:ext cx="1713802" cy="458934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DATETIME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Box 39"/>
          <p:cNvSpPr txBox="1"/>
          <p:nvPr/>
        </p:nvSpPr>
        <p:spPr>
          <a:xfrm>
            <a:off x="8374952" y="5060684"/>
            <a:ext cx="1890107" cy="428157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TIMESTAMP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158752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85580" y="1053530"/>
            <a:ext cx="41735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日期和时间类型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详细说明：</a:t>
            </a:r>
            <a:endParaRPr lang="zh-CN" altLang="en-US" sz="1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67014" y="1989634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33832"/>
              </p:ext>
            </p:extLst>
          </p:nvPr>
        </p:nvGraphicFramePr>
        <p:xfrm>
          <a:off x="985579" y="1557586"/>
          <a:ext cx="10510226" cy="29553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6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6674459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54453015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844799753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816056710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字节数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范围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格式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YEAR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1901—2155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YYYY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年份值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1000-01-01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9999-12-31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YYYY-MM-DD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日期值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-838:59:59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838:59:59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HH:MM:SS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时间值或持续时间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DATETIME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1000-01-01 00:00:00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9999-12-31 23:59:59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YYYY-MM-DD HH:MM:SS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日期和时间值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7278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TIMESTAMP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1970-01-01 00:00:01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2038-01-19 03:14:07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YYYY-MM-DD HH:MM:SS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日期和时间值，保存为时间戳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209972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8787" y="4463009"/>
            <a:ext cx="792088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日期格式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YYYY-MM-DD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YYYY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MM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DD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时间格式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HH:MM:SS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HH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MM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分钟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秒数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15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YEAR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YEAR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用于存储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YEAR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的值的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种格式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000" kern="1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59429"/>
              </p:ext>
            </p:extLst>
          </p:nvPr>
        </p:nvGraphicFramePr>
        <p:xfrm>
          <a:off x="1129595" y="2493690"/>
          <a:ext cx="10438219" cy="216328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31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430">
                  <a:extLst>
                    <a:ext uri="{9D8B030D-6E8A-4147-A177-3AD203B41FA5}">
                      <a16:colId xmlns:a16="http://schemas.microsoft.com/office/drawing/2014/main" val="416674459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544530159"/>
                    </a:ext>
                  </a:extLst>
                </a:gridCol>
              </a:tblGrid>
              <a:tr h="512338"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举例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3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位字符串或数字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'1901'~'2155'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1901~2155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'2022'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，插入数据库的值为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两位字符串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'00'~'99'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'00'~'69'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被转换为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2000~2069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'70'~'99'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被转换为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1970~1999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'22'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，插入数据库的值为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33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数字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1~99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1~69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被转换为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2001~2069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70~99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被转换为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1970~1999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，插入数据库的值为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2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7" y="3515412"/>
            <a:ext cx="6024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25004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98662" y="1629594"/>
            <a:ext cx="4752528" cy="21698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my_year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(y YEAR);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添加年份数据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my_year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VALUES 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), 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'22'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), 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22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168398" y="1629594"/>
            <a:ext cx="4968552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my_year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y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0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my_year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数据表，添加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年份数据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后查看数据：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22407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DATE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用于存储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日期数据，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通常用于保存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的值的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种格式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000" kern="1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0418"/>
              </p:ext>
            </p:extLst>
          </p:nvPr>
        </p:nvGraphicFramePr>
        <p:xfrm>
          <a:off x="1129595" y="2554372"/>
          <a:ext cx="10344911" cy="267562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66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444">
                  <a:extLst>
                    <a:ext uri="{9D8B030D-6E8A-4147-A177-3AD203B41FA5}">
                      <a16:colId xmlns:a16="http://schemas.microsoft.com/office/drawing/2014/main" val="2544530159"/>
                    </a:ext>
                  </a:extLst>
                </a:gridCol>
              </a:tblGrid>
              <a:tr h="512338"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举例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3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'YYYY-MM-DD'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'YYYYMMDD'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'2022-01-02'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'20220102'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，插入数据库中的日期为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2022-01-02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'YY-MM-DD'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'YYMMDD'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'22-01-02'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'220102'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，插入数据库中的日期为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2022-01-02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33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数字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YYMMDD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220102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，插入数据库中的日期为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2022-01-02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33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CURRENT_DATE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NOW()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表示当前系统日期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41097" y="3429794"/>
            <a:ext cx="6024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9786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98662" y="1629594"/>
            <a:ext cx="5760640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(d DATE);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添加日期数据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'2022-01-02'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CURRENT_DATE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103318" y="1629594"/>
            <a:ext cx="4032448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my_date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d        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2022-01-02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2022-08-16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2022-08-16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0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my_date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数据表，添加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年份数据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后查看数据：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6622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 TIME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用于存储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时间数据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，通常用于保存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的值的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种格式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000" kern="1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81265"/>
              </p:ext>
            </p:extLst>
          </p:nvPr>
        </p:nvGraphicFramePr>
        <p:xfrm>
          <a:off x="1129595" y="2493690"/>
          <a:ext cx="10344911" cy="285233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81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28">
                  <a:extLst>
                    <a:ext uri="{9D8B030D-6E8A-4147-A177-3AD203B41FA5}">
                      <a16:colId xmlns:a16="http://schemas.microsoft.com/office/drawing/2014/main" val="2544530159"/>
                    </a:ext>
                  </a:extLst>
                </a:gridCol>
              </a:tblGrid>
              <a:tr h="512338"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举例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'HHMMSS'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或者数字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HHMMSS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'345454'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345454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，插入的时间为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34:54:54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'D HH:MM:SS'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表示日，取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0~34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之间的值，小时的值为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D×24+HH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'2 11:30:50'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，插入的时间为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59:30:50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'11:30:50'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，插入的时间为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11:30:50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'34 22:59:59'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，插入的时间为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838:59:59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CURRENT_TIME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NOW()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表示当前系统时间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26423" y="3429794"/>
            <a:ext cx="6024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8422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30905" y="1773610"/>
            <a:ext cx="5760640" cy="452431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(t TIME);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(0.02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添加时间数据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'345454'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'2 11:30:50'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CURRENT_TIME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031310" y="1778594"/>
            <a:ext cx="4608512" cy="337284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       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34:54:54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59:30:50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10:14:11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10:14:11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0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my_time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数据表，添加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时间数据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后查看数据：</a:t>
            </a:r>
          </a:p>
        </p:txBody>
      </p:sp>
    </p:spTree>
    <p:extLst>
      <p:ext uri="{BB962C8B-B14F-4D97-AF65-F5344CB8AC3E}">
        <p14:creationId xmlns:p14="http://schemas.microsoft.com/office/powerpoint/2010/main" val="27757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 DATETIME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DATETIME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用于存储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日期和时间数据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，通常用于保存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DATETIME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的值的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种格式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000" kern="1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82249"/>
              </p:ext>
            </p:extLst>
          </p:nvPr>
        </p:nvGraphicFramePr>
        <p:xfrm>
          <a:off x="1129595" y="2493690"/>
          <a:ext cx="10344911" cy="317967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173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388">
                  <a:extLst>
                    <a:ext uri="{9D8B030D-6E8A-4147-A177-3AD203B41FA5}">
                      <a16:colId xmlns:a16="http://schemas.microsoft.com/office/drawing/2014/main" val="2544530159"/>
                    </a:ext>
                  </a:extLst>
                </a:gridCol>
              </a:tblGrid>
              <a:tr h="512338"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举例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3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'YYYY-MM-DD HH:MM:SS'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'YYYYMMDDHHMMSS'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输入字符串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'2022-01-22 09:01:23'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'20220122090123'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，插入数据库的值为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2022-01-22 09:01:23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'YY-MM-DD HH:MM:SS'</a:t>
                      </a:r>
                      <a:r>
                        <a:rPr lang="zh-CN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'YYMMDDHHMMSS'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YY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表示年，取值范围为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'00'~'99'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'00'~'69'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范围的值会被转换为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2000~2069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范围的值</a:t>
                      </a:r>
                      <a:endParaRPr lang="en-US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'70'~'99'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范围的值会被转换为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1970~1999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范围的值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数字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YYYYMMDDHHMMSS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YYMMDDHHMMSS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输入数字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20220122090123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或者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220122090123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，插入数据库的值都为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2022-01-22 09:01:23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80852"/>
                  </a:ext>
                </a:extLst>
              </a:tr>
              <a:tr h="51233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NOW()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表示当前系统的日期和时间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2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71114" y="3285778"/>
            <a:ext cx="6024532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1141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982638" y="1606942"/>
            <a:ext cx="6696744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my_datetime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(d DATETIME);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(0.02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添加日期和时间数据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my_datetime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'2022-01-22 09:01:23'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my_datetime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751390" y="1615495"/>
            <a:ext cx="4273945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my_datetime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d                       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2022-01-22 09:01:23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2022-08-16 10:22:13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+-----------------------+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0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my_datetime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数据表，添加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时间数据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后查看数据：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15799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 TIMESTAMP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TIMESTAMP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用于存储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日期和时间数据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，它的格式与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DATETIME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类似。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TIMESTAMP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DATATIME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在使用时的区别：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TIMESTAMP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取值范围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DATATIME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TIMESTAMP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类型的值和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时区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有关，插入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TIMESTAMP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类型的日期时间，系统会根据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当前系统的时区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，对日期时间进行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后存放；从数据库中取出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TIMESTAMP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类型的数据时，系统也会将数据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对应时区时间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后显示。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TIMESTAMP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类型可以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CURRENT_TIMESTAMP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表示系统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当前日期和时间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27952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27171" y="3285778"/>
            <a:ext cx="6168548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</p:spTree>
    <p:extLst>
      <p:ext uri="{BB962C8B-B14F-4D97-AF65-F5344CB8AC3E}">
        <p14:creationId xmlns:p14="http://schemas.microsoft.com/office/powerpoint/2010/main" val="6219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98662" y="1616234"/>
            <a:ext cx="5472608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my_timestamp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(t TIMESTAMP);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(0.02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添加当前系统日期和时间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my_timestamp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VALUES (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CURRENT_TIMESTAMP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日期和时间类型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827577" y="1616234"/>
            <a:ext cx="4536504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my_timestamp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                                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2022-08-16 10:29:22 |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+-----------------------+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0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my_timestamp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数据表，添加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当前系统的日期和时间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数据后查看数据：</a:t>
            </a:r>
          </a:p>
        </p:txBody>
      </p:sp>
    </p:spTree>
    <p:extLst>
      <p:ext uri="{BB962C8B-B14F-4D97-AF65-F5344CB8AC3E}">
        <p14:creationId xmlns:p14="http://schemas.microsoft.com/office/powerpoint/2010/main" val="25155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数值类型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，能够归纳出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的数值类型。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字符串类型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，能够归纳出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的字符串类型。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28818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9204777" y="3141762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4583038" y="1523801"/>
            <a:ext cx="4120855" cy="2019368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如何在数据库中保存姓名、地址这些文本数据呢？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270670" y="3601391"/>
            <a:ext cx="49685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姓名：张三</a:t>
            </a:r>
            <a:endParaRPr lang="en-US" altLang="zh-CN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地址：北京市海淀区中关村</a:t>
            </a:r>
            <a:endParaRPr lang="en-US" altLang="zh-CN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5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511030" y="2205658"/>
            <a:ext cx="6480720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对于一些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文本信息类的数据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，例如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姓名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家庭住址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等，在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中适合保存为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字符串类型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701602"/>
            <a:ext cx="2902705" cy="340466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12680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中常用的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字符串类型：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83283"/>
              </p:ext>
            </p:extLst>
          </p:nvPr>
        </p:nvGraphicFramePr>
        <p:xfrm>
          <a:off x="2494806" y="1589024"/>
          <a:ext cx="7632848" cy="443305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类型名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类型说明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固定长度的字符串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VARCHAR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可变长度的字符串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BINARY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固定长度的二进制字符串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433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VARBINARY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可变长度的二进制字符串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6196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BLOB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普通二进制数据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5805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普通文本数据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6958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枚举类型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9534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字符串对象，可以有零个或多个值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CHAR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VARCHAR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CHAR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VARCHAR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的字段用于存储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CHAR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的字段用于存储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固定长度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的字符串，固定长度是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0~255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中的任意整数值；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VARCHAR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的字段用于存储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可变长度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的字符串，可变长度是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0~65535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中的任意整数值。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CHAR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的方式：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30910" y="3458420"/>
            <a:ext cx="2952328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6450074" y="3246567"/>
            <a:ext cx="5040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字符串的最大长度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。根据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分配存储空间，无论有没有被存满，都会占用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存满时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的储存空间。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4" y="4005858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VARCHAR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的方式：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30910" y="4607670"/>
            <a:ext cx="2952328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VARCHAR(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6450074" y="4395817"/>
            <a:ext cx="5040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字符串的最大长度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。根据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实际保存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的字符个数来决定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实际占用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的存储空间。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20476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对比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CHAR(4)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VARCHAR(4)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的区别：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89634"/>
              </p:ext>
            </p:extLst>
          </p:nvPr>
        </p:nvGraphicFramePr>
        <p:xfrm>
          <a:off x="1575737" y="1629594"/>
          <a:ext cx="8983965" cy="24628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7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60">
                  <a:extLst>
                    <a:ext uri="{9D8B030D-6E8A-4147-A177-3AD203B41FA5}">
                      <a16:colId xmlns:a16="http://schemas.microsoft.com/office/drawing/2014/main" val="42403577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42054645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75721000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添加值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CHAR(4)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值</a:t>
                      </a: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 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存储空间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VARCHAR(4)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存储空间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    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 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'ab'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'ab  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'ab'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'abcd'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'abcd'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abcd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433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'abcdefgh'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abcd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abcd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字节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619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2556163" y="4005858"/>
            <a:ext cx="741682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CHAR(4)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类型无论添加值的长度是多少，所占用的存储空间都是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字节，而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VARCHAR(4)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占用的字节数为实际长度加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3865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511030" y="1485578"/>
            <a:ext cx="6168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类型和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类型的字段插入字符串时，如果插入的字符串尾部存在空格，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类型的字段会去除空格存储，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类型的字段会保留空格完整地存储字符串。</a:t>
            </a:r>
            <a:endParaRPr lang="zh-CN" altLang="zh-CN" sz="28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485578"/>
            <a:ext cx="4365898" cy="43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BINARY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VARBINARY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VARBINARY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类型存储的是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二进制字符串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BINARY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的方式：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30910" y="2606348"/>
            <a:ext cx="269454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BINARY(M)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6125450" y="2421682"/>
            <a:ext cx="5040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二进制数据的最大字节长度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未指定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，只能存储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4" y="3141762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VARBINARY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的方式：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430910" y="3836209"/>
            <a:ext cx="3088863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VARBINARY(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6519773" y="3651543"/>
            <a:ext cx="3672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二进制数据的最大字节长度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必须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，否则会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报错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33697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141762"/>
            <a:ext cx="6168548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32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VARBINARY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5294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my_binary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089695" y="2203917"/>
            <a:ext cx="4680520" cy="249299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my_binary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BINARY,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BINARY(3),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f3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VARBINARY(10)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338794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93" y="3861841"/>
            <a:ext cx="2297821" cy="22978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694" y="1701602"/>
            <a:ext cx="2297821" cy="1601865"/>
          </a:xfrm>
          <a:prstGeom prst="rect">
            <a:avLst/>
          </a:prstGeom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9204777" y="3141762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云形标注 19"/>
          <p:cNvSpPr/>
          <p:nvPr/>
        </p:nvSpPr>
        <p:spPr>
          <a:xfrm>
            <a:off x="4583038" y="1523801"/>
            <a:ext cx="4120855" cy="2019368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如何在数据库中保存商品价格、考试分数这些数字呢？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40293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添加数据时如果超出存储的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最大字节长度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，数据添加失败：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6" y="2335221"/>
            <a:ext cx="871296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my_binary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(f1) VALUES 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我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1406 (22001):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 too long for column 'f1' at row 1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774726" y="3429794"/>
            <a:ext cx="922767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添加的数据是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个汉字，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个汉字大于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个字节，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字段只能存储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个字节，数据添加失败</a:t>
            </a:r>
          </a:p>
        </p:txBody>
      </p:sp>
    </p:spTree>
    <p:extLst>
      <p:ext uri="{BB962C8B-B14F-4D97-AF65-F5344CB8AC3E}">
        <p14:creationId xmlns:p14="http://schemas.microsoft.com/office/powerpoint/2010/main" val="13922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添加数据时如果未超出存储的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最大字节长度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，数据添加成功：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48597" y="2189873"/>
            <a:ext cx="10081120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my_binary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(f1, f2) VALUES 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'a', 'a'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    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条语句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my_binary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(f2) VALUES 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我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             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条语句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my_binary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(f1, f2) VALUES 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'a', '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abc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条语句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my_binary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(f2, f3) VALUES 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'ab', 'ab'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  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条语句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6510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 TEXT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TEXT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类型通常存储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文字内容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评论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较长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的字符串。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5247810" y="2400251"/>
            <a:ext cx="2958720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TINYTEXT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2422798" y="3501802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665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TEXT</a:t>
            </a:r>
            <a:r>
              <a:rPr lang="zh-CN" altLang="en-US" sz="2665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系列</a:t>
            </a:r>
          </a:p>
        </p:txBody>
      </p:sp>
      <p:cxnSp>
        <p:nvCxnSpPr>
          <p:cNvPr id="13" name="直接箭头连接符 12"/>
          <p:cNvCxnSpPr>
            <a:stCxn id="12" idx="5"/>
          </p:cNvCxnSpPr>
          <p:nvPr/>
        </p:nvCxnSpPr>
        <p:spPr>
          <a:xfrm flipV="1">
            <a:off x="3668023" y="2617156"/>
            <a:ext cx="1509637" cy="884646"/>
          </a:xfrm>
          <a:prstGeom prst="straightConnector1">
            <a:avLst/>
          </a:prstGeom>
          <a:ln>
            <a:solidFill>
              <a:srgbClr val="1369B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870391" y="3712084"/>
            <a:ext cx="1307269" cy="1657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1"/>
          </p:cNvCxnSpPr>
          <p:nvPr/>
        </p:nvCxnSpPr>
        <p:spPr>
          <a:xfrm>
            <a:off x="3668023" y="4869954"/>
            <a:ext cx="1509637" cy="102778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47809" y="3503891"/>
            <a:ext cx="295872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5" tIns="45721" rIns="91445" bIns="45721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TEXT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809" y="5711171"/>
            <a:ext cx="295872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5" tIns="45721" rIns="91445" bIns="45721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LONGTEXT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842715" y="4563379"/>
            <a:ext cx="1334945" cy="26246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47809" y="4607531"/>
            <a:ext cx="295872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5" tIns="45721" rIns="91445" bIns="45721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MEDIUMTEXT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57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 TEXT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TEXT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系列类型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说明：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56057"/>
              </p:ext>
            </p:extLst>
          </p:nvPr>
        </p:nvGraphicFramePr>
        <p:xfrm>
          <a:off x="1575737" y="1989634"/>
          <a:ext cx="9271997" cy="24628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5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403577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420546452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数据类型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类型说明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存储范围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TINYTEXT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短文本数据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0~L+1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个字节，其中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L&lt;2</a:t>
                      </a:r>
                      <a:r>
                        <a:rPr lang="en-US" sz="18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sz="1800" b="0" kern="100" baseline="300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普通文本数据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0~L+2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个字节，其中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L&lt;2</a:t>
                      </a:r>
                      <a:r>
                        <a:rPr lang="en-US" sz="18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sz="1800" b="0" kern="100" baseline="300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MEDIUMTEXT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中等文本数据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0~L+3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个字节，其中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L&lt;2</a:t>
                      </a:r>
                      <a:r>
                        <a:rPr lang="en-US" sz="18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sz="1800" b="0" kern="100" baseline="300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433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LONGTEXT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超大文本数据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0~L+4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个字节，其中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L&lt;2</a:t>
                      </a:r>
                      <a:r>
                        <a:rPr lang="en-US" sz="18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sz="1800" b="0" kern="100" baseline="300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6196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6455246" y="4365898"/>
            <a:ext cx="496855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表示给定字符串值的实际长度（以字节为单位）</a:t>
            </a:r>
          </a:p>
        </p:txBody>
      </p:sp>
    </p:spTree>
    <p:extLst>
      <p:ext uri="{BB962C8B-B14F-4D97-AF65-F5344CB8AC3E}">
        <p14:creationId xmlns:p14="http://schemas.microsoft.com/office/powerpoint/2010/main" val="36143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 BLOB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BLOB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类型通常用于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PDF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音频和视频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二进制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5247810" y="2133650"/>
            <a:ext cx="2958720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TINYBLOB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2350790" y="3235201"/>
            <a:ext cx="1659271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665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BLOB</a:t>
            </a:r>
            <a:r>
              <a:rPr lang="zh-CN" altLang="en-US" sz="2665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系列</a:t>
            </a:r>
          </a:p>
        </p:txBody>
      </p:sp>
      <p:cxnSp>
        <p:nvCxnSpPr>
          <p:cNvPr id="13" name="直接箭头连接符 12"/>
          <p:cNvCxnSpPr>
            <a:stCxn id="12" idx="5"/>
          </p:cNvCxnSpPr>
          <p:nvPr/>
        </p:nvCxnSpPr>
        <p:spPr>
          <a:xfrm flipV="1">
            <a:off x="3668023" y="2350555"/>
            <a:ext cx="1509637" cy="88464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870391" y="3445483"/>
            <a:ext cx="1307269" cy="16577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1"/>
          </p:cNvCxnSpPr>
          <p:nvPr/>
        </p:nvCxnSpPr>
        <p:spPr>
          <a:xfrm>
            <a:off x="3668023" y="4603353"/>
            <a:ext cx="1509637" cy="102778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47809" y="3237290"/>
            <a:ext cx="295872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5" tIns="45721" rIns="91445" bIns="45721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BLOB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47809" y="5444570"/>
            <a:ext cx="295872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5" tIns="45721" rIns="91445" bIns="45721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LONGBLOB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842715" y="4296778"/>
            <a:ext cx="1334945" cy="26246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47809" y="4340930"/>
            <a:ext cx="295872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5" tIns="45721" rIns="91445" bIns="45721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MEDIUMBLOB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07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4. BLOB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BLOB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系列类型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说明：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30982"/>
              </p:ext>
            </p:extLst>
          </p:nvPr>
        </p:nvGraphicFramePr>
        <p:xfrm>
          <a:off x="1575737" y="2047104"/>
          <a:ext cx="9271997" cy="24628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5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403577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420546452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数据类型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类型说明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存储范围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TINYBLOB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短二进制数据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0~L+1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个字节，其中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L&lt;2</a:t>
                      </a:r>
                      <a:r>
                        <a:rPr lang="en-US" sz="18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sz="1800" b="0" kern="100" baseline="300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411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BLOB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普通二进制数据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0~L+2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个字节，其中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L&lt;2</a:t>
                      </a:r>
                      <a:r>
                        <a:rPr lang="en-US" sz="18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sz="1800" b="0" kern="100" baseline="300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MEDIUMBLOB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中等二进制数据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0~L+3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个字节，其中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L&lt;2</a:t>
                      </a:r>
                      <a:r>
                        <a:rPr lang="en-US" sz="18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endParaRPr lang="zh-CN" sz="1800" b="0" kern="100" baseline="300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433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LONGBLOB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超大二进制数据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0~L+4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个字节，其中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L&lt;2</a:t>
                      </a:r>
                      <a:r>
                        <a:rPr lang="en-US" sz="1800" b="0" kern="100" baseline="300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zh-CN" sz="1800" b="0" kern="100" baseline="300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6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8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727054" y="3429794"/>
            <a:ext cx="6480720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系列数据类型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145763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26654" y="1614200"/>
            <a:ext cx="5760640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my_blob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INT,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MEDIUMBLOB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(0.02 sec)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my_blob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(id) VALUES 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9001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103318" y="1636559"/>
            <a:ext cx="4104456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my_blob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+------+------------+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   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|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+------+------------+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9001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|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+------+------------+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0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my_blob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数据表，添加数据后查看数据：</a:t>
            </a:r>
          </a:p>
        </p:txBody>
      </p:sp>
    </p:spTree>
    <p:extLst>
      <p:ext uri="{BB962C8B-B14F-4D97-AF65-F5344CB8AC3E}">
        <p14:creationId xmlns:p14="http://schemas.microsoft.com/office/powerpoint/2010/main" val="3373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 ENUM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又称为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枚举类型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，占用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1~2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的存储空间。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类型包含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1~255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个成员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时，需要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的存储空间。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类型包含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256~65535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个成员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时，需要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的存储空间。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790" y="3448109"/>
            <a:ext cx="505933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ENUM(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1', 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2', 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3', ..., 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2278782" y="3991052"/>
            <a:ext cx="6336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…,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枚举列表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，列表中的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每一项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成员，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每个成员都有一个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索引值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，索引值从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开始，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依次递增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类型的数据只能从成员中选取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单个值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，每个值都有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顺序编号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，实际保存在数据表的是顺序编号。</a:t>
            </a:r>
          </a:p>
        </p:txBody>
      </p:sp>
    </p:spTree>
    <p:extLst>
      <p:ext uri="{BB962C8B-B14F-4D97-AF65-F5344CB8AC3E}">
        <p14:creationId xmlns:p14="http://schemas.microsoft.com/office/powerpoint/2010/main" val="28285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339202"/>
            <a:ext cx="6168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188777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511030" y="2205658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中，如果希望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保存数字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，可以将数字保存为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数值类型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，方便进行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数学计算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557586"/>
            <a:ext cx="2902705" cy="340466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</p:spTree>
    <p:extLst>
      <p:ext uri="{BB962C8B-B14F-4D97-AF65-F5344CB8AC3E}">
        <p14:creationId xmlns:p14="http://schemas.microsoft.com/office/powerpoint/2010/main" val="38468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52971" y="1588358"/>
            <a:ext cx="9361040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my_enum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(gender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female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添加枚举列表中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存在的值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my_enum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 ('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female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添加枚举列表中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不存在的值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my_enum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VALUES('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1265 (01000):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 truncated for column 'gender' at row 1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0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my_enum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数据表，向</a:t>
            </a:r>
            <a:r>
              <a:rPr lang="en-US" altLang="zh-CN" sz="2000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my_enum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添加枚举列表中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存在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2000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不存在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的值：</a:t>
            </a:r>
          </a:p>
        </p:txBody>
      </p:sp>
    </p:spTree>
    <p:extLst>
      <p:ext uri="{BB962C8B-B14F-4D97-AF65-F5344CB8AC3E}">
        <p14:creationId xmlns:p14="http://schemas.microsoft.com/office/powerpoint/2010/main" val="9899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6. 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用于保存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字符串对象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。可以有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零个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值，每个值都必须从创建表时指定的允许值列表中选择。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3069754"/>
            <a:ext cx="4771301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SET('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3', ...,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n')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2280850" y="3712604"/>
            <a:ext cx="551675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类型占用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个字节，这取决于集合成员的数量，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类型的列表中最多可以有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64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个成员</a:t>
            </a:r>
          </a:p>
        </p:txBody>
      </p:sp>
    </p:spTree>
    <p:extLst>
      <p:ext uri="{BB962C8B-B14F-4D97-AF65-F5344CB8AC3E}">
        <p14:creationId xmlns:p14="http://schemas.microsoft.com/office/powerpoint/2010/main" val="7123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的区别：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类型可以从列表中选择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值来保存，多个值之间用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逗号“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分隔，而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类型只能从列表中选择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一个值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来保存。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的优势：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规范了数据本身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，限定只能添加规定的数据项，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查询速度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CHAR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VARCHAR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节省存储空间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1643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96" y="2659424"/>
            <a:ext cx="3845000" cy="3845000"/>
          </a:xfrm>
          <a:prstGeom prst="rect">
            <a:avLst/>
          </a:prstGeom>
        </p:spPr>
      </p:pic>
      <p:sp>
        <p:nvSpPr>
          <p:cNvPr id="5" name="对话气泡: 圆角矩形 1"/>
          <p:cNvSpPr/>
          <p:nvPr/>
        </p:nvSpPr>
        <p:spPr>
          <a:xfrm rot="16200000">
            <a:off x="2818844" y="-62596"/>
            <a:ext cx="3168352" cy="5832651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13200" y="1680587"/>
            <a:ext cx="51796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时的注意事项：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 ENUM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类型列表中的值都可以使用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，但必须设置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支持中文的字符集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ENUM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填写列表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插入值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查找值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等操作时，都会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自动忽略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末尾的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空格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54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7" y="3515412"/>
            <a:ext cx="6168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en-US" altLang="zh-CN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</p:spTree>
    <p:extLst>
      <p:ext uri="{BB962C8B-B14F-4D97-AF65-F5344CB8AC3E}">
        <p14:creationId xmlns:p14="http://schemas.microsoft.com/office/powerpoint/2010/main" val="20798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86372" y="1629594"/>
            <a:ext cx="3888431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hobby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SET('book', 'game', 'code')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(''), ('book'), ('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book,code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5303118" y="1629594"/>
            <a:ext cx="6048672" cy="23083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hobby='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book,code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hobby       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book,code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6743278" y="2997746"/>
            <a:ext cx="3024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添加重复的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类型成员时，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会自动删除重复的成员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000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my_set</a:t>
            </a:r>
            <a:r>
              <a:rPr lang="zh-CN" altLang="en-US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数据表，添加数据并查看数据：</a:t>
            </a:r>
          </a:p>
        </p:txBody>
      </p:sp>
    </p:spTree>
    <p:extLst>
      <p:ext uri="{BB962C8B-B14F-4D97-AF65-F5344CB8AC3E}">
        <p14:creationId xmlns:p14="http://schemas.microsoft.com/office/powerpoint/2010/main" val="376492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72044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6" y="1275609"/>
            <a:ext cx="24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数据类型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6025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4798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712879" y="2190614"/>
            <a:ext cx="109989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是一种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轻量级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数据交换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格式，由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JavaScript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语言发展而来。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 5.7.8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版本中，开始提供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数据类型。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 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中，提供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自动验证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优化存储结构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，存储和读取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数据更加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高效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类型值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常见的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种格式：</a:t>
            </a:r>
          </a:p>
        </p:txBody>
      </p:sp>
      <p:sp>
        <p:nvSpPr>
          <p:cNvPr id="21" name="矩形: 圆角 25"/>
          <p:cNvSpPr/>
          <p:nvPr/>
        </p:nvSpPr>
        <p:spPr>
          <a:xfrm>
            <a:off x="1486694" y="4454160"/>
            <a:ext cx="4248472" cy="1655465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原创设计师QQ598969553          _8"/>
          <p:cNvSpPr/>
          <p:nvPr/>
        </p:nvSpPr>
        <p:spPr>
          <a:xfrm>
            <a:off x="2529715" y="4222802"/>
            <a:ext cx="2252346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23" name="原创设计师QQ598969553          _9"/>
          <p:cNvSpPr txBox="1"/>
          <p:nvPr/>
        </p:nvSpPr>
        <p:spPr>
          <a:xfrm>
            <a:off x="2958287" y="4280571"/>
            <a:ext cx="139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种格式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38721" y="5290350"/>
            <a:ext cx="373670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10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null, true, false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</p:txBody>
      </p:sp>
      <p:sp>
        <p:nvSpPr>
          <p:cNvPr id="25" name="矩形 24"/>
          <p:cNvSpPr/>
          <p:nvPr/>
        </p:nvSpPr>
        <p:spPr>
          <a:xfrm>
            <a:off x="1702718" y="4773059"/>
            <a:ext cx="2333213" cy="47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26" name="矩形: 圆角 25"/>
          <p:cNvSpPr/>
          <p:nvPr/>
        </p:nvSpPr>
        <p:spPr>
          <a:xfrm>
            <a:off x="6311702" y="4452963"/>
            <a:ext cx="4248000" cy="1656662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原创设计师QQ598969553          _8"/>
          <p:cNvSpPr/>
          <p:nvPr/>
        </p:nvSpPr>
        <p:spPr>
          <a:xfrm>
            <a:off x="7309529" y="4221882"/>
            <a:ext cx="2252346" cy="462161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28" name="原创设计师QQ598969553          _9"/>
          <p:cNvSpPr txBox="1"/>
          <p:nvPr/>
        </p:nvSpPr>
        <p:spPr>
          <a:xfrm>
            <a:off x="7747729" y="4280571"/>
            <a:ext cx="13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种格式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567302" y="5317738"/>
            <a:ext cx="3736800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dirty="0">
                <a:solidFill>
                  <a:srgbClr val="1369B2"/>
                </a:solidFill>
              </a:rPr>
              <a:t>{</a:t>
            </a:r>
            <a:r>
              <a:rPr lang="en-US" altLang="zh-CN" dirty="0"/>
              <a:t>"k1": "value", "k2": 10</a:t>
            </a:r>
            <a:r>
              <a:rPr lang="en-US" altLang="zh-CN" dirty="0">
                <a:solidFill>
                  <a:srgbClr val="1369B2"/>
                </a:solidFill>
              </a:rPr>
              <a:t>}</a:t>
            </a:r>
          </a:p>
        </p:txBody>
      </p:sp>
      <p:sp>
        <p:nvSpPr>
          <p:cNvPr id="30" name="矩形 29"/>
          <p:cNvSpPr/>
          <p:nvPr/>
        </p:nvSpPr>
        <p:spPr>
          <a:xfrm>
            <a:off x="6460382" y="4773059"/>
            <a:ext cx="2456066" cy="47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7159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72044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6" y="1275609"/>
            <a:ext cx="24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数据类型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6025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4798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假设数据表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my_json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的字段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的数据类型为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，添加数据并查询数据：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04235" y="2744612"/>
            <a:ext cx="6120680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my_json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VALUES ('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{"k1": "value", "k2": 10}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["run", "sing"]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my_json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+---------------------------+-----------------+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j1                                     | j2                     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+---------------------------+-----------------+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{"k1": "value", "k2": 10}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["run", "sing"]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+---------------------------+-----------------+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8770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表的约束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设置默认值约束的方法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，能够给数据表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设置默认值约束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3989002" y="1773610"/>
            <a:ext cx="3690018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3990006" y="2826000"/>
            <a:ext cx="3689376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198662" y="3306757"/>
            <a:ext cx="2208107" cy="527355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9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291767" y="3402032"/>
            <a:ext cx="20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数值类型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559497" y="2003425"/>
            <a:ext cx="253796" cy="3098335"/>
          </a:xfrm>
          <a:prstGeom prst="leftBrace">
            <a:avLst/>
          </a:prstGeom>
          <a:ln>
            <a:solidFill>
              <a:srgbClr val="1369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331314" y="1876944"/>
            <a:ext cx="329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</a:t>
            </a:r>
          </a:p>
        </p:txBody>
      </p:sp>
      <p:sp>
        <p:nvSpPr>
          <p:cNvPr id="12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331314" y="2929334"/>
            <a:ext cx="329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浮点数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3989436" y="3834112"/>
            <a:ext cx="3689741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331314" y="3943872"/>
            <a:ext cx="32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定点数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3989001" y="4842288"/>
            <a:ext cx="3689741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328948" y="4945622"/>
            <a:ext cx="329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BIT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（位）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数值类型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的分类：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6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46670"/>
              </p:ext>
            </p:extLst>
          </p:nvPr>
        </p:nvGraphicFramePr>
        <p:xfrm>
          <a:off x="5089994" y="1802852"/>
          <a:ext cx="4175670" cy="25202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99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学生姓名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年龄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小红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sz="20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小明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sz="20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小丽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endParaRPr lang="zh-CN" sz="2000" b="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99" y="1701602"/>
            <a:ext cx="621928" cy="10260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06" y="2928080"/>
            <a:ext cx="600141" cy="8656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614" y="3994226"/>
            <a:ext cx="642533" cy="940177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3217786" y="2180496"/>
            <a:ext cx="2520280" cy="521659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217786" y="3343614"/>
            <a:ext cx="2520280" cy="6614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89794" y="3991687"/>
            <a:ext cx="2448272" cy="472627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29001" y="446431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学生的年龄都是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</p:spTree>
    <p:extLst>
      <p:ext uri="{BB962C8B-B14F-4D97-AF65-F5344CB8AC3E}">
        <p14:creationId xmlns:p14="http://schemas.microsoft.com/office/powerpoint/2010/main" val="14963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7823398" y="3357786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2566814" y="1485578"/>
            <a:ext cx="4323652" cy="2880320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是否可以给数据表中的年龄字段添加一个默认值</a:t>
            </a:r>
            <a:r>
              <a:rPr lang="en-US" altLang="zh-CN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呢？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</p:spTree>
    <p:extLst>
      <p:ext uri="{BB962C8B-B14F-4D97-AF65-F5344CB8AC3E}">
        <p14:creationId xmlns:p14="http://schemas.microsoft.com/office/powerpoint/2010/main" val="41901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655046" y="1557586"/>
            <a:ext cx="6480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默认值约束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用于给数据表中的字段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指定默认值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，当数据表中插入一条新记录时，如果没有给这个字段赋值，数据库会自动为这个字段插入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指定的默认值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中，通过</a:t>
            </a:r>
            <a:r>
              <a:rPr lang="en-US" altLang="zh-CN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DEFAULT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设置字段的默认值约束。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2155253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</p:spTree>
    <p:extLst>
      <p:ext uri="{BB962C8B-B14F-4D97-AF65-F5344CB8AC3E}">
        <p14:creationId xmlns:p14="http://schemas.microsoft.com/office/powerpoint/2010/main" val="11224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924800" y="1557586"/>
            <a:ext cx="4050726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558396" y="2830431"/>
            <a:ext cx="2784171" cy="527355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9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703471" y="2925706"/>
            <a:ext cx="253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设置默认值约束的方式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4495295" y="1845618"/>
            <a:ext cx="253796" cy="2464054"/>
          </a:xfrm>
          <a:prstGeom prst="leftBrace">
            <a:avLst/>
          </a:prstGeom>
          <a:ln>
            <a:solidFill>
              <a:srgbClr val="1369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5267112" y="1660920"/>
            <a:ext cx="361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数据表时设置默认值约束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924799" y="4050200"/>
            <a:ext cx="4050421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5264746" y="4153534"/>
            <a:ext cx="362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数据表时添加默认值约束</a:t>
            </a:r>
          </a:p>
        </p:txBody>
      </p:sp>
    </p:spTree>
    <p:extLst>
      <p:ext uri="{BB962C8B-B14F-4D97-AF65-F5344CB8AC3E}">
        <p14:creationId xmlns:p14="http://schemas.microsoft.com/office/powerpoint/2010/main" val="9755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125538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创建数据表时设置默认值约束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时设置默认值约束的语法：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54846" y="2133650"/>
            <a:ext cx="5616624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...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</p:spTree>
    <p:extLst>
      <p:ext uri="{BB962C8B-B14F-4D97-AF65-F5344CB8AC3E}">
        <p14:creationId xmlns:p14="http://schemas.microsoft.com/office/powerpoint/2010/main" val="14666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125538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修改数据表时添加默认值约束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为字段设置默认值约束。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数据表时添加默认值约束的语法：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2565698"/>
            <a:ext cx="9741491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[COLUMN]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字段名 数据类型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</p:spTree>
    <p:extLst>
      <p:ext uri="{BB962C8B-B14F-4D97-AF65-F5344CB8AC3E}">
        <p14:creationId xmlns:p14="http://schemas.microsoft.com/office/powerpoint/2010/main" val="365653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1125538"/>
            <a:ext cx="103487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删除默认值约束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重新定义字段的方式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删除字段的默认值约束。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删除默认值约束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3141762"/>
            <a:ext cx="8805387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数据类型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CHANGE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[COLUMN]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字段名 数据类型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</p:spTree>
    <p:extLst>
      <p:ext uri="{BB962C8B-B14F-4D97-AF65-F5344CB8AC3E}">
        <p14:creationId xmlns:p14="http://schemas.microsoft.com/office/powerpoint/2010/main" val="41238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5039226" y="3357786"/>
            <a:ext cx="6168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32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默认值约束</a:t>
            </a:r>
            <a:r>
              <a:rPr lang="zh-CN" altLang="en-US" sz="32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</a:t>
            </a:r>
            <a:endParaRPr lang="zh-CN" altLang="zh-CN" sz="32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773610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</p:spTree>
    <p:extLst>
      <p:ext uri="{BB962C8B-B14F-4D97-AF65-F5344CB8AC3E}">
        <p14:creationId xmlns:p14="http://schemas.microsoft.com/office/powerpoint/2010/main" val="30939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48889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创建数据表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my_default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age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字段设置默认值约束，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默认值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，查看表结构：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57312" y="2232873"/>
            <a:ext cx="4136326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my_default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name VARCHAR(10),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TINYINT UNSIGNED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 18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5591150" y="2232873"/>
            <a:ext cx="5832648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查看表结构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DESC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my_default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Field    | Type                   | Null   | Key  | Default  | Extra 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+-------+------------------+------+-----+---------+-------+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| varchar(10)         | YES    |         | NULL     |          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age     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tinyint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unsigned | YES    |         | 18         |            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+-------+------------------+------+-----+---------+-------+</a:t>
            </a:r>
          </a:p>
        </p:txBody>
      </p:sp>
      <p:sp>
        <p:nvSpPr>
          <p:cNvPr id="8" name="矩形 7"/>
          <p:cNvSpPr/>
          <p:nvPr/>
        </p:nvSpPr>
        <p:spPr>
          <a:xfrm>
            <a:off x="9551590" y="3319773"/>
            <a:ext cx="8640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85856" y="4478419"/>
            <a:ext cx="397782" cy="432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添加数据进行测试：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902901" y="2181527"/>
            <a:ext cx="6207269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age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endParaRPr lang="en-US" altLang="zh-CN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my_default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age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endParaRPr lang="en-US" altLang="zh-CN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my_default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(name) VALUES (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'a'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字段中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endParaRPr lang="en-US" altLang="zh-CN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my_default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('b',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字段中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使用默认值</a:t>
            </a:r>
            <a:endParaRPr lang="en-US" altLang="zh-CN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my_default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('c',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设置默认值约束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535366" y="2160865"/>
            <a:ext cx="4176464" cy="337284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my_default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age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NULL |    18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        |   18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        | NULL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c        |    18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5591150" y="2829599"/>
            <a:ext cx="2592288" cy="1008112"/>
          </a:xfrm>
          <a:prstGeom prst="straightConnector1">
            <a:avLst/>
          </a:prstGeom>
          <a:ln>
            <a:solidFill>
              <a:srgbClr val="1369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599262" y="3765703"/>
            <a:ext cx="158417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455246" y="4506445"/>
            <a:ext cx="1728192" cy="1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815286" y="4989839"/>
            <a:ext cx="13681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16089</TotalTime>
  <Words>10315</Words>
  <Application>Microsoft Office PowerPoint</Application>
  <PresentationFormat>自定义</PresentationFormat>
  <Paragraphs>1475</Paragraphs>
  <Slides>173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173</vt:i4>
      </vt:variant>
    </vt:vector>
  </HeadingPairs>
  <TitlesOfParts>
    <vt:vector size="188" baseType="lpstr">
      <vt:lpstr>Lato Light</vt:lpstr>
      <vt:lpstr>Source Han Sans K Bold</vt:lpstr>
      <vt:lpstr>思源黑体 CN Medium</vt:lpstr>
      <vt:lpstr>思源黑体 CN Regular</vt:lpstr>
      <vt:lpstr>宋体</vt:lpstr>
      <vt:lpstr>微软雅黑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5131</cp:revision>
  <dcterms:created xsi:type="dcterms:W3CDTF">2020-11-09T06:56:00Z</dcterms:created>
  <dcterms:modified xsi:type="dcterms:W3CDTF">2023-06-21T09:20:26Z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