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78"/>
  </p:notesMasterIdLst>
  <p:handoutMasterIdLst>
    <p:handoutMasterId r:id="rId79"/>
  </p:handoutMasterIdLst>
  <p:sldIdLst>
    <p:sldId id="325" r:id="rId3"/>
    <p:sldId id="886" r:id="rId4"/>
    <p:sldId id="328" r:id="rId5"/>
    <p:sldId id="887" r:id="rId6"/>
    <p:sldId id="309" r:id="rId7"/>
    <p:sldId id="1059" r:id="rId8"/>
    <p:sldId id="1254" r:id="rId9"/>
    <p:sldId id="1485" r:id="rId10"/>
    <p:sldId id="1489" r:id="rId11"/>
    <p:sldId id="1486" r:id="rId12"/>
    <p:sldId id="1490" r:id="rId13"/>
    <p:sldId id="1487" r:id="rId14"/>
    <p:sldId id="1488" r:id="rId15"/>
    <p:sldId id="1285" r:id="rId16"/>
    <p:sldId id="1286" r:id="rId17"/>
    <p:sldId id="1491" r:id="rId18"/>
    <p:sldId id="1368" r:id="rId19"/>
    <p:sldId id="1492" r:id="rId20"/>
    <p:sldId id="1532" r:id="rId21"/>
    <p:sldId id="1494" r:id="rId22"/>
    <p:sldId id="1495" r:id="rId23"/>
    <p:sldId id="1496" r:id="rId24"/>
    <p:sldId id="1452" r:id="rId25"/>
    <p:sldId id="1533" r:id="rId26"/>
    <p:sldId id="1497" r:id="rId27"/>
    <p:sldId id="1498" r:id="rId28"/>
    <p:sldId id="1499" r:id="rId29"/>
    <p:sldId id="1500" r:id="rId30"/>
    <p:sldId id="1534" r:id="rId31"/>
    <p:sldId id="1501" r:id="rId32"/>
    <p:sldId id="1457" r:id="rId33"/>
    <p:sldId id="1502" r:id="rId34"/>
    <p:sldId id="1503" r:id="rId35"/>
    <p:sldId id="1504" r:id="rId36"/>
    <p:sldId id="1296" r:id="rId37"/>
    <p:sldId id="1297" r:id="rId38"/>
    <p:sldId id="1505" r:id="rId39"/>
    <p:sldId id="1506" r:id="rId40"/>
    <p:sldId id="1507" r:id="rId41"/>
    <p:sldId id="1508" r:id="rId42"/>
    <p:sldId id="1509" r:id="rId43"/>
    <p:sldId id="1510" r:id="rId44"/>
    <p:sldId id="1511" r:id="rId45"/>
    <p:sldId id="1512" r:id="rId46"/>
    <p:sldId id="1093" r:id="rId47"/>
    <p:sldId id="1383" r:id="rId48"/>
    <p:sldId id="1299" r:id="rId49"/>
    <p:sldId id="1513" r:id="rId50"/>
    <p:sldId id="1479" r:id="rId51"/>
    <p:sldId id="1514" r:id="rId52"/>
    <p:sldId id="1515" r:id="rId53"/>
    <p:sldId id="1516" r:id="rId54"/>
    <p:sldId id="1517" r:id="rId55"/>
    <p:sldId id="1518" r:id="rId56"/>
    <p:sldId id="1384" r:id="rId57"/>
    <p:sldId id="1388" r:id="rId58"/>
    <p:sldId id="1519" r:id="rId59"/>
    <p:sldId id="1480" r:id="rId60"/>
    <p:sldId id="1520" r:id="rId61"/>
    <p:sldId id="1521" r:id="rId62"/>
    <p:sldId id="1522" r:id="rId63"/>
    <p:sldId id="1535" r:id="rId64"/>
    <p:sldId id="1523" r:id="rId65"/>
    <p:sldId id="1525" r:id="rId66"/>
    <p:sldId id="1526" r:id="rId67"/>
    <p:sldId id="1527" r:id="rId68"/>
    <p:sldId id="1528" r:id="rId69"/>
    <p:sldId id="1529" r:id="rId70"/>
    <p:sldId id="1399" r:id="rId71"/>
    <p:sldId id="1536" r:id="rId72"/>
    <p:sldId id="1482" r:id="rId73"/>
    <p:sldId id="1531" r:id="rId74"/>
    <p:sldId id="1530" r:id="rId75"/>
    <p:sldId id="1252" r:id="rId76"/>
    <p:sldId id="326" r:id="rId77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937" userDrawn="1">
          <p15:clr>
            <a:srgbClr val="A4A3A4"/>
          </p15:clr>
        </p15:guide>
        <p15:guide id="3" pos="71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9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1369B3"/>
    <a:srgbClr val="595959"/>
    <a:srgbClr val="FF0000"/>
    <a:srgbClr val="B2B2B2"/>
    <a:srgbClr val="F2F2F2"/>
    <a:srgbClr val="FFFFFF"/>
    <a:srgbClr val="EBAD13"/>
    <a:srgbClr val="BBBBB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2F4B1-7867-46D2-B127-A8B588F7FEC5}" v="13" dt="2023-04-20T03:20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89369" autoAdjust="0"/>
  </p:normalViewPr>
  <p:slideViewPr>
    <p:cSldViewPr>
      <p:cViewPr varScale="1">
        <p:scale>
          <a:sx n="115" d="100"/>
          <a:sy n="115" d="100"/>
        </p:scale>
        <p:origin x="240" y="84"/>
      </p:cViewPr>
      <p:guideLst>
        <p:guide orient="horz" pos="845"/>
        <p:guide pos="937"/>
        <p:guide pos="7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commentAuthors" Target="commentAuthors.xml"/><Relationship Id="rId85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60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07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28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86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71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50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092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10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53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37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2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791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63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41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658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174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70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5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40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52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77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252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0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3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39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2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2F652BD-78F8-4263-B0C9-1157D4F9F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137BB1-9F5B-4D4F-9A56-B2F02308C4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30E425-C7EA-45F0-85AD-6C51CB843B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358902" y="2637706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4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数据库设计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574926" y="3861842"/>
            <a:ext cx="648072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《MySQL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数据库原理、设计与应用（第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873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概念结构设计</a:t>
            </a:r>
            <a:endParaRPr lang="en-US" altLang="zh-CN" sz="2000" kern="1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整个数据库设计的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关键阶段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，通过对用户需求进行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综合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归纳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，形成一个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概念数据模型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。一般通过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绘制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直观呈现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数据库设计人员对用户需求的理解。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6" y="2709714"/>
            <a:ext cx="2590476" cy="269523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21600" y="3884495"/>
            <a:ext cx="23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概念数据模型（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</a:t>
            </a:r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图）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5159102" y="4077866"/>
            <a:ext cx="1062499" cy="0"/>
          </a:xfrm>
          <a:prstGeom prst="straightConnector1">
            <a:avLst/>
          </a:prstGeom>
          <a:ln>
            <a:solidFill>
              <a:srgbClr val="1369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355693" y="3715218"/>
            <a:ext cx="595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归纳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数据库设计概述</a:t>
            </a:r>
          </a:p>
        </p:txBody>
      </p:sp>
    </p:spTree>
    <p:extLst>
      <p:ext uri="{BB962C8B-B14F-4D97-AF65-F5344CB8AC3E}">
        <p14:creationId xmlns:p14="http://schemas.microsoft.com/office/powerpoint/2010/main" val="384494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811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在绘制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图时，可以先绘制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局部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，再合并成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全局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合并过程中需要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解决冲突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，常见的冲突如下：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属性冲突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：指属性值的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取值范围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取值集合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不同。例如，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员工编号属性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，有的定义为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，有的定义为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字符型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重量属性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，有的用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公斤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为单位，有的用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斤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为单位，有的用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为单位。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命名冲突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：指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同名异义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异名同义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产生的冲突。例如，在数据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中将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教室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称为房间，在数据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中将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学生宿舍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称为房间，这属于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同名异义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；对于科研项目，财务部门将其称为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，科研部门将其称为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课题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，生产管理部门将其称为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，这属于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异名同义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结构冲突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：是指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同一对象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不同应用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中具有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不同的抽象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，或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同一实体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不同子系统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图中所包含的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属性个数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属性排列次序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不完全相同。例如，员工在某个应用中为实体，而在另一应用中为属性。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数据库设计概述</a:t>
            </a:r>
          </a:p>
        </p:txBody>
      </p:sp>
    </p:spTree>
    <p:extLst>
      <p:ext uri="{BB962C8B-B14F-4D97-AF65-F5344CB8AC3E}">
        <p14:creationId xmlns:p14="http://schemas.microsoft.com/office/powerpoint/2010/main" val="12784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646" y="1076400"/>
            <a:ext cx="10081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逻辑结构设计</a:t>
            </a:r>
            <a:endParaRPr lang="en-US" altLang="zh-CN" sz="2000" kern="1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此阶段需要将概念结构设计中完成的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等成果，转换为数据库管理系统所支持的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（如关系模型），完成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实体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联系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的转换。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62758" y="288566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概念数据模型（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E-R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43278" y="2885668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</a:p>
        </p:txBody>
      </p:sp>
      <p:sp>
        <p:nvSpPr>
          <p:cNvPr id="5" name="右箭头 4"/>
          <p:cNvSpPr/>
          <p:nvPr/>
        </p:nvSpPr>
        <p:spPr>
          <a:xfrm>
            <a:off x="5015085" y="2957676"/>
            <a:ext cx="1584176" cy="216024"/>
          </a:xfrm>
          <a:prstGeom prst="rightArrow">
            <a:avLst/>
          </a:prstGeom>
          <a:ln>
            <a:solidFill>
              <a:srgbClr val="005D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83137" y="263770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40344" y="3577648"/>
            <a:ext cx="100811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物理结构设计</a:t>
            </a:r>
            <a:endParaRPr lang="en-US" altLang="zh-CN" sz="2000" kern="1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为逻辑数据模型确定数据库的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存储结构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文件类型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等。通常数据库管理系统为了保证其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独立性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可移植性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，承担了大部分任务，数据库设计人员只需考虑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硬件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操作系统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的特性，为数据表选择合适的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存储引擎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，为字段选择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合适的数据类型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，以及评估磁盘空间需求等工作。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数据库设计概述</a:t>
            </a:r>
          </a:p>
        </p:txBody>
      </p:sp>
    </p:spTree>
    <p:extLst>
      <p:ext uri="{BB962C8B-B14F-4D97-AF65-F5344CB8AC3E}">
        <p14:creationId xmlns:p14="http://schemas.microsoft.com/office/powerpoint/2010/main" val="205313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811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 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数据库实施</a:t>
            </a:r>
            <a:endParaRPr lang="en-US" altLang="zh-CN" sz="2000" kern="1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设计人员根据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逻辑设计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物理设计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的结果建立数据库，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编写与调试应用程序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组织数据入库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，并进行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试运行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。如使用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语句创建数据库、数据表等。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 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数据库运行与维护</a:t>
            </a:r>
            <a:endParaRPr lang="en-US" altLang="zh-CN" sz="2000" kern="1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在数据库运行和维护阶段，将数据库应用系统正式投入运行，在运行过程中不断进行一些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维护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调整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备份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升级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等工作。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数据库设计概述</a:t>
            </a:r>
          </a:p>
        </p:txBody>
      </p:sp>
    </p:spTree>
    <p:extLst>
      <p:ext uri="{BB962C8B-B14F-4D97-AF65-F5344CB8AC3E}">
        <p14:creationId xmlns:p14="http://schemas.microsoft.com/office/powerpoint/2010/main" val="248951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9760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范式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在数据库设计中的使用，能够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运用范式合理设计数据库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</p:spTree>
    <p:extLst>
      <p:ext uri="{BB962C8B-B14F-4D97-AF65-F5344CB8AC3E}">
        <p14:creationId xmlns:p14="http://schemas.microsoft.com/office/powerpoint/2010/main" val="35805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871070" y="1845618"/>
            <a:ext cx="6383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数据库设计对数据的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存储性能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数据的操作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有很大影响。为了避免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不规范的数据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造成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数据冗余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，以及出现插入、删除、更新操作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等情况，就要满足一定的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规范化要求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。为了规范化数据库，数据库技术专家们提出了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各种范式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Normal Form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根据要求的程度不同，范式有多种级别，最常用的有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第一范式（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1NF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第二范式（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2NF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第三范式（</a:t>
            </a:r>
            <a:r>
              <a:rPr lang="en-US" altLang="zh-CN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3NF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，这三个范式简称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三范式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4646" y="2114714"/>
            <a:ext cx="3024336" cy="354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9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5" y="1075596"/>
            <a:ext cx="1015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第一范式（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1NF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第一范式（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1NF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是指数据表的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每一列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都是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不可分割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的基本数据项，同一列中不能有多个值，即实体中的某个属性不能有多个值，或不能有重复的属性。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第一范式遵从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原子性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，字段不可再分。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</p:spTree>
    <p:extLst>
      <p:ext uri="{BB962C8B-B14F-4D97-AF65-F5344CB8AC3E}">
        <p14:creationId xmlns:p14="http://schemas.microsoft.com/office/powerpoint/2010/main" val="32846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1054800" y="1076400"/>
            <a:ext cx="1008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不满足第一范式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的情况：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将用户信息和联系方式信息保存在一张数据表中</a:t>
            </a:r>
            <a:endParaRPr lang="en-US" altLang="zh-CN" sz="2000" kern="100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5207"/>
              </p:ext>
            </p:extLst>
          </p:nvPr>
        </p:nvGraphicFramePr>
        <p:xfrm>
          <a:off x="1172433" y="2061642"/>
          <a:ext cx="8856985" cy="147768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01239455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313268317"/>
                    </a:ext>
                  </a:extLst>
                </a:gridCol>
                <a:gridCol w="4104457">
                  <a:extLst>
                    <a:ext uri="{9D8B030D-6E8A-4147-A177-3AD203B41FA5}">
                      <a16:colId xmlns:a16="http://schemas.microsoft.com/office/drawing/2014/main" val="1936709804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编号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手机号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18900000000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李四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15900000000</a:t>
                      </a:r>
                      <a:r>
                        <a:rPr lang="zh-CN" sz="2000" b="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2000" b="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17300000000</a:t>
                      </a:r>
                      <a:endParaRPr lang="zh-CN" sz="2000" b="0" kern="100" dirty="0">
                        <a:solidFill>
                          <a:srgbClr val="1369B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  <p:sp>
        <p:nvSpPr>
          <p:cNvPr id="2" name="矩形 1"/>
          <p:cNvSpPr/>
          <p:nvPr/>
        </p:nvSpPr>
        <p:spPr>
          <a:xfrm>
            <a:off x="6140985" y="3501802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手机号包含了多个值，可以再细分</a:t>
            </a:r>
            <a:endParaRPr lang="zh-CN" altLang="en-US" sz="1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81207"/>
              </p:ext>
            </p:extLst>
          </p:nvPr>
        </p:nvGraphicFramePr>
        <p:xfrm>
          <a:off x="1172433" y="4005858"/>
          <a:ext cx="10208099" cy="147768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847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012394558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313268317"/>
                    </a:ext>
                  </a:extLst>
                </a:gridCol>
                <a:gridCol w="2423659">
                  <a:extLst>
                    <a:ext uri="{9D8B030D-6E8A-4147-A177-3AD203B41FA5}">
                      <a16:colId xmlns:a16="http://schemas.microsoft.com/office/drawing/2014/main" val="1936709804"/>
                    </a:ext>
                  </a:extLst>
                </a:gridCol>
                <a:gridCol w="2328868">
                  <a:extLst>
                    <a:ext uri="{9D8B030D-6E8A-4147-A177-3AD203B41FA5}">
                      <a16:colId xmlns:a16="http://schemas.microsoft.com/office/drawing/2014/main" val="3262660160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编号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邮箱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手机号</a:t>
                      </a:r>
                      <a:endParaRPr lang="zh-CN" sz="1600" b="1" kern="100" dirty="0">
                        <a:solidFill>
                          <a:srgbClr val="1369B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手机号</a:t>
                      </a:r>
                      <a:endParaRPr lang="zh-CN" sz="1600" b="1" kern="100" dirty="0">
                        <a:solidFill>
                          <a:srgbClr val="1369B2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zhangsan@example.com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18900000000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李四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lisi@example.com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15900000000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17300000000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8140172" y="543672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有两个</a:t>
            </a:r>
            <a:r>
              <a:rPr lang="zh-CN" altLang="zh-CN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手机号</a:t>
            </a:r>
            <a:r>
              <a:rPr lang="zh-CN" altLang="en-US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8385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13" name="对话气泡: 圆角矩形 1"/>
          <p:cNvSpPr/>
          <p:nvPr/>
        </p:nvSpPr>
        <p:spPr>
          <a:xfrm rot="5400000">
            <a:off x="6471221" y="965548"/>
            <a:ext cx="2952331" cy="4856488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671145" y="2239630"/>
            <a:ext cx="45524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为了满足第一范式，应将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用户信息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联系方式信息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分成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两张表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保存，即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联系方式表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，这两张表是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一对多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的联系。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</p:spTree>
    <p:extLst>
      <p:ext uri="{BB962C8B-B14F-4D97-AF65-F5344CB8AC3E}">
        <p14:creationId xmlns:p14="http://schemas.microsoft.com/office/powerpoint/2010/main" val="16580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776084" y="1868496"/>
            <a:ext cx="10657086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数据库设计的基本步骤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，能够区别不同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设计阶段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特点。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72526" y="2838721"/>
            <a:ext cx="10660743" cy="685963"/>
            <a:chOff x="978872" y="2570435"/>
            <a:chExt cx="5437064" cy="51435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范式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在数据库设计中的使用，能够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运用范式合理设计数据库。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66614" y="3806827"/>
            <a:ext cx="10666819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MySQL Workbench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获取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安装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独立安装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MySQL Workbench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。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66614" y="4774935"/>
            <a:ext cx="10666655" cy="688078"/>
            <a:chOff x="978872" y="3338787"/>
            <a:chExt cx="5437064" cy="515939"/>
          </a:xfrm>
        </p:grpSpPr>
        <p:sp>
          <p:nvSpPr>
            <p:cNvPr id="13" name="Pentagon 6"/>
            <p:cNvSpPr/>
            <p:nvPr/>
          </p:nvSpPr>
          <p:spPr bwMode="auto">
            <a:xfrm>
              <a:off x="978872" y="3338788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MySQL Workbench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，能够完成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数据库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的操作，并且会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绘制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EE-R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图。</a:t>
              </a: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1054800" y="1076400"/>
            <a:ext cx="10081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满足第一范式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的情况：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103400"/>
              </p:ext>
            </p:extLst>
          </p:nvPr>
        </p:nvGraphicFramePr>
        <p:xfrm>
          <a:off x="1076133" y="1648289"/>
          <a:ext cx="3218874" cy="147768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27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012394558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3313268317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用户编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李四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18071"/>
              </p:ext>
            </p:extLst>
          </p:nvPr>
        </p:nvGraphicFramePr>
        <p:xfrm>
          <a:off x="4583038" y="1629594"/>
          <a:ext cx="6888625" cy="19702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88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994">
                  <a:extLst>
                    <a:ext uri="{9D8B030D-6E8A-4147-A177-3AD203B41FA5}">
                      <a16:colId xmlns:a16="http://schemas.microsoft.com/office/drawing/2014/main" val="1012394558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313268317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4284275906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编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用户编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邮箱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手机号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zhangsan@example.com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18900000000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lisi@example.com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15900000000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2277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lisi@example.com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17300000000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9855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17518" y="312597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607374" y="359984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选课表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</p:spTree>
    <p:extLst>
      <p:ext uri="{BB962C8B-B14F-4D97-AF65-F5344CB8AC3E}">
        <p14:creationId xmlns:p14="http://schemas.microsoft.com/office/powerpoint/2010/main" val="27566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5" y="1075596"/>
            <a:ext cx="1015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第二范式（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2NF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第二范式（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2NF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是在第一范式的基础上建立起来的，满足第二范式必须先满足第一范式。第二范式要求实体的属性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完全依赖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于主键，对于复合主键而言，不能仅依赖主键的一部分。第二范式遵从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唯一性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，非主键字段需完全依赖主键。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</p:spTree>
    <p:extLst>
      <p:ext uri="{BB962C8B-B14F-4D97-AF65-F5344CB8AC3E}">
        <p14:creationId xmlns:p14="http://schemas.microsoft.com/office/powerpoint/2010/main" val="31762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1054800" y="1076400"/>
            <a:ext cx="10081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不满足第二范式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的情况：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96501"/>
              </p:ext>
            </p:extLst>
          </p:nvPr>
        </p:nvGraphicFramePr>
        <p:xfrm>
          <a:off x="2206774" y="1629594"/>
          <a:ext cx="8856985" cy="19702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01239455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313268317"/>
                    </a:ext>
                  </a:extLst>
                </a:gridCol>
                <a:gridCol w="3096345">
                  <a:extLst>
                    <a:ext uri="{9D8B030D-6E8A-4147-A177-3AD203B41FA5}">
                      <a16:colId xmlns:a16="http://schemas.microsoft.com/office/drawing/2014/main" val="1936709804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订单编号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订单商品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购买件数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下单时间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2022052018830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铅笔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2022-05-20 8:30:12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2022061012560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钢笔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2022-06-10 9:30:22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2022081234900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圆珠笔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2022-08-1215:20:16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37269"/>
                  </a:ext>
                </a:extLst>
              </a:tr>
            </a:tbl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900858"/>
              </p:ext>
            </p:extLst>
          </p:nvPr>
        </p:nvGraphicFramePr>
        <p:xfrm>
          <a:off x="2221172" y="3717826"/>
          <a:ext cx="8856985" cy="19702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9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670">
                  <a:extLst>
                    <a:ext uri="{9D8B030D-6E8A-4147-A177-3AD203B41FA5}">
                      <a16:colId xmlns:a16="http://schemas.microsoft.com/office/drawing/2014/main" val="101239455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313268317"/>
                    </a:ext>
                  </a:extLst>
                </a:gridCol>
                <a:gridCol w="3096345">
                  <a:extLst>
                    <a:ext uri="{9D8B030D-6E8A-4147-A177-3AD203B41FA5}">
                      <a16:colId xmlns:a16="http://schemas.microsoft.com/office/drawing/2014/main" val="1936709804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用户编号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订单编号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付款状态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2022052018830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已支付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2022061012560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未支付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2022081234900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李四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已支付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3726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30097" y="2437763"/>
            <a:ext cx="9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230097" y="4518284"/>
            <a:ext cx="88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用户表</a:t>
            </a:r>
          </a:p>
        </p:txBody>
      </p:sp>
      <p:sp>
        <p:nvSpPr>
          <p:cNvPr id="2" name="矩形 1"/>
          <p:cNvSpPr/>
          <p:nvPr/>
        </p:nvSpPr>
        <p:spPr>
          <a:xfrm>
            <a:off x="6527254" y="5662042"/>
            <a:ext cx="4320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用户编号和订单编号组成复合主键，付款状态完全依赖复合主键，用户名只依赖用户编号</a:t>
            </a:r>
          </a:p>
        </p:txBody>
      </p:sp>
    </p:spTree>
    <p:extLst>
      <p:ext uri="{BB962C8B-B14F-4D97-AF65-F5344CB8AC3E}">
        <p14:creationId xmlns:p14="http://schemas.microsoft.com/office/powerpoint/2010/main" val="36788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29714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采用上述方式设计的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用户表存在以下问题：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插入异常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：如果一个用户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没有下过订单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，则该用户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无法插入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删除异常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：如果删除一个用户的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所有订单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该用户也会被删除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更新异常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：由于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用户名冗余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，修改一个用户时需要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修改多条记录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。稍有不慎，漏掉某些记录，会出现更新异常。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</p:spTree>
    <p:extLst>
      <p:ext uri="{BB962C8B-B14F-4D97-AF65-F5344CB8AC3E}">
        <p14:creationId xmlns:p14="http://schemas.microsoft.com/office/powerpoint/2010/main" val="16199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13" name="对话气泡: 圆角矩形 1"/>
          <p:cNvSpPr/>
          <p:nvPr/>
        </p:nvSpPr>
        <p:spPr>
          <a:xfrm rot="5400000">
            <a:off x="6527254" y="1197546"/>
            <a:ext cx="2448273" cy="4464495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03155" y="2552630"/>
            <a:ext cx="40964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为了满足第二范式，将复合主键“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用户编号”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“订单编号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”放到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订单表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中保存。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</p:spTree>
    <p:extLst>
      <p:ext uri="{BB962C8B-B14F-4D97-AF65-F5344CB8AC3E}">
        <p14:creationId xmlns:p14="http://schemas.microsoft.com/office/powerpoint/2010/main" val="51717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1054800" y="1076400"/>
            <a:ext cx="10081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满足第二范式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的情况：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785439"/>
              </p:ext>
            </p:extLst>
          </p:nvPr>
        </p:nvGraphicFramePr>
        <p:xfrm>
          <a:off x="1946661" y="1736084"/>
          <a:ext cx="3578913" cy="147768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3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623">
                  <a:extLst>
                    <a:ext uri="{9D8B030D-6E8A-4147-A177-3AD203B41FA5}">
                      <a16:colId xmlns:a16="http://schemas.microsoft.com/office/drawing/2014/main" val="1012394558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用户编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李四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53213"/>
              </p:ext>
            </p:extLst>
          </p:nvPr>
        </p:nvGraphicFramePr>
        <p:xfrm>
          <a:off x="1918742" y="3429794"/>
          <a:ext cx="9793243" cy="19702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368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01239455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31326831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284275906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23748558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60211614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用户编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订单编</a:t>
                      </a: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订单商品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购买件数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下单时间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付款状态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2022052018830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铅笔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2022-05-20 8:30:12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已支付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2022061012560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钢笔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2022-06-10 9:30:22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未支付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2277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2022081234900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圆珠笔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2022-08-12 15:20:16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已支付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98552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54646" y="229026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54646" y="42302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订单表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</p:spTree>
    <p:extLst>
      <p:ext uri="{BB962C8B-B14F-4D97-AF65-F5344CB8AC3E}">
        <p14:creationId xmlns:p14="http://schemas.microsoft.com/office/powerpoint/2010/main" val="120948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5" y="1075596"/>
            <a:ext cx="1015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第三范式（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3NF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第三范式（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3NF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是在第二范式的基础上建立起来的，满足第三范式必须先满足第二范式。第三范式要求一个数据表中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每一列数据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都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和主键直接相关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，而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不能间接相关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第三范式就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是非主键字段不能相互依赖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</p:spTree>
    <p:extLst>
      <p:ext uri="{BB962C8B-B14F-4D97-AF65-F5344CB8AC3E}">
        <p14:creationId xmlns:p14="http://schemas.microsoft.com/office/powerpoint/2010/main" val="308317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1054800" y="1076400"/>
            <a:ext cx="10081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不满足第三范式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的情况：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21030"/>
              </p:ext>
            </p:extLst>
          </p:nvPr>
        </p:nvGraphicFramePr>
        <p:xfrm>
          <a:off x="1511624" y="1629594"/>
          <a:ext cx="9480126" cy="19702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03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933">
                  <a:extLst>
                    <a:ext uri="{9D8B030D-6E8A-4147-A177-3AD203B41FA5}">
                      <a16:colId xmlns:a16="http://schemas.microsoft.com/office/drawing/2014/main" val="1012394558"/>
                    </a:ext>
                  </a:extLst>
                </a:gridCol>
                <a:gridCol w="1926855">
                  <a:extLst>
                    <a:ext uri="{9D8B030D-6E8A-4147-A177-3AD203B41FA5}">
                      <a16:colId xmlns:a16="http://schemas.microsoft.com/office/drawing/2014/main" val="3313268317"/>
                    </a:ext>
                  </a:extLst>
                </a:gridCol>
                <a:gridCol w="3314191">
                  <a:extLst>
                    <a:ext uri="{9D8B030D-6E8A-4147-A177-3AD203B41FA5}">
                      <a16:colId xmlns:a16="http://schemas.microsoft.com/office/drawing/2014/main" val="1936709804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用户编号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</a:t>
                      </a: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等级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用户享受折扣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0.95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0.95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李四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0.85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37269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735166" y="3573810"/>
            <a:ext cx="5256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用户享受折扣与用户等级相关，两者存在依赖关系</a:t>
            </a:r>
          </a:p>
        </p:txBody>
      </p:sp>
    </p:spTree>
    <p:extLst>
      <p:ext uri="{BB962C8B-B14F-4D97-AF65-F5344CB8AC3E}">
        <p14:creationId xmlns:p14="http://schemas.microsoft.com/office/powerpoint/2010/main" val="424624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2971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采用上述方式设计的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用户表存在以下问题：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插入异常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：如果想增加一个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新的等级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，比如等级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及其折扣，由于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没有用户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，导致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无法插入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删除异常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：如果删除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某个等级下的所有用户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，则等级对应的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折扣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也被删除。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更新异常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：如果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修改某个用户的等级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，折扣也必须随之修改；如果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修改某个等级的折扣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，又因为折扣存在冗余，容易发生漏改。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</p:spTree>
    <p:extLst>
      <p:ext uri="{BB962C8B-B14F-4D97-AF65-F5344CB8AC3E}">
        <p14:creationId xmlns:p14="http://schemas.microsoft.com/office/powerpoint/2010/main" val="382085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13" name="对话气泡: 圆角矩形 1"/>
          <p:cNvSpPr/>
          <p:nvPr/>
        </p:nvSpPr>
        <p:spPr>
          <a:xfrm rot="5400000">
            <a:off x="6527254" y="1197546"/>
            <a:ext cx="2448273" cy="4464495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647152" y="2552630"/>
            <a:ext cx="4208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为了满足第三范式，将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“用户等级”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“用户享受折扣”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拆分到单独的数据表中。</a:t>
            </a:r>
            <a:endParaRPr lang="en-US" altLang="zh-CN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</p:spTree>
    <p:extLst>
      <p:ext uri="{BB962C8B-B14F-4D97-AF65-F5344CB8AC3E}">
        <p14:creationId xmlns:p14="http://schemas.microsoft.com/office/powerpoint/2010/main" val="304591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982638" y="2493690"/>
            <a:ext cx="10153128" cy="28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章主要讲解了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的常用操作，相信读者已经能够灵活使用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语句对数据进行操作了。但是，在将数据库技术应用到实际需求时，仅仅掌握数据库的使用还不够，还需要研究如何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设计一个合理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的数据库。数据库设计需要高度的严谨性和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细致入微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设计数据库时应秉承细致入微、认真负责的工作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态度，确保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符合要求并且没有错误。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同时，还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应该具备高效的工作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能力，能够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合理规划和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设计的各个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阶段，并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按时完成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本章围绕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1054800" y="1076400"/>
            <a:ext cx="10081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满足第三范式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的情况：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56841"/>
              </p:ext>
            </p:extLst>
          </p:nvPr>
        </p:nvGraphicFramePr>
        <p:xfrm>
          <a:off x="1143691" y="1738286"/>
          <a:ext cx="4803049" cy="19702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8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342">
                  <a:extLst>
                    <a:ext uri="{9D8B030D-6E8A-4147-A177-3AD203B41FA5}">
                      <a16:colId xmlns:a16="http://schemas.microsoft.com/office/drawing/2014/main" val="1012394558"/>
                    </a:ext>
                  </a:extLst>
                </a:gridCol>
                <a:gridCol w="1510342">
                  <a:extLst>
                    <a:ext uri="{9D8B030D-6E8A-4147-A177-3AD203B41FA5}">
                      <a16:colId xmlns:a16="http://schemas.microsoft.com/office/drawing/2014/main" val="953153033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用户编</a:t>
                      </a: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</a:t>
                      </a:r>
                      <a:r>
                        <a:rPr lang="zh-CN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用户等级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李四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王五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6114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412721"/>
              </p:ext>
            </p:extLst>
          </p:nvPr>
        </p:nvGraphicFramePr>
        <p:xfrm>
          <a:off x="6276482" y="1738286"/>
          <a:ext cx="4824691" cy="147768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70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3763">
                  <a:extLst>
                    <a:ext uri="{9D8B030D-6E8A-4147-A177-3AD203B41FA5}">
                      <a16:colId xmlns:a16="http://schemas.microsoft.com/office/drawing/2014/main" val="1012394558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用户等级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用户享受折扣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0.95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0.85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22771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077163" y="370853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220775" y="321597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折扣表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数据库设计范式</a:t>
            </a:r>
          </a:p>
        </p:txBody>
      </p:sp>
    </p:spTree>
    <p:extLst>
      <p:ext uri="{BB962C8B-B14F-4D97-AF65-F5344CB8AC3E}">
        <p14:creationId xmlns:p14="http://schemas.microsoft.com/office/powerpoint/2010/main" val="37730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多学一招：函数依赖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1693681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5" y="1275609"/>
            <a:ext cx="145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函数依赖</a:t>
            </a:r>
          </a:p>
        </p:txBody>
      </p:sp>
      <p:sp>
        <p:nvSpPr>
          <p:cNvPr id="15" name="矩形 14"/>
          <p:cNvSpPr/>
          <p:nvPr/>
        </p:nvSpPr>
        <p:spPr>
          <a:xfrm>
            <a:off x="3934966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695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函数依赖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Functional Dependency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）是由数学派生的术语，是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数据依赖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的一种类型。它表示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根据一个属性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（或属性集）的值，可以找到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另一个属性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（或属性集）的值。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例如，将商品关系模式中的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（商品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）设为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属性集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（商品名称，商品价格）设为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，根据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可以找到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，说明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函数确定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函数依赖于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，记作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X→Y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486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多学一招：函数依赖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1693681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5" y="1275609"/>
            <a:ext cx="145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函数依赖</a:t>
            </a:r>
          </a:p>
        </p:txBody>
      </p:sp>
      <p:sp>
        <p:nvSpPr>
          <p:cNvPr id="15" name="矩形 14"/>
          <p:cNvSpPr/>
          <p:nvPr/>
        </p:nvSpPr>
        <p:spPr>
          <a:xfrm>
            <a:off x="3934966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695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函数依赖根据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依赖属性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的不同分为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完全函数依赖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部分函数依赖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传递函数依赖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完全函数依赖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以订单表为例，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“付款状态”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这个属性函数依赖于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“（用户编号，订单编号）”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属性集。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使用“用户编号”和“订单编号”可以决定“付款状态”，而若只有“订单编号”，无法决定是哪一个用户创建了订单；若只有“用户编号”，无法决定是哪一个订单。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710" y="4591271"/>
            <a:ext cx="8784976" cy="16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多学一招：函数依赖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1693681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5" y="1275609"/>
            <a:ext cx="145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函数依赖</a:t>
            </a:r>
          </a:p>
        </p:txBody>
      </p:sp>
      <p:sp>
        <p:nvSpPr>
          <p:cNvPr id="15" name="矩形 14"/>
          <p:cNvSpPr/>
          <p:nvPr/>
        </p:nvSpPr>
        <p:spPr>
          <a:xfrm>
            <a:off x="3934966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695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部分函数依赖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以用户表为例，“用户名”依赖“用户编号”，但不依赖“订单编号”，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“用户名”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这个属性部分函数依赖于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“（用户编号，订单编号）”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属性集。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684" y="3645818"/>
            <a:ext cx="9074128" cy="17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6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多学一招：函数依赖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1693681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5" y="1275609"/>
            <a:ext cx="1458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函数依赖</a:t>
            </a:r>
          </a:p>
        </p:txBody>
      </p:sp>
      <p:sp>
        <p:nvSpPr>
          <p:cNvPr id="15" name="矩形 14"/>
          <p:cNvSpPr/>
          <p:nvPr/>
        </p:nvSpPr>
        <p:spPr>
          <a:xfrm>
            <a:off x="3934966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22695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） 传递函数依赖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以用户表为例，“用户享受折扣”依赖“用户等级”，“用户等级”依赖“用户编号”，所以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“用户享受折扣”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传递函数依赖于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“用户编号”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622" y="3645818"/>
            <a:ext cx="7848872" cy="159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5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143503"/>
            <a:ext cx="7813720" cy="646331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数据库建模工具</a:t>
            </a:r>
            <a:r>
              <a:rPr lang="en-US" altLang="zh-CN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</a:t>
            </a:r>
            <a:endParaRPr lang="zh-CN" altLang="en-US" sz="3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</a:t>
            </a:r>
          </a:p>
        </p:txBody>
      </p:sp>
    </p:spTree>
    <p:extLst>
      <p:ext uri="{BB962C8B-B14F-4D97-AF65-F5344CB8AC3E}">
        <p14:creationId xmlns:p14="http://schemas.microsoft.com/office/powerpoint/2010/main" val="16896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535826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 Workbench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获取方法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获取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 Workbench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的安装包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55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通过浏览器访问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的官方网站，找到</a:t>
            </a:r>
            <a:r>
              <a:rPr lang="en-US" altLang="zh-CN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</a:t>
            </a:r>
            <a:r>
              <a:rPr lang="zh-CN" altLang="en-US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下载地址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814" y="2205658"/>
            <a:ext cx="5382782" cy="3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直接箭头连接符 22"/>
          <p:cNvCxnSpPr/>
          <p:nvPr/>
        </p:nvCxnSpPr>
        <p:spPr>
          <a:xfrm>
            <a:off x="4006974" y="5538426"/>
            <a:ext cx="3450802" cy="3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926854" y="5358723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457776" y="5122927"/>
            <a:ext cx="3677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单击该按钮，进入</a:t>
            </a:r>
            <a:r>
              <a:rPr lang="en-US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</a:t>
            </a:r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下载页面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0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232873"/>
            <a:ext cx="4156869" cy="405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下载页面：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获取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078982" y="6140744"/>
            <a:ext cx="3450802" cy="3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557812" y="5644457"/>
            <a:ext cx="3101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单击该链接即可下载</a:t>
            </a:r>
            <a:r>
              <a:rPr lang="en-US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438" y="2726913"/>
            <a:ext cx="1416025" cy="14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6512939" y="4142938"/>
            <a:ext cx="4976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mysql-workbench-community-8.0.29-winx64.msi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9000960" y="4681145"/>
            <a:ext cx="0" cy="10246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82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247793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 Workbench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安装方法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独立安装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MySQL Workbench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258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0870" y="2083821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70870" y="3099420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70870" y="4111413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76422" y="2061642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716215" y="107070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数据库设计概述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6422" y="3082594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712387" y="177107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数据库设计范式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76422" y="4089760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712387" y="2478517"/>
              <a:ext cx="3277783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数据库建模工具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MySQL Workbench</a:t>
              </a: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70870" y="5118061"/>
            <a:ext cx="1192190" cy="614525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76422" y="5096408"/>
            <a:ext cx="5142331" cy="613062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712387" y="2464769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动手实践：电子商务网站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92" y="2277666"/>
            <a:ext cx="4608512" cy="3510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双击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安装文件，</a:t>
            </a: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	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启动安装程序后会</a:t>
            </a:r>
            <a:r>
              <a:rPr lang="zh-CN" altLang="en-US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弹出安装向导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5806116" y="5607502"/>
            <a:ext cx="1656184" cy="3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25996" y="5427799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535366" y="5157986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单击该按钮，进入选择安装路径页面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816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205658"/>
            <a:ext cx="5040560" cy="38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安装路径页面：</a:t>
            </a:r>
          </a:p>
        </p:txBody>
      </p:sp>
      <p:sp>
        <p:nvSpPr>
          <p:cNvPr id="2" name="矩形 1"/>
          <p:cNvSpPr/>
          <p:nvPr/>
        </p:nvSpPr>
        <p:spPr>
          <a:xfrm>
            <a:off x="2799993" y="3332874"/>
            <a:ext cx="1584176" cy="194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566814" y="3631847"/>
            <a:ext cx="4536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安装路径为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D:\MySQL Workbench 8.0 CE\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184369" y="5873889"/>
            <a:ext cx="1656184" cy="3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04249" y="5694186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13619" y="5424373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单击该按钮，进入选择安装类型页面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82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205658"/>
            <a:ext cx="5311556" cy="405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选择安装类型页面：</a:t>
            </a:r>
          </a:p>
        </p:txBody>
      </p:sp>
      <p:sp>
        <p:nvSpPr>
          <p:cNvPr id="2" name="矩形 1"/>
          <p:cNvSpPr/>
          <p:nvPr/>
        </p:nvSpPr>
        <p:spPr>
          <a:xfrm>
            <a:off x="2276720" y="3495902"/>
            <a:ext cx="4105460" cy="678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206774" y="4184505"/>
            <a:ext cx="4536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默认选择第一项“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Complete”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进行完整安装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382180" y="6066760"/>
            <a:ext cx="1656184" cy="3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02060" y="5887057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11430" y="5617244"/>
            <a:ext cx="23762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单击该按钮，进入准备安装页面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846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726" y="2203917"/>
            <a:ext cx="5468263" cy="417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步骤四：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准备安装页面：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197156" y="6138773"/>
            <a:ext cx="1656184" cy="3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117036" y="5959070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43571" y="5630941"/>
            <a:ext cx="36713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单击该按钮，等待安装进度完成，安装进度完成后进入安装向导已完成页面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36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74" y="2133650"/>
            <a:ext cx="5256584" cy="400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步骤五：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安装向导已完成页面：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455246" y="5962735"/>
            <a:ext cx="1656184" cy="3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375126" y="5729243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11430" y="5681407"/>
            <a:ext cx="3671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单击该按钮，安装完成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664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 Workbench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安装成功后，启动该工具，进入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 Workbench 8.0 CE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初始界面：</a:t>
            </a: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94" y="2349674"/>
            <a:ext cx="6294489" cy="378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安装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10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78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掌握使用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 Workbench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操作数据库的方法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，能够通过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 Workbench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操作数据库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操作数据库</a:t>
            </a:r>
          </a:p>
        </p:txBody>
      </p:sp>
    </p:spTree>
    <p:extLst>
      <p:ext uri="{BB962C8B-B14F-4D97-AF65-F5344CB8AC3E}">
        <p14:creationId xmlns:p14="http://schemas.microsoft.com/office/powerpoint/2010/main" val="12776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操作数据库</a:t>
            </a: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16" y="2121346"/>
            <a:ext cx="407262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1861528" y="4159630"/>
            <a:ext cx="1080120" cy="409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45504" y="4728230"/>
            <a:ext cx="3061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单击该按钮，弹出一个连接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服务对话框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98" y="2312118"/>
            <a:ext cx="4276688" cy="22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7391350" y="3386197"/>
            <a:ext cx="1512168" cy="545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655664" y="4106277"/>
            <a:ext cx="720080" cy="391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21378" y="4604241"/>
            <a:ext cx="2506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单击“</a:t>
            </a:r>
            <a:r>
              <a:rPr lang="en-US" altLang="zh-CN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OK”</a:t>
            </a: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按钮，登录成功后会进入主界面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02609" y="1629594"/>
            <a:ext cx="3960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 Workbench 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初始界面</a:t>
            </a:r>
            <a:endParaRPr lang="zh-CN" altLang="en-US" sz="1800" dirty="0">
              <a:solidFill>
                <a:srgbClr val="1369B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34029" y="1638251"/>
            <a:ext cx="2855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连接</a:t>
            </a:r>
            <a:r>
              <a:rPr lang="en-US" altLang="zh-CN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MySQL</a:t>
            </a:r>
            <a:r>
              <a:rPr lang="zh-CN" altLang="en-US" sz="18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服务的话框</a:t>
            </a:r>
            <a:endParaRPr lang="zh-CN" altLang="en-US" sz="1800" dirty="0">
              <a:solidFill>
                <a:srgbClr val="1369B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67513" y="3338081"/>
            <a:ext cx="24842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root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用户的登录密码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1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登录成功进入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 Workbench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主界面：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操作数据库</a:t>
            </a:r>
          </a:p>
        </p:txBody>
      </p:sp>
      <p:sp>
        <p:nvSpPr>
          <p:cNvPr id="18" name="矩形 17"/>
          <p:cNvSpPr/>
          <p:nvPr/>
        </p:nvSpPr>
        <p:spPr>
          <a:xfrm>
            <a:off x="7679382" y="2069836"/>
            <a:ext cx="4032448" cy="448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中各部分的解释如下：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菜单栏区域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：通过菜单栏访问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Workbench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工具的大部分功能。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工具栏区域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：提供了一些功能按钮，方便进行操作。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数据库列表区域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：显示当前数据库服务器中的数据库列表。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编辑区域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代码的编辑区域，用于执行输入的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帮助区域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的上下文帮助。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信息区域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：查看数据库的基本情况。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输出区域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语句的执行情况。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899961"/>
              </p:ext>
            </p:extLst>
          </p:nvPr>
        </p:nvGraphicFramePr>
        <p:xfrm>
          <a:off x="1126654" y="2133650"/>
          <a:ext cx="6442412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3" imgW="10858574" imgH="6315504" progId="Visio.DrawingConvertable.15">
                  <p:embed/>
                </p:oleObj>
              </mc:Choice>
              <mc:Fallback>
                <p:oleObj name="Visio" r:id="rId3" imgW="10858574" imgH="6315504" progId="Visio.DrawingConvertable.15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654" y="2133650"/>
                        <a:ext cx="6442412" cy="3744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12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创建数据库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在数据库列表区域的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空白处右击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，并在弹出的快捷菜单中选择“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Schema...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编辑区域会出现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新的数据库创建界面：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58" y="2493690"/>
            <a:ext cx="6408712" cy="394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191612" y="3043061"/>
            <a:ext cx="21916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输入数据库的名称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  <a:endParaRPr lang="zh-CN" altLang="en-US" sz="16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64656" y="3971018"/>
            <a:ext cx="3262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选择数据库的字符集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和校对集</a:t>
            </a:r>
            <a:endParaRPr lang="en-US" altLang="zh-CN" sz="16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不选择则使用默认字符集和校对集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操作数据库</a:t>
            </a:r>
          </a:p>
        </p:txBody>
      </p:sp>
    </p:spTree>
    <p:extLst>
      <p:ext uri="{BB962C8B-B14F-4D97-AF65-F5344CB8AC3E}">
        <p14:creationId xmlns:p14="http://schemas.microsoft.com/office/powerpoint/2010/main" val="22060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数据库设计概述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选择默认数据库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在数据库列表区域中可以选择默认数据库。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指定的数据库，通过“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 As Default Schema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选项选择默认数据库。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575" y="3015392"/>
            <a:ext cx="5835031" cy="335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操作数据库</a:t>
            </a:r>
          </a:p>
        </p:txBody>
      </p:sp>
      <p:sp>
        <p:nvSpPr>
          <p:cNvPr id="4" name="矩形 3"/>
          <p:cNvSpPr/>
          <p:nvPr/>
        </p:nvSpPr>
        <p:spPr>
          <a:xfrm>
            <a:off x="1350561" y="4509914"/>
            <a:ext cx="24482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数据库列表区域中被选择的默认数据库会加粗显示</a:t>
            </a:r>
            <a:endParaRPr lang="zh-CN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487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585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修改数据库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在要修改数据库上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，选择“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Schema...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编辑区域会出现数据库修改界面。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字符集：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42" y="2493690"/>
            <a:ext cx="6048672" cy="3709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操作数据库</a:t>
            </a:r>
          </a:p>
        </p:txBody>
      </p:sp>
    </p:spTree>
    <p:extLst>
      <p:ext uri="{BB962C8B-B14F-4D97-AF65-F5344CB8AC3E}">
        <p14:creationId xmlns:p14="http://schemas.microsoft.com/office/powerpoint/2010/main" val="14819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511030" y="2205658"/>
            <a:ext cx="6168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8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在修改数据库界面，可以修改数据库的字符集或校对集，数据库的名称不可以修改。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1485578"/>
            <a:ext cx="4365898" cy="436589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操作数据库</a:t>
            </a:r>
          </a:p>
        </p:txBody>
      </p:sp>
    </p:spTree>
    <p:extLst>
      <p:ext uri="{BB962C8B-B14F-4D97-AF65-F5344CB8AC3E}">
        <p14:creationId xmlns:p14="http://schemas.microsoft.com/office/powerpoint/2010/main" val="257369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5851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删除数据库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在数据库列表区域中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右击要删除的数据库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，选择“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Schema...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选项，会弹出一个删除数据库的对话框。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的对话框：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10" y="3025314"/>
            <a:ext cx="4176464" cy="310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823398" y="5085978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直接删除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endParaRPr lang="zh-CN" altLang="en-US" sz="16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7103318" y="5229994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822274" y="4653930"/>
            <a:ext cx="34483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弹出一个预览删除数据库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的窗口</a:t>
            </a:r>
          </a:p>
        </p:txBody>
      </p:sp>
      <p:cxnSp>
        <p:nvCxnSpPr>
          <p:cNvPr id="10" name="直接箭头连接符 9"/>
          <p:cNvCxnSpPr/>
          <p:nvPr/>
        </p:nvCxnSpPr>
        <p:spPr>
          <a:xfrm>
            <a:off x="7102194" y="4797946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操作数据库</a:t>
            </a:r>
          </a:p>
        </p:txBody>
      </p:sp>
    </p:spTree>
    <p:extLst>
      <p:ext uri="{BB962C8B-B14F-4D97-AF65-F5344CB8AC3E}">
        <p14:creationId xmlns:p14="http://schemas.microsoft.com/office/powerpoint/2010/main" val="46798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22" y="1629594"/>
            <a:ext cx="4932543" cy="358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585177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预览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窗口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：该窗口显示了删除操作对应的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</a:p>
        </p:txBody>
      </p:sp>
      <p:sp>
        <p:nvSpPr>
          <p:cNvPr id="6" name="矩形 5"/>
          <p:cNvSpPr/>
          <p:nvPr/>
        </p:nvSpPr>
        <p:spPr>
          <a:xfrm>
            <a:off x="7582228" y="4792851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单击该按钮删除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endParaRPr lang="zh-CN" altLang="en-US" sz="16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43278" y="4792851"/>
            <a:ext cx="72008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操作数据库</a:t>
            </a:r>
          </a:p>
        </p:txBody>
      </p:sp>
      <p:sp>
        <p:nvSpPr>
          <p:cNvPr id="7" name="矩形 6"/>
          <p:cNvSpPr/>
          <p:nvPr/>
        </p:nvSpPr>
        <p:spPr>
          <a:xfrm>
            <a:off x="3358902" y="2214151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60312" y="2574191"/>
            <a:ext cx="2832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显示删除操作对应的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464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71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掌握使用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 Workbench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操作数据表的方法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，能够通过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 Workbench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操作数据表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操作数据表</a:t>
            </a:r>
          </a:p>
        </p:txBody>
      </p:sp>
    </p:spTree>
    <p:extLst>
      <p:ext uri="{BB962C8B-B14F-4D97-AF65-F5344CB8AC3E}">
        <p14:creationId xmlns:p14="http://schemas.microsoft.com/office/powerpoint/2010/main" val="27988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在数据库列表区域中将当前默认的数据库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展开，然后在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Tables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上右击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，选择“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Table…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编辑区域会出现数据表创建界面。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904881"/>
              </p:ext>
            </p:extLst>
          </p:nvPr>
        </p:nvGraphicFramePr>
        <p:xfrm>
          <a:off x="3142878" y="2925738"/>
          <a:ext cx="6480720" cy="354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3" imgW="11430296" imgH="6220365" progId="Visio.DrawingConvertable.15">
                  <p:embed/>
                </p:oleObj>
              </mc:Choice>
              <mc:Fallback>
                <p:oleObj name="Visio" r:id="rId3" imgW="11430296" imgH="6220365" progId="Visio.DrawingConvertable.15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878" y="2925738"/>
                        <a:ext cx="6480720" cy="3540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447134" y="3354281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表名称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操作数据表</a:t>
            </a:r>
          </a:p>
        </p:txBody>
      </p:sp>
    </p:spTree>
    <p:extLst>
      <p:ext uri="{BB962C8B-B14F-4D97-AF65-F5344CB8AC3E}">
        <p14:creationId xmlns:p14="http://schemas.microsoft.com/office/powerpoint/2010/main" val="17233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预览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9458" name="Picture 2" descr="4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82" y="1629594"/>
            <a:ext cx="6840760" cy="353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操作数据表</a:t>
            </a:r>
          </a:p>
        </p:txBody>
      </p:sp>
    </p:spTree>
    <p:extLst>
      <p:ext uri="{BB962C8B-B14F-4D97-AF65-F5344CB8AC3E}">
        <p14:creationId xmlns:p14="http://schemas.microsoft.com/office/powerpoint/2010/main" val="14988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4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73" y="2553728"/>
            <a:ext cx="4896544" cy="37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查看数据表结构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在查看的数据表上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，选择“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 Inspector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选项查看数据表结构。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数据表结构：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6203217" y="3357786"/>
            <a:ext cx="55308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Info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标签项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显示了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数据表的信息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，包括表名、存储引擎、列数、表空间大小、创建时间、更新时间、字符集校对规则等。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Columns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标签项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显示了数据表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dept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数据列的信息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，包括列名、数据类型、默认值、非空标识、字符集、校对规则和使用权限、备注等信息。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操作数据表</a:t>
            </a:r>
          </a:p>
        </p:txBody>
      </p:sp>
    </p:spTree>
    <p:extLst>
      <p:ext uri="{BB962C8B-B14F-4D97-AF65-F5344CB8AC3E}">
        <p14:creationId xmlns:p14="http://schemas.microsoft.com/office/powerpoint/2010/main" val="5021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5851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在要修改的数据表上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，选择“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Table...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编辑区域会出现数据表修改页面。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数据库中的数据表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操作数据表</a:t>
            </a:r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862" y="2553728"/>
            <a:ext cx="5904656" cy="362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379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数据库设计的基本步骤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区别不同设计阶段的特点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数据库设计概述</a:t>
            </a: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5851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删除数据表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若要删除数据表，可以在数据库列表区域中找到要删除的数据表，然后在该数据表上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，选择“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Table…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选项，会弹出一个删除数据表的对话框。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的对话框：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操作数据表</a:t>
            </a:r>
          </a:p>
        </p:txBody>
      </p:sp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894" y="3042930"/>
            <a:ext cx="3888432" cy="288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7823398" y="4941962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直接删除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7103318" y="5085978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22274" y="4509914"/>
            <a:ext cx="34483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弹出一个预览删除数据表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的窗口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7102194" y="4653930"/>
            <a:ext cx="6480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46" y="1701602"/>
            <a:ext cx="495320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5851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预览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的窗口：</a:t>
            </a:r>
          </a:p>
        </p:txBody>
      </p:sp>
      <p:sp>
        <p:nvSpPr>
          <p:cNvPr id="6" name="矩形 5"/>
          <p:cNvSpPr/>
          <p:nvPr/>
        </p:nvSpPr>
        <p:spPr>
          <a:xfrm>
            <a:off x="7867487" y="4879115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单击该按钮删除</a:t>
            </a:r>
            <a:r>
              <a:rPr lang="zh-CN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</a:t>
            </a:r>
          </a:p>
        </p:txBody>
      </p:sp>
      <p:sp>
        <p:nvSpPr>
          <p:cNvPr id="2" name="矩形 1"/>
          <p:cNvSpPr/>
          <p:nvPr/>
        </p:nvSpPr>
        <p:spPr>
          <a:xfrm>
            <a:off x="6743278" y="4735099"/>
            <a:ext cx="72008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30910" y="2531473"/>
            <a:ext cx="2832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显示删除操作对应的</a:t>
            </a:r>
            <a:r>
              <a:rPr lang="en-US" altLang="zh-CN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16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操作数据表</a:t>
            </a:r>
          </a:p>
        </p:txBody>
      </p:sp>
    </p:spTree>
    <p:extLst>
      <p:ext uri="{BB962C8B-B14F-4D97-AF65-F5344CB8AC3E}">
        <p14:creationId xmlns:p14="http://schemas.microsoft.com/office/powerpoint/2010/main" val="27355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EE-R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，能够通过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 Workbench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绘制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EE-R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绘制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EE-R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71019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5851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EE-R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是一种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高级数据模型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，是基于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E-R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的扩展模型，是物理数据模型的表示方法，以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图形化方式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描述和捕获用户需求。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EE-R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图表达的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范围更加准确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，更能通过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抽象的数字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现实生活中复杂关系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，更加适合专业人员进行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数据建模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，在绘制完成后可以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直接转换成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绘制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EE-R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04876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13" name="对话气泡: 圆角矩形 1"/>
          <p:cNvSpPr/>
          <p:nvPr/>
        </p:nvSpPr>
        <p:spPr>
          <a:xfrm rot="5400000">
            <a:off x="6887294" y="1053530"/>
            <a:ext cx="2376263" cy="5256583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51143" y="2815693"/>
            <a:ext cx="4808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下面使用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 Workbench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绘制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EE-R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，描述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部门表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dept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员工表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emp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）之间的联系。</a:t>
            </a:r>
            <a:endParaRPr lang="zh-CN" altLang="en-US" kern="1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绘制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EE-R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38529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384" y="2205658"/>
            <a:ext cx="6854190" cy="390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步骤一：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1" y="1557586"/>
            <a:ext cx="104611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执行菜单栏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File”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→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“New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Model”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命令，打开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添加图表界面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sp>
        <p:nvSpPr>
          <p:cNvPr id="12" name="矩形 11"/>
          <p:cNvSpPr/>
          <p:nvPr/>
        </p:nvSpPr>
        <p:spPr>
          <a:xfrm>
            <a:off x="4137560" y="3236642"/>
            <a:ext cx="792088" cy="503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01656" y="3278382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双击该按钮，创建绘图区域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绘制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EE-R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427188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598484"/>
              </p:ext>
            </p:extLst>
          </p:nvPr>
        </p:nvGraphicFramePr>
        <p:xfrm>
          <a:off x="1990750" y="2205658"/>
          <a:ext cx="6912768" cy="4008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Visio" r:id="rId5" imgW="11830383" imgH="6867910" progId="Visio.DrawingConvertable.15">
                  <p:embed/>
                </p:oleObj>
              </mc:Choice>
              <mc:Fallback>
                <p:oleObj name="Visio" r:id="rId5" imgW="11830383" imgH="6867910" progId="Visio.DrawingConvertable.15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50" y="2205658"/>
                        <a:ext cx="6912768" cy="4008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1"/>
          <p:cNvSpPr txBox="1"/>
          <p:nvPr>
            <p:custDataLst>
              <p:tags r:id="rId2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步骤二：</a:t>
            </a:r>
          </a:p>
        </p:txBody>
      </p:sp>
      <p:sp>
        <p:nvSpPr>
          <p:cNvPr id="16" name="1"/>
          <p:cNvSpPr txBox="1"/>
          <p:nvPr>
            <p:custDataLst>
              <p:tags r:id="rId3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初始页面：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绘制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EE-R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74784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2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步骤三：</a:t>
            </a:r>
          </a:p>
        </p:txBody>
      </p:sp>
      <p:sp>
        <p:nvSpPr>
          <p:cNvPr id="16" name="1"/>
          <p:cNvSpPr txBox="1"/>
          <p:nvPr>
            <p:custDataLst>
              <p:tags r:id="rId3"/>
            </p:custDataLst>
          </p:nvPr>
        </p:nvSpPr>
        <p:spPr>
          <a:xfrm>
            <a:off x="902901" y="1557586"/>
            <a:ext cx="10461180" cy="581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EE-R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图绘制完成页面：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绘制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EE-R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045103"/>
              </p:ext>
            </p:extLst>
          </p:nvPr>
        </p:nvGraphicFramePr>
        <p:xfrm>
          <a:off x="3358902" y="2133650"/>
          <a:ext cx="5542875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5" imgW="9229817" imgH="6820340" progId="Visio.DrawingConvertable.15">
                  <p:embed/>
                </p:oleObj>
              </mc:Choice>
              <mc:Fallback>
                <p:oleObj name="Visio" r:id="rId5" imgW="9229817" imgH="6820340" progId="Visio.DrawingConvertable.15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902" y="2133650"/>
                        <a:ext cx="5542875" cy="4104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721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"/>
          <p:cNvSpPr txBox="1"/>
          <p:nvPr>
            <p:custDataLst>
              <p:tags r:id="rId1"/>
            </p:custDataLst>
          </p:nvPr>
        </p:nvSpPr>
        <p:spPr>
          <a:xfrm>
            <a:off x="902902" y="1103205"/>
            <a:ext cx="4544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defRPr/>
            </a:pP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步骤四：</a:t>
            </a:r>
          </a:p>
        </p:txBody>
      </p:sp>
      <p:sp>
        <p:nvSpPr>
          <p:cNvPr id="16" name="1"/>
          <p:cNvSpPr txBox="1"/>
          <p:nvPr>
            <p:custDataLst>
              <p:tags r:id="rId2"/>
            </p:custDataLst>
          </p:nvPr>
        </p:nvSpPr>
        <p:spPr>
          <a:xfrm>
            <a:off x="902900" y="1557586"/>
            <a:ext cx="11024953" cy="1135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154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执行菜单栏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File”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→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“Export”</a:t>
            </a:r>
            <a:r>
              <a:rPr lang="en-US" altLang="zh-CN" kern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→“</a:t>
            </a:r>
            <a:r>
              <a:rPr lang="en-US" altLang="zh-CN" kern="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Forward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Engineer SQL CREATE Script…”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</a:t>
            </a:r>
            <a:r>
              <a:rPr lang="zh-CN" altLang="en-US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导出</a:t>
            </a:r>
            <a:r>
              <a:rPr lang="en-US" altLang="zh-CN" kern="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SQL</a:t>
            </a:r>
            <a:r>
              <a:rPr lang="zh-CN" altLang="en-US" kern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4.3.5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绘制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EE-R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</a:t>
            </a:r>
          </a:p>
        </p:txBody>
      </p:sp>
      <p:pic>
        <p:nvPicPr>
          <p:cNvPr id="29700" name="Picture 4" descr="4-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02" y="2709714"/>
            <a:ext cx="4464496" cy="354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411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781372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动手实践：电子商务网站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.4</a:t>
            </a:r>
          </a:p>
        </p:txBody>
      </p:sp>
    </p:spTree>
    <p:extLst>
      <p:ext uri="{BB962C8B-B14F-4D97-AF65-F5344CB8AC3E}">
        <p14:creationId xmlns:p14="http://schemas.microsoft.com/office/powerpoint/2010/main" val="41991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数据库设计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阶段：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0590" y="1773610"/>
            <a:ext cx="9433048" cy="1512168"/>
            <a:chOff x="1123770" y="3603109"/>
            <a:chExt cx="9985109" cy="1656172"/>
          </a:xfrm>
        </p:grpSpPr>
        <p:grpSp>
          <p:nvGrpSpPr>
            <p:cNvPr id="6" name="Group 337"/>
            <p:cNvGrpSpPr/>
            <p:nvPr/>
          </p:nvGrpSpPr>
          <p:grpSpPr>
            <a:xfrm>
              <a:off x="1123770" y="3603109"/>
              <a:ext cx="2196431" cy="1436124"/>
              <a:chOff x="1" y="0"/>
              <a:chExt cx="4392858" cy="2872248"/>
            </a:xfrm>
          </p:grpSpPr>
          <p:sp>
            <p:nvSpPr>
              <p:cNvPr id="37" name="Shape 333"/>
              <p:cNvSpPr/>
              <p:nvPr/>
            </p:nvSpPr>
            <p:spPr>
              <a:xfrm>
                <a:off x="1" y="0"/>
                <a:ext cx="4392858" cy="2872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030" y="10904"/>
                    </a:lnTo>
                    <a:lnTo>
                      <a:pt x="0" y="21600"/>
                    </a:lnTo>
                    <a:lnTo>
                      <a:pt x="16497" y="21600"/>
                    </a:lnTo>
                    <a:lnTo>
                      <a:pt x="21600" y="10886"/>
                    </a:lnTo>
                    <a:lnTo>
                      <a:pt x="164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8" name="Shape 335"/>
              <p:cNvSpPr/>
              <p:nvPr/>
            </p:nvSpPr>
            <p:spPr>
              <a:xfrm>
                <a:off x="1565294" y="1099035"/>
                <a:ext cx="2171924" cy="67417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>
                    <a:solidFill>
                      <a:srgbClr val="FAF9FC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需求分析</a:t>
                </a:r>
                <a:endParaRPr lang="id-ID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342"/>
            <p:cNvGrpSpPr/>
            <p:nvPr/>
          </p:nvGrpSpPr>
          <p:grpSpPr>
            <a:xfrm>
              <a:off x="3036749" y="3603109"/>
              <a:ext cx="2196431" cy="1436124"/>
              <a:chOff x="0" y="0"/>
              <a:chExt cx="4392859" cy="2872248"/>
            </a:xfrm>
          </p:grpSpPr>
          <p:sp>
            <p:nvSpPr>
              <p:cNvPr id="35" name="Shape 338"/>
              <p:cNvSpPr/>
              <p:nvPr/>
            </p:nvSpPr>
            <p:spPr>
              <a:xfrm>
                <a:off x="0" y="0"/>
                <a:ext cx="4392859" cy="2872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030" y="10904"/>
                    </a:lnTo>
                    <a:lnTo>
                      <a:pt x="0" y="21600"/>
                    </a:lnTo>
                    <a:lnTo>
                      <a:pt x="16497" y="21600"/>
                    </a:lnTo>
                    <a:lnTo>
                      <a:pt x="21600" y="10886"/>
                    </a:lnTo>
                    <a:lnTo>
                      <a:pt x="164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Shape 340"/>
              <p:cNvSpPr/>
              <p:nvPr/>
            </p:nvSpPr>
            <p:spPr>
              <a:xfrm>
                <a:off x="932337" y="1289713"/>
                <a:ext cx="3382820" cy="431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AF9FC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ctr"/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概念结构设计</a:t>
                </a:r>
                <a:endParaRPr lang="id-ID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347"/>
            <p:cNvGrpSpPr/>
            <p:nvPr/>
          </p:nvGrpSpPr>
          <p:grpSpPr>
            <a:xfrm>
              <a:off x="4996990" y="3603109"/>
              <a:ext cx="2196431" cy="1436124"/>
              <a:chOff x="0" y="0"/>
              <a:chExt cx="4392859" cy="2872248"/>
            </a:xfrm>
          </p:grpSpPr>
          <p:sp>
            <p:nvSpPr>
              <p:cNvPr id="33" name="Shape 343"/>
              <p:cNvSpPr/>
              <p:nvPr/>
            </p:nvSpPr>
            <p:spPr>
              <a:xfrm>
                <a:off x="0" y="0"/>
                <a:ext cx="4392859" cy="2872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030" y="10904"/>
                    </a:lnTo>
                    <a:lnTo>
                      <a:pt x="0" y="21600"/>
                    </a:lnTo>
                    <a:lnTo>
                      <a:pt x="16497" y="21600"/>
                    </a:lnTo>
                    <a:lnTo>
                      <a:pt x="21600" y="10886"/>
                    </a:lnTo>
                    <a:lnTo>
                      <a:pt x="164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Shape 345"/>
              <p:cNvSpPr/>
              <p:nvPr/>
            </p:nvSpPr>
            <p:spPr>
              <a:xfrm>
                <a:off x="942890" y="1289713"/>
                <a:ext cx="3277400" cy="431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AF9FC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逻辑结构设计</a:t>
                </a:r>
                <a:endParaRPr lang="id-ID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352"/>
            <p:cNvGrpSpPr/>
            <p:nvPr/>
          </p:nvGrpSpPr>
          <p:grpSpPr>
            <a:xfrm>
              <a:off x="6941083" y="3603109"/>
              <a:ext cx="2196429" cy="1436124"/>
              <a:chOff x="0" y="0"/>
              <a:chExt cx="4392859" cy="2872248"/>
            </a:xfrm>
          </p:grpSpPr>
          <p:sp>
            <p:nvSpPr>
              <p:cNvPr id="31" name="Shape 348"/>
              <p:cNvSpPr/>
              <p:nvPr/>
            </p:nvSpPr>
            <p:spPr>
              <a:xfrm>
                <a:off x="0" y="0"/>
                <a:ext cx="4392859" cy="2872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030" y="10904"/>
                    </a:lnTo>
                    <a:lnTo>
                      <a:pt x="0" y="21600"/>
                    </a:lnTo>
                    <a:lnTo>
                      <a:pt x="16497" y="21600"/>
                    </a:lnTo>
                    <a:lnTo>
                      <a:pt x="21600" y="10886"/>
                    </a:lnTo>
                    <a:lnTo>
                      <a:pt x="164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Shape 350"/>
              <p:cNvSpPr/>
              <p:nvPr/>
            </p:nvSpPr>
            <p:spPr>
              <a:xfrm>
                <a:off x="865816" y="1289713"/>
                <a:ext cx="3438307" cy="5012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AF9FC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ctr"/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 物理结构设计</a:t>
                </a:r>
                <a:endParaRPr lang="id-ID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357"/>
            <p:cNvGrpSpPr/>
            <p:nvPr/>
          </p:nvGrpSpPr>
          <p:grpSpPr>
            <a:xfrm>
              <a:off x="8912450" y="3603109"/>
              <a:ext cx="2196429" cy="1436124"/>
              <a:chOff x="0" y="0"/>
              <a:chExt cx="4392859" cy="2872248"/>
            </a:xfrm>
          </p:grpSpPr>
          <p:sp>
            <p:nvSpPr>
              <p:cNvPr id="29" name="Shape 353"/>
              <p:cNvSpPr/>
              <p:nvPr/>
            </p:nvSpPr>
            <p:spPr>
              <a:xfrm>
                <a:off x="0" y="0"/>
                <a:ext cx="4392859" cy="28722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5030" y="10904"/>
                    </a:lnTo>
                    <a:lnTo>
                      <a:pt x="0" y="21600"/>
                    </a:lnTo>
                    <a:lnTo>
                      <a:pt x="16497" y="21600"/>
                    </a:lnTo>
                    <a:lnTo>
                      <a:pt x="21600" y="10886"/>
                    </a:lnTo>
                    <a:lnTo>
                      <a:pt x="16483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Shape 355"/>
              <p:cNvSpPr/>
              <p:nvPr/>
            </p:nvSpPr>
            <p:spPr>
              <a:xfrm>
                <a:off x="1114512" y="1289713"/>
                <a:ext cx="3014434" cy="3693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>
                    <a:solidFill>
                      <a:srgbClr val="FAF9FC"/>
                    </a:solidFill>
                    <a:latin typeface="STIXGeneral-Bold"/>
                    <a:ea typeface="STIXGeneral-Bold"/>
                    <a:cs typeface="STIXGeneral-Bold"/>
                    <a:sym typeface="STIXGeneral-Bold"/>
                  </a:defRPr>
                </a:lvl1pPr>
              </a:lstStyle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数据库实施</a:t>
                </a:r>
                <a:endParaRPr lang="id-ID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360"/>
            <p:cNvGrpSpPr/>
            <p:nvPr/>
          </p:nvGrpSpPr>
          <p:grpSpPr>
            <a:xfrm>
              <a:off x="2009337" y="4833984"/>
              <a:ext cx="425297" cy="425297"/>
              <a:chOff x="0" y="0"/>
              <a:chExt cx="850594" cy="850594"/>
            </a:xfrm>
          </p:grpSpPr>
          <p:sp>
            <p:nvSpPr>
              <p:cNvPr id="27" name="Shape 358"/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70C0"/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493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Shape 359"/>
              <p:cNvSpPr/>
              <p:nvPr/>
            </p:nvSpPr>
            <p:spPr>
              <a:xfrm>
                <a:off x="300082" y="114147"/>
                <a:ext cx="250430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</a:p>
            </p:txBody>
          </p:sp>
        </p:grpSp>
        <p:grpSp>
          <p:nvGrpSpPr>
            <p:cNvPr id="15" name="Group 363"/>
            <p:cNvGrpSpPr/>
            <p:nvPr/>
          </p:nvGrpSpPr>
          <p:grpSpPr>
            <a:xfrm>
              <a:off x="3926353" y="4833984"/>
              <a:ext cx="425297" cy="425297"/>
              <a:chOff x="0" y="0"/>
              <a:chExt cx="850594" cy="850594"/>
            </a:xfrm>
          </p:grpSpPr>
          <p:sp>
            <p:nvSpPr>
              <p:cNvPr id="25" name="Shape 361"/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2"/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4935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Shape 362"/>
              <p:cNvSpPr/>
              <p:nvPr/>
            </p:nvSpPr>
            <p:spPr>
              <a:xfrm>
                <a:off x="311486" y="155632"/>
                <a:ext cx="254524" cy="5393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</a:p>
            </p:txBody>
          </p:sp>
        </p:grpSp>
        <p:grpSp>
          <p:nvGrpSpPr>
            <p:cNvPr id="16" name="Group 366"/>
            <p:cNvGrpSpPr/>
            <p:nvPr/>
          </p:nvGrpSpPr>
          <p:grpSpPr>
            <a:xfrm>
              <a:off x="5882557" y="4833984"/>
              <a:ext cx="425297" cy="425297"/>
              <a:chOff x="0" y="0"/>
              <a:chExt cx="850594" cy="850594"/>
            </a:xfrm>
          </p:grpSpPr>
          <p:sp>
            <p:nvSpPr>
              <p:cNvPr id="23" name="Shape 364"/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70C0"/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493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4" name="Shape 365"/>
              <p:cNvSpPr/>
              <p:nvPr/>
            </p:nvSpPr>
            <p:spPr>
              <a:xfrm>
                <a:off x="311486" y="155632"/>
                <a:ext cx="254524" cy="5393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6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</a:p>
            </p:txBody>
          </p:sp>
        </p:grpSp>
        <p:grpSp>
          <p:nvGrpSpPr>
            <p:cNvPr id="17" name="Group 369"/>
            <p:cNvGrpSpPr/>
            <p:nvPr/>
          </p:nvGrpSpPr>
          <p:grpSpPr>
            <a:xfrm>
              <a:off x="7826649" y="4833984"/>
              <a:ext cx="425297" cy="425297"/>
              <a:chOff x="0" y="0"/>
              <a:chExt cx="850594" cy="850594"/>
            </a:xfrm>
          </p:grpSpPr>
          <p:sp>
            <p:nvSpPr>
              <p:cNvPr id="21" name="Shape 367"/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2"/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4935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Shape 368"/>
              <p:cNvSpPr/>
              <p:nvPr/>
            </p:nvSpPr>
            <p:spPr>
              <a:xfrm>
                <a:off x="243824" y="114148"/>
                <a:ext cx="362944" cy="6223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</a:p>
            </p:txBody>
          </p:sp>
        </p:grpSp>
        <p:grpSp>
          <p:nvGrpSpPr>
            <p:cNvPr id="18" name="Group 372"/>
            <p:cNvGrpSpPr/>
            <p:nvPr/>
          </p:nvGrpSpPr>
          <p:grpSpPr>
            <a:xfrm>
              <a:off x="9798017" y="4833984"/>
              <a:ext cx="425297" cy="425297"/>
              <a:chOff x="0" y="0"/>
              <a:chExt cx="850594" cy="850594"/>
            </a:xfrm>
          </p:grpSpPr>
          <p:sp>
            <p:nvSpPr>
              <p:cNvPr id="19" name="Shape 370"/>
              <p:cNvSpPr/>
              <p:nvPr/>
            </p:nvSpPr>
            <p:spPr>
              <a:xfrm>
                <a:off x="0" y="0"/>
                <a:ext cx="850594" cy="8505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0070C0"/>
              </a:solidFill>
              <a:ln w="50800" cap="flat">
                <a:solidFill>
                  <a:srgbClr val="FBF9FC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1200"/>
                </a:pPr>
                <a:endParaRPr sz="14935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Shape 371"/>
              <p:cNvSpPr/>
              <p:nvPr/>
            </p:nvSpPr>
            <p:spPr>
              <a:xfrm>
                <a:off x="311486" y="155632"/>
                <a:ext cx="254524" cy="5393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3200" b="1">
                    <a:solidFill>
                      <a:srgbClr val="FAF9FC"/>
                    </a:solidFill>
                    <a:latin typeface="Oxygen"/>
                    <a:ea typeface="Oxygen"/>
                    <a:cs typeface="Oxygen"/>
                    <a:sym typeface="Oxygen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5</a:t>
                </a:r>
              </a:p>
            </p:txBody>
          </p:sp>
        </p:grpSp>
      </p:grpSp>
      <p:sp>
        <p:nvSpPr>
          <p:cNvPr id="39" name="Shape 348"/>
          <p:cNvSpPr/>
          <p:nvPr/>
        </p:nvSpPr>
        <p:spPr>
          <a:xfrm>
            <a:off x="9771444" y="1791076"/>
            <a:ext cx="2074992" cy="1311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030" y="10904"/>
                </a:lnTo>
                <a:lnTo>
                  <a:pt x="0" y="21600"/>
                </a:lnTo>
                <a:lnTo>
                  <a:pt x="16497" y="21600"/>
                </a:lnTo>
                <a:lnTo>
                  <a:pt x="21600" y="10886"/>
                </a:lnTo>
                <a:lnTo>
                  <a:pt x="1648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1200"/>
            </a:pP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Shape 350"/>
          <p:cNvSpPr/>
          <p:nvPr/>
        </p:nvSpPr>
        <p:spPr>
          <a:xfrm>
            <a:off x="10226117" y="2378247"/>
            <a:ext cx="1381507" cy="1971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>
              <a:defRPr sz="2000">
                <a:solidFill>
                  <a:srgbClr val="FAF9FC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数据库运行与维护</a:t>
            </a:r>
            <a:endParaRPr lang="id-ID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Shape 367"/>
          <p:cNvSpPr/>
          <p:nvPr/>
        </p:nvSpPr>
        <p:spPr>
          <a:xfrm>
            <a:off x="10478884" y="2908170"/>
            <a:ext cx="401783" cy="388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2"/>
          </a:solidFill>
          <a:ln w="50800" cap="flat">
            <a:solidFill>
              <a:srgbClr val="FBF9FC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defRPr sz="11200"/>
            </a:pPr>
            <a:endParaRPr sz="149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Shape 368"/>
          <p:cNvSpPr/>
          <p:nvPr/>
        </p:nvSpPr>
        <p:spPr>
          <a:xfrm>
            <a:off x="10600796" y="2965245"/>
            <a:ext cx="171439" cy="2840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lvl1pPr>
              <a:defRPr sz="3200" b="1">
                <a:solidFill>
                  <a:srgbClr val="FAF9FC"/>
                </a:solidFill>
                <a:latin typeface="Oxygen"/>
                <a:ea typeface="Oxygen"/>
                <a:cs typeface="Oxygen"/>
                <a:sym typeface="Oxyge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数据库设计概述</a:t>
            </a:r>
          </a:p>
        </p:txBody>
      </p:sp>
    </p:spTree>
    <p:extLst>
      <p:ext uri="{BB962C8B-B14F-4D97-AF65-F5344CB8AC3E}">
        <p14:creationId xmlns:p14="http://schemas.microsoft.com/office/powerpoint/2010/main" val="21510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31980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数据库设计的流程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，能够完成电子商务网站的数据库设计。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动手实践：电子商务网站</a:t>
            </a:r>
          </a:p>
        </p:txBody>
      </p:sp>
    </p:spTree>
    <p:extLst>
      <p:ext uri="{BB962C8B-B14F-4D97-AF65-F5344CB8AC3E}">
        <p14:creationId xmlns:p14="http://schemas.microsoft.com/office/powerpoint/2010/main" val="307761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166" y="1701602"/>
            <a:ext cx="5616624" cy="427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）创建一个数据库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shop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，用于保存电子商务网站中的数据。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一个商品分类表，用于保存分类名称、分类排序、是否显示等信息，并要求支持多级分类嵌套。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创建一个商品表，用于保存商品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、商品名称、商品详情、图片等信息。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4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创建一个商品规格表，用于保存商品规格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和规格名称等信息。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7" y="2016237"/>
            <a:ext cx="3715858" cy="4006159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3308350" y="1125538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500" y="1475541"/>
            <a:ext cx="1783070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实践需求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动手实践：电子商务网站</a:t>
            </a:r>
          </a:p>
        </p:txBody>
      </p:sp>
    </p:spTree>
    <p:extLst>
      <p:ext uri="{BB962C8B-B14F-4D97-AF65-F5344CB8AC3E}">
        <p14:creationId xmlns:p14="http://schemas.microsoft.com/office/powerpoint/2010/main" val="27842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166" y="2133650"/>
            <a:ext cx="5616624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创建一个商品属性表，用于保存商品属性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、商品属性名称、排序等信息。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6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创建一个用户表，用于保存用户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、用户名、密码、手机号、金额等信息。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7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创建一个评论表，用于保存评论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、用户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、评论内容、创建时间等信息。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8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创建一个购物车表，用于保存购物车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、用户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、商品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、单价等信息。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7" y="2016237"/>
            <a:ext cx="3715858" cy="4006159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3308350" y="1125538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500" y="1475541"/>
            <a:ext cx="1783070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实践需求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动手实践：电子商务网站</a:t>
            </a:r>
          </a:p>
        </p:txBody>
      </p:sp>
    </p:spTree>
    <p:extLst>
      <p:ext uri="{BB962C8B-B14F-4D97-AF65-F5344CB8AC3E}">
        <p14:creationId xmlns:p14="http://schemas.microsoft.com/office/powerpoint/2010/main" val="282741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166" y="2565698"/>
            <a:ext cx="5616624" cy="28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9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一个收货地址表，用于保存地址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、用户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、具体地址、收件人等信息。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创建一个订单表，用于保存订单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、用户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、订单总价等信息。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11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一个商品评分表，用于保存评分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、用户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、商品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、商品评分等信息。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7" y="2016237"/>
            <a:ext cx="3715858" cy="4006159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3308350" y="1125538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500" y="1475541"/>
            <a:ext cx="1783070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实践需求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4.4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动手实践：电子商务网站</a:t>
            </a:r>
          </a:p>
        </p:txBody>
      </p:sp>
    </p:spTree>
    <p:extLst>
      <p:ext uri="{BB962C8B-B14F-4D97-AF65-F5344CB8AC3E}">
        <p14:creationId xmlns:p14="http://schemas.microsoft.com/office/powerpoint/2010/main" val="42752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EC5482-CB16-4C2E-A4B5-DAAB9D563514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5" name="圆角矩形 26">
            <a:extLst>
              <a:ext uri="{FF2B5EF4-FFF2-40B4-BE49-F238E27FC236}">
                <a16:creationId xmlns:a16="http://schemas.microsoft.com/office/drawing/2014/main" id="{484D5830-9AD6-42CA-BF07-DDF880555766}"/>
              </a:ext>
            </a:extLst>
          </p:cNvPr>
          <p:cNvSpPr/>
          <p:nvPr/>
        </p:nvSpPr>
        <p:spPr>
          <a:xfrm>
            <a:off x="1198880" y="1810385"/>
            <a:ext cx="9936886" cy="24114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05265F8A-5FA1-4825-83F3-7595B2ABB2F0}"/>
              </a:ext>
            </a:extLst>
          </p:cNvPr>
          <p:cNvSpPr txBox="1"/>
          <p:nvPr/>
        </p:nvSpPr>
        <p:spPr>
          <a:xfrm>
            <a:off x="1572769" y="2495235"/>
            <a:ext cx="920295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本章主要讲解了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数据库设计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基本理论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具体实战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。读者应掌握数据库设计的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基本概念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数据建模工具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的使用，并深入理解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数据库范式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的作用和局限。通过本章的学习，读者应该能够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分析用户需求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，并具备设计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合理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规范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高效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的数据库的能力。</a:t>
            </a:r>
            <a:endParaRPr lang="zh-CN" altLang="zh-CN" sz="20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97713B-903B-4515-A80D-ED98DA59A98B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9E501D2-A5F6-4D52-B319-B3172518F29F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906F77-628A-4450-9FD6-C335BD32E0A4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F6E1139-DB79-46FF-8D7F-B40684294116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10780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4410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需求分析</a:t>
            </a:r>
            <a:endParaRPr lang="en-US" altLang="zh-CN" sz="2000" kern="1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数据库设计人员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分析用户的需求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，记录分析结果并形成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需求分析报告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此阶段数据库设计人员需要和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用户深入沟通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，避免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理解不准确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导致后续工作出现问题。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此阶段是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整个设计过程的</a:t>
            </a:r>
            <a:r>
              <a:rPr lang="zh-CN" altLang="en-US" sz="2000" kern="100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，如果需求分析做得不好，可能导致整个数据库设计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返工重做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70" y="3213770"/>
            <a:ext cx="1817821" cy="24656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75251" y="426194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分析用户需求</a:t>
            </a:r>
          </a:p>
        </p:txBody>
      </p:sp>
      <p:cxnSp>
        <p:nvCxnSpPr>
          <p:cNvPr id="5" name="直接箭头连接符 4"/>
          <p:cNvCxnSpPr>
            <a:stCxn id="2" idx="1"/>
          </p:cNvCxnSpPr>
          <p:nvPr/>
        </p:nvCxnSpPr>
        <p:spPr>
          <a:xfrm flipH="1" flipV="1">
            <a:off x="3862958" y="4437906"/>
            <a:ext cx="1008112" cy="8705"/>
          </a:xfrm>
          <a:prstGeom prst="straightConnector1">
            <a:avLst/>
          </a:prstGeom>
          <a:ln>
            <a:solidFill>
              <a:srgbClr val="1369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779615" y="4261945"/>
            <a:ext cx="213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整理需求分析报告</a:t>
            </a:r>
          </a:p>
        </p:txBody>
      </p:sp>
      <p:cxnSp>
        <p:nvCxnSpPr>
          <p:cNvPr id="7" name="直接箭头连接符 6"/>
          <p:cNvCxnSpPr>
            <a:stCxn id="2" idx="3"/>
          </p:cNvCxnSpPr>
          <p:nvPr/>
        </p:nvCxnSpPr>
        <p:spPr>
          <a:xfrm>
            <a:off x="6688891" y="4446611"/>
            <a:ext cx="1062499" cy="0"/>
          </a:xfrm>
          <a:prstGeom prst="straightConnector1">
            <a:avLst/>
          </a:prstGeom>
          <a:ln>
            <a:solidFill>
              <a:srgbClr val="1369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数据库设计概述</a:t>
            </a:r>
          </a:p>
        </p:txBody>
      </p:sp>
    </p:spTree>
    <p:extLst>
      <p:ext uri="{BB962C8B-B14F-4D97-AF65-F5344CB8AC3E}">
        <p14:creationId xmlns:p14="http://schemas.microsoft.com/office/powerpoint/2010/main" val="40896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81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需求分析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阶段的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常见工作：</a:t>
            </a:r>
            <a:endParaRPr lang="en-US" altLang="zh-CN" sz="2000" kern="1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收集数据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尽可能地多收集数据，了解企业的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业务过程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数据处理流程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，了解数据处理的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性能需求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，利用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数据流图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等工具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辅助分析与理解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制定标准</a:t>
            </a: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为数据形成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一些标准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，如商品编号一共有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多少位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，未来是否会增加位数，每一位的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含义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是什么；订单编号按照什么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生成，如何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避免编号重复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，编号中包含哪些信息，是否加入一些</a:t>
            </a:r>
            <a:r>
              <a:rPr lang="zh-CN" altLang="en-US" sz="20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随机数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防止被推测等。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数据库设计概述</a:t>
            </a:r>
          </a:p>
        </p:txBody>
      </p:sp>
    </p:spTree>
    <p:extLst>
      <p:ext uri="{BB962C8B-B14F-4D97-AF65-F5344CB8AC3E}">
        <p14:creationId xmlns:p14="http://schemas.microsoft.com/office/powerpoint/2010/main" val="203560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15161</TotalTime>
  <Words>3857</Words>
  <Application>Microsoft Office PowerPoint</Application>
  <PresentationFormat>自定义</PresentationFormat>
  <Paragraphs>513</Paragraphs>
  <Slides>75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9" baseType="lpstr">
      <vt:lpstr>Source Han Sans K Bold</vt:lpstr>
      <vt:lpstr>思源黑体 CN Medium</vt:lpstr>
      <vt:lpstr>思源黑体 CN Regular</vt:lpstr>
      <vt:lpstr>宋体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wy</cp:lastModifiedBy>
  <cp:revision>4264</cp:revision>
  <dcterms:created xsi:type="dcterms:W3CDTF">2020-11-09T06:56:00Z</dcterms:created>
  <dcterms:modified xsi:type="dcterms:W3CDTF">2023-06-21T09:22:16Z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