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13"/>
  </p:notesMasterIdLst>
  <p:handoutMasterIdLst>
    <p:handoutMasterId r:id="rId114"/>
  </p:handoutMasterIdLst>
  <p:sldIdLst>
    <p:sldId id="325" r:id="rId3"/>
    <p:sldId id="886" r:id="rId4"/>
    <p:sldId id="1485" r:id="rId5"/>
    <p:sldId id="1486" r:id="rId6"/>
    <p:sldId id="328" r:id="rId7"/>
    <p:sldId id="887" r:id="rId8"/>
    <p:sldId id="309" r:id="rId9"/>
    <p:sldId id="1059" r:id="rId10"/>
    <p:sldId id="1254" r:id="rId11"/>
    <p:sldId id="1487" r:id="rId12"/>
    <p:sldId id="1488" r:id="rId13"/>
    <p:sldId id="1489" r:id="rId14"/>
    <p:sldId id="1490" r:id="rId15"/>
    <p:sldId id="1491" r:id="rId16"/>
    <p:sldId id="1492" r:id="rId17"/>
    <p:sldId id="1443" r:id="rId18"/>
    <p:sldId id="1352" r:id="rId19"/>
    <p:sldId id="1493" r:id="rId20"/>
    <p:sldId id="1444" r:id="rId21"/>
    <p:sldId id="1494" r:id="rId22"/>
    <p:sldId id="1354" r:id="rId23"/>
    <p:sldId id="1355" r:id="rId24"/>
    <p:sldId id="1446" r:id="rId25"/>
    <p:sldId id="1495" r:id="rId26"/>
    <p:sldId id="1496" r:id="rId27"/>
    <p:sldId id="1497" r:id="rId28"/>
    <p:sldId id="1498" r:id="rId29"/>
    <p:sldId id="1499" r:id="rId30"/>
    <p:sldId id="1448" r:id="rId31"/>
    <p:sldId id="1449" r:id="rId32"/>
    <p:sldId id="1500" r:id="rId33"/>
    <p:sldId id="1501" r:id="rId34"/>
    <p:sldId id="1285" r:id="rId35"/>
    <p:sldId id="1286" r:id="rId36"/>
    <p:sldId id="1368" r:id="rId37"/>
    <p:sldId id="1452" r:id="rId38"/>
    <p:sldId id="1502" r:id="rId39"/>
    <p:sldId id="1503" r:id="rId40"/>
    <p:sldId id="1504" r:id="rId41"/>
    <p:sldId id="1370" r:id="rId42"/>
    <p:sldId id="1295" r:id="rId43"/>
    <p:sldId id="1454" r:id="rId44"/>
    <p:sldId id="1506" r:id="rId45"/>
    <p:sldId id="1507" r:id="rId46"/>
    <p:sldId id="1296" r:id="rId47"/>
    <p:sldId id="1297" r:id="rId48"/>
    <p:sldId id="1379" r:id="rId49"/>
    <p:sldId id="1093" r:id="rId50"/>
    <p:sldId id="1508" r:id="rId51"/>
    <p:sldId id="1509" r:id="rId52"/>
    <p:sldId id="1510" r:id="rId53"/>
    <p:sldId id="1380" r:id="rId54"/>
    <p:sldId id="1511" r:id="rId55"/>
    <p:sldId id="1512" r:id="rId56"/>
    <p:sldId id="1513" r:id="rId57"/>
    <p:sldId id="1383" r:id="rId58"/>
    <p:sldId id="1515" r:id="rId59"/>
    <p:sldId id="1516" r:id="rId60"/>
    <p:sldId id="1299" r:id="rId61"/>
    <p:sldId id="1514" r:id="rId62"/>
    <p:sldId id="1517" r:id="rId63"/>
    <p:sldId id="1518" r:id="rId64"/>
    <p:sldId id="1479" r:id="rId65"/>
    <p:sldId id="1519" r:id="rId66"/>
    <p:sldId id="1520" r:id="rId67"/>
    <p:sldId id="1522" r:id="rId68"/>
    <p:sldId id="1521" r:id="rId69"/>
    <p:sldId id="1523" r:id="rId70"/>
    <p:sldId id="1524" r:id="rId71"/>
    <p:sldId id="1525" r:id="rId72"/>
    <p:sldId id="1526" r:id="rId73"/>
    <p:sldId id="1527" r:id="rId74"/>
    <p:sldId id="1528" r:id="rId75"/>
    <p:sldId id="1529" r:id="rId76"/>
    <p:sldId id="1530" r:id="rId77"/>
    <p:sldId id="1531" r:id="rId78"/>
    <p:sldId id="1532" r:id="rId79"/>
    <p:sldId id="1533" r:id="rId80"/>
    <p:sldId id="1535" r:id="rId81"/>
    <p:sldId id="1534" r:id="rId82"/>
    <p:sldId id="1536" r:id="rId83"/>
    <p:sldId id="1537" r:id="rId84"/>
    <p:sldId id="1538" r:id="rId85"/>
    <p:sldId id="1539" r:id="rId86"/>
    <p:sldId id="1540" r:id="rId87"/>
    <p:sldId id="1542" r:id="rId88"/>
    <p:sldId id="1543" r:id="rId89"/>
    <p:sldId id="1544" r:id="rId90"/>
    <p:sldId id="1545" r:id="rId91"/>
    <p:sldId id="1555" r:id="rId92"/>
    <p:sldId id="1558" r:id="rId93"/>
    <p:sldId id="1556" r:id="rId94"/>
    <p:sldId id="1557" r:id="rId95"/>
    <p:sldId id="1546" r:id="rId96"/>
    <p:sldId id="1547" r:id="rId97"/>
    <p:sldId id="1549" r:id="rId98"/>
    <p:sldId id="1550" r:id="rId99"/>
    <p:sldId id="1551" r:id="rId100"/>
    <p:sldId id="1559" r:id="rId101"/>
    <p:sldId id="1552" r:id="rId102"/>
    <p:sldId id="1560" r:id="rId103"/>
    <p:sldId id="1553" r:id="rId104"/>
    <p:sldId id="1561" r:id="rId105"/>
    <p:sldId id="1554" r:id="rId106"/>
    <p:sldId id="1562" r:id="rId107"/>
    <p:sldId id="1399" r:id="rId108"/>
    <p:sldId id="1563" r:id="rId109"/>
    <p:sldId id="1482" r:id="rId110"/>
    <p:sldId id="1252" r:id="rId111"/>
    <p:sldId id="326" r:id="rId112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1369B3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782A-2F6F-48F2-A5E3-856895C99155}" v="1" dt="2023-04-20T03:21:3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89369" autoAdjust="0"/>
  </p:normalViewPr>
  <p:slideViewPr>
    <p:cSldViewPr>
      <p:cViewPr varScale="1">
        <p:scale>
          <a:sx n="115" d="100"/>
          <a:sy n="115" d="100"/>
        </p:scale>
        <p:origin x="390" y="8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47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1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4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4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29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7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05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61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74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2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4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2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78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4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502918" y="2637706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5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单表操作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复制已有的表数据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复制已有的表数据是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新增数据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的一种方式，基本语法如下：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02817" y="2123883"/>
            <a:ext cx="640871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[INTO]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源表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141762"/>
            <a:ext cx="950505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表中的数据复制到数据表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6" y="3717826"/>
            <a:ext cx="820891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84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运算符的优先级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，能够说明常用运算符的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优先级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28433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运算符优先级可以理解为运算符在一个表达式中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参与运算的先后顺序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，优先级别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越高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越早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参与运算；优先级别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越低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越晚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参与运算。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从高到低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52308"/>
              </p:ext>
            </p:extLst>
          </p:nvPr>
        </p:nvGraphicFramePr>
        <p:xfrm>
          <a:off x="1918742" y="2493690"/>
          <a:ext cx="7704062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70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INTERVAL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BINARY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COLLATE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（一元，负号）、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（一元，按位取反）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6262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从高到低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25566"/>
              </p:ext>
            </p:extLst>
          </p:nvPr>
        </p:nvGraphicFramePr>
        <p:xfrm>
          <a:off x="1487488" y="1593014"/>
          <a:ext cx="9072214" cy="35649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07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DIV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（减运算符）、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&lt;&lt;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&gt;&gt;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（比较运算符）、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&lt;=&gt;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&lt;&gt;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LIKE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REGEXP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MEMBER OF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6686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31549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从高到低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18149"/>
              </p:ext>
            </p:extLst>
          </p:nvPr>
        </p:nvGraphicFramePr>
        <p:xfrm>
          <a:off x="1487488" y="1638044"/>
          <a:ext cx="9072214" cy="34479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07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BETWEEN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CASE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WHEN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THEN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ELSE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&amp;&amp;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||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（赋值运算符）、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:=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6686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38481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若要提升运算符的优先级，可以使用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1647592"/>
            <a:ext cx="525658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(2+4)*3, 2+4*3;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(2+4)*3  | 2+4*3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18 |       14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23002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511030" y="2533468"/>
            <a:ext cx="6336704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当表达式中同时出现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小括号时，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最内层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小括号中的表达式具有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最高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优先级。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485578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8410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7" y="3014256"/>
            <a:ext cx="822029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动手实践：商品评论表的操作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</a:t>
            </a:r>
            <a:r>
              <a:rPr lang="zh-CN" altLang="en-US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数据的语法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能够完成商品评论表的查询。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动手实践：商品评论表的操作</a:t>
            </a:r>
          </a:p>
        </p:txBody>
      </p:sp>
    </p:spTree>
    <p:extLst>
      <p:ext uri="{BB962C8B-B14F-4D97-AF65-F5344CB8AC3E}">
        <p14:creationId xmlns:p14="http://schemas.microsoft.com/office/powerpoint/2010/main" val="11769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98" y="2493690"/>
            <a:ext cx="6430223" cy="34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）查询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商品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等于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9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且有效的评论内容。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查询每个用户评论的商品数量。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）查询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最新发布的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条有效商品评论内容。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）查询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评论过两种以上不同商品的用户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及对应的商品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结合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表和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sh_goods_comment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表，查询没有任何评论信息的商品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name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6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结合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表和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sh_goods_comment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表，查询商品评分为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星的商品评论信息。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动手实践：商品评论表的操作</a:t>
            </a: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30595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相关内容，包括如何根据数据库中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已有的数据表复制新的表结构和数据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，如何利用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聚合函数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对数据进行操作，以及如何通过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完成条件表达式的编写。通过本章的学习，希望读者能够掌握单表操作，为后续的学习打下坚实的基础。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99062" y="2264306"/>
            <a:ext cx="6168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复制已有的表数据时，获取数据与添加数据的表结构要相同，否则可能会遇到添加不成功的情况。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</p:spTree>
    <p:extLst>
      <p:ext uri="{BB962C8B-B14F-4D97-AF65-F5344CB8AC3E}">
        <p14:creationId xmlns:p14="http://schemas.microsoft.com/office/powerpoint/2010/main" val="34307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9708833" y="3069754"/>
            <a:ext cx="1858981" cy="29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云形标注 19"/>
          <p:cNvSpPr/>
          <p:nvPr/>
        </p:nvSpPr>
        <p:spPr>
          <a:xfrm>
            <a:off x="5388353" y="1451792"/>
            <a:ext cx="3819596" cy="2266033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在向一张数据表中复制数据时，如果数据表中含有主键，会遇到主键重复的问题，该如何解决呢？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22" y="4005858"/>
            <a:ext cx="1513715" cy="17756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63235" y="4676484"/>
            <a:ext cx="6984776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1062 (23000): Duplicate entry '1' for key '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my_goods.PRIMARY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</p:txBody>
      </p:sp>
      <p:sp>
        <p:nvSpPr>
          <p:cNvPr id="2" name="矩形 1"/>
          <p:cNvSpPr/>
          <p:nvPr/>
        </p:nvSpPr>
        <p:spPr>
          <a:xfrm>
            <a:off x="2346429" y="4235627"/>
            <a:ext cx="6840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再次将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表中的数据复制到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my_goods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表中，会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出现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主键重复错误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224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367014" y="1989634"/>
            <a:ext cx="633670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指定主键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字段以外的字段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完成数据复制，解决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主键重复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268" y="1753321"/>
            <a:ext cx="2902705" cy="34046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439022" y="3239629"/>
            <a:ext cx="698477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name, keyword, content, price, stock, score,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name, keyword, content, price, stock, score,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</p:spTree>
    <p:extLst>
      <p:ext uri="{BB962C8B-B14F-4D97-AF65-F5344CB8AC3E}">
        <p14:creationId xmlns:p14="http://schemas.microsoft.com/office/powerpoint/2010/main" val="6964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多学一招：临时表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1" y="1176572"/>
            <a:ext cx="162920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6067" y="1281019"/>
            <a:ext cx="109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临时表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01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678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临时表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当前会话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中可见，并在当前会话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自动删除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，主要用于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临时存储数据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创建临时表只需要在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CREATE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关键字中间添加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TEMPORARY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即可，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基本语法格式：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04135" y="3213770"/>
            <a:ext cx="7920880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1: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创建临时表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TEMPORARY TABLE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mydb.tmp_table1 (id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2: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创建临时表并复制数据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TEMPORARY TABLE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mydb.tmp_table2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55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多学一招：临时表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修改临时表的表名必须使用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修改，不能使用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RENAME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tmp_table2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的表名改为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tmp_table3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70870" y="3205754"/>
            <a:ext cx="504056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mydb.tmp_table2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TO mydb.tmp_table3;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162920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7" y="1281019"/>
            <a:ext cx="109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临时表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801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678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解决主键冲突的方法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，能够解决数据表中出现的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主键冲突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解决主键冲突</a:t>
            </a:r>
          </a:p>
        </p:txBody>
      </p:sp>
    </p:spTree>
    <p:extLst>
      <p:ext uri="{BB962C8B-B14F-4D97-AF65-F5344CB8AC3E}">
        <p14:creationId xmlns:p14="http://schemas.microsoft.com/office/powerpoint/2010/main" val="25942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解决主键冲突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845618"/>
            <a:ext cx="268173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702" y="3090733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3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61455" y="3133740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主键冲突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2075434"/>
            <a:ext cx="253796" cy="2478758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5021356" y="1948952"/>
            <a:ext cx="16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主键冲突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更新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3492" y="4266224"/>
            <a:ext cx="2681529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19426" y="4372032"/>
            <a:ext cx="160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主键冲突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替换</a:t>
            </a:r>
          </a:p>
        </p:txBody>
      </p:sp>
      <p:sp>
        <p:nvSpPr>
          <p:cNvPr id="1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解决主键冲突</a:t>
            </a:r>
          </a:p>
        </p:txBody>
      </p:sp>
    </p:spTree>
    <p:extLst>
      <p:ext uri="{BB962C8B-B14F-4D97-AF65-F5344CB8AC3E}">
        <p14:creationId xmlns:p14="http://schemas.microsoft.com/office/powerpoint/2010/main" val="2991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主键冲突更新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主键冲突更新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是指在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添加数据的过程中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若发生主键冲突，则添加数据操作利用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更新的方式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实现，语法格式如下：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7354" y="2493690"/>
            <a:ext cx="897636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[INTO]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{VALUES | VALUE}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DUPLICATE KEY UPDATE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...];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846734" y="3861842"/>
            <a:ext cx="9080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发生主键冲突时通过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1=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1[, 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2=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新值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2, ...]”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更新此条记录中设置的字段名对应的新值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解决主键冲突</a:t>
            </a:r>
          </a:p>
        </p:txBody>
      </p:sp>
    </p:spTree>
    <p:extLst>
      <p:ext uri="{BB962C8B-B14F-4D97-AF65-F5344CB8AC3E}">
        <p14:creationId xmlns:p14="http://schemas.microsoft.com/office/powerpoint/2010/main" val="420402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主键冲突更新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的方式解决主键冲突：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84055" y="1701602"/>
            <a:ext cx="936104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name, content, keyword)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(20,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橡皮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修正书写错误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DUPLICATE KEY UPDATE name='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橡皮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content='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修正书写错误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keyword='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文具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解决主键冲突</a:t>
            </a:r>
          </a:p>
        </p:txBody>
      </p:sp>
    </p:spTree>
    <p:extLst>
      <p:ext uri="{BB962C8B-B14F-4D97-AF65-F5344CB8AC3E}">
        <p14:creationId xmlns:p14="http://schemas.microsoft.com/office/powerpoint/2010/main" val="2047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6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的复制，能够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复制现有数据表的表结构和数据。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19"/>
            <a:ext cx="9709797" cy="685961"/>
            <a:chOff x="978872" y="2570436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6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主键冲突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的解决方法，能够解决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主键冲突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问题。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27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清空数据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TRUNCATE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清空数据。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4774935"/>
            <a:ext cx="9698457" cy="688077"/>
            <a:chOff x="978872" y="3338787"/>
            <a:chExt cx="5437064" cy="515938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掌握如何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去除查询结果中的重复记录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DISTINCT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实现去重查询。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77222" y="5743043"/>
            <a:ext cx="9698457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排序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查询操作，能够利用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ORDER BY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对返回的查询结果进行排序。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主键冲突替换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主键冲突替换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是指在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添加数据的过程中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若发生主键冲突，则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先删除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原有记录，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再新增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记录，语法格式如下：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21748" y="2480613"/>
            <a:ext cx="640871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REPLACE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[INTO]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{VALUES|VALUE}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3448341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主键冲突替换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的方式解决主键冲突：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52547" y="4005858"/>
            <a:ext cx="874711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REPLACE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name, content, keyword)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 (20,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橡皮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修正书写错误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解决主键冲突</a:t>
            </a:r>
          </a:p>
        </p:txBody>
      </p:sp>
    </p:spTree>
    <p:extLst>
      <p:ext uri="{BB962C8B-B14F-4D97-AF65-F5344CB8AC3E}">
        <p14:creationId xmlns:p14="http://schemas.microsoft.com/office/powerpoint/2010/main" val="2851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清空数据的语法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清空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数据表中的数据。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5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全部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98862" y="1701602"/>
            <a:ext cx="511256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TRUNCATE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[TABLE]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2381982"/>
            <a:ext cx="104198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区别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①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实现方式不同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语句相当于先执行删除数据表（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DROP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）的操作，再根据有效的表结构文件（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）重新创建数据表，实现数据清空操作；而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语句则是逐条地删除数据表中保存的数据。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②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执行效率不同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：针对数据量大的数据表，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语句删除数据的方式执行效率更好。当删除的数据量很小时，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语句的执行效率高于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13363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区别：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③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对设置了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AUTO_INCREMENT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字段的影响不同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语句删除数据后，如果字段值设置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AUTO_INCREMENT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，再次添加数据时，该字段的值会从默认的初始值重新开始；使用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语句删除数据时，字段值会保持原有的自动增长值。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④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删除数据的范围不同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语句只能用于清空数据表中的全部数据；而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语句可以通过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WHERE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子句指定删除满足条件的部分数据。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⑤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返回值含义不同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语句的返回值一般是无意义的；而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语句则会返回符合条件被删除的数据数量。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⑥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语言的组成部分不同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TRUNCAT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语句通常被认为是数据定义语言；而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语句属于数据操作语言。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</p:spTree>
    <p:extLst>
      <p:ext uri="{BB962C8B-B14F-4D97-AF65-F5344CB8AC3E}">
        <p14:creationId xmlns:p14="http://schemas.microsoft.com/office/powerpoint/2010/main" val="15371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7103317" y="693490"/>
            <a:ext cx="1944216" cy="52565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63158" y="2781722"/>
            <a:ext cx="484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通过实际操作演示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TRUNCATE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</p:spTree>
    <p:extLst>
      <p:ext uri="{BB962C8B-B14F-4D97-AF65-F5344CB8AC3E}">
        <p14:creationId xmlns:p14="http://schemas.microsoft.com/office/powerpoint/2010/main" val="34717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TRUNCATE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删除全部数据并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重新添加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一条数据。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5039" y="2133650"/>
            <a:ext cx="8136904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删除全部数据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TRUNCATE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(0.06 sec)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content, keyword)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一种富含钾元素的水果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</p:spTree>
    <p:extLst>
      <p:ext uri="{BB962C8B-B14F-4D97-AF65-F5344CB8AC3E}">
        <p14:creationId xmlns:p14="http://schemas.microsoft.com/office/powerpoint/2010/main" val="15950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查看添加的数据。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5039" y="2133650"/>
            <a:ext cx="849466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name, content, keyword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+----+------+------------------------+----------+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name | content                       | keyword |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+----+------+------------------------+----------+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香蕉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一种富含钾元素的水果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水果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+----+------+------------------------+----------+</a:t>
            </a:r>
          </a:p>
        </p:txBody>
      </p:sp>
    </p:spTree>
    <p:extLst>
      <p:ext uri="{BB962C8B-B14F-4D97-AF65-F5344CB8AC3E}">
        <p14:creationId xmlns:p14="http://schemas.microsoft.com/office/powerpoint/2010/main" val="24010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DELETE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删除全部数据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并重新添加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一条数据。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5039" y="2133650"/>
            <a:ext cx="8136904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删除全部数据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content, keyword)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VALUES ('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一种很有营养的水果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</p:spTree>
    <p:extLst>
      <p:ext uri="{BB962C8B-B14F-4D97-AF65-F5344CB8AC3E}">
        <p14:creationId xmlns:p14="http://schemas.microsoft.com/office/powerpoint/2010/main" val="11143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查看添加的数据。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40154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清空数据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5039" y="2133650"/>
            <a:ext cx="849466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name, content, keyword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+----+------+----------------------+----------+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| name | content                    | keyword |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+----+------+----------------------+----------+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一种很有营养的水果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水果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+----+------+----------------------+----------+</a:t>
            </a:r>
          </a:p>
        </p:txBody>
      </p:sp>
    </p:spTree>
    <p:extLst>
      <p:ext uri="{BB962C8B-B14F-4D97-AF65-F5344CB8AC3E}">
        <p14:creationId xmlns:p14="http://schemas.microsoft.com/office/powerpoint/2010/main" val="6234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59988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去除查询结果中的重复记录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去除重复数据的语法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，能够对查询结果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去重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6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6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限量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查询操作，能够利用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LIMIT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对返回的数据进行限量。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21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查询操作，能够利用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GROUP BY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对返回的查询结果进行分组。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27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聚合函数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的使用，能够根据不同场景对查询数据进行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统计。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4774935"/>
            <a:ext cx="9698457" cy="688077"/>
            <a:chOff x="978872" y="3338787"/>
            <a:chExt cx="5437064" cy="515938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算术运算符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的用法，能够说明每个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算术运算符的含义。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77222" y="5743043"/>
            <a:ext cx="9698457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比较运算符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的用法，能够说明每个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比较运算符的含义。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2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语句的查询选项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DISTINCT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实现去重查询，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语法格式如下：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39259" y="1579652"/>
            <a:ext cx="694032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927823" y="2061642"/>
            <a:ext cx="563150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查询选项为可选项，取值为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DISTINCT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保留所有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查询到的记录。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DISTINCT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去除重复记录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，只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保留一条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459988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去除查询结果中的重复记录</a:t>
            </a:r>
          </a:p>
        </p:txBody>
      </p:sp>
    </p:spTree>
    <p:extLst>
      <p:ext uri="{BB962C8B-B14F-4D97-AF65-F5344CB8AC3E}">
        <p14:creationId xmlns:p14="http://schemas.microsoft.com/office/powerpoint/2010/main" val="17570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295006" y="2652864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当查询的字段有多个时，只有所有字段的值完全相同，才会被认为是重复数据。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459988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去除查询结果中的重复记录</a:t>
            </a:r>
          </a:p>
        </p:txBody>
      </p:sp>
    </p:spTree>
    <p:extLst>
      <p:ext uri="{BB962C8B-B14F-4D97-AF65-F5344CB8AC3E}">
        <p14:creationId xmlns:p14="http://schemas.microsoft.com/office/powerpoint/2010/main" val="24307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普通查询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和使用查询选项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DISTINCT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的查询对比：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1629594"/>
            <a:ext cx="4667798" cy="48936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keyword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keyword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省略部分数据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459988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去除查询结果中的重复记录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951190" y="1629594"/>
            <a:ext cx="5400600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DISTINCT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keyword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keyword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</p:txBody>
      </p:sp>
    </p:spTree>
    <p:extLst>
      <p:ext uri="{BB962C8B-B14F-4D97-AF65-F5344CB8AC3E}">
        <p14:creationId xmlns:p14="http://schemas.microsoft.com/office/powerpoint/2010/main" val="23270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排序和限量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排序的语法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，能够对数据进行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排序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75596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实现排序查询的语法格式：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1789144"/>
            <a:ext cx="835292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[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[ASC | DESC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]]...;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3646933" y="2853730"/>
            <a:ext cx="49685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如果不指定排序方式默认按照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表，将商品分类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升序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排序，商品价格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降序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1629594"/>
            <a:ext cx="7992888" cy="48936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keyword, name, price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price DESC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keyword  | name                               | price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                      |   15.00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              |    1.00 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             |    0.50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6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华为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P50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智能手机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1999.00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省略部分数据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15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收腰风衣中长款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299.00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16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薄毛衣联名款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48.00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中文首字母降序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1629594"/>
            <a:ext cx="7992888" cy="48936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keyword, name, price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CONVERT(keyword USING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DESC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keyword  | name                               | price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15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收腰风衣中长款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299.00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16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薄毛衣联名款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48.00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12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超薄笔记本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Pro12             | 5999.00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省略部分数据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              |    0.50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                        |   15.00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                |    1.00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41866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多学一招：按指定顺序排序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FIELD()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对查询结果集进行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指定顺序排序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7" y="2853730"/>
            <a:ext cx="63367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FIELD(value, str1, str2, str3, ...)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286446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6" y="1281019"/>
            <a:ext cx="238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按指定顺序排序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90891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862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3285831" y="3963174"/>
            <a:ext cx="590205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value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按照“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str1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str2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str3”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的顺序进行排序，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属于查询字段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的结果集中的内容。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参数后面的参数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可自定义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不限制参数个数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9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多学一招：按指定顺序排序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表中的数据，将关键词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keyword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字段按照“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办公、服装、电子产品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”排序：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9373" y="2781722"/>
            <a:ext cx="7914305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keyword, name, price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FIELD(keyword, '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keyword  | name                         | price  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       |    0.50 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3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                 |   15.00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15 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服装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收腰风衣中长款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299.00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省略部分记录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+-------------+----------+-----------------------+---------+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286446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6" y="1281019"/>
            <a:ext cx="238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按指定顺序排序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90891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7862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6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逻辑运算符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的用法，能够说明每个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逻辑运算符的含义。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21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赋值运算符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的用法，能够说明每个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赋值运算符的含义。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27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位运算符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的用法，能够说明每个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位运算符的含义。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4774935"/>
            <a:ext cx="9698457" cy="688077"/>
            <a:chOff x="978872" y="3338787"/>
            <a:chExt cx="5437064" cy="515938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运算符的优先级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，能够说明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常用运算符的优先级。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0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限量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限量的语法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，能够对数据进行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限量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1622043"/>
            <a:ext cx="1008112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[OFFSET, 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936744" y="2637706"/>
            <a:ext cx="85509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为可选项，如果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不指定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OFFSET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，默认值为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表示从第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条数据开始获取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OFFSET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则从第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条数据开始获取，以此类推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“记录数”表示查询结果中的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最大条数限制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限量</a:t>
            </a: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获取限量查询记录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价格最低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的一件商品，首先获取商品的最低价格，然后将查询结果中的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记录获取出来。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93101" y="2493690"/>
            <a:ext cx="90730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ORDER BY price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3041" y="3046856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获取指定区间的记录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获取指定区间的记录通常在项目开发中用于实现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数据的分页展示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，从而缓解网络和服务器的压力。例如，从第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条记录开始，获取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条商品记录，商品记录中包含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7488" y="4509914"/>
            <a:ext cx="948801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ORDER BY price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0, 5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限量</a:t>
            </a: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4636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多学一招：对修改或删除操作进行排序和限量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操作进行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的语法格式：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20878" y="2709714"/>
            <a:ext cx="10081121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对修改操作进行排序和限量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1=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2=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...] [WHERE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[ASC | DESC][,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[ASC | DESC]]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对删除操作进行排序和限量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[ASC | DESC][,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[ASC | DESC]]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524072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6" y="1281019"/>
            <a:ext cx="48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对修改或删除操作进行排序和限量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805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82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4636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多学一招：对修改或删除操作进行排序和限量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价格最低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商品的库存量设置为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500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5203" y="2875796"/>
            <a:ext cx="861874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stock=500 ORDER BY price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524072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6" y="1281019"/>
            <a:ext cx="48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对修改或删除操作进行排序和限量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8053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826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分组与聚合函数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，能够在查询数据时对数据进行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543229" y="893540"/>
            <a:ext cx="2952331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95158" y="1935628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在对数据表中的数据进行统计时，有时需要按照一定的类别进行统计。在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中，可以使用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GROUP BY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指定的字段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对返回的数据进行分组，如果某些数据的指定字段具有相同的值，分组后会被合并为一条数据。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5626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查询数据时，在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后添加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即可根据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进行分组：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795676"/>
            <a:ext cx="99371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2952236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的分类：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4786" y="3667884"/>
            <a:ext cx="806489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keyword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keyword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聚合函数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的使用，能够根据不同场景对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统计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14658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在前面的章节中已经学习了数据表和数据的基本操作。但是，实际的需求可能会更加复杂，仅仅通过前面学习的知识并不能完全满足开发的需要。例如，对查询到的数据进行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，以及连接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多张表进行查询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学习更多关于数据操作的知识，这些知识主要分为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，将在第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章中进行详细讲解。本章讲解数据库中的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615237" y="893536"/>
            <a:ext cx="2952331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67166" y="1935624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在对数据进行分组统计时，经常需要结合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提供的聚合来统计有价值的数据。可以通过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实现。聚合函数用于完成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聚合操作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，聚合操作是指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对一组值进行运算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，获得一个运算结果。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42747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常用的聚合函数：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7313"/>
              </p:ext>
            </p:extLst>
          </p:nvPr>
        </p:nvGraphicFramePr>
        <p:xfrm>
          <a:off x="1524552" y="1629594"/>
          <a:ext cx="9251174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5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聚合函数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COUNT()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返回参数字段的行数，参数可以是字段名或者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SUM()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返回参数字段的总和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AVG()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返回参数字段的平均值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MAX()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返回参数字段的最大值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679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返回参数字段的最小值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473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GROUP_CONCAT()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返回符合条件的参数字段值的连接字符串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2914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JSON_ARRAYAGG()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将结果集作为单个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3296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JSON_OBJECTAGG()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将结果集作为单个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对象返回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3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2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COUNT()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函数用于统计查询的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总记录数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查询数据的语法格式：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82614" y="2083708"/>
            <a:ext cx="66209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COUNT(*|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0920" y="4077866"/>
            <a:ext cx="619261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1725" y="2637706"/>
            <a:ext cx="10729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SUM()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函数会对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中的值进行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累加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，并且在数据累加时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忽略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查询数据的语法：</a:t>
            </a:r>
          </a:p>
        </p:txBody>
      </p:sp>
    </p:spTree>
    <p:extLst>
      <p:ext uri="{BB962C8B-B14F-4D97-AF65-F5344CB8AC3E}">
        <p14:creationId xmlns:p14="http://schemas.microsoft.com/office/powerpoint/2010/main" val="3833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1725" y="3494251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如果想要统计的字段中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IFNULL()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值转换为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再计算。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AVG()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函数用于计算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中的值的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平均值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，并且计算时会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忽略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，即只对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进行累加，然后将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累加和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的行数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计算出平均值。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查询数据的基本语法：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2997746"/>
            <a:ext cx="6620904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AVG(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4437906"/>
            <a:ext cx="66209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AVG(IFNULL(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sal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0))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10194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1725" y="2637706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MIN()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用于查询指定字段中的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，基本语法格式：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MAX()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MIN()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用于查询指定字段中的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，基本语法格式：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2061642"/>
            <a:ext cx="66209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MAX(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3" y="3141762"/>
            <a:ext cx="662090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MIN(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75460" y="3717826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使用聚合函数单独获取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表中商品价格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的商品信息：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4221882"/>
            <a:ext cx="735108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MAX(price), MIN(price)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62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JSON_ARRAYAGG()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JSON_OBJECTAGG()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JSON_ARRAYAGG()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，返回值为一个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JSON_OBJECTAGG()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两个字段名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作为参数，其中第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个参数表示“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个参数表示“键”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，并返回一个包含键值对的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字段的结果集作为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3501802"/>
            <a:ext cx="705678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JSON_ARRAYAGG(id)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 '[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]',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JSON_OBJECTAGG(id, name)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 '{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编号：名称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聚合函数</a:t>
            </a:r>
          </a:p>
        </p:txBody>
      </p:sp>
    </p:spTree>
    <p:extLst>
      <p:ext uri="{BB962C8B-B14F-4D97-AF65-F5344CB8AC3E}">
        <p14:creationId xmlns:p14="http://schemas.microsoft.com/office/powerpoint/2010/main" val="30296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分组查询使用聚合函数的语法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时使用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聚合函数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分组并使用聚合函数</a:t>
            </a: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952769" y="1043509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如果分组查询时要统计汇总，需要将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一起使用，基本语法格式：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415" y="1622043"/>
            <a:ext cx="950537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聚合函数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952770" y="2642138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结合聚合函数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统计每个分类下商品的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价格：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598" y="3166298"/>
            <a:ext cx="90730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MAX(price)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分组并使用聚合函数</a:t>
            </a:r>
          </a:p>
        </p:txBody>
      </p:sp>
    </p:spTree>
    <p:extLst>
      <p:ext uri="{BB962C8B-B14F-4D97-AF65-F5344CB8AC3E}">
        <p14:creationId xmlns:p14="http://schemas.microsoft.com/office/powerpoint/2010/main" val="29024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分组后进行条件筛选的语法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HAVING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对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分组结果筛选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分组后进行条件筛选</a:t>
            </a:r>
          </a:p>
        </p:txBody>
      </p:sp>
    </p:spTree>
    <p:extLst>
      <p:ext uri="{BB962C8B-B14F-4D97-AF65-F5344CB8AC3E}">
        <p14:creationId xmlns:p14="http://schemas.microsoft.com/office/powerpoint/2010/main" val="6837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如果需要对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分组后的结果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条件筛选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查询的语法格式：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431" y="2061642"/>
            <a:ext cx="842525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...]]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HAVING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952770" y="3517398"/>
            <a:ext cx="109750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以评分字段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和评论计数字段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统计含有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商品的商品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4077866"/>
            <a:ext cx="864096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score,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GROUP_CONCAT(id)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score,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HAVING COUNT(*)=2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分组后进行条件筛选</a:t>
            </a: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751664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76726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779256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29485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数据进阶操作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750437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排序和限量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757603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分组与聚合函数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785904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4764251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常用运算符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0870" y="5767597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5745944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动手实践：商品评论表的操作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4636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多学一招：在查询中使用别名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为字段设置别名需在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字段名后面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AS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”即可。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的语法格式：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5203" y="3161398"/>
            <a:ext cx="861874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[AS]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数据表别名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[AS]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数据表别名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...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308048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7" y="1281019"/>
            <a:ext cx="267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在查询中使用别名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0311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084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1362" y="414987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获取商品分类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的商品的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最低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价格：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5203" y="4653930"/>
            <a:ext cx="861874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MIN(price)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min_price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HAVING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OR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=6;</a:t>
            </a:r>
          </a:p>
        </p:txBody>
      </p:sp>
    </p:spTree>
    <p:extLst>
      <p:ext uri="{BB962C8B-B14F-4D97-AF65-F5344CB8AC3E}">
        <p14:creationId xmlns:p14="http://schemas.microsoft.com/office/powerpoint/2010/main" val="1679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64636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多学一招：在查询中使用别名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8878" y="2709714"/>
            <a:ext cx="9190863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数据表别名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[AS]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数据表别名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2150621" y="1176572"/>
            <a:ext cx="3080489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16067" y="1281019"/>
            <a:ext cx="267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在查询中使用别名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0311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084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1362" y="3213770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别名：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8878" y="3717826"/>
            <a:ext cx="926287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MIN(price)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min_price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HAVING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OR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=6;</a:t>
            </a:r>
          </a:p>
        </p:txBody>
      </p:sp>
    </p:spTree>
    <p:extLst>
      <p:ext uri="{BB962C8B-B14F-4D97-AF65-F5344CB8AC3E}">
        <p14:creationId xmlns:p14="http://schemas.microsoft.com/office/powerpoint/2010/main" val="5267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回溯统计的语法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，能够对数据进行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回溯统计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回溯统计</a:t>
            </a:r>
          </a:p>
        </p:txBody>
      </p:sp>
    </p:spTree>
    <p:extLst>
      <p:ext uri="{BB962C8B-B14F-4D97-AF65-F5344CB8AC3E}">
        <p14:creationId xmlns:p14="http://schemas.microsoft.com/office/powerpoint/2010/main" val="41891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回溯统计用于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。回溯统计按照指定字段分组后，系统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对分组的字段进行了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一次新的统计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，产生一个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新的统计数据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，该数据对应的分组字段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回溯统计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493690"/>
            <a:ext cx="727280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...]]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ROLLUP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回溯统计</a:t>
            </a:r>
          </a:p>
        </p:txBody>
      </p:sp>
    </p:spTree>
    <p:extLst>
      <p:ext uri="{BB962C8B-B14F-4D97-AF65-F5344CB8AC3E}">
        <p14:creationId xmlns:p14="http://schemas.microsoft.com/office/powerpoint/2010/main" val="2206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表中每个分类编号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字段下的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回溯统计：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39600" y="3213770"/>
            <a:ext cx="878776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score,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COUNT(*)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score,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comment_count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ROLLUP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回溯统计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04888" y="2637706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多个分组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回溯统计：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81438" y="1629594"/>
            <a:ext cx="724355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COUNT(*)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ROLLUP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98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常用运算符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</a:p>
        </p:txBody>
      </p:sp>
    </p:spTree>
    <p:extLst>
      <p:ext uri="{BB962C8B-B14F-4D97-AF65-F5344CB8AC3E}">
        <p14:creationId xmlns:p14="http://schemas.microsoft.com/office/powerpoint/2010/main" val="33644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算术运算符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的用法，能够说明每个算术运算符的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含义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</p:spTree>
    <p:extLst>
      <p:ext uri="{BB962C8B-B14F-4D97-AF65-F5344CB8AC3E}">
        <p14:creationId xmlns:p14="http://schemas.microsoft.com/office/powerpoint/2010/main" val="10909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算术运算符适用于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数值类型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的数据，通常用于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的字段。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算术运算符：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48097"/>
              </p:ext>
            </p:extLst>
          </p:nvPr>
        </p:nvGraphicFramePr>
        <p:xfrm>
          <a:off x="1487488" y="2061642"/>
          <a:ext cx="9648278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7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31478379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65015250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算术运算符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示例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结果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加法运算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5+2;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减法运算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5-2;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乘法运算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5*2;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除法运算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5/2;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2.5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取模运算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5%2;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除法运算，只返回整数部分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 DIV 2;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668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取模运算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5 MOD 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5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无符号的加减乘法运算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+”“-”“*”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的操作数都是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、乘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13392" y="2529266"/>
            <a:ext cx="6806149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id+1, id-1, id*2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5;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id |   id+1 |   id-1 |   id*2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1 |         2 |       0 |       2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2 |         3 |       1 |       4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3 |         4 |       2 |       6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4 |         5 |       3 |       8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5 |         6 |       4 |     10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+----+-------+------+------+</a:t>
            </a:r>
          </a:p>
        </p:txBody>
      </p:sp>
      <p:sp>
        <p:nvSpPr>
          <p:cNvPr id="5" name="矩形 4"/>
          <p:cNvSpPr/>
          <p:nvPr/>
        </p:nvSpPr>
        <p:spPr>
          <a:xfrm>
            <a:off x="6203217" y="4509914"/>
            <a:ext cx="28443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值为无符号整型，运算结果都为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无符号整型</a:t>
            </a:r>
          </a:p>
        </p:txBody>
      </p:sp>
    </p:spTree>
    <p:extLst>
      <p:ext uri="{BB962C8B-B14F-4D97-AF65-F5344CB8AC3E}">
        <p14:creationId xmlns:p14="http://schemas.microsoft.com/office/powerpoint/2010/main" val="12596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无符号的减法运算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如果运算符“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的操作数都为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，则结果一定是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；如果操作数的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差值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负数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，系统将会报错。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条记录的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997746"/>
            <a:ext cx="821030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id-2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5;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1690 (22003):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BIGINT UNSIGNED value is out of range in '(`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shop`.`sh_goods`.`id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- 2)'</a:t>
            </a:r>
          </a:p>
        </p:txBody>
      </p:sp>
      <p:sp>
        <p:nvSpPr>
          <p:cNvPr id="2" name="矩形 1"/>
          <p:cNvSpPr/>
          <p:nvPr/>
        </p:nvSpPr>
        <p:spPr>
          <a:xfrm>
            <a:off x="5519142" y="4011375"/>
            <a:ext cx="326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超过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BIGINT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的最大范围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4408979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无论运算符“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的操作数是否含有符号，可以使用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获取一个类型的值，并将其转换为另一个类型的值。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49" y="5396076"/>
            <a:ext cx="8210305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CAST(id AS SIGNED)-2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5;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3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数据进阶操作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含有精度的运算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算术运算符对浮点数进行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加减运算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时，运算结果中的精度（小数点后的位数）等于参与运算的操作数的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最大精度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1.2+1.400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1.400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的精度最大为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，运算结果的精度就为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对浮点数进行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时，运算结果中的精度，以参与运算的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操作数的精度和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为准。例如，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1.2*1.400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的精度为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1.400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的精度为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，则运算结果中的精度就为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</p:spTree>
    <p:extLst>
      <p:ext uri="{BB962C8B-B14F-4D97-AF65-F5344CB8AC3E}">
        <p14:creationId xmlns:p14="http://schemas.microsoft.com/office/powerpoint/2010/main" val="21090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含有精度的运算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星好评的商品添加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件库存后的值，以及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折促销后的价格：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061642"/>
            <a:ext cx="8164081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price, stock, price*0.75, stock+850.00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-&gt;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score=5;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+-------------------+---------+-------+------------+---------------+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              | price      | stock  | price*0.75  | stock+850.00 |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+-------------------+---------+-------+------------+---------------+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     |    1.00    |   500  |     0.7500   |      1350.00     |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华为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智能手机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1999.00 |     0    |  1499.2500 |       850.00      |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+-------------------+---------+-------+------------+---------------+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11030" y="56635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92870" y="56635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70654" y="567436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6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除法运算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除法运算的运算结果使用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表示，浮点数的精度等于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被除数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的精度加上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系统变量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div_precision_increment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设置的除法精度增长值。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查看系统变量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div_precision_increment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的默认值：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49" y="2997746"/>
            <a:ext cx="8424936" cy="295465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div_precision_increment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| Value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div_precision_increment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96333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除法运算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假设将库存量大于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的商品进行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折促销后，卖出了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4/5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查询剩余的库存量：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48" y="2061642"/>
            <a:ext cx="9288440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name, stock, stock/5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stock&gt;200;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           | stock  | stock/5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|   500   | 100.0000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          |   300  |  60.0000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  |   500  | 100.0000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桌面音箱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BMS10  |   750  | 150.0000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+-----------------+-------+----------+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91150" y="573405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1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参与算术运算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特殊值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，它参与的算术运算的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结果均为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四则运算：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2493690"/>
            <a:ext cx="856895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NULL+1, 3-NULL, 7*NULL, 2/NULL, NULL/3;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+---------+--------+---------+---------+--------+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NULL+1 | 3-NULL | 7*NULL | 2/NULL | NULL/3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+---------+--------+---------+---------+--------+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NULL   |   NULL  |   NULL   |   NULL   |   NULL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+---------+--------+---------+---------+--------+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04237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6. DIV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都可以实现除法运算，区别在于前者的除法运算结果会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舍弃小数部分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，只返回整数部分。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DIV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对比：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997746"/>
            <a:ext cx="748883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9/5, 9 DIV 5, 0.6/1.2, 0.6 DIV 1.2;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+--------+---------+---------+-------------+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9/5      | 9 DIV 5  | 0.6/1.2  | 0.6 DIV 1.2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+--------+---------+---------+-------------+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1.8000  |       1      | 0.50000 |           0 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+--------+---------+---------+-------------+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31738" y="56754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78982" y="56824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</a:p>
        </p:txBody>
      </p:sp>
    </p:spTree>
    <p:extLst>
      <p:ext uri="{BB962C8B-B14F-4D97-AF65-F5344CB8AC3E}">
        <p14:creationId xmlns:p14="http://schemas.microsoft.com/office/powerpoint/2010/main" val="29728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7. MOD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都可以实现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取模运算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82737" y="2493690"/>
            <a:ext cx="864096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SELECT 9 MOD 5, -9 MOD 5, 9 MOD -5, -9 MOD -5;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+----------+-----------+-----------+-------------+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9 MOD 5 | -9 MOD 5 | 9 MOD -5 | -9 MOD -5  |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+----------+-----------+-----------+-------------+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4 |             -4 |               4 |                 -4 |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+----------+-----------+-----------+-------------+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353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比较运算符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的用法，能够说明每个比较运算符的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含义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21918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比较运算符通常应用在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对结果进行限定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。比较运算符的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结果值有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（假）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12539"/>
              </p:ext>
            </p:extLst>
          </p:nvPr>
        </p:nvGraphicFramePr>
        <p:xfrm>
          <a:off x="1487488" y="2493690"/>
          <a:ext cx="9720286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41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比较运算符左右两侧的操作数是否相等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&lt;=&gt;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可以进行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值比较的相等运算符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&lt;&gt;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!=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比较运算符左右两侧的操作数是否不相等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 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比较运算符左侧操作数是否小于右侧操作数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比较运算符左侧操作数是否小于等于右侧操作数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 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比较运算符左侧操作数是否大于右侧操作数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668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比较运算符左侧操作数是否大于等于右侧操作数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55767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12336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47732"/>
              </p:ext>
            </p:extLst>
          </p:nvPr>
        </p:nvGraphicFramePr>
        <p:xfrm>
          <a:off x="1342678" y="1557586"/>
          <a:ext cx="10368358" cy="49256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6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比较运算符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BETWEEN…AND…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比较数据是否在某个范围内（含最小、最大值）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BETWEEN…AND…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比较数据是否不在某个范围内（含最小、最大值）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比较数据是否是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，若是则返回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NOT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比较数据是否不是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，若不是返回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NULL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比较一个数据是否是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，若是则返回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00114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 NOT NULL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比较一个数据是否不是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，若不是则返回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2668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LIKE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获取匹配到的数据，模糊匹配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5576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LIKE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获取匹配不到的数据，模糊匹配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8307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REGEXP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获取正则表达式匹配查询的数据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17054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13254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复制表结构和数据的语法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表结构和数据的复制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使用比较运算符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的注意事项：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如果操作数的数据类型为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日期和时间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类型，需要使用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包裹。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字符串进行比较运算时默认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不区分大小写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 在对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进行比较时，若参与比较的操作数的数据类型不同，则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会自动将其转换为同类型的数据后再进行比较。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④ 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中的比较运算符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&gt;=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 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!=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进行比较时，结果均为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⑤ 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&lt;=&gt;”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均可以用于比较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数据是否相等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，两者的区别在于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进行比较。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3528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BETWEEN…END…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BETWEEN…END…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BETWEEN…END…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用于判断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某个字段的值是否在指定的范围之内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，如果在指定的范围内，则符合条件的数据会被查询出来，反之则不会被查询出来，在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BETWEEN…AND…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，则表示相反的含义，具体语法如下：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997746"/>
            <a:ext cx="684076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[NOT] BETWEEN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AND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34591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表中价格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2000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6000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2777" y="1629594"/>
            <a:ext cx="687676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price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BETWEEN 2000 AND 6000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637706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表中价格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2000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6000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2777" y="3190900"/>
            <a:ext cx="687676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price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BETWEEN 2000 AND 6000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9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IS NULL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 NOT NULL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在条件表达式中，若需要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判断字段是否为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 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 NOT 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关键词不为空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价格最高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的两件商品：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8762" y="2528530"/>
            <a:ext cx="738082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price, keyword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keyword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 NOT NULL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price DESC LIMIT 2;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41906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LIKE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LIKE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查询数据时如果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只记得部分内容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，可以对数据进行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模糊查询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运算符用于进行模糊匹配，具体语法如下。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493690"/>
            <a:ext cx="6480720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| 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[NOT] LIKE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3501802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中含有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“笔”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4005858"/>
            <a:ext cx="742451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price, content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name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 '%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笔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42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匹配字符串时，当匹配的字符串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不确定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代替一个或多个字符。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关键字支持的通配符有两个，分别是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，下面分别讲解这两个通配符的使用。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通配符是模糊查询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最常用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的通配符，它可以匹配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任意长度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的字符串，包括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通配符可以出现在匹配模式的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任意位置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通配符的使用示例如下。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c%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表示匹配所有以字符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开始的任意长度的字符串，例如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表示匹配所有以字符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结尾的任意长度的字符串，例如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c%t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表示匹配所有以字符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开始且以字符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结尾的任意长度的字符串，例如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通配符用于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匹配单个字符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，如果要匹配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字符，需要使用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通配符的使用示例如下。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表示匹配所有以字符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开始，长度为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的字符串，例如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c__t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表示匹配所有在字符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和字符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之间包含两个字符的字符串，例如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23904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REGEXP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REGEXP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关键字指定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正则表达式的字符匹配模式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，完成更为复杂的查询。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商品描述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字段中含有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“人”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“必备”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词语的商品：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709714"/>
            <a:ext cx="6624736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content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content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REGEXP 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11152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逻辑运算符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的用法，能够说明每个逻辑运算符的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含义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42366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逻辑运算符又称为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，通常应用在条件表达式中的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比较运算符结合使用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。参与逻辑运算的操作数以及逻辑判断的结果只有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（假）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逻辑运算符：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96729"/>
              </p:ext>
            </p:extLst>
          </p:nvPr>
        </p:nvGraphicFramePr>
        <p:xfrm>
          <a:off x="1487488" y="3010186"/>
          <a:ext cx="9720286" cy="25798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4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逻辑非，返回和操作数相反的结果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逻辑与，操作数全部为真，则结果为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，否则结果为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逻辑或，操作数中只要有一个为真，则结果为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，否则结果为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XOR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逻辑异或，操作数一个为真，一个为假，则结果为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；操作数全部为真或全部为假，则结果为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8609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NOT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的操作数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仅有一个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（假）时，运算结果为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；当操作数为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时，运算结果返回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；当操作数为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997746"/>
            <a:ext cx="756084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NOT 10, NOT 0, NOT NULL, NOT 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+--------+--------+------------+--------+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NOT 10 | NOT 0  | NOT NULL | NOT 1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+--------+--------+------------+--------+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0      |     1      |     NULL     |     0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+--------+--------+------------+--------+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33166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复制已有的表结构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创建一个与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已有数据表相同结构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的数据表的基本语法：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48151" y="2073575"/>
            <a:ext cx="763284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[TEMPORARY] TABLE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源表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(LIKE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源表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复制表结构和数据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3069754"/>
            <a:ext cx="95050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复制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数据表，复制的数据表命名为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，存放于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mydb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64174" y="3645818"/>
            <a:ext cx="720080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mydb.my_goods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(LIKE 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AND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在进行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操作时，若操作数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；若操作数中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，且另一个操作数若为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；若操作数中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，且另一个操作数为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（假），则运算结果为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3856" y="3429794"/>
            <a:ext cx="1049613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1 AND NULL, NULL AND 1, 0 AND NULL, 1 AND 0, 1 AND 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+--------------+--------------+--------------+----------+----------+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 AND NULL | NULL AND 1 | 0 AND NULL | 1 AND 0 | 1 AND 1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+--------------+--------------+--------------+----------+----------+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NULL       |       NULL       |          0          |       0       |       1 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+--------------+--------------+--------------+----------+----------+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11914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“电子产品”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星商品：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1587135"/>
            <a:ext cx="748856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keyword='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AND score=5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565698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运算符连接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相等比较的条件时，可以使用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(a, b)=(x, y)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的方式简化条件表达式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(a=x AND b=y)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的书写。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3160" y="3597763"/>
            <a:ext cx="7488561" cy="96128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(keyword, score)=('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5)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276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OR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若操作数中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，且另一个操作数若为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；若操作数中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，且另一个操作数为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（假），则运算结果为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；操作数中只要有一个操作数为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（真），则结果为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3477057"/>
            <a:ext cx="8928198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1 OR NULL, 0 OR NULL, 1 OR 0, 1 OR 1, 0 OR 0;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+------------+------------+--------+--------+--------+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 OR NULL | 0 OR NULL | 1 OR 0 | 1 OR 1 | 0 OR 0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+------------+------------+--------+--------+--------+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1 |      NULL     |          1 |          1 |          0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+------------+------------+--------+--------+--------+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41582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XOR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若两个操作数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同时都为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；若两个操作数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（真），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另一个为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；若操作数为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时，则运算结果为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 XOR 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在数学上等同于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(a AND (NOT b)) OR ((NOT a) and b)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XOR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82738" y="3480133"/>
            <a:ext cx="900100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1 XOR 1, 1 XOR 0, 1 XOR NULL, 1 XOR 1 XOR 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+---------+---------+--------------+-----------------+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 XOR 1 | 1 XOR 0 | 1 XOR NULL | 1 XOR 1 XOR 1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+---------+---------+--------------+-----------------+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0 |            1 |            NULL |                        1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+---------+---------+--------------+-----------------+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</a:p>
        </p:txBody>
      </p:sp>
    </p:spTree>
    <p:extLst>
      <p:ext uri="{BB962C8B-B14F-4D97-AF65-F5344CB8AC3E}">
        <p14:creationId xmlns:p14="http://schemas.microsoft.com/office/powerpoint/2010/main" val="26282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赋值运算符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的用法，能够说明每个赋值运算符的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含义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12943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既可以用于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数据是否相等，又可以表示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为了避免分不清楚运算符“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表示赋值还是比较的含义，增加了“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。查询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表评分为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82738" y="2493690"/>
            <a:ext cx="900100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stock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score=4.5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997746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将评分为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的商品库存修改为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24775" y="3551744"/>
            <a:ext cx="7956884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使用运算符“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:=”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stock:=1000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score=4.5;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使用运算符“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stock=1000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score=4.5;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2272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位运算符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的用法，能够说明每个位运算符的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含义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</a:p>
        </p:txBody>
      </p:sp>
    </p:spTree>
    <p:extLst>
      <p:ext uri="{BB962C8B-B14F-4D97-AF65-F5344CB8AC3E}">
        <p14:creationId xmlns:p14="http://schemas.microsoft.com/office/powerpoint/2010/main" val="31202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位运算符是针对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二进制数的每一位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进行运算的符号，函数的结果类型取值于函数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是作为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计算还是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计算。当参数值具有二进制字符串类型，且参数不是十六进制字面量、位字面量或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字面量时，会进行二进制字符串求值。其他情况下进行数值计算，必要时将参数值转换为无符号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为整数。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位运算符：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41377"/>
              </p:ext>
            </p:extLst>
          </p:nvPr>
        </p:nvGraphicFramePr>
        <p:xfrm>
          <a:off x="1343074" y="3429794"/>
          <a:ext cx="9720285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8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729">
                  <a:extLst>
                    <a:ext uri="{9D8B030D-6E8A-4147-A177-3AD203B41FA5}">
                      <a16:colId xmlns:a16="http://schemas.microsoft.com/office/drawing/2014/main" val="1838533295"/>
                    </a:ext>
                  </a:extLst>
                </a:gridCol>
                <a:gridCol w="2744729">
                  <a:extLst>
                    <a:ext uri="{9D8B030D-6E8A-4147-A177-3AD203B41FA5}">
                      <a16:colId xmlns:a16="http://schemas.microsoft.com/office/drawing/2014/main" val="2090450377"/>
                    </a:ext>
                  </a:extLst>
                </a:gridCol>
                <a:gridCol w="274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运算符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&amp;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&lt;&lt; 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按位左移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&gt;&gt; 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按位右移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按位异或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~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按位取反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</a:p>
        </p:txBody>
      </p:sp>
    </p:spTree>
    <p:extLst>
      <p:ext uri="{BB962C8B-B14F-4D97-AF65-F5344CB8AC3E}">
        <p14:creationId xmlns:p14="http://schemas.microsoft.com/office/powerpoint/2010/main" val="5245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7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的具体介绍如下：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按位与（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：将两个操作数对应的二进制数逐位进行逻辑与运算。当这两个操作数对应的二进制位的数值都为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时，则该位返回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按位或（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：将两个操作数对应的二进制数逐位进行逻辑或运算。当这两个操作数对应的二进制位的数值有一个或两个为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时，则该位返回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按位异或（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：将两个操作数对应的二进制数逐位进行逻辑异或运算。当这两个操作数对应的二进制位的数值不同时，则该位返回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④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按位左移（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：将两个操作数的二进制数的所有位左移指定的位数。左移指定的位数后，左边高位的数值被移出并丢弃，右边低位空出的位置用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⑤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按位右移（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：将两个操作数的二进制数的所有位右移指定的位数。右移指定的位数后，右边低位的数值被移出并丢弃，左边高位空出的位置用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⑥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按位取反（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：将操作数的二进制数逐位进行取反，即将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</a:p>
        </p:txBody>
      </p:sp>
    </p:spTree>
    <p:extLst>
      <p:ext uri="{BB962C8B-B14F-4D97-AF65-F5344CB8AC3E}">
        <p14:creationId xmlns:p14="http://schemas.microsoft.com/office/powerpoint/2010/main" val="3026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位运算的使用：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1629594"/>
            <a:ext cx="828092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1&amp;10, 1|10, 1^10, 1&lt;&lt;2, 1&gt;&gt;2, 10&amp;~1;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+------+------+------+-------+-------+--------+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1&amp;10 |   1|10 | 1^10 | 1&lt;&lt;2  | 1&gt;&gt;2 | 10&amp;~1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+------+------+------+-------+-------+--------+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0 |     11 |      11 |         4 |        0 |         10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+------+------+------+-------+-------+--------+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</a:p>
        </p:txBody>
      </p:sp>
    </p:spTree>
    <p:extLst>
      <p:ext uri="{BB962C8B-B14F-4D97-AF65-F5344CB8AC3E}">
        <p14:creationId xmlns:p14="http://schemas.microsoft.com/office/powerpoint/2010/main" val="316592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8184</Words>
  <Application>Microsoft Office PowerPoint</Application>
  <PresentationFormat>自定义</PresentationFormat>
  <Paragraphs>867</Paragraphs>
  <Slides>110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110</vt:i4>
      </vt:variant>
    </vt:vector>
  </HeadingPairs>
  <TitlesOfParts>
    <vt:vector size="124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4373</cp:revision>
  <dcterms:created xsi:type="dcterms:W3CDTF">2020-11-09T06:56:00Z</dcterms:created>
  <dcterms:modified xsi:type="dcterms:W3CDTF">2023-06-21T09:24:10Z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