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81"/>
  </p:notesMasterIdLst>
  <p:handoutMasterIdLst>
    <p:handoutMasterId r:id="rId82"/>
  </p:handoutMasterIdLst>
  <p:sldIdLst>
    <p:sldId id="325" r:id="rId3"/>
    <p:sldId id="886" r:id="rId4"/>
    <p:sldId id="1485" r:id="rId5"/>
    <p:sldId id="328" r:id="rId6"/>
    <p:sldId id="887" r:id="rId7"/>
    <p:sldId id="309" r:id="rId8"/>
    <p:sldId id="1059" r:id="rId9"/>
    <p:sldId id="1254" r:id="rId10"/>
    <p:sldId id="1486" r:id="rId11"/>
    <p:sldId id="1441" r:id="rId12"/>
    <p:sldId id="1532" r:id="rId13"/>
    <p:sldId id="1442" r:id="rId14"/>
    <p:sldId id="1285" r:id="rId15"/>
    <p:sldId id="1286" r:id="rId16"/>
    <p:sldId id="1487" r:id="rId17"/>
    <p:sldId id="1488" r:id="rId18"/>
    <p:sldId id="1489" r:id="rId19"/>
    <p:sldId id="1490" r:id="rId20"/>
    <p:sldId id="1368" r:id="rId21"/>
    <p:sldId id="1370" r:id="rId22"/>
    <p:sldId id="1491" r:id="rId23"/>
    <p:sldId id="1492" r:id="rId24"/>
    <p:sldId id="1493" r:id="rId25"/>
    <p:sldId id="1494" r:id="rId26"/>
    <p:sldId id="1295" r:id="rId27"/>
    <p:sldId id="1454" r:id="rId28"/>
    <p:sldId id="1457" r:id="rId29"/>
    <p:sldId id="1458" r:id="rId30"/>
    <p:sldId id="1371" r:id="rId31"/>
    <p:sldId id="1459" r:id="rId32"/>
    <p:sldId id="1460" r:id="rId33"/>
    <p:sldId id="1495" r:id="rId34"/>
    <p:sldId id="1461" r:id="rId35"/>
    <p:sldId id="1496" r:id="rId36"/>
    <p:sldId id="1497" r:id="rId37"/>
    <p:sldId id="1296" r:id="rId38"/>
    <p:sldId id="1297" r:id="rId39"/>
    <p:sldId id="1498" r:id="rId40"/>
    <p:sldId id="1499" r:id="rId41"/>
    <p:sldId id="1093" r:id="rId42"/>
    <p:sldId id="1500" r:id="rId43"/>
    <p:sldId id="1501" r:id="rId44"/>
    <p:sldId id="1502" r:id="rId45"/>
    <p:sldId id="1503" r:id="rId46"/>
    <p:sldId id="1505" r:id="rId47"/>
    <p:sldId id="1506" r:id="rId48"/>
    <p:sldId id="1507" r:id="rId49"/>
    <p:sldId id="1508" r:id="rId50"/>
    <p:sldId id="1383" r:id="rId51"/>
    <p:sldId id="1509" r:id="rId52"/>
    <p:sldId id="1299" r:id="rId53"/>
    <p:sldId id="1510" r:id="rId54"/>
    <p:sldId id="1511" r:id="rId55"/>
    <p:sldId id="1399" r:id="rId56"/>
    <p:sldId id="1513" r:id="rId57"/>
    <p:sldId id="1521" r:id="rId58"/>
    <p:sldId id="1517" r:id="rId59"/>
    <p:sldId id="1514" r:id="rId60"/>
    <p:sldId id="1518" r:id="rId61"/>
    <p:sldId id="1523" r:id="rId62"/>
    <p:sldId id="1524" r:id="rId63"/>
    <p:sldId id="1522" r:id="rId64"/>
    <p:sldId id="1525" r:id="rId65"/>
    <p:sldId id="1515" r:id="rId66"/>
    <p:sldId id="1519" r:id="rId67"/>
    <p:sldId id="1527" r:id="rId68"/>
    <p:sldId id="1526" r:id="rId69"/>
    <p:sldId id="1528" r:id="rId70"/>
    <p:sldId id="1529" r:id="rId71"/>
    <p:sldId id="1530" r:id="rId72"/>
    <p:sldId id="1516" r:id="rId73"/>
    <p:sldId id="1520" r:id="rId74"/>
    <p:sldId id="1531" r:id="rId75"/>
    <p:sldId id="1512" r:id="rId76"/>
    <p:sldId id="1533" r:id="rId77"/>
    <p:sldId id="1482" r:id="rId78"/>
    <p:sldId id="1252" r:id="rId79"/>
    <p:sldId id="326" r:id="rId80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5" userDrawn="1">
          <p15:clr>
            <a:srgbClr val="A4A3A4"/>
          </p15:clr>
        </p15:guide>
        <p15:guide id="2" pos="619" userDrawn="1">
          <p15:clr>
            <a:srgbClr val="A4A3A4"/>
          </p15:clr>
        </p15:guide>
        <p15:guide id="3" pos="710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用户" initials="W用" lastIdx="9" clrIdx="0">
    <p:extLst>
      <p:ext uri="{19B8F6BF-5375-455C-9EA6-DF929625EA0E}">
        <p15:presenceInfo xmlns:p15="http://schemas.microsoft.com/office/powerpoint/2012/main" userId="Windows 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1369B3"/>
    <a:srgbClr val="595959"/>
    <a:srgbClr val="FF0000"/>
    <a:srgbClr val="B2B2B2"/>
    <a:srgbClr val="F2F2F2"/>
    <a:srgbClr val="FFFFFF"/>
    <a:srgbClr val="EBAD13"/>
    <a:srgbClr val="BBBBBB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54" autoAdjust="0"/>
    <p:restoredTop sz="89369" autoAdjust="0"/>
  </p:normalViewPr>
  <p:slideViewPr>
    <p:cSldViewPr>
      <p:cViewPr varScale="1">
        <p:scale>
          <a:sx n="111" d="100"/>
          <a:sy n="111" d="100"/>
        </p:scale>
        <p:origin x="114" y="186"/>
      </p:cViewPr>
      <p:guideLst>
        <p:guide orient="horz" pos="845"/>
        <p:guide pos="619"/>
        <p:guide pos="7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71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09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643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088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36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23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141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16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061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9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269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1841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937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952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17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47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340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6044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547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04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99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3091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706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151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326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52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90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7411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686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2F652BD-78F8-4263-B0C9-1157D4F9FB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1137BB1-9F5B-4D4F-9A56-B2F02308C4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646934" y="2637706"/>
            <a:ext cx="5040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6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多表操作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574926" y="3861842"/>
            <a:ext cx="648072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《MySQL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数据库原理、设计与应用（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以联合查询的方式获取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category_id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9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price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字段的信息，以及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category_id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keyword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字段的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信息：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7488" y="2133650"/>
            <a:ext cx="9505056" cy="424731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 name, price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=9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UNION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id, name, keyword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=6;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+----+---------------------+----------+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+----+---------------------+----------+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  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头戴耳机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Star Y360  | 109.00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  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华为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P50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智能手机 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电子产品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+----+---------------------+----------+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71270" y="407264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查询结果字段只有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price</a:t>
            </a:r>
            <a:endParaRPr lang="zh-CN" altLang="en-US" sz="18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联合查询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73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439022" y="1773610"/>
            <a:ext cx="6768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若要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对联合查询的记录进行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排序操作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，需要使用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括号“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()”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包裹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每一个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SELECT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SELECT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语句内或在联合查询的最后添加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ORDER BY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语句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若要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排序生效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，必须在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ORDER BY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后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添加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LIMIT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限定联合查询返回结果集的数量。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413570"/>
            <a:ext cx="3248195" cy="380989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联合查询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395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联合查询对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表中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category_id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的商品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按价格升序排序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，其他类型的产品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按价格降序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排序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062758" y="2088932"/>
            <a:ext cx="8064896" cy="249299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(SELECT id, name, price,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=3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 BY price LIMIT 3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UNION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price,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&lt;&gt;3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ORDER BY price DESC LIMIT 7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联合查询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149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连接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603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005D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交叉连接查询的语法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，能够使用交叉连接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交叉连接查询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05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5EED60C-06FE-3E99-18C6-3189B4F8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906" y="2590054"/>
            <a:ext cx="2411188" cy="3136387"/>
          </a:xfrm>
          <a:prstGeom prst="rect">
            <a:avLst/>
          </a:prstGeom>
        </p:spPr>
      </p:pic>
      <p:sp>
        <p:nvSpPr>
          <p:cNvPr id="16" name="云形标注 15"/>
          <p:cNvSpPr/>
          <p:nvPr/>
        </p:nvSpPr>
        <p:spPr>
          <a:xfrm flipH="1">
            <a:off x="5368040" y="1341562"/>
            <a:ext cx="3031422" cy="2086812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什么是交叉连接查询？</a:t>
            </a:r>
            <a:endParaRPr lang="zh-CN" altLang="en-US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交叉连接查询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93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295006" y="1413570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交叉连接（</a:t>
            </a:r>
            <a:r>
              <a:rPr lang="en-US" altLang="zh-CN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 JOIN</a:t>
            </a:r>
            <a:r>
              <a:rPr lang="zh-CN" altLang="en-US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）查询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笛卡儿积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中的实现，查询结果由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表的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张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表的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每行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连接组成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条数据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字段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条数据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个字段，这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两张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数据表交叉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查询后的结果是</a:t>
            </a:r>
            <a:r>
              <a:rPr lang="en-US" altLang="zh-CN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4×10</a:t>
            </a:r>
            <a:r>
              <a:rPr lang="zh-CN" altLang="en-US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）条数据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，每条记录中含有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5+4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）个字段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66614" y="1557586"/>
            <a:ext cx="3248195" cy="3809899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交叉连接查询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64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1054800" y="1076400"/>
            <a:ext cx="10441160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交叉连接查询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示意图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交叉连接查询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05078"/>
              </p:ext>
            </p:extLst>
          </p:nvPr>
        </p:nvGraphicFramePr>
        <p:xfrm>
          <a:off x="1487488" y="1629594"/>
          <a:ext cx="8782208" cy="3528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Visio" r:id="rId3" imgW="7334370" imgH="2952906" progId="Visio.Drawing.15">
                  <p:embed/>
                </p:oleObj>
              </mc:Choice>
              <mc:Fallback>
                <p:oleObj name="Visio" r:id="rId3" imgW="7334370" imgH="295290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1629594"/>
                        <a:ext cx="8782208" cy="35283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835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54800" y="1076400"/>
            <a:ext cx="1000617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交叉连接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语法：</a:t>
            </a:r>
            <a:endParaRPr lang="en-US" altLang="zh-CN" sz="18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4799" y="2133650"/>
            <a:ext cx="1000617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交叉连接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1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简写</a:t>
            </a:r>
            <a:r>
              <a:rPr lang="zh-CN" altLang="en-US" sz="1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语法：</a:t>
            </a:r>
            <a:endParaRPr lang="en-US" altLang="zh-CN" sz="1800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交叉连接查询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58702" y="1584231"/>
            <a:ext cx="9388077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CROSS JOIN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54540" y="2687648"/>
            <a:ext cx="7806689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[, ...]} FROM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数据表名称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1,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数据表名称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2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4756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将商品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分类表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和商品表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交叉连接查询：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06774" y="1629594"/>
            <a:ext cx="8208912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c.id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c.name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g.id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g.name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gname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CROSS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JOIN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g ORDER BY c.id, g.id;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3069754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简写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06774" y="3620633"/>
            <a:ext cx="8208912" cy="96128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c.id, c.name, g.id, g.name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AS c,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AS 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交叉连接查询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46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992109" y="2747602"/>
            <a:ext cx="10297144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联合查询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的使用，能够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根据不同场景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灵活使用联合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查询。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988550" y="3717827"/>
            <a:ext cx="10300703" cy="685963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连接查询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操作，能够根据不同场景使用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交叉连接查询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内连接查询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外连接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查询。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982638" y="4685933"/>
            <a:ext cx="10306615" cy="688077"/>
            <a:chOff x="978872" y="3338787"/>
            <a:chExt cx="5437064" cy="515938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7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子查询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的概念，能够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区分每种子查询的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作用。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393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335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5EED60C-06FE-3E99-18C6-3189B4F8B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906" y="2590054"/>
            <a:ext cx="2411188" cy="3136387"/>
          </a:xfrm>
          <a:prstGeom prst="rect">
            <a:avLst/>
          </a:prstGeom>
        </p:spPr>
      </p:pic>
      <p:sp>
        <p:nvSpPr>
          <p:cNvPr id="16" name="云形标注 15"/>
          <p:cNvSpPr/>
          <p:nvPr/>
        </p:nvSpPr>
        <p:spPr>
          <a:xfrm flipH="1">
            <a:off x="5368040" y="1341562"/>
            <a:ext cx="3031422" cy="2086812"/>
          </a:xfrm>
          <a:prstGeom prst="cloudCallout">
            <a:avLst>
              <a:gd name="adj1" fmla="val 64873"/>
              <a:gd name="adj2" fmla="val 42348"/>
            </a:avLst>
          </a:prstGeom>
          <a:solidFill>
            <a:srgbClr val="005D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什么是内连接查询？</a:t>
            </a:r>
            <a:endParaRPr lang="zh-CN" altLang="en-US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39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367014" y="1989634"/>
            <a:ext cx="66247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连接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INNER JOIN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800" kern="1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是将一张表中的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每一条数据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按照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指定条件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另外一张表中进行匹配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匹配成功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保留数据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，如果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匹配失败</a:t>
            </a:r>
            <a:r>
              <a:rPr lang="zh-CN" altLang="en-US" sz="2800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zh-CN" altLang="en-US" sz="2800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不保留数据</a:t>
            </a:r>
            <a:r>
              <a:rPr lang="zh-CN" altLang="en-US" sz="2800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8622" y="1413570"/>
            <a:ext cx="3248195" cy="3809899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470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内连接查询示意图：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515021"/>
              </p:ext>
            </p:extLst>
          </p:nvPr>
        </p:nvGraphicFramePr>
        <p:xfrm>
          <a:off x="1770936" y="1701602"/>
          <a:ext cx="9004790" cy="158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9" name="Visio" r:id="rId3" imgW="7401081" imgH="1295471" progId="Visio.Drawing.15">
                  <p:embed/>
                </p:oleObj>
              </mc:Choice>
              <mc:Fallback>
                <p:oleObj name="Visio" r:id="rId3" imgW="7401081" imgH="12954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936" y="1701602"/>
                        <a:ext cx="9004790" cy="1584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562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349041" y="1752632"/>
            <a:ext cx="2106205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414686" y="2853730"/>
            <a:ext cx="2352123" cy="455347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4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517439" y="2896737"/>
            <a:ext cx="21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内连接查询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3919537" y="1982447"/>
            <a:ext cx="253796" cy="2239482"/>
          </a:xfrm>
          <a:prstGeom prst="leftBrace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326059" y="1752632"/>
            <a:ext cx="21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隐式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内连接查询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355138" y="4029157"/>
            <a:ext cx="2100108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355137" y="4039704"/>
            <a:ext cx="210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显式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内连接查询</a:t>
            </a:r>
          </a:p>
        </p:txBody>
      </p:sp>
      <p:sp>
        <p:nvSpPr>
          <p:cNvPr id="1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742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式内连接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隐式内连接查询语法相对简单，基本语法格式如下：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70854" y="2165008"/>
            <a:ext cx="993710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1,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WHERE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连接条件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830" y="2816562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式内连接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显式内连接查询在查询多张表时执行速度比隐式内连接查询快，基本语法格式如下：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70670" y="3933850"/>
            <a:ext cx="9937104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[INNER] JOIN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连接条件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16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对商品分类表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和商品表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内连接查询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1629594"/>
            <a:ext cx="8136904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g.id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g.name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c.id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c.name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cname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JOIN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g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g.category_id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=c.id;</a:t>
            </a:r>
          </a:p>
        </p:txBody>
      </p:sp>
      <p:sp>
        <p:nvSpPr>
          <p:cNvPr id="10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内连接查询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478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：自连接查询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86446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09659" y="1281019"/>
            <a:ext cx="1746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自</a:t>
            </a:r>
            <a:r>
              <a:rPr lang="zh-CN" altLang="en-US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连接查询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0427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199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一张数据表与它自身连接，这种查询方式称为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自连接查询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。参与连接的数据表在物理上为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同一张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数据表，但逻辑上分为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两张数据表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，必须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设置别名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，通过别名对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两张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数据表区分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自连接查询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的语法格式：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98662" y="3642043"/>
            <a:ext cx="10297144" cy="507831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别名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JOIN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别名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ON 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连接条件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4" y="4149874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查询商品名称为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“钢笔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T1616”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分类下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有哪些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商品：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4653930"/>
            <a:ext cx="8496944" cy="13388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DISTINCT g1.id, g1.name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g1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JOIN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g2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g2.name='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钢笔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T1616' AND g2.category_id=g1.category_id;</a:t>
            </a:r>
          </a:p>
        </p:txBody>
      </p:sp>
    </p:spTree>
    <p:extLst>
      <p:ext uri="{BB962C8B-B14F-4D97-AF65-F5344CB8AC3E}">
        <p14:creationId xmlns:p14="http://schemas.microsoft.com/office/powerpoint/2010/main" val="239486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外连接查询的语法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，能够使用外连接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查询数据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44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外连接查询的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语法格式：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1629594"/>
            <a:ext cx="7488832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 FROM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LEFT|RIGHT [OUTER] JOIN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连接条件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82541" y="3132470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数据表名称</a:t>
            </a: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02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486694" y="2349674"/>
            <a:ext cx="9721080" cy="970222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子查询的使用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，能够根据不同的需求使用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标量子查询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列子查询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行子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</a:t>
              </a:r>
              <a:endPara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询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表子查询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EXISTS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子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查询。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483135" y="3627051"/>
            <a:ext cx="9709797" cy="972000"/>
            <a:chOff x="978872" y="2570435"/>
            <a:chExt cx="5437064" cy="514352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外键约束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的概念，能够说明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外键约束的</a:t>
              </a:r>
              <a:r>
                <a:rPr lang="zh-CN" altLang="en-US" sz="2000" dirty="0" smtClean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作用。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83134" y="4906202"/>
            <a:ext cx="9709797" cy="972000"/>
            <a:chOff x="978872" y="2570435"/>
            <a:chExt cx="5437064" cy="514352"/>
          </a:xfrm>
        </p:grpSpPr>
        <p:sp>
          <p:nvSpPr>
            <p:cNvPr id="13" name="Pentagon 5"/>
            <p:cNvSpPr/>
            <p:nvPr/>
          </p:nvSpPr>
          <p:spPr bwMode="auto">
            <a:xfrm>
              <a:off x="978872" y="2570435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掌握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数据表中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外键约束的使用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，能够正确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添加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外键约束，并完成关联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表    </a:t>
              </a:r>
              <a:endPara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中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数据的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添加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、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更新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和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删除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操作。</a:t>
              </a:r>
              <a:endPara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4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986441" y="3608650"/>
            <a:ext cx="10153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左外连接查询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右外连接查询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区别：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外连接查询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：返回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符合连接条件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的记录。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外连接查询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：返回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所有记录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符合连接条件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的记录。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133017" y="1307763"/>
            <a:ext cx="3317128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198662" y="2220568"/>
            <a:ext cx="2352123" cy="455347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8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301415" y="2263575"/>
            <a:ext cx="21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外连接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3703513" y="1485578"/>
            <a:ext cx="253796" cy="1872000"/>
          </a:xfrm>
          <a:prstGeom prst="leftBrace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110035" y="1307763"/>
            <a:ext cx="3353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左外连接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LEFT JOIN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）查询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139114" y="3213770"/>
            <a:ext cx="3324244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139113" y="3224317"/>
            <a:ext cx="3324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右外连接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RIGHT JOIN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）查询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816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外连接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左外连接查询是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用左表的记录匹配右表的记录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，查询的结果包括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左表中的所有记录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，以及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右表中满足连接条件的记录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。如果左表的某条记录在右表中不存在，则右表中对应字段的值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显示为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左外连接查询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示意图：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40871"/>
              </p:ext>
            </p:extLst>
          </p:nvPr>
        </p:nvGraphicFramePr>
        <p:xfrm>
          <a:off x="1369225" y="3501802"/>
          <a:ext cx="9523970" cy="1671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Visio" r:id="rId3" imgW="7401081" imgH="1295471" progId="Visio.Drawing.15">
                  <p:embed/>
                </p:oleObj>
              </mc:Choice>
              <mc:Fallback>
                <p:oleObj name="Visio" r:id="rId3" imgW="7401081" imgH="12954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225" y="3501802"/>
                        <a:ext cx="9523970" cy="16718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682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评分为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及对应的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分类名称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，查询出所有商品的分类名称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左外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商品表作为查询中的左表：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061642"/>
            <a:ext cx="8568952" cy="142295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g.name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g.score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gscore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c.name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cname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g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LEFT JOIN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g.category_id=c.id AND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g.score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=5 ORDER BY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g.score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6195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SHOW COLUMNS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语句查看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表结构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右外连接查询是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用右表的记录匹配左表的记录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，查询的结果包括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右表中的所有记录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，以及左表中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满足连接条件的记录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。如果右表的某条记录在左表中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不存在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，则左表中对应字段的值显示为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NULL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左外连接查询示意图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31499"/>
              </p:ext>
            </p:extLst>
          </p:nvPr>
        </p:nvGraphicFramePr>
        <p:xfrm>
          <a:off x="1270670" y="3429794"/>
          <a:ext cx="9748807" cy="171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Visio" r:id="rId3" imgW="7401081" imgH="1295471" progId="Visio.Drawing.15">
                  <p:embed/>
                </p:oleObj>
              </mc:Choice>
              <mc:Fallback>
                <p:oleObj name="Visio" r:id="rId3" imgW="7401081" imgH="129547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670" y="3429794"/>
                        <a:ext cx="9748807" cy="17113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381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92818F8-900E-4612-8754-1A79D230BDBB}"/>
              </a:ext>
            </a:extLst>
          </p:cNvPr>
          <p:cNvSpPr txBox="1"/>
          <p:nvPr/>
        </p:nvSpPr>
        <p:spPr>
          <a:xfrm>
            <a:off x="1054646" y="1076400"/>
            <a:ext cx="101531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评分为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分类名称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对应的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，评分不为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的商品分类名称也需要查询出来，使用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右外连接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，将商品分类表作为查询中的右表：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2061642"/>
            <a:ext cx="8568952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g.name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gname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g.score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gscore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c.name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cname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g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RIGHT JOIN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c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g.category_id=c.id AND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g.score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=5 ORDER BY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g.score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DESC;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外连接查询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031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USING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86446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38152" y="1281019"/>
            <a:ext cx="208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USING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关键字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0427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199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2190614"/>
            <a:ext cx="10419861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在连接查询时，若数据表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连接的字段同名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，则连接时的匹配条件可以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USING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USING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关键字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的语法格式：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710830" y="3141762"/>
            <a:ext cx="6386496" cy="13388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[CROSS|INNER|LEFT|RIGHT] JOIN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USING(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同名的连接字段列表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28143" y="4437906"/>
            <a:ext cx="104198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USING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查询商品名称为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“钢笔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T1616”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所在的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分类下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有哪些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商品：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422798" y="4941962"/>
            <a:ext cx="7200800" cy="13388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DISTINCT g1.id, g1.name FROM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g1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JOIN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g2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USING(</a:t>
            </a:r>
            <a:r>
              <a:rPr lang="en-US" altLang="zh-CN" sz="18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WHERE g2.name='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钢笔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T1616'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83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968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247793" cy="178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子查询的使用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能够根据不同的需求使用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标量子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列子查询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行子查询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表子查询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EXISTS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查询。</a:t>
            </a:r>
            <a:endParaRPr lang="zh-CN" altLang="en-US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查询的分类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439023" y="1269554"/>
            <a:ext cx="62646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查询是指在一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en-US" altLang="zh-CN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SQL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可以是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语句、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语句、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UPDATE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语句或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语句）中嵌入一个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查询语句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，将语句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执行的条件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查询的数据源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</a:t>
            </a:r>
            <a:r>
              <a:rPr lang="en-US" altLang="zh-CN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就是子查询语句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kern="1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查询语句是一条完整的</a:t>
            </a:r>
            <a:r>
              <a:rPr lang="en-US" altLang="zh-CN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SELECT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语句，能够</a:t>
            </a:r>
            <a:r>
              <a:rPr lang="zh-CN" altLang="en-US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独立执行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，并且需要</a:t>
            </a:r>
            <a:r>
              <a:rPr lang="zh-CN" altLang="en-US" kern="1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使用小括号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进行包裹。</a:t>
            </a:r>
            <a:endParaRPr lang="zh-CN" altLang="en-US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8622" y="1269554"/>
            <a:ext cx="3248195" cy="380989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查询的分类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950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277031" y="1413570"/>
            <a:ext cx="2106205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原创设计师QQ598969553          _8">
            <a:extLst>
              <a:ext uri="{FF2B5EF4-FFF2-40B4-BE49-F238E27FC236}">
                <a16:creationId xmlns:a16="http://schemas.microsoft.com/office/drawing/2014/main" id="{B8A86F15-1797-28AA-1001-F0096AD84F98}"/>
              </a:ext>
            </a:extLst>
          </p:cNvPr>
          <p:cNvSpPr/>
          <p:nvPr/>
        </p:nvSpPr>
        <p:spPr>
          <a:xfrm>
            <a:off x="1342678" y="2956042"/>
            <a:ext cx="2352123" cy="455347"/>
          </a:xfrm>
          <a:prstGeom prst="roundRect">
            <a:avLst/>
          </a:prstGeom>
          <a:solidFill>
            <a:srgbClr val="005DA2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22860" rIns="22860" bIns="22860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4" name="原创设计师QQ598969553          _9">
            <a:extLst>
              <a:ext uri="{FF2B5EF4-FFF2-40B4-BE49-F238E27FC236}">
                <a16:creationId xmlns:a16="http://schemas.microsoft.com/office/drawing/2014/main" id="{083EE87A-BD6C-725F-C183-232A09D6957B}"/>
              </a:ext>
            </a:extLst>
          </p:cNvPr>
          <p:cNvSpPr txBox="1"/>
          <p:nvPr/>
        </p:nvSpPr>
        <p:spPr>
          <a:xfrm>
            <a:off x="1445431" y="2999049"/>
            <a:ext cx="213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A870FB52-C972-1DE3-5562-F45CCC9560DD}"/>
              </a:ext>
            </a:extLst>
          </p:cNvPr>
          <p:cNvSpPr/>
          <p:nvPr/>
        </p:nvSpPr>
        <p:spPr>
          <a:xfrm>
            <a:off x="3847527" y="1709325"/>
            <a:ext cx="253796" cy="3016614"/>
          </a:xfrm>
          <a:prstGeom prst="leftBrace">
            <a:avLst/>
          </a:prstGeom>
          <a:ln>
            <a:solidFill>
              <a:srgbClr val="1369B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254049" y="1413570"/>
            <a:ext cx="21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标量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子查询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9432036-84F3-7CF4-8F1F-A0549CD07F92}"/>
              </a:ext>
            </a:extLst>
          </p:cNvPr>
          <p:cNvSpPr/>
          <p:nvPr/>
        </p:nvSpPr>
        <p:spPr>
          <a:xfrm>
            <a:off x="4276711" y="4495363"/>
            <a:ext cx="2100108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原创设计师QQ598969553          _9">
            <a:extLst>
              <a:ext uri="{FF2B5EF4-FFF2-40B4-BE49-F238E27FC236}">
                <a16:creationId xmlns:a16="http://schemas.microsoft.com/office/drawing/2014/main" id="{25FDD8C0-20A6-3A02-E9C7-5F4A1F7C8D34}"/>
              </a:ext>
            </a:extLst>
          </p:cNvPr>
          <p:cNvSpPr txBox="1"/>
          <p:nvPr/>
        </p:nvSpPr>
        <p:spPr>
          <a:xfrm>
            <a:off x="4276710" y="4505910"/>
            <a:ext cx="210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en-US" altLang="zh-CN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EXISTS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277031" y="2186655"/>
            <a:ext cx="2106205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254049" y="2186655"/>
            <a:ext cx="21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列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子查询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293596" y="2956042"/>
            <a:ext cx="2106205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247632" y="2959740"/>
            <a:ext cx="21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行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子查询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2093F1-8748-DF76-0CC1-FE4E36096317}"/>
              </a:ext>
            </a:extLst>
          </p:cNvPr>
          <p:cNvSpPr/>
          <p:nvPr/>
        </p:nvSpPr>
        <p:spPr>
          <a:xfrm>
            <a:off x="4276710" y="3707561"/>
            <a:ext cx="2106205" cy="3938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原创设计师QQ598969553          _9">
            <a:extLst>
              <a:ext uri="{FF2B5EF4-FFF2-40B4-BE49-F238E27FC236}">
                <a16:creationId xmlns:a16="http://schemas.microsoft.com/office/drawing/2014/main" id="{2FDEFE17-32D8-7819-CA1F-C66927004DF7}"/>
              </a:ext>
            </a:extLst>
          </p:cNvPr>
          <p:cNvSpPr txBox="1"/>
          <p:nvPr/>
        </p:nvSpPr>
        <p:spPr>
          <a:xfrm>
            <a:off x="4253728" y="3707561"/>
            <a:ext cx="21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18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子查询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查询的分类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23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982638" y="2713781"/>
            <a:ext cx="10081120" cy="19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章节所涉及的数据操作都是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基于一张表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完成的，即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单表操作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。然而实际开发中，业务逻辑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较为复杂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，有时需要对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两张以上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的数据表进行操作，即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多表操作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本章针对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多表操作进行详细讲解，包括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，外键约束关联表中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数据的添加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标量子查询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标量子查询是指子查询返回的结果为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单个数据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，即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一行一列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子查询位于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，通常与运算符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&gt;=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&lt;=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结合使用。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标量子查询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3074978"/>
            <a:ext cx="9289032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=|&lt;&gt;|&gt;|&gt;=|&lt;|&lt;=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(SELECT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[WHERE] [GROUP BY] [HAVING]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[ORDER BY] [LIMIT]);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查询的分类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107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利用标量子查询的方式，从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表中获取商品名称为“钢笔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T1616”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所在的商品分类名称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① 通过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子查询返回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为“钢笔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T1616”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② 根据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的值筛选出与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值相等的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846734" y="3069754"/>
            <a:ext cx="9217024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钢笔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T1616');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查询的分类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760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子查询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列子查询是一种返回结果为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一列多行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数据的子查询。列子查询位于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，通常与运算符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IN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结合使用。其中，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在指定的集合范围之内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，多选一；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IN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不在指定的集合范围之内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列子查询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522698" y="3507026"/>
            <a:ext cx="972108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IN|NOT IN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(SELECT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[WHERE] [GROUP BY] [HAVING] [ORDER BY] [LIMIT]);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查询的分类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693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利用列子查询的方式，从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表中获取添加了商品的商品分类名称有哪些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① 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通过子查询返回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② 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的值查询部门分类名称的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565698"/>
            <a:ext cx="7632848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name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 IN(SELECT DISTINCT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查询的分类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82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9452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行子查询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查询的返回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结果为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，位于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，通常与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NOT IN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结合使用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行比较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查询的分类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29548"/>
              </p:ext>
            </p:extLst>
          </p:nvPr>
        </p:nvGraphicFramePr>
        <p:xfrm>
          <a:off x="1774726" y="2565698"/>
          <a:ext cx="8819126" cy="394049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35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852356875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zh-CN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不同比较运算符的行比较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ctr" fontAlgn="ctr">
                        <a:spcAft>
                          <a:spcPts val="0"/>
                        </a:spcAft>
                      </a:pPr>
                      <a:r>
                        <a:rPr lang="zh-CN" altLang="zh-CN" sz="18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逻辑关系等价于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(a, b)=(x, y)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(a=x) AND (b=y)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(a, b)&lt;=&gt;(x, y)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(a&lt;=&gt;x) AND (b&lt;=&gt;y)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(a, b)&lt;&gt;(x, y)</a:t>
                      </a:r>
                      <a:r>
                        <a:rPr lang="zh-CN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或</a:t>
                      </a: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(a, b)!=(x, y)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(a&lt;&gt;x) OR (b&lt;&gt;y)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20157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(a, b)&gt;(x, y)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(a&gt;x) OR ((a=x) AND (b&gt;y))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343867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(a, b)&gt;=(x, y)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(a&gt;x) OR ((a=x) AND (b&gt;=y))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65434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(a, b) &lt; (x, y)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(a&lt;x) OR ((a=x) AND (b&lt;y))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135982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(a, b)&lt;=(x, y)</a:t>
                      </a:r>
                      <a:endParaRPr lang="zh-CN" sz="18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en-US" sz="18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(a&lt;x) OR ((a=x) AND (b&lt;=y))</a:t>
                      </a:r>
                      <a:endParaRPr lang="zh-CN" sz="18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072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11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行子查询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06774" y="1629594"/>
            <a:ext cx="792088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2, ...) {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|IN|NOT IN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(SELECT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1,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...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[WHERE]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BY] [HAVING] [ORDER BY] [LIMIT]);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查询的分类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3568586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表中获取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价格最高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，且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评分最低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73556" y="4122584"/>
            <a:ext cx="10147355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price, score, content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(price, score)=(SELECT MAX(price), MIN(score) 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6870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4. 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表子查询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表子查询是一种返回结果为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多行多列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的子查询，可以是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一行一列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一列多行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一行多列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多行多列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。表子查询多位于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关键字之后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表子查询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90750" y="2997746"/>
            <a:ext cx="7848872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(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表子查询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[AS]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别名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[WHERE] [GROUP BY] [HAVING] [ORDER BY] [LIMIT];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查询的分类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4005858"/>
            <a:ext cx="10729192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表中获取每个商品分类下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价格最高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的商品信息：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10086" y="4505482"/>
            <a:ext cx="9010199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a.id, a.name,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a.price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a.category_id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MAX(price)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max_price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BY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b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a.category_id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b.category_id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AND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a.price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b.max_price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531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 EXISTS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子查询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EXISTS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子查询用于判断子查询语句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是否有返回的结果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存在结果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则返回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，代表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；否则返回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，代表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不成立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EXISTS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子查询位于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中使用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EXISTS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子查询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的语法格式：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50790" y="3052021"/>
            <a:ext cx="7200800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EXISTS(SELECT * FROM 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BY] [HAVING] [ORDER BY] [LIMIT])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查询的分类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1463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1702B41-E3B8-401F-B9DD-1D4D7F8C2488}"/>
              </a:ext>
            </a:extLst>
          </p:cNvPr>
          <p:cNvSpPr txBox="1"/>
          <p:nvPr/>
        </p:nvSpPr>
        <p:spPr>
          <a:xfrm>
            <a:off x="982638" y="1125538"/>
            <a:ext cx="107291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5. EXISTS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子查询</a:t>
            </a:r>
            <a:endParaRPr lang="en-US" altLang="zh-CN" sz="2000" dirty="0" smtClean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表中存在名称为“厨具”的分类时，将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的商品名称修改为电饭煲，价格修改为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，分类修改为“厨具”对应的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234666" y="2565698"/>
            <a:ext cx="10225136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name='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电饭煲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price=400,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=(SELECT id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name='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厨具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EXISTS(SELECT id 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name='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厨具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AND id=5;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查询的分类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71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175785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子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查询关键字的使用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，能够使用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ANY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ALL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关键字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与子查询结合使用。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查询关键字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760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0870" y="1800181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70870" y="2815780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70870" y="3827773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76422" y="1778002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70703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联合查询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6422" y="2798954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7107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连接查询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76422" y="3806120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6" y="2479004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子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查询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70870" y="4834421"/>
            <a:ext cx="1192190" cy="614525"/>
            <a:chOff x="2215144" y="3084852"/>
            <a:chExt cx="1244730" cy="844793"/>
          </a:xfrm>
        </p:grpSpPr>
        <p:sp>
          <p:nvSpPr>
            <p:cNvPr id="22" name="平行四边形 2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76422" y="4812768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外键约束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70870" y="5839605"/>
            <a:ext cx="1192190" cy="614525"/>
            <a:chOff x="2215144" y="3084852"/>
            <a:chExt cx="1244730" cy="844793"/>
          </a:xfrm>
        </p:grpSpPr>
        <p:sp>
          <p:nvSpPr>
            <p:cNvPr id="28" name="平行四边形 27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76422" y="5817952"/>
            <a:ext cx="5142331" cy="613062"/>
            <a:chOff x="4315150" y="2341731"/>
            <a:chExt cx="3857250" cy="540057"/>
          </a:xfrm>
        </p:grpSpPr>
        <p:sp>
          <p:nvSpPr>
            <p:cNvPr id="31" name="矩形 30"/>
            <p:cNvSpPr/>
            <p:nvPr/>
          </p:nvSpPr>
          <p:spPr>
            <a:xfrm>
              <a:off x="4838564" y="2478517"/>
              <a:ext cx="3025429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动手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实践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：多表查询练习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583038" y="1682367"/>
            <a:ext cx="6264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WHERE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子查询中，不仅可以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使用比较运算符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，还可以使用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MySQL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提供的一些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特定关键字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，常用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的子查询关键字还有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ANY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ALL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。带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ANY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SOME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ALL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关键字的子查询，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不能使用运算符</a:t>
            </a:r>
            <a:r>
              <a:rPr lang="en-US" altLang="zh-CN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&lt;=&gt;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。若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子查询结果与条件匹配时有</a:t>
            </a:r>
            <a:r>
              <a:rPr lang="en-US" altLang="zh-CN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，那么此条记录不参与匹配。</a:t>
            </a:r>
            <a:endParaRPr lang="zh-CN" altLang="en-US" sz="1800" kern="1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485578"/>
            <a:ext cx="3248195" cy="3809899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查询关键字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583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ANY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关键字结合子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关键字表示“任意一个”的意思，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必须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比较运算符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一起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基本语法格式：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73191" y="2493690"/>
            <a:ext cx="9806591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比较运算符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(SELECT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[WHERE] [GROUP BY] [HAVING] [ORDER BY] [LIMIT]);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4" y="3971018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表中获取商品价格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小于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商品分类名称：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73191" y="4581922"/>
            <a:ext cx="9806591" cy="1015663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name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sh_goods_category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ANY(SELECT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DISTINCT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price&lt;200)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查询关键字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213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ALL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结合子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ANY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关键字表示“所有”的意思，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关键字结合子查询时，表示与子查询返回的所有值进行比较，只有全部符合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子查询的结果时，才返回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，否则返回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基本语法格式：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10" y="2925738"/>
            <a:ext cx="9328400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比较运算符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(SELECT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[WHERE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GROUP BY] [HAVING] [ORDER BY] [LIMIT]);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4365898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表中获取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，且商品价格全部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低于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的商品信息：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30708" y="4869954"/>
            <a:ext cx="9328401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id, name, price, keyword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=3 AND price&lt;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ALL(SELECT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DISTINCT price 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sh_goods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category_id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=8)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子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查询关键字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72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143690" y="266995"/>
            <a:ext cx="555587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SOME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关键字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2" name="图形 22" descr="讲故事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12878" y="966595"/>
            <a:ext cx="1016001" cy="101600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150622" y="1176572"/>
            <a:ext cx="286446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538152" y="1281019"/>
            <a:ext cx="2089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SOME</a:t>
            </a:r>
            <a:r>
              <a:rPr lang="zh-CN" altLang="en-US" sz="2400" dirty="0" smtClean="0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关键字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04270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1999" y="1176572"/>
            <a:ext cx="83127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4871070" y="2531633"/>
            <a:ext cx="626469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SOME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关键字与</a:t>
            </a:r>
            <a:r>
              <a:rPr lang="en-US" altLang="zh-CN" sz="2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ANY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关键字</a:t>
            </a:r>
            <a:r>
              <a:rPr lang="zh-CN" altLang="en-US" sz="2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完全</a:t>
            </a:r>
            <a:r>
              <a:rPr lang="zh-CN" altLang="en-US" sz="2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相同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但</a:t>
            </a:r>
            <a:r>
              <a:rPr lang="en-US" altLang="zh-CN" sz="2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NOT SOME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en-US" altLang="zh-CN" sz="2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NOT ANY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2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含义不同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。前者仅用于</a:t>
            </a:r>
            <a:r>
              <a:rPr lang="zh-CN" altLang="en-US" sz="2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否定部分内容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，而后者表示</a:t>
            </a:r>
            <a:r>
              <a:rPr lang="zh-CN" altLang="en-US" sz="2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完全不</a:t>
            </a:r>
            <a:r>
              <a:rPr lang="zh-CN" altLang="en-US" sz="2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，相当于</a:t>
            </a:r>
            <a:r>
              <a:rPr lang="en-US" altLang="zh-CN" sz="2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NOT ALL</a:t>
            </a: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20878" y="2250623"/>
            <a:ext cx="3248195" cy="380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9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81372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外键约束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9911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外键约束的概念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，能够说明外键约束的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作用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外键约束概述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2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FF64E898-6E86-D391-68B3-6EAE5033EBA7}"/>
              </a:ext>
            </a:extLst>
          </p:cNvPr>
          <p:cNvSpPr txBox="1"/>
          <p:nvPr/>
        </p:nvSpPr>
        <p:spPr>
          <a:xfrm>
            <a:off x="4727055" y="2205658"/>
            <a:ext cx="64087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外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键约束</a:t>
            </a:r>
            <a:r>
              <a:rPr lang="zh-CN" altLang="en-US" kern="1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一个数据表中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另一个数据表中的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一列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多列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被引用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的列应该具有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主键约束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唯一性约束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，从而保证数据的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一致性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完整性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。其中，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被引用的表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引用外键的表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kern="1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从表</a:t>
            </a:r>
            <a:r>
              <a:rPr lang="zh-CN" altLang="en-US" kern="1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2638" y="1701602"/>
            <a:ext cx="3248195" cy="3809899"/>
          </a:xfrm>
          <a:prstGeom prst="rect">
            <a:avLst/>
          </a:prstGeom>
        </p:spPr>
      </p:pic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外键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约束概述</a:t>
            </a:r>
          </a:p>
        </p:txBody>
      </p:sp>
    </p:spTree>
    <p:extLst>
      <p:ext uri="{BB962C8B-B14F-4D97-AF65-F5344CB8AC3E}">
        <p14:creationId xmlns:p14="http://schemas.microsoft.com/office/powerpoint/2010/main" val="231973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345994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员工表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和部门表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department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数据之间的关联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外键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约束概述</a:t>
            </a: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18" y="1989634"/>
            <a:ext cx="8377060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80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添加外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键约束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正确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添加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键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约束。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外键约束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481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数据表时添加外键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约束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创建数据表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添加外键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约束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的语法格式：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50177" y="2061642"/>
            <a:ext cx="10264505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数据类型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[CONSTRAINT [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外键名称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]] FOREIGN KEY(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外键字段名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REFERENCES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主键字段名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[ON DELETE {RESTRICT|CASCADE|SET NULL|NO ACTION|SET DEFAULT}]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[ON UPDATE {RESTRICT|CASCADE|SET NULL|NO ACTION|SET DEFAULT}]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外键约束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84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联合查询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</a:t>
            </a:r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DELETE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UPDATE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用于设置主表中的数据被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时，从表对应数据的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处理办法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，从而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保证数据的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一致性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UPDATE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各参数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的具体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说明：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外键约束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948344"/>
              </p:ext>
            </p:extLst>
          </p:nvPr>
        </p:nvGraphicFramePr>
        <p:xfrm>
          <a:off x="1342678" y="2565698"/>
          <a:ext cx="9791700" cy="307241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159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2154">
                  <a:extLst>
                    <a:ext uri="{9D8B030D-6E8A-4147-A177-3AD203B41FA5}">
                      <a16:colId xmlns:a16="http://schemas.microsoft.com/office/drawing/2014/main" val="2650152503"/>
                    </a:ext>
                  </a:extLst>
                </a:gridCol>
              </a:tblGrid>
              <a:tr h="492562"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参数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7970" algn="ctr"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/>
                        </a:rPr>
                        <a:t>说明</a:t>
                      </a:r>
                      <a:endParaRPr lang="zh-CN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RESTRICT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默认值，拒绝主表删除或更新外键关联的字段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CASCADE</a:t>
                      </a:r>
                      <a:endParaRPr lang="zh-CN" sz="2000" b="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主表中删除或更新数据时，自动删除或更新从表中对应的数据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57691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 NULL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主表中删除或更新数据时，使用</a:t>
                      </a:r>
                      <a:r>
                        <a:rPr lang="en-US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NULL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值替换从表中对应的数据（不适用于设置了非空约束的字段）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976068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NO ACTION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拒绝主表删除或更新外键关联的字段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467829"/>
                  </a:ext>
                </a:extLst>
              </a:tr>
              <a:tr h="492562">
                <a:tc>
                  <a:txBody>
                    <a:bodyPr/>
                    <a:lstStyle/>
                    <a:p>
                      <a:pPr indent="266700" algn="ctr">
                        <a:spcAft>
                          <a:spcPts val="0"/>
                        </a:spcAft>
                      </a:pPr>
                      <a:r>
                        <a:rPr lang="en-US" sz="2000" b="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 DEFAULT</a:t>
                      </a:r>
                      <a:endParaRPr lang="zh-CN" sz="2000" b="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66700">
                        <a:spcAft>
                          <a:spcPts val="0"/>
                        </a:spcAft>
                      </a:pP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设为默认值，但</a:t>
                      </a:r>
                      <a:r>
                        <a:rPr lang="en-US" sz="2000" b="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InnoDB</a:t>
                      </a:r>
                      <a:r>
                        <a:rPr lang="zh-CN" sz="2000" b="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目前不支持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27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4727054" y="1485578"/>
            <a:ext cx="6168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sz="2800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外键约束的表必须使用</a:t>
            </a:r>
            <a:r>
              <a:rPr lang="en-US" altLang="zh-CN" sz="28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存储引擎，不能为临时表</a:t>
            </a:r>
            <a:r>
              <a:rPr lang="zh-CN" altLang="en-US" sz="2800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，只有</a:t>
            </a:r>
            <a:r>
              <a:rPr lang="en-US" altLang="zh-CN" sz="2800" kern="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8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存储引擎才允许使用外键；外键所在列的数据类型必须和主表中主键对应列的数据类型相同。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1197546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外键约束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916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创建从表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表，为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字段添加外键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，关联主表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department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03309" y="1629594"/>
            <a:ext cx="9544425" cy="332398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mydb.employees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id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UNSIGNED PRIMARY KEY AUTO_INCREMENT COMMENT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员工编号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VARCHAR(120) NOT NULL COMMENT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员工姓名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dept_id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 UNSIGNED NOT NULL COMMENT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部门编号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CONSTRAINT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FK_ID FOREIGN KEY(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dept_id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REFERENCES department(id)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 RESTRICT ON UPDATE CASCADE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COMMENT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员工表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外键约束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986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修改数据表时添加外键约束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修改数据表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添加外键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基本语法格式：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58996" y="2493690"/>
            <a:ext cx="9688441" cy="1754326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从表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[CONSTRAINT [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外键名称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]] FOREIGN KEY(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外键字段名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REFERENCES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主键字段名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[ON DELETE {CASCADE|SET NULL|NO ACTION|RESTRICT|SET DEFAULT}]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[ON UPDATE {CASCADE|SET NULL|NO ACTION|RESTRICT|SET DEFAULT}];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4221882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添加外键约束：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358995" y="4797946"/>
            <a:ext cx="9688441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mydb.employees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ADD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CONSTRAINT FK_ID FOREIGN KEY(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REFERENCES department(id)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 RESTRICT ON UPDATE CASCADE;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添加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外键约束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0242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175785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关联表的操作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，能够对关联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中的数据进行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添加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更新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887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添加数据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一个具有外键约束的从表在添加数据时，外键字段的值会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受到主表数据的约束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。若要为两个数据表添加数据，需要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先为主表添加数据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再为从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表添加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，且从表中外键字段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添加主表中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不存在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中添加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主表不存在的数据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161035" y="3429794"/>
            <a:ext cx="9900817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mydb.employees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 ('Tom', 3);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1452 (23000): Cannot add or update a child row: a foreign key constraint fails (`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`.`employees`, CONSTRAINT `FK_ID` FOREIGN KEY (`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`) REFERENCES `department` (`id`) ON DELETE RESTRICT ON UPDATE CASCADE)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67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主表添加数据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，再向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表添加主表存在的数据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21778" y="1773610"/>
            <a:ext cx="9162878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mydb.department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(id, name) VALUES (3, 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研发部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(0.02 sec)</a:t>
            </a:r>
          </a:p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INSERT INTO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mydb.employees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(name,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 VALUES ('Tom', 3);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(0.00 sec)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764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. 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更新数据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主表执行更新操作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，从表将按照其设置外键约束时设置的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UPDATE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自动执行相应的操作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部门名称为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“研发部”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的部门编号修改为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918742" y="2997746"/>
            <a:ext cx="8464305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UPDATE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mydb.department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SET id=1 WHERE name='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研发部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Rows matched: 1  Changed: 1  Warnings: 0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35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当主表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department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“研发部”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值成功修改为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后，从表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中的相关用户（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Tom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）的外键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被修改为</a:t>
            </a: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386793" y="2061642"/>
            <a:ext cx="6516725" cy="286232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SELECT *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mydb.employees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id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name |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+----+------+---------+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2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| Tom  | 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|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+----+------+---------+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187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3. 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endParaRPr lang="en-US" altLang="zh-CN" sz="2000" dirty="0" smtClean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主表执行删除操作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，从表将按照其设置外键约束时设置的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ON DELETE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自动执行相应的操作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删除主表数据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时，从表中含有该条记录对应的数据：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774726" y="2997746"/>
            <a:ext cx="9145016" cy="2400657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DELETE FROM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mydb.department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id=1;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ERROR 1451 (23000): Cannot delete or update a parent row: a foreign key constraint fails (`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`.`employees`, CONSTRAINT `FK_ID` FOREIGN KEY (`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`) REFERENCES `department` (`id`) ON DELETE RESTRICT ON UPDATE CASCADE)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47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64581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联合查询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的使用，能够根据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不同场景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灵活使用联合查询。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联合查询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先删除从表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再删除主表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486694" y="1629594"/>
            <a:ext cx="8640960" cy="1938992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DELETE 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mydb.employees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dept_id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=1;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 DELETE FROM 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mydb.department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WHERE id=1;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Query OK, 1 row affected (0.01 sec)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关联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600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576722"/>
            <a:ext cx="4983480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外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键约束的语法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正确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删除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键约束。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删除外键约束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91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若要解除两张数据表之间的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关联，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可以使用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子句删除外键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约束。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基本语法格式：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78782" y="2205658"/>
            <a:ext cx="720080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从表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FOREIGN KEY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外键名称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4" y="2844334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删除主表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department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和从表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employees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之间的外键约束：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1666417" y="3566301"/>
            <a:ext cx="8425530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mydb.employees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DROP FOREIGN KEY FK_ID;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删除外键约束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91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5" y="1076400"/>
            <a:ext cx="10297145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若要在删除外键约束的同时删除索引，则需要通过手动删除索引的方式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基本语法格式：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68757" y="2174307"/>
            <a:ext cx="7200799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ALTER TABLE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KEY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外键索引名称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7A83AF9-B591-4D1C-9C2D-AA4BFA622522}"/>
              </a:ext>
            </a:extLst>
          </p:cNvPr>
          <p:cNvSpPr txBox="1"/>
          <p:nvPr/>
        </p:nvSpPr>
        <p:spPr>
          <a:xfrm>
            <a:off x="1054644" y="2781722"/>
            <a:ext cx="10297145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手动删除索引：</a:t>
            </a:r>
            <a:endParaRPr lang="en-US" altLang="zh-CN" sz="2000" dirty="0">
              <a:solidFill>
                <a:srgbClr val="1369B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268757" y="3472338"/>
            <a:ext cx="7200799" cy="55399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ALTER TABLE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mydb.employees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DROP KEY FK_ID;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6.4.4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删除外键约束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351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781372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：多表查询练习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26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576722"/>
            <a:ext cx="5319801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多表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查询的语法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能够完成多表查询练习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16752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表查询练习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046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0" y="2569708"/>
            <a:ext cx="6260236" cy="33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）查询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sh_goods_attr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表中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category_id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所对应的商品的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属性信息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，将属性信息按照层级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升序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排列。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2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查询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sh_goods_attr_value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表中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goods_id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的商品所具有的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属性信息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，显示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属性名称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属性值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）查询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sh_goods_attr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表中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parent_id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为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的属性包含的所有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子属性值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（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4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查询拥有属性值个数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大于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的商品的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id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E2F0E98-C81F-42BA-9750-6530743AE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007" y="2016237"/>
            <a:ext cx="3715858" cy="4006159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3308350" y="1125538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2500" y="1475541"/>
            <a:ext cx="1783070" cy="76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实践需求</a:t>
            </a:r>
            <a:endParaRPr lang="zh-CN" altLang="en-US" sz="32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C03E3E9-C45E-49A8-87E4-C761089DE271}"/>
              </a:ext>
            </a:extLst>
          </p:cNvPr>
          <p:cNvSpPr txBox="1"/>
          <p:nvPr/>
        </p:nvSpPr>
        <p:spPr>
          <a:xfrm>
            <a:off x="1143690" y="266995"/>
            <a:ext cx="5239548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6.5  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实践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</a:t>
            </a:r>
            <a:r>
              <a:rPr lang="zh-CN" altLang="en-US" sz="24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表查询练习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21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3EC5482-CB16-4C2E-A4B5-DAAB9D563514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5" name="圆角矩形 26">
            <a:extLst>
              <a:ext uri="{FF2B5EF4-FFF2-40B4-BE49-F238E27FC236}">
                <a16:creationId xmlns:a16="http://schemas.microsoft.com/office/drawing/2014/main" id="{484D5830-9AD6-42CA-BF07-DDF880555766}"/>
              </a:ext>
            </a:extLst>
          </p:cNvPr>
          <p:cNvSpPr/>
          <p:nvPr/>
        </p:nvSpPr>
        <p:spPr>
          <a:xfrm>
            <a:off x="1198880" y="1810385"/>
            <a:ext cx="9936886" cy="2699529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05265F8A-5FA1-4825-83F3-7595B2ABB2F0}"/>
              </a:ext>
            </a:extLst>
          </p:cNvPr>
          <p:cNvSpPr txBox="1"/>
          <p:nvPr/>
        </p:nvSpPr>
        <p:spPr>
          <a:xfrm>
            <a:off x="1572769" y="2495235"/>
            <a:ext cx="9202957" cy="13306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本章主要对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多表操作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进行详细讲解，包括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联合查询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连接查询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子查询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，以及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外键约束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的相关内容，其中外键约束主要讲解在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关联表中添加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删除数据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的操作。通过本章的学习，希望读者能够掌握多表操作，为后续的学习打下坚实的基础。</a:t>
            </a:r>
            <a:endParaRPr lang="zh-CN" altLang="zh-CN" sz="2000" dirty="0">
              <a:solidFill>
                <a:srgbClr val="595959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F97713B-903B-4515-A80D-ED98DA59A98B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9E501D2-A5F6-4D52-B319-B3172518F29F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E906F77-628A-4450-9FD6-C335BD32E0A4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F6E1139-DB79-46FF-8D7F-B40684294116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107805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1054645" y="1075596"/>
            <a:ext cx="10419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联合查询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是一种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多表查询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方式，它将多个查询结果集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合并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为一个结果进行显示，还可以对数据量较大的表进行分表操作，将每张表的数据合并起来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显示。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联合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的基本语法：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2A40E9-6A05-40FE-BE23-B4361275042E}"/>
              </a:ext>
            </a:extLst>
          </p:cNvPr>
          <p:cNvSpPr txBox="1"/>
          <p:nvPr/>
        </p:nvSpPr>
        <p:spPr>
          <a:xfrm>
            <a:off x="2134766" y="2506464"/>
            <a:ext cx="6624736" cy="147732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spAutoFit/>
          </a:bodyPr>
          <a:lstStyle/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1 ...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UNION [ALL|DISTINCT]</a:t>
            </a:r>
          </a:p>
          <a:p>
            <a:pPr lvl="1"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 *|{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字段名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[, ...]} FROM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数据表名称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 ...;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联合查询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7C7476-70A0-45CA-ACD1-7CDA8E61E8F9}"/>
              </a:ext>
            </a:extLst>
          </p:cNvPr>
          <p:cNvSpPr txBox="1"/>
          <p:nvPr/>
        </p:nvSpPr>
        <p:spPr>
          <a:xfrm>
            <a:off x="2134766" y="3946624"/>
            <a:ext cx="67794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ALL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关键字保留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所有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结果</a:t>
            </a:r>
            <a:endParaRPr lang="en-US" altLang="zh-CN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DISTINCT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关键字为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默认值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，表示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去除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查询结果中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完全重复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数据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10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14EA5105-2A8B-BF6B-5A94-36080DEE4DB3}"/>
              </a:ext>
            </a:extLst>
          </p:cNvPr>
          <p:cNvSpPr txBox="1"/>
          <p:nvPr/>
        </p:nvSpPr>
        <p:spPr>
          <a:xfrm>
            <a:off x="3815090" y="1597650"/>
            <a:ext cx="68166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kern="1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联合查询的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语句的字段数量必须一致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，查询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结果中的列来源于第一条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语句的字段。即使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UNION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后的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查询的字段与第一个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查询的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字段不同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kern="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会根据第一个</a:t>
            </a:r>
            <a:r>
              <a:rPr lang="en-US" altLang="zh-CN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查询字段出现的顺序，对结果进行合并。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34" y="1197546"/>
            <a:ext cx="4365898" cy="4365898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6.1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联合查询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14412</TotalTime>
  <Words>4945</Words>
  <Application>Microsoft Office PowerPoint</Application>
  <PresentationFormat>自定义</PresentationFormat>
  <Paragraphs>472</Paragraphs>
  <Slides>78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4" baseType="lpstr">
      <vt:lpstr>Lato Light</vt:lpstr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Courier New</vt:lpstr>
      <vt:lpstr>Times New Roman</vt:lpstr>
      <vt:lpstr>Wingdings</vt:lpstr>
      <vt:lpstr>webwppDefTheme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wy</cp:lastModifiedBy>
  <cp:revision>4092</cp:revision>
  <dcterms:created xsi:type="dcterms:W3CDTF">2020-11-09T06:56:00Z</dcterms:created>
  <dcterms:modified xsi:type="dcterms:W3CDTF">2023-06-21T09:26:19Z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