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8"/>
  </p:notesMasterIdLst>
  <p:handoutMasterIdLst>
    <p:handoutMasterId r:id="rId79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486" r:id="rId9"/>
    <p:sldId id="1485" r:id="rId10"/>
    <p:sldId id="1441" r:id="rId11"/>
    <p:sldId id="1487" r:id="rId12"/>
    <p:sldId id="1488" r:id="rId13"/>
    <p:sldId id="1489" r:id="rId14"/>
    <p:sldId id="1490" r:id="rId15"/>
    <p:sldId id="1491" r:id="rId16"/>
    <p:sldId id="1492" r:id="rId17"/>
    <p:sldId id="1493" r:id="rId18"/>
    <p:sldId id="1494" r:id="rId19"/>
    <p:sldId id="1495" r:id="rId20"/>
    <p:sldId id="1496" r:id="rId21"/>
    <p:sldId id="1285" r:id="rId22"/>
    <p:sldId id="1286" r:id="rId23"/>
    <p:sldId id="1368" r:id="rId24"/>
    <p:sldId id="1452" r:id="rId25"/>
    <p:sldId id="1293" r:id="rId26"/>
    <p:sldId id="1497" r:id="rId27"/>
    <p:sldId id="1498" r:id="rId28"/>
    <p:sldId id="1499" r:id="rId29"/>
    <p:sldId id="1500" r:id="rId30"/>
    <p:sldId id="1501" r:id="rId31"/>
    <p:sldId id="1502" r:id="rId32"/>
    <p:sldId id="1503" r:id="rId33"/>
    <p:sldId id="1504" r:id="rId34"/>
    <p:sldId id="1505" r:id="rId35"/>
    <p:sldId id="1506" r:id="rId36"/>
    <p:sldId id="1507" r:id="rId37"/>
    <p:sldId id="1508" r:id="rId38"/>
    <p:sldId id="1509" r:id="rId39"/>
    <p:sldId id="1370" r:id="rId40"/>
    <p:sldId id="1295" r:id="rId41"/>
    <p:sldId id="1454" r:id="rId42"/>
    <p:sldId id="1511" r:id="rId43"/>
    <p:sldId id="1512" r:id="rId44"/>
    <p:sldId id="1513" r:id="rId45"/>
    <p:sldId id="1514" r:id="rId46"/>
    <p:sldId id="1515" r:id="rId47"/>
    <p:sldId id="1510" r:id="rId48"/>
    <p:sldId id="1516" r:id="rId49"/>
    <p:sldId id="1517" r:id="rId50"/>
    <p:sldId id="1458" r:id="rId51"/>
    <p:sldId id="1371" r:id="rId52"/>
    <p:sldId id="1296" r:id="rId53"/>
    <p:sldId id="1297" r:id="rId54"/>
    <p:sldId id="1379" r:id="rId55"/>
    <p:sldId id="1093" r:id="rId56"/>
    <p:sldId id="1518" r:id="rId57"/>
    <p:sldId id="1519" r:id="rId58"/>
    <p:sldId id="1520" r:id="rId59"/>
    <p:sldId id="1521" r:id="rId60"/>
    <p:sldId id="1523" r:id="rId61"/>
    <p:sldId id="1524" r:id="rId62"/>
    <p:sldId id="1525" r:id="rId63"/>
    <p:sldId id="1522" r:id="rId64"/>
    <p:sldId id="1383" r:id="rId65"/>
    <p:sldId id="1299" r:id="rId66"/>
    <p:sldId id="1526" r:id="rId67"/>
    <p:sldId id="1384" r:id="rId68"/>
    <p:sldId id="1388" r:id="rId69"/>
    <p:sldId id="1389" r:id="rId70"/>
    <p:sldId id="1396" r:id="rId71"/>
    <p:sldId id="1395" r:id="rId72"/>
    <p:sldId id="1399" r:id="rId73"/>
    <p:sldId id="1527" r:id="rId74"/>
    <p:sldId id="1482" r:id="rId75"/>
    <p:sldId id="1252" r:id="rId76"/>
    <p:sldId id="326" r:id="rId77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1369B3"/>
    <a:srgbClr val="595959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9" autoAdjust="0"/>
    <p:restoredTop sz="89369" autoAdjust="0"/>
  </p:normalViewPr>
  <p:slideViewPr>
    <p:cSldViewPr>
      <p:cViewPr varScale="1">
        <p:scale>
          <a:sx n="115" d="100"/>
          <a:sy n="115" d="100"/>
        </p:scale>
        <p:origin x="324" y="8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66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1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8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286894" y="263770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7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用户与权限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身份验证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plugin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authentication_string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用户的身份验证信息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plugin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指定验证插件的名称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authentication_string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使用指定插件对密码（例如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123456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）加密后的字符串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语句查询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plugin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authentication_string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1" y="3476253"/>
            <a:ext cx="10543866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plugin,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User='root';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plugin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caching_sha2_password | $A$005$0&gt;}* u"})- q? +7{S&lt;rwGvanRy1      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CcM3ojrWCo5120eFvsVocwllDGt3FtNKA1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15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在客户端与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服务器连接时，除了基于用户名和密码的常规验证外，还可以判断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当前连接是否符合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安全连接相关的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ssl_type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：用于保存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安全连接的类型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，它的可选值有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''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（一对单引号表示空）、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（任意类型）、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证书）、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SPECIFIED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（规定的）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ssl_cipher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：用于保存安全加密连接的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特定密码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x509_issuer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：保存由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签发的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证书。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x509_subject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：保存包含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主题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的有效的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X509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证书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81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要想使用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SSL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安全协议，需要先确认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SSL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加密是否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开启。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have_openssl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SSL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加密是否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开启：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758" y="2277666"/>
            <a:ext cx="7272808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have_openssl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Value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have_openssl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YES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15850" y="4203884"/>
            <a:ext cx="2020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已开启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SSL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4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资源控制字段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max_”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的字段用于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控制用户可使用的服务器资源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，防止用户登录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执行不合规范的操作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浪费服务器资源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资源控制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max_questions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：保存每小时允许用户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执行查询操作的最多次数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max_updates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：保存每小时允许用户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执行更新操作的最多次数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max_connections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：保存每小时允许用户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建立连接的最多次数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max_user_connections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：保存允许单个用户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同时建立连接的最多数量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资源控制字段的默认值均为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，表示对此用户没有任何的资源限制。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62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权限字段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的字段用于保存用户的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52548"/>
              </p:ext>
            </p:extLst>
          </p:nvPr>
        </p:nvGraphicFramePr>
        <p:xfrm>
          <a:off x="1126654" y="2493690"/>
          <a:ext cx="10379089" cy="346885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4217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  <a:gridCol w="505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87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用户是否可以通过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用户是否可以通过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插入数据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用户是否可以通过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用户是否可以通过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用户是否可以创建新的数据库和数据表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Drop_priv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用户是否可以删除现有的数据库和数据表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3396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063758" y="5962549"/>
            <a:ext cx="6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1/5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7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99215"/>
              </p:ext>
            </p:extLst>
          </p:nvPr>
        </p:nvGraphicFramePr>
        <p:xfrm>
          <a:off x="1143690" y="1612150"/>
          <a:ext cx="10330815" cy="43379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59228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  <a:gridCol w="4731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7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Reload_priv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用户是否可以执行刷新和重新加载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所用的各种内部缓存的特定命令，包括日志、权限、主机、查询和表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Shutdown_priv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用户是否可以关闭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服务器（应谨慎授权给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root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账户之外的用户）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Process_priv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用户是否可以通过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 PROCESSLIST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命令查看其他用户的进程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用户是否可以执行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 INTO OUTFILE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LOAD DATA INFILE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Grant_priv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9685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用户是否可以将自己的权限再授予其他用户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References_priv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用户是否可以创建外键约束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3396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63758" y="5962549"/>
            <a:ext cx="6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3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59626"/>
              </p:ext>
            </p:extLst>
          </p:nvPr>
        </p:nvGraphicFramePr>
        <p:xfrm>
          <a:off x="1143690" y="1592155"/>
          <a:ext cx="10330815" cy="457394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31236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  <a:gridCol w="465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7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用户是否可以创建和删除索引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Alter_priv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用户是否可以修改数据表和索引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Show_db_priv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用户是否可以查看服务器上所有数据库的名字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Super_priv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用户是否可以执行某些强大的管理功能，例如通过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KILL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命令删除用户进程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Create_tmp_table_priv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用户是否可以创建临时表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Lock_tables_priv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用户是否可以使用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 TABLES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阻止对表的访问和修改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339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用户是否可以执行存储过程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4144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63758" y="6187584"/>
            <a:ext cx="6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3/5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2847"/>
              </p:ext>
            </p:extLst>
          </p:nvPr>
        </p:nvGraphicFramePr>
        <p:xfrm>
          <a:off x="1143690" y="1629594"/>
          <a:ext cx="10330815" cy="4573943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31236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  <a:gridCol w="465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7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Repl_slave_priv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用户是否可以读取二进制日志文件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Repl_client_priv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用户是否可以复制从服务器和主服务器的位置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Create_view_priv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用户是否可以创建视图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Show_view_priv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用户是否可以查看视图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Create_routine_priv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用户是否可以创建存储过程和存储函数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Alter_routine_priv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用户是否可以修改或删除存储过程和存储函数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339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Create_user_priv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用户是否可以执行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USER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创建新用户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4144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63758" y="6187584"/>
            <a:ext cx="6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/5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7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09815"/>
              </p:ext>
            </p:extLst>
          </p:nvPr>
        </p:nvGraphicFramePr>
        <p:xfrm>
          <a:off x="1143690" y="1629594"/>
          <a:ext cx="10330815" cy="323770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75252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  <a:gridCol w="451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数据类型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7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Event_priv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用户是否可以创建、修改和删除事件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Trigger_priv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用户是否可以创建和删除触发器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Create_tablespace_priv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用户是否可以创建表空间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Create_role_priv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enum('N','Y')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用户是否可以创建角色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Drop_role_priv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('N','Y')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font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用户是否可以删除角色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063758" y="4869954"/>
            <a:ext cx="62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5/5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用户锁定字段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数据表中的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account_locked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用于保存当前用户是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锁定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的状态。该字段是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ENUM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枚举类型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，当其值为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时表示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可以连接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；当其值为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时表示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锁定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，该用户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不能连接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0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228535"/>
            <a:ext cx="9721080" cy="1062000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用户与权限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的概念，能够说出用户与权限的相关字段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分类。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3558798"/>
            <a:ext cx="9709797" cy="1062000"/>
            <a:chOff x="978872" y="2570436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6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用户的管理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root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创建用户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修改用户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4886947"/>
            <a:ext cx="9698457" cy="106312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权限的管理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root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用户给其他用户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授予权限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查看权限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回收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权限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刷新</a:t>
              </a:r>
              <a:r>
                <a:rPr lang="zh-CN" altLang="en-US" sz="200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权限。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用户管理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创建用户的语法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root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140" y="1634818"/>
            <a:ext cx="770485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[IF NOT EXISTS]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用户身份验证选项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用户身份验证选项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[REQUIRE {NONE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加密连接协议选项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[WITH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资源控制选项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密码管理选项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账户锁定选项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774726" y="3501802"/>
            <a:ext cx="9648478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的格式为“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是登录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服务器时使用的用户名，用户名不超过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个字符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且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区分大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小写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是登录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服务器时所使用的地址，主机名可以是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IP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允许任何主机连接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服务器，则主机名可以使用通配符“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（空字符串）。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如果用户名或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主机名包含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特殊符号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%”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将用户名或主机名使用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包裹。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其他选项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13785"/>
              </p:ext>
            </p:extLst>
          </p:nvPr>
        </p:nvGraphicFramePr>
        <p:xfrm>
          <a:off x="838622" y="1576024"/>
          <a:ext cx="10945216" cy="3470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62012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4866780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48272967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用户身份验证选项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设置用户身份验证插件和登录密码，默认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sz="2000" b="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default_authentication_plugin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插件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caching_sha2_password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加密连接协议选项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设置用户是否使用加密连接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NONE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（不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使用加密连接）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资源控制选项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控制用户对服务器资源的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（无限制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密码管理选项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设置用户登录密码有效期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 EXPIRE DEFAULT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账户锁定选项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设置用户的锁定状态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ACCOUNT UNLOCK</a:t>
                      </a:r>
                      <a:r>
                        <a:rPr 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（未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锁定）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4069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创建用户时不设置任何选项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，表示此用户只能通过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指定的主机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普通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2466503"/>
            <a:ext cx="54726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'test1'@'localhost'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2997746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指定主机名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，表示此用户可以通过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任意主机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任意主机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538922" y="3955916"/>
            <a:ext cx="381642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'test2'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58802" y="1629594"/>
            <a:ext cx="6948772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Host, User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User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test2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test1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+-----------+------------------+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2998862" y="5035395"/>
            <a:ext cx="576064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test2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可以通过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任意主机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3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90950" y="177361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用户时如果用户名是空字符串（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），表示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创建匿名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用户，即登录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不需要输入用户名和密码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这种操作会给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带来安全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隐患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推荐创建匿名用户和使用匿名用户操作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5212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6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用户时设置用户身份验证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创建用户时，通过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BY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关键字设置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用户身份验证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758" y="2038887"/>
            <a:ext cx="828012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'test3'@'localhost'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BY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'123456';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2565698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查看创建的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test3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0023" y="3102524"/>
            <a:ext cx="10244001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plugin,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user='test3';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plugin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caching_sha2_password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$A$005$ 6NE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e./A &amp;-87ii I/zWyf45Y29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ep9XA/sHvZJeOBsFqBlnSfjLC3ghtZG8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09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58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常用的身份验证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mysql_native_password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：基于本机密码散列方法实现身份验证。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sha256_password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：实现基本的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SHA-256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身份认证。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caching_sha2_password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：默认插件，在服务器端使用缓存实现基本的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SHA-256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身份验证。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092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身份验证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指定身份验证插件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35569"/>
              </p:ext>
            </p:extLst>
          </p:nvPr>
        </p:nvGraphicFramePr>
        <p:xfrm>
          <a:off x="919148" y="2098952"/>
          <a:ext cx="10792682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040154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IDENTIFIED WITH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验证插件名称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使用指定的身份验证插件对空密码进行加密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IDENTIFIED WITH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验证插件名称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 BY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明文密码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使用指定的身份验证插件对明文密码进行加密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IDENTIFIED WITH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验证插件名称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 BY </a:t>
                      </a: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RANDOM PASSWORD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使用指定的身份验证插件对随机密码进行加密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IDENTIFIED WITH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验证插件名称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 AS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明文密码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设置指定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的验证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插件将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明文密码的值存储在</a:t>
                      </a: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在前面的章节中都是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用户操作的数据库，在实际工作环境中，为了保证数据库的安全，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通常会给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数据库的人员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用户名和密码，并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可操作的权限，让其仅能在自己拥有的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中的用户与权限进行详细讲解。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创建用户名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的用户，使用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mysql_native_password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插件对明文密码“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6353" y="1622043"/>
            <a:ext cx="822531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'test4'@'localhost'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mysql_native_password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BY '123456';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2637706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语句查看创建的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test4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72825" y="3141762"/>
            <a:ext cx="10466997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plugin,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user='test4';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plugin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mysql_native_password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*6BB4837EB74329105EE4568DDA7DC67ED2CA2AD9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+--------------------------+------------------------------------------------------------+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用户时设置资源操作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创建用户时，可以通过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关键字设置资源操作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资源操作选项：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87839"/>
              </p:ext>
            </p:extLst>
          </p:nvPr>
        </p:nvGraphicFramePr>
        <p:xfrm>
          <a:off x="1487488" y="2565698"/>
          <a:ext cx="9720286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535710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MAX_QUERIES_PER_HOUR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一小时内允许用户执行查询操作的次数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MAX_UPDATES_PER_HOUR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一小时内允许用户执行更新操作的次数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MAX_CONNECTIONS_PER_HOUR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一小时内允许用户执行连接服务器的次数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MAX_USER_CONNECTIONS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限制同时连接服务器的最大用户数量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创建用户名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用户，限制其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每小时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最多可以执行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次更新操作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6353" y="1622043"/>
            <a:ext cx="822531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 'test5'@'localhost' IDENTIFIED BY '555555'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MAX_UPDATES_PER_HOUR 10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7622" y="2637706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max_updates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字段的值：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3231768"/>
            <a:ext cx="964907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max_updates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user='test5';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max_updates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3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用户时设置密码管理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创建用户时，不仅可以为用户设置登录密码，还可以设置登录密码的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有效期。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密码管理选项：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80572"/>
              </p:ext>
            </p:extLst>
          </p:nvPr>
        </p:nvGraphicFramePr>
        <p:xfrm>
          <a:off x="1255633" y="2553728"/>
          <a:ext cx="9937104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77052161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 EXPIRE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将密码设置为立即过期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762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 EXPIRE DEFAULT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sz="1800" b="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default_password_lifetime</a:t>
                      </a:r>
                      <a:r>
                        <a:rPr lang="zh-CN" sz="18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密码有效期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4469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 EXPIRE NEVER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密码永不过期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0680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PASSWORD EXPIRE INTERVAL n DAY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将账户密码有效期设置为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6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创建用户名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用户，将其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密码有效期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180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02337" y="1630181"/>
            <a:ext cx="829732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'test6'@'localhost' IDENTIFIED BY '666666'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EXPIRE INTERVAL 180 DAY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2637706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的用户，并将密码设置为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立即过期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02337" y="3206219"/>
            <a:ext cx="829732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'test7'@'localhost' IDENTIFIED BY '777777'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EXPIRE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2350790" y="4221882"/>
            <a:ext cx="7770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PASSWORD EXPIRE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创建密码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过期的用户后，该用户登录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服务器后执行任何操作前，都需要先重置密码，才能执行后续的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打开新命令行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窗口，在该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窗口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test7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，执行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查看所有数据库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70288" y="1697827"/>
            <a:ext cx="9881501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DATABASES;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1820 (HY000):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You must reset your password using ALTER USER statement before executing this statement.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2109293" y="3137987"/>
            <a:ext cx="888245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在执行任何操作前都会显示必须使用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语句重置密码的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0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用户时设置账户锁定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创建用户时，通过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账户锁定选项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设置用户是否被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锁定。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锁定选项有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两个可选值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 LOCK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（锁定）和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 UNLOCK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（解锁），当用户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被锁定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后，该用户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被锁定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的用户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9536" y="3422243"/>
            <a:ext cx="820811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USER 'test8'@'localhost' IDENTIFIED BY '888888'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713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account_locked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68649" y="1629594"/>
            <a:ext cx="9125121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account_locked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user='test8';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account_locked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1054645" y="4149874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打开一个新的命令行窗口，在该窗口中使用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68648" y="4725938"/>
            <a:ext cx="9125121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-utest8 -p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******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3118 (HY000)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Access denied for user 'test8'@'localhost'. Account is locked.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4D8904-7812-46ED-8769-0C2371D7CAE3}"/>
              </a:ext>
            </a:extLst>
          </p:cNvPr>
          <p:cNvSpPr txBox="1"/>
          <p:nvPr/>
        </p:nvSpPr>
        <p:spPr>
          <a:xfrm>
            <a:off x="3358902" y="5950074"/>
            <a:ext cx="681657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拒绝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的访问，说明被锁定的用户不能登录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1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root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身份验证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加密连接协议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密码管理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账户锁定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3" y="2493690"/>
            <a:ext cx="7776864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 [IF EXISTS]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用户身份验证选项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用户身份验证选项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[REQUIRE {NONE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加密连接协议选项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[WITH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资源控制选项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密码管理选项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账户锁定选项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用户与权限概述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用户管理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权限管理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实践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：用户与权限练习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修改用户身份验证选项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修改用户身份验证选项包括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修改登录密码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修改验证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将指定用户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登录密码修改为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1173" y="2493690"/>
            <a:ext cx="7776864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 'test1'@'localhost' IDENTIFIED BY '123456';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3041" y="2997746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将当前登录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的密码修改为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1173" y="3578242"/>
            <a:ext cx="7776864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CURRENT_USER()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IDENTIFIED BY '123456';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782838" y="3978998"/>
            <a:ext cx="608628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CURRENT_USER()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函数获取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修改用户身份验证选项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使用默认身份验证插件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caching_sha2_password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对密码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加密后的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95881" y="2524462"/>
            <a:ext cx="9955909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user='test1' AND plugin='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caching_sha2_password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$A$005$   t\IZ % Cn #!`(     .sQtpCu61A3vEuyyjWboE1L1p/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Ywz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GxABDGTN5E9H5                            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88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修改用户身份验证选项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用户的身份验证插件，使用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sha256_password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验证插件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对明文密码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95881" y="2061642"/>
            <a:ext cx="988330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USER 'test1'@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'localhost' IDENTIFIED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sha256_password BY '123456';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65698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查看修改后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76497" y="3141762"/>
            <a:ext cx="8309425" cy="30469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user='test1' AND plugin='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sha256_password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authentication_string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|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$5$'S/        .-(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bJ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SfG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ml/BJ$Ebthm0bA/DnSFFa9FAKBa8wVLUt67rt8OVQ7SGE/247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2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多学一招：修改登录密码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619" y="1281019"/>
            <a:ext cx="246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修改登录密码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密码的其他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方式：一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种方式是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 PASSWORD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修改登录密码，另一种方式是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mysqladmin.exe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修改登录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 PASSWORD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语句修改登录密码的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3645818"/>
            <a:ext cx="828092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PASSWORD [FOR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[ =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明文密码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'|TO RANDOM];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423" y="414987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 PASSWORD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用户的密码修改为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123456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4725938"/>
            <a:ext cx="828092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PASSWORD FOR 'test1'@'localhost' = '123456';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多学一招：修改登录密码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619" y="1281019"/>
            <a:ext cx="246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修改登录密码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的安装目录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下有一个名称为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mysqladmin.exe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的应用程序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，该应用程序可以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检查服务器的配置和状态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创建和删除数据库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修改密码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mysqladmin.exe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应用程序修改登录密码的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3621357"/>
            <a:ext cx="7344816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mysqladmin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[-h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主机地址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-p password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新密码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423" y="4005858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用户的密码修改为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123456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4455575"/>
            <a:ext cx="9288438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C:\Windows\System32&gt;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mysqladmin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-u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test2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-p password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 password: 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Confirm new password: ******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Warning: Since password will be sent to server in plain text, 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connection to ensure password safety.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5086" y="48374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修改前的密码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15086" y="52067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输入要修改的密码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9445" y="559782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确认新密码</a:t>
            </a:r>
          </a:p>
        </p:txBody>
      </p:sp>
    </p:spTree>
    <p:extLst>
      <p:ext uri="{BB962C8B-B14F-4D97-AF65-F5344CB8AC3E}">
        <p14:creationId xmlns:p14="http://schemas.microsoft.com/office/powerpoint/2010/main" val="3568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用户密码丢失找回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3656552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50120" y="1281019"/>
            <a:ext cx="345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root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用户密码丢失找回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635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4087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如果忘记了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用户的登录密码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停止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MySQL80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，设置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免密登录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具体命令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如下：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7893" y="2714146"/>
            <a:ext cx="828092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--console --skip-grant-tables --shared-memory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422" y="3213770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开启免密登录后，重新打开命令行窗口，使用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用户登录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，提示输入密码时直接按下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回车键即可登录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。登录后需要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刷新权限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ALTER 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重新为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root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用户设置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密码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34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修改资源控制选项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，限定该用户最多可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同时建立两个连接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061642"/>
            <a:ext cx="907300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ALTER USER 'test1'@'localhost'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max_user_connections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12521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个客户端，使用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个客户端登录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服务器时，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登录结果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3573810"/>
            <a:ext cx="907300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C:\Windows\system32&gt;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–utest1 -p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Enter password: ******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1226 (42000):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 'test1' has exceeded the 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max_user_connections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resource (current value: 2)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6814" y="550873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用户的连接数量已经超过了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max_user_connections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设置的值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4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修改账户锁定选项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给被锁定的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用户解锁：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1" y="2307685"/>
            <a:ext cx="77048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ALTER USER 'test8'@'localhost'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ACCOUNT UNLOCK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577852" y="3077305"/>
            <a:ext cx="638663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用户解锁后，该用户可以通过客户端连接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修改用户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5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：为用户重命名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619" y="1281019"/>
            <a:ext cx="246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为用户重命名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RENAME USER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重命名。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RENAME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USER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3209118"/>
            <a:ext cx="892899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USER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旧用户名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新用户名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旧用户名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新用户名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423" y="371782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test8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test88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4293890"/>
            <a:ext cx="8928992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USER 'test8'@'localhost' TO 'test88'@'localhost';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50790" y="4788654"/>
            <a:ext cx="82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如果旧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新用户名（如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test88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）已经存在时，系统会报错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25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root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4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某些用户不再需要管理数据库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2138082"/>
            <a:ext cx="640871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USER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删除用户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37706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test88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3218202"/>
            <a:ext cx="6408712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USER IF EXISTS 'test88'@'localhost';</a:t>
            </a:r>
          </a:p>
        </p:txBody>
      </p:sp>
    </p:spTree>
    <p:extLst>
      <p:ext uri="{BB962C8B-B14F-4D97-AF65-F5344CB8AC3E}">
        <p14:creationId xmlns:p14="http://schemas.microsoft.com/office/powerpoint/2010/main" val="22210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权限管理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授予权限的语法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root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用户给其他用户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授予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权限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471220" y="965548"/>
            <a:ext cx="2952331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23149" y="1962631"/>
            <a:ext cx="424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中的权限分为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静态权限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动态权限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，静态权限内置于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服务器中，动态权限在服务器启动时定义，动态权限通常用于管理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服务器，在开发中使用较少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讲解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265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中的权限信息根据其作用范围，分别存储在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数据库中的不同数据表中。 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启动时会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自动加载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这些权限信息，并将这些权限信息读取到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权限相关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841"/>
              </p:ext>
            </p:extLst>
          </p:nvPr>
        </p:nvGraphicFramePr>
        <p:xfrm>
          <a:off x="1524552" y="2493690"/>
          <a:ext cx="9035150" cy="34479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5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数据表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保存用户被授予的全局权限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保存用户被授予的数据库权限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351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tables_priv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保存用户被授予的表权限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43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columns_priv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保存用户被授予的列权限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002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procs_priv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保存用户被授予的存储过程和函数的权限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365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proxies_priv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保存用户被授予的代理权限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给用户授予权限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，基本语法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1758687"/>
            <a:ext cx="784887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)]...]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权限级别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[WITH GRANT OPTION]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526309" y="3789834"/>
            <a:ext cx="76418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指定授予列权限的列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的可选值有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，分别是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，表示给数据表、自定义函数和存储过程授予权限，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4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权限级别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指权限可以被应用在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哪些数据库的内容中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，设置权限级别的方式有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：给默认数据库分配权限，如果没有默认数据库，则会发生错误。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：全局权限，可以给任意数据库中的任意内容授予权限。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：数据库权限，可以给指定数据库下的任意内容授予权限。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：数据表权限，可以给指定数据库中的指定数据表授予权限。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：列权限，可以给指定数据库中的指定数据表中的指定字段授予权限，当授予列权限时，需要在字段列表中指定列名称。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：存储过程权限，可以给指定数据库中的指定存储过程授予权限。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26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给用户授予代理权限时不需要指定目标类型和权限级别，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授予代理权限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的基本语法：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1768816"/>
            <a:ext cx="99371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PROXY 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代理账户名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代理账户名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 [WITH GRANT OPTION];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2350790" y="2421682"/>
            <a:ext cx="76328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将权限类型指定为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PROXY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，账户名是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代理用户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，代理账户名是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被代理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endParaRPr lang="zh-CN" altLang="en-US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37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的可以授予和取消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数据库权限：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17990"/>
              </p:ext>
            </p:extLst>
          </p:nvPr>
        </p:nvGraphicFramePr>
        <p:xfrm>
          <a:off x="1055239" y="1629594"/>
          <a:ext cx="10296551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370006291"/>
                    </a:ext>
                  </a:extLst>
                </a:gridCol>
                <a:gridCol w="3743823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权限名称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权限级别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全局、数据库、数据表、列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允许访问数据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全局、数据库、数据表、列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允许更新数据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351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允许删除数据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43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全局、数据库、数据表、列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允许插入数据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002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 DATABASES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允许查看已存在的数据库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365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SHOW VIEW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允许查看已有视图的视图定义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PROCESS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允许查看正在运行的线程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74780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8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的可以授予和取消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数据库对象权限：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89647"/>
              </p:ext>
            </p:extLst>
          </p:nvPr>
        </p:nvGraphicFramePr>
        <p:xfrm>
          <a:off x="1055239" y="1629594"/>
          <a:ext cx="10296551" cy="36820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370006291"/>
                    </a:ext>
                  </a:extLst>
                </a:gridCol>
                <a:gridCol w="4391895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权限名称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权限级别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DROP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允许删除数据库、数据表和视图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允许创建数据库和数据表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351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ROUTINE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允许创建存储过程和函数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43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TABLESPACE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允许创建、修改或删除表空间和日志组件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002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TEMPORARY TABLES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允许创建临时表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365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VIEW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允许创建和修改视图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19742" y="5317593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用户与权限的概念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用户与权限的相关字段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分类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的可以授予和取消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数据库对象权限：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18282"/>
              </p:ext>
            </p:extLst>
          </p:nvPr>
        </p:nvGraphicFramePr>
        <p:xfrm>
          <a:off x="1054646" y="1629594"/>
          <a:ext cx="10441160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09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083">
                  <a:extLst>
                    <a:ext uri="{9D8B030D-6E8A-4147-A177-3AD203B41FA5}">
                      <a16:colId xmlns:a16="http://schemas.microsoft.com/office/drawing/2014/main" val="337000629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权限名称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权限级别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ALTER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允许修改数据表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ALTER ROUTINE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全局、数据库、存储过程和函数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允许修改或删除存储过程和函数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351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INDEX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允许创建和删除索引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43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TRIGGER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允许触发器的所有操作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002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REFERENCES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全局、数据库、数据表、列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允许创建外键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365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63758" y="4617855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的可以授予和取消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管理权限：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63104"/>
              </p:ext>
            </p:extLst>
          </p:nvPr>
        </p:nvGraphicFramePr>
        <p:xfrm>
          <a:off x="1126654" y="1557586"/>
          <a:ext cx="10441160" cy="46012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370006291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权限级别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USER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 USER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DROP USER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RENAME USER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REVOKE ALL PRIVILEGES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GRANT OPTION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全局、数据库、数据表、存储过程、代理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允许授予或删除用户权限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3513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RELOAD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允许执行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FLUSH</a:t>
                      </a: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操作重新加载授权信息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433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PROXY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与被代理的用户相同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启用用户代理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002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REPLICATION CLIENT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允许用户访问主服务器或从服务器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62365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REPLICATION SLAVE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允许从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服务器读取主服务器二进制日志事件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2943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SHUTDOWN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允许使用</a:t>
                      </a: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mysqladmin shutdown</a:t>
                      </a: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命令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51505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 TABLES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全局、数据库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允许在有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权限的表上使用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LOCK TABLES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8678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22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用户授予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权限，以及对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插入权限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14886" y="1701602"/>
            <a:ext cx="583264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SELECT, INSERT (name, price)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'test1'@'localhost';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授予权限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3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权限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能够查看用户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被授予的权限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GRANT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用于查看用户的权限，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358902" y="1643123"/>
            <a:ext cx="483804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GRANTS FOR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160992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GRANT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被授予的权限：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709714"/>
            <a:ext cx="7920879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GRANTS;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Grants for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GRANT SELECT, INSERT, UPDATE, DELETE, CREATE, DROP, RELOAD,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SHUTDOWN, PROCESS, FILE, REFERENCES, INDEX, ALTER,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GRANT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的权限：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1701602"/>
            <a:ext cx="9486463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GRANTS FOR 'test1'@'localhost';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Grants for test1@localhost                  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GRANT USAGE ON *.* TO `test1`@`localhost`    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GRANT SELECT, INSERT (`name`, `price`) ON `shop`.`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TO `test1`@`localhost`                   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0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回收权限的语法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回收用户的权限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回收权限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中，为了保证数据库的安全，需要将用户不必要的权限回收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REVOKE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回收指定用户的权限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，基本语法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76703" y="2061642"/>
            <a:ext cx="9199023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REVOKE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)]...]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权限级别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7621" y="3558153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回收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6814" y="4142323"/>
            <a:ext cx="697577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REVOKE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(name, price)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shop.sh_goods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'test1'@'localhost';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回收权限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982638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用户的权限比较多时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一次性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将用户的权限全部回收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，基本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1629594"/>
            <a:ext cx="9505650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REVOKE [IF EXISTS] ALL [PRIVILEGES], GRANT OPTION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REVOKE [IF EXISTS] PROXY 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账户名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2...]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回收权限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刷新权限的语法和命令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刷新用户的权限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刷新权限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9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时会自动创建一个名称为</a:t>
            </a:r>
            <a:r>
              <a:rPr lang="en-US" altLang="zh-CN" sz="2000" kern="1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的数据库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保存数据库的用户及权限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的字段根据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功能分类：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540817" y="2133650"/>
            <a:ext cx="2562502" cy="458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654744" y="3717826"/>
            <a:ext cx="2280115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751001" y="3760833"/>
            <a:ext cx="207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表的字段分类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111312" y="2363465"/>
            <a:ext cx="253796" cy="3204000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5246004" y="21825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541561" y="2773699"/>
            <a:ext cx="2563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793352" y="2817633"/>
            <a:ext cx="203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用户身份验证字段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540119" y="3412794"/>
            <a:ext cx="25632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37820" y="3456728"/>
            <a:ext cx="15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安全连接字段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551970" y="4051889"/>
            <a:ext cx="255634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44122" y="4095823"/>
            <a:ext cx="15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资源控制字段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546979" y="4693565"/>
            <a:ext cx="255634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39131" y="4737499"/>
            <a:ext cx="15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540119" y="5335745"/>
            <a:ext cx="255634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32271" y="5379679"/>
            <a:ext cx="15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账户锁定字段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275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刷新权限是指从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的权限表中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重新加载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用户的权限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FLUSH PRIVILEGES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刷新权限，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刷新权限的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150990" y="2116409"/>
            <a:ext cx="352839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FLUSH PRIVILEGES;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2637706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mysqladmin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重新加载权限表实现权限的刷新：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99851" y="3195827"/>
            <a:ext cx="603067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mysqladmin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reload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mysqladmin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uroot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-p flush-privileges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刷新权限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53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769441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：用户与权限练习</a:t>
            </a:r>
            <a:endParaRPr lang="zh-CN" altLang="en-US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用户与权限的基本操作</a:t>
            </a: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完成用户与权限的练习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：用户与权限练习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142" y="2277666"/>
            <a:ext cx="6192688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用户，该用户可以通过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地址为“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192.168.1.%”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范围内的客户端登录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服务器，用户的初始密码为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123456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，并且将密码设置为登录后立即过期。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用户的密码重置为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2c5-q8h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用户授予查看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数据表的权限。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回收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数据表的查询权限。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：用户与权限练习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33476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2253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用户与权限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的相关操作。首先讲解了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用户与权限的概述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，接着讲解了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用户管理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，然后讲解了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权限管理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授予权限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回收权限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刷新权限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，最后通过动手实践练习创建用户和授予权限。通过本章的学习，希望读者能够掌握如何创建用户、给用户授予和回收权限。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用户字段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共同组成的复合主键用于区分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表的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用户字段：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54759"/>
              </p:ext>
            </p:extLst>
          </p:nvPr>
        </p:nvGraphicFramePr>
        <p:xfrm>
          <a:off x="1486694" y="2709714"/>
          <a:ext cx="9361040" cy="1786997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63855">
                  <a:extLst>
                    <a:ext uri="{9D8B030D-6E8A-4147-A177-3AD203B41FA5}">
                      <a16:colId xmlns:a16="http://schemas.microsoft.com/office/drawing/2014/main" val="3978739617"/>
                    </a:ext>
                  </a:extLst>
                </a:gridCol>
                <a:gridCol w="739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字段名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87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允许访问的客户端</a:t>
                      </a:r>
                      <a:r>
                        <a:rPr lang="en-US" altLang="zh-CN" sz="2000" b="0" kern="100" dirty="0" smtClean="0">
                          <a:solidFill>
                            <a:srgbClr val="1369B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zh-CN" sz="2000" b="0" kern="100" dirty="0" smtClean="0">
                          <a:solidFill>
                            <a:srgbClr val="1369B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  <a:r>
                        <a:rPr lang="zh-CN" alt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zh-CN" altLang="zh-CN" sz="2000" b="0" kern="100" dirty="0" smtClean="0">
                          <a:solidFill>
                            <a:srgbClr val="1369B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主机地址</a:t>
                      </a:r>
                      <a:r>
                        <a:rPr lang="zh-CN" altLang="en-US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endParaRPr lang="en-US" altLang="zh-CN" sz="2000" b="0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值为“*”表示所有客户端的用户都可以访问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zh-CN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用户的名称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语句查询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Host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1774765"/>
            <a:ext cx="6768752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Host, User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mysql.user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Host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User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mysql.infoschema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localhost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mysql.session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localhost | mysql.sys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localhost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root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+-----------+--------------------+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3199" y="3698368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管理和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information_schema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4763" y="4179269"/>
            <a:ext cx="3883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用于验证用户身份</a:t>
            </a:r>
          </a:p>
        </p:txBody>
      </p:sp>
      <p:sp>
        <p:nvSpPr>
          <p:cNvPr id="7" name="矩形 6"/>
          <p:cNvSpPr/>
          <p:nvPr/>
        </p:nvSpPr>
        <p:spPr>
          <a:xfrm>
            <a:off x="6054763" y="4660170"/>
            <a:ext cx="284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用于定义系统模式对象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用户与权限概述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46934" y="3698368"/>
            <a:ext cx="230425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46934" y="4179269"/>
            <a:ext cx="230425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46934" y="4633753"/>
            <a:ext cx="2304256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646934" y="5088237"/>
            <a:ext cx="720080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56380" y="5098013"/>
            <a:ext cx="2848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默认用户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14728</TotalTime>
  <Words>5433</Words>
  <Application>Microsoft Office PowerPoint</Application>
  <PresentationFormat>自定义</PresentationFormat>
  <Paragraphs>782</Paragraphs>
  <Slides>75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4126</cp:revision>
  <dcterms:created xsi:type="dcterms:W3CDTF">2020-11-09T06:56:00Z</dcterms:created>
  <dcterms:modified xsi:type="dcterms:W3CDTF">2023-06-21T09:32:26Z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