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</p:sldMasterIdLst>
  <p:notesMasterIdLst>
    <p:notesMasterId r:id="rId48"/>
  </p:notesMasterIdLst>
  <p:handoutMasterIdLst>
    <p:handoutMasterId r:id="rId49"/>
  </p:handoutMasterIdLst>
  <p:sldIdLst>
    <p:sldId id="325" r:id="rId3"/>
    <p:sldId id="886" r:id="rId4"/>
    <p:sldId id="328" r:id="rId5"/>
    <p:sldId id="887" r:id="rId6"/>
    <p:sldId id="309" r:id="rId7"/>
    <p:sldId id="1059" r:id="rId8"/>
    <p:sldId id="1254" r:id="rId9"/>
    <p:sldId id="1485" r:id="rId10"/>
    <p:sldId id="1486" r:id="rId11"/>
    <p:sldId id="1487" r:id="rId12"/>
    <p:sldId id="1285" r:id="rId13"/>
    <p:sldId id="1286" r:id="rId14"/>
    <p:sldId id="1368" r:id="rId15"/>
    <p:sldId id="1452" r:id="rId16"/>
    <p:sldId id="1488" r:id="rId17"/>
    <p:sldId id="1293" r:id="rId18"/>
    <p:sldId id="1453" r:id="rId19"/>
    <p:sldId id="1489" r:id="rId20"/>
    <p:sldId id="1490" r:id="rId21"/>
    <p:sldId id="1491" r:id="rId22"/>
    <p:sldId id="1492" r:id="rId23"/>
    <p:sldId id="1370" r:id="rId24"/>
    <p:sldId id="1295" r:id="rId25"/>
    <p:sldId id="1454" r:id="rId26"/>
    <p:sldId id="1493" r:id="rId27"/>
    <p:sldId id="1458" r:id="rId28"/>
    <p:sldId id="1371" r:id="rId29"/>
    <p:sldId id="1461" r:id="rId30"/>
    <p:sldId id="1462" r:id="rId31"/>
    <p:sldId id="1376" r:id="rId32"/>
    <p:sldId id="1377" r:id="rId33"/>
    <p:sldId id="1296" r:id="rId34"/>
    <p:sldId id="1297" r:id="rId35"/>
    <p:sldId id="1093" r:id="rId36"/>
    <p:sldId id="1494" r:id="rId37"/>
    <p:sldId id="1495" r:id="rId38"/>
    <p:sldId id="1383" r:id="rId39"/>
    <p:sldId id="1299" r:id="rId40"/>
    <p:sldId id="1384" r:id="rId41"/>
    <p:sldId id="1388" r:id="rId42"/>
    <p:sldId id="1399" r:id="rId43"/>
    <p:sldId id="1496" r:id="rId44"/>
    <p:sldId id="1482" r:id="rId45"/>
    <p:sldId id="1252" r:id="rId46"/>
    <p:sldId id="326" r:id="rId47"/>
  </p:sldIdLst>
  <p:sldSz cx="12190413" cy="6859588"/>
  <p:notesSz cx="6858000" cy="9144000"/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5" userDrawn="1">
          <p15:clr>
            <a:srgbClr val="A4A3A4"/>
          </p15:clr>
        </p15:guide>
        <p15:guide id="2" pos="937" userDrawn="1">
          <p15:clr>
            <a:srgbClr val="A4A3A4"/>
          </p15:clr>
        </p15:guide>
        <p15:guide id="3" pos="710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用户" initials="W用" lastIdx="9" clrIdx="0">
    <p:extLst>
      <p:ext uri="{19B8F6BF-5375-455C-9EA6-DF929625EA0E}">
        <p15:presenceInfo xmlns:p15="http://schemas.microsoft.com/office/powerpoint/2012/main" userId="Windows 用户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69B2"/>
    <a:srgbClr val="595959"/>
    <a:srgbClr val="1369B3"/>
    <a:srgbClr val="FF0000"/>
    <a:srgbClr val="B2B2B2"/>
    <a:srgbClr val="F2F2F2"/>
    <a:srgbClr val="FFFFFF"/>
    <a:srgbClr val="EBAD13"/>
    <a:srgbClr val="BBBBBB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43" autoAdjust="0"/>
    <p:restoredTop sz="89369" autoAdjust="0"/>
  </p:normalViewPr>
  <p:slideViewPr>
    <p:cSldViewPr>
      <p:cViewPr varScale="1">
        <p:scale>
          <a:sx n="115" d="100"/>
          <a:sy n="115" d="100"/>
        </p:scale>
        <p:origin x="216" y="84"/>
      </p:cViewPr>
      <p:guideLst>
        <p:guide orient="horz" pos="845"/>
        <p:guide pos="937"/>
        <p:guide pos="71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commentAuthors" Target="commentAuthor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363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18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428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686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0714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36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0618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6351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95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1841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0174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3707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340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6269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0745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8526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909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122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172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687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514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776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960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949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777" y="2309308"/>
            <a:ext cx="10850541" cy="899333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820" y="3566185"/>
            <a:ext cx="10850454" cy="801518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304" y="834057"/>
            <a:ext cx="10463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15" y="390618"/>
            <a:ext cx="520428" cy="274702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305731" y="6526138"/>
            <a:ext cx="2909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yx.ityxb.com</a:t>
            </a:r>
            <a:endParaRPr lang="zh-CN" altLang="en-US" sz="1200" b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6794447"/>
            <a:ext cx="10631710" cy="8463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3717" y="6794446"/>
            <a:ext cx="1486695" cy="846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42F652BD-78F8-4263-B0C9-1157D4F9FB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518" y="294845"/>
            <a:ext cx="2595061" cy="4050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2"/>
            <a:ext cx="10361851" cy="136239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2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flipH="1" flipV="1">
            <a:off x="-767029" y="-29126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1413539" y="0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6085438" y="4298493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693670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9998623" y="3693670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1137BB1-9F5B-4D4F-9A56-B2F02308C4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90" y="5045086"/>
            <a:ext cx="3952633" cy="616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634" y="1413103"/>
            <a:ext cx="10198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7120" y="654595"/>
            <a:ext cx="575989" cy="577246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79153" y="655120"/>
            <a:ext cx="575989" cy="576197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3137" y="654595"/>
            <a:ext cx="577036" cy="577246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1187" y="654595"/>
            <a:ext cx="577036" cy="577246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5170" y="654595"/>
            <a:ext cx="577036" cy="577246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H="1" flipV="1">
            <a:off x="-766394" y="-28491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flipH="1" flipV="1">
            <a:off x="1414174" y="635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6086073" y="4299128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437345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椭圆 9"/>
          <p:cNvSpPr/>
          <p:nvPr userDrawn="1"/>
        </p:nvSpPr>
        <p:spPr>
          <a:xfrm>
            <a:off x="10011958" y="3437345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寄语(1)"/>
          <p:cNvPicPr>
            <a:picLocks noChangeAspect="1"/>
          </p:cNvPicPr>
          <p:nvPr userDrawn="1"/>
        </p:nvPicPr>
        <p:blipFill>
          <a:blip r:embed="rId2"/>
          <a:srcRect l="114" t="60287" r="-114" b="572"/>
          <a:stretch>
            <a:fillRect/>
          </a:stretch>
        </p:blipFill>
        <p:spPr>
          <a:xfrm>
            <a:off x="2480310" y="2508250"/>
            <a:ext cx="7532370" cy="165798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D30E425-C7EA-45F0-85AD-6C51CB843B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998" y="3789834"/>
            <a:ext cx="3952633" cy="616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9974" y="727845"/>
            <a:ext cx="3931306" cy="1115266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7617" y="727845"/>
            <a:ext cx="6171235" cy="5404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39974" y="2240060"/>
            <a:ext cx="3931306" cy="3892636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zh-CN" altLang="en-US"/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820" y="5606183"/>
            <a:ext cx="10850454" cy="558268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820" y="641469"/>
            <a:ext cx="10850454" cy="4556969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4539" cy="686943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22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6787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623706"/>
            <a:ext cx="10850541" cy="899333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0" y="2202951"/>
            <a:ext cx="12190413" cy="242026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7919172" y="1700153"/>
            <a:ext cx="575989" cy="577246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6191205" y="1700678"/>
            <a:ext cx="575989" cy="576197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7055189" y="1700153"/>
            <a:ext cx="577036" cy="577246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463238" y="1700153"/>
            <a:ext cx="577036" cy="577246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327222" y="1700153"/>
            <a:ext cx="577036" cy="577246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605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5357" y="6351009"/>
            <a:ext cx="3959381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254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6765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8"/>
          <p:cNvSpPr txBox="1"/>
          <p:nvPr/>
        </p:nvSpPr>
        <p:spPr>
          <a:xfrm>
            <a:off x="4439022" y="2637706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第</a:t>
            </a:r>
            <a:r>
              <a:rPr lang="en-US" altLang="zh-CN" sz="5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8</a:t>
            </a:r>
            <a:r>
              <a:rPr lang="zh-CN" altLang="en-US" sz="54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章 视图</a:t>
            </a:r>
            <a:endParaRPr lang="en-US" altLang="zh-CN" sz="5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3574926" y="3861842"/>
            <a:ext cx="6480720" cy="43053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《MySQL</a:t>
            </a:r>
            <a:r>
              <a:rPr lang="zh-CN" altLang="en-US" sz="2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数据库原理、设计与应用（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版）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》</a:t>
            </a:r>
            <a:endParaRPr lang="zh-CN" altLang="en-US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FF64E898-6E86-D391-68B3-6EAE5033EBA7}"/>
              </a:ext>
            </a:extLst>
          </p:cNvPr>
          <p:cNvSpPr txBox="1"/>
          <p:nvPr/>
        </p:nvSpPr>
        <p:spPr>
          <a:xfrm>
            <a:off x="3718942" y="1691306"/>
            <a:ext cx="69127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视图可以</a:t>
            </a:r>
            <a:r>
              <a:rPr lang="zh-CN" altLang="en-US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帮助用户屏蔽数据表结构变化带来的影响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，例如，数据表增加字段，不会影响基于该数据表创建的</a:t>
            </a:r>
            <a:r>
              <a:rPr lang="zh-CN" altLang="en-US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视图。</a:t>
            </a:r>
            <a:endParaRPr lang="zh-CN" altLang="en-US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181949" y="1701602"/>
            <a:ext cx="1872208" cy="18722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9699" tIns="74848" rIns="149699" bIns="7484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4" name="TextBox 16"/>
          <p:cNvSpPr txBox="1"/>
          <p:nvPr/>
        </p:nvSpPr>
        <p:spPr>
          <a:xfrm>
            <a:off x="1065580" y="2346683"/>
            <a:ext cx="2104945" cy="582045"/>
          </a:xfrm>
          <a:prstGeom prst="rect">
            <a:avLst/>
          </a:prstGeom>
          <a:noFill/>
        </p:spPr>
        <p:txBody>
          <a:bodyPr wrap="square" lIns="149699" tIns="74848" rIns="149699" bIns="74848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数据独立性</a:t>
            </a:r>
          </a:p>
        </p:txBody>
      </p:sp>
      <p:sp>
        <p:nvSpPr>
          <p:cNvPr id="10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初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识视图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637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48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视图管理</a:t>
            </a:r>
            <a:endParaRPr lang="zh-CN" altLang="en-US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</a:t>
            </a:r>
            <a:r>
              <a:rPr lang="en-US" altLang="en-GB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.2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603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645818"/>
            <a:ext cx="5429568" cy="677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创建视图的语法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创建视图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.2.1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创建视图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059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153128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VIEW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视图的语法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格式：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278782" y="1629594"/>
            <a:ext cx="7848872" cy="286232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[OR REPLACE]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[ALGORITHM = {UNDEFINED | MERGE | TEMPTABLE}]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[DEFINER = user]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[SQL SECURITY { DEFINER | INVOKER }]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VIEW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视图名称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[(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字段列表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)] AS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查询语句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[WITH [CASCADED | LOCAL] CHECK OPTION]</a:t>
            </a:r>
          </a:p>
        </p:txBody>
      </p:sp>
      <p:sp>
        <p:nvSpPr>
          <p:cNvPr id="8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.2.1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创建视图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4509914"/>
            <a:ext cx="104411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ALGORITHM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子句表示视图算法，会影响查询语句的解析方式，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ALGORITHM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子句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可选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值：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UNDEFINED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默认值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，表示未指定视图算法，由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选择使用哪种算法。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MERGE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合并算法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，将查询视图的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语句跟视图中的查询语句合并后查询。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TEMPTABLE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临时表算法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，先将视图中查询语句的查询结果存入到临时表，再用临时表进行查询。</a:t>
            </a:r>
          </a:p>
        </p:txBody>
      </p:sp>
    </p:spTree>
    <p:extLst>
      <p:ext uri="{BB962C8B-B14F-4D97-AF65-F5344CB8AC3E}">
        <p14:creationId xmlns:p14="http://schemas.microsoft.com/office/powerpoint/2010/main" val="328466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29714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DEFINER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子句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定义视图的用户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，与安全控制有关，默认为当前用户。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 SECURITY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子句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视图的安全控制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 SECURITY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子句的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个可选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值：</a:t>
            </a:r>
            <a:endParaRPr lang="zh-CN" altLang="en-US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DEFINER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默认值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，由定义者指定的用户的权限来执行。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INVOKER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：由调用视图的用户的权限来执行。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WITH CHECK OPTION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子句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视图数据操作时的检查条件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，若省略此子句，则不进行检查，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WITH CHECK OPTION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子句的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个可选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值：</a:t>
            </a:r>
            <a:endParaRPr lang="zh-CN" altLang="en-US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CASCADED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默认值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，操作数据时要满足所有相关视图和表定义的条件。例如，在一个视图的基础上创建另一个视图，进行级联检查。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LOCAL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：操作数据时满足该视图本身定义的条件即可。</a:t>
            </a:r>
          </a:p>
        </p:txBody>
      </p:sp>
      <p:sp>
        <p:nvSpPr>
          <p:cNvPr id="4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.2.1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创建视图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992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297144" cy="3731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使用视图时，应注意以下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点：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① 默认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情况下，新创建的视图保存在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当前选择的数据库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中。若要明确指定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在某个数据库中创建视图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，在创建时应将名称指定为“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数据库名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视图名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② 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SHOW TABLES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的查询结果中会包含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已经创建的视图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③ 创建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视图要求用户具有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VIEW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权限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，以及查询涉及的列的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权限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。如果还有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OR REPLACE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子句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，必须具有视图的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DROP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权限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④ 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同一个数据库中，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视图名称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已经存在的表名称不能相同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，为了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区分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数据表和视图，建议在命名时添加“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view_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前缀或“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_view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后缀。</a:t>
            </a:r>
          </a:p>
        </p:txBody>
      </p:sp>
      <p:sp>
        <p:nvSpPr>
          <p:cNvPr id="4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.2.1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创建视图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06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E22093F1-8748-DF76-0CC1-FE4E36096317}"/>
              </a:ext>
            </a:extLst>
          </p:cNvPr>
          <p:cNvSpPr/>
          <p:nvPr/>
        </p:nvSpPr>
        <p:spPr>
          <a:xfrm>
            <a:off x="4133018" y="1485578"/>
            <a:ext cx="3042308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原创设计师QQ598969553          _8">
            <a:extLst>
              <a:ext uri="{FF2B5EF4-FFF2-40B4-BE49-F238E27FC236}">
                <a16:creationId xmlns:a16="http://schemas.microsoft.com/office/drawing/2014/main" id="{B8A86F15-1797-28AA-1001-F0096AD84F98}"/>
              </a:ext>
            </a:extLst>
          </p:cNvPr>
          <p:cNvSpPr/>
          <p:nvPr/>
        </p:nvSpPr>
        <p:spPr>
          <a:xfrm>
            <a:off x="1054646" y="2758423"/>
            <a:ext cx="2496139" cy="527355"/>
          </a:xfrm>
          <a:prstGeom prst="roundRect">
            <a:avLst/>
          </a:prstGeom>
          <a:solidFill>
            <a:srgbClr val="005DA2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22860" tIns="22860" rIns="22860" bIns="22860" numCol="1" spcCol="1270" anchor="ctr" anchorCtr="0">
            <a:noAutofit/>
          </a:bodyPr>
          <a:lstStyle/>
          <a:p>
            <a:pPr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800">
              <a:solidFill>
                <a:srgbClr val="FFFFFF"/>
              </a:solidFill>
              <a:latin typeface="Lato Light"/>
              <a:cs typeface="Lato Light"/>
              <a:sym typeface="+mn-lt"/>
            </a:endParaRPr>
          </a:p>
        </p:txBody>
      </p:sp>
      <p:sp>
        <p:nvSpPr>
          <p:cNvPr id="34" name="原创设计师QQ598969553          _9">
            <a:extLst>
              <a:ext uri="{FF2B5EF4-FFF2-40B4-BE49-F238E27FC236}">
                <a16:creationId xmlns:a16="http://schemas.microsoft.com/office/drawing/2014/main" id="{083EE87A-BD6C-725F-C183-232A09D6957B}"/>
              </a:ext>
            </a:extLst>
          </p:cNvPr>
          <p:cNvSpPr txBox="1"/>
          <p:nvPr/>
        </p:nvSpPr>
        <p:spPr>
          <a:xfrm>
            <a:off x="1173735" y="2853698"/>
            <a:ext cx="227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创建视图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左大括号 34">
            <a:extLst>
              <a:ext uri="{FF2B5EF4-FFF2-40B4-BE49-F238E27FC236}">
                <a16:creationId xmlns:a16="http://schemas.microsoft.com/office/drawing/2014/main" id="{A870FB52-C972-1DE3-5562-F45CCC9560DD}"/>
              </a:ext>
            </a:extLst>
          </p:cNvPr>
          <p:cNvSpPr/>
          <p:nvPr/>
        </p:nvSpPr>
        <p:spPr>
          <a:xfrm>
            <a:off x="3703513" y="1773610"/>
            <a:ext cx="253796" cy="2464054"/>
          </a:xfrm>
          <a:prstGeom prst="leftBrace">
            <a:avLst/>
          </a:prstGeom>
          <a:ln>
            <a:solidFill>
              <a:srgbClr val="1369B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原创设计师QQ598969553          _9">
            <a:extLst>
              <a:ext uri="{FF2B5EF4-FFF2-40B4-BE49-F238E27FC236}">
                <a16:creationId xmlns:a16="http://schemas.microsoft.com/office/drawing/2014/main" id="{2FDEFE17-32D8-7819-CA1F-C66927004DF7}"/>
              </a:ext>
            </a:extLst>
          </p:cNvPr>
          <p:cNvSpPr txBox="1"/>
          <p:nvPr/>
        </p:nvSpPr>
        <p:spPr>
          <a:xfrm>
            <a:off x="4914579" y="1588912"/>
            <a:ext cx="183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</a:t>
            </a:r>
            <a:r>
              <a:rPr lang="zh-CN" altLang="en-US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单表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的视图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9432036-84F3-7CF4-8F1F-A0549CD07F92}"/>
              </a:ext>
            </a:extLst>
          </p:cNvPr>
          <p:cNvSpPr/>
          <p:nvPr/>
        </p:nvSpPr>
        <p:spPr>
          <a:xfrm>
            <a:off x="4133017" y="3978192"/>
            <a:ext cx="3042079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原创设计师QQ598969553          _9">
            <a:extLst>
              <a:ext uri="{FF2B5EF4-FFF2-40B4-BE49-F238E27FC236}">
                <a16:creationId xmlns:a16="http://schemas.microsoft.com/office/drawing/2014/main" id="{25FDD8C0-20A6-3A02-E9C7-5F4A1F7C8D34}"/>
              </a:ext>
            </a:extLst>
          </p:cNvPr>
          <p:cNvSpPr txBox="1"/>
          <p:nvPr/>
        </p:nvSpPr>
        <p:spPr>
          <a:xfrm>
            <a:off x="4914579" y="4081526"/>
            <a:ext cx="1838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基于</a:t>
            </a:r>
            <a:r>
              <a:rPr lang="zh-CN" altLang="en-US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多表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的视图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75096" y="1588912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查询语句是单表查询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7175096" y="4096915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查询语句是多表查询</a:t>
            </a:r>
          </a:p>
        </p:txBody>
      </p:sp>
      <p:sp>
        <p:nvSpPr>
          <p:cNvPr id="40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.2.1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创建视图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794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1531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1. 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基于单表的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视图</a:t>
            </a:r>
            <a:endParaRPr lang="en-US" altLang="zh-CN" sz="20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view_goods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视图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782838" y="2061642"/>
            <a:ext cx="6192688" cy="101566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VIEW 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view_goods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AS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id, name, price FROM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3069754"/>
            <a:ext cx="101531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 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创建基于多表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视图</a:t>
            </a:r>
            <a:endParaRPr lang="en-US" altLang="zh-CN" sz="20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_ </a:t>
            </a:r>
            <a:r>
              <a:rPr lang="en-US" altLang="zh-CN" sz="20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goods_category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view_goods_cate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视图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666714" y="4077866"/>
            <a:ext cx="8928992" cy="147732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VIEW 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view_goods_cate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AS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g.id, g.name, c.name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category_name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FROM 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g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LEFT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JOIN 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sh_goods_category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 ON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g.category_id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=c.id;</a:t>
            </a:r>
          </a:p>
        </p:txBody>
      </p:sp>
      <p:sp>
        <p:nvSpPr>
          <p:cNvPr id="9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.2.1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创建视图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89188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1143690" y="266995"/>
            <a:ext cx="5555875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多学一招：创建视图时自定义字段列表</a:t>
            </a:r>
          </a:p>
        </p:txBody>
      </p:sp>
      <p:pic>
        <p:nvPicPr>
          <p:cNvPr id="12" name="图形 22" descr="讲故事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12878" y="966595"/>
            <a:ext cx="1016001" cy="101600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150622" y="1176572"/>
            <a:ext cx="4088600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260585" y="1275609"/>
            <a:ext cx="390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创建视图时自定义字段列表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328406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16135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2190614"/>
            <a:ext cx="104198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通过创建视图的语法格式可知，视图的字段列表可以自定义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创建</a:t>
            </a:r>
            <a:r>
              <a:rPr lang="en-US" altLang="zh-CN" sz="20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view_goods_promo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视图时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自定义字段列表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：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851467" y="3213770"/>
            <a:ext cx="9037004" cy="101566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VIEW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view_goods_promo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(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sn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title, 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promotion_price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 AS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id, name, price*0.8 FROM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3009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1143690" y="266995"/>
            <a:ext cx="5555875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多学一招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：视图安全控制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2" name="图形 22" descr="讲故事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12878" y="966595"/>
            <a:ext cx="1016001" cy="101600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150622" y="1176572"/>
            <a:ext cx="2129184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260585" y="1275609"/>
            <a:ext cx="2034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视图安全控制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367014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54743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2190614"/>
            <a:ext cx="104198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创建视图时可以通过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DEFINER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子句和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SQL SECURITY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子句控制视图的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安全。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创建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view_goods_t1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视图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，权限控制使用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默认值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：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422798" y="3213770"/>
            <a:ext cx="6331971" cy="101566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VIEW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view_goods_t1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AS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id, name FROM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LIMIT 1;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4221882"/>
            <a:ext cx="10419861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创建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view_goods_t2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视图，设置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DEFINER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为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shop_test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用户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：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728879" y="4775880"/>
            <a:ext cx="7848872" cy="101566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DEFINER='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shop_test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 VIEW view_goods_t2 AS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id, name FROM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LIMIT 1;</a:t>
            </a:r>
          </a:p>
        </p:txBody>
      </p:sp>
    </p:spTree>
    <p:extLst>
      <p:ext uri="{BB962C8B-B14F-4D97-AF65-F5344CB8AC3E}">
        <p14:creationId xmlns:p14="http://schemas.microsoft.com/office/powerpoint/2010/main" val="56543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308" y="572758"/>
            <a:ext cx="4775842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1352149" y="2603588"/>
            <a:ext cx="9721080" cy="688075"/>
            <a:chOff x="978872" y="1800500"/>
            <a:chExt cx="5471124" cy="515937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500"/>
              <a:ext cx="5471124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了解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视图的基本概念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，能够说出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视图的</a:t>
              </a:r>
              <a:r>
                <a:rPr lang="zh-CN" altLang="en-US" sz="2000" dirty="0" smtClean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优点。</a:t>
              </a:r>
              <a:endPara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1348590" y="3573813"/>
            <a:ext cx="9709797" cy="685963"/>
            <a:chOff x="978872" y="2570435"/>
            <a:chExt cx="5437064" cy="514352"/>
          </a:xfrm>
        </p:grpSpPr>
        <p:sp>
          <p:nvSpPr>
            <p:cNvPr id="84" name="Pentagon 5"/>
            <p:cNvSpPr/>
            <p:nvPr/>
          </p:nvSpPr>
          <p:spPr bwMode="auto">
            <a:xfrm>
              <a:off x="978872" y="2570435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视图的管理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创建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、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查看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、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修改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和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删除</a:t>
              </a:r>
              <a:r>
                <a:rPr lang="zh-CN" altLang="en-US" sz="2000" dirty="0" smtClean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视图。</a:t>
              </a:r>
              <a:endPara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1342678" y="4541915"/>
            <a:ext cx="9698457" cy="688079"/>
            <a:chOff x="978872" y="3338787"/>
            <a:chExt cx="5437064" cy="515940"/>
          </a:xfrm>
        </p:grpSpPr>
        <p:sp>
          <p:nvSpPr>
            <p:cNvPr id="87" name="Pentagon 6"/>
            <p:cNvSpPr/>
            <p:nvPr/>
          </p:nvSpPr>
          <p:spPr bwMode="auto">
            <a:xfrm>
              <a:off x="978872" y="3338789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通过视图操作数据的方法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，能够通过视图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添加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、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修改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和</a:t>
              </a:r>
              <a:r>
                <a:rPr lang="zh-CN" altLang="en-US" sz="200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删除</a:t>
              </a:r>
              <a:r>
                <a:rPr lang="zh-CN" altLang="en-US" sz="2000" smtClean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数据。</a:t>
              </a:r>
              <a:endPara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393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1143690" y="266995"/>
            <a:ext cx="5555875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多学一招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：视图安全控制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2" name="图形 22" descr="讲故事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12878" y="966595"/>
            <a:ext cx="1016001" cy="101600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150622" y="1176572"/>
            <a:ext cx="2129184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260585" y="1275609"/>
            <a:ext cx="2034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视图安全控制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367014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54743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2190614"/>
            <a:ext cx="10419861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创建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view_goods_t3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视图，设置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SQL SECURITY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为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INVOKER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：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664347" y="2709714"/>
            <a:ext cx="8208912" cy="101566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SQL SECURITY INVOKER VIEW view_goods_t3 AS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id, name FROM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LIMIT 1;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4" y="3717826"/>
            <a:ext cx="1041986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创建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测试用户</a:t>
            </a:r>
            <a:r>
              <a:rPr lang="en-US" altLang="zh-CN" sz="20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shop_test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，为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shop_test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用户赋予前面创建的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个视图的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SELECT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权限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：</a:t>
            </a:r>
            <a:endParaRPr lang="zh-CN" altLang="en-US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948495" y="4221882"/>
            <a:ext cx="7640615" cy="147732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GRANT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ON view_goods_t1 TO '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shop_test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GRANT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ON view_goods_t2 TO '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shop_test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GRANT SELECT ON view_goods_t3 TO '</a:t>
            </a:r>
            <a:r>
              <a:rPr lang="en-US" altLang="zh-CN" sz="20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shop_test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275244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1143690" y="266995"/>
            <a:ext cx="5555875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多学一招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：视图安全控制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2" name="图形 22" descr="讲故事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12878" y="966595"/>
            <a:ext cx="1016001" cy="101600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150622" y="1176572"/>
            <a:ext cx="2129184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260585" y="1275609"/>
            <a:ext cx="2034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视图安全控制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367014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54743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2190614"/>
            <a:ext cx="10419861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重新打开一个命令行窗口，使用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shop_test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用户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登录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MySQL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服务器，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查看视图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：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143690" y="2781722"/>
            <a:ext cx="10102003" cy="378565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16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* FROM view_goods_t1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          #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查询视图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view_goods_t1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+----+----------------+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name      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+----+----------------+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1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2H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铅笔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S30804 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+----+----------------+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* FROM view_goods_t2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          #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查询视图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view_goods_t2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ERROR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1356 (HY000): View 'shop.view_goods_t2' references invalid table(s)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or </a:t>
            </a:r>
            <a:r>
              <a:rPr lang="en-US" altLang="zh-CN" sz="16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coumn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(s)…… 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* FROM view_goods_t3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          #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查询视图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view_goods_t3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ERROR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1356 (HY000): View 'shop.view_goods_t3' references invalid table(s)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or column(s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 ……</a:t>
            </a:r>
          </a:p>
        </p:txBody>
      </p:sp>
    </p:spTree>
    <p:extLst>
      <p:ext uri="{BB962C8B-B14F-4D97-AF65-F5344CB8AC3E}">
        <p14:creationId xmlns:p14="http://schemas.microsoft.com/office/powerpoint/2010/main" val="305362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645818"/>
            <a:ext cx="5429568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查看视图的方法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</a:t>
            </a:r>
            <a:r>
              <a:rPr lang="zh-CN" altLang="en-US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查看指定的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视图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8.2.2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查看视图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8335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15312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1. 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查看视图的字段信息</a:t>
            </a:r>
            <a:endParaRPr lang="en-US" altLang="zh-CN" sz="20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DESCRIBE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不仅可以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查看数据表的字段信息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，还可以查看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视图的字段信息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DESCRIBE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简写为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DESC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DESC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查看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view_goods_cate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视图的字段信息：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630710" y="2997746"/>
            <a:ext cx="8244916" cy="3416320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DESC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view_goods_cate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+-----------------+--------------+------+-----+---------+-------+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Field              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Type 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Null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| Key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Default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| Extra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+-----------------+--------------+------+-----+---------+-------+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id        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unsigned | NO   | 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0  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name     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varchar(120) | NO   |  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    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category_name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| varchar(100) | YES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   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   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+-----------------+--------------+------+-----+---------+-------+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8.2.2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查看视图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016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1531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2. 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查看视图状态信息</a:t>
            </a:r>
            <a:endParaRPr lang="en-US" altLang="zh-CN" sz="20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SHOW TABLE STATUS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视图的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状态信息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SHOW TABLE STATUS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语句查看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view_goods_cate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视图的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状态信息：</a:t>
            </a:r>
            <a:endParaRPr lang="en-US" altLang="zh-CN" sz="20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602818" y="2524462"/>
            <a:ext cx="7056784" cy="378565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SHOW TABLE STATUS LIKE '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view_goods_cate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'\G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*************************** 1. row***************************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Name: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view_goods_cate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Engine: NULL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Version: NULL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Row_format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 NULL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Rows: NULL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……</a:t>
            </a:r>
            <a:r>
              <a:rPr lang="zh-CN" altLang="en-US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省略部分查询结果</a:t>
            </a:r>
            <a:endParaRPr lang="en-US" altLang="zh-CN" sz="16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Comment: </a:t>
            </a:r>
            <a:r>
              <a:rPr lang="en-US" altLang="zh-CN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VIEW</a:t>
            </a:r>
            <a:endParaRPr lang="en-US" altLang="zh-CN" sz="16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row in set (0.00 sec)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039227" y="5518026"/>
            <a:ext cx="38858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表示查询的</a:t>
            </a:r>
            <a:r>
              <a:rPr lang="en-US" altLang="zh-CN" sz="16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view_goods_cate</a:t>
            </a:r>
            <a:r>
              <a:rPr lang="zh-CN" altLang="en-US" sz="16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是一个视图</a:t>
            </a:r>
            <a:endParaRPr lang="zh-CN" altLang="en-US" sz="16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8.2.2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查看视图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478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101722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3. 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查看视图的创建语句</a:t>
            </a:r>
            <a:endParaRPr lang="en-US" altLang="zh-CN" sz="20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SHOW CREATE VIEW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创建视图时的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定义语句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和视图的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字符编码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SHOW CREATE VIEW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语句查看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view_goods_cate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视图的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创建语句：</a:t>
            </a:r>
            <a:endParaRPr lang="en-US" altLang="zh-CN" sz="20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774726" y="2524462"/>
            <a:ext cx="9145016" cy="378565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SHOW CREATE VIEW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view_goods_cate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\G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*************************** 1. row***************************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View: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view_goods_cate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View: CREATE ALGORITHM=UNDEFINED DEFINER=`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root`@`localhost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` SQL </a:t>
            </a:r>
            <a:endParaRPr lang="en-US" altLang="zh-CN" sz="16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SECURITY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DEFINER VIEW `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view_goods_cate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` AS select `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g`.`id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` AS `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id`,`g`.`name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` </a:t>
            </a: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AS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`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name`,`c`.`name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` AS `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category_name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` from (`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` `g` left join `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sh_goods_category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` `c` on((`g`.`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category_id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` = `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c`.`id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`)))</a:t>
            </a:r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character_set_client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gbk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collation_connection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gbk_chinese_ci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 row in set (0.00 sec)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8.2.2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查看视图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3593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645818"/>
            <a:ext cx="5429568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修改视图的方法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修改指定的视图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8.2.3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修改视图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448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15312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1. 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OR REPLACE VIEW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语句修改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视图</a:t>
            </a:r>
            <a:endParaRPr lang="en-US" altLang="zh-CN" sz="20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OR REPLACE VIEW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语句时，如果视图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不存在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，会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新视图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，如果视图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已存在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，则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修改视图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OR REPLACE VIEW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修改</a:t>
            </a:r>
            <a:r>
              <a:rPr lang="en-US" altLang="zh-CN" sz="20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view_goods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视图，将视图中的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price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字段删除：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854846" y="3044569"/>
            <a:ext cx="6624736" cy="961289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OR REPLACE VIEW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view_goods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AS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id, name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FROM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527059" y="414058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查询语句中去掉了</a:t>
            </a:r>
            <a:r>
              <a:rPr lang="en-US" altLang="zh-CN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price</a:t>
            </a:r>
            <a:r>
              <a:rPr lang="zh-CN" altLang="en-US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8.2.3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修改视图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102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1531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2. 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ALTER VIEW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语句修改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视图</a:t>
            </a:r>
            <a:endParaRPr lang="en-US" altLang="zh-CN" sz="20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ALTER VIEW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修改视图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的语法：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990750" y="2061642"/>
            <a:ext cx="8568952" cy="234628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ALTER [ALGORITHM = {UNDEFINED | MERGE | TEMPTABLE}]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[DEFINER = user]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[SQL SECURITY { DEFINER | INVOKER }]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VIEW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视图名称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[(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字段列表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)] AS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查询语句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[WITH [CASCADED | LOCAL] CHECK OPTION]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8.2.3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修改视图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7381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153128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ALTER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VIEW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语句修改视图，将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view_goods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视图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中的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name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删除：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954746" y="1786384"/>
            <a:ext cx="8244916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ALTER VIEW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view_goods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AS SELECT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FROM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547034" y="2556406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查询语句中去掉了</a:t>
            </a:r>
            <a:r>
              <a:rPr lang="en-US" altLang="zh-CN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</a:t>
            </a:r>
          </a:p>
        </p:txBody>
      </p:sp>
      <p:sp>
        <p:nvSpPr>
          <p:cNvPr id="9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8.2.3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修改视图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7006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71292" y="572758"/>
            <a:ext cx="3911746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章节概述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Summary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0" name="TextBox 35"/>
          <p:cNvSpPr txBox="1">
            <a:spLocks noChangeArrowheads="1"/>
          </p:cNvSpPr>
          <p:nvPr/>
        </p:nvSpPr>
        <p:spPr bwMode="auto">
          <a:xfrm>
            <a:off x="982638" y="2713781"/>
            <a:ext cx="10081120" cy="1508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在前面章节的学习中，操作的都是真实存在的数据表，在数据库中还有一种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，它的表结构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和真实数据表一样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，但是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不存放数据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，数据从真实表中获取，这种表被称为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本章对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进行详细的讲解。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645818"/>
            <a:ext cx="5429568" cy="677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删除视图的语法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删除视图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.2.4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删除视图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656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D1702B41-E3B8-401F-B9DD-1D4D7F8C2488}"/>
              </a:ext>
            </a:extLst>
          </p:cNvPr>
          <p:cNvSpPr txBox="1"/>
          <p:nvPr/>
        </p:nvSpPr>
        <p:spPr>
          <a:xfrm>
            <a:off x="982638" y="1076400"/>
            <a:ext cx="107291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当数据库中的视图不再使用时，需要将这些视图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DROP VIEW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删除视图的基本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语法：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原创设计师QQ598969553          _9"/>
          <p:cNvSpPr txBox="1"/>
          <p:nvPr/>
        </p:nvSpPr>
        <p:spPr>
          <a:xfrm>
            <a:off x="2661302" y="254411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种方式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661302" y="2138082"/>
            <a:ext cx="6588733" cy="49962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DROP VIEW [IF EXISTS]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视图名称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[,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视图名称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...]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702B41-E3B8-401F-B9DD-1D4D7F8C2488}"/>
              </a:ext>
            </a:extLst>
          </p:cNvPr>
          <p:cNvSpPr txBox="1"/>
          <p:nvPr/>
        </p:nvSpPr>
        <p:spPr>
          <a:xfrm>
            <a:off x="986646" y="2709714"/>
            <a:ext cx="10729192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DROP VIEW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view_goods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视图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661302" y="3357786"/>
            <a:ext cx="6588733" cy="49962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DROP VIEW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view_goods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2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.2.4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删除视图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2523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视图数据操作</a:t>
            </a:r>
            <a:endParaRPr lang="zh-CN" altLang="en-US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</a:t>
            </a:r>
            <a:r>
              <a:rPr lang="en-US" altLang="en-GB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.3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8968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576722"/>
            <a:ext cx="4983480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添加</a:t>
            </a:r>
            <a:r>
              <a:rPr lang="zh-CN" altLang="en-US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数据的语法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通过视图添加数据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8.3.1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添加数据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558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D1702B41-E3B8-401F-B9DD-1D4D7F8C2488}"/>
              </a:ext>
            </a:extLst>
          </p:cNvPr>
          <p:cNvSpPr txBox="1"/>
          <p:nvPr/>
        </p:nvSpPr>
        <p:spPr>
          <a:xfrm>
            <a:off x="982638" y="1125538"/>
            <a:ext cx="10729192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通过视图添加数据的方式与直接向数据表添加数据的方式相同，使用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INSERT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可以通过视图向基本表中添加数据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在进行视图数据操作时，如果遇到如下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情况操作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可能会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失败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）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操作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的视图是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基于多表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的视图。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（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2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）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没有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满足视图的基本表对字段的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约束条件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（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3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）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定义视图的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语句后的字段列表中使用了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数学表达式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聚合函数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（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4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）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定义视图的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语句中使用了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DISTINCT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UNION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GROUP BY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HAVING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子句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1702B41-E3B8-401F-B9DD-1D4D7F8C2488}"/>
              </a:ext>
            </a:extLst>
          </p:cNvPr>
          <p:cNvSpPr txBox="1"/>
          <p:nvPr/>
        </p:nvSpPr>
        <p:spPr>
          <a:xfrm>
            <a:off x="982638" y="4293890"/>
            <a:ext cx="10729192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INSERT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向</a:t>
            </a:r>
            <a:r>
              <a:rPr lang="en-US" altLang="zh-CN" sz="20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view_category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视图添加数据：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368792" y="4797946"/>
            <a:ext cx="7038782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INSERT INTO 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view_category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VALUES (17, '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图书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');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8.3.1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添加数据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107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D1702B41-E3B8-401F-B9DD-1D4D7F8C2488}"/>
              </a:ext>
            </a:extLst>
          </p:cNvPr>
          <p:cNvSpPr txBox="1"/>
          <p:nvPr/>
        </p:nvSpPr>
        <p:spPr>
          <a:xfrm>
            <a:off x="982638" y="1125538"/>
            <a:ext cx="1072919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在创建视图的语法中，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WITH CHECK OPTION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子句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用于在通过视图操作数据时进行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条件检查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。检查方式有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两种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，一种是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CASCADED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，另一种是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LOCAL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为了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使读者更好地理解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WITH CHECK OPTION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子句的使用，下面演示两种检查方式的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区别：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view_cate_t1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视图，该视图的查询条件是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小于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30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view_cate_t2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视图，该视图的查询条件是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大于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20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，检查方式是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CASCADED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view_cate_t3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视图，该视图的查询条件是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大于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20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，检查方式是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LOCAL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8.3.1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添加数据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076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D1702B41-E3B8-401F-B9DD-1D4D7F8C2488}"/>
              </a:ext>
            </a:extLst>
          </p:cNvPr>
          <p:cNvSpPr txBox="1"/>
          <p:nvPr/>
        </p:nvSpPr>
        <p:spPr>
          <a:xfrm>
            <a:off x="982638" y="1125538"/>
            <a:ext cx="1072919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view_cate_t2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视图插入数据，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必须大于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20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小于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30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才可以插入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成功：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486694" y="1629594"/>
            <a:ext cx="9145016" cy="286232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INSERT INTO view_cate_t2 VALUES (17, 'test');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ERROR 1369 (HY000): CHECK OPTION failed 'shop.view_cate_t2'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INSERT INTO view_cate_t2 VALUES (21, 'test');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Query OK, 1 row affected (0.00 sec)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INSERT INTO view_cate_t2 VALUES (30, 'test');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ERROR 1369 (HY000): CHECK OPTION failed 'shop.view_cate_t2'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1702B41-E3B8-401F-B9DD-1D4D7F8C2488}"/>
              </a:ext>
            </a:extLst>
          </p:cNvPr>
          <p:cNvSpPr txBox="1"/>
          <p:nvPr/>
        </p:nvSpPr>
        <p:spPr>
          <a:xfrm>
            <a:off x="982638" y="4509914"/>
            <a:ext cx="1072919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view_cate_t3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视图插入数据，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只要大于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20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就可以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插入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成功：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134766" y="5150435"/>
            <a:ext cx="7992888" cy="101566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INSERT INTO view_cate_t3 VALUES (30, 'test');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Query OK, 1 row affected (0.00 sec)</a:t>
            </a:r>
          </a:p>
        </p:txBody>
      </p:sp>
      <p:sp>
        <p:nvSpPr>
          <p:cNvPr id="10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8.3.1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添加数据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8640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576722"/>
            <a:ext cx="4983480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修改</a:t>
            </a:r>
            <a:r>
              <a:rPr lang="zh-CN" altLang="en-US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数据的语法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通过视图修改数据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8.3.2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修改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760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297145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UPDATE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</a:t>
            </a:r>
            <a:r>
              <a:rPr lang="en-US" altLang="zh-CN" sz="20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view_category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视图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修改基本表中的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774726" y="1701602"/>
            <a:ext cx="9217024" cy="147732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UPDATE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view_category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SET name='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家电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 WHERE id=17;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Query OK, 1 row affected (0.00 sec)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Rows matched: 1 Changed: 1 Warnings: 0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8.3.2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修改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213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576722"/>
            <a:ext cx="4983480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删除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数据的语法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通过视图删除数据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8.3.3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删除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883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863" y="572758"/>
            <a:ext cx="3007988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070870" y="2083821"/>
            <a:ext cx="1192190" cy="613062"/>
            <a:chOff x="2215144" y="982844"/>
            <a:chExt cx="1244730" cy="842780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070870" y="3099420"/>
            <a:ext cx="1192190" cy="618406"/>
            <a:chOff x="2215144" y="2026500"/>
            <a:chExt cx="1244730" cy="850129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070870" y="4111413"/>
            <a:ext cx="1192190" cy="614525"/>
            <a:chOff x="2215144" y="3084852"/>
            <a:chExt cx="1244730" cy="844793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976422" y="2061642"/>
            <a:ext cx="5142331" cy="613062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70703"/>
              <a:ext cx="2827147" cy="344580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初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识视图</a:t>
              </a: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976422" y="3082594"/>
            <a:ext cx="5142331" cy="613062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71073"/>
              <a:ext cx="2827147" cy="332129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视图管理</a:t>
              </a: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976422" y="4089760"/>
            <a:ext cx="5142331" cy="613062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841196" y="2479004"/>
              <a:ext cx="2827146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视图数据操作</a:t>
              </a:r>
              <a:endPara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070870" y="5118061"/>
            <a:ext cx="1192190" cy="614525"/>
            <a:chOff x="2215144" y="3084852"/>
            <a:chExt cx="1244730" cy="844793"/>
          </a:xfrm>
        </p:grpSpPr>
        <p:sp>
          <p:nvSpPr>
            <p:cNvPr id="22" name="平行四边形 2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04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976422" y="5096408"/>
            <a:ext cx="5142331" cy="613062"/>
            <a:chOff x="4315150" y="2341731"/>
            <a:chExt cx="3857250" cy="540057"/>
          </a:xfrm>
        </p:grpSpPr>
        <p:sp>
          <p:nvSpPr>
            <p:cNvPr id="25" name="矩形 24"/>
            <p:cNvSpPr/>
            <p:nvPr/>
          </p:nvSpPr>
          <p:spPr>
            <a:xfrm>
              <a:off x="4838564" y="2478517"/>
              <a:ext cx="3025429" cy="332129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动手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实践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：视图的应用</a:t>
              </a:r>
              <a:endPara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6" name="平行四边形 25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171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297145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DELETE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</a:t>
            </a:r>
            <a:r>
              <a:rPr lang="en-US" altLang="zh-CN" sz="20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view_category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视图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删除基本表中的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数据：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422798" y="1701602"/>
            <a:ext cx="6811382" cy="147732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DELETE FROM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view_category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-&gt; WHERE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id=17 OR id=21 OR id=30;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Query OK, 3 rows affected (0.00 sec)</a:t>
            </a:r>
          </a:p>
        </p:txBody>
      </p:sp>
      <p:sp>
        <p:nvSpPr>
          <p:cNvPr id="8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8.3.3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删除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2337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373560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实践</a:t>
            </a:r>
            <a:r>
              <a:rPr lang="zh-CN" altLang="en-US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：视图的应用</a:t>
            </a:r>
            <a:endParaRPr lang="zh-CN" altLang="en-US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8.4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911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4" y="3576722"/>
            <a:ext cx="5319801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视图的使用方法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，能够完成视图的应用。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1C03E3E9-C45E-49A8-87E4-C761089DE271}"/>
              </a:ext>
            </a:extLst>
          </p:cNvPr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8.4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实践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：视图的应用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421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9142" y="2709714"/>
            <a:ext cx="5904656" cy="2339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1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）</a:t>
            </a:r>
            <a:r>
              <a:rPr lang="en-US" altLang="zh-CN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sh_view_cate_attr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：用于根据商品分类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id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查找所有属性信息。</a:t>
            </a:r>
          </a:p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（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2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）</a:t>
            </a:r>
            <a:r>
              <a:rPr lang="en-US" altLang="zh-CN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sh_view_goods_attr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：用于根据商品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id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查找所有属性信息。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E2F0E98-C81F-42BA-9750-6530743AE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007" y="2016237"/>
            <a:ext cx="3715858" cy="4006159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3308350" y="1125538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2500" y="1475541"/>
            <a:ext cx="1783070" cy="76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实践需求</a:t>
            </a:r>
            <a:endParaRPr lang="zh-CN" altLang="en-US" sz="3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C03E3E9-C45E-49A8-87E4-C761089DE271}"/>
              </a:ext>
            </a:extLst>
          </p:cNvPr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8.4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实践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：视图的应用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421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3EC5482-CB16-4C2E-A4B5-DAAB9D563514}"/>
              </a:ext>
            </a:extLst>
          </p:cNvPr>
          <p:cNvSpPr txBox="1"/>
          <p:nvPr/>
        </p:nvSpPr>
        <p:spPr>
          <a:xfrm>
            <a:off x="1143691" y="333449"/>
            <a:ext cx="4807500" cy="439631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本章小结</a:t>
            </a:r>
          </a:p>
        </p:txBody>
      </p:sp>
      <p:sp>
        <p:nvSpPr>
          <p:cNvPr id="5" name="圆角矩形 26">
            <a:extLst>
              <a:ext uri="{FF2B5EF4-FFF2-40B4-BE49-F238E27FC236}">
                <a16:creationId xmlns:a16="http://schemas.microsoft.com/office/drawing/2014/main" id="{484D5830-9AD6-42CA-BF07-DDF880555766}"/>
              </a:ext>
            </a:extLst>
          </p:cNvPr>
          <p:cNvSpPr/>
          <p:nvPr/>
        </p:nvSpPr>
        <p:spPr>
          <a:xfrm>
            <a:off x="1198880" y="1810385"/>
            <a:ext cx="9936886" cy="284354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8" name="TextBox 38">
            <a:extLst>
              <a:ext uri="{FF2B5EF4-FFF2-40B4-BE49-F238E27FC236}">
                <a16:creationId xmlns:a16="http://schemas.microsoft.com/office/drawing/2014/main" id="{05265F8A-5FA1-4825-83F3-7595B2ABB2F0}"/>
              </a:ext>
            </a:extLst>
          </p:cNvPr>
          <p:cNvSpPr txBox="1"/>
          <p:nvPr/>
        </p:nvSpPr>
        <p:spPr>
          <a:xfrm>
            <a:off x="1572769" y="2495235"/>
            <a:ext cx="9202957" cy="17922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本章主要讲解了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视图的概念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创建视图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查看视图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修改视图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删除视图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，以及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通过视图添加数据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修改数据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删除数据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等内容。通过对本章的学习，读者应该掌握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如何创建视图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，当基本表的字段发生变化时如何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修改视图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，以及如何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通过视图修改基本表中的数据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等知识。</a:t>
            </a:r>
            <a:endParaRPr lang="zh-CN" altLang="zh-CN" sz="2000" dirty="0">
              <a:solidFill>
                <a:srgbClr val="59595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F97713B-903B-4515-A80D-ED98DA59A98B}"/>
              </a:ext>
            </a:extLst>
          </p:cNvPr>
          <p:cNvSpPr/>
          <p:nvPr/>
        </p:nvSpPr>
        <p:spPr>
          <a:xfrm>
            <a:off x="4420235" y="14014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9E501D2-A5F6-4D52-B319-B3172518F29F}"/>
              </a:ext>
            </a:extLst>
          </p:cNvPr>
          <p:cNvSpPr/>
          <p:nvPr/>
        </p:nvSpPr>
        <p:spPr>
          <a:xfrm>
            <a:off x="5139055" y="14014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章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E906F77-628A-4450-9FD6-C335BD32E0A4}"/>
              </a:ext>
            </a:extLst>
          </p:cNvPr>
          <p:cNvSpPr/>
          <p:nvPr/>
        </p:nvSpPr>
        <p:spPr>
          <a:xfrm>
            <a:off x="5857875" y="14014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F6E1139-DB79-46FF-8D7F-B40684294116}"/>
              </a:ext>
            </a:extLst>
          </p:cNvPr>
          <p:cNvSpPr/>
          <p:nvPr/>
        </p:nvSpPr>
        <p:spPr>
          <a:xfrm>
            <a:off x="6576695" y="14014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</a:t>
            </a:r>
          </a:p>
        </p:txBody>
      </p:sp>
    </p:spTree>
    <p:extLst>
      <p:ext uri="{BB962C8B-B14F-4D97-AF65-F5344CB8AC3E}">
        <p14:creationId xmlns:p14="http://schemas.microsoft.com/office/powerpoint/2010/main" val="107805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初</a:t>
            </a:r>
            <a:r>
              <a:rPr lang="zh-CN" altLang="en-US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识视图</a:t>
            </a:r>
            <a:endParaRPr lang="zh-CN" altLang="en-US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</a:t>
            </a:r>
            <a:r>
              <a:rPr lang="en-US" altLang="en-GB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.1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645818"/>
            <a:ext cx="5429568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了解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视图的基本概念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，能够说出视图的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优点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初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识视图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071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2346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视图是一种</a:t>
            </a: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虚拟存在的表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，视图的数据来源于数据库中的数据表，这些数据表被称为</a:t>
            </a: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基本表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通过视图不仅可以看到基本表中的数据，还可以对基本表中的</a:t>
            </a: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数据进行添加、修改和删除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 </a:t>
            </a:r>
            <a:endParaRPr lang="en-US" altLang="zh-CN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数据库中只保存</a:t>
            </a: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定义视图的</a:t>
            </a:r>
            <a:r>
              <a:rPr lang="en-US" altLang="zh-CN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SQL</a:t>
            </a: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，不保存视图对应的数据。</a:t>
            </a:r>
            <a:endParaRPr lang="en-US" altLang="zh-CN" sz="20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基本表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中的</a:t>
            </a: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数据发生变化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时，视图中查询出来的数据也会</a:t>
            </a: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随之改变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，当通过视图修改数据时，基本表中的数据</a:t>
            </a:r>
            <a:r>
              <a:rPr lang="zh-CN" altLang="en-US" sz="20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也会发生变化</a:t>
            </a:r>
            <a:r>
              <a:rPr lang="zh-CN" altLang="en-US" sz="20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初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识视图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5101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FF64E898-6E86-D391-68B3-6EAE5033EBA7}"/>
              </a:ext>
            </a:extLst>
          </p:cNvPr>
          <p:cNvSpPr txBox="1"/>
          <p:nvPr/>
        </p:nvSpPr>
        <p:spPr>
          <a:xfrm>
            <a:off x="3718942" y="1481510"/>
            <a:ext cx="69127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视图不仅可以</a:t>
            </a:r>
            <a:r>
              <a:rPr lang="zh-CN" altLang="en-US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简化用户对数据的理解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，还可以</a:t>
            </a:r>
            <a:r>
              <a:rPr lang="zh-CN" altLang="en-US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简化对数据的操作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。例如，</a:t>
            </a:r>
            <a:r>
              <a:rPr lang="zh-CN" altLang="en-US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在开发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中经常使用一个比较复杂的语句进行查询</a:t>
            </a:r>
            <a:r>
              <a:rPr lang="zh-CN" altLang="en-US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，可以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将该查询语句定义为视图</a:t>
            </a:r>
            <a:r>
              <a:rPr lang="zh-CN" altLang="en-US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，避免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大量重复且复杂的查询操作。</a:t>
            </a:r>
          </a:p>
        </p:txBody>
      </p:sp>
      <p:sp>
        <p:nvSpPr>
          <p:cNvPr id="9" name="椭圆 8"/>
          <p:cNvSpPr/>
          <p:nvPr/>
        </p:nvSpPr>
        <p:spPr>
          <a:xfrm>
            <a:off x="1181949" y="1719370"/>
            <a:ext cx="1872208" cy="18722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9699" tIns="74848" rIns="149699" bIns="7484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TextBox 16"/>
          <p:cNvSpPr txBox="1"/>
          <p:nvPr/>
        </p:nvSpPr>
        <p:spPr>
          <a:xfrm>
            <a:off x="1256460" y="2149008"/>
            <a:ext cx="1723185" cy="1012932"/>
          </a:xfrm>
          <a:prstGeom prst="rect">
            <a:avLst/>
          </a:prstGeom>
          <a:noFill/>
        </p:spPr>
        <p:txBody>
          <a:bodyPr wrap="square" lIns="149699" tIns="74848" rIns="149699" bIns="74848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简化查询语句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初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识视图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491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FF64E898-6E86-D391-68B3-6EAE5033EBA7}"/>
              </a:ext>
            </a:extLst>
          </p:cNvPr>
          <p:cNvSpPr txBox="1"/>
          <p:nvPr/>
        </p:nvSpPr>
        <p:spPr>
          <a:xfrm>
            <a:off x="3718942" y="1701602"/>
            <a:ext cx="69127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通过视图可以很</a:t>
            </a:r>
            <a:r>
              <a:rPr lang="zh-CN" altLang="en-US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方便地进行权限控制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，指定某个用户</a:t>
            </a:r>
            <a:r>
              <a:rPr lang="zh-CN" altLang="en-US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只能查询和修改指定数据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。例如</a:t>
            </a:r>
            <a:r>
              <a:rPr lang="zh-CN" altLang="en-US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，不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负责处理工资单的员工，</a:t>
            </a:r>
            <a:r>
              <a:rPr lang="zh-CN" altLang="en-US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没有权限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查看员工的工资信息。</a:t>
            </a:r>
          </a:p>
        </p:txBody>
      </p:sp>
      <p:sp>
        <p:nvSpPr>
          <p:cNvPr id="9" name="椭圆 8"/>
          <p:cNvSpPr/>
          <p:nvPr/>
        </p:nvSpPr>
        <p:spPr>
          <a:xfrm>
            <a:off x="1181949" y="1711898"/>
            <a:ext cx="1872208" cy="187220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9699" tIns="74848" rIns="149699" bIns="7484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4" name="TextBox 16"/>
          <p:cNvSpPr txBox="1"/>
          <p:nvPr/>
        </p:nvSpPr>
        <p:spPr>
          <a:xfrm>
            <a:off x="1425620" y="2356979"/>
            <a:ext cx="1384865" cy="582045"/>
          </a:xfrm>
          <a:prstGeom prst="rect">
            <a:avLst/>
          </a:prstGeom>
          <a:noFill/>
        </p:spPr>
        <p:txBody>
          <a:bodyPr wrap="square" lIns="149699" tIns="74848" rIns="149699" bIns="74848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安全性</a:t>
            </a:r>
          </a:p>
        </p:txBody>
      </p:sp>
      <p:sp>
        <p:nvSpPr>
          <p:cNvPr id="10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初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识视图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3363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ud0ofpxa">
      <a:majorFont>
        <a:latin typeface="字魂105号-简雅黑"/>
        <a:ea typeface="字魂105号-简雅黑"/>
        <a:cs typeface=""/>
      </a:majorFont>
      <a:minorFont>
        <a:latin typeface="字魂105号-简雅黑"/>
        <a:ea typeface="字魂105号-简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14571</TotalTime>
  <Words>2647</Words>
  <Application>Microsoft Office PowerPoint</Application>
  <PresentationFormat>自定义</PresentationFormat>
  <Paragraphs>289</Paragraphs>
  <Slides>45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45</vt:i4>
      </vt:variant>
    </vt:vector>
  </HeadingPairs>
  <TitlesOfParts>
    <vt:vector size="59" baseType="lpstr">
      <vt:lpstr>Lato Light</vt:lpstr>
      <vt:lpstr>Source Han Sans K Bold</vt:lpstr>
      <vt:lpstr>思源黑体 CN Medium</vt:lpstr>
      <vt:lpstr>思源黑体 CN Regular</vt:lpstr>
      <vt:lpstr>宋体</vt:lpstr>
      <vt:lpstr>微软雅黑</vt:lpstr>
      <vt:lpstr>字魂105号-简雅黑</vt:lpstr>
      <vt:lpstr>字魂58号-创中黑</vt:lpstr>
      <vt:lpstr>Arial</vt:lpstr>
      <vt:lpstr>Calibri</vt:lpstr>
      <vt:lpstr>Times New Roman</vt:lpstr>
      <vt:lpstr>Wingdings</vt:lpstr>
      <vt:lpstr>webwppDefTheme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蓝白商务述职报告工作总结ppt模板</dc:title>
  <dc:creator>常董</dc:creator>
  <cp:lastModifiedBy>wy</cp:lastModifiedBy>
  <cp:revision>4033</cp:revision>
  <dcterms:created xsi:type="dcterms:W3CDTF">2020-11-09T06:56:00Z</dcterms:created>
  <dcterms:modified xsi:type="dcterms:W3CDTF">2023-06-21T09:37:56Z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