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5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6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81"/>
  </p:notesMasterIdLst>
  <p:handoutMasterIdLst>
    <p:handoutMasterId r:id="rId82"/>
  </p:handoutMasterIdLst>
  <p:sldIdLst>
    <p:sldId id="325" r:id="rId3"/>
    <p:sldId id="886" r:id="rId4"/>
    <p:sldId id="1496" r:id="rId5"/>
    <p:sldId id="328" r:id="rId6"/>
    <p:sldId id="887" r:id="rId7"/>
    <p:sldId id="309" r:id="rId8"/>
    <p:sldId id="1059" r:id="rId9"/>
    <p:sldId id="1254" r:id="rId10"/>
    <p:sldId id="1501" r:id="rId11"/>
    <p:sldId id="1497" r:id="rId12"/>
    <p:sldId id="1498" r:id="rId13"/>
    <p:sldId id="1499" r:id="rId14"/>
    <p:sldId id="1500" r:id="rId15"/>
    <p:sldId id="1285" r:id="rId16"/>
    <p:sldId id="1286" r:id="rId17"/>
    <p:sldId id="1368" r:id="rId18"/>
    <p:sldId id="1452" r:id="rId19"/>
    <p:sldId id="1502" r:id="rId20"/>
    <p:sldId id="1503" r:id="rId21"/>
    <p:sldId id="1504" r:id="rId22"/>
    <p:sldId id="1505" r:id="rId23"/>
    <p:sldId id="1506" r:id="rId24"/>
    <p:sldId id="1507" r:id="rId25"/>
    <p:sldId id="1489" r:id="rId26"/>
    <p:sldId id="1508" r:id="rId27"/>
    <p:sldId id="1370" r:id="rId28"/>
    <p:sldId id="1295" r:id="rId29"/>
    <p:sldId id="1509" r:id="rId30"/>
    <p:sldId id="1510" r:id="rId31"/>
    <p:sldId id="1511" r:id="rId32"/>
    <p:sldId id="1512" r:id="rId33"/>
    <p:sldId id="1513" r:id="rId34"/>
    <p:sldId id="1514" r:id="rId35"/>
    <p:sldId id="1515" r:id="rId36"/>
    <p:sldId id="1296" r:id="rId37"/>
    <p:sldId id="1297" r:id="rId38"/>
    <p:sldId id="1093" r:id="rId39"/>
    <p:sldId id="1494" r:id="rId40"/>
    <p:sldId id="1495" r:id="rId41"/>
    <p:sldId id="1516" r:id="rId42"/>
    <p:sldId id="1517" r:id="rId43"/>
    <p:sldId id="1518" r:id="rId44"/>
    <p:sldId id="1519" r:id="rId45"/>
    <p:sldId id="1520" r:id="rId46"/>
    <p:sldId id="1527" r:id="rId47"/>
    <p:sldId id="1522" r:id="rId48"/>
    <p:sldId id="1528" r:id="rId49"/>
    <p:sldId id="1521" r:id="rId50"/>
    <p:sldId id="1529" r:id="rId51"/>
    <p:sldId id="1530" r:id="rId52"/>
    <p:sldId id="1523" r:id="rId53"/>
    <p:sldId id="1533" r:id="rId54"/>
    <p:sldId id="1531" r:id="rId55"/>
    <p:sldId id="1532" r:id="rId56"/>
    <p:sldId id="1535" r:id="rId57"/>
    <p:sldId id="1537" r:id="rId58"/>
    <p:sldId id="1538" r:id="rId59"/>
    <p:sldId id="1536" r:id="rId60"/>
    <p:sldId id="1539" r:id="rId61"/>
    <p:sldId id="1540" r:id="rId62"/>
    <p:sldId id="1541" r:id="rId63"/>
    <p:sldId id="1542" r:id="rId64"/>
    <p:sldId id="1543" r:id="rId65"/>
    <p:sldId id="1544" r:id="rId66"/>
    <p:sldId id="1545" r:id="rId67"/>
    <p:sldId id="1546" r:id="rId68"/>
    <p:sldId id="1547" r:id="rId69"/>
    <p:sldId id="1548" r:id="rId70"/>
    <p:sldId id="1549" r:id="rId71"/>
    <p:sldId id="1550" r:id="rId72"/>
    <p:sldId id="1551" r:id="rId73"/>
    <p:sldId id="1552" r:id="rId74"/>
    <p:sldId id="1553" r:id="rId75"/>
    <p:sldId id="1399" r:id="rId76"/>
    <p:sldId id="1554" r:id="rId77"/>
    <p:sldId id="1482" r:id="rId78"/>
    <p:sldId id="1252" r:id="rId79"/>
    <p:sldId id="326" r:id="rId80"/>
  </p:sldIdLst>
  <p:sldSz cx="12190413" cy="6859588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937" userDrawn="1">
          <p15:clr>
            <a:srgbClr val="A4A3A4"/>
          </p15:clr>
        </p15:guide>
        <p15:guide id="3" pos="710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9" clrIdx="0">
    <p:extLst>
      <p:ext uri="{19B8F6BF-5375-455C-9EA6-DF929625EA0E}">
        <p15:presenceInfo xmlns:p15="http://schemas.microsoft.com/office/powerpoint/2012/main" userId="Windows 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  <a:srgbClr val="1369B3"/>
    <a:srgbClr val="595959"/>
    <a:srgbClr val="FF0000"/>
    <a:srgbClr val="B2B2B2"/>
    <a:srgbClr val="F2F2F2"/>
    <a:srgbClr val="FFFFFF"/>
    <a:srgbClr val="EBAD13"/>
    <a:srgbClr val="BBBBBB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6379" autoAdjust="0"/>
  </p:normalViewPr>
  <p:slideViewPr>
    <p:cSldViewPr>
      <p:cViewPr varScale="1">
        <p:scale>
          <a:sx n="112" d="100"/>
          <a:sy n="112" d="100"/>
        </p:scale>
        <p:origin x="438" y="108"/>
      </p:cViewPr>
      <p:guideLst>
        <p:guide orient="horz" pos="845"/>
        <p:guide pos="937"/>
        <p:guide pos="71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notesMaster" Target="notesMasters/notesMaster1.xml"/><Relationship Id="rId86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363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1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428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538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19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84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686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071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36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9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1841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0762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850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626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845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869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632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323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845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812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2871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3404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755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852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8249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909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22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172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87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514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729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15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31" y="6526138"/>
            <a:ext cx="290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2F652BD-78F8-4263-B0C9-1157D4F9FB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1137BB1-9F5B-4D4F-9A56-B2F02308C4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437345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310" y="2508250"/>
            <a:ext cx="7532370" cy="165798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D30E425-C7EA-45F0-85AD-6C51CB843B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98" y="3789834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4439022" y="2637706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第</a:t>
            </a:r>
            <a:r>
              <a:rPr lang="en-US" altLang="zh-CN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9</a:t>
            </a:r>
            <a:r>
              <a:rPr lang="zh-CN" altLang="en-US" sz="5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章 事务</a:t>
            </a:r>
            <a:endParaRPr lang="en-US" altLang="zh-CN" sz="5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3574926" y="3861842"/>
            <a:ext cx="6480720" cy="43053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《MySQL</a:t>
            </a:r>
            <a:r>
              <a:rPr lang="zh-CN" altLang="en-US" sz="2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数据库原理、设计与应用（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F64E898-6E86-D391-68B3-6EAE5033EBA7}"/>
              </a:ext>
            </a:extLst>
          </p:cNvPr>
          <p:cNvSpPr txBox="1"/>
          <p:nvPr/>
        </p:nvSpPr>
        <p:spPr>
          <a:xfrm>
            <a:off x="3718942" y="1485578"/>
            <a:ext cx="69127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原子性指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一个事务必须被视为一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个不可分割的最小工作单元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，只有事务中所有的数据库操作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都执行成功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，整个事务才算执行成功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事务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中如果有任何一条</a:t>
            </a:r>
            <a:r>
              <a:rPr lang="en-US" altLang="zh-CN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语句执行失败，已经执行成功的</a:t>
            </a:r>
            <a:r>
              <a:rPr lang="en-US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语句也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必须撤销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，数据库的状态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返回到执行事务前的状态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1949" y="1971636"/>
            <a:ext cx="1872208" cy="18722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9" tIns="74848" rIns="149699" bIns="7484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TextBox 16"/>
          <p:cNvSpPr txBox="1"/>
          <p:nvPr/>
        </p:nvSpPr>
        <p:spPr>
          <a:xfrm>
            <a:off x="1065580" y="2616717"/>
            <a:ext cx="2104945" cy="582045"/>
          </a:xfrm>
          <a:prstGeom prst="rect">
            <a:avLst/>
          </a:prstGeom>
          <a:noFill/>
        </p:spPr>
        <p:txBody>
          <a:bodyPr wrap="square" lIns="149699" tIns="74848" rIns="149699" bIns="74848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原子性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事务的概念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43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F64E898-6E86-D391-68B3-6EAE5033EBA7}"/>
              </a:ext>
            </a:extLst>
          </p:cNvPr>
          <p:cNvSpPr txBox="1"/>
          <p:nvPr/>
        </p:nvSpPr>
        <p:spPr>
          <a:xfrm>
            <a:off x="3718942" y="1485578"/>
            <a:ext cx="70567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一致性指处理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事务时，无论执行成功还是失败，都要保证数据库系统处于</a:t>
            </a:r>
            <a:r>
              <a:rPr lang="zh-CN" altLang="en-US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一致状态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，保证数据库系统不会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返回一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个未处理的事务中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中的一致性主要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由日志机制实现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，通过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日志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记录数据库的所有变化，为事务恢复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提供跟踪记录。</a:t>
            </a:r>
            <a:endParaRPr lang="zh-CN" altLang="en-US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1949" y="1971636"/>
            <a:ext cx="1872208" cy="18722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9" tIns="74848" rIns="149699" bIns="7484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TextBox 16"/>
          <p:cNvSpPr txBox="1"/>
          <p:nvPr/>
        </p:nvSpPr>
        <p:spPr>
          <a:xfrm>
            <a:off x="1065580" y="2616717"/>
            <a:ext cx="2104945" cy="582045"/>
          </a:xfrm>
          <a:prstGeom prst="rect">
            <a:avLst/>
          </a:prstGeom>
          <a:noFill/>
        </p:spPr>
        <p:txBody>
          <a:bodyPr wrap="square" lIns="149699" tIns="74848" rIns="149699" bIns="74848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一致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性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事务的概念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4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F64E898-6E86-D391-68B3-6EAE5033EBA7}"/>
              </a:ext>
            </a:extLst>
          </p:cNvPr>
          <p:cNvSpPr txBox="1"/>
          <p:nvPr/>
        </p:nvSpPr>
        <p:spPr>
          <a:xfrm>
            <a:off x="3790950" y="2031059"/>
            <a:ext cx="6912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隔离性指事务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在执行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  <a:r>
              <a:rPr lang="zh-CN" altLang="en-US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不受其他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事务的影响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。隔离性保证了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未完成事务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的所有操作与数据库系统的隔离，直到事务完成为止，才能看到事务的执行结果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1949" y="1972800"/>
            <a:ext cx="1872208" cy="18722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9" tIns="74848" rIns="149699" bIns="7484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TextBox 16"/>
          <p:cNvSpPr txBox="1"/>
          <p:nvPr/>
        </p:nvSpPr>
        <p:spPr>
          <a:xfrm>
            <a:off x="1065580" y="2617200"/>
            <a:ext cx="2104945" cy="582045"/>
          </a:xfrm>
          <a:prstGeom prst="rect">
            <a:avLst/>
          </a:prstGeom>
          <a:noFill/>
        </p:spPr>
        <p:txBody>
          <a:bodyPr wrap="square" lIns="149699" tIns="74848" rIns="149699" bIns="74848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隔离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性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事务的概念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76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F64E898-6E86-D391-68B3-6EAE5033EBA7}"/>
              </a:ext>
            </a:extLst>
          </p:cNvPr>
          <p:cNvSpPr txBox="1"/>
          <p:nvPr/>
        </p:nvSpPr>
        <p:spPr>
          <a:xfrm>
            <a:off x="3718942" y="1486800"/>
            <a:ext cx="69127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持久性指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事务一旦提交，其对数据库中数据的修改就是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永久性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。事务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的持久性不能做到百分之百的持久，只能从事务本身的角度来保证持久性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，如果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遇到一些外部原因（例如硬盘损坏）导致数据库发生故障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，所有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提交的数据可能都会丢失。</a:t>
            </a:r>
          </a:p>
        </p:txBody>
      </p:sp>
      <p:sp>
        <p:nvSpPr>
          <p:cNvPr id="8" name="椭圆 7"/>
          <p:cNvSpPr/>
          <p:nvPr/>
        </p:nvSpPr>
        <p:spPr>
          <a:xfrm>
            <a:off x="1181949" y="1972800"/>
            <a:ext cx="1872208" cy="18722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9" tIns="74848" rIns="149699" bIns="7484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TextBox 16"/>
          <p:cNvSpPr txBox="1"/>
          <p:nvPr/>
        </p:nvSpPr>
        <p:spPr>
          <a:xfrm>
            <a:off x="1065580" y="2617200"/>
            <a:ext cx="2104945" cy="582045"/>
          </a:xfrm>
          <a:prstGeom prst="rect">
            <a:avLst/>
          </a:prstGeom>
          <a:noFill/>
        </p:spPr>
        <p:txBody>
          <a:bodyPr wrap="square" lIns="149699" tIns="74848" rIns="149699" bIns="74848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持久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性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事务的概念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496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事务处理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603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事务的基本操作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开启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、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提交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和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回滚事务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事务的基本操作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05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默认情况下，用户执行的每一条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语句都会被当成单独的事务自动提交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想要将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作为一个事务，则需要先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启动事务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启动事务的语句如下：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502918" y="2107808"/>
            <a:ext cx="4248472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START TRANSACTION;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2637706"/>
            <a:ext cx="10441160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启动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事务后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，每一条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语句不再自动提交，需要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手动提交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手动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提交事务的语句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如下：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事务的基本操作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502918" y="3213770"/>
            <a:ext cx="4248472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COMMIT;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3717826"/>
            <a:ext cx="10441160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如果不想提交当前事务，可以将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事务取消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（即回滚），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回滚事务的语句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如下：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502918" y="4293890"/>
            <a:ext cx="4248472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ROLLBACK;</a:t>
            </a:r>
          </a:p>
        </p:txBody>
      </p:sp>
    </p:spTree>
    <p:extLst>
      <p:ext uri="{BB962C8B-B14F-4D97-AF65-F5344CB8AC3E}">
        <p14:creationId xmlns:p14="http://schemas.microsoft.com/office/powerpoint/2010/main" val="32846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729192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操作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事务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时应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注意以下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点：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ROLLBACK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只能针对未提交的事务回滚，已提交的事务无法回滚。当执行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COMMIT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ROLLBACK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后，当前事务就会自动结束。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2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中的事务不允许嵌套，若在执行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START TRANSACTION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语句前上一个事务还未提交，会隐式地执行提交操作。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3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事务处理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主要是针对数据表中数据的处理，不包括创建或删除数据库、数据表，修改表结构等操作，而且执行这类操作时会隐式地提交事务。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4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</a:t>
            </a:r>
            <a:r>
              <a:rPr lang="en-US" altLang="zh-CN" sz="20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InnoDB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存储引擎支持事务，而另一个常见的存储引擎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MyISAM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不支持事务。对于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MyISAM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存储引擎的数据表，无论事务是否提交，对数据的操作都会立即生效，不能回滚。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5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中，还可以使用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START TRANSACTION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的别名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BEGIN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BEGIN WORK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来显式地开启一个事务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。由于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BEGIN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与存储过程中的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BEGIN…END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冲突，因此不推荐使用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BEGIN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事务的基本操作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992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5039226" y="3213770"/>
            <a:ext cx="5592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通过案例演示</a:t>
            </a:r>
            <a:r>
              <a:rPr lang="zh-CN" altLang="en-US" sz="32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如何使用事务</a:t>
            </a:r>
            <a:r>
              <a:rPr lang="zh-CN" altLang="en-US" sz="32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3200" kern="1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51C8F69-5542-8D2F-89CB-0860DFBB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1917626"/>
            <a:ext cx="3772073" cy="3934237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事务的基本操作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456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步骤一：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选择</a:t>
            </a:r>
            <a:r>
              <a:rPr lang="en-US" altLang="zh-CN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shop</a:t>
            </a: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数据库后查看</a:t>
            </a:r>
            <a:r>
              <a:rPr lang="en-US" altLang="zh-CN" kern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sh_user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表中的用户数据：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422798" y="2277666"/>
            <a:ext cx="6912768" cy="341632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name, money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sh_user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name | money 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Alex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|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1000.00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Bill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|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1000.00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+------+---------+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事务的基本操作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073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190244" y="2139531"/>
            <a:ext cx="8009418" cy="688075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了解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事务的概念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，能够说出事务的</a:t>
              </a:r>
              <a:r>
                <a:rPr lang="en-US" altLang="zh-CN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4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个</a:t>
              </a:r>
              <a:r>
                <a:rPr lang="zh-CN" altLang="en-US" sz="2000" dirty="0" smtClean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特性。</a:t>
              </a:r>
              <a:endPara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186685" y="3109756"/>
            <a:ext cx="8000121" cy="685963"/>
            <a:chOff x="978872" y="2570435"/>
            <a:chExt cx="5437064" cy="514352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5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事务的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基本操作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开启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、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提交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回滚</a:t>
              </a:r>
              <a:r>
                <a:rPr lang="zh-CN" altLang="en-US" sz="2000" dirty="0" smtClean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事务。</a:t>
              </a:r>
              <a:endPara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180774" y="4077858"/>
            <a:ext cx="7990778" cy="688079"/>
            <a:chOff x="978872" y="3338787"/>
            <a:chExt cx="5437064" cy="515940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9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事务保存点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的基本语法，能够在事务中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正确使用保存</a:t>
              </a:r>
              <a:r>
                <a:rPr lang="zh-CN" altLang="en-US" sz="2000" dirty="0" smtClean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点。</a:t>
              </a:r>
              <a:endPara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192355" y="5045971"/>
            <a:ext cx="7990778" cy="688079"/>
            <a:chOff x="978872" y="3338787"/>
            <a:chExt cx="5437064" cy="515940"/>
          </a:xfrm>
        </p:grpSpPr>
        <p:sp>
          <p:nvSpPr>
            <p:cNvPr id="13" name="Pentagon 6"/>
            <p:cNvSpPr/>
            <p:nvPr/>
          </p:nvSpPr>
          <p:spPr bwMode="auto">
            <a:xfrm>
              <a:off x="978872" y="3338789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熟悉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事务日志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，能够描述</a:t>
              </a:r>
              <a:r>
                <a:rPr lang="en-US" altLang="zh-CN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redo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日志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en-US" altLang="zh-CN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undo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日志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作用。</a:t>
              </a:r>
              <a:endPara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4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393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二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：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开启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事务，通过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UPDATE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语句将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Alex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用户的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100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元钱转给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Bill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</a:t>
            </a: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，提交事务：</a:t>
            </a:r>
            <a:endParaRPr lang="zh-CN" altLang="en-US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200943" y="2164422"/>
            <a:ext cx="9865096" cy="378565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开启事务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START TRANSACTION;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Alex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的金额减少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100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UPDATE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sh_user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SET money=money-100 WHERE name='Alex';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Bill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的金额增加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100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UPDATE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sh_user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SET money=money+100 WHERE name='Bill';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提交事务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COMMIT;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事务的基本操作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469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步骤三：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SELECT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语句查询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Alex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Bill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的金额：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494806" y="2203917"/>
            <a:ext cx="6995344" cy="341632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name, money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sh_user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name | money 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Alex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900.00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Bill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|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1100.00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+------+---------+</a:t>
            </a:r>
          </a:p>
        </p:txBody>
      </p:sp>
      <p:sp>
        <p:nvSpPr>
          <p:cNvPr id="6" name="1"/>
          <p:cNvSpPr txBox="1"/>
          <p:nvPr>
            <p:custDataLst>
              <p:tags r:id="rId3"/>
            </p:custDataLst>
          </p:nvPr>
        </p:nvSpPr>
        <p:spPr>
          <a:xfrm>
            <a:off x="2998862" y="5590034"/>
            <a:ext cx="5750072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从查询结果可以看出，通过事务</a:t>
            </a:r>
            <a:r>
              <a:rPr lang="zh-CN" altLang="en-US" sz="18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成功完成转账功能</a:t>
            </a:r>
            <a:endParaRPr lang="zh-CN" altLang="en-US" sz="18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事务的基本操作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946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步骤四：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测试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事务的回滚，开启</a:t>
            </a: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事务将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Bill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的金额扣除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100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元，查询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Bill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金额：</a:t>
            </a:r>
            <a:endParaRPr lang="zh-CN" altLang="en-US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314239" y="2236430"/>
            <a:ext cx="9638504" cy="378565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START TRANSACTION;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UPDATE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sh_user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SET money=money-100 WHERE name='Bill';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name, money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sh_user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name='Bill';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name | money 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Bill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1000.00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+------+---------+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事务的基本操作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06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步骤五：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执行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回滚操作，查询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Bill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的金额：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582767" y="2205658"/>
            <a:ext cx="9101447" cy="332398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ROLLBACK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     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回滚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事务</a:t>
            </a:r>
            <a:endParaRPr lang="en-US" altLang="zh-CN" sz="2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name, money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sh_user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name='Bill';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name | money 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Bill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1100.00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+------+---------+</a:t>
            </a:r>
          </a:p>
        </p:txBody>
      </p:sp>
      <p:sp>
        <p:nvSpPr>
          <p:cNvPr id="6" name="1"/>
          <p:cNvSpPr txBox="1"/>
          <p:nvPr>
            <p:custDataLst>
              <p:tags r:id="rId3"/>
            </p:custDataLst>
          </p:nvPr>
        </p:nvSpPr>
        <p:spPr>
          <a:xfrm>
            <a:off x="4439022" y="4509914"/>
            <a:ext cx="5040560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en-US" altLang="zh-CN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Bill</a:t>
            </a: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的金额又恢复成</a:t>
            </a:r>
            <a:r>
              <a:rPr lang="en-US" altLang="zh-CN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1100</a:t>
            </a: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元，说明事务回滚</a:t>
            </a:r>
            <a:r>
              <a:rPr lang="zh-CN" altLang="en-US" sz="18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成功</a:t>
            </a:r>
            <a:endParaRPr lang="zh-CN" altLang="en-US" sz="18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事务的基本操作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553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3690" y="266995"/>
            <a:ext cx="555587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：设置事务的自动提交方式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形 22" descr="讲故事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150622" y="1176572"/>
            <a:ext cx="4088600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60585" y="1275609"/>
            <a:ext cx="390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设置事务的自动提交方式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28406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16135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190614"/>
            <a:ext cx="104198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中的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每一条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SQL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都会被当成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一个事务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自动提交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。通过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修改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AUTOCOMMIT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变量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控制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事务的自动提交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将其值设为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表示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开启自动提交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，设为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表示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关闭自动提交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查看当前会话的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AUTOCOMMIT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值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854846" y="3675485"/>
            <a:ext cx="5467875" cy="286232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@@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autocommit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@@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autocommit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009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3690" y="266995"/>
            <a:ext cx="555587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：设置事务的自动提交方式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形 22" descr="讲故事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150622" y="1176572"/>
            <a:ext cx="4088600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60585" y="1275609"/>
            <a:ext cx="390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设置事务的自动提交方式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28406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16135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190614"/>
            <a:ext cx="104198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关闭当前会话的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事务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自动提交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的语句：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286894" y="2875796"/>
            <a:ext cx="4032448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 AUTOCOMMIT=0;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2422798" y="3615352"/>
            <a:ext cx="6336703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关闭自动提交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后，需要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执行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提交事务的</a:t>
            </a: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语句才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会提交事务。如果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没有提交事务就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直接退出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MySQL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会话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事务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会</a:t>
            </a: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自动回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滚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5629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事务保存点的基本语法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，能够在事务中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正确使用保存点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事务的保存点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335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3691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回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滚事务时，事务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内的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所有操作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都将撤销。如果希望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只撤销一部分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，可以使用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保存点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来实现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事务中设置保存点的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语句：</a:t>
            </a: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566814" y="2075171"/>
            <a:ext cx="5904656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3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SAVEPOINT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保存点名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2637706"/>
            <a:ext cx="10369152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设置保存点后，可以将事务回滚到指定保存点。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回滚到指定保存点的语句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566814" y="3259936"/>
            <a:ext cx="5904656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ROLLBACK TO SAVEPOINT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保存点名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3861842"/>
            <a:ext cx="10369152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若不再需要使用某个保存点，可以将这个保存点删除。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删除保存点的语句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566814" y="4451435"/>
            <a:ext cx="5904656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RELEASE SAVEPOINT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保存点名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事务的保存点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16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4006974" y="1617975"/>
            <a:ext cx="61685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sz="2800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个事务中可以创建多个保存点</a:t>
            </a:r>
            <a:r>
              <a:rPr lang="zh-CN" altLang="en-US" sz="2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，提交</a:t>
            </a:r>
            <a:r>
              <a:rPr lang="zh-CN" altLang="en-US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事务后，事务中的保存点就会被删除。另外</a:t>
            </a:r>
            <a:r>
              <a:rPr lang="zh-CN" altLang="en-US" sz="2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，回</a:t>
            </a:r>
            <a:r>
              <a:rPr lang="zh-CN" altLang="en-US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滚至某个保存点后</a:t>
            </a:r>
            <a:r>
              <a:rPr lang="zh-CN" altLang="en-US" sz="2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，该</a:t>
            </a:r>
            <a:r>
              <a:rPr lang="zh-CN" altLang="en-US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保存点之后创建的保存点都会消失。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" y="1125538"/>
            <a:ext cx="4365898" cy="4365898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事务的保存点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107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5039226" y="3213770"/>
            <a:ext cx="5952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通过案例演示</a:t>
            </a:r>
            <a:r>
              <a:rPr lang="zh-CN" altLang="en-US" sz="32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事务保存</a:t>
            </a:r>
            <a:r>
              <a:rPr lang="zh-CN" altLang="en-US" sz="32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点的使用</a:t>
            </a:r>
            <a:r>
              <a:rPr lang="zh-CN" altLang="en-US" sz="32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3200" kern="1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51C8F69-5542-8D2F-89CB-0860DFBB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1917626"/>
            <a:ext cx="3772073" cy="3934237"/>
          </a:xfrm>
          <a:prstGeom prst="rect">
            <a:avLst/>
          </a:prstGeom>
        </p:spPr>
      </p:pic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事务的保存点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493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744741" y="2709714"/>
            <a:ext cx="8814961" cy="688075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熟悉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事务的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隔离级别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，能够总结每个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隔离级别的</a:t>
              </a:r>
              <a:r>
                <a:rPr lang="zh-CN" altLang="en-US" sz="2000" dirty="0" smtClean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特点。</a:t>
              </a:r>
              <a:endPara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741183" y="3679939"/>
            <a:ext cx="8804730" cy="685963"/>
            <a:chOff x="978872" y="2570435"/>
            <a:chExt cx="5437064" cy="514352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5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查看和修改隔离级别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的语法，能够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查看和修改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事务的隔离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级别。</a:t>
              </a:r>
              <a:endPara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735270" y="4648041"/>
            <a:ext cx="8794447" cy="688079"/>
            <a:chOff x="978872" y="3338787"/>
            <a:chExt cx="5437064" cy="515940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9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隔离级别的使用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，能够在事务中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正确使用</a:t>
              </a:r>
              <a:r>
                <a:rPr lang="zh-CN" altLang="en-US" sz="200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隔离</a:t>
              </a:r>
              <a:r>
                <a:rPr lang="zh-CN" altLang="en-US" sz="2000" smtClean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级别。</a:t>
              </a:r>
              <a:endPara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273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步骤一：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查询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Alex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金额：</a:t>
            </a:r>
            <a:endParaRPr lang="zh-CN" altLang="en-US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422798" y="2205658"/>
            <a:ext cx="6840760" cy="341632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</a:t>
            </a:r>
            <a:r>
              <a:rPr lang="en-US" altLang="zh-CN" sz="20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ysql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name, money FROM </a:t>
            </a:r>
            <a:r>
              <a:rPr lang="en-US" altLang="zh-CN" sz="20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sh_user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-&gt;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WHERE name ='Alex';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name | money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Alex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900.00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+------+--------+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事务的保存点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931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二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：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0" y="1557586"/>
            <a:ext cx="1088093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开启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事务，将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Alex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的金额扣除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100</a:t>
            </a: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元，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创建保存点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s1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，再将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Alex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的金额扣除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50</a:t>
            </a: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元：</a:t>
            </a:r>
            <a:endParaRPr lang="zh-CN" altLang="en-US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498985" y="2205658"/>
            <a:ext cx="9865096" cy="378565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开启事务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START TRANSACTION;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Alex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的金额扣除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100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UPDATE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sh_user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SET money=money-100 WHERE name='Alex';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创建保存点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s1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SAVEPOINT s1;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Alex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的金额再扣除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UPDATE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sh_user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SET money=money-50 WHERE name='Alex';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事务的保存点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223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步骤三：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将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事务回滚到保存点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s1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，查询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Alex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的金额：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494806" y="2133650"/>
            <a:ext cx="8363496" cy="424731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回滚到保存点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s1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ROLLBACK TO SAVEPOINT s1;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Alex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的金额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name, money FROM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sh_user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-&gt; WHERE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name='Alex';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name | money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Alex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|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800.00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+------+--------+</a:t>
            </a:r>
          </a:p>
        </p:txBody>
      </p:sp>
      <p:sp>
        <p:nvSpPr>
          <p:cNvPr id="6" name="1"/>
          <p:cNvSpPr txBox="1"/>
          <p:nvPr>
            <p:custDataLst>
              <p:tags r:id="rId3"/>
            </p:custDataLst>
          </p:nvPr>
        </p:nvSpPr>
        <p:spPr>
          <a:xfrm>
            <a:off x="5159102" y="5302002"/>
            <a:ext cx="408031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en-US" altLang="zh-CN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Alex</a:t>
            </a: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的金额只减少了</a:t>
            </a:r>
            <a:r>
              <a:rPr lang="en-US" altLang="zh-CN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100</a:t>
            </a: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元，说明当前恢复到了保存点</a:t>
            </a:r>
            <a:r>
              <a:rPr lang="en-US" altLang="zh-CN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s1</a:t>
            </a: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时的</a:t>
            </a:r>
            <a:r>
              <a:rPr lang="zh-CN" altLang="en-US" sz="18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数据状态</a:t>
            </a:r>
            <a:endParaRPr lang="zh-CN" altLang="en-US" sz="18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事务的保存点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932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四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：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再次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执行回滚操作：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134766" y="2138643"/>
            <a:ext cx="9289032" cy="424731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回滚事务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ROLLBACK;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Alex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的金额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name, money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sh_user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name='Alex';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name | money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Alex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900.00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+------+--------+</a:t>
            </a:r>
          </a:p>
        </p:txBody>
      </p:sp>
      <p:sp>
        <p:nvSpPr>
          <p:cNvPr id="6" name="1"/>
          <p:cNvSpPr txBox="1"/>
          <p:nvPr>
            <p:custDataLst>
              <p:tags r:id="rId3"/>
            </p:custDataLst>
          </p:nvPr>
        </p:nvSpPr>
        <p:spPr>
          <a:xfrm>
            <a:off x="5039227" y="5229994"/>
            <a:ext cx="396044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en-US" altLang="zh-CN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Alex</a:t>
            </a: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的金额与事务开始时的金额相同，说明事务恢复到事务开始时的</a:t>
            </a:r>
            <a:r>
              <a:rPr lang="zh-CN" altLang="en-US" sz="18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状态</a:t>
            </a:r>
            <a:endParaRPr lang="zh-CN" altLang="en-US" sz="18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事务的保存点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216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3690" y="266995"/>
            <a:ext cx="555587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多学一招：控制事务结束后的行为</a:t>
            </a:r>
          </a:p>
        </p:txBody>
      </p:sp>
      <p:pic>
        <p:nvPicPr>
          <p:cNvPr id="12" name="图形 22" descr="讲故事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150622" y="1176572"/>
            <a:ext cx="4088600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60585" y="1275609"/>
            <a:ext cx="390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控制事务结束后的行为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28406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16135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190614"/>
            <a:ext cx="104198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事务的提交（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COMMIT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）和回滚（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ROLLBACK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）还有一些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可选子句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具体语法如下：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798938" y="2846179"/>
            <a:ext cx="7142061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COMMIT [AND [NO] CHAIN] [[NO] RELEASE]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ROLLBACK [AND [NO] CHAIN] [[NO] RELEASE]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3130683" y="3885369"/>
            <a:ext cx="6854029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AND CHAIN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用于在当前事务结束时，立即启动一个新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事务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RELEASE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用于在终止当前事务后，让服务器断开与客户端的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连接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若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添加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NO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，则表示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抑制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CHAIN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RELEASE</a:t>
            </a: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完成</a:t>
            </a:r>
            <a:endParaRPr lang="zh-CN" altLang="en-US" sz="18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867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事务日志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</a:t>
            </a:r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968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576722"/>
            <a:ext cx="4983480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en-US" altLang="zh-CN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redo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日志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，能够描述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redo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日志的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作用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9.3.1  redo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日志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558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4150990" y="1485578"/>
            <a:ext cx="71287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redo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日志用于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保证事务的持久性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，它由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redo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日志缓冲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redo log buffer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）和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redo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日志文件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redo log file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）组成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，其中，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redo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日志缓冲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保存在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内存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redo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日志文件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保存在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磁盘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redo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日志保存的是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物理日志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，提交事务后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InnoDB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存储引擎会把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数据页变化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保存到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redo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日志中。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04268" y="1537297"/>
            <a:ext cx="2902705" cy="3404665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9.3.1  redo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日志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107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125538"/>
            <a:ext cx="10729192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redo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日志的工作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流程：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976216"/>
              </p:ext>
            </p:extLst>
          </p:nvPr>
        </p:nvGraphicFramePr>
        <p:xfrm>
          <a:off x="1198662" y="1773610"/>
          <a:ext cx="8603061" cy="324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" name="Visio" r:id="rId3" imgW="8649218" imgH="3267460" progId="Visio.Drawing.11">
                  <p:embed/>
                </p:oleObj>
              </mc:Choice>
              <mc:Fallback>
                <p:oleObj name="Visio" r:id="rId3" imgW="8649218" imgH="326746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662" y="1773610"/>
                        <a:ext cx="8603061" cy="32403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9.3.1  redo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日志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076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125538"/>
            <a:ext cx="1051316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当用户提交事务时，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InnoDB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存储引擎会先将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redo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日志刷新到磁盘，而不是直接将缓冲池中的脏页数据刷新到磁盘，这是因为在业务操作中，数据一般都是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随机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从磁盘中读写的，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redo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日志是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顺序写入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磁盘中的，顺序写入要比随机写入的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效率高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，这种写日志的方式被称为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预写式日志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Write-Ahead Logging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WAL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）。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9.3.1  redo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日志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640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92" y="572758"/>
            <a:ext cx="3911746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982638" y="2713781"/>
            <a:ext cx="10081120" cy="150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在实际开发中，对于复杂的数据操作，往往需要通过一组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语句来完成，这就需要保证这一组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语句执行的同步性，如果其中一条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语句执行失败就会导致整个操作失败。针对这样的情况，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提供了事务处理机制。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事务进行详细讲解。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576722"/>
            <a:ext cx="4983480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en-US" altLang="zh-CN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undo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日志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描述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undo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日志的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作用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9.3.2 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un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do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日志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444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4295006" y="1811897"/>
            <a:ext cx="73448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undo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日志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用于记录数据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被修改前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的信息。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undo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日志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的有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两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个主要作用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第一个作用是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提供回滚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，保证事务的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原子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性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另一个作用是实现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多版本并发控制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undo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日志保存的是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逻辑日志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，当执行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回滚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事务操作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时，可以从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undo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日志中保存的逻辑日志进行回滚。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04268" y="1557586"/>
            <a:ext cx="2902705" cy="3404665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9.3.2 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un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do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日志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253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125538"/>
            <a:ext cx="1072919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日志的工作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流程：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248447"/>
              </p:ext>
            </p:extLst>
          </p:nvPr>
        </p:nvGraphicFramePr>
        <p:xfrm>
          <a:off x="1702718" y="1773610"/>
          <a:ext cx="8288704" cy="262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" name="Visio" r:id="rId3" imgW="7229974" imgH="2295844" progId="Visio.Drawing.11">
                  <p:embed/>
                </p:oleObj>
              </mc:Choice>
              <mc:Fallback>
                <p:oleObj name="Visio" r:id="rId3" imgW="7229974" imgH="2295844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2718" y="1773610"/>
                        <a:ext cx="8288704" cy="2621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9.3.2 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un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do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日志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597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事务的隔离级别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333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4" y="3576722"/>
            <a:ext cx="5319801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事务的隔离级别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，能够总结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每个隔离级别的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特点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隔离级别概述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66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隔离级别概述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Shape 2012"/>
          <p:cNvSpPr/>
          <p:nvPr/>
        </p:nvSpPr>
        <p:spPr>
          <a:xfrm>
            <a:off x="7054506" y="1398247"/>
            <a:ext cx="3560908" cy="1686393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lvl="0"/>
            <a:endParaRPr sz="1735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Shape 2013"/>
          <p:cNvSpPr/>
          <p:nvPr/>
        </p:nvSpPr>
        <p:spPr>
          <a:xfrm>
            <a:off x="7054506" y="3328471"/>
            <a:ext cx="3560908" cy="1684608"/>
          </a:xfrm>
          <a:prstGeom prst="roundRect">
            <a:avLst>
              <a:gd name="adj" fmla="val 6925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lvl="0"/>
            <a:endParaRPr sz="1735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Shape 2014"/>
          <p:cNvSpPr/>
          <p:nvPr/>
        </p:nvSpPr>
        <p:spPr>
          <a:xfrm>
            <a:off x="1581745" y="3327578"/>
            <a:ext cx="3560908" cy="1686392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lvl="0"/>
            <a:endParaRPr sz="1735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Shape 2015"/>
          <p:cNvSpPr/>
          <p:nvPr/>
        </p:nvSpPr>
        <p:spPr>
          <a:xfrm>
            <a:off x="1581745" y="1398247"/>
            <a:ext cx="3560908" cy="1686393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lvl="0"/>
            <a:endParaRPr sz="1735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Shape 2016"/>
          <p:cNvSpPr/>
          <p:nvPr/>
        </p:nvSpPr>
        <p:spPr>
          <a:xfrm>
            <a:off x="4651322" y="1765840"/>
            <a:ext cx="2887527" cy="2887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25397" tIns="25397" rIns="25397" bIns="25397" anchor="ctr"/>
          <a:lstStyle/>
          <a:p>
            <a:pPr lvl="0"/>
            <a:endParaRPr sz="1735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Shape 2021"/>
          <p:cNvSpPr/>
          <p:nvPr/>
        </p:nvSpPr>
        <p:spPr>
          <a:xfrm>
            <a:off x="2134766" y="1899992"/>
            <a:ext cx="2612384" cy="89463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zh-CN" altLang="en-US" sz="16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事务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中</a:t>
            </a:r>
            <a:r>
              <a:rPr lang="zh-CN" altLang="en-US" sz="16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最低的级别</a:t>
            </a:r>
            <a:r>
              <a:rPr lang="zh-CN" altLang="en-US" sz="16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，该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级别下的事务可以读取到其他事务中未提交的数据，</a:t>
            </a:r>
            <a:r>
              <a:rPr lang="zh-CN" altLang="en-US" sz="16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这种方式被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称为</a:t>
            </a:r>
            <a:r>
              <a:rPr lang="zh-CN" altLang="en-US" sz="16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脏</a:t>
            </a:r>
            <a:r>
              <a:rPr lang="zh-CN" altLang="en-US" sz="1600" dirty="0" smtClean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读</a:t>
            </a:r>
            <a:r>
              <a:rPr lang="zh-CN" altLang="en-US" sz="16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Shape 2022"/>
          <p:cNvSpPr/>
          <p:nvPr/>
        </p:nvSpPr>
        <p:spPr>
          <a:xfrm>
            <a:off x="2032060" y="1474158"/>
            <a:ext cx="2619262" cy="40156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r>
              <a:rPr lang="en-US" altLang="zh-CN" sz="18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READ UNCOMMITTED</a:t>
            </a:r>
            <a:endParaRPr lang="zh-CN" altLang="en-US" sz="1800" b="1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Shape 2023"/>
          <p:cNvSpPr/>
          <p:nvPr/>
        </p:nvSpPr>
        <p:spPr>
          <a:xfrm>
            <a:off x="2146478" y="3961440"/>
            <a:ext cx="2681312" cy="83798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默认的事务隔离级别，解决了脏读和不可重复读，会产生</a:t>
            </a:r>
            <a:r>
              <a:rPr lang="zh-CN" altLang="en-US" sz="16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幻读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。</a:t>
            </a:r>
          </a:p>
        </p:txBody>
      </p:sp>
      <p:sp>
        <p:nvSpPr>
          <p:cNvPr id="45" name="Shape 2024"/>
          <p:cNvSpPr/>
          <p:nvPr/>
        </p:nvSpPr>
        <p:spPr>
          <a:xfrm>
            <a:off x="2017579" y="3388597"/>
            <a:ext cx="2478195" cy="40156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r>
              <a:rPr lang="en-US" altLang="zh-CN" sz="18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REPEATABLE READ</a:t>
            </a:r>
            <a:endParaRPr lang="zh-CN" altLang="en-US" sz="1800" b="1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Shape 2025"/>
          <p:cNvSpPr/>
          <p:nvPr/>
        </p:nvSpPr>
        <p:spPr>
          <a:xfrm>
            <a:off x="7609649" y="1917900"/>
            <a:ext cx="2449865" cy="89463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大多数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DBMS</a:t>
            </a:r>
            <a:r>
              <a:rPr lang="zh-CN" altLang="en-US" sz="16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默认隔离级别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16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该级别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只能读取其他事务</a:t>
            </a:r>
            <a:r>
              <a:rPr lang="zh-CN" altLang="en-US" sz="16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已提交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的数据，</a:t>
            </a:r>
            <a:r>
              <a:rPr lang="zh-CN" altLang="en-US" sz="16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避免脏</a:t>
            </a:r>
            <a:r>
              <a:rPr lang="zh-CN" altLang="en-US" sz="1600" dirty="0" smtClean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读</a:t>
            </a:r>
            <a:r>
              <a:rPr lang="zh-CN" altLang="en-US" sz="16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但会出现</a:t>
            </a:r>
            <a:r>
              <a:rPr lang="zh-CN" altLang="en-US" sz="16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不可重复读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的问题。</a:t>
            </a:r>
            <a:endParaRPr lang="en-US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Shape 2026"/>
          <p:cNvSpPr/>
          <p:nvPr/>
        </p:nvSpPr>
        <p:spPr>
          <a:xfrm>
            <a:off x="7895407" y="1514007"/>
            <a:ext cx="2262946" cy="40156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r">
              <a:defRPr sz="3500">
                <a:solidFill>
                  <a:srgbClr val="53585F"/>
                </a:solidFill>
              </a:defRPr>
            </a:lvl1pPr>
          </a:lstStyle>
          <a:p>
            <a:r>
              <a:rPr lang="en-US" altLang="zh-CN" sz="18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READ COMMITTED</a:t>
            </a:r>
            <a:endParaRPr lang="zh-CN" altLang="en-US" sz="1800" b="1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Shape 2027"/>
          <p:cNvSpPr/>
          <p:nvPr/>
        </p:nvSpPr>
        <p:spPr>
          <a:xfrm>
            <a:off x="7416588" y="3806993"/>
            <a:ext cx="2719033" cy="75842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zh-CN" altLang="en-US" sz="16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最严格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的隔离级别，它在</a:t>
            </a:r>
            <a:r>
              <a:rPr lang="zh-CN" altLang="en-US" sz="16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每个数据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行上加锁</a:t>
            </a:r>
            <a:r>
              <a:rPr lang="zh-CN" altLang="en-US" sz="16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，解决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了脏读、不可重复读和幻读，但是加锁可能导致</a:t>
            </a:r>
            <a:r>
              <a:rPr lang="zh-CN" altLang="en-US" sz="16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超时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和</a:t>
            </a:r>
            <a:r>
              <a:rPr lang="zh-CN" altLang="en-US" sz="16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锁竞争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Shape 2028"/>
          <p:cNvSpPr/>
          <p:nvPr/>
        </p:nvSpPr>
        <p:spPr>
          <a:xfrm>
            <a:off x="8469130" y="3388127"/>
            <a:ext cx="1869089" cy="40156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r">
              <a:defRPr sz="3500">
                <a:solidFill>
                  <a:srgbClr val="53585F"/>
                </a:solidFill>
              </a:defRPr>
            </a:lvl1pPr>
          </a:lstStyle>
          <a:p>
            <a:r>
              <a:rPr lang="en-US" altLang="zh-CN" sz="18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SERIALIZABLE</a:t>
            </a:r>
            <a:endParaRPr lang="zh-CN" altLang="en-US" sz="1800" b="1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0" name="Group 2031"/>
          <p:cNvGrpSpPr/>
          <p:nvPr/>
        </p:nvGrpSpPr>
        <p:grpSpPr>
          <a:xfrm>
            <a:off x="1107163" y="1763763"/>
            <a:ext cx="955361" cy="955361"/>
            <a:chOff x="0" y="0"/>
            <a:chExt cx="1910968" cy="1910968"/>
          </a:xfrm>
        </p:grpSpPr>
        <p:sp>
          <p:nvSpPr>
            <p:cNvPr id="51" name="Shape 2029"/>
            <p:cNvSpPr/>
            <p:nvPr/>
          </p:nvSpPr>
          <p:spPr>
            <a:xfrm>
              <a:off x="0" y="0"/>
              <a:ext cx="1910969" cy="191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33863" tIns="33863" rIns="33863" bIns="33863" numCol="1" anchor="ctr">
              <a:noAutofit/>
            </a:bodyPr>
            <a:lstStyle/>
            <a:p>
              <a:pPr lvl="0"/>
              <a:endParaRPr sz="1735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2" name="Shape 2030"/>
            <p:cNvSpPr/>
            <p:nvPr/>
          </p:nvSpPr>
          <p:spPr>
            <a:xfrm>
              <a:off x="553362" y="560070"/>
              <a:ext cx="804244" cy="706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71" y="8035"/>
                  </a:moveTo>
                  <a:lnTo>
                    <a:pt x="11327" y="9235"/>
                  </a:lnTo>
                  <a:lnTo>
                    <a:pt x="14583" y="4904"/>
                  </a:lnTo>
                  <a:lnTo>
                    <a:pt x="15088" y="4330"/>
                  </a:lnTo>
                  <a:lnTo>
                    <a:pt x="17289" y="6157"/>
                  </a:lnTo>
                  <a:lnTo>
                    <a:pt x="17289" y="3078"/>
                  </a:lnTo>
                  <a:lnTo>
                    <a:pt x="17289" y="0"/>
                  </a:lnTo>
                  <a:lnTo>
                    <a:pt x="14583" y="626"/>
                  </a:lnTo>
                  <a:lnTo>
                    <a:pt x="11878" y="1200"/>
                  </a:lnTo>
                  <a:lnTo>
                    <a:pt x="14033" y="3704"/>
                  </a:lnTo>
                  <a:lnTo>
                    <a:pt x="10777" y="7409"/>
                  </a:lnTo>
                  <a:lnTo>
                    <a:pt x="7567" y="6157"/>
                  </a:lnTo>
                  <a:lnTo>
                    <a:pt x="5411" y="10487"/>
                  </a:lnTo>
                  <a:lnTo>
                    <a:pt x="2155" y="9235"/>
                  </a:lnTo>
                  <a:lnTo>
                    <a:pt x="550" y="14817"/>
                  </a:lnTo>
                  <a:lnTo>
                    <a:pt x="0" y="16017"/>
                  </a:lnTo>
                  <a:lnTo>
                    <a:pt x="1055" y="16643"/>
                  </a:lnTo>
                  <a:lnTo>
                    <a:pt x="2706" y="11113"/>
                  </a:lnTo>
                  <a:lnTo>
                    <a:pt x="5916" y="12313"/>
                  </a:lnTo>
                  <a:lnTo>
                    <a:pt x="8071" y="8035"/>
                  </a:lnTo>
                  <a:lnTo>
                    <a:pt x="8071" y="8035"/>
                  </a:lnTo>
                  <a:close/>
                  <a:moveTo>
                    <a:pt x="6466" y="21600"/>
                  </a:moveTo>
                  <a:lnTo>
                    <a:pt x="6466" y="16643"/>
                  </a:lnTo>
                  <a:lnTo>
                    <a:pt x="3761" y="16643"/>
                  </a:lnTo>
                  <a:lnTo>
                    <a:pt x="3761" y="21600"/>
                  </a:lnTo>
                  <a:lnTo>
                    <a:pt x="6466" y="21600"/>
                  </a:lnTo>
                  <a:lnTo>
                    <a:pt x="6466" y="21600"/>
                  </a:lnTo>
                  <a:close/>
                  <a:moveTo>
                    <a:pt x="10227" y="21600"/>
                  </a:moveTo>
                  <a:lnTo>
                    <a:pt x="7567" y="21600"/>
                  </a:lnTo>
                  <a:lnTo>
                    <a:pt x="7567" y="14817"/>
                  </a:lnTo>
                  <a:lnTo>
                    <a:pt x="10227" y="14817"/>
                  </a:lnTo>
                  <a:lnTo>
                    <a:pt x="10227" y="21600"/>
                  </a:lnTo>
                  <a:lnTo>
                    <a:pt x="10227" y="21600"/>
                  </a:lnTo>
                  <a:close/>
                  <a:moveTo>
                    <a:pt x="14033" y="21600"/>
                  </a:moveTo>
                  <a:lnTo>
                    <a:pt x="11327" y="21600"/>
                  </a:lnTo>
                  <a:lnTo>
                    <a:pt x="11327" y="12313"/>
                  </a:lnTo>
                  <a:lnTo>
                    <a:pt x="14033" y="12313"/>
                  </a:lnTo>
                  <a:lnTo>
                    <a:pt x="14033" y="21600"/>
                  </a:lnTo>
                  <a:lnTo>
                    <a:pt x="14033" y="21600"/>
                  </a:lnTo>
                  <a:close/>
                  <a:moveTo>
                    <a:pt x="17794" y="21600"/>
                  </a:moveTo>
                  <a:lnTo>
                    <a:pt x="15088" y="21600"/>
                  </a:lnTo>
                  <a:lnTo>
                    <a:pt x="15088" y="9861"/>
                  </a:lnTo>
                  <a:lnTo>
                    <a:pt x="17794" y="9861"/>
                  </a:lnTo>
                  <a:lnTo>
                    <a:pt x="17794" y="21600"/>
                  </a:lnTo>
                  <a:lnTo>
                    <a:pt x="17794" y="21600"/>
                  </a:lnTo>
                  <a:close/>
                  <a:moveTo>
                    <a:pt x="18894" y="6783"/>
                  </a:moveTo>
                  <a:lnTo>
                    <a:pt x="18894" y="21600"/>
                  </a:lnTo>
                  <a:lnTo>
                    <a:pt x="21600" y="21600"/>
                  </a:lnTo>
                  <a:lnTo>
                    <a:pt x="21600" y="6783"/>
                  </a:lnTo>
                  <a:lnTo>
                    <a:pt x="18894" y="678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1735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3" name="Group 2034"/>
          <p:cNvGrpSpPr/>
          <p:nvPr/>
        </p:nvGrpSpPr>
        <p:grpSpPr>
          <a:xfrm>
            <a:off x="1109830" y="3695762"/>
            <a:ext cx="950027" cy="950027"/>
            <a:chOff x="0" y="0"/>
            <a:chExt cx="1900299" cy="1900299"/>
          </a:xfrm>
        </p:grpSpPr>
        <p:sp>
          <p:nvSpPr>
            <p:cNvPr id="54" name="Shape 2032"/>
            <p:cNvSpPr/>
            <p:nvPr/>
          </p:nvSpPr>
          <p:spPr>
            <a:xfrm>
              <a:off x="0" y="0"/>
              <a:ext cx="1900300" cy="1900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33863" tIns="33863" rIns="33863" bIns="33863" numCol="1" anchor="ctr">
              <a:noAutofit/>
            </a:bodyPr>
            <a:lstStyle/>
            <a:p>
              <a:pPr lvl="0"/>
              <a:endParaRPr sz="1735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5" name="Shape 2033"/>
            <p:cNvSpPr/>
            <p:nvPr/>
          </p:nvSpPr>
          <p:spPr>
            <a:xfrm rot="10800000" flipH="1">
              <a:off x="548028" y="596692"/>
              <a:ext cx="804244" cy="706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71" y="8035"/>
                  </a:moveTo>
                  <a:lnTo>
                    <a:pt x="11327" y="9235"/>
                  </a:lnTo>
                  <a:lnTo>
                    <a:pt x="14583" y="4904"/>
                  </a:lnTo>
                  <a:lnTo>
                    <a:pt x="15088" y="4330"/>
                  </a:lnTo>
                  <a:lnTo>
                    <a:pt x="17289" y="6157"/>
                  </a:lnTo>
                  <a:lnTo>
                    <a:pt x="17289" y="3078"/>
                  </a:lnTo>
                  <a:lnTo>
                    <a:pt x="17289" y="0"/>
                  </a:lnTo>
                  <a:lnTo>
                    <a:pt x="14583" y="626"/>
                  </a:lnTo>
                  <a:lnTo>
                    <a:pt x="11878" y="1200"/>
                  </a:lnTo>
                  <a:lnTo>
                    <a:pt x="14033" y="3704"/>
                  </a:lnTo>
                  <a:lnTo>
                    <a:pt x="10777" y="7409"/>
                  </a:lnTo>
                  <a:lnTo>
                    <a:pt x="7567" y="6157"/>
                  </a:lnTo>
                  <a:lnTo>
                    <a:pt x="5411" y="10487"/>
                  </a:lnTo>
                  <a:lnTo>
                    <a:pt x="2155" y="9235"/>
                  </a:lnTo>
                  <a:lnTo>
                    <a:pt x="550" y="14817"/>
                  </a:lnTo>
                  <a:lnTo>
                    <a:pt x="0" y="16017"/>
                  </a:lnTo>
                  <a:lnTo>
                    <a:pt x="1055" y="16643"/>
                  </a:lnTo>
                  <a:lnTo>
                    <a:pt x="2706" y="11113"/>
                  </a:lnTo>
                  <a:lnTo>
                    <a:pt x="5916" y="12313"/>
                  </a:lnTo>
                  <a:lnTo>
                    <a:pt x="8071" y="8035"/>
                  </a:lnTo>
                  <a:lnTo>
                    <a:pt x="8071" y="8035"/>
                  </a:lnTo>
                  <a:close/>
                  <a:moveTo>
                    <a:pt x="6466" y="21600"/>
                  </a:moveTo>
                  <a:lnTo>
                    <a:pt x="6466" y="16643"/>
                  </a:lnTo>
                  <a:lnTo>
                    <a:pt x="3761" y="16643"/>
                  </a:lnTo>
                  <a:lnTo>
                    <a:pt x="3761" y="21600"/>
                  </a:lnTo>
                  <a:lnTo>
                    <a:pt x="6466" y="21600"/>
                  </a:lnTo>
                  <a:lnTo>
                    <a:pt x="6466" y="21600"/>
                  </a:lnTo>
                  <a:close/>
                  <a:moveTo>
                    <a:pt x="10227" y="21600"/>
                  </a:moveTo>
                  <a:lnTo>
                    <a:pt x="7567" y="21600"/>
                  </a:lnTo>
                  <a:lnTo>
                    <a:pt x="7567" y="14817"/>
                  </a:lnTo>
                  <a:lnTo>
                    <a:pt x="10227" y="14817"/>
                  </a:lnTo>
                  <a:lnTo>
                    <a:pt x="10227" y="21600"/>
                  </a:lnTo>
                  <a:lnTo>
                    <a:pt x="10227" y="21600"/>
                  </a:lnTo>
                  <a:close/>
                  <a:moveTo>
                    <a:pt x="14033" y="21600"/>
                  </a:moveTo>
                  <a:lnTo>
                    <a:pt x="11327" y="21600"/>
                  </a:lnTo>
                  <a:lnTo>
                    <a:pt x="11327" y="12313"/>
                  </a:lnTo>
                  <a:lnTo>
                    <a:pt x="14033" y="12313"/>
                  </a:lnTo>
                  <a:lnTo>
                    <a:pt x="14033" y="21600"/>
                  </a:lnTo>
                  <a:lnTo>
                    <a:pt x="14033" y="21600"/>
                  </a:lnTo>
                  <a:close/>
                  <a:moveTo>
                    <a:pt x="17794" y="21600"/>
                  </a:moveTo>
                  <a:lnTo>
                    <a:pt x="15088" y="21600"/>
                  </a:lnTo>
                  <a:lnTo>
                    <a:pt x="15088" y="9861"/>
                  </a:lnTo>
                  <a:lnTo>
                    <a:pt x="17794" y="9861"/>
                  </a:lnTo>
                  <a:lnTo>
                    <a:pt x="17794" y="21600"/>
                  </a:lnTo>
                  <a:lnTo>
                    <a:pt x="17794" y="21600"/>
                  </a:lnTo>
                  <a:close/>
                  <a:moveTo>
                    <a:pt x="18894" y="6783"/>
                  </a:moveTo>
                  <a:lnTo>
                    <a:pt x="18894" y="21600"/>
                  </a:lnTo>
                  <a:lnTo>
                    <a:pt x="21600" y="21600"/>
                  </a:lnTo>
                  <a:lnTo>
                    <a:pt x="21600" y="6783"/>
                  </a:lnTo>
                  <a:lnTo>
                    <a:pt x="18894" y="678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1735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6" name="Shape 2035"/>
          <p:cNvSpPr/>
          <p:nvPr/>
        </p:nvSpPr>
        <p:spPr>
          <a:xfrm>
            <a:off x="10135621" y="3695760"/>
            <a:ext cx="950028" cy="950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70C0"/>
          </a:solidFill>
          <a:ln w="12700" cap="flat">
            <a:noFill/>
            <a:miter lim="400000"/>
          </a:ln>
          <a:effectLst/>
        </p:spPr>
        <p:txBody>
          <a:bodyPr wrap="square" lIns="25397" tIns="25397" rIns="25397" bIns="25397" numCol="1" anchor="ctr">
            <a:noAutofit/>
          </a:bodyPr>
          <a:lstStyle/>
          <a:p>
            <a:pPr lvl="0"/>
            <a:endParaRPr sz="1735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7" name="Group 2040"/>
          <p:cNvGrpSpPr/>
          <p:nvPr/>
        </p:nvGrpSpPr>
        <p:grpSpPr>
          <a:xfrm>
            <a:off x="10130315" y="1763763"/>
            <a:ext cx="955361" cy="955361"/>
            <a:chOff x="0" y="0"/>
            <a:chExt cx="1910968" cy="1910968"/>
          </a:xfrm>
        </p:grpSpPr>
        <p:sp>
          <p:nvSpPr>
            <p:cNvPr id="58" name="Shape 2038"/>
            <p:cNvSpPr/>
            <p:nvPr/>
          </p:nvSpPr>
          <p:spPr>
            <a:xfrm>
              <a:off x="0" y="0"/>
              <a:ext cx="1910969" cy="191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33863" tIns="33863" rIns="33863" bIns="33863" numCol="1" anchor="ctr">
              <a:noAutofit/>
            </a:bodyPr>
            <a:lstStyle/>
            <a:p>
              <a:pPr lvl="0"/>
              <a:endParaRPr sz="1735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9" name="Shape 2039"/>
            <p:cNvSpPr/>
            <p:nvPr/>
          </p:nvSpPr>
          <p:spPr>
            <a:xfrm>
              <a:off x="657404" y="557107"/>
              <a:ext cx="596161" cy="749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072" extrusionOk="0">
                  <a:moveTo>
                    <a:pt x="17468" y="6506"/>
                  </a:moveTo>
                  <a:cubicBezTo>
                    <a:pt x="16410" y="7763"/>
                    <a:pt x="15333" y="6878"/>
                    <a:pt x="13824" y="5996"/>
                  </a:cubicBezTo>
                  <a:cubicBezTo>
                    <a:pt x="12317" y="5116"/>
                    <a:pt x="10950" y="4575"/>
                    <a:pt x="12006" y="3318"/>
                  </a:cubicBezTo>
                  <a:cubicBezTo>
                    <a:pt x="13062" y="2059"/>
                    <a:pt x="15140" y="1754"/>
                    <a:pt x="16648" y="2634"/>
                  </a:cubicBezTo>
                  <a:cubicBezTo>
                    <a:pt x="18155" y="3515"/>
                    <a:pt x="18522" y="5248"/>
                    <a:pt x="17468" y="6506"/>
                  </a:cubicBezTo>
                  <a:close/>
                  <a:moveTo>
                    <a:pt x="20868" y="4865"/>
                  </a:moveTo>
                  <a:cubicBezTo>
                    <a:pt x="20191" y="1663"/>
                    <a:pt x="16530" y="-474"/>
                    <a:pt x="12691" y="90"/>
                  </a:cubicBezTo>
                  <a:cubicBezTo>
                    <a:pt x="8853" y="655"/>
                    <a:pt x="5613" y="3118"/>
                    <a:pt x="6290" y="6320"/>
                  </a:cubicBezTo>
                  <a:cubicBezTo>
                    <a:pt x="6436" y="7009"/>
                    <a:pt x="6840" y="8088"/>
                    <a:pt x="7318" y="8862"/>
                  </a:cubicBezTo>
                  <a:lnTo>
                    <a:pt x="346" y="17166"/>
                  </a:lnTo>
                  <a:cubicBezTo>
                    <a:pt x="90" y="17473"/>
                    <a:pt x="-56" y="18024"/>
                    <a:pt x="20" y="18392"/>
                  </a:cubicBezTo>
                  <a:lnTo>
                    <a:pt x="470" y="20511"/>
                  </a:lnTo>
                  <a:cubicBezTo>
                    <a:pt x="547" y="20879"/>
                    <a:pt x="971" y="21126"/>
                    <a:pt x="1412" y="21061"/>
                  </a:cubicBezTo>
                  <a:lnTo>
                    <a:pt x="3454" y="20761"/>
                  </a:lnTo>
                  <a:cubicBezTo>
                    <a:pt x="3895" y="20696"/>
                    <a:pt x="4457" y="20387"/>
                    <a:pt x="4700" y="20072"/>
                  </a:cubicBezTo>
                  <a:lnTo>
                    <a:pt x="7456" y="16513"/>
                  </a:lnTo>
                  <a:lnTo>
                    <a:pt x="7480" y="16490"/>
                  </a:lnTo>
                  <a:lnTo>
                    <a:pt x="9346" y="16216"/>
                  </a:lnTo>
                  <a:lnTo>
                    <a:pt x="12566" y="12046"/>
                  </a:lnTo>
                  <a:cubicBezTo>
                    <a:pt x="13623" y="12195"/>
                    <a:pt x="15142" y="12146"/>
                    <a:pt x="16039" y="12013"/>
                  </a:cubicBezTo>
                  <a:cubicBezTo>
                    <a:pt x="19878" y="11449"/>
                    <a:pt x="21544" y="8068"/>
                    <a:pt x="20868" y="486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 sz="1735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0" name="Text Placeholder 5"/>
          <p:cNvSpPr txBox="1"/>
          <p:nvPr/>
        </p:nvSpPr>
        <p:spPr>
          <a:xfrm>
            <a:off x="5327221" y="2870903"/>
            <a:ext cx="1535288" cy="63363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sz="2665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事务的</a:t>
            </a:r>
            <a:endParaRPr lang="en-US" altLang="zh-CN" sz="2665" b="1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00000"/>
              </a:lnSpc>
            </a:pPr>
            <a:r>
              <a:rPr lang="zh-CN" altLang="en-US" sz="2665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隔离级别</a:t>
            </a:r>
            <a:endParaRPr lang="en-US" altLang="zh-CN" sz="2665" b="1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1" name="Shape 2036"/>
          <p:cNvSpPr/>
          <p:nvPr/>
        </p:nvSpPr>
        <p:spPr>
          <a:xfrm>
            <a:off x="10409600" y="3956333"/>
            <a:ext cx="402071" cy="4288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3" h="21260" extrusionOk="0">
                <a:moveTo>
                  <a:pt x="11752" y="11733"/>
                </a:moveTo>
                <a:lnTo>
                  <a:pt x="9401" y="11733"/>
                </a:lnTo>
                <a:lnTo>
                  <a:pt x="9401" y="5975"/>
                </a:lnTo>
                <a:lnTo>
                  <a:pt x="11752" y="5975"/>
                </a:lnTo>
                <a:cubicBezTo>
                  <a:pt x="11752" y="5975"/>
                  <a:pt x="11752" y="11733"/>
                  <a:pt x="11752" y="11733"/>
                </a:cubicBezTo>
                <a:close/>
                <a:moveTo>
                  <a:pt x="11752" y="15276"/>
                </a:moveTo>
                <a:lnTo>
                  <a:pt x="9401" y="15276"/>
                </a:lnTo>
                <a:lnTo>
                  <a:pt x="9401" y="12951"/>
                </a:lnTo>
                <a:lnTo>
                  <a:pt x="11752" y="12951"/>
                </a:lnTo>
                <a:cubicBezTo>
                  <a:pt x="11752" y="12951"/>
                  <a:pt x="11752" y="15276"/>
                  <a:pt x="11752" y="15276"/>
                </a:cubicBezTo>
                <a:close/>
                <a:moveTo>
                  <a:pt x="20789" y="13227"/>
                </a:moveTo>
                <a:lnTo>
                  <a:pt x="18761" y="11523"/>
                </a:lnTo>
                <a:cubicBezTo>
                  <a:pt x="18172" y="11029"/>
                  <a:pt x="18172" y="10223"/>
                  <a:pt x="18761" y="9729"/>
                </a:cubicBezTo>
                <a:lnTo>
                  <a:pt x="20789" y="8025"/>
                </a:lnTo>
                <a:cubicBezTo>
                  <a:pt x="21376" y="7532"/>
                  <a:pt x="21220" y="7072"/>
                  <a:pt x="20441" y="7001"/>
                </a:cubicBezTo>
                <a:lnTo>
                  <a:pt x="17751" y="6761"/>
                </a:lnTo>
                <a:cubicBezTo>
                  <a:pt x="16971" y="6692"/>
                  <a:pt x="16552" y="6061"/>
                  <a:pt x="16819" y="5360"/>
                </a:cubicBezTo>
                <a:lnTo>
                  <a:pt x="18247" y="1615"/>
                </a:lnTo>
                <a:cubicBezTo>
                  <a:pt x="18515" y="912"/>
                  <a:pt x="18188" y="656"/>
                  <a:pt x="17520" y="1047"/>
                </a:cubicBezTo>
                <a:lnTo>
                  <a:pt x="14346" y="2896"/>
                </a:lnTo>
                <a:cubicBezTo>
                  <a:pt x="13678" y="3285"/>
                  <a:pt x="12815" y="3072"/>
                  <a:pt x="12430" y="2423"/>
                </a:cubicBezTo>
                <a:lnTo>
                  <a:pt x="11279" y="489"/>
                </a:lnTo>
                <a:cubicBezTo>
                  <a:pt x="10893" y="-160"/>
                  <a:pt x="10255" y="-164"/>
                  <a:pt x="9860" y="481"/>
                </a:cubicBezTo>
                <a:lnTo>
                  <a:pt x="8793" y="2232"/>
                </a:lnTo>
                <a:cubicBezTo>
                  <a:pt x="8398" y="2877"/>
                  <a:pt x="7493" y="3153"/>
                  <a:pt x="6781" y="2844"/>
                </a:cubicBezTo>
                <a:lnTo>
                  <a:pt x="4900" y="2031"/>
                </a:lnTo>
                <a:cubicBezTo>
                  <a:pt x="4188" y="1723"/>
                  <a:pt x="3639" y="2080"/>
                  <a:pt x="3682" y="2825"/>
                </a:cubicBezTo>
                <a:lnTo>
                  <a:pt x="3784" y="4615"/>
                </a:lnTo>
                <a:cubicBezTo>
                  <a:pt x="3826" y="5360"/>
                  <a:pt x="3242" y="6128"/>
                  <a:pt x="2486" y="6320"/>
                </a:cubicBezTo>
                <a:lnTo>
                  <a:pt x="670" y="6780"/>
                </a:lnTo>
                <a:cubicBezTo>
                  <a:pt x="-85" y="6972"/>
                  <a:pt x="-224" y="7532"/>
                  <a:pt x="365" y="8025"/>
                </a:cubicBezTo>
                <a:lnTo>
                  <a:pt x="2394" y="9729"/>
                </a:lnTo>
                <a:cubicBezTo>
                  <a:pt x="2981" y="10223"/>
                  <a:pt x="2981" y="11029"/>
                  <a:pt x="2394" y="11523"/>
                </a:cubicBezTo>
                <a:lnTo>
                  <a:pt x="365" y="13225"/>
                </a:lnTo>
                <a:cubicBezTo>
                  <a:pt x="-224" y="13720"/>
                  <a:pt x="-68" y="14196"/>
                  <a:pt x="709" y="14285"/>
                </a:cubicBezTo>
                <a:lnTo>
                  <a:pt x="3171" y="14567"/>
                </a:lnTo>
                <a:cubicBezTo>
                  <a:pt x="3948" y="14656"/>
                  <a:pt x="4381" y="15309"/>
                  <a:pt x="4133" y="16017"/>
                </a:cubicBezTo>
                <a:lnTo>
                  <a:pt x="2869" y="19625"/>
                </a:lnTo>
                <a:cubicBezTo>
                  <a:pt x="2622" y="20333"/>
                  <a:pt x="2976" y="20609"/>
                  <a:pt x="3655" y="20240"/>
                </a:cubicBezTo>
                <a:lnTo>
                  <a:pt x="6549" y="18661"/>
                </a:lnTo>
                <a:cubicBezTo>
                  <a:pt x="7229" y="18291"/>
                  <a:pt x="8143" y="18495"/>
                  <a:pt x="8581" y="19113"/>
                </a:cubicBezTo>
                <a:lnTo>
                  <a:pt x="9782" y="20816"/>
                </a:lnTo>
                <a:cubicBezTo>
                  <a:pt x="10219" y="21436"/>
                  <a:pt x="10875" y="21403"/>
                  <a:pt x="11240" y="20741"/>
                </a:cubicBezTo>
                <a:lnTo>
                  <a:pt x="12297" y="18823"/>
                </a:lnTo>
                <a:cubicBezTo>
                  <a:pt x="12660" y="18160"/>
                  <a:pt x="13532" y="17891"/>
                  <a:pt x="14234" y="18221"/>
                </a:cubicBezTo>
                <a:lnTo>
                  <a:pt x="16272" y="19181"/>
                </a:lnTo>
                <a:cubicBezTo>
                  <a:pt x="16974" y="19511"/>
                  <a:pt x="17514" y="19172"/>
                  <a:pt x="17472" y="18427"/>
                </a:cubicBezTo>
                <a:lnTo>
                  <a:pt x="17370" y="16637"/>
                </a:lnTo>
                <a:cubicBezTo>
                  <a:pt x="17327" y="15891"/>
                  <a:pt x="17912" y="15124"/>
                  <a:pt x="18668" y="14932"/>
                </a:cubicBezTo>
                <a:lnTo>
                  <a:pt x="20482" y="14472"/>
                </a:lnTo>
                <a:cubicBezTo>
                  <a:pt x="21239" y="14280"/>
                  <a:pt x="21376" y="13720"/>
                  <a:pt x="20789" y="1322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735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198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4" y="3576722"/>
            <a:ext cx="5175785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查看隔离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级别的语法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隔离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级别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查看隔离级别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314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369152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提供了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种方式查看隔离级别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，具体如下：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270670" y="1629594"/>
            <a:ext cx="9937104" cy="14773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@@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global.transaction_isolation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	#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①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全局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隔离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级别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@@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session.transaction_isolation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	#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②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当前会话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中的隔离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级别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@@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transaction_isolation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		#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③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下一个事务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的隔离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级别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5848" y="3069754"/>
            <a:ext cx="10369152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种方式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查看事务的隔离级别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998862" y="3591808"/>
            <a:ext cx="6480720" cy="286232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@@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transaction_isolation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@@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transaction_isolation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REPEATABLE-READ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查看隔离级别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466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4" y="3576722"/>
            <a:ext cx="5175785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修改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隔离级别的语法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能够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修改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事务的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隔离级别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修改隔离级别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058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369152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设置事务的隔离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级别：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594706" y="1629594"/>
            <a:ext cx="9289032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 [SESSION | GLOBAL] TRANSACTION ISOLATION LEVEL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参数值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2958916"/>
            <a:ext cx="10369152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将事务的隔离级别修改为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READ UNCOMMITTED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306674" y="3501802"/>
            <a:ext cx="9865096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 SESSION TRANSACTION ISOLATION LEVEL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READ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UNCOMMITTED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修改隔离级别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2133650"/>
            <a:ext cx="103691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当前会话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GLOBAL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全局会话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，若省略表示设置下一个事务的隔离级别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参数值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可以是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REPEATABLE READ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READ COMMITTED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READ UNCOMMITTED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SERIALIZABLE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958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070870" y="1795789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070870" y="2812026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070870" y="3823381"/>
            <a:ext cx="1192190" cy="614525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976422" y="1773610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70703"/>
              <a:ext cx="2827147" cy="34458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事务的概念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976422" y="2795200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71073"/>
              <a:ext cx="2827147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事务处理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976422" y="3801728"/>
            <a:ext cx="5142331" cy="613062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6" y="2479004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事务日志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070870" y="4830029"/>
            <a:ext cx="1192190" cy="614525"/>
            <a:chOff x="2215144" y="3084852"/>
            <a:chExt cx="1244730" cy="844793"/>
          </a:xfrm>
        </p:grpSpPr>
        <p:sp>
          <p:nvSpPr>
            <p:cNvPr id="22" name="平行四边形 2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976422" y="4808376"/>
            <a:ext cx="5142331" cy="613062"/>
            <a:chOff x="4315150" y="2341731"/>
            <a:chExt cx="3857250" cy="540057"/>
          </a:xfrm>
        </p:grpSpPr>
        <p:sp>
          <p:nvSpPr>
            <p:cNvPr id="25" name="矩形 24"/>
            <p:cNvSpPr/>
            <p:nvPr/>
          </p:nvSpPr>
          <p:spPr>
            <a:xfrm>
              <a:off x="4838564" y="2478517"/>
              <a:ext cx="3025429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事务的隔离级别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070870" y="5813561"/>
            <a:ext cx="1192190" cy="614525"/>
            <a:chOff x="2215144" y="3084852"/>
            <a:chExt cx="1244730" cy="844793"/>
          </a:xfrm>
        </p:grpSpPr>
        <p:sp>
          <p:nvSpPr>
            <p:cNvPr id="28" name="平行四边形 27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9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976422" y="5791908"/>
            <a:ext cx="5142331" cy="613062"/>
            <a:chOff x="4315150" y="2341731"/>
            <a:chExt cx="3857250" cy="540057"/>
          </a:xfrm>
        </p:grpSpPr>
        <p:sp>
          <p:nvSpPr>
            <p:cNvPr id="31" name="矩形 30"/>
            <p:cNvSpPr/>
            <p:nvPr/>
          </p:nvSpPr>
          <p:spPr>
            <a:xfrm>
              <a:off x="4838564" y="2478517"/>
              <a:ext cx="3025429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动手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实践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：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事务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的应用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2" name="平行四边形 31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171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3690" y="266995"/>
            <a:ext cx="555587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：只读事务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形 22" descr="讲故事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150622" y="1176572"/>
            <a:ext cx="1903098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72992" y="1281019"/>
            <a:ext cx="1458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只读事务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50990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338719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190614"/>
            <a:ext cx="104198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事务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的访问模式默认为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READ WRITE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（读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写模式）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，表示事务可以执行读（查询）或写（更改、插入、删除等）操作。若开发需要，可以将事务的访问模式设置为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READ ONLY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（只读模式）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，禁止对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表更改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zh-CN" altLang="en-US" sz="18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913584" y="3117301"/>
            <a:ext cx="6493990" cy="341632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①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设置只读事务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 SESSION TRANSACTION READ ONLY;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 GLOBAL TRANSACTION READ ONLY;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②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恢复成读写事务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 SESSION TRANSACTION READ WRITE;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 GLOBAL TRANSACTION READ WRITE;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③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查看事务的访问模式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 VARIABLES LIKE '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transaction_read_only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170674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576722"/>
            <a:ext cx="4983480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隔离级别的使用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，能够在事务中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正确使用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隔离级别。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使用隔离级别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803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4150990" y="1629594"/>
            <a:ext cx="74168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不同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的隔离级别在事务中的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表现不同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，例如，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READ UNCOMMITTED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隔离级别会造成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脏读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READ COMMITTED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隔离级别会出现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不可重复读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的问题，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REPEATABLE READ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隔离级别会出现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幻读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   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通过具体的案例分别演示这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种问题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的出现的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原因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解决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04268" y="1753321"/>
            <a:ext cx="2902705" cy="3404665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使用隔离级别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361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3691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脏读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READ UNCOMMITTED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隔离级别会造成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脏读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使用隔离级别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822" y="2395382"/>
            <a:ext cx="1019282" cy="168155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218" y="2348131"/>
            <a:ext cx="1185991" cy="1735384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>
            <a:off x="3920383" y="2899438"/>
            <a:ext cx="5112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3894239" y="3331486"/>
            <a:ext cx="5138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28294" y="2514138"/>
            <a:ext cx="4532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开启事务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转账</a:t>
            </a:r>
            <a:r>
              <a:rPr lang="en-US" altLang="zh-CN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购买商品，</a:t>
            </a:r>
            <a:r>
              <a:rPr lang="zh-CN" altLang="en-US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未提交事务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928294" y="2992932"/>
            <a:ext cx="5472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读取到事务</a:t>
            </a:r>
            <a:r>
              <a:rPr lang="zh-CN" altLang="en-US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</a:t>
            </a:r>
            <a:r>
              <a:rPr lang="en-US" altLang="zh-CN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元转账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，发出商品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920383" y="3810279"/>
            <a:ext cx="5112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928294" y="3449726"/>
            <a:ext cx="4532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收到商品后</a:t>
            </a:r>
            <a:r>
              <a:rPr lang="zh-CN" altLang="en-US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回滚事务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元转账</a:t>
            </a:r>
            <a:r>
              <a:rPr lang="zh-CN" altLang="en-US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退回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819802" y="4123574"/>
            <a:ext cx="6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Alex</a:t>
            </a:r>
            <a:endParaRPr lang="zh-CN" altLang="en-US" sz="16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711559" y="4123574"/>
            <a:ext cx="479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Bill</a:t>
            </a:r>
            <a:endParaRPr lang="zh-CN" altLang="en-US" sz="16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743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4727054" y="2475088"/>
            <a:ext cx="5952524" cy="1955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通过案例演示</a:t>
            </a:r>
            <a:r>
              <a:rPr lang="zh-CN" altLang="en-US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脏读</a:t>
            </a:r>
            <a:r>
              <a:rPr lang="zh-CN" altLang="en-US" sz="2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。打开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两个命令行</a:t>
            </a:r>
            <a:r>
              <a:rPr lang="zh-CN" altLang="en-US" sz="2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窗口分别模拟</a:t>
            </a:r>
            <a:r>
              <a:rPr lang="en-US" altLang="zh-CN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Alex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Bill</a:t>
            </a:r>
            <a:r>
              <a:rPr lang="zh-CN" altLang="en-US" sz="2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以下称为客户端</a:t>
            </a:r>
            <a:r>
              <a:rPr lang="en-US" altLang="zh-CN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和客户端</a:t>
            </a:r>
            <a:r>
              <a:rPr lang="en-US" altLang="zh-CN" sz="2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800" kern="1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51C8F69-5542-8D2F-89CB-0860DFBBC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82" y="1485578"/>
            <a:ext cx="3772073" cy="3934237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使用隔离级别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465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步骤一：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将</a:t>
            </a:r>
            <a:r>
              <a:rPr lang="zh-CN" altLang="en-US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客户端</a:t>
            </a:r>
            <a:r>
              <a:rPr lang="en-US" altLang="zh-CN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的隔离级别设置为</a:t>
            </a:r>
            <a:r>
              <a:rPr lang="en-US" altLang="zh-CN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READ UNCOMMITTED</a:t>
            </a: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endParaRPr lang="zh-CN" altLang="en-US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236947" y="2204127"/>
            <a:ext cx="9793088" cy="92333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客户端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SET SESSION TRANSACTION ISOLATION LEVEL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READ UNCOMMITTED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使用隔离级别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883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步骤二：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</a:t>
            </a:r>
            <a:r>
              <a:rPr lang="zh-CN" altLang="en-US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客户端</a:t>
            </a:r>
            <a:r>
              <a:rPr lang="en-US" altLang="zh-CN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中查询</a:t>
            </a:r>
            <a:r>
              <a:rPr lang="en-US" altLang="zh-CN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Bill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当前的金额：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57026" y="2203917"/>
            <a:ext cx="8458659" cy="300082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客户端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name, money FROM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sh_user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name='Bill'; 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name | money 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Bill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1100.00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+------+---------+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使用隔离级别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357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三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：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</a:t>
            </a:r>
            <a:r>
              <a:rPr lang="zh-CN" altLang="en-US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客户端</a:t>
            </a:r>
            <a:r>
              <a:rPr lang="en-US" altLang="zh-CN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</a:t>
            </a:r>
            <a:r>
              <a:rPr lang="zh-CN" altLang="en-US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开启事务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，并执行</a:t>
            </a:r>
            <a:r>
              <a:rPr lang="zh-CN" altLang="en-US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转账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操作：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270670" y="2179524"/>
            <a:ext cx="9227592" cy="175432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客户端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START TRANSACTION;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UPDATE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sh_user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SET money=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money-100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name='Alex';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UPDATE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sh_user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SET money=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money+100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name='Bill';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使用隔离级别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33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步骤四：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客户端</a:t>
            </a:r>
            <a:r>
              <a:rPr lang="en-US" altLang="zh-CN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未提交事务的情况下，在客户端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查询金额，会看到金额</a:t>
            </a:r>
            <a:r>
              <a:rPr lang="zh-CN" altLang="en-US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已经增加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51743" y="2270238"/>
            <a:ext cx="8363496" cy="29518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客户端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name, money FROM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sh_user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name='Bill';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name | money 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Bill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1200.00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+------+---------+</a:t>
            </a:r>
          </a:p>
        </p:txBody>
      </p:sp>
      <p:sp>
        <p:nvSpPr>
          <p:cNvPr id="6" name="1"/>
          <p:cNvSpPr txBox="1"/>
          <p:nvPr>
            <p:custDataLst>
              <p:tags r:id="rId3"/>
            </p:custDataLst>
          </p:nvPr>
        </p:nvSpPr>
        <p:spPr>
          <a:xfrm>
            <a:off x="4799062" y="3883308"/>
            <a:ext cx="4896544" cy="1338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READ UNCOMMITED</a:t>
            </a: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隔离级别时，当客户端</a:t>
            </a:r>
            <a:r>
              <a:rPr lang="en-US" altLang="zh-CN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没有提交事务时，可以在客户端</a:t>
            </a:r>
            <a:r>
              <a:rPr lang="en-US" altLang="zh-CN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读取到客户端</a:t>
            </a:r>
            <a:r>
              <a:rPr lang="en-US" altLang="zh-CN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提交前的结果</a:t>
            </a:r>
            <a:r>
              <a:rPr lang="zh-CN" altLang="en-US" sz="18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，客户端</a:t>
            </a:r>
            <a:r>
              <a:rPr lang="en-US" altLang="zh-CN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出现了脏</a:t>
            </a:r>
            <a:r>
              <a:rPr lang="zh-CN" altLang="en-US" sz="18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读</a:t>
            </a:r>
            <a:endParaRPr lang="zh-CN" altLang="en-US" sz="18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使用隔离级别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493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3574926" y="1557586"/>
            <a:ext cx="5952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en-US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的脏读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修改客户端</a:t>
            </a:r>
            <a:r>
              <a:rPr lang="en-US" altLang="zh-CN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的隔离</a:t>
            </a:r>
            <a:r>
              <a:rPr lang="zh-CN" altLang="en-US" sz="2000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级别：</a:t>
            </a:r>
            <a:endParaRPr lang="zh-CN" altLang="en-US" sz="2000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使用隔离级别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494255"/>
            <a:ext cx="4032448" cy="40324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646934" y="2111584"/>
            <a:ext cx="7488832" cy="304698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客户端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SET SESSION TRANSACTION ISOLATION LEVEL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READ COMMITTED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name, money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sh_user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name='Bill';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+------+---------+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name | money   |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+------+---------+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Bill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|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1100.00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+------+---------+</a:t>
            </a:r>
          </a:p>
        </p:txBody>
      </p:sp>
    </p:spTree>
    <p:extLst>
      <p:ext uri="{BB962C8B-B14F-4D97-AF65-F5344CB8AC3E}">
        <p14:creationId xmlns:p14="http://schemas.microsoft.com/office/powerpoint/2010/main" val="25198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事务的概念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</a:t>
            </a:r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3691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不可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重复读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READ COMMITTED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隔离级别会出现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不可重复读的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问题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使用隔离级别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958" y="2395382"/>
            <a:ext cx="1019282" cy="1681556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>
            <a:off x="5144519" y="3115462"/>
            <a:ext cx="1598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152431" y="2730162"/>
            <a:ext cx="1590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zh-CN" altLang="en-US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查询金额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5144519" y="3907550"/>
            <a:ext cx="1598759" cy="1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043938" y="4097872"/>
            <a:ext cx="6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Alex</a:t>
            </a:r>
            <a:endParaRPr lang="zh-CN" altLang="en-US" sz="16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152431" y="3284739"/>
            <a:ext cx="1806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Alex</a:t>
            </a:r>
            <a:r>
              <a:rPr lang="zh-CN" altLang="en-US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取出</a:t>
            </a:r>
            <a:r>
              <a:rPr lang="en-US" altLang="zh-CN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元，第</a:t>
            </a:r>
            <a:r>
              <a:rPr lang="en-US" altLang="zh-CN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次查询金额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815286" y="2868661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847240" y="3685515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800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150448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4583038" y="2907136"/>
            <a:ext cx="6240556" cy="1955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通过案例演示</a:t>
            </a:r>
            <a:r>
              <a:rPr lang="zh-CN" altLang="en-US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不可重复读</a:t>
            </a:r>
            <a:r>
              <a:rPr lang="zh-CN" altLang="en-US" sz="2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。打开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两个命令行</a:t>
            </a:r>
            <a:r>
              <a:rPr lang="zh-CN" altLang="en-US" sz="2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窗口，客户端</a:t>
            </a:r>
            <a:r>
              <a:rPr lang="en-US" altLang="zh-CN" sz="2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r>
              <a:rPr lang="en-US" altLang="zh-CN" sz="2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Alex</a:t>
            </a:r>
            <a:r>
              <a:rPr lang="zh-CN" altLang="en-US" sz="2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2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，客户端</a:t>
            </a:r>
            <a:r>
              <a:rPr lang="en-US" altLang="zh-CN" sz="2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r>
              <a:rPr lang="zh-CN" altLang="en-US" sz="2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网站后台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zh-CN" altLang="en-US" sz="2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查询用户的金额。</a:t>
            </a:r>
            <a:endParaRPr lang="zh-CN" altLang="zh-CN" sz="2800" kern="1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51C8F69-5542-8D2F-89CB-0860DFBBC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82" y="1917626"/>
            <a:ext cx="3772073" cy="3934237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使用隔离级别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912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步骤一：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将</a:t>
            </a:r>
            <a:r>
              <a:rPr lang="zh-CN" altLang="en-US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客户端</a:t>
            </a:r>
            <a:r>
              <a:rPr lang="en-US" altLang="zh-CN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的隔离级别设置为</a:t>
            </a:r>
            <a:r>
              <a:rPr lang="en-US" altLang="zh-CN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READ COMMITTED</a:t>
            </a: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endParaRPr lang="zh-CN" altLang="en-US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236947" y="2205658"/>
            <a:ext cx="9793088" cy="87440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客户端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SET SESSION TRANSACTION ISOLATION LEVEL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READ COMMITTED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使用隔离级别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820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步骤二：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</a:t>
            </a:r>
            <a:r>
              <a:rPr lang="zh-CN" altLang="en-US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客户端</a:t>
            </a:r>
            <a:r>
              <a:rPr lang="en-US" altLang="zh-CN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开启事务，查询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Alex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的金额：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57027" y="2205658"/>
            <a:ext cx="8352928" cy="336739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客户端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START TRANSACTION;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name, money FROM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sh_user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name='Alex';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name | money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Alex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900.00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+------+--------+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使用隔离级别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73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三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：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</a:t>
            </a:r>
            <a:r>
              <a:rPr lang="zh-CN" altLang="en-US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客户端</a:t>
            </a:r>
            <a:r>
              <a:rPr lang="en-US" altLang="zh-CN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中将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Alex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的金额</a:t>
            </a:r>
            <a:r>
              <a:rPr lang="zh-CN" altLang="en-US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扣除</a:t>
            </a:r>
            <a:r>
              <a:rPr lang="en-US" altLang="zh-CN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100</a:t>
            </a:r>
            <a:r>
              <a:rPr lang="zh-CN" altLang="en-US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164939" y="2205658"/>
            <a:ext cx="9937104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客户端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UPDATE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sh_user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SET money=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money-100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name='Alex';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使用隔离级别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273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步骤四：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</a:t>
            </a:r>
            <a:r>
              <a:rPr lang="zh-CN" altLang="en-US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客户端</a:t>
            </a:r>
            <a:r>
              <a:rPr lang="en-US" altLang="zh-CN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中查询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Alex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的金额：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18742" y="2138643"/>
            <a:ext cx="8280920" cy="424731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客户端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name, money FROM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sh_user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name='Alex';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+------+--------+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name | money  |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+------+--------+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Alex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800.00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+------+--------+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 row in set (0.00 sec)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COMMIT;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0 rows affected (0.00 sec)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使用隔离级别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1"/>
          <p:cNvSpPr txBox="1"/>
          <p:nvPr>
            <p:custDataLst>
              <p:tags r:id="rId3"/>
            </p:custDataLst>
          </p:nvPr>
        </p:nvSpPr>
        <p:spPr>
          <a:xfrm>
            <a:off x="4009255" y="4077866"/>
            <a:ext cx="4248472" cy="8744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客户端</a:t>
            </a:r>
            <a:r>
              <a:rPr lang="en-US" altLang="zh-CN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在同一个事务中两次查询的结果不一致，这就是</a:t>
            </a:r>
            <a:r>
              <a:rPr lang="zh-CN" altLang="en-US" sz="18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不可重复读。</a:t>
            </a:r>
            <a:endParaRPr lang="zh-CN" altLang="en-US" sz="18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346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3358903" y="1471976"/>
            <a:ext cx="7776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en-US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的不可重复读的问题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修改客户端</a:t>
            </a:r>
            <a:r>
              <a:rPr lang="en-US" altLang="zh-CN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的隔离</a:t>
            </a:r>
            <a:r>
              <a:rPr lang="zh-CN" altLang="en-US" sz="2000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级别：</a:t>
            </a:r>
            <a:endParaRPr lang="zh-CN" altLang="en-US" sz="2000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使用隔离级别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481" y="1197546"/>
            <a:ext cx="4032448" cy="40324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430911" y="2190581"/>
            <a:ext cx="7488832" cy="83099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客户端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SET SESSION TRANSACTION ISOLATION LEVEL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REPEATABLE READ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3400215" y="3073986"/>
            <a:ext cx="84556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客户端</a:t>
            </a:r>
            <a:r>
              <a:rPr lang="en-US" altLang="zh-CN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的隔离</a:t>
            </a:r>
            <a:r>
              <a:rPr lang="zh-CN" altLang="en-US" sz="1800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级别后，重新执行案例中的操作，查看两次查询结果是否一致。</a:t>
            </a:r>
            <a:endParaRPr lang="zh-CN" altLang="en-US" sz="1800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36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3691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幻读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REPEATABLE READ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隔离级别会出现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幻读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使用隔离级别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862" y="2395382"/>
            <a:ext cx="1019282" cy="1681556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>
            <a:off x="4280423" y="3115462"/>
            <a:ext cx="1598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288335" y="2730162"/>
            <a:ext cx="1590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zh-CN" altLang="en-US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查询金额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4280423" y="3907550"/>
            <a:ext cx="1598759" cy="1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179842" y="4097872"/>
            <a:ext cx="6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Alex</a:t>
            </a:r>
            <a:endParaRPr lang="zh-CN" altLang="en-US" sz="16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288335" y="3284739"/>
            <a:ext cx="1806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Alex</a:t>
            </a:r>
            <a:r>
              <a:rPr lang="zh-CN" altLang="en-US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取出</a:t>
            </a:r>
            <a:r>
              <a:rPr lang="en-US" altLang="zh-CN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元，第</a:t>
            </a:r>
            <a:r>
              <a:rPr lang="en-US" altLang="zh-CN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次查询金额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951190" y="2868661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983144" y="3685515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800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</p:txBody>
      </p:sp>
      <p:sp>
        <p:nvSpPr>
          <p:cNvPr id="4" name="矩形 3"/>
          <p:cNvSpPr/>
          <p:nvPr/>
        </p:nvSpPr>
        <p:spPr>
          <a:xfrm>
            <a:off x="7103318" y="3227500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两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次的查询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结果不同</a:t>
            </a:r>
          </a:p>
        </p:txBody>
      </p:sp>
    </p:spTree>
    <p:extLst>
      <p:ext uri="{BB962C8B-B14F-4D97-AF65-F5344CB8AC3E}">
        <p14:creationId xmlns:p14="http://schemas.microsoft.com/office/powerpoint/2010/main" val="315239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4727054" y="2493690"/>
            <a:ext cx="6240556" cy="1955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通过案例演示</a:t>
            </a:r>
            <a:r>
              <a:rPr lang="zh-CN" altLang="en-US" sz="2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幻读</a:t>
            </a:r>
            <a:r>
              <a:rPr lang="zh-CN" altLang="en-US" sz="2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。打开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两个命令行窗口，假设</a:t>
            </a:r>
            <a:r>
              <a:rPr lang="zh-CN" altLang="en-US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en-US" altLang="zh-CN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en-US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新增用户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en-US" altLang="zh-CN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en-US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2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2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800" kern="1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51C8F69-5542-8D2F-89CB-0860DFBBC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38" y="1341562"/>
            <a:ext cx="3772073" cy="3934237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使用隔离级别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937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步骤一：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将</a:t>
            </a:r>
            <a:r>
              <a:rPr lang="zh-CN" altLang="en-US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客户端</a:t>
            </a:r>
            <a:r>
              <a:rPr lang="en-US" altLang="zh-CN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的隔离级别设置为</a:t>
            </a:r>
            <a:r>
              <a:rPr lang="en-US" altLang="zh-CN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REPEATABLE READ</a:t>
            </a: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endParaRPr lang="zh-CN" altLang="en-US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217804" y="2319671"/>
            <a:ext cx="10330867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客户端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SET SESSION TRANSACTION ISOLATION LEVEL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REPEATABLE READ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使用隔离级别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836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了解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事务的概念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，能够说出事务的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4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个特性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事务的概念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071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步骤二：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</a:t>
            </a:r>
            <a:r>
              <a:rPr lang="zh-CN" altLang="en-US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客户端</a:t>
            </a:r>
            <a:r>
              <a:rPr lang="en-US" altLang="zh-CN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开启事务，查询</a:t>
            </a:r>
            <a:r>
              <a:rPr lang="zh-CN" altLang="en-US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用户数据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90750" y="2138643"/>
            <a:ext cx="7272808" cy="424731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客户端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START TRANSACTION;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id, name, money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sh_user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+----+-------+---------+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id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|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money 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+----+-------+---------+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Alex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|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900.00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Bill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|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1100.00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+----+-------+---------+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使用隔离级别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391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三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：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</a:t>
            </a:r>
            <a:r>
              <a:rPr lang="zh-CN" altLang="en-US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客户端</a:t>
            </a:r>
            <a:r>
              <a:rPr lang="en-US" altLang="zh-CN" kern="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新增一个</a:t>
            </a:r>
            <a:r>
              <a:rPr lang="en-US" altLang="zh-CN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id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</a:t>
            </a:r>
            <a:r>
              <a:rPr lang="en-US" altLang="zh-CN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的用户：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846734" y="2205658"/>
            <a:ext cx="8280920" cy="14773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客户端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sh_user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(id, name, money) 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-&gt; VALUES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(3, 'Tom', 1000);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使用隔离级别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123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步骤四：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</a:t>
            </a:r>
            <a:r>
              <a:rPr lang="zh-CN" altLang="en-US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客户端</a:t>
            </a:r>
            <a:r>
              <a:rPr lang="en-US" altLang="zh-CN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中插入并查询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id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的用户：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846734" y="2205658"/>
            <a:ext cx="8136904" cy="383181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sh_user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(id, name, money) VALUES (3, 'Tom', 1000);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ERROR 1062 (23000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): Duplicate entry '3' for key '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sh_user.PRIMARY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id, name, money FROM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sh_user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+----+-------+---------+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id    | name  | money   |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+----+-------+---------+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1    | Alex    |  900.00  |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2    | Bill      | 1100.00 |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+----+-------+---------+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使用隔离级别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1"/>
          <p:cNvSpPr txBox="1"/>
          <p:nvPr>
            <p:custDataLst>
              <p:tags r:id="rId3"/>
            </p:custDataLst>
          </p:nvPr>
        </p:nvSpPr>
        <p:spPr>
          <a:xfrm>
            <a:off x="4655046" y="4653930"/>
            <a:ext cx="403244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客户端</a:t>
            </a:r>
            <a:r>
              <a:rPr lang="en-US" altLang="zh-CN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中既不能插入</a:t>
            </a:r>
            <a:r>
              <a:rPr lang="en-US" altLang="zh-CN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id</a:t>
            </a: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</a:t>
            </a:r>
            <a:r>
              <a:rPr lang="en-US" altLang="zh-CN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的数据，又查询不到</a:t>
            </a:r>
            <a:r>
              <a:rPr lang="en-US" altLang="zh-CN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id</a:t>
            </a: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</a:t>
            </a:r>
            <a:r>
              <a:rPr lang="en-US" altLang="zh-CN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的数据，这就是幻</a:t>
            </a:r>
            <a:r>
              <a:rPr lang="zh-CN" altLang="en-US" sz="18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读</a:t>
            </a:r>
            <a:endParaRPr lang="zh-CN" altLang="en-US" sz="18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476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3358902" y="1327960"/>
            <a:ext cx="7776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en-US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幻读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修改客户端</a:t>
            </a:r>
            <a:r>
              <a:rPr lang="en-US" altLang="zh-CN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的隔离</a:t>
            </a:r>
            <a:r>
              <a:rPr lang="zh-CN" altLang="en-US" sz="2000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级别：</a:t>
            </a:r>
            <a:endParaRPr lang="zh-CN" altLang="en-US" sz="2000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使用隔离级别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482" y="1053530"/>
            <a:ext cx="4032448" cy="40324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430910" y="2068302"/>
            <a:ext cx="7488832" cy="78752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客户端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SET SESSION TRANSACTION ISOLATION LEVEL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SERIALIZABLE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3400215" y="2929970"/>
            <a:ext cx="759153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客户端</a:t>
            </a:r>
            <a:r>
              <a:rPr lang="en-US" altLang="zh-CN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的隔离</a:t>
            </a:r>
            <a:r>
              <a:rPr lang="zh-CN" altLang="en-US" sz="1800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级别后，重新执行案例中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zh-CN" altLang="en-US" sz="1800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操作，</a:t>
            </a:r>
            <a:r>
              <a:rPr lang="zh-CN" altLang="en-US" sz="1800" kern="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只有客户端</a:t>
            </a:r>
            <a:r>
              <a:rPr lang="en-US" altLang="zh-CN" sz="18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sz="18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提交事务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后，</a:t>
            </a:r>
            <a:r>
              <a:rPr lang="zh-CN" altLang="en-US" sz="18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客户端</a:t>
            </a:r>
            <a:r>
              <a:rPr lang="en-US" altLang="zh-CN" sz="18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lang="zh-CN" altLang="en-US" sz="18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的操作才会执行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，显示执行结果。如果客户端</a:t>
            </a:r>
            <a:r>
              <a:rPr lang="en-US" altLang="zh-CN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sz="18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一直未提交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事务，客户端</a:t>
            </a:r>
            <a:r>
              <a:rPr lang="en-US" altLang="zh-CN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的操作会</a:t>
            </a:r>
            <a:r>
              <a:rPr lang="zh-CN" altLang="en-US" sz="18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一直等待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，直到</a:t>
            </a:r>
            <a:r>
              <a:rPr lang="zh-CN" altLang="en-US" sz="1800" kern="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超时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zh-CN" altLang="en-US" sz="1800" kern="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954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373560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实践</a:t>
            </a: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事务</a:t>
            </a: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的应用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9.5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911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4" y="3576722"/>
            <a:ext cx="5319801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事务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的使用方法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，能够完成事务的应用。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C03E3E9-C45E-49A8-87E4-C761089DE271}"/>
              </a:ext>
            </a:extLst>
          </p:cNvPr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9.5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实践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事务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942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5570" y="2849767"/>
            <a:ext cx="5472608" cy="233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请利用事务实现在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用户下订单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后，订单商品表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sh_order_goods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中对应订单插入的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商品数量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大于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实际商品库存量时，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取消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向</a:t>
            </a:r>
            <a:r>
              <a:rPr lang="en-US" altLang="zh-CN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sh_order_goods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表中添加数据。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E2F0E98-C81F-42BA-9750-6530743AE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007" y="2016237"/>
            <a:ext cx="3715858" cy="4006159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3308350" y="1125538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500" y="1475541"/>
            <a:ext cx="1783070" cy="76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实践需求</a:t>
            </a:r>
            <a:endParaRPr lang="zh-CN" altLang="en-US" sz="3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C03E3E9-C45E-49A8-87E4-C761089DE271}"/>
              </a:ext>
            </a:extLst>
          </p:cNvPr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9.5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实践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事务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421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3EC5482-CB16-4C2E-A4B5-DAAB9D563514}"/>
              </a:ext>
            </a:extLst>
          </p:cNvPr>
          <p:cNvSpPr txBox="1"/>
          <p:nvPr/>
        </p:nvSpPr>
        <p:spPr>
          <a:xfrm>
            <a:off x="1143691" y="333449"/>
            <a:ext cx="4807500" cy="439631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</a:p>
        </p:txBody>
      </p:sp>
      <p:sp>
        <p:nvSpPr>
          <p:cNvPr id="5" name="圆角矩形 26">
            <a:extLst>
              <a:ext uri="{FF2B5EF4-FFF2-40B4-BE49-F238E27FC236}">
                <a16:creationId xmlns:a16="http://schemas.microsoft.com/office/drawing/2014/main" id="{484D5830-9AD6-42CA-BF07-DDF880555766}"/>
              </a:ext>
            </a:extLst>
          </p:cNvPr>
          <p:cNvSpPr/>
          <p:nvPr/>
        </p:nvSpPr>
        <p:spPr>
          <a:xfrm>
            <a:off x="1198880" y="1810385"/>
            <a:ext cx="9936886" cy="284354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8" name="TextBox 38">
            <a:extLst>
              <a:ext uri="{FF2B5EF4-FFF2-40B4-BE49-F238E27FC236}">
                <a16:creationId xmlns:a16="http://schemas.microsoft.com/office/drawing/2014/main" id="{05265F8A-5FA1-4825-83F3-7595B2ABB2F0}"/>
              </a:ext>
            </a:extLst>
          </p:cNvPr>
          <p:cNvSpPr txBox="1"/>
          <p:nvPr/>
        </p:nvSpPr>
        <p:spPr>
          <a:xfrm>
            <a:off x="1572769" y="2495235"/>
            <a:ext cx="9202957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本章主要讲解了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事务的概念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事务处理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事务的隔离级别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以及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事务的应用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等内容，事务处理主要包括事务的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基本操作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事务的保存点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，事务的隔离级别主要包括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隔离级别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概述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查看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和修改隔离级别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以及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使用隔离级别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。通过本章的学习，读者应掌握事务的应用场景和事务的基本使用，具备运用事务解决实际需求的能力。</a:t>
            </a:r>
            <a:endParaRPr lang="zh-CN" altLang="zh-CN" sz="20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F97713B-903B-4515-A80D-ED98DA59A98B}"/>
              </a:ext>
            </a:extLst>
          </p:cNvPr>
          <p:cNvSpPr/>
          <p:nvPr/>
        </p:nvSpPr>
        <p:spPr>
          <a:xfrm>
            <a:off x="442023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9E501D2-A5F6-4D52-B319-B3172518F29F}"/>
              </a:ext>
            </a:extLst>
          </p:cNvPr>
          <p:cNvSpPr/>
          <p:nvPr/>
        </p:nvSpPr>
        <p:spPr>
          <a:xfrm>
            <a:off x="513905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章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E906F77-628A-4450-9FD6-C335BD32E0A4}"/>
              </a:ext>
            </a:extLst>
          </p:cNvPr>
          <p:cNvSpPr/>
          <p:nvPr/>
        </p:nvSpPr>
        <p:spPr>
          <a:xfrm>
            <a:off x="585787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F6E1139-DB79-46FF-8D7F-B40684294116}"/>
              </a:ext>
            </a:extLst>
          </p:cNvPr>
          <p:cNvSpPr/>
          <p:nvPr/>
        </p:nvSpPr>
        <p:spPr>
          <a:xfrm>
            <a:off x="657669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</a:t>
            </a:r>
          </a:p>
        </p:txBody>
      </p:sp>
    </p:spTree>
    <p:extLst>
      <p:ext uri="{BB962C8B-B14F-4D97-AF65-F5344CB8AC3E}">
        <p14:creationId xmlns:p14="http://schemas.microsoft.com/office/powerpoint/2010/main" val="107805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4222998" y="1485578"/>
            <a:ext cx="691276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中，事务是针对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一组操作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，它可以由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一条或多条</a:t>
            </a:r>
            <a:r>
              <a:rPr lang="en-US" altLang="zh-CN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组成，且每个</a:t>
            </a:r>
            <a:r>
              <a:rPr lang="en-US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语句是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相互依赖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的。</a:t>
            </a:r>
            <a:endParaRPr lang="en-US" altLang="zh-CN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执行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事务过程中，只要有一条</a:t>
            </a:r>
            <a:r>
              <a:rPr lang="en-US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执行失败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发生错误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，其他语句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都不会执行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事务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的执行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要么成功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，要么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返回事务开始前的</a:t>
            </a:r>
            <a:r>
              <a:rPr lang="zh-CN" altLang="en-US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状态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事务的概念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04268" y="1753321"/>
            <a:ext cx="2902705" cy="340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E22093F1-8748-DF76-0CC1-FE4E36096317}"/>
              </a:ext>
            </a:extLst>
          </p:cNvPr>
          <p:cNvSpPr/>
          <p:nvPr/>
        </p:nvSpPr>
        <p:spPr>
          <a:xfrm>
            <a:off x="4341938" y="1557586"/>
            <a:ext cx="2977403" cy="543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原创设计师QQ598969553          _8">
            <a:extLst>
              <a:ext uri="{FF2B5EF4-FFF2-40B4-BE49-F238E27FC236}">
                <a16:creationId xmlns:a16="http://schemas.microsoft.com/office/drawing/2014/main" id="{B8A86F15-1797-28AA-1001-F0096AD84F98}"/>
              </a:ext>
            </a:extLst>
          </p:cNvPr>
          <p:cNvSpPr/>
          <p:nvPr/>
        </p:nvSpPr>
        <p:spPr>
          <a:xfrm>
            <a:off x="1407583" y="2781722"/>
            <a:ext cx="2352123" cy="576064"/>
          </a:xfrm>
          <a:prstGeom prst="roundRect">
            <a:avLst/>
          </a:prstGeom>
          <a:solidFill>
            <a:srgbClr val="005DA2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800">
              <a:solidFill>
                <a:srgbClr val="FFFFFF"/>
              </a:solidFill>
              <a:latin typeface="Lato Light"/>
              <a:cs typeface="Lato Light"/>
              <a:sym typeface="+mn-lt"/>
            </a:endParaRPr>
          </a:p>
        </p:txBody>
      </p:sp>
      <p:sp>
        <p:nvSpPr>
          <p:cNvPr id="40" name="原创设计师QQ598969553          _9">
            <a:extLst>
              <a:ext uri="{FF2B5EF4-FFF2-40B4-BE49-F238E27FC236}">
                <a16:creationId xmlns:a16="http://schemas.microsoft.com/office/drawing/2014/main" id="{083EE87A-BD6C-725F-C183-232A09D6957B}"/>
              </a:ext>
            </a:extLst>
          </p:cNvPr>
          <p:cNvSpPr txBox="1"/>
          <p:nvPr/>
        </p:nvSpPr>
        <p:spPr>
          <a:xfrm>
            <a:off x="1839381" y="2858705"/>
            <a:ext cx="1488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事务的特性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左大括号 40">
            <a:extLst>
              <a:ext uri="{FF2B5EF4-FFF2-40B4-BE49-F238E27FC236}">
                <a16:creationId xmlns:a16="http://schemas.microsoft.com/office/drawing/2014/main" id="{A870FB52-C972-1DE3-5562-F45CCC9560DD}"/>
              </a:ext>
            </a:extLst>
          </p:cNvPr>
          <p:cNvSpPr/>
          <p:nvPr/>
        </p:nvSpPr>
        <p:spPr>
          <a:xfrm>
            <a:off x="3912434" y="1787401"/>
            <a:ext cx="253796" cy="2478758"/>
          </a:xfrm>
          <a:prstGeom prst="leftBrace">
            <a:avLst/>
          </a:prstGeom>
          <a:ln>
            <a:solidFill>
              <a:srgbClr val="1369B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原创设计师QQ598969553          _9">
            <a:extLst>
              <a:ext uri="{FF2B5EF4-FFF2-40B4-BE49-F238E27FC236}">
                <a16:creationId xmlns:a16="http://schemas.microsoft.com/office/drawing/2014/main" id="{2FDEFE17-32D8-7819-CA1F-C66927004DF7}"/>
              </a:ext>
            </a:extLst>
          </p:cNvPr>
          <p:cNvSpPr txBox="1"/>
          <p:nvPr/>
        </p:nvSpPr>
        <p:spPr>
          <a:xfrm>
            <a:off x="4627182" y="1633693"/>
            <a:ext cx="2406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原子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性（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Atomicity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9432036-84F3-7CF4-8F1F-A0549CD07F92}"/>
              </a:ext>
            </a:extLst>
          </p:cNvPr>
          <p:cNvSpPr/>
          <p:nvPr/>
        </p:nvSpPr>
        <p:spPr>
          <a:xfrm>
            <a:off x="4348034" y="4016335"/>
            <a:ext cx="2977200" cy="543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原创设计师QQ598969553          _9">
            <a:extLst>
              <a:ext uri="{FF2B5EF4-FFF2-40B4-BE49-F238E27FC236}">
                <a16:creationId xmlns:a16="http://schemas.microsoft.com/office/drawing/2014/main" id="{25FDD8C0-20A6-3A02-E9C7-5F4A1F7C8D34}"/>
              </a:ext>
            </a:extLst>
          </p:cNvPr>
          <p:cNvSpPr txBox="1"/>
          <p:nvPr/>
        </p:nvSpPr>
        <p:spPr>
          <a:xfrm>
            <a:off x="4694006" y="4088080"/>
            <a:ext cx="2460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持久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性（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Durability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22093F1-8748-DF76-0CC1-FE4E36096317}"/>
              </a:ext>
            </a:extLst>
          </p:cNvPr>
          <p:cNvSpPr/>
          <p:nvPr/>
        </p:nvSpPr>
        <p:spPr>
          <a:xfrm>
            <a:off x="4349042" y="2382984"/>
            <a:ext cx="2977200" cy="5427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原创设计师QQ598969553          _9">
            <a:extLst>
              <a:ext uri="{FF2B5EF4-FFF2-40B4-BE49-F238E27FC236}">
                <a16:creationId xmlns:a16="http://schemas.microsoft.com/office/drawing/2014/main" id="{2FDEFE17-32D8-7819-CA1F-C66927004DF7}"/>
              </a:ext>
            </a:extLst>
          </p:cNvPr>
          <p:cNvSpPr txBox="1"/>
          <p:nvPr/>
        </p:nvSpPr>
        <p:spPr>
          <a:xfrm>
            <a:off x="4584577" y="2458595"/>
            <a:ext cx="267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一致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性（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Consistency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22093F1-8748-DF76-0CC1-FE4E36096317}"/>
              </a:ext>
            </a:extLst>
          </p:cNvPr>
          <p:cNvSpPr/>
          <p:nvPr/>
        </p:nvSpPr>
        <p:spPr>
          <a:xfrm>
            <a:off x="4341939" y="3199659"/>
            <a:ext cx="2977200" cy="543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原创设计师QQ598969553          _9">
            <a:extLst>
              <a:ext uri="{FF2B5EF4-FFF2-40B4-BE49-F238E27FC236}">
                <a16:creationId xmlns:a16="http://schemas.microsoft.com/office/drawing/2014/main" id="{2FDEFE17-32D8-7819-CA1F-C66927004DF7}"/>
              </a:ext>
            </a:extLst>
          </p:cNvPr>
          <p:cNvSpPr txBox="1"/>
          <p:nvPr/>
        </p:nvSpPr>
        <p:spPr>
          <a:xfrm>
            <a:off x="4770856" y="3270981"/>
            <a:ext cx="2306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隔离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性（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Isolation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事务的概念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64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15318</TotalTime>
  <Words>4227</Words>
  <Application>Microsoft Office PowerPoint</Application>
  <PresentationFormat>自定义</PresentationFormat>
  <Paragraphs>504</Paragraphs>
  <Slides>78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93" baseType="lpstr">
      <vt:lpstr>Lato Light</vt:lpstr>
      <vt:lpstr>Source Han Sans K Bold</vt:lpstr>
      <vt:lpstr>思源黑体 CN Medium</vt:lpstr>
      <vt:lpstr>思源黑体 CN Regular</vt:lpstr>
      <vt:lpstr>宋体</vt:lpstr>
      <vt:lpstr>微软雅黑</vt:lpstr>
      <vt:lpstr>微软雅黑</vt:lpstr>
      <vt:lpstr>字魂105号-简雅黑</vt:lpstr>
      <vt:lpstr>字魂58号-创中黑</vt:lpstr>
      <vt:lpstr>Arial</vt:lpstr>
      <vt:lpstr>Calibri</vt:lpstr>
      <vt:lpstr>Times New Roman</vt:lpstr>
      <vt:lpstr>webwppDefTheme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wy</cp:lastModifiedBy>
  <cp:revision>4512</cp:revision>
  <dcterms:created xsi:type="dcterms:W3CDTF">2020-11-09T06:56:00Z</dcterms:created>
  <dcterms:modified xsi:type="dcterms:W3CDTF">2023-06-21T09:40:23Z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