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6"/>
  </p:notesMasterIdLst>
  <p:handoutMasterIdLst>
    <p:handoutMasterId r:id="rId87"/>
  </p:handoutMasterIdLst>
  <p:sldIdLst>
    <p:sldId id="325" r:id="rId3"/>
    <p:sldId id="886" r:id="rId4"/>
    <p:sldId id="328" r:id="rId5"/>
    <p:sldId id="887" r:id="rId6"/>
    <p:sldId id="309" r:id="rId7"/>
    <p:sldId id="1059" r:id="rId8"/>
    <p:sldId id="1254" r:id="rId9"/>
    <p:sldId id="1441" r:id="rId10"/>
    <p:sldId id="1126" r:id="rId11"/>
    <p:sldId id="1442" r:id="rId12"/>
    <p:sldId id="1443" r:id="rId13"/>
    <p:sldId id="1352" r:id="rId14"/>
    <p:sldId id="1444" r:id="rId15"/>
    <p:sldId id="1445" r:id="rId16"/>
    <p:sldId id="1354" r:id="rId17"/>
    <p:sldId id="1355" r:id="rId18"/>
    <p:sldId id="1446" r:id="rId19"/>
    <p:sldId id="1447" r:id="rId20"/>
    <p:sldId id="1448" r:id="rId21"/>
    <p:sldId id="1449" r:id="rId22"/>
    <p:sldId id="1356" r:id="rId23"/>
    <p:sldId id="1450" r:id="rId24"/>
    <p:sldId id="1451" r:id="rId25"/>
    <p:sldId id="1285" r:id="rId26"/>
    <p:sldId id="1286" r:id="rId27"/>
    <p:sldId id="1368" r:id="rId28"/>
    <p:sldId id="1452" r:id="rId29"/>
    <p:sldId id="1293" r:id="rId30"/>
    <p:sldId id="1369" r:id="rId31"/>
    <p:sldId id="1453" r:id="rId32"/>
    <p:sldId id="1370" r:id="rId33"/>
    <p:sldId id="1295" r:id="rId34"/>
    <p:sldId id="1454" r:id="rId35"/>
    <p:sldId id="1455" r:id="rId36"/>
    <p:sldId id="1456" r:id="rId37"/>
    <p:sldId id="1457" r:id="rId38"/>
    <p:sldId id="1458" r:id="rId39"/>
    <p:sldId id="1371" r:id="rId40"/>
    <p:sldId id="1459" r:id="rId41"/>
    <p:sldId id="1460" r:id="rId42"/>
    <p:sldId id="1461" r:id="rId43"/>
    <p:sldId id="1462" r:id="rId44"/>
    <p:sldId id="1376" r:id="rId45"/>
    <p:sldId id="1377" r:id="rId46"/>
    <p:sldId id="1463" r:id="rId47"/>
    <p:sldId id="1464" r:id="rId48"/>
    <p:sldId id="1465" r:id="rId49"/>
    <p:sldId id="1466" r:id="rId50"/>
    <p:sldId id="1467" r:id="rId51"/>
    <p:sldId id="1468" r:id="rId52"/>
    <p:sldId id="1469" r:id="rId53"/>
    <p:sldId id="1470" r:id="rId54"/>
    <p:sldId id="1471" r:id="rId55"/>
    <p:sldId id="1472" r:id="rId56"/>
    <p:sldId id="1473" r:id="rId57"/>
    <p:sldId id="1474" r:id="rId58"/>
    <p:sldId id="1475" r:id="rId59"/>
    <p:sldId id="1296" r:id="rId60"/>
    <p:sldId id="1297" r:id="rId61"/>
    <p:sldId id="1379" r:id="rId62"/>
    <p:sldId id="1093" r:id="rId63"/>
    <p:sldId id="1476" r:id="rId64"/>
    <p:sldId id="1380" r:id="rId65"/>
    <p:sldId id="1477" r:id="rId66"/>
    <p:sldId id="1478" r:id="rId67"/>
    <p:sldId id="1381" r:id="rId68"/>
    <p:sldId id="1383" r:id="rId69"/>
    <p:sldId id="1299" r:id="rId70"/>
    <p:sldId id="1479" r:id="rId71"/>
    <p:sldId id="1384" r:id="rId72"/>
    <p:sldId id="1388" r:id="rId73"/>
    <p:sldId id="1480" r:id="rId74"/>
    <p:sldId id="1396" r:id="rId75"/>
    <p:sldId id="1395" r:id="rId76"/>
    <p:sldId id="1481" r:id="rId77"/>
    <p:sldId id="1399" r:id="rId78"/>
    <p:sldId id="1303" r:id="rId79"/>
    <p:sldId id="1482" r:id="rId80"/>
    <p:sldId id="1414" r:id="rId81"/>
    <p:sldId id="1483" r:id="rId82"/>
    <p:sldId id="1484" r:id="rId83"/>
    <p:sldId id="1252" r:id="rId84"/>
    <p:sldId id="326" r:id="rId85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F0000"/>
    <a:srgbClr val="1369B3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79" autoAdjust="0"/>
    <p:restoredTop sz="89369" autoAdjust="0"/>
  </p:normalViewPr>
  <p:slideViewPr>
    <p:cSldViewPr>
      <p:cViewPr varScale="1">
        <p:scale>
          <a:sx n="103" d="100"/>
          <a:sy n="103" d="100"/>
        </p:scale>
        <p:origin x="132" y="312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35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62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66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83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56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90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1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4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66814" y="2637706"/>
            <a:ext cx="729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MySQL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基本操作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如果要创建的数据库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已经存在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，会出现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错误提示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再次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CREATE DATABASE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创建数据库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21378" y="2301473"/>
            <a:ext cx="9886396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DATABASE test;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1007 (HY000): Can't create database 'test'; database exists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18650" y="396578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提示信息为无法创建数据库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，该数据库已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83038" y="3005296"/>
            <a:ext cx="6408712" cy="40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35366" y="3408308"/>
            <a:ext cx="0" cy="50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，能够查看已创建的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相关信息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427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查看所有数据库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查看所有数据库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的基本语法格式：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092435"/>
            <a:ext cx="888202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SCHEMAS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[LIKE 'pattern' | WHERE expr];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770553" y="2565698"/>
            <a:ext cx="9149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{DATABASES | SCHEMAS}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：表示使用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DATABASES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SCHEMAS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查看已存在的数据库。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LIKE 'pattern'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，表示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LIKE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子句，可以根据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指定匹配模式匹配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'pattern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指定的匹配模式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，通过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%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和“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_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匹配。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“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%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匹配一个或多个字符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_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匹配一个字符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WHERE expr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，表示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WHERE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子句，用于根据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指定条件匹配数据库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的数据库：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26654" y="1701602"/>
            <a:ext cx="4680520" cy="46628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DATABASES;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Database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sys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test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 rows in set (0.03 sec)</a:t>
            </a:r>
          </a:p>
        </p:txBody>
      </p:sp>
      <p:sp>
        <p:nvSpPr>
          <p:cNvPr id="2" name="矩形 1"/>
          <p:cNvSpPr/>
          <p:nvPr/>
        </p:nvSpPr>
        <p:spPr>
          <a:xfrm>
            <a:off x="1774726" y="3429794"/>
            <a:ext cx="288032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1932" y="40685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023198" y="3380723"/>
            <a:ext cx="61926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数据库和数据表的结构信息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自身需要使用的控制和管理信息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存储系统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性能相关的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动态参数。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数据库，包括了存储过程、自定义函数等信息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27054" y="3645818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27054" y="4033009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27054" y="4437906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27054" y="4875604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指定数据库的创建信息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查看指定数据库的创建信息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的基本语法格式：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8698" y="2081554"/>
            <a:ext cx="6337740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493690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数据库的创建信息：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75593" y="3048017"/>
            <a:ext cx="704395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CREATE DATABASE test;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Database | Create Database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test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CREATE DATABASE `test`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|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/*!40100 DEFAULT CHARACTER SET utf8mb4|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COLLATE utf8mb4_0900_ai_ci */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/*!80016 DEFAULT ENCRYPTION='N' */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062" y="494196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99462" y="5157986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9709477" y="4892528"/>
            <a:ext cx="151216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默认字符集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4966" y="5343109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34966" y="5744256"/>
            <a:ext cx="38884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413333" y="5543233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9723348" y="5277775"/>
            <a:ext cx="151216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校对集信息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413333" y="5916319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9723348" y="5650861"/>
            <a:ext cx="206049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默认未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加密的信息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9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，能够修改数据库的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指定选项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5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DATABASE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的基本语法格式：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1701602"/>
            <a:ext cx="6408712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{DATABASE | SCHEMA}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{[DEFAULT] CHARACTER SET [=]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[DEFAULT] COLLATE [=]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[DEFAULT] ENCRYPTION [=] {'Y' | 'N'}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READ ONLY [=] {DEFAULT | 0 | 1}};</a:t>
            </a:r>
          </a:p>
        </p:txBody>
      </p:sp>
    </p:spTree>
    <p:extLst>
      <p:ext uri="{BB962C8B-B14F-4D97-AF65-F5344CB8AC3E}">
        <p14:creationId xmlns:p14="http://schemas.microsoft.com/office/powerpoint/2010/main" val="13363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语法的解释：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{DATABASE | SCHEMA}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：表示修改指定名称的数据库，可以写成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DATABASE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SCHEMA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的形式。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名称：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，表示要修改哪个数据库，如果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省略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数据库名称，则该语句适用于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所选择的数据库，若没有选择数据库，会发生错误。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CHARACTER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，用于指定默认的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数据库字符集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COLLATE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校对集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ENCRYPTION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，用于为数据库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ONLY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：用于控制是否允许修改数据库及其中的数据，允许的值为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DEFAULT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（非只读）和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（只读）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1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dms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数据库的字符集修改为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utf8mb4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1867684"/>
            <a:ext cx="835292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DATABASE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utf8mb4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10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选择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选择指定的数据库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6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342678" y="2565698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数据库的基本操作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，能够对数据库进行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选择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339119" y="3535923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数据表的基本操作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，能够对数据表进行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333207" y="4504029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数据的基本操作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，能够对数据进行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添加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选择数据库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的两种方式：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种是将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数据表的名称写成“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数据库名名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形式。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通常使用这种方式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语句选择数据库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3038462"/>
            <a:ext cx="5112568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9446" y="3555385"/>
            <a:ext cx="36004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选择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24067" y="4082314"/>
            <a:ext cx="3386963" cy="9233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USE test;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 changed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5951190" y="3582572"/>
            <a:ext cx="36004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当前选择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023198" y="4101886"/>
            <a:ext cx="4077906" cy="226485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DATABASE();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DATABASE()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test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655045" y="4581922"/>
            <a:ext cx="1296145" cy="0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多学一招：在登录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时选择数据库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4376632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399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在登录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时选择数据库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1643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416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直接选择要操作的数据库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，基本语法格式：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86894" y="2784312"/>
            <a:ext cx="531344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 数据库名称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35778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root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登录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，登录密码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123456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，选择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73186" y="3931260"/>
            <a:ext cx="7740860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，在登录时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显示用户密码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，选择数据库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-p123456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，在登录时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隐藏用户密码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，选择数据库，密码为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******</a:t>
            </a:r>
          </a:p>
        </p:txBody>
      </p:sp>
    </p:spTree>
    <p:extLst>
      <p:ext uri="{BB962C8B-B14F-4D97-AF65-F5344CB8AC3E}">
        <p14:creationId xmlns:p14="http://schemas.microsoft.com/office/powerpoint/2010/main" val="79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删除指定的数据库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2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1766059"/>
            <a:ext cx="604867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SCHEMA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486139"/>
            <a:ext cx="36004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的数据库：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09390" y="3206219"/>
            <a:ext cx="602212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DROP DATABASE test;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854291"/>
            <a:ext cx="6391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DATABASES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验证数据库是否删除成功：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7408" y="4574371"/>
            <a:ext cx="604410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DATABASES LIKE 'test';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Empty set (0.00 sec)</a:t>
            </a:r>
          </a:p>
        </p:txBody>
      </p:sp>
      <p:sp>
        <p:nvSpPr>
          <p:cNvPr id="2" name="矩形 1"/>
          <p:cNvSpPr/>
          <p:nvPr/>
        </p:nvSpPr>
        <p:spPr>
          <a:xfrm>
            <a:off x="3430910" y="5138557"/>
            <a:ext cx="2592288" cy="37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42147" y="5116469"/>
            <a:ext cx="42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数据库不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存在，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说明数据库删除成功</a:t>
            </a: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7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创建数据表的语法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根据需求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创建数据表。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075596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00738" y="1877735"/>
            <a:ext cx="846094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[TEMPORARY]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[IF NOT EXISTS]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创建数据表语法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的说明：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TEMPORARY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：可选项，表示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临时表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，临时表仅在当前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会话可见，会话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：可选项，表示只有在数据表名称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时，才会创建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名称：数据表的名称。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：字段的名称。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：字段的数据类型，用于确定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存储数据的方式。常见的数据类型有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整数类型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VARCHAR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属性：可选项，用于为字段添加属性，每个属性有不同的功能。常用的属性有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选项：可选项，用于设置数据表的相关选项，例如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处理数据表的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操作的组件，数据的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都离不开存储引擎。在创建数据表时，可以在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中指定存储引擎，如果没有指定存储引擎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ENGINES;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存储引擎的状态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3429794"/>
            <a:ext cx="803383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50790" y="3933850"/>
            <a:ext cx="1296144" cy="3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5430" y="38667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存储引擎名称</a:t>
            </a:r>
          </a:p>
        </p:txBody>
      </p:sp>
      <p:sp>
        <p:nvSpPr>
          <p:cNvPr id="19" name="矩形 18"/>
          <p:cNvSpPr/>
          <p:nvPr/>
        </p:nvSpPr>
        <p:spPr>
          <a:xfrm>
            <a:off x="3699963" y="3933850"/>
            <a:ext cx="451027" cy="3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02918" y="359529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是否支持</a:t>
            </a:r>
          </a:p>
        </p:txBody>
      </p:sp>
      <p:sp>
        <p:nvSpPr>
          <p:cNvPr id="21" name="矩形 20"/>
          <p:cNvSpPr/>
          <p:nvPr/>
        </p:nvSpPr>
        <p:spPr>
          <a:xfrm>
            <a:off x="4240023" y="3933850"/>
            <a:ext cx="649565" cy="3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52552" y="391975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  <p:sp>
        <p:nvSpPr>
          <p:cNvPr id="24" name="矩形 23"/>
          <p:cNvSpPr/>
          <p:nvPr/>
        </p:nvSpPr>
        <p:spPr>
          <a:xfrm>
            <a:off x="8111430" y="3933850"/>
            <a:ext cx="739059" cy="27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69391" y="3138911"/>
            <a:ext cx="142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是否支持事务</a:t>
            </a:r>
          </a:p>
        </p:txBody>
      </p:sp>
      <p:sp>
        <p:nvSpPr>
          <p:cNvPr id="26" name="矩形 25"/>
          <p:cNvSpPr/>
          <p:nvPr/>
        </p:nvSpPr>
        <p:spPr>
          <a:xfrm>
            <a:off x="8922497" y="3933850"/>
            <a:ext cx="451027" cy="27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518227" y="3153863"/>
            <a:ext cx="203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是否支持分布式事务</a:t>
            </a:r>
          </a:p>
        </p:txBody>
      </p:sp>
      <p:sp>
        <p:nvSpPr>
          <p:cNvPr id="28" name="矩形 27"/>
          <p:cNvSpPr/>
          <p:nvPr/>
        </p:nvSpPr>
        <p:spPr>
          <a:xfrm>
            <a:off x="9409528" y="3933850"/>
            <a:ext cx="806321" cy="27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384623" y="3796642"/>
            <a:ext cx="12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是否支持事务保存点</a:t>
            </a:r>
            <a:endPara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endCxn id="25" idx="2"/>
          </p:cNvCxnSpPr>
          <p:nvPr/>
        </p:nvCxnSpPr>
        <p:spPr>
          <a:xfrm flipH="1" flipV="1">
            <a:off x="7480442" y="3477465"/>
            <a:ext cx="1012536" cy="42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2"/>
          </p:cNvCxnSpPr>
          <p:nvPr/>
        </p:nvCxnSpPr>
        <p:spPr>
          <a:xfrm flipV="1">
            <a:off x="9191550" y="3492417"/>
            <a:ext cx="345256" cy="412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9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2065709"/>
            <a:ext cx="638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存储引擎，具有良好的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事务管理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崩溃修复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并发控制能力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，相比其他储存引擎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通用性更强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，如果没有特殊需要，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推荐使用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存储引擎。</a:t>
            </a:r>
            <a:endParaRPr lang="zh-CN" altLang="en-US" kern="100" dirty="0">
              <a:solidFill>
                <a:srgbClr val="005D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54646" y="1413570"/>
            <a:ext cx="3024336" cy="3547328"/>
          </a:xfrm>
          <a:prstGeom prst="rect">
            <a:avLst/>
          </a:prstGeom>
        </p:spPr>
      </p:pic>
      <p:sp>
        <p:nvSpPr>
          <p:cNvPr id="2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3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章实现了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的启动和连接，在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登录成功后，即可操作数据库。在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是每个初学者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的内容，同时也是学习后续课程的基础。为了让初学者能够快速掌握数据库、数据表，以及数据的基本操作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数据库和数据表的创建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查看和修改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修改和删除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学生信息的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1861475"/>
            <a:ext cx="621069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VARCHAR(20) 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学生表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6891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查看数据表的方法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查看指定的数据表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数据库中存在的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查看数据库中存在的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2083708"/>
            <a:ext cx="669674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TABLES [LIKE 'pattern' | WHERE expr];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3041" y="2659772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017439" y="3231768"/>
            <a:ext cx="4224331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TABLES;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Tables_in_school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student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801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数据表的相关信息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数据表相关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数据表相关信息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6794" y="2659772"/>
            <a:ext cx="81369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 STATUS [FROM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[LIKE 'pattern'];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3041" y="3379852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相关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02918" y="4099932"/>
            <a:ext cx="59046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 STATUS LIKE '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'\G</a:t>
            </a:r>
          </a:p>
        </p:txBody>
      </p:sp>
    </p:spTree>
    <p:extLst>
      <p:ext uri="{BB962C8B-B14F-4D97-AF65-F5344CB8AC3E}">
        <p14:creationId xmlns:p14="http://schemas.microsoft.com/office/powerpoint/2010/main" val="5447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数据表相关信息的结果说明：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31452"/>
              </p:ext>
            </p:extLst>
          </p:nvPr>
        </p:nvGraphicFramePr>
        <p:xfrm>
          <a:off x="1863771" y="1592068"/>
          <a:ext cx="9055971" cy="450202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7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数据表的名称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数据表的存储引擎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Version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数据表的版本号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Row_format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行格式，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表示动态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  <a:tr h="56152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Data_length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当使用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存储引擎时，表示数据文件的长度</a:t>
                      </a: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600" b="0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InnoDB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存储引擎时，表示为集群索引分配的内存；单位均为</a:t>
                      </a: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196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Create_time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数据表的创建时间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5805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Update_time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数据表的最近修改时间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6958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Collation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数据表的字符集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7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的创建语句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TABLE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创建数据表的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的字符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数据表创建语句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29305" y="2614244"/>
            <a:ext cx="54006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3041" y="3251791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创建语句：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29305" y="3955916"/>
            <a:ext cx="54006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TABLE student\G</a:t>
            </a:r>
          </a:p>
        </p:txBody>
      </p:sp>
    </p:spTree>
    <p:extLst>
      <p:ext uri="{BB962C8B-B14F-4D97-AF65-F5344CB8AC3E}">
        <p14:creationId xmlns:p14="http://schemas.microsoft.com/office/powerpoint/2010/main" val="17508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中的注释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246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的注释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单行注释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多行注释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解释说明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内容会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被忽略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单行注释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开始，到行末结束。单行注释的使用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示例：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3213770"/>
            <a:ext cx="6624736" cy="9233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student; 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student; 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3358" y="32857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后面需要加空格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28423" y="414987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多行注释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/*”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“*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，多行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注释的使用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示例：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86272" y="4653930"/>
            <a:ext cx="6624736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student;</a:t>
            </a:r>
          </a:p>
        </p:txBody>
      </p:sp>
    </p:spTree>
    <p:extLst>
      <p:ext uri="{BB962C8B-B14F-4D97-AF65-F5344CB8AC3E}">
        <p14:creationId xmlns:p14="http://schemas.microsoft.com/office/powerpoint/2010/main" val="23948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查看表结构的方法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查看指定数据表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表结构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查看表结构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4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表结构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数据表的结构信息，包括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查看表结构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7490" y="2697658"/>
            <a:ext cx="5832648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查看所有字段的信息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查看指定字段的信息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7490" y="47805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还可以写成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，其功能都是相同的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查看表结构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0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执行成功后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返回信息说明：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Field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：表示数据表中字段对应的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：表示该字段是否可以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：表示该字段是否已经建立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：表示该字段是否有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，如果有默认值则显示对应的默认值。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：表示与字段相关的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附加信息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查看表结构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数据库操作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数据表操作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数据操作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实践：电子杂志订阅表的操作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表结构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2778" y="1617975"/>
            <a:ext cx="7812868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 student;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+-------+-------------+------+-----+---------+-------+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Field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Type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Extra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+-------+-------------+------+-----+---------+-------+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YES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    |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| varchar(20)  | YES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    |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+-------+-------------+------+-----+---------+-------+</a:t>
            </a:r>
          </a:p>
        </p:txBody>
      </p:sp>
      <p:sp>
        <p:nvSpPr>
          <p:cNvPr id="2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查看表结构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68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COLUMNS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表结构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COLUMNS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也可以查看数据表的结构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COLUMNS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查看表结构的语法：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2493690"/>
            <a:ext cx="856895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[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COLUMNS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[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COLUMNS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2758" y="4360674"/>
            <a:ext cx="88569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显示详细内容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不添加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的情况下查询结果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的结果相同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时不仅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语句查看的信息，还可以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注释说明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查看表结构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8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的详细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1629594"/>
            <a:ext cx="7056784" cy="42553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FULL COLUMNS FROM student;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+-------------+--------------+---------------------+------+-----+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Field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Type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Collation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  | Key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+-------------+--------------+---------------------+------+-----+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      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|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YES   |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varchar(20)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utf8mb4_0900_ai_ci|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YES   |        |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+-------------+--------------+-------------------+------+-----+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+---------+-------+---------------------------------+-----------+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Privileges          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Comment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+---------+-------+---------------------------------+-----------+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    |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select,insert,update,references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学号     </a:t>
            </a:r>
            <a:r>
              <a:rPr lang="zh-CN" altLang="en-US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    |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select,insert,update,references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  </a:t>
            </a:r>
            <a:r>
              <a:rPr lang="zh-CN" altLang="en-US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+---------+-------+---------------------------------+------------+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查看表结构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1110" y="2277666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39022" y="4221882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59302" y="422188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83438" y="425102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出的字段信息</a:t>
            </a:r>
          </a:p>
        </p:txBody>
      </p:sp>
    </p:spTree>
    <p:extLst>
      <p:ext uri="{BB962C8B-B14F-4D97-AF65-F5344CB8AC3E}">
        <p14:creationId xmlns:p14="http://schemas.microsoft.com/office/powerpoint/2010/main" val="32700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645818"/>
            <a:ext cx="5823857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修改数据表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65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个语句：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: 圆角 25"/>
          <p:cNvSpPr/>
          <p:nvPr/>
        </p:nvSpPr>
        <p:spPr>
          <a:xfrm>
            <a:off x="1054646" y="2494887"/>
            <a:ext cx="4644517" cy="2231529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8"/>
          <p:cNvSpPr/>
          <p:nvPr/>
        </p:nvSpPr>
        <p:spPr>
          <a:xfrm>
            <a:off x="2245160" y="2278863"/>
            <a:ext cx="225234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2" name="原创设计师QQ598969553          _9"/>
          <p:cNvSpPr txBox="1"/>
          <p:nvPr/>
        </p:nvSpPr>
        <p:spPr>
          <a:xfrm>
            <a:off x="2661302" y="23285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个语句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83159" y="3148156"/>
            <a:ext cx="4068453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[TO|AS]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7" name="矩形: 圆角 25"/>
          <p:cNvSpPr/>
          <p:nvPr/>
        </p:nvSpPr>
        <p:spPr>
          <a:xfrm>
            <a:off x="5867754" y="2493690"/>
            <a:ext cx="5700060" cy="2232726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    _8"/>
          <p:cNvSpPr/>
          <p:nvPr/>
        </p:nvSpPr>
        <p:spPr>
          <a:xfrm>
            <a:off x="7659284" y="2277666"/>
            <a:ext cx="225234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9" name="原创设计师QQ598969553          _9"/>
          <p:cNvSpPr txBox="1"/>
          <p:nvPr/>
        </p:nvSpPr>
        <p:spPr>
          <a:xfrm>
            <a:off x="8075426" y="232737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个语句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060504" y="3148156"/>
            <a:ext cx="5361620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 ...;</a:t>
            </a:r>
          </a:p>
        </p:txBody>
      </p:sp>
    </p:spTree>
    <p:extLst>
      <p:ext uri="{BB962C8B-B14F-4D97-AF65-F5344CB8AC3E}">
        <p14:creationId xmlns:p14="http://schemas.microsoft.com/office/powerpoint/2010/main" val="4025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数据表的名称修改为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14786" y="1917626"/>
            <a:ext cx="8064896" cy="6463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 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793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修改字段名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数据表字段名的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个语句：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: 圆角 25"/>
          <p:cNvSpPr/>
          <p:nvPr/>
        </p:nvSpPr>
        <p:spPr>
          <a:xfrm>
            <a:off x="1054646" y="2494887"/>
            <a:ext cx="5595460" cy="2231529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8"/>
          <p:cNvSpPr/>
          <p:nvPr/>
        </p:nvSpPr>
        <p:spPr>
          <a:xfrm>
            <a:off x="2546716" y="2278863"/>
            <a:ext cx="225234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2" name="原创设计师QQ598969553          _9"/>
          <p:cNvSpPr txBox="1"/>
          <p:nvPr/>
        </p:nvSpPr>
        <p:spPr>
          <a:xfrm>
            <a:off x="2962858" y="23285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个语句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06673" y="3140370"/>
            <a:ext cx="5148573" cy="92520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COLUMN]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旧字段名 新字段名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字段属性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17" name="矩形: 圆角 25"/>
          <p:cNvSpPr/>
          <p:nvPr/>
        </p:nvSpPr>
        <p:spPr>
          <a:xfrm>
            <a:off x="6815286" y="2493690"/>
            <a:ext cx="4752528" cy="2232726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    _8"/>
          <p:cNvSpPr/>
          <p:nvPr/>
        </p:nvSpPr>
        <p:spPr>
          <a:xfrm>
            <a:off x="7569088" y="2277666"/>
            <a:ext cx="225234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9" name="原创设计师QQ598969553          _9"/>
          <p:cNvSpPr txBox="1"/>
          <p:nvPr/>
        </p:nvSpPr>
        <p:spPr>
          <a:xfrm>
            <a:off x="7985230" y="232737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个语句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175326" y="3142240"/>
            <a:ext cx="4032448" cy="9233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COLUMN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旧字段名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93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COLUMN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子句修改字段名：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70770" y="1701602"/>
            <a:ext cx="835292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COLUMN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 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stuno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Records: 0  Duplicates: 0  Warnings: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9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修改字段数据类型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2227724"/>
            <a:ext cx="885698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新数据类型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2969870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将数据表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字段的数据类型改为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CHAR(14)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26754" y="3717826"/>
            <a:ext cx="864096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CHAR(14) COMMENT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8260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添加指定字段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4757" y="2138114"/>
            <a:ext cx="835292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[FIRST | AFTER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3141762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82738" y="3716230"/>
            <a:ext cx="892899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18303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在数据表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中添加一个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CHAR(1)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类型的性别字段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gender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1701602"/>
            <a:ext cx="936104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gender CHAR(1) 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性别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Records: 0  Duplicates: 0  Warnings: 0</a:t>
            </a:r>
          </a:p>
        </p:txBody>
      </p:sp>
    </p:spTree>
    <p:extLst>
      <p:ext uri="{BB962C8B-B14F-4D97-AF65-F5344CB8AC3E}">
        <p14:creationId xmlns:p14="http://schemas.microsoft.com/office/powerpoint/2010/main" val="423806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字段排列位置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133018" y="2133650"/>
            <a:ext cx="5274954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054646" y="3406495"/>
            <a:ext cx="2496139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6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173735" y="3501770"/>
            <a:ext cx="22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修改字段的排列位置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703513" y="2421682"/>
            <a:ext cx="253796" cy="2464054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5330" y="2236984"/>
            <a:ext cx="47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ALTER TABLE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MODIFY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133017" y="4626264"/>
            <a:ext cx="5274557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72963" y="4729598"/>
            <a:ext cx="471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ALTER TABLE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CHANGE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03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字段排列位置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子句修改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字段排列位置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6714" y="2141201"/>
            <a:ext cx="936104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，将某个字段修改为表的第一个字段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移动到字段名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的后面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2;</a:t>
            </a:r>
          </a:p>
        </p:txBody>
      </p:sp>
    </p:spTree>
    <p:extLst>
      <p:ext uri="{BB962C8B-B14F-4D97-AF65-F5344CB8AC3E}">
        <p14:creationId xmlns:p14="http://schemas.microsoft.com/office/powerpoint/2010/main" val="10832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字段排列位置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子句修改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字段排列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82738" y="2155585"/>
            <a:ext cx="8928992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，将某个字段修改为表的第一个字段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移动到字段名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的后面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2;</a:t>
            </a:r>
          </a:p>
        </p:txBody>
      </p:sp>
    </p:spTree>
    <p:extLst>
      <p:ext uri="{BB962C8B-B14F-4D97-AF65-F5344CB8AC3E}">
        <p14:creationId xmlns:p14="http://schemas.microsoft.com/office/powerpoint/2010/main" val="27275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gender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字段移动到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之前：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1701602"/>
            <a:ext cx="9145016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CHAR(14)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gender;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(0.07 sec)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Records: 0  Duplicates: 0  Warnings: 0</a:t>
            </a:r>
          </a:p>
        </p:txBody>
      </p:sp>
    </p:spTree>
    <p:extLst>
      <p:ext uri="{BB962C8B-B14F-4D97-AF65-F5344CB8AC3E}">
        <p14:creationId xmlns:p14="http://schemas.microsoft.com/office/powerpoint/2010/main" val="7297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删除指定字段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26754" y="2141201"/>
            <a:ext cx="864096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[, DROP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 ...;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2659772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gender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95895" y="3213770"/>
            <a:ext cx="610267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DROP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gender;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(0.15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0  Duplicates: 0  Warnings: 0</a:t>
            </a:r>
          </a:p>
        </p:txBody>
      </p:sp>
    </p:spTree>
    <p:extLst>
      <p:ext uri="{BB962C8B-B14F-4D97-AF65-F5344CB8AC3E}">
        <p14:creationId xmlns:p14="http://schemas.microsoft.com/office/powerpoint/2010/main" val="8143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645818"/>
            <a:ext cx="5823857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删除数据表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7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TABLE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语句删除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4628" y="1706173"/>
            <a:ext cx="943304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[TEMPORARY]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2]...;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3623613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语句删除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4258622"/>
            <a:ext cx="583264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1664628" y="2176041"/>
            <a:ext cx="98650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TEMPORARY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：可选项，表示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临时表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，如果要删除临时表，可以通过该选项来删除。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：可选项，表示在删除之前判断数据表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，使用该可选项可以避免删除不存在的数据表导致语句执行错误。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144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8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创建数据库的语法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根据需求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创建数据库。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341562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399213" y="677516"/>
            <a:ext cx="2952331" cy="48564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51142" y="2136264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创建好之后，可以向数据表中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。添加数据又称为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可以向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数据表添加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单条数据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多条数据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6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单条数据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添加单条数据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10730" y="2118841"/>
            <a:ext cx="90730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[INTO]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...])] {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...]);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2062758" y="2672839"/>
            <a:ext cx="8280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INTO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省略后效果相同。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需要添加数据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的数据表的名称。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表示需要添加数据的字段名称，字段的顺序需要与值的顺序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一一对应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，多个字段名之间使用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英文逗号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任选其一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，通常情况下使用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字段对应的数据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，多个值之间使用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英文逗号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83038" y="2108351"/>
            <a:ext cx="68407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语句添加数据时，字段名是可以省略的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不指定字段名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的顺序必须和数据表定义的字段顺序相同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如果指定字段名，值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的顺序要和指定的字段名顺序保持一致。</a:t>
            </a:r>
            <a:endParaRPr lang="zh-CN" altLang="zh-CN" sz="20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341562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添加单条数据的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48912" y="1766059"/>
            <a:ext cx="7974886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teacher 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teacherno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gender, title, birth,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(1001,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'1976-01-02',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王志明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9000);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48912" y="3134211"/>
            <a:ext cx="7974886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teacher VALUES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1002,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讲师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'1980-07-12', 5000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87" y="4502363"/>
            <a:ext cx="799281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teacher 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teacherno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title, birth,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1003,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讲师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'1982-08-22', 5500);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10630" y="1996891"/>
            <a:ext cx="22313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10631" y="3365043"/>
            <a:ext cx="2231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省略所有字段名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10630" y="4733195"/>
            <a:ext cx="22313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指定部分字段名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034910" y="2273890"/>
            <a:ext cx="396000" cy="0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34910" y="3642042"/>
            <a:ext cx="396000" cy="0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034910" y="5010194"/>
            <a:ext cx="396000" cy="0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667970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INSERT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子句添加数据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574478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524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语句的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SET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子句添加数据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8459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231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为表中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或者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全部字段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44095" y="2725254"/>
            <a:ext cx="864096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[INTO]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...];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285778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INSERT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向教师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一条数据：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96123" y="3820418"/>
            <a:ext cx="813690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teacher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teacherno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=1004, gender='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birth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='1993-12-02',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title='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助教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367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添加多条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多条数据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152948"/>
            <a:ext cx="8307923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[INTO]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...])] {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...),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...),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5111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向教师表中添加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表格中的数据：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436"/>
              </p:ext>
            </p:extLst>
          </p:nvPr>
        </p:nvGraphicFramePr>
        <p:xfrm>
          <a:off x="1524552" y="1675570"/>
          <a:ext cx="9717371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5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842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  <a:gridCol w="1486842">
                  <a:extLst>
                    <a:ext uri="{9D8B030D-6E8A-4147-A177-3AD203B41FA5}">
                      <a16:colId xmlns:a16="http://schemas.microsoft.com/office/drawing/2014/main" val="1342748119"/>
                    </a:ext>
                  </a:extLst>
                </a:gridCol>
                <a:gridCol w="1486842">
                  <a:extLst>
                    <a:ext uri="{9D8B030D-6E8A-4147-A177-3AD203B41FA5}">
                      <a16:colId xmlns:a16="http://schemas.microsoft.com/office/drawing/2014/main" val="2185331037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3527082742"/>
                    </a:ext>
                  </a:extLst>
                </a:gridCol>
                <a:gridCol w="171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teacherno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tname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gender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title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b</a:t>
                      </a:r>
                      <a:r>
                        <a:rPr 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irth</a:t>
                      </a:r>
                      <a:r>
                        <a:rPr lang="x-none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sal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1005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讲师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1978-03-06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6400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1006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韩芳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1971-04-21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9200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1007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讲师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1973-09-04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5800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934967" y="3861842"/>
            <a:ext cx="662473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teacher VALUES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1005,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讲师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'1978-03-06', 6400),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1006,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韩芳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'1971-04-21', 9200),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1007,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刘阳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讲师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'1973-09-04', 5800);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4554339"/>
            <a:ext cx="2448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30910" y="4831338"/>
            <a:ext cx="396000" cy="0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7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，能够通过数据表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数据表中指定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多个字段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98860" y="2240843"/>
            <a:ext cx="563012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2943621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86891" y="3596267"/>
            <a:ext cx="505406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teacher;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中所有数据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全部字段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85359" y="2198791"/>
            <a:ext cx="455000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838863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全部数据：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85359" y="3499589"/>
            <a:ext cx="455000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teacher;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创建数据库就是在数据库系统中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划分一块存储数据的空间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CREATE DATABASE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CREATE SCHEMA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创建指定名称的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565698"/>
            <a:ext cx="856895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SCHEMA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[IF NOT EXISTS]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[DEFAULT]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{CHARACTER SET [=]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字符集名称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COLLATE [=]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校对集名称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ENCRYPTION [=] {'Y' | 'N'}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修改数据表中的数据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数据表中部分记录的字段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修改部分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记录的字段数据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根据指定条件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一条或者多条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记录。使用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修改部分记录的字段数据时，需要通过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指定修改数据的条件。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部分记录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08" y="2970343"/>
            <a:ext cx="914501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1=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134766" y="3524341"/>
            <a:ext cx="78488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用于指定表中要修改的字段名及相应的值。其中，字段名是要修改的字段的名称，值是相应字段被修改后的值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用于指定数据表中要修改的记录，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后跟条件表达式，只有满足了指定条件的记录才会发生修改。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982638" y="5157986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的基本工资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4800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6794" y="5684108"/>
            <a:ext cx="748883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teacher SET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=4800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中所有记录的字段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时如果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没添加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2616183"/>
            <a:ext cx="864096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1=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178262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的基本工资增加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500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元：</a:t>
            </a:r>
            <a:endParaRPr lang="zh-CN" altLang="en-US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14886" y="3794715"/>
            <a:ext cx="561662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teacher SET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=sal+500;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278782" y="4411168"/>
            <a:ext cx="727280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注意：修改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所有记录的字段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数据风险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比较大，实际工作中应谨慎操作。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删除数据表中的数据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9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数据表中部分记录的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删除数据表中部分记录的数据是指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根据指定条件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某一条或者某几条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数据，需要使用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指定删除数据的条件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部分记录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3098361"/>
            <a:ext cx="691276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3735328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删除姓名为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刘阳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的教师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12944" y="4318512"/>
            <a:ext cx="691276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FROM teacher WHERE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刘阳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45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中全部记录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数据表中全部记录的数据，在使用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语句时，直接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删除数据表中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全部记录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358902" y="2654013"/>
            <a:ext cx="446449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3279598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全部教师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358902" y="3951094"/>
            <a:ext cx="446449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FROM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teacher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782838" y="4676964"/>
            <a:ext cx="63007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：删除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全部数据的风险比较大，实际工作中应谨慎操作。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8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70788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实践：电子杂志订阅表的操作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对数据表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的操作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能够根据需求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操作表数据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实践：电子杂志订阅表的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1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126" y="2849767"/>
            <a:ext cx="5904656" cy="23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en-US" altLang="zh-CN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mydb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选择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该数据库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作为后续操作的数据库。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mydb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中创建一张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电子杂志订阅表（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subscribe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实践：电子杂志订阅表的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电子杂志订阅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表包含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个字段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，分别为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编号（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订阅邮件的邮箱地址（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email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订阅确认状态（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status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邮箱确认的验证码（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code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，其中，订阅确认状态的值为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未确认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</a:t>
            </a:r>
            <a:r>
              <a:rPr lang="zh-CN" altLang="en-US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电子杂志订阅</a:t>
            </a:r>
            <a:r>
              <a:rPr lang="zh-CN" altLang="en-US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的表结构：</a:t>
            </a:r>
            <a:endParaRPr lang="zh-CN" altLang="en-US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9787"/>
              </p:ext>
            </p:extLst>
          </p:nvPr>
        </p:nvGraphicFramePr>
        <p:xfrm>
          <a:off x="1487488" y="2925738"/>
          <a:ext cx="9648278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65015250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数据类型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email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VARCHAR(60)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订阅邮件的邮箱地址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status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订阅确认状态（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：未确认，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：已确认）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code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VARCHAR(10)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邮箱确认的验证码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实践：电子杂志订阅表的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3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657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的语法讲解：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CREATE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{DATABASE | SCHEMA}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NOT EXISTS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，用于在创建数据库前判断要创建的数据库的名称是否已经存在，只有在要创建的数据库的名称不存在时才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会创建数据库。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CHARACTER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数据库字符集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。如果省略此项，则使用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服务器配置的默认字符集。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COLLATE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校对集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，省略则使用字符集对应的默认校对集。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ENCRYPTION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，用于为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数据库加密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，允许的值有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（启用加密）和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（禁用加密）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7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509" y="2277666"/>
            <a:ext cx="630127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电子杂志订阅表添加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条测试数据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条测试数据如下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实践：电子杂志订阅表的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47459"/>
              </p:ext>
            </p:extLst>
          </p:nvPr>
        </p:nvGraphicFramePr>
        <p:xfrm>
          <a:off x="4978509" y="3483058"/>
          <a:ext cx="6877337" cy="25393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73239">
                  <a:extLst>
                    <a:ext uri="{9D8B030D-6E8A-4147-A177-3AD203B41FA5}">
                      <a16:colId xmlns:a16="http://schemas.microsoft.com/office/drawing/2014/main" val="3475559448"/>
                    </a:ext>
                  </a:extLst>
                </a:gridCol>
                <a:gridCol w="2401408">
                  <a:extLst>
                    <a:ext uri="{9D8B030D-6E8A-4147-A177-3AD203B41FA5}">
                      <a16:colId xmlns:a16="http://schemas.microsoft.com/office/drawing/2014/main" val="1097649094"/>
                    </a:ext>
                  </a:extLst>
                </a:gridCol>
                <a:gridCol w="1765913">
                  <a:extLst>
                    <a:ext uri="{9D8B030D-6E8A-4147-A177-3AD203B41FA5}">
                      <a16:colId xmlns:a16="http://schemas.microsoft.com/office/drawing/2014/main" val="2586862831"/>
                    </a:ext>
                  </a:extLst>
                </a:gridCol>
                <a:gridCol w="1836777">
                  <a:extLst>
                    <a:ext uri="{9D8B030D-6E8A-4147-A177-3AD203B41FA5}">
                      <a16:colId xmlns:a16="http://schemas.microsoft.com/office/drawing/2014/main" val="2423874696"/>
                    </a:ext>
                  </a:extLst>
                </a:gridCol>
              </a:tblGrid>
              <a:tr h="423223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编号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邮箱地址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订阅确认状态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邮箱确认验证码</a:t>
                      </a:r>
                      <a:endParaRPr lang="zh-CN" alt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35070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tom123@mail.test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TRBXPO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71140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lucy123@mail.test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LOICPE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31596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lily123@mail.test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JIXDAMI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63828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jimmy123@mail.test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QKOLPH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518943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joy123@mail.test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JSMWNL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0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50" y="2624930"/>
            <a:ext cx="5760640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已经通过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邮箱确认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的电子杂志订阅信息。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编号为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的订阅确认状态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为“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已确认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”。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6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编号为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的电子杂志订阅信息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实践：电子杂志订阅表的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68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32755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2253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的基本操作，以及数据表中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数据的操作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进行了详细讲解。首先讲解了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选择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数据库；然后讲解了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数据表；最后讲解了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数据。通过本章的学习，希望读者能够掌握数据库、数据表以及数据的基本操作，为后续的学习打下坚实的基础。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演示创建名称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60768" y="1875155"/>
            <a:ext cx="6624736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DATABASE test;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(0.02 sec)</a:t>
            </a:r>
          </a:p>
        </p:txBody>
      </p:sp>
      <p:sp>
        <p:nvSpPr>
          <p:cNvPr id="19" name="矩形 18"/>
          <p:cNvSpPr/>
          <p:nvPr/>
        </p:nvSpPr>
        <p:spPr>
          <a:xfrm>
            <a:off x="2930135" y="2594658"/>
            <a:ext cx="1562881" cy="40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05764" y="3560199"/>
            <a:ext cx="25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语句执行成功</a:t>
            </a:r>
          </a:p>
        </p:txBody>
      </p:sp>
      <p:cxnSp>
        <p:nvCxnSpPr>
          <p:cNvPr id="21" name="直接箭头连接符 20"/>
          <p:cNvCxnSpPr>
            <a:stCxn id="19" idx="2"/>
            <a:endCxn id="20" idx="0"/>
          </p:cNvCxnSpPr>
          <p:nvPr/>
        </p:nvCxnSpPr>
        <p:spPr>
          <a:xfrm flipH="1">
            <a:off x="3165904" y="2997670"/>
            <a:ext cx="545672" cy="562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65023" y="2594658"/>
            <a:ext cx="2171097" cy="40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97272" y="2594658"/>
            <a:ext cx="1368152" cy="40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03037" y="3564518"/>
            <a:ext cx="34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语句所花费的</a:t>
            </a: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zh-CN" altLang="en-US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1604" y="3560199"/>
            <a:ext cx="185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受影响行数</a:t>
            </a:r>
            <a:endParaRPr lang="zh-CN" altLang="en-US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717152" y="3014836"/>
            <a:ext cx="0" cy="50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564412" y="3028841"/>
            <a:ext cx="601012" cy="53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13962</TotalTime>
  <Words>5056</Words>
  <Application>Microsoft Office PowerPoint</Application>
  <PresentationFormat>自定义</PresentationFormat>
  <Paragraphs>645</Paragraphs>
  <Slides>83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4016</cp:revision>
  <dcterms:created xsi:type="dcterms:W3CDTF">2020-11-09T06:56:00Z</dcterms:created>
  <dcterms:modified xsi:type="dcterms:W3CDTF">2023-06-21T09:11:14Z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