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黑体" panose="02010609060101010101" pitchFamily="49" charset="-122"/>
      <p:regular r:id="rId155"/>
    </p:embeddedFont>
    <p:embeddedFont>
      <p:font typeface="微软雅黑" panose="020B0503020204020204" pitchFamily="34" charset="-122"/>
      <p:regular r:id="rId156"/>
      <p:bold r:id="rId157"/>
    </p:embeddedFont>
    <p:embeddedFont>
      <p:font typeface="Calibri" panose="020F0502020204030204" pitchFamily="34" charset="0"/>
      <p:regular r:id="rId158"/>
      <p:bold r:id="rId159"/>
      <p:italic r:id="rId160"/>
      <p:boldItalic r:id="rId1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86" d="100"/>
          <a:sy n="86" d="100"/>
        </p:scale>
        <p:origin x="-7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font" Target="fonts/font1.fntdata"/><Relationship Id="rId159"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font" Target="fonts/font7.fntdata"/><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font" Target="fonts/font2.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font" Target="fonts/font3.fntdata"/><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3.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3.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4FC8115D-4049-4305-9653-B961D649BC02}" type="presOf" srcId="{E81E2DF3-F714-4132-99E0-7B247481705A}" destId="{FCBF3E09-C6D2-4B4D-8FF3-4B7A8731524F}" srcOrd="0" destOrd="0"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81779289-DA97-46ED-A707-02EC85C7D4CF}" type="presOf" srcId="{386FF01E-390A-44A6-A66D-EE71BD678925}" destId="{1F13495D-0B08-4550-9742-9E4B2CBA3D51}" srcOrd="0" destOrd="2" presId="urn:microsoft.com/office/officeart/2005/8/layout/vList2"/>
    <dgm:cxn modelId="{B248C787-04BA-493A-9E5F-5675DBD70FFE}" type="presOf" srcId="{ABF2317D-AD3C-4AD9-AE85-DBE5729F1846}" destId="{1F13495D-0B08-4550-9742-9E4B2CBA3D51}" srcOrd="0" destOrd="1"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EAFBFE3B-4024-474C-A029-9E0DB22BD2F4}" type="presOf" srcId="{508E7C3E-5AAC-4C93-8613-7B550324E44B}" destId="{49D409B5-470A-4824-A486-F28F43FEC9B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328E1074-5789-4D41-8FEE-CDC1DF8C4C74}" type="presOf" srcId="{A26E1E43-DC77-4DF5-97A7-BE8297102B40}" destId="{52B1A874-96A1-4E35-B958-0A7974A8C513}" srcOrd="0" destOrd="0" presId="urn:microsoft.com/office/officeart/2005/8/layout/vList5"/>
    <dgm:cxn modelId="{AFAF0979-7DDA-44A4-989A-A1CC45DA5A15}" type="presOf" srcId="{B6984FD9-D334-4A52-823F-25C182ED128B}" destId="{49D409B5-470A-4824-A486-F28F43FEC9BC}" srcOrd="0" destOrd="1"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F83CFA0F-D71B-4951-87AB-35C9A3566FC9}" type="presOf" srcId="{10A4438E-047E-4453-A74F-8BBAE67749BE}" destId="{CD1D3161-44F0-46C8-9775-F9F619010D1C}" srcOrd="0" destOrd="0" presId="urn:microsoft.com/office/officeart/2005/8/layout/vList5"/>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60FFE8D7-693C-4210-A06C-B45306C8DC48}" srcId="{0EA28F79-6C66-41FE-8EEA-7BA2A33C4C1F}" destId="{508E7C3E-5AAC-4C93-8613-7B550324E44B}" srcOrd="0" destOrd="0" parTransId="{3CDDBB60-C89F-4A41-A453-3CA57823F549}" sibTransId="{AD349BA6-01D1-498C-9A8E-6D50ABB32740}"/>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9CEB597B-C1CF-4FB4-B400-790E7F7523D9}" type="presOf" srcId="{52F70EC7-A9E3-4B72-B63F-A840A6D294D4}" destId="{36229D57-F712-4EBC-9B8C-05B74EB642B6}"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D2BC289E-E153-4E48-86D6-7B36CB35AB9D}" type="presOf" srcId="{6DCB5387-8A23-4403-AA53-ED0AAC4F56E3}" destId="{B13B4698-642A-467F-B72A-FD3C89710013}" srcOrd="0"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BBB6E45E-A189-472D-A111-E0718EF1A02B}" type="presOf" srcId="{9CC27A94-954A-4481-B3F6-B83EA60541B3}" destId="{18108C2C-254F-4821-A52D-ABC4FFE4C654}"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927FB32-BCD1-45FA-9F2B-B864F8424D5D}" type="presOf" srcId="{C281F5AC-ACE7-413D-A360-E152D1ADBBA0}" destId="{36FCCA39-B41D-47A5-A52E-DF17978138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descr="D:\Desktop\模板\校徽\FIT校徽-20191204（定稿）\FIT校徽-红（RGB 163，31，52）\圆校徽（RGB红）.JPG.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53168" y="100314"/>
            <a:ext cx="529496" cy="52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2022/1/15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pic>
        <p:nvPicPr>
          <p:cNvPr id="20" name="图片 1" descr="D:\Desktop\模板\校徽\FIT校徽-20191204（定稿）\FIT校徽-红（RGB 163，31，52）\圆校徽（RGB红）.JPG.jpg"/>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353168" y="100314"/>
            <a:ext cx="529496" cy="52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单个logo红.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1706" y="185592"/>
            <a:ext cx="1181956" cy="117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xmlns="" val="20000"/>
                    </a:ext>
                  </a:extLst>
                </a:gridCol>
                <a:gridCol w="938244">
                  <a:extLst>
                    <a:ext uri="{9D8B030D-6E8A-4147-A177-3AD203B41FA5}">
                      <a16:colId xmlns:a16="http://schemas.microsoft.com/office/drawing/2014/main" xmlns=""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xmlns="" val="20000"/>
                    </a:ext>
                  </a:extLst>
                </a:gridCol>
                <a:gridCol w="926757">
                  <a:extLst>
                    <a:ext uri="{9D8B030D-6E8A-4147-A177-3AD203B41FA5}">
                      <a16:colId xmlns:a16="http://schemas.microsoft.com/office/drawing/2014/main" xmlns=""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xmlns=""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xmlns="" val="1173948242"/>
                    </a:ext>
                  </a:extLst>
                </a:gridCol>
                <a:gridCol w="895928">
                  <a:extLst>
                    <a:ext uri="{9D8B030D-6E8A-4147-A177-3AD203B41FA5}">
                      <a16:colId xmlns:a16="http://schemas.microsoft.com/office/drawing/2014/main" xmlns="" val="3262885190"/>
                    </a:ext>
                  </a:extLst>
                </a:gridCol>
                <a:gridCol w="1634836">
                  <a:extLst>
                    <a:ext uri="{9D8B030D-6E8A-4147-A177-3AD203B41FA5}">
                      <a16:colId xmlns:a16="http://schemas.microsoft.com/office/drawing/2014/main" xmlns="" val="2752163467"/>
                    </a:ext>
                  </a:extLst>
                </a:gridCol>
                <a:gridCol w="3930624">
                  <a:extLst>
                    <a:ext uri="{9D8B030D-6E8A-4147-A177-3AD203B41FA5}">
                      <a16:colId xmlns:a16="http://schemas.microsoft.com/office/drawing/2014/main" xmlns=""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xmlns=""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xmlns=""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xmlns="" val="20000"/>
                    </a:ext>
                  </a:extLst>
                </a:gridCol>
                <a:gridCol w="774511">
                  <a:extLst>
                    <a:ext uri="{9D8B030D-6E8A-4147-A177-3AD203B41FA5}">
                      <a16:colId xmlns:a16="http://schemas.microsoft.com/office/drawing/2014/main" xmlns="" val="20001"/>
                    </a:ext>
                  </a:extLst>
                </a:gridCol>
                <a:gridCol w="1559780">
                  <a:extLst>
                    <a:ext uri="{9D8B030D-6E8A-4147-A177-3AD203B41FA5}">
                      <a16:colId xmlns:a16="http://schemas.microsoft.com/office/drawing/2014/main" xmlns="" val="20002"/>
                    </a:ext>
                  </a:extLst>
                </a:gridCol>
                <a:gridCol w="4295370">
                  <a:extLst>
                    <a:ext uri="{9D8B030D-6E8A-4147-A177-3AD203B41FA5}">
                      <a16:colId xmlns:a16="http://schemas.microsoft.com/office/drawing/2014/main" xmlns=""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xmlns=""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xmlns="" val="20000"/>
                    </a:ext>
                  </a:extLst>
                </a:gridCol>
                <a:gridCol w="721123">
                  <a:extLst>
                    <a:ext uri="{9D8B030D-6E8A-4147-A177-3AD203B41FA5}">
                      <a16:colId xmlns:a16="http://schemas.microsoft.com/office/drawing/2014/main" xmlns="" val="20001"/>
                    </a:ext>
                  </a:extLst>
                </a:gridCol>
                <a:gridCol w="1966697">
                  <a:extLst>
                    <a:ext uri="{9D8B030D-6E8A-4147-A177-3AD203B41FA5}">
                      <a16:colId xmlns:a16="http://schemas.microsoft.com/office/drawing/2014/main" xmlns="" val="20002"/>
                    </a:ext>
                  </a:extLst>
                </a:gridCol>
                <a:gridCol w="3605611">
                  <a:extLst>
                    <a:ext uri="{9D8B030D-6E8A-4147-A177-3AD203B41FA5}">
                      <a16:colId xmlns:a16="http://schemas.microsoft.com/office/drawing/2014/main" xmlns=""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xmlns=""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xmlns="" val="20000"/>
                    </a:ext>
                  </a:extLst>
                </a:gridCol>
                <a:gridCol w="2078182">
                  <a:extLst>
                    <a:ext uri="{9D8B030D-6E8A-4147-A177-3AD203B41FA5}">
                      <a16:colId xmlns:a16="http://schemas.microsoft.com/office/drawing/2014/main" xmlns="" val="20001"/>
                    </a:ext>
                  </a:extLst>
                </a:gridCol>
                <a:gridCol w="3348734">
                  <a:extLst>
                    <a:ext uri="{9D8B030D-6E8A-4147-A177-3AD203B41FA5}">
                      <a16:colId xmlns:a16="http://schemas.microsoft.com/office/drawing/2014/main" xmlns=""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xmlns=""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发送站检测</a:t>
              </a:r>
              <a:r>
                <a:rPr lang="zh-CN" altLang="en-US" b="1" dirty="0">
                  <a:solidFill>
                    <a:schemeClr val="bg1"/>
                  </a:solidFill>
                  <a:latin typeface="微软雅黑" pitchFamily="34" charset="-122"/>
                  <a:ea typeface="微软雅黑" pitchFamily="34" charset="-122"/>
                </a:rPr>
                <a:t>到</a:t>
              </a:r>
              <a:r>
                <a:rPr lang="zh-CN" altLang="en-US" b="1" dirty="0" smtClean="0">
                  <a:solidFill>
                    <a:schemeClr val="bg1"/>
                  </a:solidFill>
                  <a:latin typeface="微软雅黑" pitchFamily="34" charset="-122"/>
                  <a:ea typeface="微软雅黑" pitchFamily="34" charset="-122"/>
                </a:rPr>
                <a:t>冲突后，立即</a:t>
              </a:r>
              <a:r>
                <a:rPr lang="zh-CN" altLang="en-US" b="1" dirty="0">
                  <a:solidFill>
                    <a:schemeClr val="bg1"/>
                  </a:solidFill>
                  <a:latin typeface="微软雅黑" pitchFamily="34" charset="-122"/>
                  <a:ea typeface="微软雅黑" pitchFamily="34" charset="-122"/>
                </a:rPr>
                <a:t>停止发送数据帧，接着就</a:t>
              </a:r>
              <a:r>
                <a:rPr lang="zh-CN" altLang="en-US" b="1" dirty="0" smtClean="0">
                  <a:solidFill>
                    <a:schemeClr val="bg1"/>
                  </a:solidFill>
                  <a:latin typeface="微软雅黑" pitchFamily="34" charset="-122"/>
                  <a:ea typeface="微软雅黑" pitchFamily="34" charset="-122"/>
                </a:rPr>
                <a:t>发送 </a:t>
              </a:r>
              <a:r>
                <a:rPr lang="en-US" altLang="zh-CN" b="1" dirty="0" smtClean="0">
                  <a:solidFill>
                    <a:schemeClr val="bg1"/>
                  </a:solidFill>
                  <a:latin typeface="微软雅黑" pitchFamily="34" charset="-122"/>
                  <a:ea typeface="微软雅黑" pitchFamily="34" charset="-122"/>
                </a:rPr>
                <a:t>32 </a:t>
              </a:r>
              <a:r>
                <a:rPr lang="zh-CN" altLang="en-US" b="1" dirty="0" smtClean="0">
                  <a:solidFill>
                    <a:schemeClr val="bg1"/>
                  </a:solidFill>
                  <a:latin typeface="微软雅黑" pitchFamily="34" charset="-122"/>
                  <a:ea typeface="微软雅黑" pitchFamily="34" charset="-122"/>
                </a:rPr>
                <a:t>或 </a:t>
              </a:r>
              <a:r>
                <a:rPr lang="en-US" altLang="zh-CN" b="1" dirty="0" smtClean="0">
                  <a:solidFill>
                    <a:schemeClr val="bg1"/>
                  </a:solidFill>
                  <a:latin typeface="微软雅黑" pitchFamily="34" charset="-122"/>
                  <a:ea typeface="微软雅黑" pitchFamily="34" charset="-122"/>
                </a:rPr>
                <a:t>48 </a:t>
              </a:r>
              <a:r>
                <a:rPr lang="zh-CN" altLang="en-US" b="1" dirty="0" smtClean="0">
                  <a:solidFill>
                    <a:schemeClr val="bg1"/>
                  </a:solidFill>
                  <a:latin typeface="微软雅黑" pitchFamily="34" charset="-122"/>
                  <a:ea typeface="微软雅黑" pitchFamily="34" charset="-122"/>
                </a:rPr>
                <a:t>比特</a:t>
              </a:r>
              <a:r>
                <a:rPr lang="zh-CN" altLang="en-US" b="1" dirty="0">
                  <a:solidFill>
                    <a:schemeClr val="bg1"/>
                  </a:solidFill>
                  <a:latin typeface="微软雅黑" pitchFamily="34" charset="-122"/>
                  <a:ea typeface="微软雅黑" pitchFamily="34" charset="-122"/>
                </a:rPr>
                <a:t>的</a:t>
              </a:r>
              <a:r>
                <a:rPr lang="zh-CN" altLang="en-US" b="1" dirty="0" smtClean="0">
                  <a:solidFill>
                    <a:srgbClr val="FFFF00"/>
                  </a:solidFill>
                  <a:latin typeface="微软雅黑" pitchFamily="34" charset="-122"/>
                  <a:ea typeface="微软雅黑" pitchFamily="34" charset="-122"/>
                </a:rPr>
                <a:t>人为干扰信号</a:t>
              </a:r>
              <a:r>
                <a:rPr lang="zh-CN" altLang="en-US" b="1" dirty="0" smtClean="0">
                  <a:solidFill>
                    <a:srgbClr val="FF9900"/>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jamming signal</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以太网</a:t>
              </a:r>
              <a:r>
                <a:rPr lang="zh-CN" altLang="en-US" b="1" dirty="0">
                  <a:solidFill>
                    <a:schemeClr val="bg1"/>
                  </a:solidFill>
                  <a:latin typeface="微软雅黑" pitchFamily="34" charset="-122"/>
                  <a:ea typeface="微软雅黑" pitchFamily="34" charset="-122"/>
                </a:rPr>
                <a:t>还规定了帧间最小间隔</a:t>
              </a:r>
              <a:r>
                <a:rPr lang="zh-CN" altLang="en-US" b="1" dirty="0" smtClean="0">
                  <a:solidFill>
                    <a:schemeClr val="bg1"/>
                  </a:solidFill>
                  <a:latin typeface="微软雅黑" pitchFamily="34" charset="-122"/>
                  <a:ea typeface="微软雅黑" pitchFamily="34" charset="-122"/>
                </a:rPr>
                <a:t>为 </a:t>
              </a:r>
              <a:r>
                <a:rPr lang="en-US" altLang="zh-CN" b="1" dirty="0" smtClean="0">
                  <a:solidFill>
                    <a:schemeClr val="bg1"/>
                  </a:solidFill>
                  <a:latin typeface="微软雅黑" pitchFamily="34" charset="-122"/>
                  <a:ea typeface="微软雅黑" pitchFamily="34" charset="-122"/>
                </a:rPr>
                <a:t>9.6 </a:t>
              </a:r>
              <a:r>
                <a:rPr lang="el-GR" altLang="zh-CN" b="1" dirty="0" smtClean="0">
                  <a:solidFill>
                    <a:schemeClr val="bg1"/>
                  </a:solidFill>
                  <a:latin typeface="微软雅黑" pitchFamily="34" charset="-122"/>
                  <a:ea typeface="微软雅黑" pitchFamily="34" charset="-122"/>
                </a:rPr>
                <a:t>μ</a:t>
              </a:r>
              <a:r>
                <a:rPr lang="en-US" altLang="zh-CN" b="1" dirty="0" smtClean="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4" name="公式" r:id="rId3" imgW="545863" imgH="228501" progId="Equation.3">
                  <p:embed/>
                </p:oleObj>
              </mc:Choice>
              <mc:Fallback>
                <p:oleObj name="公式" r:id="rId3" imgW="545863" imgH="228501"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39" name="公式" r:id="rId4" imgW="1269449" imgH="431613" progId="Equation.3">
                  <p:embed/>
                </p:oleObj>
              </mc:Choice>
              <mc:Fallback>
                <p:oleObj name="公式" r:id="rId4" imgW="1269449" imgH="431613" progId="Equation.3">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4547</TotalTime>
  <Words>9569</Words>
  <Application>Microsoft Office PowerPoint</Application>
  <PresentationFormat>全屏显示(16:9)</PresentationFormat>
  <Paragraphs>2029</Paragraphs>
  <Slides>151</Slides>
  <Notes>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2" baseType="lpstr">
      <vt:lpstr>Arial</vt:lpstr>
      <vt:lpstr>宋体</vt:lpstr>
      <vt:lpstr>Arial Rounded MT Bold</vt:lpstr>
      <vt:lpstr>Symbol</vt:lpstr>
      <vt:lpstr>黑体</vt:lpstr>
      <vt:lpstr>Wingdings</vt:lpstr>
      <vt:lpstr>微软雅黑</vt:lpstr>
      <vt:lpstr>Times New Roman</vt:lpstr>
      <vt:lpstr>Calibri</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591</cp:revision>
  <dcterms:created xsi:type="dcterms:W3CDTF">2018-07-18T08:51:30Z</dcterms:created>
  <dcterms:modified xsi:type="dcterms:W3CDTF">2022-01-15T12:28:58Z</dcterms:modified>
</cp:coreProperties>
</file>