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8"/>
  </p:notesMasterIdLst>
  <p:sldIdLst>
    <p:sldId id="257" r:id="rId2"/>
    <p:sldId id="693" r:id="rId3"/>
    <p:sldId id="446" r:id="rId4"/>
    <p:sldId id="449" r:id="rId5"/>
    <p:sldId id="470" r:id="rId6"/>
    <p:sldId id="450" r:id="rId7"/>
    <p:sldId id="265" r:id="rId8"/>
    <p:sldId id="267" r:id="rId9"/>
    <p:sldId id="268" r:id="rId10"/>
    <p:sldId id="659" r:id="rId11"/>
    <p:sldId id="468" r:id="rId12"/>
    <p:sldId id="458" r:id="rId13"/>
    <p:sldId id="661" r:id="rId14"/>
    <p:sldId id="662" r:id="rId15"/>
    <p:sldId id="663" r:id="rId16"/>
    <p:sldId id="276" r:id="rId17"/>
    <p:sldId id="277" r:id="rId18"/>
    <p:sldId id="278" r:id="rId19"/>
    <p:sldId id="279" r:id="rId20"/>
    <p:sldId id="471" r:id="rId21"/>
    <p:sldId id="472" r:id="rId22"/>
    <p:sldId id="473" r:id="rId23"/>
    <p:sldId id="667" r:id="rId24"/>
    <p:sldId id="475" r:id="rId25"/>
    <p:sldId id="694" r:id="rId26"/>
    <p:sldId id="696" r:id="rId27"/>
    <p:sldId id="476" r:id="rId28"/>
    <p:sldId id="668" r:id="rId29"/>
    <p:sldId id="477" r:id="rId30"/>
    <p:sldId id="478" r:id="rId31"/>
    <p:sldId id="479" r:id="rId32"/>
    <p:sldId id="480" r:id="rId33"/>
    <p:sldId id="481" r:id="rId34"/>
    <p:sldId id="482" r:id="rId35"/>
    <p:sldId id="669" r:id="rId36"/>
    <p:sldId id="483" r:id="rId37"/>
    <p:sldId id="484" r:id="rId38"/>
    <p:sldId id="671" r:id="rId39"/>
    <p:sldId id="486" r:id="rId40"/>
    <p:sldId id="488" r:id="rId41"/>
    <p:sldId id="672" r:id="rId42"/>
    <p:sldId id="489" r:id="rId43"/>
    <p:sldId id="490" r:id="rId44"/>
    <p:sldId id="491" r:id="rId45"/>
    <p:sldId id="492" r:id="rId46"/>
    <p:sldId id="493" r:id="rId47"/>
    <p:sldId id="494" r:id="rId48"/>
    <p:sldId id="495" r:id="rId49"/>
    <p:sldId id="497" r:id="rId50"/>
    <p:sldId id="673" r:id="rId51"/>
    <p:sldId id="697" r:id="rId52"/>
    <p:sldId id="498" r:id="rId53"/>
    <p:sldId id="501" r:id="rId54"/>
    <p:sldId id="505" r:id="rId55"/>
    <p:sldId id="504" r:id="rId56"/>
    <p:sldId id="509" r:id="rId57"/>
    <p:sldId id="676" r:id="rId58"/>
    <p:sldId id="513" r:id="rId59"/>
    <p:sldId id="698" r:id="rId60"/>
    <p:sldId id="680"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 id="536" r:id="rId78"/>
    <p:sldId id="537" r:id="rId79"/>
    <p:sldId id="702" r:id="rId80"/>
    <p:sldId id="701" r:id="rId81"/>
    <p:sldId id="703" r:id="rId82"/>
    <p:sldId id="705" r:id="rId83"/>
    <p:sldId id="707" r:id="rId84"/>
    <p:sldId id="708" r:id="rId85"/>
    <p:sldId id="709" r:id="rId86"/>
    <p:sldId id="541" r:id="rId87"/>
    <p:sldId id="542" r:id="rId88"/>
    <p:sldId id="543" r:id="rId89"/>
    <p:sldId id="710" r:id="rId90"/>
    <p:sldId id="546" r:id="rId91"/>
    <p:sldId id="711" r:id="rId92"/>
    <p:sldId id="713" r:id="rId93"/>
    <p:sldId id="715" r:id="rId94"/>
    <p:sldId id="716" r:id="rId95"/>
    <p:sldId id="717" r:id="rId96"/>
    <p:sldId id="718" r:id="rId97"/>
    <p:sldId id="721" r:id="rId98"/>
    <p:sldId id="722" r:id="rId99"/>
    <p:sldId id="719" r:id="rId100"/>
    <p:sldId id="552" r:id="rId101"/>
    <p:sldId id="554" r:id="rId102"/>
    <p:sldId id="555" r:id="rId103"/>
    <p:sldId id="557" r:id="rId104"/>
    <p:sldId id="559" r:id="rId105"/>
    <p:sldId id="560" r:id="rId106"/>
    <p:sldId id="561" r:id="rId107"/>
    <p:sldId id="562" r:id="rId108"/>
    <p:sldId id="563" r:id="rId109"/>
    <p:sldId id="564" r:id="rId110"/>
    <p:sldId id="723" r:id="rId111"/>
    <p:sldId id="567" r:id="rId112"/>
    <p:sldId id="566" r:id="rId113"/>
    <p:sldId id="568" r:id="rId114"/>
    <p:sldId id="569" r:id="rId115"/>
    <p:sldId id="571" r:id="rId116"/>
    <p:sldId id="724" r:id="rId117"/>
    <p:sldId id="573" r:id="rId118"/>
    <p:sldId id="574" r:id="rId119"/>
    <p:sldId id="575" r:id="rId120"/>
    <p:sldId id="576" r:id="rId121"/>
    <p:sldId id="578" r:id="rId122"/>
    <p:sldId id="579" r:id="rId123"/>
    <p:sldId id="580" r:id="rId124"/>
    <p:sldId id="581" r:id="rId125"/>
    <p:sldId id="582" r:id="rId126"/>
    <p:sldId id="685" r:id="rId127"/>
    <p:sldId id="583" r:id="rId128"/>
    <p:sldId id="727" r:id="rId129"/>
    <p:sldId id="585" r:id="rId130"/>
    <p:sldId id="586" r:id="rId131"/>
    <p:sldId id="587" r:id="rId132"/>
    <p:sldId id="731" r:id="rId133"/>
    <p:sldId id="729" r:id="rId134"/>
    <p:sldId id="730" r:id="rId135"/>
    <p:sldId id="592" r:id="rId136"/>
    <p:sldId id="593" r:id="rId137"/>
    <p:sldId id="594" r:id="rId138"/>
    <p:sldId id="595" r:id="rId139"/>
    <p:sldId id="596" r:id="rId140"/>
    <p:sldId id="597" r:id="rId141"/>
    <p:sldId id="598" r:id="rId142"/>
    <p:sldId id="599" r:id="rId143"/>
    <p:sldId id="600" r:id="rId144"/>
    <p:sldId id="686" r:id="rId145"/>
    <p:sldId id="687" r:id="rId146"/>
    <p:sldId id="601" r:id="rId147"/>
    <p:sldId id="602" r:id="rId148"/>
    <p:sldId id="603" r:id="rId149"/>
    <p:sldId id="604" r:id="rId150"/>
    <p:sldId id="605" r:id="rId151"/>
    <p:sldId id="606" r:id="rId152"/>
    <p:sldId id="607" r:id="rId153"/>
    <p:sldId id="608" r:id="rId154"/>
    <p:sldId id="609" r:id="rId155"/>
    <p:sldId id="611" r:id="rId156"/>
    <p:sldId id="612" r:id="rId157"/>
    <p:sldId id="613" r:id="rId158"/>
    <p:sldId id="614" r:id="rId159"/>
    <p:sldId id="616" r:id="rId160"/>
    <p:sldId id="618" r:id="rId161"/>
    <p:sldId id="619" r:id="rId162"/>
    <p:sldId id="732" r:id="rId163"/>
    <p:sldId id="733" r:id="rId164"/>
    <p:sldId id="622" r:id="rId165"/>
    <p:sldId id="623" r:id="rId166"/>
    <p:sldId id="624" r:id="rId167"/>
    <p:sldId id="689" r:id="rId168"/>
    <p:sldId id="625" r:id="rId169"/>
    <p:sldId id="626" r:id="rId170"/>
    <p:sldId id="627" r:id="rId171"/>
    <p:sldId id="628" r:id="rId172"/>
    <p:sldId id="629" r:id="rId173"/>
    <p:sldId id="691" r:id="rId174"/>
    <p:sldId id="630" r:id="rId175"/>
    <p:sldId id="631" r:id="rId176"/>
    <p:sldId id="632" r:id="rId177"/>
    <p:sldId id="633" r:id="rId178"/>
    <p:sldId id="634" r:id="rId179"/>
    <p:sldId id="635" r:id="rId180"/>
    <p:sldId id="637" r:id="rId181"/>
    <p:sldId id="638" r:id="rId182"/>
    <p:sldId id="639" r:id="rId183"/>
    <p:sldId id="640" r:id="rId184"/>
    <p:sldId id="641" r:id="rId185"/>
    <p:sldId id="642" r:id="rId186"/>
    <p:sldId id="643" r:id="rId187"/>
    <p:sldId id="644" r:id="rId188"/>
    <p:sldId id="645" r:id="rId189"/>
    <p:sldId id="646" r:id="rId190"/>
    <p:sldId id="647" r:id="rId191"/>
    <p:sldId id="649" r:id="rId192"/>
    <p:sldId id="650" r:id="rId193"/>
    <p:sldId id="652" r:id="rId194"/>
    <p:sldId id="653" r:id="rId195"/>
    <p:sldId id="654" r:id="rId196"/>
    <p:sldId id="655" r:id="rId197"/>
  </p:sldIdLst>
  <p:sldSz cx="9144000" cy="5143500" type="screen16x9"/>
  <p:notesSz cx="6858000" cy="9144000"/>
  <p:embeddedFontLst>
    <p:embeddedFont>
      <p:font typeface="微软雅黑" panose="020B0503020204020204" pitchFamily="34" charset="-122"/>
      <p:regular r:id="rId199"/>
      <p:bold r:id="rId200"/>
    </p:embeddedFont>
    <p:embeddedFont>
      <p:font typeface="Cambria Math" panose="02040503050406030204" pitchFamily="18" charset="0"/>
      <p:regular r:id="rId201"/>
    </p:embeddedFont>
    <p:embeddedFont>
      <p:font typeface="Calibri" panose="020F0502020204030204" pitchFamily="34" charset="0"/>
      <p:regular r:id="rId202"/>
      <p:bold r:id="rId203"/>
      <p:italic r:id="rId204"/>
      <p:boldItalic r:id="rId20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00FF99"/>
    <a:srgbClr val="3366FF"/>
    <a:srgbClr val="0000CC"/>
    <a:srgbClr val="FFFF99"/>
    <a:srgbClr val="A50021"/>
    <a:srgbClr val="CC6600"/>
    <a:srgbClr val="FF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3893" autoAdjust="0"/>
  </p:normalViewPr>
  <p:slideViewPr>
    <p:cSldViewPr snapToGrid="0">
      <p:cViewPr varScale="1">
        <p:scale>
          <a:sx n="106" d="100"/>
          <a:sy n="106" d="100"/>
        </p:scale>
        <p:origin x="-154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font" Target="fonts/font3.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font" Target="fonts/font4.fntdata"/><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font" Target="fonts/font1.fntdata"/><Relationship Id="rId203" Type="http://schemas.openxmlformats.org/officeDocument/2006/relationships/font" Target="fonts/font5.fntdata"/><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10DAB-C322-41A1-8658-7422865E490A}" type="doc">
      <dgm:prSet loTypeId="urn:microsoft.com/office/officeart/2005/8/layout/hList1" loCatId="list" qsTypeId="urn:microsoft.com/office/officeart/2005/8/quickstyle/simple1" qsCatId="simple" csTypeId="urn:microsoft.com/office/officeart/2005/8/colors/colorful1#11" csCatId="colorful" phldr="1"/>
      <dgm:spPr/>
      <dgm:t>
        <a:bodyPr/>
        <a:lstStyle/>
        <a:p>
          <a:endParaRPr lang="zh-CN" altLang="en-US"/>
        </a:p>
      </dgm:t>
    </dgm:pt>
    <dgm:pt modelId="{3075A9A9-DD2E-4ACB-A0C6-88FAC2CB324D}">
      <dgm:prSet phldrT="[文本]" custT="1"/>
      <dgm:spPr>
        <a:solidFill>
          <a:srgbClr val="C0504D"/>
        </a:solidFill>
      </dgm:spPr>
      <dgm:t>
        <a:bodyPr/>
        <a:lstStyle/>
        <a:p>
          <a:r>
            <a:rPr lang="en-US" altLang="zh-CN" sz="1800" b="1" dirty="0" smtClean="0">
              <a:solidFill>
                <a:schemeClr val="bg1"/>
              </a:solidFill>
              <a:latin typeface="微软雅黑" pitchFamily="34" charset="-122"/>
              <a:ea typeface="微软雅黑" pitchFamily="34" charset="-122"/>
            </a:rPr>
            <a:t>UDP</a:t>
          </a:r>
          <a:endParaRPr lang="zh-CN" altLang="en-US" sz="1800" b="1" dirty="0">
            <a:latin typeface="微软雅黑" panose="020B0503020204020204" pitchFamily="34" charset="-122"/>
            <a:ea typeface="微软雅黑" panose="020B0503020204020204" pitchFamily="34" charset="-122"/>
          </a:endParaRPr>
        </a:p>
      </dgm:t>
    </dgm:pt>
    <dgm:pt modelId="{134ADAE1-C064-4534-8CC6-D8807540061D}" type="par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F624114-D0F6-4468-B3D2-38948A17DC0E}" type="sib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C47DCA6-96CD-4A2C-B62F-8CC71D8C8E12}">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传送数据之前不需要先建立连接。</a:t>
          </a:r>
          <a:endParaRPr lang="zh-CN" altLang="en-US" sz="1600" b="1" dirty="0">
            <a:latin typeface="微软雅黑" panose="020B0503020204020204" pitchFamily="34" charset="-122"/>
            <a:ea typeface="微软雅黑" panose="020B0503020204020204" pitchFamily="34" charset="-122"/>
          </a:endParaRPr>
        </a:p>
      </dgm:t>
    </dgm:pt>
    <dgm:pt modelId="{BA4E6060-3E02-4DC9-999E-664C75AD2B17}" type="par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E651337-55A0-4BC4-9468-6DF1B9931A2F}" type="sib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2B41182-6C2B-4ED8-86B0-330C06986AB9}">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收到 </a:t>
          </a:r>
          <a:r>
            <a:rPr lang="en-US" altLang="en-US" sz="1600" b="1" dirty="0" smtClean="0">
              <a:latin typeface="微软雅黑" panose="020B0503020204020204" pitchFamily="34" charset="-122"/>
              <a:ea typeface="微软雅黑" panose="020B0503020204020204" pitchFamily="34" charset="-122"/>
            </a:rPr>
            <a:t>UDP </a:t>
          </a:r>
          <a:r>
            <a:rPr lang="zh-CN" altLang="en-US" sz="1600" b="1" dirty="0" smtClean="0">
              <a:latin typeface="微软雅黑" panose="020B0503020204020204" pitchFamily="34" charset="-122"/>
              <a:ea typeface="微软雅黑" panose="020B0503020204020204" pitchFamily="34" charset="-122"/>
            </a:rPr>
            <a:t>报后，不需要给出任何确认。</a:t>
          </a:r>
          <a:endParaRPr lang="zh-CN" altLang="en-US" sz="1600" b="1" dirty="0">
            <a:latin typeface="微软雅黑" panose="020B0503020204020204" pitchFamily="34" charset="-122"/>
            <a:ea typeface="微软雅黑" panose="020B0503020204020204" pitchFamily="34" charset="-122"/>
          </a:endParaRPr>
        </a:p>
      </dgm:t>
    </dgm:pt>
    <dgm:pt modelId="{14660C25-94E9-44AA-8120-86B7535088DC}" type="par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6C2EA0F-7C5D-48A1-939A-F6DC2EAF8E49}" type="sib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A66170F-1B7D-4E19-B7BD-4417131220A6}">
      <dgm:prSet phldrT="[文本]" custT="1"/>
      <dgm:spPr>
        <a:solidFill>
          <a:srgbClr val="9BBB59"/>
        </a:solidFill>
      </dgm:spPr>
      <dgm:t>
        <a:bodyPr/>
        <a:lstStyle/>
        <a:p>
          <a:r>
            <a:rPr lang="en-US" altLang="zh-CN" sz="1800" b="1" dirty="0" smtClean="0">
              <a:latin typeface="微软雅黑" panose="020B0503020204020204" pitchFamily="34" charset="-122"/>
              <a:ea typeface="微软雅黑" panose="020B0503020204020204" pitchFamily="34" charset="-122"/>
            </a:rPr>
            <a:t>TCP</a:t>
          </a:r>
          <a:endParaRPr lang="zh-CN" altLang="en-US" sz="1800" b="1" dirty="0">
            <a:latin typeface="微软雅黑" panose="020B0503020204020204" pitchFamily="34" charset="-122"/>
            <a:ea typeface="微软雅黑" panose="020B0503020204020204" pitchFamily="34" charset="-122"/>
          </a:endParaRPr>
        </a:p>
      </dgm:t>
    </dgm:pt>
    <dgm:pt modelId="{06BA1478-58FB-4D43-BF44-9A355D9E65BD}" type="par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1E75602-6CB5-4223-93A0-FA12226535A1}" type="sib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7807EAE-F440-4658-B827-5A1F27B59CA8}">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提供可靠的、面向连接的运输服务。</a:t>
          </a:r>
          <a:endParaRPr lang="zh-CN" altLang="en-US" sz="1600" b="1" dirty="0">
            <a:latin typeface="微软雅黑" panose="020B0503020204020204" pitchFamily="34" charset="-122"/>
            <a:ea typeface="微软雅黑" panose="020B0503020204020204" pitchFamily="34" charset="-122"/>
          </a:endParaRPr>
        </a:p>
      </dgm:t>
    </dgm:pt>
    <dgm:pt modelId="{4C79C7E3-84BC-4917-A660-55DC2889DDFE}" type="par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3093545-D9A0-40EC-9533-504A4E4F3697}" type="sib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E4C76DC-1E47-45AB-BE80-0358F9AAF2BB}">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不提供广播或多播服务。</a:t>
          </a:r>
          <a:endParaRPr lang="zh-CN" altLang="en-US" sz="1600" b="1" dirty="0">
            <a:latin typeface="微软雅黑" panose="020B0503020204020204" pitchFamily="34" charset="-122"/>
            <a:ea typeface="微软雅黑" panose="020B0503020204020204" pitchFamily="34" charset="-122"/>
          </a:endParaRPr>
        </a:p>
      </dgm:t>
    </dgm:pt>
    <dgm:pt modelId="{A37EC585-898F-4A6A-A6D3-CCBF473A8093}" type="par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03978C8-2BEF-4B29-BD68-9757A4000D0F}" type="sib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F4EEA15-2E9E-47C9-AF1B-1FA23A7F9F5C}">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不提供可靠交付，但是一种最有效的工作方式。</a:t>
          </a:r>
          <a:endParaRPr lang="zh-CN" altLang="en-US" sz="1600" b="1" dirty="0">
            <a:latin typeface="微软雅黑" panose="020B0503020204020204" pitchFamily="34" charset="-122"/>
            <a:ea typeface="微软雅黑" panose="020B0503020204020204" pitchFamily="34" charset="-122"/>
          </a:endParaRPr>
        </a:p>
      </dgm:t>
    </dgm:pt>
    <dgm:pt modelId="{88C0A744-4143-491F-A5CD-918E86655471}" type="parTrans" cxnId="{A0F5CD58-7D66-4E31-8BE8-9A8140F8DDDE}">
      <dgm:prSet/>
      <dgm:spPr/>
      <dgm:t>
        <a:bodyPr/>
        <a:lstStyle/>
        <a:p>
          <a:endParaRPr lang="zh-CN" altLang="en-US"/>
        </a:p>
      </dgm:t>
    </dgm:pt>
    <dgm:pt modelId="{11767EBD-491B-430F-93EF-1FCFBD1DD6C2}" type="sibTrans" cxnId="{A0F5CD58-7D66-4E31-8BE8-9A8140F8DDDE}">
      <dgm:prSet/>
      <dgm:spPr/>
      <dgm:t>
        <a:bodyPr/>
        <a:lstStyle/>
        <a:p>
          <a:endParaRPr lang="zh-CN" altLang="en-US"/>
        </a:p>
      </dgm:t>
    </dgm:pt>
    <dgm:pt modelId="{6BB890E6-C93F-4FDE-8B20-12E45554DE2D}">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开销较多。</a:t>
          </a:r>
          <a:endParaRPr lang="zh-CN" altLang="en-US" sz="1600" b="1" dirty="0">
            <a:latin typeface="微软雅黑" panose="020B0503020204020204" pitchFamily="34" charset="-122"/>
            <a:ea typeface="微软雅黑" panose="020B0503020204020204" pitchFamily="34" charset="-122"/>
          </a:endParaRPr>
        </a:p>
      </dgm:t>
    </dgm:pt>
    <dgm:pt modelId="{E2FD646B-AB14-4F5F-B1AA-B554A5CD8FD7}" type="parTrans" cxnId="{69177F15-D5F8-42DD-B545-C8F48846BCD7}">
      <dgm:prSet/>
      <dgm:spPr/>
      <dgm:t>
        <a:bodyPr/>
        <a:lstStyle/>
        <a:p>
          <a:endParaRPr lang="zh-CN" altLang="en-US"/>
        </a:p>
      </dgm:t>
    </dgm:pt>
    <dgm:pt modelId="{2528E0E1-90EC-425F-A7EF-C5EBCC899327}" type="sibTrans" cxnId="{69177F15-D5F8-42DD-B545-C8F48846BCD7}">
      <dgm:prSet/>
      <dgm:spPr/>
      <dgm:t>
        <a:bodyPr/>
        <a:lstStyle/>
        <a:p>
          <a:endParaRPr lang="zh-CN" altLang="en-US"/>
        </a:p>
      </dgm:t>
    </dgm:pt>
    <dgm:pt modelId="{DE876C50-400B-4C67-BF7B-A3BDE0F7CC3A}" type="pres">
      <dgm:prSet presAssocID="{D0C10DAB-C322-41A1-8658-7422865E490A}" presName="Name0" presStyleCnt="0">
        <dgm:presLayoutVars>
          <dgm:dir/>
          <dgm:animLvl val="lvl"/>
          <dgm:resizeHandles val="exact"/>
        </dgm:presLayoutVars>
      </dgm:prSet>
      <dgm:spPr/>
      <dgm:t>
        <a:bodyPr/>
        <a:lstStyle/>
        <a:p>
          <a:endParaRPr lang="zh-CN" altLang="en-US"/>
        </a:p>
      </dgm:t>
    </dgm:pt>
    <dgm:pt modelId="{42F4FCBB-D76E-47E8-A477-0D70F2776DF9}" type="pres">
      <dgm:prSet presAssocID="{3075A9A9-DD2E-4ACB-A0C6-88FAC2CB324D}" presName="composite" presStyleCnt="0"/>
      <dgm:spPr/>
    </dgm:pt>
    <dgm:pt modelId="{1E36D97B-D0F6-4762-BF60-A7904357B6F6}" type="pres">
      <dgm:prSet presAssocID="{3075A9A9-DD2E-4ACB-A0C6-88FAC2CB324D}" presName="parTx" presStyleLbl="alignNode1" presStyleIdx="0" presStyleCnt="2">
        <dgm:presLayoutVars>
          <dgm:chMax val="0"/>
          <dgm:chPref val="0"/>
          <dgm:bulletEnabled val="1"/>
        </dgm:presLayoutVars>
      </dgm:prSet>
      <dgm:spPr/>
      <dgm:t>
        <a:bodyPr/>
        <a:lstStyle/>
        <a:p>
          <a:endParaRPr lang="zh-CN" altLang="en-US"/>
        </a:p>
      </dgm:t>
    </dgm:pt>
    <dgm:pt modelId="{81374FB4-E28E-4844-BBFA-75610456881B}" type="pres">
      <dgm:prSet presAssocID="{3075A9A9-DD2E-4ACB-A0C6-88FAC2CB324D}" presName="desTx" presStyleLbl="alignAccFollowNode1" presStyleIdx="0" presStyleCnt="2">
        <dgm:presLayoutVars>
          <dgm:bulletEnabled val="1"/>
        </dgm:presLayoutVars>
      </dgm:prSet>
      <dgm:spPr/>
      <dgm:t>
        <a:bodyPr/>
        <a:lstStyle/>
        <a:p>
          <a:endParaRPr lang="zh-CN" altLang="en-US"/>
        </a:p>
      </dgm:t>
    </dgm:pt>
    <dgm:pt modelId="{213495E3-C14A-4543-A860-9E76BFAFB119}" type="pres">
      <dgm:prSet presAssocID="{5F624114-D0F6-4468-B3D2-38948A17DC0E}" presName="space" presStyleCnt="0"/>
      <dgm:spPr/>
    </dgm:pt>
    <dgm:pt modelId="{D3AF8276-52BD-4521-9B9D-F338C7E38BEC}" type="pres">
      <dgm:prSet presAssocID="{2A66170F-1B7D-4E19-B7BD-4417131220A6}" presName="composite" presStyleCnt="0"/>
      <dgm:spPr/>
    </dgm:pt>
    <dgm:pt modelId="{71294ECD-550A-476F-A96D-56F889AD84F9}" type="pres">
      <dgm:prSet presAssocID="{2A66170F-1B7D-4E19-B7BD-4417131220A6}" presName="parTx" presStyleLbl="alignNode1" presStyleIdx="1" presStyleCnt="2">
        <dgm:presLayoutVars>
          <dgm:chMax val="0"/>
          <dgm:chPref val="0"/>
          <dgm:bulletEnabled val="1"/>
        </dgm:presLayoutVars>
      </dgm:prSet>
      <dgm:spPr/>
      <dgm:t>
        <a:bodyPr/>
        <a:lstStyle/>
        <a:p>
          <a:endParaRPr lang="zh-CN" altLang="en-US"/>
        </a:p>
      </dgm:t>
    </dgm:pt>
    <dgm:pt modelId="{45D2AA96-01C3-4DB8-BDEC-FDACF0C5239B}" type="pres">
      <dgm:prSet presAssocID="{2A66170F-1B7D-4E19-B7BD-4417131220A6}" presName="desTx" presStyleLbl="alignAccFollowNode1" presStyleIdx="1" presStyleCnt="2">
        <dgm:presLayoutVars>
          <dgm:bulletEnabled val="1"/>
        </dgm:presLayoutVars>
      </dgm:prSet>
      <dgm:spPr/>
      <dgm:t>
        <a:bodyPr/>
        <a:lstStyle/>
        <a:p>
          <a:endParaRPr lang="zh-CN" altLang="en-US"/>
        </a:p>
      </dgm:t>
    </dgm:pt>
  </dgm:ptLst>
  <dgm:cxnLst>
    <dgm:cxn modelId="{F0EF6BBD-F780-40B8-83BA-E52CB6A6E7D4}" type="presOf" srcId="{62B41182-6C2B-4ED8-86B0-330C06986AB9}" destId="{81374FB4-E28E-4844-BBFA-75610456881B}" srcOrd="0" destOrd="1" presId="urn:microsoft.com/office/officeart/2005/8/layout/hList1"/>
    <dgm:cxn modelId="{56BBA20B-548D-44B9-8BF7-2807E2FE840B}" type="presOf" srcId="{2A66170F-1B7D-4E19-B7BD-4417131220A6}" destId="{71294ECD-550A-476F-A96D-56F889AD84F9}" srcOrd="0" destOrd="0" presId="urn:microsoft.com/office/officeart/2005/8/layout/hList1"/>
    <dgm:cxn modelId="{7A925762-4E87-4156-84DA-A16DF7BB27F4}" srcId="{2A66170F-1B7D-4E19-B7BD-4417131220A6}" destId="{7E4C76DC-1E47-45AB-BE80-0358F9AAF2BB}" srcOrd="1" destOrd="0" parTransId="{A37EC585-898F-4A6A-A6D3-CCBF473A8093}" sibTransId="{003978C8-2BEF-4B29-BD68-9757A4000D0F}"/>
    <dgm:cxn modelId="{69177F15-D5F8-42DD-B545-C8F48846BCD7}" srcId="{2A66170F-1B7D-4E19-B7BD-4417131220A6}" destId="{6BB890E6-C93F-4FDE-8B20-12E45554DE2D}" srcOrd="2" destOrd="0" parTransId="{E2FD646B-AB14-4F5F-B1AA-B554A5CD8FD7}" sibTransId="{2528E0E1-90EC-425F-A7EF-C5EBCC899327}"/>
    <dgm:cxn modelId="{496DBFC5-ADDF-4EF7-B5EB-3F50DAA61EFC}" type="presOf" srcId="{7F4EEA15-2E9E-47C9-AF1B-1FA23A7F9F5C}" destId="{81374FB4-E28E-4844-BBFA-75610456881B}" srcOrd="0" destOrd="2" presId="urn:microsoft.com/office/officeart/2005/8/layout/hList1"/>
    <dgm:cxn modelId="{19202F06-C0A8-40BF-8887-E7FE766C333C}" srcId="{3075A9A9-DD2E-4ACB-A0C6-88FAC2CB324D}" destId="{DC47DCA6-96CD-4A2C-B62F-8CC71D8C8E12}" srcOrd="0" destOrd="0" parTransId="{BA4E6060-3E02-4DC9-999E-664C75AD2B17}" sibTransId="{9E651337-55A0-4BC4-9468-6DF1B9931A2F}"/>
    <dgm:cxn modelId="{D244EB88-696E-40BA-B388-666EF06B1575}" type="presOf" srcId="{DC47DCA6-96CD-4A2C-B62F-8CC71D8C8E12}" destId="{81374FB4-E28E-4844-BBFA-75610456881B}" srcOrd="0" destOrd="0" presId="urn:microsoft.com/office/officeart/2005/8/layout/hList1"/>
    <dgm:cxn modelId="{A0F5CD58-7D66-4E31-8BE8-9A8140F8DDDE}" srcId="{3075A9A9-DD2E-4ACB-A0C6-88FAC2CB324D}" destId="{7F4EEA15-2E9E-47C9-AF1B-1FA23A7F9F5C}" srcOrd="2" destOrd="0" parTransId="{88C0A744-4143-491F-A5CD-918E86655471}" sibTransId="{11767EBD-491B-430F-93EF-1FCFBD1DD6C2}"/>
    <dgm:cxn modelId="{A9063E10-8BD5-4A2C-9F88-B48BA07AF79A}" type="presOf" srcId="{6BB890E6-C93F-4FDE-8B20-12E45554DE2D}" destId="{45D2AA96-01C3-4DB8-BDEC-FDACF0C5239B}" srcOrd="0" destOrd="2" presId="urn:microsoft.com/office/officeart/2005/8/layout/hList1"/>
    <dgm:cxn modelId="{1B76BF6E-B58C-43DD-ABD1-393617A9515D}" srcId="{D0C10DAB-C322-41A1-8658-7422865E490A}" destId="{3075A9A9-DD2E-4ACB-A0C6-88FAC2CB324D}" srcOrd="0" destOrd="0" parTransId="{134ADAE1-C064-4534-8CC6-D8807540061D}" sibTransId="{5F624114-D0F6-4468-B3D2-38948A17DC0E}"/>
    <dgm:cxn modelId="{CF82A724-BF8B-4C07-82B8-D8881DD39949}" type="presOf" srcId="{3075A9A9-DD2E-4ACB-A0C6-88FAC2CB324D}" destId="{1E36D97B-D0F6-4762-BF60-A7904357B6F6}" srcOrd="0" destOrd="0" presId="urn:microsoft.com/office/officeart/2005/8/layout/hList1"/>
    <dgm:cxn modelId="{0206AF9E-0AA2-401E-A57A-3788F874CBA8}" srcId="{2A66170F-1B7D-4E19-B7BD-4417131220A6}" destId="{D7807EAE-F440-4658-B827-5A1F27B59CA8}" srcOrd="0" destOrd="0" parTransId="{4C79C7E3-84BC-4917-A660-55DC2889DDFE}" sibTransId="{D3093545-D9A0-40EC-9533-504A4E4F3697}"/>
    <dgm:cxn modelId="{FC9686D4-C57A-4E87-BC03-70CE77BD83EE}" type="presOf" srcId="{D0C10DAB-C322-41A1-8658-7422865E490A}" destId="{DE876C50-400B-4C67-BF7B-A3BDE0F7CC3A}" srcOrd="0" destOrd="0" presId="urn:microsoft.com/office/officeart/2005/8/layout/hList1"/>
    <dgm:cxn modelId="{410A7EFB-3D04-4D32-ADAD-DB37BDCF08EA}" type="presOf" srcId="{7E4C76DC-1E47-45AB-BE80-0358F9AAF2BB}" destId="{45D2AA96-01C3-4DB8-BDEC-FDACF0C5239B}" srcOrd="0" destOrd="1" presId="urn:microsoft.com/office/officeart/2005/8/layout/hList1"/>
    <dgm:cxn modelId="{FF770F7E-D93D-4DE8-9457-9F05FD2C318C}" srcId="{D0C10DAB-C322-41A1-8658-7422865E490A}" destId="{2A66170F-1B7D-4E19-B7BD-4417131220A6}" srcOrd="1" destOrd="0" parTransId="{06BA1478-58FB-4D43-BF44-9A355D9E65BD}" sibTransId="{21E75602-6CB5-4223-93A0-FA12226535A1}"/>
    <dgm:cxn modelId="{219A75B4-3B21-4EC2-887E-AA87C2A792B0}" type="presOf" srcId="{D7807EAE-F440-4658-B827-5A1F27B59CA8}" destId="{45D2AA96-01C3-4DB8-BDEC-FDACF0C5239B}" srcOrd="0" destOrd="0" presId="urn:microsoft.com/office/officeart/2005/8/layout/hList1"/>
    <dgm:cxn modelId="{D3F3DB79-2D41-47CA-8548-09ECF5FD47DB}" srcId="{3075A9A9-DD2E-4ACB-A0C6-88FAC2CB324D}" destId="{62B41182-6C2B-4ED8-86B0-330C06986AB9}" srcOrd="1" destOrd="0" parTransId="{14660C25-94E9-44AA-8120-86B7535088DC}" sibTransId="{76C2EA0F-7C5D-48A1-939A-F6DC2EAF8E49}"/>
    <dgm:cxn modelId="{E653A648-1832-4D3A-B30F-463D8A5CDC1B}" type="presParOf" srcId="{DE876C50-400B-4C67-BF7B-A3BDE0F7CC3A}" destId="{42F4FCBB-D76E-47E8-A477-0D70F2776DF9}" srcOrd="0" destOrd="0" presId="urn:microsoft.com/office/officeart/2005/8/layout/hList1"/>
    <dgm:cxn modelId="{41A76362-7E27-4B13-AD4A-9651BDBA0E08}" type="presParOf" srcId="{42F4FCBB-D76E-47E8-A477-0D70F2776DF9}" destId="{1E36D97B-D0F6-4762-BF60-A7904357B6F6}" srcOrd="0" destOrd="0" presId="urn:microsoft.com/office/officeart/2005/8/layout/hList1"/>
    <dgm:cxn modelId="{C9B1AC32-FF34-4087-85E1-46FB57989DE3}" type="presParOf" srcId="{42F4FCBB-D76E-47E8-A477-0D70F2776DF9}" destId="{81374FB4-E28E-4844-BBFA-75610456881B}" srcOrd="1" destOrd="0" presId="urn:microsoft.com/office/officeart/2005/8/layout/hList1"/>
    <dgm:cxn modelId="{0AD10E8D-1E67-4109-899E-87E9CF86C77D}" type="presParOf" srcId="{DE876C50-400B-4C67-BF7B-A3BDE0F7CC3A}" destId="{213495E3-C14A-4543-A860-9E76BFAFB119}" srcOrd="1" destOrd="0" presId="urn:microsoft.com/office/officeart/2005/8/layout/hList1"/>
    <dgm:cxn modelId="{E77936ED-B943-4183-888F-A45F2660EC99}" type="presParOf" srcId="{DE876C50-400B-4C67-BF7B-A3BDE0F7CC3A}" destId="{D3AF8276-52BD-4521-9B9D-F338C7E38BEC}" srcOrd="2" destOrd="0" presId="urn:microsoft.com/office/officeart/2005/8/layout/hList1"/>
    <dgm:cxn modelId="{C308F207-F28B-4450-BB83-A342D0C1583A}" type="presParOf" srcId="{D3AF8276-52BD-4521-9B9D-F338C7E38BEC}" destId="{71294ECD-550A-476F-A96D-56F889AD84F9}" srcOrd="0" destOrd="0" presId="urn:microsoft.com/office/officeart/2005/8/layout/hList1"/>
    <dgm:cxn modelId="{E2098CA0-0A0E-4689-9772-66210B88B591}" type="presParOf" srcId="{D3AF8276-52BD-4521-9B9D-F338C7E38BEC}" destId="{45D2AA96-01C3-4DB8-BDEC-FDACF0C523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2BEBDF-C69E-49A9-B731-0929408024D8}"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zh-CN" altLang="en-US"/>
        </a:p>
      </dgm:t>
    </dgm:pt>
    <dgm:pt modelId="{4EE007B2-F612-44FB-B13F-E78B8586155B}">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超时重传计时器超时</a:t>
          </a:r>
          <a:endParaRPr lang="zh-CN" altLang="en-US" sz="1800" b="1" dirty="0">
            <a:latin typeface="微软雅黑" panose="020B0503020204020204" pitchFamily="34" charset="-122"/>
            <a:ea typeface="微软雅黑" panose="020B0503020204020204" pitchFamily="34" charset="-122"/>
          </a:endParaRP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网络已经出现了拥塞。</a:t>
          </a:r>
          <a:endParaRPr lang="zh-CN" altLang="en-US" sz="1800" b="1" dirty="0">
            <a:latin typeface="微软雅黑" panose="020B0503020204020204" pitchFamily="34" charset="-122"/>
            <a:ea typeface="微软雅黑" panose="020B0503020204020204" pitchFamily="34" charset="-122"/>
          </a:endParaRP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1800" b="1" smtClean="0">
              <a:latin typeface="微软雅黑" panose="020B0503020204020204" pitchFamily="34" charset="-122"/>
              <a:ea typeface="微软雅黑" panose="020B0503020204020204" pitchFamily="34" charset="-122"/>
            </a:rPr>
            <a:t>收到 </a:t>
          </a:r>
          <a:r>
            <a:rPr lang="en-US" altLang="en-US" sz="1800" b="1" smtClean="0">
              <a:latin typeface="微软雅黑" panose="020B0503020204020204" pitchFamily="34" charset="-122"/>
              <a:ea typeface="微软雅黑" panose="020B0503020204020204" pitchFamily="34" charset="-122"/>
            </a:rPr>
            <a:t>3 </a:t>
          </a:r>
          <a:r>
            <a:rPr lang="zh-CN" altLang="en-US" sz="1800" b="1" smtClean="0">
              <a:latin typeface="微软雅黑" panose="020B0503020204020204" pitchFamily="34" charset="-122"/>
              <a:ea typeface="微软雅黑" panose="020B0503020204020204" pitchFamily="34" charset="-122"/>
            </a:rPr>
            <a:t>个重复的确认</a:t>
          </a:r>
          <a:endParaRPr lang="zh-CN" altLang="en-US" sz="1800" b="1" dirty="0" smtClean="0">
            <a:latin typeface="微软雅黑" panose="020B0503020204020204" pitchFamily="34" charset="-122"/>
            <a:ea typeface="微软雅黑" panose="020B0503020204020204" pitchFamily="34" charset="-122"/>
          </a:endParaRP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预示网络可能会出现拥塞。</a:t>
          </a:r>
          <a:endParaRPr lang="zh-CN" altLang="en-US" sz="1800" b="1" dirty="0">
            <a:latin typeface="微软雅黑" panose="020B0503020204020204" pitchFamily="34" charset="-122"/>
            <a:ea typeface="微软雅黑" panose="020B0503020204020204" pitchFamily="34" charset="-122"/>
          </a:endParaRPr>
        </a:p>
      </dgm:t>
    </dgm:pt>
    <dgm:pt modelId="{6383180C-1983-48A1-B1E4-F574E14CDBD1}" type="parTrans" cxnId="{E9F7BDEC-B0B2-4D70-9C76-A3B73A9A92CD}">
      <dgm:prSet/>
      <dgm:spPr/>
      <dgm:t>
        <a:bodyPr/>
        <a:lstStyle/>
        <a:p>
          <a:endParaRPr lang="zh-CN" altLang="en-US" sz="1800"/>
        </a:p>
      </dgm:t>
    </dgm:pt>
    <dgm:pt modelId="{0F0ABCB1-B289-4DF9-9D7E-62CB7D38863E}" type="sibTrans" cxnId="{E9F7BDEC-B0B2-4D70-9C76-A3B73A9A92CD}">
      <dgm:prSet/>
      <dgm:spPr/>
      <dgm:t>
        <a:bodyPr/>
        <a:lstStyle/>
        <a:p>
          <a:endParaRPr lang="zh-CN" altLang="en-US" sz="1800"/>
        </a:p>
      </dgm:t>
    </dgm:pt>
    <dgm:pt modelId="{C564FC20-C6E3-4CAE-946B-A83F6E8038BC}" type="pres">
      <dgm:prSet presAssocID="{112BEBDF-C69E-49A9-B731-0929408024D8}" presName="Name0" presStyleCnt="0">
        <dgm:presLayoutVars>
          <dgm:dir/>
          <dgm:animLvl val="lvl"/>
          <dgm:resizeHandles val="exact"/>
        </dgm:presLayoutVars>
      </dgm:prSet>
      <dgm:spPr/>
      <dgm:t>
        <a:bodyPr/>
        <a:lstStyle/>
        <a:p>
          <a:endParaRPr lang="zh-CN" altLang="en-US"/>
        </a:p>
      </dgm:t>
    </dgm:pt>
    <dgm:pt modelId="{395CF0BF-C9D2-45EE-B71D-7D7ABD3952E9}" type="pres">
      <dgm:prSet presAssocID="{4EE007B2-F612-44FB-B13F-E78B8586155B}" presName="linNode" presStyleCnt="0"/>
      <dgm:spPr/>
    </dgm:pt>
    <dgm:pt modelId="{5ED00335-F589-4BA4-BB17-2781BB242E82}" type="pres">
      <dgm:prSet presAssocID="{4EE007B2-F612-44FB-B13F-E78B8586155B}" presName="parentText" presStyleLbl="node1" presStyleIdx="0" presStyleCnt="2">
        <dgm:presLayoutVars>
          <dgm:chMax val="1"/>
          <dgm:bulletEnabled val="1"/>
        </dgm:presLayoutVars>
      </dgm:prSet>
      <dgm:spPr/>
      <dgm:t>
        <a:bodyPr/>
        <a:lstStyle/>
        <a:p>
          <a:endParaRPr lang="zh-CN" altLang="en-US"/>
        </a:p>
      </dgm:t>
    </dgm:pt>
    <dgm:pt modelId="{A512784D-6662-4391-87B7-A8A7A5C6CD55}" type="pres">
      <dgm:prSet presAssocID="{4EE007B2-F612-44FB-B13F-E78B8586155B}" presName="descendantText" presStyleLbl="alignAccFollowNode1" presStyleIdx="0" presStyleCnt="2">
        <dgm:presLayoutVars>
          <dgm:bulletEnabled val="1"/>
        </dgm:presLayoutVars>
      </dgm:prSet>
      <dgm:spPr/>
      <dgm:t>
        <a:bodyPr/>
        <a:lstStyle/>
        <a:p>
          <a:endParaRPr lang="zh-CN" altLang="en-US"/>
        </a:p>
      </dgm:t>
    </dgm:pt>
    <dgm:pt modelId="{A632911B-FCAC-415E-AF61-977E94D9EEE1}" type="pres">
      <dgm:prSet presAssocID="{B73030B4-A5E0-40C1-9AE1-02B25975AA00}" presName="sp" presStyleCnt="0"/>
      <dgm:spPr/>
    </dgm:pt>
    <dgm:pt modelId="{2A5AB3E8-DAF4-4A11-9BC2-049225AF2EEB}" type="pres">
      <dgm:prSet presAssocID="{DACD2956-BF18-4584-AF2D-3FD839777DF7}" presName="linNode" presStyleCnt="0"/>
      <dgm:spPr/>
    </dgm:pt>
    <dgm:pt modelId="{A154C679-5D7E-4C77-AEB3-2EDD606A8CBC}" type="pres">
      <dgm:prSet presAssocID="{DACD2956-BF18-4584-AF2D-3FD839777DF7}" presName="parentText" presStyleLbl="node1" presStyleIdx="1" presStyleCnt="2">
        <dgm:presLayoutVars>
          <dgm:chMax val="1"/>
          <dgm:bulletEnabled val="1"/>
        </dgm:presLayoutVars>
      </dgm:prSet>
      <dgm:spPr/>
      <dgm:t>
        <a:bodyPr/>
        <a:lstStyle/>
        <a:p>
          <a:endParaRPr lang="zh-CN" altLang="en-US"/>
        </a:p>
      </dgm:t>
    </dgm:pt>
    <dgm:pt modelId="{45B4962A-C5E4-485B-B75C-CD9AAA63DA58}" type="pres">
      <dgm:prSet presAssocID="{DACD2956-BF18-4584-AF2D-3FD839777DF7}" presName="descendantText" presStyleLbl="alignAccFollowNode1" presStyleIdx="1" presStyleCnt="2">
        <dgm:presLayoutVars>
          <dgm:bulletEnabled val="1"/>
        </dgm:presLayoutVars>
      </dgm:prSet>
      <dgm:spPr/>
      <dgm:t>
        <a:bodyPr/>
        <a:lstStyle/>
        <a:p>
          <a:endParaRPr lang="zh-CN" altLang="en-US"/>
        </a:p>
      </dgm:t>
    </dgm:pt>
  </dgm:ptLst>
  <dgm:cxnLst>
    <dgm:cxn modelId="{FA35CF31-4473-4EE2-B5DD-A540C9B99CEB}" type="presOf" srcId="{112BEBDF-C69E-49A9-B731-0929408024D8}" destId="{C564FC20-C6E3-4CAE-946B-A83F6E8038BC}" srcOrd="0" destOrd="0" presId="urn:microsoft.com/office/officeart/2005/8/layout/vList5"/>
    <dgm:cxn modelId="{74E18B3E-A839-4FBD-B46E-F54F7588502B}" srcId="{4EE007B2-F612-44FB-B13F-E78B8586155B}" destId="{710B3081-F341-4301-9185-BE738C183BBB}" srcOrd="0" destOrd="0" parTransId="{B9937F06-A3DB-4499-9BB1-8E62176A896E}" sibTransId="{A8D13681-61CB-42A0-AAD2-CF508B0ED4F0}"/>
    <dgm:cxn modelId="{E9F7BDEC-B0B2-4D70-9C76-A3B73A9A92CD}" srcId="{DACD2956-BF18-4584-AF2D-3FD839777DF7}" destId="{7B38BB22-10D0-455B-AB19-4EC1F24B8A2F}" srcOrd="0" destOrd="0" parTransId="{6383180C-1983-48A1-B1E4-F574E14CDBD1}" sibTransId="{0F0ABCB1-B289-4DF9-9D7E-62CB7D38863E}"/>
    <dgm:cxn modelId="{06F307EA-748F-443B-9B61-7B9DD73BB963}" srcId="{112BEBDF-C69E-49A9-B731-0929408024D8}" destId="{DACD2956-BF18-4584-AF2D-3FD839777DF7}" srcOrd="1" destOrd="0" parTransId="{98DB6D87-467D-4D2D-AF82-D4E303370A2F}" sibTransId="{AFE01F61-F8E8-44D6-97EE-DEA0356464A7}"/>
    <dgm:cxn modelId="{5485FEFD-C078-4726-933D-5B9B2AE81CDA}" type="presOf" srcId="{4EE007B2-F612-44FB-B13F-E78B8586155B}" destId="{5ED00335-F589-4BA4-BB17-2781BB242E82}" srcOrd="0" destOrd="0" presId="urn:microsoft.com/office/officeart/2005/8/layout/vList5"/>
    <dgm:cxn modelId="{8EA4B857-75D3-4D56-BC1C-25BFE0E28391}" type="presOf" srcId="{7B38BB22-10D0-455B-AB19-4EC1F24B8A2F}" destId="{45B4962A-C5E4-485B-B75C-CD9AAA63DA58}" srcOrd="0" destOrd="0" presId="urn:microsoft.com/office/officeart/2005/8/layout/vList5"/>
    <dgm:cxn modelId="{A2ACEA76-06A3-4479-A736-4EC1198A69EB}" type="presOf" srcId="{DACD2956-BF18-4584-AF2D-3FD839777DF7}" destId="{A154C679-5D7E-4C77-AEB3-2EDD606A8CBC}" srcOrd="0" destOrd="0" presId="urn:microsoft.com/office/officeart/2005/8/layout/vList5"/>
    <dgm:cxn modelId="{47F58FEF-09EB-49F5-A456-67A625DBAAA8}" type="presOf" srcId="{710B3081-F341-4301-9185-BE738C183BBB}" destId="{A512784D-6662-4391-87B7-A8A7A5C6CD55}" srcOrd="0" destOrd="0" presId="urn:microsoft.com/office/officeart/2005/8/layout/vList5"/>
    <dgm:cxn modelId="{1A846D18-8F00-461A-939E-949F0AB8AB06}" srcId="{112BEBDF-C69E-49A9-B731-0929408024D8}" destId="{4EE007B2-F612-44FB-B13F-E78B8586155B}" srcOrd="0" destOrd="0" parTransId="{72B0F351-ECBB-41B6-83F8-2E44095783F4}" sibTransId="{B73030B4-A5E0-40C1-9AE1-02B25975AA00}"/>
    <dgm:cxn modelId="{943ABE90-8388-4378-9350-5147907CF0BA}" type="presParOf" srcId="{C564FC20-C6E3-4CAE-946B-A83F6E8038BC}" destId="{395CF0BF-C9D2-45EE-B71D-7D7ABD3952E9}" srcOrd="0" destOrd="0" presId="urn:microsoft.com/office/officeart/2005/8/layout/vList5"/>
    <dgm:cxn modelId="{F76D8D80-C8AF-4238-B3EB-D72698B0E51C}" type="presParOf" srcId="{395CF0BF-C9D2-45EE-B71D-7D7ABD3952E9}" destId="{5ED00335-F589-4BA4-BB17-2781BB242E82}" srcOrd="0" destOrd="0" presId="urn:microsoft.com/office/officeart/2005/8/layout/vList5"/>
    <dgm:cxn modelId="{57DF685F-1B95-439A-AD2F-1D59E380B704}" type="presParOf" srcId="{395CF0BF-C9D2-45EE-B71D-7D7ABD3952E9}" destId="{A512784D-6662-4391-87B7-A8A7A5C6CD55}" srcOrd="1" destOrd="0" presId="urn:microsoft.com/office/officeart/2005/8/layout/vList5"/>
    <dgm:cxn modelId="{2BC3CE4B-EA7E-461A-A3BC-5C58474ECD2E}" type="presParOf" srcId="{C564FC20-C6E3-4CAE-946B-A83F6E8038BC}" destId="{A632911B-FCAC-415E-AF61-977E94D9EEE1}" srcOrd="1" destOrd="0" presId="urn:microsoft.com/office/officeart/2005/8/layout/vList5"/>
    <dgm:cxn modelId="{1DA4CD5D-4525-4911-BC59-649280EAA66F}" type="presParOf" srcId="{C564FC20-C6E3-4CAE-946B-A83F6E8038BC}" destId="{2A5AB3E8-DAF4-4A11-9BC2-049225AF2EEB}" srcOrd="2" destOrd="0" presId="urn:microsoft.com/office/officeart/2005/8/layout/vList5"/>
    <dgm:cxn modelId="{FC41A692-14E7-4095-A2F2-D70B911DD5D8}" type="presParOf" srcId="{2A5AB3E8-DAF4-4A11-9BC2-049225AF2EEB}" destId="{A154C679-5D7E-4C77-AEB3-2EDD606A8CBC}" srcOrd="0" destOrd="0" presId="urn:microsoft.com/office/officeart/2005/8/layout/vList5"/>
    <dgm:cxn modelId="{ABF4989C-6D36-438E-BE49-D45D2E828992}" type="presParOf" srcId="{2A5AB3E8-DAF4-4A11-9BC2-049225AF2EEB}" destId="{45B4962A-C5E4-485B-B75C-CD9AAA63DA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70DD816-BDFD-458D-8B8B-B2C6B353304A}"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83C2942-ED0C-4183-B612-698A35B0CCA4}">
      <dgm:prSet phldrT="[文本]" custT="1"/>
      <dgm:spPr/>
      <dgm:t>
        <a:bodyPr/>
        <a:lstStyle/>
        <a:p>
          <a:r>
            <a:rPr lang="zh-CN" altLang="en-US" sz="1600" b="1" smtClean="0">
              <a:latin typeface="微软雅黑" panose="020B0503020204020204" pitchFamily="34" charset="-122"/>
              <a:ea typeface="微软雅黑" panose="020B0503020204020204" pitchFamily="34" charset="-122"/>
            </a:rPr>
            <a:t>拥塞窗口 </a:t>
          </a:r>
          <a:r>
            <a:rPr lang="en-US" altLang="en-US" sz="1600" b="1" smtClean="0">
              <a:latin typeface="微软雅黑" panose="020B0503020204020204" pitchFamily="34" charset="-122"/>
              <a:ea typeface="微软雅黑" panose="020B0503020204020204" pitchFamily="34" charset="-122"/>
            </a:rPr>
            <a:t>cwnd</a:t>
          </a:r>
          <a:endParaRPr lang="zh-CN" altLang="en-US" sz="1600" b="1" dirty="0">
            <a:latin typeface="微软雅黑" panose="020B0503020204020204" pitchFamily="34" charset="-122"/>
            <a:ea typeface="微软雅黑" panose="020B0503020204020204" pitchFamily="34" charset="-122"/>
          </a:endParaRPr>
        </a:p>
      </dgm:t>
    </dgm:pt>
    <dgm:pt modelId="{C104DA9C-0D2E-45D3-B7BE-C412B5DAFD5C}" type="par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5729F05-D028-436F-A3D3-A6682A55538D}" type="sib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1E54949-960A-477A-8FC3-9C4391417A3F}">
      <dgm:prSet phldrT="[文本]" custT="1"/>
      <dgm:spPr/>
      <dgm:t>
        <a:bodyPr/>
        <a:lstStyle/>
        <a:p>
          <a:pPr>
            <a:lnSpc>
              <a:spcPct val="90000"/>
            </a:lnSpc>
            <a:spcAft>
              <a:spcPct val="20000"/>
            </a:spcAft>
          </a:pPr>
          <a:r>
            <a:rPr lang="zh-CN" altLang="en-US" sz="1600" b="1" dirty="0" smtClean="0">
              <a:latin typeface="微软雅黑" panose="020B0503020204020204" pitchFamily="34" charset="-122"/>
              <a:ea typeface="微软雅黑" panose="020B0503020204020204" pitchFamily="34" charset="-122"/>
            </a:rPr>
            <a:t>初始值：</a:t>
          </a:r>
          <a:r>
            <a:rPr lang="en-US" altLang="en-US" sz="1600" b="1" dirty="0" smtClean="0">
              <a:latin typeface="微软雅黑" panose="020B0503020204020204" pitchFamily="34" charset="-122"/>
              <a:ea typeface="微软雅黑" panose="020B0503020204020204" pitchFamily="34" charset="-122"/>
            </a:rPr>
            <a:t>2 </a:t>
          </a:r>
          <a:r>
            <a:rPr lang="zh-CN" altLang="en-US" sz="1600" b="1" dirty="0" smtClean="0">
              <a:latin typeface="微软雅黑" panose="020B0503020204020204" pitchFamily="34" charset="-122"/>
              <a:ea typeface="微软雅黑" panose="020B0503020204020204" pitchFamily="34" charset="-122"/>
            </a:rPr>
            <a:t>种设置方法。</a:t>
          </a:r>
          <a:endParaRPr lang="zh-CN" altLang="en-US" sz="1600" b="1" dirty="0">
            <a:latin typeface="微软雅黑" panose="020B0503020204020204" pitchFamily="34" charset="-122"/>
            <a:ea typeface="微软雅黑" panose="020B0503020204020204" pitchFamily="34" charset="-122"/>
          </a:endParaRPr>
        </a:p>
      </dgm:t>
    </dgm:pt>
    <dgm:pt modelId="{332F67AE-D9DF-4B9D-8C4A-85EAA0CA9327}" type="par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84703DF8-717E-4D51-B348-F5DB13D87435}" type="sib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F0F7EFC8-A225-421F-89B6-3F68CE2853DC}">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慢开始门限 </a:t>
          </a:r>
          <a:r>
            <a:rPr lang="en-US" altLang="en-US" sz="1600" b="1" dirty="0" err="1" smtClean="0">
              <a:latin typeface="微软雅黑" panose="020B0503020204020204" pitchFamily="34" charset="-122"/>
              <a:ea typeface="微软雅黑" panose="020B0503020204020204" pitchFamily="34" charset="-122"/>
            </a:rPr>
            <a:t>ssthresh</a:t>
          </a:r>
          <a:endParaRPr lang="zh-CN" altLang="en-US" sz="1600" b="1" dirty="0">
            <a:latin typeface="微软雅黑" panose="020B0503020204020204" pitchFamily="34" charset="-122"/>
            <a:ea typeface="微软雅黑" panose="020B0503020204020204" pitchFamily="34" charset="-122"/>
          </a:endParaRPr>
        </a:p>
      </dgm:t>
    </dgm:pt>
    <dgm:pt modelId="{60B4D278-B7F4-4772-A90A-948C6EAF09CC}" type="par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425F900E-3CBA-46F7-B5CC-1DDB0FC5F957}" type="sib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DF75F5EF-3774-4B9A-AFBA-18481269C53B}">
      <dgm:prSet phldrT="[文本]" custT="1"/>
      <dgm:spPr/>
      <dgm:t>
        <a:bodyPr/>
        <a:lstStyle/>
        <a:p>
          <a:pPr>
            <a:lnSpc>
              <a:spcPct val="90000"/>
            </a:lnSpc>
            <a:spcAft>
              <a:spcPts val="0"/>
            </a:spcAft>
          </a:pPr>
          <a:r>
            <a:rPr lang="zh-CN" altLang="en-US" sz="1600" b="1" dirty="0" smtClean="0">
              <a:latin typeface="微软雅黑" panose="020B0503020204020204" pitchFamily="34" charset="-122"/>
              <a:ea typeface="微软雅黑" panose="020B0503020204020204" pitchFamily="34" charset="-122"/>
            </a:rPr>
            <a:t>防止拥塞窗口增长过大引起网络拥塞。</a:t>
          </a:r>
          <a:endParaRPr lang="zh-CN" altLang="en-US" sz="1600" b="1" dirty="0">
            <a:latin typeface="微软雅黑" panose="020B0503020204020204" pitchFamily="34" charset="-122"/>
            <a:ea typeface="微软雅黑" panose="020B0503020204020204" pitchFamily="34" charset="-122"/>
          </a:endParaRPr>
        </a:p>
      </dgm:t>
    </dgm:pt>
    <dgm:pt modelId="{E2409CDF-E3A2-4EDB-B258-A5056E2B2EFE}" type="par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5983E41B-14C1-40CB-A368-FCA23E9040EA}" type="sib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14B2E8A6-D214-46FA-AD27-3B822E40910B}">
      <dgm:prSet custT="1"/>
      <dgm:spPr/>
      <dgm:t>
        <a:bodyPr/>
        <a:lstStyle/>
        <a:p>
          <a:pPr>
            <a:lnSpc>
              <a:spcPct val="50000"/>
            </a:lnSpc>
            <a:spcAft>
              <a:spcPts val="0"/>
            </a:spcAft>
          </a:pPr>
          <a:r>
            <a:rPr lang="en-US" altLang="en-US" sz="1600" b="1" dirty="0" smtClean="0">
              <a:latin typeface="微软雅黑" panose="020B0503020204020204" pitchFamily="34" charset="-122"/>
              <a:ea typeface="微软雅黑" panose="020B0503020204020204" pitchFamily="34" charset="-122"/>
            </a:rPr>
            <a:t>1 </a:t>
          </a:r>
          <a:r>
            <a:rPr lang="zh-CN" altLang="en-US" sz="1600" b="1" dirty="0" smtClean="0">
              <a:latin typeface="微软雅黑" panose="020B0503020204020204" pitchFamily="34" charset="-122"/>
              <a:ea typeface="微软雅黑" panose="020B0503020204020204" pitchFamily="34" charset="-122"/>
            </a:rPr>
            <a:t>至 </a:t>
          </a:r>
          <a:r>
            <a:rPr lang="en-US" altLang="en-US" sz="1600" b="1" dirty="0" smtClean="0">
              <a:latin typeface="微软雅黑" panose="020B0503020204020204" pitchFamily="34" charset="-122"/>
              <a:ea typeface="微软雅黑" panose="020B0503020204020204" pitchFamily="34" charset="-122"/>
            </a:rPr>
            <a:t>2 </a:t>
          </a:r>
          <a:r>
            <a:rPr lang="zh-CN" altLang="en-US" sz="1600" b="1" dirty="0" smtClean="0">
              <a:latin typeface="微软雅黑" panose="020B0503020204020204" pitchFamily="34" charset="-122"/>
              <a:ea typeface="微软雅黑" panose="020B0503020204020204" pitchFamily="34" charset="-122"/>
            </a:rPr>
            <a:t>个最大报文段 </a:t>
          </a:r>
          <a:r>
            <a:rPr lang="en-US" altLang="zh-CN" sz="1600" b="1" dirty="0" smtClean="0">
              <a:latin typeface="微软雅黑" panose="020B0503020204020204" pitchFamily="34" charset="-122"/>
              <a:ea typeface="微软雅黑" panose="020B0503020204020204" pitchFamily="34" charset="-122"/>
            </a:rPr>
            <a:t>MSS</a:t>
          </a:r>
          <a:r>
            <a:rPr lang="zh-CN" altLang="en-US" sz="1600" b="1" dirty="0" smtClean="0">
              <a:latin typeface="微软雅黑" panose="020B0503020204020204" pitchFamily="34" charset="-122"/>
              <a:ea typeface="微软雅黑" panose="020B0503020204020204" pitchFamily="34" charset="-122"/>
            </a:rPr>
            <a:t> （旧标准）</a:t>
          </a:r>
          <a:endParaRPr lang="zh-CN" altLang="en-US" sz="1600" b="1" dirty="0">
            <a:latin typeface="微软雅黑" panose="020B0503020204020204" pitchFamily="34" charset="-122"/>
            <a:ea typeface="微软雅黑" panose="020B0503020204020204" pitchFamily="34" charset="-122"/>
          </a:endParaRPr>
        </a:p>
      </dgm:t>
    </dgm:pt>
    <dgm:pt modelId="{1B082D85-33EF-40ED-91C2-F76833749E13}" type="parTrans" cxnId="{0BD17FD3-9D5E-4909-BA93-14B869C1C3F1}">
      <dgm:prSet/>
      <dgm:spPr/>
      <dgm:t>
        <a:bodyPr/>
        <a:lstStyle/>
        <a:p>
          <a:endParaRPr lang="zh-CN" altLang="en-US" sz="1600"/>
        </a:p>
      </dgm:t>
    </dgm:pt>
    <dgm:pt modelId="{16F4FCE2-3C1A-435F-88E3-1F55DD9134FD}" type="sibTrans" cxnId="{0BD17FD3-9D5E-4909-BA93-14B869C1C3F1}">
      <dgm:prSet/>
      <dgm:spPr/>
      <dgm:t>
        <a:bodyPr/>
        <a:lstStyle/>
        <a:p>
          <a:endParaRPr lang="zh-CN" altLang="en-US" sz="1600"/>
        </a:p>
      </dgm:t>
    </dgm:pt>
    <dgm:pt modelId="{C2FC9CED-CD36-4B24-8E6B-CCDC24506AF1}">
      <dgm:prSet custT="1"/>
      <dgm:spPr/>
      <dgm:t>
        <a:bodyPr/>
        <a:lstStyle/>
        <a:p>
          <a:pPr>
            <a:lnSpc>
              <a:spcPct val="90000"/>
            </a:lnSpc>
            <a:spcAft>
              <a:spcPct val="20000"/>
            </a:spcAft>
          </a:pPr>
          <a:r>
            <a:rPr lang="en-US" altLang="en-US" sz="1600" b="1" dirty="0" smtClean="0">
              <a:latin typeface="微软雅黑" panose="020B0503020204020204" pitchFamily="34" charset="-122"/>
              <a:ea typeface="微软雅黑" panose="020B0503020204020204" pitchFamily="34" charset="-122"/>
            </a:rPr>
            <a:t>2 </a:t>
          </a:r>
          <a:r>
            <a:rPr lang="zh-CN" altLang="en-US" sz="1600" b="1" dirty="0" smtClean="0">
              <a:latin typeface="微软雅黑" panose="020B0503020204020204" pitchFamily="34" charset="-122"/>
              <a:ea typeface="微软雅黑" panose="020B0503020204020204" pitchFamily="34" charset="-122"/>
            </a:rPr>
            <a:t>至 </a:t>
          </a:r>
          <a:r>
            <a:rPr lang="en-US" altLang="en-US" sz="1600" b="1" dirty="0" smtClean="0">
              <a:latin typeface="微软雅黑" panose="020B0503020204020204" pitchFamily="34" charset="-122"/>
              <a:ea typeface="微软雅黑" panose="020B0503020204020204" pitchFamily="34" charset="-122"/>
            </a:rPr>
            <a:t>4 </a:t>
          </a:r>
          <a:r>
            <a:rPr lang="zh-CN" altLang="en-US" sz="1600" b="1" dirty="0" smtClean="0">
              <a:latin typeface="微软雅黑" panose="020B0503020204020204" pitchFamily="34" charset="-122"/>
              <a:ea typeface="微软雅黑" panose="020B0503020204020204" pitchFamily="34" charset="-122"/>
            </a:rPr>
            <a:t>个最大报文段 </a:t>
          </a:r>
          <a:r>
            <a:rPr lang="en-US" altLang="zh-CN" sz="1600" b="1" dirty="0" smtClean="0">
              <a:latin typeface="微软雅黑" panose="020B0503020204020204" pitchFamily="34" charset="-122"/>
              <a:ea typeface="微软雅黑" panose="020B0503020204020204" pitchFamily="34" charset="-122"/>
            </a:rPr>
            <a:t>MSS</a:t>
          </a:r>
          <a:r>
            <a:rPr lang="zh-CN" altLang="en-US" sz="1600" b="1" dirty="0" smtClean="0">
              <a:latin typeface="微软雅黑" panose="020B0503020204020204" pitchFamily="34" charset="-122"/>
              <a:ea typeface="微软雅黑" panose="020B0503020204020204" pitchFamily="34" charset="-122"/>
            </a:rPr>
            <a:t>（</a:t>
          </a:r>
          <a:r>
            <a:rPr lang="en-US" altLang="en-US" sz="1600" b="1" dirty="0" smtClean="0">
              <a:latin typeface="微软雅黑" panose="020B0503020204020204" pitchFamily="34" charset="-122"/>
              <a:ea typeface="微软雅黑" panose="020B0503020204020204" pitchFamily="34" charset="-122"/>
            </a:rPr>
            <a:t>RFC 5681</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dgm:t>
    </dgm:pt>
    <dgm:pt modelId="{3F9BB3B8-6AD6-495D-B7BE-D5916872277B}" type="parTrans" cxnId="{0827BB40-965E-46D8-89C0-C54BA1352446}">
      <dgm:prSet/>
      <dgm:spPr/>
      <dgm:t>
        <a:bodyPr/>
        <a:lstStyle/>
        <a:p>
          <a:endParaRPr lang="zh-CN" altLang="en-US" sz="1600"/>
        </a:p>
      </dgm:t>
    </dgm:pt>
    <dgm:pt modelId="{1A7711CA-6279-42ED-97E0-91C0434960FC}" type="sibTrans" cxnId="{0827BB40-965E-46D8-89C0-C54BA1352446}">
      <dgm:prSet/>
      <dgm:spPr/>
      <dgm:t>
        <a:bodyPr/>
        <a:lstStyle/>
        <a:p>
          <a:endParaRPr lang="zh-CN" altLang="en-US" sz="1600"/>
        </a:p>
      </dgm:t>
    </dgm:pt>
    <dgm:pt modelId="{8771C144-2922-4340-B073-BA112563706F}" type="pres">
      <dgm:prSet presAssocID="{570DD816-BDFD-458D-8B8B-B2C6B353304A}" presName="linear" presStyleCnt="0">
        <dgm:presLayoutVars>
          <dgm:animLvl val="lvl"/>
          <dgm:resizeHandles val="exact"/>
        </dgm:presLayoutVars>
      </dgm:prSet>
      <dgm:spPr/>
      <dgm:t>
        <a:bodyPr/>
        <a:lstStyle/>
        <a:p>
          <a:endParaRPr lang="zh-CN" altLang="en-US"/>
        </a:p>
      </dgm:t>
    </dgm:pt>
    <dgm:pt modelId="{177F862E-94BD-4785-B015-5AD165AECE92}" type="pres">
      <dgm:prSet presAssocID="{183C2942-ED0C-4183-B612-698A35B0CCA4}" presName="parentText" presStyleLbl="node1" presStyleIdx="0" presStyleCnt="2" custLinFactNeighborX="1399" custLinFactNeighborY="-10983">
        <dgm:presLayoutVars>
          <dgm:chMax val="0"/>
          <dgm:bulletEnabled val="1"/>
        </dgm:presLayoutVars>
      </dgm:prSet>
      <dgm:spPr/>
      <dgm:t>
        <a:bodyPr/>
        <a:lstStyle/>
        <a:p>
          <a:endParaRPr lang="zh-CN" altLang="en-US"/>
        </a:p>
      </dgm:t>
    </dgm:pt>
    <dgm:pt modelId="{52E83724-B715-4079-82F3-6EDE3B6F4C27}" type="pres">
      <dgm:prSet presAssocID="{183C2942-ED0C-4183-B612-698A35B0CCA4}" presName="childText" presStyleLbl="revTx" presStyleIdx="0" presStyleCnt="2">
        <dgm:presLayoutVars>
          <dgm:bulletEnabled val="1"/>
        </dgm:presLayoutVars>
      </dgm:prSet>
      <dgm:spPr/>
      <dgm:t>
        <a:bodyPr/>
        <a:lstStyle/>
        <a:p>
          <a:endParaRPr lang="zh-CN" altLang="en-US"/>
        </a:p>
      </dgm:t>
    </dgm:pt>
    <dgm:pt modelId="{0ACFF9AA-D159-4169-9A52-90FB187B15AF}" type="pres">
      <dgm:prSet presAssocID="{F0F7EFC8-A225-421F-89B6-3F68CE2853DC}" presName="parentText" presStyleLbl="node1" presStyleIdx="1" presStyleCnt="2">
        <dgm:presLayoutVars>
          <dgm:chMax val="0"/>
          <dgm:bulletEnabled val="1"/>
        </dgm:presLayoutVars>
      </dgm:prSet>
      <dgm:spPr/>
      <dgm:t>
        <a:bodyPr/>
        <a:lstStyle/>
        <a:p>
          <a:endParaRPr lang="zh-CN" altLang="en-US"/>
        </a:p>
      </dgm:t>
    </dgm:pt>
    <dgm:pt modelId="{A5F6C106-6A44-408A-BCD6-9853C05BAD0C}" type="pres">
      <dgm:prSet presAssocID="{F0F7EFC8-A225-421F-89B6-3F68CE2853DC}" presName="childText" presStyleLbl="revTx" presStyleIdx="1" presStyleCnt="2">
        <dgm:presLayoutVars>
          <dgm:bulletEnabled val="1"/>
        </dgm:presLayoutVars>
      </dgm:prSet>
      <dgm:spPr/>
      <dgm:t>
        <a:bodyPr/>
        <a:lstStyle/>
        <a:p>
          <a:endParaRPr lang="zh-CN" altLang="en-US"/>
        </a:p>
      </dgm:t>
    </dgm:pt>
  </dgm:ptLst>
  <dgm:cxnLst>
    <dgm:cxn modelId="{46FC167E-80D3-45AC-AA95-769099E32FC3}" type="presOf" srcId="{DF75F5EF-3774-4B9A-AFBA-18481269C53B}" destId="{A5F6C106-6A44-408A-BCD6-9853C05BAD0C}" srcOrd="0" destOrd="0" presId="urn:microsoft.com/office/officeart/2005/8/layout/vList2"/>
    <dgm:cxn modelId="{0827BB40-965E-46D8-89C0-C54BA1352446}" srcId="{31E54949-960A-477A-8FC3-9C4391417A3F}" destId="{C2FC9CED-CD36-4B24-8E6B-CCDC24506AF1}" srcOrd="1" destOrd="0" parTransId="{3F9BB3B8-6AD6-495D-B7BE-D5916872277B}" sibTransId="{1A7711CA-6279-42ED-97E0-91C0434960FC}"/>
    <dgm:cxn modelId="{0BD17FD3-9D5E-4909-BA93-14B869C1C3F1}" srcId="{31E54949-960A-477A-8FC3-9C4391417A3F}" destId="{14B2E8A6-D214-46FA-AD27-3B822E40910B}" srcOrd="0" destOrd="0" parTransId="{1B082D85-33EF-40ED-91C2-F76833749E13}" sibTransId="{16F4FCE2-3C1A-435F-88E3-1F55DD9134FD}"/>
    <dgm:cxn modelId="{23ABEE13-5FDB-4329-9238-15FC3CC1CA17}" type="presOf" srcId="{570DD816-BDFD-458D-8B8B-B2C6B353304A}" destId="{8771C144-2922-4340-B073-BA112563706F}" srcOrd="0" destOrd="0" presId="urn:microsoft.com/office/officeart/2005/8/layout/vList2"/>
    <dgm:cxn modelId="{F7C5FDDD-1BC4-45F1-B3E0-497F997D88C3}" type="presOf" srcId="{14B2E8A6-D214-46FA-AD27-3B822E40910B}" destId="{52E83724-B715-4079-82F3-6EDE3B6F4C27}" srcOrd="0" destOrd="1" presId="urn:microsoft.com/office/officeart/2005/8/layout/vList2"/>
    <dgm:cxn modelId="{47FC1360-467D-4D53-A7DD-513438872BCE}" srcId="{F0F7EFC8-A225-421F-89B6-3F68CE2853DC}" destId="{DF75F5EF-3774-4B9A-AFBA-18481269C53B}" srcOrd="0" destOrd="0" parTransId="{E2409CDF-E3A2-4EDB-B258-A5056E2B2EFE}" sibTransId="{5983E41B-14C1-40CB-A368-FCA23E9040EA}"/>
    <dgm:cxn modelId="{E2F253CE-A0E4-4FFD-AD75-D8D3DA5EF6F8}" type="presOf" srcId="{F0F7EFC8-A225-421F-89B6-3F68CE2853DC}" destId="{0ACFF9AA-D159-4169-9A52-90FB187B15AF}" srcOrd="0" destOrd="0" presId="urn:microsoft.com/office/officeart/2005/8/layout/vList2"/>
    <dgm:cxn modelId="{2EB1029B-F1C5-41D3-8709-900F7E72D61C}" srcId="{570DD816-BDFD-458D-8B8B-B2C6B353304A}" destId="{F0F7EFC8-A225-421F-89B6-3F68CE2853DC}" srcOrd="1" destOrd="0" parTransId="{60B4D278-B7F4-4772-A90A-948C6EAF09CC}" sibTransId="{425F900E-3CBA-46F7-B5CC-1DDB0FC5F957}"/>
    <dgm:cxn modelId="{0FF1F087-9483-4C28-830D-590CFCC3C091}" type="presOf" srcId="{31E54949-960A-477A-8FC3-9C4391417A3F}" destId="{52E83724-B715-4079-82F3-6EDE3B6F4C27}" srcOrd="0" destOrd="0" presId="urn:microsoft.com/office/officeart/2005/8/layout/vList2"/>
    <dgm:cxn modelId="{93F6F233-4B48-44EC-9D05-71B537AF7567}" type="presOf" srcId="{183C2942-ED0C-4183-B612-698A35B0CCA4}" destId="{177F862E-94BD-4785-B015-5AD165AECE92}" srcOrd="0" destOrd="0" presId="urn:microsoft.com/office/officeart/2005/8/layout/vList2"/>
    <dgm:cxn modelId="{1619D295-5227-45B2-9CD0-58B8E026F7F4}" srcId="{570DD816-BDFD-458D-8B8B-B2C6B353304A}" destId="{183C2942-ED0C-4183-B612-698A35B0CCA4}" srcOrd="0" destOrd="0" parTransId="{C104DA9C-0D2E-45D3-B7BE-C412B5DAFD5C}" sibTransId="{35729F05-D028-436F-A3D3-A6682A55538D}"/>
    <dgm:cxn modelId="{DD9710E7-9F46-494D-8B58-E16F348257FB}" srcId="{183C2942-ED0C-4183-B612-698A35B0CCA4}" destId="{31E54949-960A-477A-8FC3-9C4391417A3F}" srcOrd="0" destOrd="0" parTransId="{332F67AE-D9DF-4B9D-8C4A-85EAA0CA9327}" sibTransId="{84703DF8-717E-4D51-B348-F5DB13D87435}"/>
    <dgm:cxn modelId="{26D16311-116A-45C2-8DF1-F3652376DEED}" type="presOf" srcId="{C2FC9CED-CD36-4B24-8E6B-CCDC24506AF1}" destId="{52E83724-B715-4079-82F3-6EDE3B6F4C27}" srcOrd="0" destOrd="2" presId="urn:microsoft.com/office/officeart/2005/8/layout/vList2"/>
    <dgm:cxn modelId="{DDCE9859-CB55-4C6F-BC3C-936DA78BF604}" type="presParOf" srcId="{8771C144-2922-4340-B073-BA112563706F}" destId="{177F862E-94BD-4785-B015-5AD165AECE92}" srcOrd="0" destOrd="0" presId="urn:microsoft.com/office/officeart/2005/8/layout/vList2"/>
    <dgm:cxn modelId="{62032D61-96D3-4477-A4D1-AE5F9516B8C4}" type="presParOf" srcId="{8771C144-2922-4340-B073-BA112563706F}" destId="{52E83724-B715-4079-82F3-6EDE3B6F4C27}" srcOrd="1" destOrd="0" presId="urn:microsoft.com/office/officeart/2005/8/layout/vList2"/>
    <dgm:cxn modelId="{462A4AF1-F801-4D89-824E-739DAD86C36B}" type="presParOf" srcId="{8771C144-2922-4340-B073-BA112563706F}" destId="{0ACFF9AA-D159-4169-9A52-90FB187B15AF}" srcOrd="2" destOrd="0" presId="urn:microsoft.com/office/officeart/2005/8/layout/vList2"/>
    <dgm:cxn modelId="{3A56FBCC-C4EF-47CC-BB4E-66D698C8F98C}" type="presParOf" srcId="{8771C144-2922-4340-B073-BA112563706F}" destId="{A5F6C106-6A44-408A-BCD6-9853C05BAD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4AD03C-1C75-4B8A-A257-13A36496BE0E}"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CN" altLang="en-US"/>
        </a:p>
      </dgm:t>
    </dgm:pt>
    <dgm:pt modelId="{13BCED24-4096-4D95-BB59-1A2417AE9510}">
      <dgm:prSet phldrT="[文本]" custT="1"/>
      <dgm:spPr/>
      <dgm:t>
        <a:bodyPr/>
        <a:lstStyle/>
        <a:p>
          <a:pPr>
            <a:lnSpc>
              <a:spcPts val="3000"/>
            </a:lnSpc>
            <a:spcBef>
              <a:spcPts val="0"/>
            </a:spcBef>
            <a:spcAft>
              <a:spcPts val="0"/>
            </a:spcAft>
          </a:pPr>
          <a:r>
            <a:rPr lang="zh-CN" altLang="en-US" sz="1800" b="1" dirty="0" smtClean="0">
              <a:latin typeface="微软雅黑" panose="020B0503020204020204" pitchFamily="34" charset="-122"/>
              <a:ea typeface="微软雅黑" panose="020B0503020204020204" pitchFamily="34" charset="-122"/>
            </a:rPr>
            <a:t>软件端口</a:t>
          </a:r>
          <a:endParaRPr lang="zh-CN" altLang="en-US" sz="1800" b="1" dirty="0">
            <a:latin typeface="微软雅黑" panose="020B0503020204020204" pitchFamily="34" charset="-122"/>
            <a:ea typeface="微软雅黑" panose="020B0503020204020204" pitchFamily="34" charset="-122"/>
          </a:endParaRPr>
        </a:p>
      </dgm:t>
    </dgm:pt>
    <dgm:pt modelId="{B378CA2A-F92D-4CA5-B587-28839AD79485}" type="par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DC7EF1-106C-4176-B053-AD0DC97C013E}" type="sib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97DE7A7-1FE9-436A-8279-0D6800531FF9}">
      <dgm:prSet phldrT="[文本]" custT="1"/>
      <dgm:spPr/>
      <dgm:t>
        <a:bodyPr/>
        <a:lstStyle/>
        <a:p>
          <a:pPr>
            <a:lnSpc>
              <a:spcPts val="3000"/>
            </a:lnSpc>
            <a:spcBef>
              <a:spcPts val="0"/>
            </a:spcBef>
            <a:spcAft>
              <a:spcPts val="0"/>
            </a:spcAft>
          </a:pPr>
          <a:r>
            <a:rPr lang="zh-CN" altLang="en-US" sz="1800" b="1" dirty="0" smtClean="0">
              <a:latin typeface="微软雅黑" panose="020B0503020204020204" pitchFamily="34" charset="-122"/>
              <a:ea typeface="微软雅黑" panose="020B0503020204020204" pitchFamily="34" charset="-122"/>
            </a:rPr>
            <a:t>协议栈层间的</a:t>
          </a:r>
          <a:r>
            <a:rPr lang="zh-CN" altLang="en-US" sz="1800" b="1" dirty="0" smtClean="0">
              <a:solidFill>
                <a:srgbClr val="C00000"/>
              </a:solidFill>
              <a:latin typeface="微软雅黑" panose="020B0503020204020204" pitchFamily="34" charset="-122"/>
              <a:ea typeface="微软雅黑" panose="020B0503020204020204" pitchFamily="34" charset="-122"/>
            </a:rPr>
            <a:t>抽象</a:t>
          </a:r>
          <a:r>
            <a:rPr lang="zh-CN" altLang="en-US" sz="1800" b="1" dirty="0" smtClean="0">
              <a:latin typeface="微软雅黑" panose="020B0503020204020204" pitchFamily="34" charset="-122"/>
              <a:ea typeface="微软雅黑" panose="020B0503020204020204" pitchFamily="34" charset="-122"/>
            </a:rPr>
            <a:t>的协议端口。</a:t>
          </a:r>
          <a:endParaRPr lang="zh-CN" altLang="en-US" sz="1800" b="1" dirty="0">
            <a:latin typeface="微软雅黑" panose="020B0503020204020204" pitchFamily="34" charset="-122"/>
            <a:ea typeface="微软雅黑" panose="020B0503020204020204" pitchFamily="34" charset="-122"/>
          </a:endParaRPr>
        </a:p>
      </dgm:t>
    </dgm:pt>
    <dgm:pt modelId="{545878C0-AED5-48A0-A334-3F993F07AD58}" type="par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2C3CD3E4-2543-47DF-99B3-EB55CAFFA2EC}" type="sib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8C99ACD2-4A47-4B21-A036-902EB77CF7CB}">
      <dgm:prSet phldrT="[文本]" custT="1"/>
      <dgm:spPr/>
      <dgm:t>
        <a:bodyPr/>
        <a:lstStyle/>
        <a:p>
          <a:pPr>
            <a:lnSpc>
              <a:spcPts val="3000"/>
            </a:lnSpc>
            <a:spcBef>
              <a:spcPts val="0"/>
            </a:spcBef>
            <a:spcAft>
              <a:spcPts val="0"/>
            </a:spcAft>
          </a:pPr>
          <a:r>
            <a:rPr lang="zh-CN" altLang="en-US" sz="1800" b="1" dirty="0" smtClean="0">
              <a:latin typeface="微软雅黑" panose="020B0503020204020204" pitchFamily="34" charset="-122"/>
              <a:ea typeface="微软雅黑" panose="020B0503020204020204" pitchFamily="34" charset="-122"/>
            </a:rPr>
            <a:t>硬件端口</a:t>
          </a:r>
          <a:endParaRPr lang="zh-CN" altLang="en-US" sz="1800" b="1" dirty="0">
            <a:latin typeface="微软雅黑" panose="020B0503020204020204" pitchFamily="34" charset="-122"/>
            <a:ea typeface="微软雅黑" panose="020B0503020204020204" pitchFamily="34" charset="-122"/>
          </a:endParaRPr>
        </a:p>
      </dgm:t>
    </dgm:pt>
    <dgm:pt modelId="{AEA2AECB-9BB5-4E2F-99E5-B1AF2E10398B}" type="par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4D36EB6A-5038-4ECC-A9E9-B9D80013F6E8}" type="sib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20660D5-C1AE-4A1C-9559-40532481D3D3}">
      <dgm:prSet phldrT="[文本]" custT="1"/>
      <dgm:spPr/>
      <dgm:t>
        <a:bodyPr/>
        <a:lstStyle/>
        <a:p>
          <a:pPr>
            <a:lnSpc>
              <a:spcPts val="3000"/>
            </a:lnSpc>
            <a:spcBef>
              <a:spcPts val="0"/>
            </a:spcBef>
            <a:spcAft>
              <a:spcPts val="0"/>
            </a:spcAft>
          </a:pPr>
          <a:r>
            <a:rPr lang="zh-CN" altLang="en-US" sz="1800" b="1" dirty="0" smtClean="0">
              <a:latin typeface="微软雅黑" panose="020B0503020204020204" pitchFamily="34" charset="-122"/>
              <a:ea typeface="微软雅黑" panose="020B0503020204020204" pitchFamily="34" charset="-122"/>
            </a:rPr>
            <a:t>不同硬件</a:t>
          </a:r>
          <a:r>
            <a:rPr lang="zh-CN" altLang="en-US" sz="1800" b="1" dirty="0" smtClean="0">
              <a:solidFill>
                <a:srgbClr val="C00000"/>
              </a:solidFill>
              <a:latin typeface="微软雅黑" panose="020B0503020204020204" pitchFamily="34" charset="-122"/>
              <a:ea typeface="微软雅黑" panose="020B0503020204020204" pitchFamily="34" charset="-122"/>
            </a:rPr>
            <a:t>设备</a:t>
          </a:r>
          <a:r>
            <a:rPr lang="zh-CN" altLang="en-US" sz="1800" b="1" dirty="0" smtClean="0">
              <a:latin typeface="微软雅黑" panose="020B0503020204020204" pitchFamily="34" charset="-122"/>
              <a:ea typeface="微软雅黑" panose="020B0503020204020204" pitchFamily="34" charset="-122"/>
            </a:rPr>
            <a:t>进行</a:t>
          </a:r>
          <a:r>
            <a:rPr lang="zh-CN" altLang="en-US" sz="1800" b="1" dirty="0" smtClean="0">
              <a:solidFill>
                <a:srgbClr val="C00000"/>
              </a:solidFill>
              <a:latin typeface="微软雅黑" panose="020B0503020204020204" pitchFamily="34" charset="-122"/>
              <a:ea typeface="微软雅黑" panose="020B0503020204020204" pitchFamily="34" charset="-122"/>
            </a:rPr>
            <a:t>交互</a:t>
          </a:r>
          <a:r>
            <a:rPr lang="zh-CN" altLang="en-US" sz="1800" b="1" dirty="0" smtClean="0">
              <a:latin typeface="微软雅黑" panose="020B0503020204020204" pitchFamily="34" charset="-122"/>
              <a:ea typeface="微软雅黑" panose="020B0503020204020204" pitchFamily="34" charset="-122"/>
            </a:rPr>
            <a:t>的接口。</a:t>
          </a:r>
          <a:endParaRPr lang="zh-CN" altLang="en-US" sz="1800" b="1" dirty="0">
            <a:latin typeface="微软雅黑" panose="020B0503020204020204" pitchFamily="34" charset="-122"/>
            <a:ea typeface="微软雅黑" panose="020B0503020204020204" pitchFamily="34" charset="-122"/>
          </a:endParaRPr>
        </a:p>
      </dgm:t>
    </dgm:pt>
    <dgm:pt modelId="{420AEFAB-064F-436D-B8B2-8D683E498E64}" type="par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2737782-2094-48D0-ADCD-ECAF84F4BF05}" type="sib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0809C8-6B97-4A27-B726-56F1206ECA08}">
      <dgm:prSet phldrT="[文本]" custT="1"/>
      <dgm:spPr/>
      <dgm:t>
        <a:bodyPr/>
        <a:lstStyle/>
        <a:p>
          <a:pPr>
            <a:lnSpc>
              <a:spcPts val="3000"/>
            </a:lnSpc>
            <a:spcBef>
              <a:spcPts val="0"/>
            </a:spcBef>
            <a:spcAft>
              <a:spcPts val="0"/>
            </a:spcAft>
          </a:pPr>
          <a:r>
            <a:rPr lang="zh-CN" altLang="en-US" sz="1800" b="1" dirty="0" smtClean="0">
              <a:latin typeface="微软雅黑" panose="020B0503020204020204" pitchFamily="34" charset="-122"/>
              <a:ea typeface="微软雅黑" panose="020B0503020204020204" pitchFamily="34" charset="-122"/>
            </a:rPr>
            <a:t>是应用层的各种协议</a:t>
          </a:r>
          <a:r>
            <a:rPr lang="zh-CN" altLang="en-US" sz="1800" b="1" dirty="0" smtClean="0">
              <a:solidFill>
                <a:srgbClr val="C00000"/>
              </a:solidFill>
              <a:latin typeface="微软雅黑" panose="020B0503020204020204" pitchFamily="34" charset="-122"/>
              <a:ea typeface="微软雅黑" panose="020B0503020204020204" pitchFamily="34" charset="-122"/>
            </a:rPr>
            <a:t>进程</a:t>
          </a:r>
          <a:r>
            <a:rPr lang="zh-CN" altLang="en-US" sz="1800" b="1" dirty="0" smtClean="0">
              <a:latin typeface="微软雅黑" panose="020B0503020204020204" pitchFamily="34" charset="-122"/>
              <a:ea typeface="微软雅黑" panose="020B0503020204020204" pitchFamily="34" charset="-122"/>
            </a:rPr>
            <a:t>与运输</a:t>
          </a:r>
          <a:r>
            <a:rPr lang="zh-CN" altLang="en-US" sz="1800" b="1" dirty="0" smtClean="0">
              <a:solidFill>
                <a:srgbClr val="C00000"/>
              </a:solidFill>
              <a:latin typeface="微软雅黑" panose="020B0503020204020204" pitchFamily="34" charset="-122"/>
              <a:ea typeface="微软雅黑" panose="020B0503020204020204" pitchFamily="34" charset="-122"/>
            </a:rPr>
            <a:t>实体</a:t>
          </a:r>
          <a:r>
            <a:rPr lang="zh-CN" altLang="en-US" sz="1800" b="1" dirty="0" smtClean="0">
              <a:latin typeface="微软雅黑" panose="020B0503020204020204" pitchFamily="34" charset="-122"/>
              <a:ea typeface="微软雅黑" panose="020B0503020204020204" pitchFamily="34" charset="-122"/>
            </a:rPr>
            <a:t>进行层间</a:t>
          </a:r>
          <a:r>
            <a:rPr lang="zh-CN" altLang="en-US" sz="1800" b="1" dirty="0" smtClean="0">
              <a:solidFill>
                <a:srgbClr val="C00000"/>
              </a:solidFill>
              <a:latin typeface="微软雅黑" panose="020B0503020204020204" pitchFamily="34" charset="-122"/>
              <a:ea typeface="微软雅黑" panose="020B0503020204020204" pitchFamily="34" charset="-122"/>
            </a:rPr>
            <a:t>交互</a:t>
          </a:r>
          <a:r>
            <a:rPr lang="zh-CN" altLang="en-US" sz="1800" b="1" dirty="0" smtClean="0">
              <a:latin typeface="微软雅黑" panose="020B0503020204020204" pitchFamily="34" charset="-122"/>
              <a:ea typeface="微软雅黑" panose="020B0503020204020204" pitchFamily="34" charset="-122"/>
            </a:rPr>
            <a:t>的地点。</a:t>
          </a:r>
          <a:endParaRPr lang="zh-CN" altLang="en-US" sz="1800" b="1" dirty="0">
            <a:latin typeface="微软雅黑" panose="020B0503020204020204" pitchFamily="34" charset="-122"/>
            <a:ea typeface="微软雅黑" panose="020B0503020204020204" pitchFamily="34" charset="-122"/>
          </a:endParaRPr>
        </a:p>
      </dgm:t>
    </dgm:pt>
    <dgm:pt modelId="{F1B82ECC-4D0C-4A85-A69C-268A9707C912}" type="parTrans" cxnId="{26121E0E-6011-4B09-A0AE-0728A295D5D4}">
      <dgm:prSet/>
      <dgm:spPr/>
      <dgm:t>
        <a:bodyPr/>
        <a:lstStyle/>
        <a:p>
          <a:pPr>
            <a:lnSpc>
              <a:spcPts val="3000"/>
            </a:lnSpc>
            <a:spcBef>
              <a:spcPts val="0"/>
            </a:spcBef>
            <a:spcAft>
              <a:spcPts val="0"/>
            </a:spcAft>
          </a:pPr>
          <a:endParaRPr lang="zh-CN" altLang="en-US" sz="1600"/>
        </a:p>
      </dgm:t>
    </dgm:pt>
    <dgm:pt modelId="{9E95C9D8-0F4D-48FC-9666-2E471E19A3AE}" type="sibTrans" cxnId="{26121E0E-6011-4B09-A0AE-0728A295D5D4}">
      <dgm:prSet/>
      <dgm:spPr/>
      <dgm:t>
        <a:bodyPr/>
        <a:lstStyle/>
        <a:p>
          <a:pPr>
            <a:lnSpc>
              <a:spcPts val="3000"/>
            </a:lnSpc>
            <a:spcBef>
              <a:spcPts val="0"/>
            </a:spcBef>
            <a:spcAft>
              <a:spcPts val="0"/>
            </a:spcAft>
          </a:pPr>
          <a:endParaRPr lang="zh-CN" altLang="en-US" sz="1600"/>
        </a:p>
      </dgm:t>
    </dgm:pt>
    <dgm:pt modelId="{0583638A-92F7-4F6B-B1ED-5BA4E801AA27}">
      <dgm:prSet phldrT="[文本]" custT="1"/>
      <dgm:spPr/>
      <dgm:t>
        <a:bodyPr/>
        <a:lstStyle/>
        <a:p>
          <a:pPr>
            <a:lnSpc>
              <a:spcPts val="3000"/>
            </a:lnSpc>
            <a:spcBef>
              <a:spcPts val="0"/>
            </a:spcBef>
            <a:spcAft>
              <a:spcPts val="0"/>
            </a:spcAft>
          </a:pPr>
          <a:r>
            <a:rPr lang="zh-CN" altLang="en-US" sz="1800" b="1" dirty="0" smtClean="0">
              <a:latin typeface="微软雅黑" panose="020B0503020204020204" pitchFamily="34" charset="-122"/>
              <a:ea typeface="微软雅黑" panose="020B0503020204020204" pitchFamily="34" charset="-122"/>
            </a:rPr>
            <a:t>不同系统实现端口的方法可以不同。</a:t>
          </a:r>
          <a:endParaRPr lang="zh-CN" altLang="en-US" sz="1800" b="1" dirty="0">
            <a:latin typeface="微软雅黑" panose="020B0503020204020204" pitchFamily="34" charset="-122"/>
            <a:ea typeface="微软雅黑" panose="020B0503020204020204" pitchFamily="34" charset="-122"/>
          </a:endParaRPr>
        </a:p>
      </dgm:t>
    </dgm:pt>
    <dgm:pt modelId="{59BD5D79-1150-4488-B961-6DD67B917D89}" type="parTrans" cxnId="{03E8BBB5-EA19-4071-9A3C-C21329AF7D38}">
      <dgm:prSet/>
      <dgm:spPr/>
      <dgm:t>
        <a:bodyPr/>
        <a:lstStyle/>
        <a:p>
          <a:pPr>
            <a:lnSpc>
              <a:spcPts val="3000"/>
            </a:lnSpc>
          </a:pPr>
          <a:endParaRPr lang="zh-CN" altLang="en-US" sz="1600"/>
        </a:p>
      </dgm:t>
    </dgm:pt>
    <dgm:pt modelId="{C0234743-99CE-4444-B3BC-B79B431250E9}" type="sibTrans" cxnId="{03E8BBB5-EA19-4071-9A3C-C21329AF7D38}">
      <dgm:prSet/>
      <dgm:spPr/>
      <dgm:t>
        <a:bodyPr/>
        <a:lstStyle/>
        <a:p>
          <a:pPr>
            <a:lnSpc>
              <a:spcPts val="3000"/>
            </a:lnSpc>
          </a:pPr>
          <a:endParaRPr lang="zh-CN" altLang="en-US" sz="1600"/>
        </a:p>
      </dgm:t>
    </dgm:pt>
    <dgm:pt modelId="{C9ADDDC0-CA56-4FDB-86C5-3E95B594DA47}" type="pres">
      <dgm:prSet presAssocID="{104AD03C-1C75-4B8A-A257-13A36496BE0E}" presName="linear" presStyleCnt="0">
        <dgm:presLayoutVars>
          <dgm:animLvl val="lvl"/>
          <dgm:resizeHandles val="exact"/>
        </dgm:presLayoutVars>
      </dgm:prSet>
      <dgm:spPr/>
      <dgm:t>
        <a:bodyPr/>
        <a:lstStyle/>
        <a:p>
          <a:endParaRPr lang="zh-CN" altLang="en-US"/>
        </a:p>
      </dgm:t>
    </dgm:pt>
    <dgm:pt modelId="{9C10F1EF-CFB5-483B-9844-3B7759FDE926}" type="pres">
      <dgm:prSet presAssocID="{13BCED24-4096-4D95-BB59-1A2417AE9510}" presName="parentText" presStyleLbl="node1" presStyleIdx="0" presStyleCnt="2" custLinFactNeighborX="3821" custLinFactNeighborY="-4601">
        <dgm:presLayoutVars>
          <dgm:chMax val="0"/>
          <dgm:bulletEnabled val="1"/>
        </dgm:presLayoutVars>
      </dgm:prSet>
      <dgm:spPr/>
      <dgm:t>
        <a:bodyPr/>
        <a:lstStyle/>
        <a:p>
          <a:endParaRPr lang="zh-CN" altLang="en-US"/>
        </a:p>
      </dgm:t>
    </dgm:pt>
    <dgm:pt modelId="{2487C381-8EF1-485B-9441-46EEB8C1886B}" type="pres">
      <dgm:prSet presAssocID="{13BCED24-4096-4D95-BB59-1A2417AE9510}" presName="childText" presStyleLbl="revTx" presStyleIdx="0" presStyleCnt="2">
        <dgm:presLayoutVars>
          <dgm:bulletEnabled val="1"/>
        </dgm:presLayoutVars>
      </dgm:prSet>
      <dgm:spPr/>
      <dgm:t>
        <a:bodyPr/>
        <a:lstStyle/>
        <a:p>
          <a:endParaRPr lang="zh-CN" altLang="en-US"/>
        </a:p>
      </dgm:t>
    </dgm:pt>
    <dgm:pt modelId="{F24B62DD-54BA-47D1-83D7-96B45A39A82E}" type="pres">
      <dgm:prSet presAssocID="{8C99ACD2-4A47-4B21-A036-902EB77CF7CB}" presName="parentText" presStyleLbl="node1" presStyleIdx="1" presStyleCnt="2">
        <dgm:presLayoutVars>
          <dgm:chMax val="0"/>
          <dgm:bulletEnabled val="1"/>
        </dgm:presLayoutVars>
      </dgm:prSet>
      <dgm:spPr/>
      <dgm:t>
        <a:bodyPr/>
        <a:lstStyle/>
        <a:p>
          <a:endParaRPr lang="zh-CN" altLang="en-US"/>
        </a:p>
      </dgm:t>
    </dgm:pt>
    <dgm:pt modelId="{81781325-F072-4444-84B0-DFA10747A74F}" type="pres">
      <dgm:prSet presAssocID="{8C99ACD2-4A47-4B21-A036-902EB77CF7CB}" presName="childText" presStyleLbl="revTx" presStyleIdx="1" presStyleCnt="2">
        <dgm:presLayoutVars>
          <dgm:bulletEnabled val="1"/>
        </dgm:presLayoutVars>
      </dgm:prSet>
      <dgm:spPr/>
      <dgm:t>
        <a:bodyPr/>
        <a:lstStyle/>
        <a:p>
          <a:endParaRPr lang="zh-CN" altLang="en-US"/>
        </a:p>
      </dgm:t>
    </dgm:pt>
  </dgm:ptLst>
  <dgm:cxnLst>
    <dgm:cxn modelId="{0147F531-CDCA-4F2C-92E7-822A420CED88}" type="presOf" srcId="{BA0809C8-6B97-4A27-B726-56F1206ECA08}" destId="{2487C381-8EF1-485B-9441-46EEB8C1886B}" srcOrd="0" destOrd="1" presId="urn:microsoft.com/office/officeart/2005/8/layout/vList2"/>
    <dgm:cxn modelId="{B7A2C6ED-3688-45DF-B435-0079234F6441}" type="presOf" srcId="{0583638A-92F7-4F6B-B1ED-5BA4E801AA27}" destId="{2487C381-8EF1-485B-9441-46EEB8C1886B}" srcOrd="0" destOrd="2" presId="urn:microsoft.com/office/officeart/2005/8/layout/vList2"/>
    <dgm:cxn modelId="{26121E0E-6011-4B09-A0AE-0728A295D5D4}" srcId="{13BCED24-4096-4D95-BB59-1A2417AE9510}" destId="{BA0809C8-6B97-4A27-B726-56F1206ECA08}" srcOrd="1" destOrd="0" parTransId="{F1B82ECC-4D0C-4A85-A69C-268A9707C912}" sibTransId="{9E95C9D8-0F4D-48FC-9666-2E471E19A3AE}"/>
    <dgm:cxn modelId="{EAC7F3A6-021A-4D25-8E33-EC131B236F26}" srcId="{8C99ACD2-4A47-4B21-A036-902EB77CF7CB}" destId="{120660D5-C1AE-4A1C-9559-40532481D3D3}" srcOrd="0" destOrd="0" parTransId="{420AEFAB-064F-436D-B8B2-8D683E498E64}" sibTransId="{32737782-2094-48D0-ADCD-ECAF84F4BF05}"/>
    <dgm:cxn modelId="{03E8BBB5-EA19-4071-9A3C-C21329AF7D38}" srcId="{13BCED24-4096-4D95-BB59-1A2417AE9510}" destId="{0583638A-92F7-4F6B-B1ED-5BA4E801AA27}" srcOrd="2" destOrd="0" parTransId="{59BD5D79-1150-4488-B961-6DD67B917D89}" sibTransId="{C0234743-99CE-4444-B3BC-B79B431250E9}"/>
    <dgm:cxn modelId="{021C7071-A411-4B1C-8213-A6F2D7397BD0}" type="presOf" srcId="{120660D5-C1AE-4A1C-9559-40532481D3D3}" destId="{81781325-F072-4444-84B0-DFA10747A74F}" srcOrd="0" destOrd="0" presId="urn:microsoft.com/office/officeart/2005/8/layout/vList2"/>
    <dgm:cxn modelId="{ECAF5460-1969-4586-8EA2-CDF3F3064C0E}" type="presOf" srcId="{13BCED24-4096-4D95-BB59-1A2417AE9510}" destId="{9C10F1EF-CFB5-483B-9844-3B7759FDE926}" srcOrd="0" destOrd="0" presId="urn:microsoft.com/office/officeart/2005/8/layout/vList2"/>
    <dgm:cxn modelId="{89469622-F54D-4383-A342-76CFE0A6942A}" srcId="{104AD03C-1C75-4B8A-A257-13A36496BE0E}" destId="{8C99ACD2-4A47-4B21-A036-902EB77CF7CB}" srcOrd="1" destOrd="0" parTransId="{AEA2AECB-9BB5-4E2F-99E5-B1AF2E10398B}" sibTransId="{4D36EB6A-5038-4ECC-A9E9-B9D80013F6E8}"/>
    <dgm:cxn modelId="{F8861C79-D164-44E4-9331-7D2F5BEF0A66}" type="presOf" srcId="{E97DE7A7-1FE9-436A-8279-0D6800531FF9}" destId="{2487C381-8EF1-485B-9441-46EEB8C1886B}" srcOrd="0" destOrd="0" presId="urn:microsoft.com/office/officeart/2005/8/layout/vList2"/>
    <dgm:cxn modelId="{9C8C4731-D8D4-4BC3-B344-38512BD3B100}" type="presOf" srcId="{8C99ACD2-4A47-4B21-A036-902EB77CF7CB}" destId="{F24B62DD-54BA-47D1-83D7-96B45A39A82E}" srcOrd="0" destOrd="0" presId="urn:microsoft.com/office/officeart/2005/8/layout/vList2"/>
    <dgm:cxn modelId="{FBA9404E-14C2-49AE-B7B8-6E7D87C72F99}" srcId="{104AD03C-1C75-4B8A-A257-13A36496BE0E}" destId="{13BCED24-4096-4D95-BB59-1A2417AE9510}" srcOrd="0" destOrd="0" parTransId="{B378CA2A-F92D-4CA5-B587-28839AD79485}" sibTransId="{BADC7EF1-106C-4176-B053-AD0DC97C013E}"/>
    <dgm:cxn modelId="{055AD085-5B69-475B-8B94-523B02655748}" srcId="{13BCED24-4096-4D95-BB59-1A2417AE9510}" destId="{E97DE7A7-1FE9-436A-8279-0D6800531FF9}" srcOrd="0" destOrd="0" parTransId="{545878C0-AED5-48A0-A334-3F993F07AD58}" sibTransId="{2C3CD3E4-2543-47DF-99B3-EB55CAFFA2EC}"/>
    <dgm:cxn modelId="{07D6D911-B85F-4E23-95A6-675277936701}" type="presOf" srcId="{104AD03C-1C75-4B8A-A257-13A36496BE0E}" destId="{C9ADDDC0-CA56-4FDB-86C5-3E95B594DA47}" srcOrd="0" destOrd="0" presId="urn:microsoft.com/office/officeart/2005/8/layout/vList2"/>
    <dgm:cxn modelId="{533ECA1A-4BA7-416B-84E3-3EAA1411FE77}" type="presParOf" srcId="{C9ADDDC0-CA56-4FDB-86C5-3E95B594DA47}" destId="{9C10F1EF-CFB5-483B-9844-3B7759FDE926}" srcOrd="0" destOrd="0" presId="urn:microsoft.com/office/officeart/2005/8/layout/vList2"/>
    <dgm:cxn modelId="{C062389F-6E21-45F6-8921-26A4EA6A3889}" type="presParOf" srcId="{C9ADDDC0-CA56-4FDB-86C5-3E95B594DA47}" destId="{2487C381-8EF1-485B-9441-46EEB8C1886B}" srcOrd="1" destOrd="0" presId="urn:microsoft.com/office/officeart/2005/8/layout/vList2"/>
    <dgm:cxn modelId="{32841B28-552E-4B51-92EC-515B401FD141}" type="presParOf" srcId="{C9ADDDC0-CA56-4FDB-86C5-3E95B594DA47}" destId="{F24B62DD-54BA-47D1-83D7-96B45A39A82E}" srcOrd="2" destOrd="0" presId="urn:microsoft.com/office/officeart/2005/8/layout/vList2"/>
    <dgm:cxn modelId="{EC614032-2C37-42D7-ACDE-E77A4B55988C}" type="presParOf" srcId="{C9ADDDC0-CA56-4FDB-86C5-3E95B594DA47}" destId="{81781325-F072-4444-84B0-DFA10747A74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8629DE-649B-4EB1-8AB5-333FFA185FC5}"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7670711-51FA-4CA7-A1F6-5DD30611F091}">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优点</a:t>
          </a:r>
          <a:endParaRPr lang="zh-CN" altLang="en-US" sz="1800" b="1" dirty="0">
            <a:latin typeface="微软雅黑" panose="020B0503020204020204" pitchFamily="34" charset="-122"/>
            <a:ea typeface="微软雅黑" panose="020B0503020204020204" pitchFamily="34" charset="-122"/>
          </a:endParaRPr>
        </a:p>
      </dgm:t>
    </dgm:pt>
    <dgm:pt modelId="{837FFAB1-AE50-491A-95BA-57C47683C122}" type="par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B3A3E75-AB55-4656-8514-E6B9A254AC17}" type="sib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FF931C1-E237-48FE-832A-306188408C80}">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容易实现，即使确认丢失也不必重传。</a:t>
          </a:r>
          <a:endParaRPr lang="zh-CN" altLang="en-US" sz="1800" b="1" dirty="0">
            <a:latin typeface="微软雅黑" panose="020B0503020204020204" pitchFamily="34" charset="-122"/>
            <a:ea typeface="微软雅黑" panose="020B0503020204020204" pitchFamily="34" charset="-122"/>
          </a:endParaRPr>
        </a:p>
      </dgm:t>
    </dgm:pt>
    <dgm:pt modelId="{670764A7-F9E9-436B-A984-E0B47A956ABA}" type="par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B0E522F-2BCD-43D1-B8E9-5D7C22E5A569}" type="sib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18EC68-061C-4D58-82C9-348641BCBA19}">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缺点</a:t>
          </a:r>
          <a:endParaRPr lang="zh-CN" altLang="en-US" sz="1800" b="1" dirty="0">
            <a:latin typeface="微软雅黑" panose="020B0503020204020204" pitchFamily="34" charset="-122"/>
            <a:ea typeface="微软雅黑" panose="020B0503020204020204" pitchFamily="34" charset="-122"/>
          </a:endParaRPr>
        </a:p>
      </dgm:t>
    </dgm:pt>
    <dgm:pt modelId="{1B6B8DC7-606B-4CCC-BB50-1B246A3511F3}" type="par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A30CA18-94A7-4AEB-8557-8081699B2010}" type="sib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CE5D7B-2AA1-44DB-9DB6-183262D592C7}">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不能向发送方反映出接收方已经正确收到的所有分组的信息。</a:t>
          </a:r>
          <a:endParaRPr lang="zh-CN" altLang="en-US" sz="1800" b="1" dirty="0">
            <a:latin typeface="微软雅黑" panose="020B0503020204020204" pitchFamily="34" charset="-122"/>
            <a:ea typeface="微软雅黑" panose="020B0503020204020204" pitchFamily="34" charset="-122"/>
          </a:endParaRPr>
        </a:p>
      </dgm:t>
    </dgm:pt>
    <dgm:pt modelId="{47FF6F4E-D461-4089-B7B9-7456FA0CE972}" type="par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5DFF412-CBF7-4CA1-B397-ADAA67FE182C}" type="sib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DFD159-FE4F-4210-8329-3F9EEBE4C07E}" type="pres">
      <dgm:prSet presAssocID="{E58629DE-649B-4EB1-8AB5-333FFA185FC5}" presName="linear" presStyleCnt="0">
        <dgm:presLayoutVars>
          <dgm:animLvl val="lvl"/>
          <dgm:resizeHandles val="exact"/>
        </dgm:presLayoutVars>
      </dgm:prSet>
      <dgm:spPr/>
      <dgm:t>
        <a:bodyPr/>
        <a:lstStyle/>
        <a:p>
          <a:endParaRPr lang="zh-CN" altLang="en-US"/>
        </a:p>
      </dgm:t>
    </dgm:pt>
    <dgm:pt modelId="{33B224D6-3FF2-46C4-8268-9A5307B6CCA2}" type="pres">
      <dgm:prSet presAssocID="{17670711-51FA-4CA7-A1F6-5DD30611F091}" presName="parentText" presStyleLbl="node1" presStyleIdx="0" presStyleCnt="2" custScaleY="65789">
        <dgm:presLayoutVars>
          <dgm:chMax val="0"/>
          <dgm:bulletEnabled val="1"/>
        </dgm:presLayoutVars>
      </dgm:prSet>
      <dgm:spPr/>
      <dgm:t>
        <a:bodyPr/>
        <a:lstStyle/>
        <a:p>
          <a:endParaRPr lang="zh-CN" altLang="en-US"/>
        </a:p>
      </dgm:t>
    </dgm:pt>
    <dgm:pt modelId="{769DA413-89B9-4221-A6BC-35722015CED6}" type="pres">
      <dgm:prSet presAssocID="{17670711-51FA-4CA7-A1F6-5DD30611F091}" presName="childText" presStyleLbl="revTx" presStyleIdx="0" presStyleCnt="2">
        <dgm:presLayoutVars>
          <dgm:bulletEnabled val="1"/>
        </dgm:presLayoutVars>
      </dgm:prSet>
      <dgm:spPr/>
      <dgm:t>
        <a:bodyPr/>
        <a:lstStyle/>
        <a:p>
          <a:endParaRPr lang="zh-CN" altLang="en-US"/>
        </a:p>
      </dgm:t>
    </dgm:pt>
    <dgm:pt modelId="{22292CD0-ACC3-4A3E-B075-1AF230BC97FF}" type="pres">
      <dgm:prSet presAssocID="{0E18EC68-061C-4D58-82C9-348641BCBA19}" presName="parentText" presStyleLbl="node1" presStyleIdx="1" presStyleCnt="2" custScaleY="65789">
        <dgm:presLayoutVars>
          <dgm:chMax val="0"/>
          <dgm:bulletEnabled val="1"/>
        </dgm:presLayoutVars>
      </dgm:prSet>
      <dgm:spPr/>
      <dgm:t>
        <a:bodyPr/>
        <a:lstStyle/>
        <a:p>
          <a:endParaRPr lang="zh-CN" altLang="en-US"/>
        </a:p>
      </dgm:t>
    </dgm:pt>
    <dgm:pt modelId="{CB9D41E1-F2ED-4448-86ED-9FD25B52E29B}" type="pres">
      <dgm:prSet presAssocID="{0E18EC68-061C-4D58-82C9-348641BCBA19}" presName="childText" presStyleLbl="revTx" presStyleIdx="1" presStyleCnt="2">
        <dgm:presLayoutVars>
          <dgm:bulletEnabled val="1"/>
        </dgm:presLayoutVars>
      </dgm:prSet>
      <dgm:spPr/>
      <dgm:t>
        <a:bodyPr/>
        <a:lstStyle/>
        <a:p>
          <a:endParaRPr lang="zh-CN" altLang="en-US"/>
        </a:p>
      </dgm:t>
    </dgm:pt>
  </dgm:ptLst>
  <dgm:cxnLst>
    <dgm:cxn modelId="{40843663-2859-450B-9690-312A01A4364F}" type="presOf" srcId="{0E18EC68-061C-4D58-82C9-348641BCBA19}" destId="{22292CD0-ACC3-4A3E-B075-1AF230BC97FF}" srcOrd="0" destOrd="0" presId="urn:microsoft.com/office/officeart/2005/8/layout/vList2"/>
    <dgm:cxn modelId="{D562945D-4A2A-4F4B-8B5B-33CDF058F3EF}" srcId="{E58629DE-649B-4EB1-8AB5-333FFA185FC5}" destId="{17670711-51FA-4CA7-A1F6-5DD30611F091}" srcOrd="0" destOrd="0" parTransId="{837FFAB1-AE50-491A-95BA-57C47683C122}" sibTransId="{1B3A3E75-AB55-4656-8514-E6B9A254AC17}"/>
    <dgm:cxn modelId="{42A4B9EE-396E-4188-B8BA-842E030279B7}" srcId="{17670711-51FA-4CA7-A1F6-5DD30611F091}" destId="{DFF931C1-E237-48FE-832A-306188408C80}" srcOrd="0" destOrd="0" parTransId="{670764A7-F9E9-436B-A984-E0B47A956ABA}" sibTransId="{2B0E522F-2BCD-43D1-B8E9-5D7C22E5A569}"/>
    <dgm:cxn modelId="{F38771FE-2226-49DD-8F85-6A1535BA0119}" srcId="{0E18EC68-061C-4D58-82C9-348641BCBA19}" destId="{0ECE5D7B-2AA1-44DB-9DB6-183262D592C7}" srcOrd="0" destOrd="0" parTransId="{47FF6F4E-D461-4089-B7B9-7456FA0CE972}" sibTransId="{D5DFF412-CBF7-4CA1-B397-ADAA67FE182C}"/>
    <dgm:cxn modelId="{1FB1CFB4-2259-4A36-B013-D92E2EFF6AFC}" type="presOf" srcId="{E58629DE-649B-4EB1-8AB5-333FFA185FC5}" destId="{71DFD159-FE4F-4210-8329-3F9EEBE4C07E}" srcOrd="0" destOrd="0" presId="urn:microsoft.com/office/officeart/2005/8/layout/vList2"/>
    <dgm:cxn modelId="{79EB6A16-C89F-4860-A352-FD7C7EC795CA}" srcId="{E58629DE-649B-4EB1-8AB5-333FFA185FC5}" destId="{0E18EC68-061C-4D58-82C9-348641BCBA19}" srcOrd="1" destOrd="0" parTransId="{1B6B8DC7-606B-4CCC-BB50-1B246A3511F3}" sibTransId="{EA30CA18-94A7-4AEB-8557-8081699B2010}"/>
    <dgm:cxn modelId="{BEAD6A89-5190-405E-9797-D12F931F84CF}" type="presOf" srcId="{0ECE5D7B-2AA1-44DB-9DB6-183262D592C7}" destId="{CB9D41E1-F2ED-4448-86ED-9FD25B52E29B}" srcOrd="0" destOrd="0" presId="urn:microsoft.com/office/officeart/2005/8/layout/vList2"/>
    <dgm:cxn modelId="{D9C72B59-CF77-4AA5-A3C2-3B59AC50C3BE}" type="presOf" srcId="{17670711-51FA-4CA7-A1F6-5DD30611F091}" destId="{33B224D6-3FF2-46C4-8268-9A5307B6CCA2}" srcOrd="0" destOrd="0" presId="urn:microsoft.com/office/officeart/2005/8/layout/vList2"/>
    <dgm:cxn modelId="{5CABB98F-0430-4FBE-A4A6-44F6F6542A31}" type="presOf" srcId="{DFF931C1-E237-48FE-832A-306188408C80}" destId="{769DA413-89B9-4221-A6BC-35722015CED6}" srcOrd="0" destOrd="0" presId="urn:microsoft.com/office/officeart/2005/8/layout/vList2"/>
    <dgm:cxn modelId="{EBD25F5D-9456-4C92-A167-65664FA2A62C}" type="presParOf" srcId="{71DFD159-FE4F-4210-8329-3F9EEBE4C07E}" destId="{33B224D6-3FF2-46C4-8268-9A5307B6CCA2}" srcOrd="0" destOrd="0" presId="urn:microsoft.com/office/officeart/2005/8/layout/vList2"/>
    <dgm:cxn modelId="{2466FA99-CBD1-46F3-96A2-88006BE3CAFF}" type="presParOf" srcId="{71DFD159-FE4F-4210-8329-3F9EEBE4C07E}" destId="{769DA413-89B9-4221-A6BC-35722015CED6}" srcOrd="1" destOrd="0" presId="urn:microsoft.com/office/officeart/2005/8/layout/vList2"/>
    <dgm:cxn modelId="{5178D59C-7D44-46B1-A182-8E20BCC471DC}" type="presParOf" srcId="{71DFD159-FE4F-4210-8329-3F9EEBE4C07E}" destId="{22292CD0-ACC3-4A3E-B075-1AF230BC97FF}" srcOrd="2" destOrd="0" presId="urn:microsoft.com/office/officeart/2005/8/layout/vList2"/>
    <dgm:cxn modelId="{794ACC4F-9FE8-4C1D-B7FE-0CA2E5BAAE1B}" type="presParOf" srcId="{71DFD159-FE4F-4210-8329-3F9EEBE4C07E}" destId="{CB9D41E1-F2ED-4448-86ED-9FD25B52E29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拥塞控制</a:t>
          </a:r>
          <a:endParaRPr lang="zh-CN" altLang="en-US" sz="2000" b="1" dirty="0">
            <a:latin typeface="微软雅黑" panose="020B0503020204020204" pitchFamily="34" charset="-122"/>
            <a:ea typeface="微软雅黑" panose="020B0503020204020204" pitchFamily="34" charset="-122"/>
          </a:endParaRP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防止过多的数据注入到网络中，避免网络中的路由器或链路过载。</a:t>
          </a:r>
          <a:endParaRPr lang="zh-CN" altLang="en-US" sz="1800" b="1" dirty="0">
            <a:latin typeface="微软雅黑" panose="020B0503020204020204" pitchFamily="34" charset="-122"/>
            <a:ea typeface="微软雅黑" panose="020B0503020204020204" pitchFamily="34" charset="-122"/>
          </a:endParaRP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376B25E-A50F-4935-9A84-A2AE7897CCCF}">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endParaRPr lang="zh-CN" altLang="en-US" sz="1800" b="1" dirty="0">
            <a:latin typeface="微软雅黑" panose="020B0503020204020204" pitchFamily="34" charset="-122"/>
            <a:ea typeface="微软雅黑" panose="020B0503020204020204" pitchFamily="34" charset="-122"/>
          </a:endParaRPr>
        </a:p>
      </dgm:t>
    </dgm:pt>
    <dgm:pt modelId="{26269EE4-3ED5-4DE1-B6F2-BC870B778E5F}" type="par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637746-0510-4A3C-90B7-D93A16B92D57}" type="sib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流量控制</a:t>
          </a:r>
          <a:endParaRPr lang="zh-CN" altLang="en-US" sz="2000" b="1" dirty="0">
            <a:latin typeface="微软雅黑" panose="020B0503020204020204" pitchFamily="34" charset="-122"/>
            <a:ea typeface="微软雅黑" panose="020B0503020204020204" pitchFamily="34" charset="-122"/>
          </a:endParaRP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41A8C11-D03E-479A-A84F-C3458AEF2E9A}">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点对点通信量的控制，是个端到端的问题。</a:t>
          </a:r>
          <a:endParaRPr lang="zh-CN" altLang="en-US" sz="1800" b="1" dirty="0">
            <a:latin typeface="微软雅黑" panose="020B0503020204020204" pitchFamily="34" charset="-122"/>
            <a:ea typeface="微软雅黑" panose="020B0503020204020204" pitchFamily="34" charset="-122"/>
          </a:endParaRPr>
        </a:p>
      </dgm:t>
    </dgm:pt>
    <dgm:pt modelId="{A7821D57-E876-4757-939B-CE33CAD146D4}" type="par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553568A-AD7C-418C-9424-82556C1E75C3}" type="sib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抑制发送端发送数据的速率，以使接收端来得及接收。</a:t>
          </a:r>
          <a:endParaRPr lang="zh-CN" altLang="en-US" sz="1800" b="1" dirty="0">
            <a:latin typeface="微软雅黑" panose="020B0503020204020204" pitchFamily="34" charset="-122"/>
            <a:ea typeface="微软雅黑" panose="020B0503020204020204" pitchFamily="34" charset="-122"/>
          </a:endParaRP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t>
        <a:bodyPr/>
        <a:lstStyle/>
        <a:p>
          <a:endParaRPr lang="zh-CN" altLang="en-US"/>
        </a:p>
      </dgm:t>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t>
        <a:bodyPr/>
        <a:lstStyle/>
        <a:p>
          <a:endParaRPr lang="zh-CN" altLang="en-US"/>
        </a:p>
      </dgm:t>
    </dgm:pt>
    <dgm:pt modelId="{72C5BA33-78B4-45DE-B9CA-22A272DDBE2C}" type="pres">
      <dgm:prSet presAssocID="{4EE007B2-F612-44FB-B13F-E78B8586155B}" presName="desTx" presStyleLbl="alignAccFollowNode1" presStyleIdx="0" presStyleCnt="2">
        <dgm:presLayoutVars>
          <dgm:bulletEnabled val="1"/>
        </dgm:presLayoutVars>
      </dgm:prSet>
      <dgm:spPr/>
      <dgm:t>
        <a:bodyPr/>
        <a:lstStyle/>
        <a:p>
          <a:endParaRPr lang="zh-CN" altLang="en-US"/>
        </a:p>
      </dgm:t>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t>
        <a:bodyPr/>
        <a:lstStyle/>
        <a:p>
          <a:endParaRPr lang="zh-CN" altLang="en-US"/>
        </a:p>
      </dgm:t>
    </dgm:pt>
    <dgm:pt modelId="{AAB91EAD-75AE-4168-8A7F-B7A023AD8367}" type="pres">
      <dgm:prSet presAssocID="{DACD2956-BF18-4584-AF2D-3FD839777DF7}" presName="desTx" presStyleLbl="alignAccFollowNode1" presStyleIdx="1" presStyleCnt="2">
        <dgm:presLayoutVars>
          <dgm:bulletEnabled val="1"/>
        </dgm:presLayoutVars>
      </dgm:prSet>
      <dgm:spPr/>
      <dgm:t>
        <a:bodyPr/>
        <a:lstStyle/>
        <a:p>
          <a:endParaRPr lang="zh-CN" altLang="en-US"/>
        </a:p>
      </dgm:t>
    </dgm:pt>
  </dgm:ptLst>
  <dgm:cxnLst>
    <dgm:cxn modelId="{52A635F8-657C-4EDB-8288-F1C84154CA98}" type="presOf" srcId="{3376B25E-A50F-4935-9A84-A2AE7897CCCF}" destId="{72C5BA33-78B4-45DE-B9CA-22A272DDBE2C}" srcOrd="0" destOrd="1" presId="urn:microsoft.com/office/officeart/2005/8/layout/hList1"/>
    <dgm:cxn modelId="{47FAB983-5AC4-402F-9B23-9B04750BCF80}" srcId="{DACD2956-BF18-4584-AF2D-3FD839777DF7}" destId="{541A8C11-D03E-479A-A84F-C3458AEF2E9A}" srcOrd="1" destOrd="0" parTransId="{A7821D57-E876-4757-939B-CE33CAD146D4}" sibTransId="{9553568A-AD7C-418C-9424-82556C1E75C3}"/>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38263262-CABC-4074-A5F3-D3F1E4C03317}" srcId="{4EE007B2-F612-44FB-B13F-E78B8586155B}" destId="{3376B25E-A50F-4935-9A84-A2AE7897CCCF}" srcOrd="1" destOrd="0" parTransId="{26269EE4-3ED5-4DE1-B6F2-BC870B778E5F}" sibTransId="{BF637746-0510-4A3C-90B7-D93A16B92D57}"/>
    <dgm:cxn modelId="{E9F7BDEC-B0B2-4D70-9C76-A3B73A9A92CD}" srcId="{DACD2956-BF18-4584-AF2D-3FD839777DF7}" destId="{7B38BB22-10D0-455B-AB19-4EC1F24B8A2F}" srcOrd="0" destOrd="0" parTransId="{6383180C-1983-48A1-B1E4-F574E14CDBD1}" sibTransId="{0F0ABCB1-B289-4DF9-9D7E-62CB7D38863E}"/>
    <dgm:cxn modelId="{203096C6-3161-47EF-A15A-B83C30ADE451}" type="presOf" srcId="{541A8C11-D03E-479A-A84F-C3458AEF2E9A}" destId="{AAB91EAD-75AE-4168-8A7F-B7A023AD8367}" srcOrd="0" destOrd="1" presId="urn:microsoft.com/office/officeart/2005/8/layout/hList1"/>
    <dgm:cxn modelId="{06F307EA-748F-443B-9B61-7B9DD73BB963}" srcId="{112BEBDF-C69E-49A9-B731-0929408024D8}" destId="{DACD2956-BF18-4584-AF2D-3FD839777DF7}" srcOrd="1" destOrd="0" parTransId="{98DB6D87-467D-4D2D-AF82-D4E303370A2F}" sibTransId="{AFE01F61-F8E8-44D6-97EE-DEA0356464A7}"/>
    <dgm:cxn modelId="{B1F575A2-BDF2-4BC4-B2E5-16FCD1B4EA37}" type="presOf" srcId="{4EE007B2-F612-44FB-B13F-E78B8586155B}" destId="{14B10E15-5814-42D3-93FB-FED52DF5F41F}" srcOrd="0" destOrd="0" presId="urn:microsoft.com/office/officeart/2005/8/layout/hList1"/>
    <dgm:cxn modelId="{1A846D18-8F00-461A-939E-949F0AB8AB06}" srcId="{112BEBDF-C69E-49A9-B731-0929408024D8}" destId="{4EE007B2-F612-44FB-B13F-E78B8586155B}" srcOrd="0" destOrd="0" parTransId="{72B0F351-ECBB-41B6-83F8-2E44095783F4}" sibTransId="{B73030B4-A5E0-40C1-9AE1-02B25975AA00}"/>
    <dgm:cxn modelId="{06D3AEFD-1506-435F-AD4C-70B757C12748}" type="presOf" srcId="{7B38BB22-10D0-455B-AB19-4EC1F24B8A2F}" destId="{AAB91EAD-75AE-4168-8A7F-B7A023AD8367}" srcOrd="0" destOrd="0" presId="urn:microsoft.com/office/officeart/2005/8/layout/hList1"/>
    <dgm:cxn modelId="{D99E9A86-7A1F-44E7-B3D8-4ED992367D2C}" type="presOf" srcId="{710B3081-F341-4301-9185-BE738C183BBB}" destId="{72C5BA33-78B4-45DE-B9CA-22A272DDBE2C}" srcOrd="0" destOrd="0" presId="urn:microsoft.com/office/officeart/2005/8/layout/hList1"/>
    <dgm:cxn modelId="{DA9EC09F-C043-4CCF-8D0C-5BA0D9DBA06B}" type="presOf" srcId="{DACD2956-BF18-4584-AF2D-3FD839777DF7}" destId="{3ACFDD6B-963A-45AA-AED6-29B2C66DA9EB}" srcOrd="0" destOrd="0" presId="urn:microsoft.com/office/officeart/2005/8/layout/hList1"/>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开环控制</a:t>
          </a:r>
          <a:endParaRPr lang="zh-CN" altLang="en-US" sz="2000" b="1" dirty="0">
            <a:latin typeface="微软雅黑" panose="020B0503020204020204" pitchFamily="34" charset="-122"/>
            <a:ea typeface="微软雅黑" panose="020B0503020204020204" pitchFamily="34" charset="-122"/>
          </a:endParaRP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在设计网络时，事先</a:t>
          </a:r>
          <a:r>
            <a:rPr lang="zh-CN" altLang="en-US" sz="1800" b="1" dirty="0" smtClean="0">
              <a:solidFill>
                <a:srgbClr val="C00000"/>
              </a:solidFill>
              <a:latin typeface="微软雅黑" panose="020B0503020204020204" pitchFamily="34" charset="-122"/>
              <a:ea typeface="微软雅黑" panose="020B0503020204020204" pitchFamily="34" charset="-122"/>
            </a:rPr>
            <a:t>考虑周全，</a:t>
          </a:r>
          <a:r>
            <a:rPr lang="zh-CN" altLang="en-US" sz="1800" b="1" dirty="0" smtClean="0">
              <a:latin typeface="微软雅黑" panose="020B0503020204020204" pitchFamily="34" charset="-122"/>
              <a:ea typeface="微软雅黑" panose="020B0503020204020204" pitchFamily="34" charset="-122"/>
            </a:rPr>
            <a:t>力求工作时不发生拥塞。</a:t>
          </a:r>
          <a:endParaRPr lang="zh-CN" altLang="en-US" sz="1800" b="1" dirty="0">
            <a:latin typeface="微软雅黑" panose="020B0503020204020204" pitchFamily="34" charset="-122"/>
            <a:ea typeface="微软雅黑" panose="020B0503020204020204" pitchFamily="34" charset="-122"/>
          </a:endParaRP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闭环控制</a:t>
          </a: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基于反馈环路的概念。</a:t>
          </a:r>
          <a:endParaRPr lang="zh-CN" altLang="en-US" sz="1800" b="1" dirty="0">
            <a:latin typeface="微软雅黑" panose="020B0503020204020204" pitchFamily="34" charset="-122"/>
            <a:ea typeface="微软雅黑" panose="020B0503020204020204" pitchFamily="34" charset="-122"/>
          </a:endParaRP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C2448606-BF7E-4CD3-8BBC-E63E41446859}">
      <dgm:prSet phldrT="[文本]" custT="1"/>
      <dgm:spPr/>
      <dgm:t>
        <a:bodyPr/>
        <a:lstStyle/>
        <a:p>
          <a:r>
            <a:rPr lang="zh-CN" altLang="en-US" sz="1800" b="1" dirty="0" smtClean="0">
              <a:solidFill>
                <a:srgbClr val="0000FF"/>
              </a:solidFill>
              <a:latin typeface="微软雅黑" pitchFamily="34" charset="-122"/>
              <a:ea typeface="微软雅黑" pitchFamily="34" charset="-122"/>
            </a:rPr>
            <a:t>思路：</a:t>
          </a:r>
          <a:r>
            <a:rPr lang="zh-CN" altLang="en-US" sz="1800" b="1" dirty="0" smtClean="0">
              <a:latin typeface="微软雅黑" pitchFamily="34" charset="-122"/>
              <a:ea typeface="微软雅黑" pitchFamily="34" charset="-122"/>
            </a:rPr>
            <a:t>力争</a:t>
          </a:r>
          <a:r>
            <a:rPr lang="zh-CN" altLang="en-US" sz="1800" b="1" dirty="0" smtClean="0">
              <a:solidFill>
                <a:srgbClr val="0000FF"/>
              </a:solidFill>
              <a:latin typeface="微软雅黑" pitchFamily="34" charset="-122"/>
              <a:ea typeface="微软雅黑" pitchFamily="34" charset="-122"/>
            </a:rPr>
            <a:t>避免</a:t>
          </a:r>
          <a:r>
            <a:rPr lang="zh-CN" altLang="en-US" sz="1800" b="1" dirty="0" smtClean="0">
              <a:latin typeface="微软雅黑" pitchFamily="34" charset="-122"/>
              <a:ea typeface="微软雅黑" pitchFamily="34" charset="-122"/>
            </a:rPr>
            <a:t>发生拥塞。</a:t>
          </a:r>
          <a:endParaRPr lang="zh-CN" altLang="en-US" sz="1800" b="1" dirty="0">
            <a:latin typeface="微软雅黑" panose="020B0503020204020204" pitchFamily="34" charset="-122"/>
            <a:ea typeface="微软雅黑" panose="020B0503020204020204" pitchFamily="34" charset="-122"/>
          </a:endParaRPr>
        </a:p>
      </dgm:t>
    </dgm:pt>
    <dgm:pt modelId="{2DDFBD46-B857-474E-8B27-CCB24E2F9B0D}" type="parTrans" cxnId="{7A27A0D6-C7AD-41E7-9686-374209348154}">
      <dgm:prSet/>
      <dgm:spPr/>
      <dgm:t>
        <a:bodyPr/>
        <a:lstStyle/>
        <a:p>
          <a:endParaRPr lang="zh-CN" altLang="en-US"/>
        </a:p>
      </dgm:t>
    </dgm:pt>
    <dgm:pt modelId="{C3B707A5-D44C-439A-8798-74A2B4D73421}" type="sibTrans" cxnId="{7A27A0D6-C7AD-41E7-9686-374209348154}">
      <dgm:prSet/>
      <dgm:spPr/>
      <dgm:t>
        <a:bodyPr/>
        <a:lstStyle/>
        <a:p>
          <a:endParaRPr lang="zh-CN" altLang="en-US"/>
        </a:p>
      </dgm:t>
    </dgm:pt>
    <dgm:pt modelId="{69230521-20F8-455C-9DE0-EB64591477B4}">
      <dgm:prSet custT="1"/>
      <dgm:spPr/>
      <dgm:t>
        <a:bodyPr/>
        <a:lstStyle/>
        <a:p>
          <a:r>
            <a:rPr lang="zh-CN" altLang="en-US" sz="1800" b="1" dirty="0" smtClean="0">
              <a:latin typeface="微软雅黑" panose="020B0503020204020204" pitchFamily="34" charset="-122"/>
              <a:ea typeface="微软雅黑" panose="020B0503020204020204" pitchFamily="34" charset="-122"/>
            </a:rPr>
            <a:t>根据网络</a:t>
          </a:r>
          <a:r>
            <a:rPr lang="zh-CN" altLang="en-US" sz="1800" b="1" dirty="0" smtClean="0">
              <a:solidFill>
                <a:srgbClr val="C00000"/>
              </a:solidFill>
              <a:latin typeface="微软雅黑" panose="020B0503020204020204" pitchFamily="34" charset="-122"/>
              <a:ea typeface="微软雅黑" panose="020B0503020204020204" pitchFamily="34" charset="-122"/>
            </a:rPr>
            <a:t>当前运行状态</a:t>
          </a:r>
          <a:r>
            <a:rPr lang="zh-CN" altLang="en-US" sz="1800" b="1" dirty="0" smtClean="0">
              <a:latin typeface="微软雅黑" panose="020B0503020204020204" pitchFamily="34" charset="-122"/>
              <a:ea typeface="微软雅黑" panose="020B0503020204020204" pitchFamily="34" charset="-122"/>
            </a:rPr>
            <a:t>采取相应控制措施。</a:t>
          </a:r>
        </a:p>
      </dgm:t>
    </dgm:pt>
    <dgm:pt modelId="{12D5CF6D-3ECF-44C8-8A00-2243EEE11BB5}" type="parTrans" cxnId="{68D7CDFF-D5B6-4B82-BCD9-4ADC99E5D786}">
      <dgm:prSet/>
      <dgm:spPr/>
      <dgm:t>
        <a:bodyPr/>
        <a:lstStyle/>
        <a:p>
          <a:endParaRPr lang="zh-CN" altLang="en-US"/>
        </a:p>
      </dgm:t>
    </dgm:pt>
    <dgm:pt modelId="{3125DBAA-2F9E-499F-A3BE-6A4DF87D05F3}" type="sibTrans" cxnId="{68D7CDFF-D5B6-4B82-BCD9-4ADC99E5D786}">
      <dgm:prSet/>
      <dgm:spPr/>
      <dgm:t>
        <a:bodyPr/>
        <a:lstStyle/>
        <a:p>
          <a:endParaRPr lang="zh-CN" altLang="en-US"/>
        </a:p>
      </dgm:t>
    </dgm:pt>
    <dgm:pt modelId="{238D7AE3-4A96-4FFA-8329-EDA2C3555B30}">
      <dgm:prSet custT="1"/>
      <dgm:spPr/>
      <dgm:t>
        <a:bodyPr/>
        <a:lstStyle/>
        <a:p>
          <a:r>
            <a:rPr lang="zh-CN" altLang="en-US" sz="1800" b="1" dirty="0" smtClean="0">
              <a:solidFill>
                <a:srgbClr val="0000FF"/>
              </a:solidFill>
              <a:latin typeface="微软雅黑" panose="020B0503020204020204" pitchFamily="34" charset="-122"/>
              <a:ea typeface="微软雅黑" panose="020B0503020204020204" pitchFamily="34" charset="-122"/>
            </a:rPr>
            <a:t>思路：</a:t>
          </a:r>
          <a:r>
            <a:rPr lang="zh-CN" altLang="en-US" sz="1800" b="1" dirty="0" smtClean="0">
              <a:latin typeface="微软雅黑" panose="020B0503020204020204" pitchFamily="34" charset="-122"/>
              <a:ea typeface="微软雅黑" panose="020B0503020204020204" pitchFamily="34" charset="-122"/>
            </a:rPr>
            <a:t>在发生拥塞后，采取措施进行控制，</a:t>
          </a:r>
          <a:r>
            <a:rPr lang="zh-CN" altLang="en-US" sz="1800" b="1" dirty="0" smtClean="0">
              <a:solidFill>
                <a:srgbClr val="0000FF"/>
              </a:solidFill>
              <a:latin typeface="微软雅黑" panose="020B0503020204020204" pitchFamily="34" charset="-122"/>
              <a:ea typeface="微软雅黑" panose="020B0503020204020204" pitchFamily="34" charset="-122"/>
            </a:rPr>
            <a:t>消除</a:t>
          </a:r>
          <a:r>
            <a:rPr lang="zh-CN" altLang="en-US" sz="1800" b="1" dirty="0" smtClean="0">
              <a:latin typeface="微软雅黑" panose="020B0503020204020204" pitchFamily="34" charset="-122"/>
              <a:ea typeface="微软雅黑" panose="020B0503020204020204" pitchFamily="34" charset="-122"/>
            </a:rPr>
            <a:t>拥塞。</a:t>
          </a:r>
        </a:p>
      </dgm:t>
    </dgm:pt>
    <dgm:pt modelId="{8F3ECFA1-802E-4A72-BEC6-F40B249AD54A}" type="parTrans" cxnId="{AD39759F-59CA-49CB-B3FD-19EAB19B2916}">
      <dgm:prSet/>
      <dgm:spPr/>
      <dgm:t>
        <a:bodyPr/>
        <a:lstStyle/>
        <a:p>
          <a:endParaRPr lang="zh-CN" altLang="en-US"/>
        </a:p>
      </dgm:t>
    </dgm:pt>
    <dgm:pt modelId="{E88472DA-7723-4EBC-9681-94AC3B0DDFFF}" type="sibTrans" cxnId="{AD39759F-59CA-49CB-B3FD-19EAB19B2916}">
      <dgm:prSet/>
      <dgm:spPr/>
      <dgm:t>
        <a:bodyPr/>
        <a:lstStyle/>
        <a:p>
          <a:endParaRPr lang="zh-CN" altLang="en-US"/>
        </a:p>
      </dgm:t>
    </dgm:pt>
    <dgm:pt modelId="{654DBB23-7453-4B2A-8F48-11AC62514B72}">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但一旦整个系统运行起来，就不再中途进行改正了。</a:t>
          </a:r>
          <a:endParaRPr lang="zh-CN" altLang="en-US" sz="1800" b="1" dirty="0">
            <a:latin typeface="微软雅黑" panose="020B0503020204020204" pitchFamily="34" charset="-122"/>
            <a:ea typeface="微软雅黑" panose="020B0503020204020204" pitchFamily="34" charset="-122"/>
          </a:endParaRPr>
        </a:p>
      </dgm:t>
    </dgm:pt>
    <dgm:pt modelId="{4DDD3047-D58B-42B6-95AC-A7D9F23732F0}" type="parTrans" cxnId="{DE96F142-2113-4AC2-8084-749F805247C8}">
      <dgm:prSet/>
      <dgm:spPr/>
      <dgm:t>
        <a:bodyPr/>
        <a:lstStyle/>
        <a:p>
          <a:endParaRPr lang="zh-CN" altLang="en-US"/>
        </a:p>
      </dgm:t>
    </dgm:pt>
    <dgm:pt modelId="{DD57D3ED-98B7-4B38-92D2-CBFD5CB8FFB1}" type="sibTrans" cxnId="{DE96F142-2113-4AC2-8084-749F805247C8}">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t>
        <a:bodyPr/>
        <a:lstStyle/>
        <a:p>
          <a:endParaRPr lang="zh-CN" altLang="en-US"/>
        </a:p>
      </dgm:t>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t>
        <a:bodyPr/>
        <a:lstStyle/>
        <a:p>
          <a:endParaRPr lang="zh-CN" altLang="en-US"/>
        </a:p>
      </dgm:t>
    </dgm:pt>
    <dgm:pt modelId="{72C5BA33-78B4-45DE-B9CA-22A272DDBE2C}" type="pres">
      <dgm:prSet presAssocID="{4EE007B2-F612-44FB-B13F-E78B8586155B}" presName="desTx" presStyleLbl="alignAccFollowNode1" presStyleIdx="0" presStyleCnt="2">
        <dgm:presLayoutVars>
          <dgm:bulletEnabled val="1"/>
        </dgm:presLayoutVars>
      </dgm:prSet>
      <dgm:spPr/>
      <dgm:t>
        <a:bodyPr/>
        <a:lstStyle/>
        <a:p>
          <a:endParaRPr lang="zh-CN" altLang="en-US"/>
        </a:p>
      </dgm:t>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t>
        <a:bodyPr/>
        <a:lstStyle/>
        <a:p>
          <a:endParaRPr lang="zh-CN" altLang="en-US"/>
        </a:p>
      </dgm:t>
    </dgm:pt>
    <dgm:pt modelId="{AAB91EAD-75AE-4168-8A7F-B7A023AD8367}" type="pres">
      <dgm:prSet presAssocID="{DACD2956-BF18-4584-AF2D-3FD839777DF7}" presName="desTx" presStyleLbl="alignAccFollowNode1" presStyleIdx="1" presStyleCnt="2">
        <dgm:presLayoutVars>
          <dgm:bulletEnabled val="1"/>
        </dgm:presLayoutVars>
      </dgm:prSet>
      <dgm:spPr/>
      <dgm:t>
        <a:bodyPr/>
        <a:lstStyle/>
        <a:p>
          <a:endParaRPr lang="zh-CN" altLang="en-US"/>
        </a:p>
      </dgm:t>
    </dgm:pt>
  </dgm:ptLst>
  <dgm:cxnLst>
    <dgm:cxn modelId="{68D7CDFF-D5B6-4B82-BCD9-4ADC99E5D786}" srcId="{DACD2956-BF18-4584-AF2D-3FD839777DF7}" destId="{69230521-20F8-455C-9DE0-EB64591477B4}" srcOrd="1" destOrd="0" parTransId="{12D5CF6D-3ECF-44C8-8A00-2243EEE11BB5}" sibTransId="{3125DBAA-2F9E-499F-A3BE-6A4DF87D05F3}"/>
    <dgm:cxn modelId="{B1F575A2-BDF2-4BC4-B2E5-16FCD1B4EA37}" type="presOf" srcId="{4EE007B2-F612-44FB-B13F-E78B8586155B}" destId="{14B10E15-5814-42D3-93FB-FED52DF5F41F}" srcOrd="0" destOrd="0" presId="urn:microsoft.com/office/officeart/2005/8/layout/hList1"/>
    <dgm:cxn modelId="{D99E9A86-7A1F-44E7-B3D8-4ED992367D2C}" type="presOf" srcId="{710B3081-F341-4301-9185-BE738C183BBB}" destId="{72C5BA33-78B4-45DE-B9CA-22A272DDBE2C}" srcOrd="0" destOrd="0" presId="urn:microsoft.com/office/officeart/2005/8/layout/hList1"/>
    <dgm:cxn modelId="{06D3AEFD-1506-435F-AD4C-70B757C12748}" type="presOf" srcId="{7B38BB22-10D0-455B-AB19-4EC1F24B8A2F}" destId="{AAB91EAD-75AE-4168-8A7F-B7A023AD8367}"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E9F7BDEC-B0B2-4D70-9C76-A3B73A9A92CD}" srcId="{DACD2956-BF18-4584-AF2D-3FD839777DF7}" destId="{7B38BB22-10D0-455B-AB19-4EC1F24B8A2F}" srcOrd="0" destOrd="0" parTransId="{6383180C-1983-48A1-B1E4-F574E14CDBD1}" sibTransId="{0F0ABCB1-B289-4DF9-9D7E-62CB7D38863E}"/>
    <dgm:cxn modelId="{AD39759F-59CA-49CB-B3FD-19EAB19B2916}" srcId="{DACD2956-BF18-4584-AF2D-3FD839777DF7}" destId="{238D7AE3-4A96-4FFA-8329-EDA2C3555B30}" srcOrd="2" destOrd="0" parTransId="{8F3ECFA1-802E-4A72-BEC6-F40B249AD54A}" sibTransId="{E88472DA-7723-4EBC-9681-94AC3B0DDFFF}"/>
    <dgm:cxn modelId="{BF0778D1-7F52-47C1-883F-C7C199E99568}" type="presOf" srcId="{69230521-20F8-455C-9DE0-EB64591477B4}" destId="{AAB91EAD-75AE-4168-8A7F-B7A023AD8367}" srcOrd="0" destOrd="1" presId="urn:microsoft.com/office/officeart/2005/8/layout/hList1"/>
    <dgm:cxn modelId="{CA711844-29BF-4DD6-B7FA-AAA9319B5888}" type="presOf" srcId="{C2448606-BF7E-4CD3-8BBC-E63E41446859}" destId="{72C5BA33-78B4-45DE-B9CA-22A272DDBE2C}" srcOrd="0" destOrd="1" presId="urn:microsoft.com/office/officeart/2005/8/layout/hList1"/>
    <dgm:cxn modelId="{7A27A0D6-C7AD-41E7-9686-374209348154}" srcId="{4EE007B2-F612-44FB-B13F-E78B8586155B}" destId="{C2448606-BF7E-4CD3-8BBC-E63E41446859}" srcOrd="1" destOrd="0" parTransId="{2DDFBD46-B857-474E-8B27-CCB24E2F9B0D}" sibTransId="{C3B707A5-D44C-439A-8798-74A2B4D73421}"/>
    <dgm:cxn modelId="{06F307EA-748F-443B-9B61-7B9DD73BB963}" srcId="{112BEBDF-C69E-49A9-B731-0929408024D8}" destId="{DACD2956-BF18-4584-AF2D-3FD839777DF7}" srcOrd="1" destOrd="0" parTransId="{98DB6D87-467D-4D2D-AF82-D4E303370A2F}" sibTransId="{AFE01F61-F8E8-44D6-97EE-DEA0356464A7}"/>
    <dgm:cxn modelId="{1E143BAF-FC54-420B-AD62-63F0299DBDD9}" type="presOf" srcId="{238D7AE3-4A96-4FFA-8329-EDA2C3555B30}" destId="{AAB91EAD-75AE-4168-8A7F-B7A023AD8367}" srcOrd="0" destOrd="2" presId="urn:microsoft.com/office/officeart/2005/8/layout/hList1"/>
    <dgm:cxn modelId="{F6938530-079E-4F28-907C-9DAADFB08D0E}" type="presOf" srcId="{112BEBDF-C69E-49A9-B731-0929408024D8}" destId="{74DCD11F-98DA-4BA1-A4EB-9AB34E9C3C9D}" srcOrd="0" destOrd="0" presId="urn:microsoft.com/office/officeart/2005/8/layout/hList1"/>
    <dgm:cxn modelId="{DA9EC09F-C043-4CCF-8D0C-5BA0D9DBA06B}" type="presOf" srcId="{DACD2956-BF18-4584-AF2D-3FD839777DF7}" destId="{3ACFDD6B-963A-45AA-AED6-29B2C66DA9EB}" srcOrd="0" destOrd="0" presId="urn:microsoft.com/office/officeart/2005/8/layout/hList1"/>
    <dgm:cxn modelId="{2D753E63-7497-41A4-B647-808C66FC660F}" type="presOf" srcId="{654DBB23-7453-4B2A-8F48-11AC62514B72}" destId="{72C5BA33-78B4-45DE-B9CA-22A272DDBE2C}" srcOrd="0" destOrd="2" presId="urn:microsoft.com/office/officeart/2005/8/layout/hList1"/>
    <dgm:cxn modelId="{1A846D18-8F00-461A-939E-949F0AB8AB06}" srcId="{112BEBDF-C69E-49A9-B731-0929408024D8}" destId="{4EE007B2-F612-44FB-B13F-E78B8586155B}" srcOrd="0" destOrd="0" parTransId="{72B0F351-ECBB-41B6-83F8-2E44095783F4}" sibTransId="{B73030B4-A5E0-40C1-9AE1-02B25975AA00}"/>
    <dgm:cxn modelId="{DE96F142-2113-4AC2-8084-749F805247C8}" srcId="{4EE007B2-F612-44FB-B13F-E78B8586155B}" destId="{654DBB23-7453-4B2A-8F48-11AC62514B72}" srcOrd="2" destOrd="0" parTransId="{4DDD3047-D58B-42B6-95AC-A7D9F23732F0}" sibTransId="{DD57D3ED-98B7-4B38-92D2-CBFD5CB8FFB1}"/>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1</a:t>
          </a:r>
          <a:r>
            <a:rPr lang="zh-CN" altLang="en-US" sz="1800" b="1" dirty="0" smtClean="0">
              <a:solidFill>
                <a:schemeClr val="bg1"/>
              </a:solidFill>
              <a:latin typeface="微软雅黑" panose="020B0503020204020204" pitchFamily="34" charset="-122"/>
              <a:ea typeface="微软雅黑" panose="020B0503020204020204" pitchFamily="34" charset="-122"/>
            </a:rPr>
            <a:t>，监测</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2</a:t>
          </a:r>
          <a:r>
            <a:rPr lang="zh-CN" altLang="en-US" sz="1800" b="1" dirty="0" smtClean="0">
              <a:solidFill>
                <a:schemeClr val="bg1"/>
              </a:solidFill>
              <a:latin typeface="微软雅黑" panose="020B0503020204020204" pitchFamily="34" charset="-122"/>
              <a:ea typeface="微软雅黑" panose="020B0503020204020204" pitchFamily="34" charset="-122"/>
            </a:rPr>
            <a:t>，传送</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3</a:t>
          </a:r>
          <a:r>
            <a:rPr lang="zh-CN" altLang="en-US" sz="1800" b="1" dirty="0" smtClean="0">
              <a:solidFill>
                <a:schemeClr val="bg1"/>
              </a:solidFill>
              <a:latin typeface="微软雅黑" panose="020B0503020204020204" pitchFamily="34" charset="-122"/>
              <a:ea typeface="微软雅黑" panose="020B0503020204020204" pitchFamily="34" charset="-122"/>
            </a:rPr>
            <a:t>，调整</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dirty="0">
            <a:latin typeface="微软雅黑" panose="020B0503020204020204" pitchFamily="34" charset="-122"/>
            <a:ea typeface="微软雅黑" panose="020B0503020204020204" pitchFamily="34" charset="-122"/>
          </a:endParaRP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dirty="0">
            <a:latin typeface="微软雅黑" panose="020B0503020204020204" pitchFamily="34" charset="-122"/>
            <a:ea typeface="微软雅黑" panose="020B0503020204020204" pitchFamily="34" charset="-122"/>
          </a:endParaRP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dirty="0">
            <a:latin typeface="微软雅黑" panose="020B0503020204020204" pitchFamily="34" charset="-122"/>
            <a:ea typeface="微软雅黑" panose="020B0503020204020204" pitchFamily="34" charset="-122"/>
          </a:endParaRP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t>
        <a:bodyPr/>
        <a:lstStyle/>
        <a:p>
          <a:endParaRPr lang="zh-CN" altLang="en-US"/>
        </a:p>
      </dgm:t>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t>
        <a:bodyPr/>
        <a:lstStyle/>
        <a:p>
          <a:endParaRPr lang="zh-CN" altLang="en-US"/>
        </a:p>
      </dgm:t>
    </dgm:pt>
    <dgm:pt modelId="{6CB4AA41-5371-4B42-9534-5C50524AC84F}" type="pres">
      <dgm:prSet presAssocID="{BFEC3037-4009-4C92-8BB3-BA004A9EDEF3}" presName="entireBox" presStyleLbl="node1" presStyleIdx="0" presStyleCnt="3"/>
      <dgm:spPr/>
      <dgm:t>
        <a:bodyPr/>
        <a:lstStyle/>
        <a:p>
          <a:endParaRPr lang="zh-CN" altLang="en-US"/>
        </a:p>
      </dgm:t>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t>
        <a:bodyPr/>
        <a:lstStyle/>
        <a:p>
          <a:endParaRPr lang="zh-CN" altLang="en-US"/>
        </a:p>
      </dgm:t>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t>
        <a:bodyPr/>
        <a:lstStyle/>
        <a:p>
          <a:endParaRPr lang="zh-CN" altLang="en-US"/>
        </a:p>
      </dgm:t>
    </dgm:pt>
    <dgm:pt modelId="{DC00D219-7831-4F88-9472-DCEE38BA17C2}" type="pres">
      <dgm:prSet presAssocID="{4B1C92E2-7636-49C1-BF40-059D1DCC39AD}" presName="arrow" presStyleLbl="node1" presStyleIdx="1" presStyleCnt="3"/>
      <dgm:spPr/>
      <dgm:t>
        <a:bodyPr/>
        <a:lstStyle/>
        <a:p>
          <a:endParaRPr lang="zh-CN" altLang="en-US"/>
        </a:p>
      </dgm:t>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t>
        <a:bodyPr/>
        <a:lstStyle/>
        <a:p>
          <a:endParaRPr lang="zh-CN" altLang="en-US"/>
        </a:p>
      </dgm:t>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t>
        <a:bodyPr/>
        <a:lstStyle/>
        <a:p>
          <a:endParaRPr lang="zh-CN" altLang="en-US"/>
        </a:p>
      </dgm:t>
    </dgm:pt>
    <dgm:pt modelId="{021834F7-9CCD-4967-A129-E4F8A64E9A64}" type="pres">
      <dgm:prSet presAssocID="{3947F608-ABD1-4FAB-9C0B-DE329E429A37}" presName="arrow" presStyleLbl="node1" presStyleIdx="2" presStyleCnt="3"/>
      <dgm:spPr/>
      <dgm:t>
        <a:bodyPr/>
        <a:lstStyle/>
        <a:p>
          <a:endParaRPr lang="zh-CN" altLang="en-US"/>
        </a:p>
      </dgm:t>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t>
        <a:bodyPr/>
        <a:lstStyle/>
        <a:p>
          <a:endParaRPr lang="zh-CN" altLang="en-US"/>
        </a:p>
      </dgm:t>
    </dgm:pt>
  </dgm:ptLst>
  <dgm:cxnLst>
    <dgm:cxn modelId="{A52CF45B-6B18-4411-9839-89F985A7649D}" srcId="{4B1C92E2-7636-49C1-BF40-059D1DCC39AD}" destId="{4CA39C50-B6AD-43B9-8AA3-4AB1AB59AC80}" srcOrd="0" destOrd="0" parTransId="{84A258E1-F007-4F07-8C44-4F27BB480876}" sibTransId="{A854CB13-5B4C-47C5-ACEA-5A400774CEFF}"/>
    <dgm:cxn modelId="{3BB6C109-83DA-4E9E-9557-5D1A6489A0D7}" type="presOf" srcId="{DA9A4429-076D-4858-8D8F-88C39D4CCEEC}" destId="{2286B00D-FCEB-4810-B271-7980421C2465}" srcOrd="0"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9B78F294-58B9-473B-8C21-7F51266D5975}" srcId="{DA9A4429-076D-4858-8D8F-88C39D4CCEEC}" destId="{4B1C92E2-7636-49C1-BF40-059D1DCC39AD}" srcOrd="1" destOrd="0" parTransId="{21AAF4E5-69AF-4C41-93F3-EC6C16982352}" sibTransId="{E375B598-83FA-4739-BC24-308DF11DC7CA}"/>
    <dgm:cxn modelId="{1DCB8519-3671-4A11-987F-101833158C0A}" srcId="{DA9A4429-076D-4858-8D8F-88C39D4CCEEC}" destId="{BFEC3037-4009-4C92-8BB3-BA004A9EDEF3}" srcOrd="2" destOrd="0" parTransId="{299766ED-4FD8-49B8-8966-BB112C1AF417}" sibTransId="{E362DCE1-5C72-4E17-8F99-D370708BAF3E}"/>
    <dgm:cxn modelId="{5FFBF780-EF82-4C7B-B65D-7D169A22BC08}" srcId="{DA9A4429-076D-4858-8D8F-88C39D4CCEEC}" destId="{3947F608-ABD1-4FAB-9C0B-DE329E429A37}" srcOrd="0" destOrd="0" parTransId="{44CB9315-4D10-4A42-8F72-3E9848B40F7E}" sibTransId="{59F111A3-8B10-4CBC-8988-6D6887B08325}"/>
    <dgm:cxn modelId="{E84B9572-2768-4579-8818-5044E41255F7}" type="presOf" srcId="{4CA39C50-B6AD-43B9-8AA3-4AB1AB59AC80}" destId="{37CDBDB6-2170-404B-8F3F-363B34CA7CAF}" srcOrd="0"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D5878276-BA0A-41CF-9C42-C7DB676582A4}" type="presOf" srcId="{3947F608-ABD1-4FAB-9C0B-DE329E429A37}" destId="{021834F7-9CCD-4967-A129-E4F8A64E9A64}" srcOrd="1"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9A0A1A06-B9B1-4D90-B09B-A11586934B87}" type="presOf" srcId="{4B1C92E2-7636-49C1-BF40-059D1DCC39AD}" destId="{DC00D219-7831-4F88-9472-DCEE38BA17C2}" srcOrd="1" destOrd="0" presId="urn:microsoft.com/office/officeart/2005/8/layout/process4"/>
    <dgm:cxn modelId="{4AD52D27-DA43-4854-9E38-64A5CB34D58E}" type="presOf" srcId="{59D49692-B4B1-4D68-A9E2-E3D245C6255F}" destId="{7AD1C28F-030D-4602-84E6-F93CC486F863}"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A88545A1-BB63-4FF4-B28B-E7FED65FA6F0}" type="presOf" srcId="{42AA590A-EE21-4EB6-BB9F-B28697A25CB4}" destId="{131D3D73-943A-4F48-82DD-E5FF9CD6CF04}"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1</a:t>
          </a:r>
          <a:r>
            <a:rPr lang="zh-CN" altLang="en-US" sz="1800" b="1" dirty="0" smtClean="0">
              <a:solidFill>
                <a:schemeClr val="bg1"/>
              </a:solidFill>
              <a:latin typeface="微软雅黑" panose="020B0503020204020204" pitchFamily="34" charset="-122"/>
              <a:ea typeface="微软雅黑" panose="020B0503020204020204" pitchFamily="34" charset="-122"/>
            </a:rPr>
            <a:t>，监测</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2</a:t>
          </a:r>
          <a:r>
            <a:rPr lang="zh-CN" altLang="en-US" sz="1800" b="1" dirty="0" smtClean="0">
              <a:solidFill>
                <a:schemeClr val="bg1"/>
              </a:solidFill>
              <a:latin typeface="微软雅黑" panose="020B0503020204020204" pitchFamily="34" charset="-122"/>
              <a:ea typeface="微软雅黑" panose="020B0503020204020204" pitchFamily="34" charset="-122"/>
            </a:rPr>
            <a:t>，传送</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3</a:t>
          </a:r>
          <a:r>
            <a:rPr lang="zh-CN" altLang="en-US" sz="1800" b="1" dirty="0" smtClean="0">
              <a:solidFill>
                <a:schemeClr val="bg1"/>
              </a:solidFill>
              <a:latin typeface="微软雅黑" panose="020B0503020204020204" pitchFamily="34" charset="-122"/>
              <a:ea typeface="微软雅黑" panose="020B0503020204020204" pitchFamily="34" charset="-122"/>
            </a:rPr>
            <a:t>，调整</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dirty="0">
            <a:latin typeface="微软雅黑" panose="020B0503020204020204" pitchFamily="34" charset="-122"/>
            <a:ea typeface="微软雅黑" panose="020B0503020204020204" pitchFamily="34" charset="-122"/>
          </a:endParaRP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dirty="0">
            <a:latin typeface="微软雅黑" panose="020B0503020204020204" pitchFamily="34" charset="-122"/>
            <a:ea typeface="微软雅黑" panose="020B0503020204020204" pitchFamily="34" charset="-122"/>
          </a:endParaRP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dirty="0">
            <a:latin typeface="微软雅黑" panose="020B0503020204020204" pitchFamily="34" charset="-122"/>
            <a:ea typeface="微软雅黑" panose="020B0503020204020204" pitchFamily="34" charset="-122"/>
          </a:endParaRP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t>
        <a:bodyPr/>
        <a:lstStyle/>
        <a:p>
          <a:endParaRPr lang="zh-CN" altLang="en-US"/>
        </a:p>
      </dgm:t>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t>
        <a:bodyPr/>
        <a:lstStyle/>
        <a:p>
          <a:endParaRPr lang="zh-CN" altLang="en-US"/>
        </a:p>
      </dgm:t>
    </dgm:pt>
    <dgm:pt modelId="{6CB4AA41-5371-4B42-9534-5C50524AC84F}" type="pres">
      <dgm:prSet presAssocID="{BFEC3037-4009-4C92-8BB3-BA004A9EDEF3}" presName="entireBox" presStyleLbl="node1" presStyleIdx="0" presStyleCnt="3"/>
      <dgm:spPr/>
      <dgm:t>
        <a:bodyPr/>
        <a:lstStyle/>
        <a:p>
          <a:endParaRPr lang="zh-CN" altLang="en-US"/>
        </a:p>
      </dgm:t>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t>
        <a:bodyPr/>
        <a:lstStyle/>
        <a:p>
          <a:endParaRPr lang="zh-CN" altLang="en-US"/>
        </a:p>
      </dgm:t>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t>
        <a:bodyPr/>
        <a:lstStyle/>
        <a:p>
          <a:endParaRPr lang="zh-CN" altLang="en-US"/>
        </a:p>
      </dgm:t>
    </dgm:pt>
    <dgm:pt modelId="{DC00D219-7831-4F88-9472-DCEE38BA17C2}" type="pres">
      <dgm:prSet presAssocID="{4B1C92E2-7636-49C1-BF40-059D1DCC39AD}" presName="arrow" presStyleLbl="node1" presStyleIdx="1" presStyleCnt="3"/>
      <dgm:spPr/>
      <dgm:t>
        <a:bodyPr/>
        <a:lstStyle/>
        <a:p>
          <a:endParaRPr lang="zh-CN" altLang="en-US"/>
        </a:p>
      </dgm:t>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t>
        <a:bodyPr/>
        <a:lstStyle/>
        <a:p>
          <a:endParaRPr lang="zh-CN" altLang="en-US"/>
        </a:p>
      </dgm:t>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t>
        <a:bodyPr/>
        <a:lstStyle/>
        <a:p>
          <a:endParaRPr lang="zh-CN" altLang="en-US"/>
        </a:p>
      </dgm:t>
    </dgm:pt>
    <dgm:pt modelId="{021834F7-9CCD-4967-A129-E4F8A64E9A64}" type="pres">
      <dgm:prSet presAssocID="{3947F608-ABD1-4FAB-9C0B-DE329E429A37}" presName="arrow" presStyleLbl="node1" presStyleIdx="2" presStyleCnt="3"/>
      <dgm:spPr/>
      <dgm:t>
        <a:bodyPr/>
        <a:lstStyle/>
        <a:p>
          <a:endParaRPr lang="zh-CN" altLang="en-US"/>
        </a:p>
      </dgm:t>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t>
        <a:bodyPr/>
        <a:lstStyle/>
        <a:p>
          <a:endParaRPr lang="zh-CN" altLang="en-US"/>
        </a:p>
      </dgm:t>
    </dgm:pt>
  </dgm:ptLst>
  <dgm:cxnLst>
    <dgm:cxn modelId="{A52CF45B-6B18-4411-9839-89F985A7649D}" srcId="{4B1C92E2-7636-49C1-BF40-059D1DCC39AD}" destId="{4CA39C50-B6AD-43B9-8AA3-4AB1AB59AC80}" srcOrd="0" destOrd="0" parTransId="{84A258E1-F007-4F07-8C44-4F27BB480876}" sibTransId="{A854CB13-5B4C-47C5-ACEA-5A400774CEFF}"/>
    <dgm:cxn modelId="{3BB6C109-83DA-4E9E-9557-5D1A6489A0D7}" type="presOf" srcId="{DA9A4429-076D-4858-8D8F-88C39D4CCEEC}" destId="{2286B00D-FCEB-4810-B271-7980421C2465}" srcOrd="0"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9B78F294-58B9-473B-8C21-7F51266D5975}" srcId="{DA9A4429-076D-4858-8D8F-88C39D4CCEEC}" destId="{4B1C92E2-7636-49C1-BF40-059D1DCC39AD}" srcOrd="1" destOrd="0" parTransId="{21AAF4E5-69AF-4C41-93F3-EC6C16982352}" sibTransId="{E375B598-83FA-4739-BC24-308DF11DC7CA}"/>
    <dgm:cxn modelId="{1DCB8519-3671-4A11-987F-101833158C0A}" srcId="{DA9A4429-076D-4858-8D8F-88C39D4CCEEC}" destId="{BFEC3037-4009-4C92-8BB3-BA004A9EDEF3}" srcOrd="2" destOrd="0" parTransId="{299766ED-4FD8-49B8-8966-BB112C1AF417}" sibTransId="{E362DCE1-5C72-4E17-8F99-D370708BAF3E}"/>
    <dgm:cxn modelId="{5FFBF780-EF82-4C7B-B65D-7D169A22BC08}" srcId="{DA9A4429-076D-4858-8D8F-88C39D4CCEEC}" destId="{3947F608-ABD1-4FAB-9C0B-DE329E429A37}" srcOrd="0" destOrd="0" parTransId="{44CB9315-4D10-4A42-8F72-3E9848B40F7E}" sibTransId="{59F111A3-8B10-4CBC-8988-6D6887B08325}"/>
    <dgm:cxn modelId="{E84B9572-2768-4579-8818-5044E41255F7}" type="presOf" srcId="{4CA39C50-B6AD-43B9-8AA3-4AB1AB59AC80}" destId="{37CDBDB6-2170-404B-8F3F-363B34CA7CAF}" srcOrd="0"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D5878276-BA0A-41CF-9C42-C7DB676582A4}" type="presOf" srcId="{3947F608-ABD1-4FAB-9C0B-DE329E429A37}" destId="{021834F7-9CCD-4967-A129-E4F8A64E9A64}" srcOrd="1"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9A0A1A06-B9B1-4D90-B09B-A11586934B87}" type="presOf" srcId="{4B1C92E2-7636-49C1-BF40-059D1DCC39AD}" destId="{DC00D219-7831-4F88-9472-DCEE38BA17C2}" srcOrd="1" destOrd="0" presId="urn:microsoft.com/office/officeart/2005/8/layout/process4"/>
    <dgm:cxn modelId="{4AD52D27-DA43-4854-9E38-64A5CB34D58E}" type="presOf" srcId="{59D49692-B4B1-4D68-A9E2-E3D245C6255F}" destId="{7AD1C28F-030D-4602-84E6-F93CC486F863}"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A88545A1-BB63-4FF4-B28B-E7FED65FA6F0}" type="presOf" srcId="{42AA590A-EE21-4EB6-BB9F-B28697A25CB4}" destId="{131D3D73-943A-4F48-82DD-E5FF9CD6CF04}"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1</a:t>
          </a:r>
          <a:r>
            <a:rPr lang="zh-CN" altLang="en-US" sz="1800" b="1" dirty="0" smtClean="0">
              <a:solidFill>
                <a:schemeClr val="bg1"/>
              </a:solidFill>
              <a:latin typeface="微软雅黑" panose="020B0503020204020204" pitchFamily="34" charset="-122"/>
              <a:ea typeface="微软雅黑" panose="020B0503020204020204" pitchFamily="34" charset="-122"/>
            </a:rPr>
            <a:t>，监测</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2</a:t>
          </a:r>
          <a:r>
            <a:rPr lang="zh-CN" altLang="en-US" sz="1800" b="1" dirty="0" smtClean="0">
              <a:solidFill>
                <a:schemeClr val="bg1"/>
              </a:solidFill>
              <a:latin typeface="微软雅黑" panose="020B0503020204020204" pitchFamily="34" charset="-122"/>
              <a:ea typeface="微软雅黑" panose="020B0503020204020204" pitchFamily="34" charset="-122"/>
            </a:rPr>
            <a:t>，传送</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3</a:t>
          </a:r>
          <a:r>
            <a:rPr lang="zh-CN" altLang="en-US" sz="1800" b="1" dirty="0" smtClean="0">
              <a:solidFill>
                <a:schemeClr val="bg1"/>
              </a:solidFill>
              <a:latin typeface="微软雅黑" panose="020B0503020204020204" pitchFamily="34" charset="-122"/>
              <a:ea typeface="微软雅黑" panose="020B0503020204020204" pitchFamily="34" charset="-122"/>
            </a:rPr>
            <a:t>，调整</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dirty="0">
            <a:latin typeface="微软雅黑" panose="020B0503020204020204" pitchFamily="34" charset="-122"/>
            <a:ea typeface="微软雅黑" panose="020B0503020204020204" pitchFamily="34" charset="-122"/>
          </a:endParaRP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dirty="0">
            <a:latin typeface="微软雅黑" panose="020B0503020204020204" pitchFamily="34" charset="-122"/>
            <a:ea typeface="微软雅黑" panose="020B0503020204020204" pitchFamily="34" charset="-122"/>
          </a:endParaRP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dirty="0">
            <a:latin typeface="微软雅黑" panose="020B0503020204020204" pitchFamily="34" charset="-122"/>
            <a:ea typeface="微软雅黑" panose="020B0503020204020204" pitchFamily="34" charset="-122"/>
          </a:endParaRP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t>
        <a:bodyPr/>
        <a:lstStyle/>
        <a:p>
          <a:endParaRPr lang="zh-CN" altLang="en-US"/>
        </a:p>
      </dgm:t>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t>
        <a:bodyPr/>
        <a:lstStyle/>
        <a:p>
          <a:endParaRPr lang="zh-CN" altLang="en-US"/>
        </a:p>
      </dgm:t>
    </dgm:pt>
    <dgm:pt modelId="{6CB4AA41-5371-4B42-9534-5C50524AC84F}" type="pres">
      <dgm:prSet presAssocID="{BFEC3037-4009-4C92-8BB3-BA004A9EDEF3}" presName="entireBox" presStyleLbl="node1" presStyleIdx="0" presStyleCnt="3"/>
      <dgm:spPr/>
      <dgm:t>
        <a:bodyPr/>
        <a:lstStyle/>
        <a:p>
          <a:endParaRPr lang="zh-CN" altLang="en-US"/>
        </a:p>
      </dgm:t>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t>
        <a:bodyPr/>
        <a:lstStyle/>
        <a:p>
          <a:endParaRPr lang="zh-CN" altLang="en-US"/>
        </a:p>
      </dgm:t>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t>
        <a:bodyPr/>
        <a:lstStyle/>
        <a:p>
          <a:endParaRPr lang="zh-CN" altLang="en-US"/>
        </a:p>
      </dgm:t>
    </dgm:pt>
    <dgm:pt modelId="{DC00D219-7831-4F88-9472-DCEE38BA17C2}" type="pres">
      <dgm:prSet presAssocID="{4B1C92E2-7636-49C1-BF40-059D1DCC39AD}" presName="arrow" presStyleLbl="node1" presStyleIdx="1" presStyleCnt="3"/>
      <dgm:spPr/>
      <dgm:t>
        <a:bodyPr/>
        <a:lstStyle/>
        <a:p>
          <a:endParaRPr lang="zh-CN" altLang="en-US"/>
        </a:p>
      </dgm:t>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t>
        <a:bodyPr/>
        <a:lstStyle/>
        <a:p>
          <a:endParaRPr lang="zh-CN" altLang="en-US"/>
        </a:p>
      </dgm:t>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t>
        <a:bodyPr/>
        <a:lstStyle/>
        <a:p>
          <a:endParaRPr lang="zh-CN" altLang="en-US"/>
        </a:p>
      </dgm:t>
    </dgm:pt>
    <dgm:pt modelId="{021834F7-9CCD-4967-A129-E4F8A64E9A64}" type="pres">
      <dgm:prSet presAssocID="{3947F608-ABD1-4FAB-9C0B-DE329E429A37}" presName="arrow" presStyleLbl="node1" presStyleIdx="2" presStyleCnt="3"/>
      <dgm:spPr/>
      <dgm:t>
        <a:bodyPr/>
        <a:lstStyle/>
        <a:p>
          <a:endParaRPr lang="zh-CN" altLang="en-US"/>
        </a:p>
      </dgm:t>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t>
        <a:bodyPr/>
        <a:lstStyle/>
        <a:p>
          <a:endParaRPr lang="zh-CN" altLang="en-US"/>
        </a:p>
      </dgm:t>
    </dgm:pt>
  </dgm:ptLst>
  <dgm:cxnLst>
    <dgm:cxn modelId="{A52CF45B-6B18-4411-9839-89F985A7649D}" srcId="{4B1C92E2-7636-49C1-BF40-059D1DCC39AD}" destId="{4CA39C50-B6AD-43B9-8AA3-4AB1AB59AC80}" srcOrd="0" destOrd="0" parTransId="{84A258E1-F007-4F07-8C44-4F27BB480876}" sibTransId="{A854CB13-5B4C-47C5-ACEA-5A400774CEFF}"/>
    <dgm:cxn modelId="{3BB6C109-83DA-4E9E-9557-5D1A6489A0D7}" type="presOf" srcId="{DA9A4429-076D-4858-8D8F-88C39D4CCEEC}" destId="{2286B00D-FCEB-4810-B271-7980421C2465}" srcOrd="0"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9B78F294-58B9-473B-8C21-7F51266D5975}" srcId="{DA9A4429-076D-4858-8D8F-88C39D4CCEEC}" destId="{4B1C92E2-7636-49C1-BF40-059D1DCC39AD}" srcOrd="1" destOrd="0" parTransId="{21AAF4E5-69AF-4C41-93F3-EC6C16982352}" sibTransId="{E375B598-83FA-4739-BC24-308DF11DC7CA}"/>
    <dgm:cxn modelId="{1DCB8519-3671-4A11-987F-101833158C0A}" srcId="{DA9A4429-076D-4858-8D8F-88C39D4CCEEC}" destId="{BFEC3037-4009-4C92-8BB3-BA004A9EDEF3}" srcOrd="2" destOrd="0" parTransId="{299766ED-4FD8-49B8-8966-BB112C1AF417}" sibTransId="{E362DCE1-5C72-4E17-8F99-D370708BAF3E}"/>
    <dgm:cxn modelId="{5FFBF780-EF82-4C7B-B65D-7D169A22BC08}" srcId="{DA9A4429-076D-4858-8D8F-88C39D4CCEEC}" destId="{3947F608-ABD1-4FAB-9C0B-DE329E429A37}" srcOrd="0" destOrd="0" parTransId="{44CB9315-4D10-4A42-8F72-3E9848B40F7E}" sibTransId="{59F111A3-8B10-4CBC-8988-6D6887B08325}"/>
    <dgm:cxn modelId="{E84B9572-2768-4579-8818-5044E41255F7}" type="presOf" srcId="{4CA39C50-B6AD-43B9-8AA3-4AB1AB59AC80}" destId="{37CDBDB6-2170-404B-8F3F-363B34CA7CAF}" srcOrd="0"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D5878276-BA0A-41CF-9C42-C7DB676582A4}" type="presOf" srcId="{3947F608-ABD1-4FAB-9C0B-DE329E429A37}" destId="{021834F7-9CCD-4967-A129-E4F8A64E9A64}" srcOrd="1"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9A0A1A06-B9B1-4D90-B09B-A11586934B87}" type="presOf" srcId="{4B1C92E2-7636-49C1-BF40-059D1DCC39AD}" destId="{DC00D219-7831-4F88-9472-DCEE38BA17C2}" srcOrd="1" destOrd="0" presId="urn:microsoft.com/office/officeart/2005/8/layout/process4"/>
    <dgm:cxn modelId="{4AD52D27-DA43-4854-9E38-64A5CB34D58E}" type="presOf" srcId="{59D49692-B4B1-4D68-A9E2-E3D245C6255F}" destId="{7AD1C28F-030D-4602-84E6-F93CC486F863}"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A88545A1-BB63-4FF4-B28B-E7FED65FA6F0}" type="presOf" srcId="{42AA590A-EE21-4EB6-BB9F-B28697A25CB4}" destId="{131D3D73-943A-4F48-82DD-E5FF9CD6CF04}"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1</a:t>
          </a:r>
          <a:r>
            <a:rPr lang="zh-CN" altLang="en-US" sz="1800" b="1" dirty="0" smtClean="0">
              <a:solidFill>
                <a:schemeClr val="bg1"/>
              </a:solidFill>
              <a:latin typeface="微软雅黑" panose="020B0503020204020204" pitchFamily="34" charset="-122"/>
              <a:ea typeface="微软雅黑" panose="020B0503020204020204" pitchFamily="34" charset="-122"/>
            </a:rPr>
            <a:t>，监测</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2</a:t>
          </a:r>
          <a:r>
            <a:rPr lang="zh-CN" altLang="en-US" sz="1800" b="1" dirty="0" smtClean="0">
              <a:solidFill>
                <a:schemeClr val="bg1"/>
              </a:solidFill>
              <a:latin typeface="微软雅黑" panose="020B0503020204020204" pitchFamily="34" charset="-122"/>
              <a:ea typeface="微软雅黑" panose="020B0503020204020204" pitchFamily="34" charset="-122"/>
            </a:rPr>
            <a:t>，传送</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smtClean="0">
              <a:solidFill>
                <a:schemeClr val="bg1"/>
              </a:solidFill>
              <a:latin typeface="微软雅黑" panose="020B0503020204020204" pitchFamily="34" charset="-122"/>
              <a:ea typeface="微软雅黑" panose="020B0503020204020204" pitchFamily="34" charset="-122"/>
            </a:rPr>
            <a:t>3</a:t>
          </a:r>
          <a:r>
            <a:rPr lang="zh-CN" altLang="en-US" sz="1800" b="1" dirty="0" smtClean="0">
              <a:solidFill>
                <a:schemeClr val="bg1"/>
              </a:solidFill>
              <a:latin typeface="微软雅黑" panose="020B0503020204020204" pitchFamily="34" charset="-122"/>
              <a:ea typeface="微软雅黑" panose="020B0503020204020204" pitchFamily="34" charset="-122"/>
            </a:rPr>
            <a:t>，调整</a:t>
          </a:r>
          <a:endParaRPr lang="zh-CN" altLang="en-US" sz="1800" b="1" dirty="0">
            <a:solidFill>
              <a:schemeClr val="bg1"/>
            </a:solidFill>
            <a:latin typeface="微软雅黑" panose="020B0503020204020204" pitchFamily="34" charset="-122"/>
            <a:ea typeface="微软雅黑" panose="020B0503020204020204" pitchFamily="34" charset="-122"/>
          </a:endParaRP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dirty="0">
            <a:latin typeface="微软雅黑" panose="020B0503020204020204" pitchFamily="34" charset="-122"/>
            <a:ea typeface="微软雅黑" panose="020B0503020204020204" pitchFamily="34" charset="-122"/>
          </a:endParaRP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dirty="0">
            <a:latin typeface="微软雅黑" panose="020B0503020204020204" pitchFamily="34" charset="-122"/>
            <a:ea typeface="微软雅黑" panose="020B0503020204020204" pitchFamily="34" charset="-122"/>
          </a:endParaRP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dirty="0">
            <a:latin typeface="微软雅黑" panose="020B0503020204020204" pitchFamily="34" charset="-122"/>
            <a:ea typeface="微软雅黑" panose="020B0503020204020204" pitchFamily="34" charset="-122"/>
          </a:endParaRP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t>
        <a:bodyPr/>
        <a:lstStyle/>
        <a:p>
          <a:endParaRPr lang="zh-CN" altLang="en-US"/>
        </a:p>
      </dgm:t>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t>
        <a:bodyPr/>
        <a:lstStyle/>
        <a:p>
          <a:endParaRPr lang="zh-CN" altLang="en-US"/>
        </a:p>
      </dgm:t>
    </dgm:pt>
    <dgm:pt modelId="{6CB4AA41-5371-4B42-9534-5C50524AC84F}" type="pres">
      <dgm:prSet presAssocID="{BFEC3037-4009-4C92-8BB3-BA004A9EDEF3}" presName="entireBox" presStyleLbl="node1" presStyleIdx="0" presStyleCnt="3"/>
      <dgm:spPr/>
      <dgm:t>
        <a:bodyPr/>
        <a:lstStyle/>
        <a:p>
          <a:endParaRPr lang="zh-CN" altLang="en-US"/>
        </a:p>
      </dgm:t>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t>
        <a:bodyPr/>
        <a:lstStyle/>
        <a:p>
          <a:endParaRPr lang="zh-CN" altLang="en-US"/>
        </a:p>
      </dgm:t>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t>
        <a:bodyPr/>
        <a:lstStyle/>
        <a:p>
          <a:endParaRPr lang="zh-CN" altLang="en-US"/>
        </a:p>
      </dgm:t>
    </dgm:pt>
    <dgm:pt modelId="{DC00D219-7831-4F88-9472-DCEE38BA17C2}" type="pres">
      <dgm:prSet presAssocID="{4B1C92E2-7636-49C1-BF40-059D1DCC39AD}" presName="arrow" presStyleLbl="node1" presStyleIdx="1" presStyleCnt="3"/>
      <dgm:spPr/>
      <dgm:t>
        <a:bodyPr/>
        <a:lstStyle/>
        <a:p>
          <a:endParaRPr lang="zh-CN" altLang="en-US"/>
        </a:p>
      </dgm:t>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t>
        <a:bodyPr/>
        <a:lstStyle/>
        <a:p>
          <a:endParaRPr lang="zh-CN" altLang="en-US"/>
        </a:p>
      </dgm:t>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t>
        <a:bodyPr/>
        <a:lstStyle/>
        <a:p>
          <a:endParaRPr lang="zh-CN" altLang="en-US"/>
        </a:p>
      </dgm:t>
    </dgm:pt>
    <dgm:pt modelId="{021834F7-9CCD-4967-A129-E4F8A64E9A64}" type="pres">
      <dgm:prSet presAssocID="{3947F608-ABD1-4FAB-9C0B-DE329E429A37}" presName="arrow" presStyleLbl="node1" presStyleIdx="2" presStyleCnt="3"/>
      <dgm:spPr/>
      <dgm:t>
        <a:bodyPr/>
        <a:lstStyle/>
        <a:p>
          <a:endParaRPr lang="zh-CN" altLang="en-US"/>
        </a:p>
      </dgm:t>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t>
        <a:bodyPr/>
        <a:lstStyle/>
        <a:p>
          <a:endParaRPr lang="zh-CN" altLang="en-US"/>
        </a:p>
      </dgm:t>
    </dgm:pt>
  </dgm:ptLst>
  <dgm:cxnLst>
    <dgm:cxn modelId="{A52CF45B-6B18-4411-9839-89F985A7649D}" srcId="{4B1C92E2-7636-49C1-BF40-059D1DCC39AD}" destId="{4CA39C50-B6AD-43B9-8AA3-4AB1AB59AC80}" srcOrd="0" destOrd="0" parTransId="{84A258E1-F007-4F07-8C44-4F27BB480876}" sibTransId="{A854CB13-5B4C-47C5-ACEA-5A400774CEFF}"/>
    <dgm:cxn modelId="{3BB6C109-83DA-4E9E-9557-5D1A6489A0D7}" type="presOf" srcId="{DA9A4429-076D-4858-8D8F-88C39D4CCEEC}" destId="{2286B00D-FCEB-4810-B271-7980421C2465}" srcOrd="0"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9B78F294-58B9-473B-8C21-7F51266D5975}" srcId="{DA9A4429-076D-4858-8D8F-88C39D4CCEEC}" destId="{4B1C92E2-7636-49C1-BF40-059D1DCC39AD}" srcOrd="1" destOrd="0" parTransId="{21AAF4E5-69AF-4C41-93F3-EC6C16982352}" sibTransId="{E375B598-83FA-4739-BC24-308DF11DC7CA}"/>
    <dgm:cxn modelId="{1DCB8519-3671-4A11-987F-101833158C0A}" srcId="{DA9A4429-076D-4858-8D8F-88C39D4CCEEC}" destId="{BFEC3037-4009-4C92-8BB3-BA004A9EDEF3}" srcOrd="2" destOrd="0" parTransId="{299766ED-4FD8-49B8-8966-BB112C1AF417}" sibTransId="{E362DCE1-5C72-4E17-8F99-D370708BAF3E}"/>
    <dgm:cxn modelId="{5FFBF780-EF82-4C7B-B65D-7D169A22BC08}" srcId="{DA9A4429-076D-4858-8D8F-88C39D4CCEEC}" destId="{3947F608-ABD1-4FAB-9C0B-DE329E429A37}" srcOrd="0" destOrd="0" parTransId="{44CB9315-4D10-4A42-8F72-3E9848B40F7E}" sibTransId="{59F111A3-8B10-4CBC-8988-6D6887B08325}"/>
    <dgm:cxn modelId="{E84B9572-2768-4579-8818-5044E41255F7}" type="presOf" srcId="{4CA39C50-B6AD-43B9-8AA3-4AB1AB59AC80}" destId="{37CDBDB6-2170-404B-8F3F-363B34CA7CAF}" srcOrd="0"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D5878276-BA0A-41CF-9C42-C7DB676582A4}" type="presOf" srcId="{3947F608-ABD1-4FAB-9C0B-DE329E429A37}" destId="{021834F7-9CCD-4967-A129-E4F8A64E9A64}" srcOrd="1"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9A0A1A06-B9B1-4D90-B09B-A11586934B87}" type="presOf" srcId="{4B1C92E2-7636-49C1-BF40-059D1DCC39AD}" destId="{DC00D219-7831-4F88-9472-DCEE38BA17C2}" srcOrd="1" destOrd="0" presId="urn:microsoft.com/office/officeart/2005/8/layout/process4"/>
    <dgm:cxn modelId="{4AD52D27-DA43-4854-9E38-64A5CB34D58E}" type="presOf" srcId="{59D49692-B4B1-4D68-A9E2-E3D245C6255F}" destId="{7AD1C28F-030D-4602-84E6-F93CC486F863}"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A88545A1-BB63-4FF4-B28B-E7FED65FA6F0}" type="presOf" srcId="{42AA590A-EE21-4EB6-BB9F-B28697A25CB4}" destId="{131D3D73-943A-4F48-82DD-E5FF9CD6CF04}"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6D97B-D0F6-4762-BF60-A7904357B6F6}">
      <dsp:nvSpPr>
        <dsp:cNvPr id="0" name=""/>
        <dsp:cNvSpPr/>
      </dsp:nvSpPr>
      <dsp:spPr>
        <a:xfrm>
          <a:off x="30" y="15536"/>
          <a:ext cx="2873525" cy="748800"/>
        </a:xfrm>
        <a:prstGeom prst="rect">
          <a:avLst/>
        </a:prstGeom>
        <a:solidFill>
          <a:srgbClr val="C0504D"/>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itchFamily="34" charset="-122"/>
              <a:ea typeface="微软雅黑" pitchFamily="34" charset="-122"/>
            </a:rPr>
            <a:t>UDP</a:t>
          </a:r>
          <a:endParaRPr lang="zh-CN" altLang="en-US" sz="1800" b="1" kern="1200" dirty="0">
            <a:latin typeface="微软雅黑" panose="020B0503020204020204" pitchFamily="34" charset="-122"/>
            <a:ea typeface="微软雅黑" panose="020B0503020204020204" pitchFamily="34" charset="-122"/>
          </a:endParaRPr>
        </a:p>
      </dsp:txBody>
      <dsp:txXfrm>
        <a:off x="30" y="15536"/>
        <a:ext cx="2873525" cy="748800"/>
      </dsp:txXfrm>
    </dsp:sp>
    <dsp:sp modelId="{81374FB4-E28E-4844-BBFA-75610456881B}">
      <dsp:nvSpPr>
        <dsp:cNvPr id="0" name=""/>
        <dsp:cNvSpPr/>
      </dsp:nvSpPr>
      <dsp:spPr>
        <a:xfrm>
          <a:off x="30" y="764336"/>
          <a:ext cx="2873525" cy="221247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latin typeface="微软雅黑" panose="020B0503020204020204" pitchFamily="34" charset="-122"/>
              <a:ea typeface="微软雅黑" panose="020B0503020204020204" pitchFamily="34" charset="-122"/>
            </a:rPr>
            <a:t>传送数据之前不需要先建立连接。</a:t>
          </a:r>
          <a:endParaRPr lang="zh-CN" altLang="en-US" sz="1600" b="1"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b="1" kern="1200" dirty="0" smtClean="0">
              <a:latin typeface="微软雅黑" panose="020B0503020204020204" pitchFamily="34" charset="-122"/>
              <a:ea typeface="微软雅黑" panose="020B0503020204020204" pitchFamily="34" charset="-122"/>
            </a:rPr>
            <a:t>收到 </a:t>
          </a:r>
          <a:r>
            <a:rPr lang="en-US" altLang="en-US" sz="1600" b="1" kern="1200" dirty="0" smtClean="0">
              <a:latin typeface="微软雅黑" panose="020B0503020204020204" pitchFamily="34" charset="-122"/>
              <a:ea typeface="微软雅黑" panose="020B0503020204020204" pitchFamily="34" charset="-122"/>
            </a:rPr>
            <a:t>UDP </a:t>
          </a:r>
          <a:r>
            <a:rPr lang="zh-CN" altLang="en-US" sz="1600" b="1" kern="1200" dirty="0" smtClean="0">
              <a:latin typeface="微软雅黑" panose="020B0503020204020204" pitchFamily="34" charset="-122"/>
              <a:ea typeface="微软雅黑" panose="020B0503020204020204" pitchFamily="34" charset="-122"/>
            </a:rPr>
            <a:t>报后，不需要给出任何确认。</a:t>
          </a:r>
          <a:endParaRPr lang="zh-CN" altLang="en-US" sz="1600" b="1"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b="1" kern="1200" dirty="0" smtClean="0">
              <a:latin typeface="微软雅黑" panose="020B0503020204020204" pitchFamily="34" charset="-122"/>
              <a:ea typeface="微软雅黑" panose="020B0503020204020204" pitchFamily="34" charset="-122"/>
            </a:rPr>
            <a:t>不提供可靠交付，但是一种最有效的工作方式。</a:t>
          </a:r>
          <a:endParaRPr lang="zh-CN" altLang="en-US" sz="1600" b="1" kern="1200" dirty="0">
            <a:latin typeface="微软雅黑" panose="020B0503020204020204" pitchFamily="34" charset="-122"/>
            <a:ea typeface="微软雅黑" panose="020B0503020204020204" pitchFamily="34" charset="-122"/>
          </a:endParaRPr>
        </a:p>
      </dsp:txBody>
      <dsp:txXfrm>
        <a:off x="30" y="764336"/>
        <a:ext cx="2873525" cy="2212470"/>
      </dsp:txXfrm>
    </dsp:sp>
    <dsp:sp modelId="{71294ECD-550A-476F-A96D-56F889AD84F9}">
      <dsp:nvSpPr>
        <dsp:cNvPr id="0" name=""/>
        <dsp:cNvSpPr/>
      </dsp:nvSpPr>
      <dsp:spPr>
        <a:xfrm>
          <a:off x="3275849" y="15536"/>
          <a:ext cx="2873525" cy="748800"/>
        </a:xfrm>
        <a:prstGeom prst="rect">
          <a:avLst/>
        </a:prstGeom>
        <a:solidFill>
          <a:srgbClr val="9BBB59"/>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微软雅黑" panose="020B0503020204020204" pitchFamily="34" charset="-122"/>
              <a:ea typeface="微软雅黑" panose="020B0503020204020204" pitchFamily="34" charset="-122"/>
            </a:rPr>
            <a:t>TCP</a:t>
          </a:r>
          <a:endParaRPr lang="zh-CN" altLang="en-US" sz="1800" b="1" kern="1200" dirty="0">
            <a:latin typeface="微软雅黑" panose="020B0503020204020204" pitchFamily="34" charset="-122"/>
            <a:ea typeface="微软雅黑" panose="020B0503020204020204" pitchFamily="34" charset="-122"/>
          </a:endParaRPr>
        </a:p>
      </dsp:txBody>
      <dsp:txXfrm>
        <a:off x="3275849" y="15536"/>
        <a:ext cx="2873525" cy="748800"/>
      </dsp:txXfrm>
    </dsp:sp>
    <dsp:sp modelId="{45D2AA96-01C3-4DB8-BDEC-FDACF0C5239B}">
      <dsp:nvSpPr>
        <dsp:cNvPr id="0" name=""/>
        <dsp:cNvSpPr/>
      </dsp:nvSpPr>
      <dsp:spPr>
        <a:xfrm>
          <a:off x="3275849" y="764336"/>
          <a:ext cx="2873525" cy="221247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latin typeface="微软雅黑" panose="020B0503020204020204" pitchFamily="34" charset="-122"/>
              <a:ea typeface="微软雅黑" panose="020B0503020204020204" pitchFamily="34" charset="-122"/>
            </a:rPr>
            <a:t>提供可靠的、面向连接的运输服务。</a:t>
          </a:r>
          <a:endParaRPr lang="zh-CN" altLang="en-US" sz="1600" b="1"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b="1" kern="1200" dirty="0" smtClean="0">
              <a:latin typeface="微软雅黑" panose="020B0503020204020204" pitchFamily="34" charset="-122"/>
              <a:ea typeface="微软雅黑" panose="020B0503020204020204" pitchFamily="34" charset="-122"/>
            </a:rPr>
            <a:t>不提供广播或多播服务。</a:t>
          </a:r>
          <a:endParaRPr lang="zh-CN" altLang="en-US" sz="1600" b="1"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b="1" kern="1200" dirty="0" smtClean="0">
              <a:latin typeface="微软雅黑" panose="020B0503020204020204" pitchFamily="34" charset="-122"/>
              <a:ea typeface="微软雅黑" panose="020B0503020204020204" pitchFamily="34" charset="-122"/>
            </a:rPr>
            <a:t>开销较多。</a:t>
          </a:r>
          <a:endParaRPr lang="zh-CN" altLang="en-US" sz="1600" b="1" kern="1200" dirty="0">
            <a:latin typeface="微软雅黑" panose="020B0503020204020204" pitchFamily="34" charset="-122"/>
            <a:ea typeface="微软雅黑" panose="020B0503020204020204" pitchFamily="34" charset="-122"/>
          </a:endParaRPr>
        </a:p>
      </dsp:txBody>
      <dsp:txXfrm>
        <a:off x="3275849" y="764336"/>
        <a:ext cx="2873525" cy="22124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2784D-6662-4391-87B7-A8A7A5C6CD55}">
      <dsp:nvSpPr>
        <dsp:cNvPr id="0" name=""/>
        <dsp:cNvSpPr/>
      </dsp:nvSpPr>
      <dsp:spPr>
        <a:xfrm rot="5400000">
          <a:off x="4745037" y="-1993394"/>
          <a:ext cx="614681" cy="4755179"/>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网络已经出现了拥塞。</a:t>
          </a:r>
          <a:endParaRPr lang="zh-CN" altLang="en-US" sz="1800" b="1" kern="1200" dirty="0">
            <a:latin typeface="微软雅黑" panose="020B0503020204020204" pitchFamily="34" charset="-122"/>
            <a:ea typeface="微软雅黑" panose="020B0503020204020204" pitchFamily="34" charset="-122"/>
          </a:endParaRPr>
        </a:p>
      </dsp:txBody>
      <dsp:txXfrm rot="-5400000">
        <a:off x="2674788" y="106861"/>
        <a:ext cx="4725173" cy="554669"/>
      </dsp:txXfrm>
    </dsp:sp>
    <dsp:sp modelId="{5ED00335-F589-4BA4-BB17-2781BB242E82}">
      <dsp:nvSpPr>
        <dsp:cNvPr id="0" name=""/>
        <dsp:cNvSpPr/>
      </dsp:nvSpPr>
      <dsp:spPr>
        <a:xfrm>
          <a:off x="0" y="19"/>
          <a:ext cx="2674788" cy="768351"/>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超时重传计时器超时</a:t>
          </a:r>
          <a:endParaRPr lang="zh-CN" altLang="en-US" sz="1800" b="1" kern="1200" dirty="0">
            <a:latin typeface="微软雅黑" panose="020B0503020204020204" pitchFamily="34" charset="-122"/>
            <a:ea typeface="微软雅黑" panose="020B0503020204020204" pitchFamily="34" charset="-122"/>
          </a:endParaRPr>
        </a:p>
      </dsp:txBody>
      <dsp:txXfrm>
        <a:off x="37508" y="37527"/>
        <a:ext cx="2599772" cy="693335"/>
      </dsp:txXfrm>
    </dsp:sp>
    <dsp:sp modelId="{45B4962A-C5E4-485B-B75C-CD9AAA63DA58}">
      <dsp:nvSpPr>
        <dsp:cNvPr id="0" name=""/>
        <dsp:cNvSpPr/>
      </dsp:nvSpPr>
      <dsp:spPr>
        <a:xfrm rot="5400000">
          <a:off x="4745037" y="-1186625"/>
          <a:ext cx="614681" cy="4755179"/>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预示网络可能会出现拥塞。</a:t>
          </a:r>
          <a:endParaRPr lang="zh-CN" altLang="en-US" sz="1800" b="1" kern="1200" dirty="0">
            <a:latin typeface="微软雅黑" panose="020B0503020204020204" pitchFamily="34" charset="-122"/>
            <a:ea typeface="微软雅黑" panose="020B0503020204020204" pitchFamily="34" charset="-122"/>
          </a:endParaRPr>
        </a:p>
      </dsp:txBody>
      <dsp:txXfrm rot="-5400000">
        <a:off x="2674788" y="913630"/>
        <a:ext cx="4725173" cy="554669"/>
      </dsp:txXfrm>
    </dsp:sp>
    <dsp:sp modelId="{A154C679-5D7E-4C77-AEB3-2EDD606A8CBC}">
      <dsp:nvSpPr>
        <dsp:cNvPr id="0" name=""/>
        <dsp:cNvSpPr/>
      </dsp:nvSpPr>
      <dsp:spPr>
        <a:xfrm>
          <a:off x="0" y="806788"/>
          <a:ext cx="2674788" cy="768351"/>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b="1" kern="1200" smtClean="0">
              <a:latin typeface="微软雅黑" panose="020B0503020204020204" pitchFamily="34" charset="-122"/>
              <a:ea typeface="微软雅黑" panose="020B0503020204020204" pitchFamily="34" charset="-122"/>
            </a:rPr>
            <a:t>收到 </a:t>
          </a:r>
          <a:r>
            <a:rPr lang="en-US" altLang="en-US" sz="1800" b="1" kern="1200" smtClean="0">
              <a:latin typeface="微软雅黑" panose="020B0503020204020204" pitchFamily="34" charset="-122"/>
              <a:ea typeface="微软雅黑" panose="020B0503020204020204" pitchFamily="34" charset="-122"/>
            </a:rPr>
            <a:t>3 </a:t>
          </a:r>
          <a:r>
            <a:rPr lang="zh-CN" altLang="en-US" sz="1800" b="1" kern="1200" smtClean="0">
              <a:latin typeface="微软雅黑" panose="020B0503020204020204" pitchFamily="34" charset="-122"/>
              <a:ea typeface="微软雅黑" panose="020B0503020204020204" pitchFamily="34" charset="-122"/>
            </a:rPr>
            <a:t>个重复的确认</a:t>
          </a:r>
          <a:endParaRPr lang="zh-CN" altLang="en-US" sz="1800" b="1" kern="1200" dirty="0" smtClean="0">
            <a:latin typeface="微软雅黑" panose="020B0503020204020204" pitchFamily="34" charset="-122"/>
            <a:ea typeface="微软雅黑" panose="020B0503020204020204" pitchFamily="34" charset="-122"/>
          </a:endParaRPr>
        </a:p>
      </dsp:txBody>
      <dsp:txXfrm>
        <a:off x="37508" y="844296"/>
        <a:ext cx="2599772" cy="6933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F862E-94BD-4785-B015-5AD165AECE92}">
      <dsp:nvSpPr>
        <dsp:cNvPr id="0" name=""/>
        <dsp:cNvSpPr/>
      </dsp:nvSpPr>
      <dsp:spPr>
        <a:xfrm>
          <a:off x="0" y="0"/>
          <a:ext cx="4448995" cy="48672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smtClean="0">
              <a:latin typeface="微软雅黑" panose="020B0503020204020204" pitchFamily="34" charset="-122"/>
              <a:ea typeface="微软雅黑" panose="020B0503020204020204" pitchFamily="34" charset="-122"/>
            </a:rPr>
            <a:t>拥塞窗口 </a:t>
          </a:r>
          <a:r>
            <a:rPr lang="en-US" altLang="en-US" sz="1600" b="1" kern="1200" smtClean="0">
              <a:latin typeface="微软雅黑" panose="020B0503020204020204" pitchFamily="34" charset="-122"/>
              <a:ea typeface="微软雅黑" panose="020B0503020204020204" pitchFamily="34" charset="-122"/>
            </a:rPr>
            <a:t>cwnd</a:t>
          </a:r>
          <a:endParaRPr lang="zh-CN" altLang="en-US" sz="1600" b="1" kern="1200" dirty="0">
            <a:latin typeface="微软雅黑" panose="020B0503020204020204" pitchFamily="34" charset="-122"/>
            <a:ea typeface="微软雅黑" panose="020B0503020204020204" pitchFamily="34" charset="-122"/>
          </a:endParaRPr>
        </a:p>
      </dsp:txBody>
      <dsp:txXfrm>
        <a:off x="23760" y="23760"/>
        <a:ext cx="4401475" cy="439200"/>
      </dsp:txXfrm>
    </dsp:sp>
    <dsp:sp modelId="{52E83724-B715-4079-82F3-6EDE3B6F4C27}">
      <dsp:nvSpPr>
        <dsp:cNvPr id="0" name=""/>
        <dsp:cNvSpPr/>
      </dsp:nvSpPr>
      <dsp:spPr>
        <a:xfrm>
          <a:off x="0" y="505601"/>
          <a:ext cx="444899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b="1" kern="1200" dirty="0" smtClean="0">
              <a:latin typeface="微软雅黑" panose="020B0503020204020204" pitchFamily="34" charset="-122"/>
              <a:ea typeface="微软雅黑" panose="020B0503020204020204" pitchFamily="34" charset="-122"/>
            </a:rPr>
            <a:t>初始值：</a:t>
          </a:r>
          <a:r>
            <a:rPr lang="en-US" altLang="en-US" sz="1600" b="1" kern="1200" dirty="0" smtClean="0">
              <a:latin typeface="微软雅黑" panose="020B0503020204020204" pitchFamily="34" charset="-122"/>
              <a:ea typeface="微软雅黑" panose="020B0503020204020204" pitchFamily="34" charset="-122"/>
            </a:rPr>
            <a:t>2 </a:t>
          </a:r>
          <a:r>
            <a:rPr lang="zh-CN" altLang="en-US" sz="1600" b="1" kern="1200" dirty="0" smtClean="0">
              <a:latin typeface="微软雅黑" panose="020B0503020204020204" pitchFamily="34" charset="-122"/>
              <a:ea typeface="微软雅黑" panose="020B0503020204020204" pitchFamily="34" charset="-122"/>
            </a:rPr>
            <a:t>种设置方法。</a:t>
          </a:r>
          <a:endParaRPr lang="zh-CN" altLang="en-US" sz="1600" b="1" kern="1200" dirty="0">
            <a:latin typeface="微软雅黑" panose="020B0503020204020204" pitchFamily="34" charset="-122"/>
            <a:ea typeface="微软雅黑" panose="020B0503020204020204" pitchFamily="34" charset="-122"/>
          </a:endParaRPr>
        </a:p>
        <a:p>
          <a:pPr marL="342900" lvl="2" indent="-171450" algn="l" defTabSz="711200">
            <a:lnSpc>
              <a:spcPct val="50000"/>
            </a:lnSpc>
            <a:spcBef>
              <a:spcPct val="0"/>
            </a:spcBef>
            <a:spcAft>
              <a:spcPts val="0"/>
            </a:spcAft>
            <a:buChar char="••"/>
          </a:pPr>
          <a:r>
            <a:rPr lang="en-US" altLang="en-US" sz="1600" b="1" kern="1200" dirty="0" smtClean="0">
              <a:latin typeface="微软雅黑" panose="020B0503020204020204" pitchFamily="34" charset="-122"/>
              <a:ea typeface="微软雅黑" panose="020B0503020204020204" pitchFamily="34" charset="-122"/>
            </a:rPr>
            <a:t>1 </a:t>
          </a:r>
          <a:r>
            <a:rPr lang="zh-CN" altLang="en-US" sz="1600" b="1" kern="1200" dirty="0" smtClean="0">
              <a:latin typeface="微软雅黑" panose="020B0503020204020204" pitchFamily="34" charset="-122"/>
              <a:ea typeface="微软雅黑" panose="020B0503020204020204" pitchFamily="34" charset="-122"/>
            </a:rPr>
            <a:t>至 </a:t>
          </a:r>
          <a:r>
            <a:rPr lang="en-US" altLang="en-US" sz="1600" b="1" kern="1200" dirty="0" smtClean="0">
              <a:latin typeface="微软雅黑" panose="020B0503020204020204" pitchFamily="34" charset="-122"/>
              <a:ea typeface="微软雅黑" panose="020B0503020204020204" pitchFamily="34" charset="-122"/>
            </a:rPr>
            <a:t>2 </a:t>
          </a:r>
          <a:r>
            <a:rPr lang="zh-CN" altLang="en-US" sz="1600" b="1" kern="1200" dirty="0" smtClean="0">
              <a:latin typeface="微软雅黑" panose="020B0503020204020204" pitchFamily="34" charset="-122"/>
              <a:ea typeface="微软雅黑" panose="020B0503020204020204" pitchFamily="34" charset="-122"/>
            </a:rPr>
            <a:t>个最大报文段 </a:t>
          </a:r>
          <a:r>
            <a:rPr lang="en-US" altLang="zh-CN" sz="1600" b="1" kern="1200" dirty="0" smtClean="0">
              <a:latin typeface="微软雅黑" panose="020B0503020204020204" pitchFamily="34" charset="-122"/>
              <a:ea typeface="微软雅黑" panose="020B0503020204020204" pitchFamily="34" charset="-122"/>
            </a:rPr>
            <a:t>MSS</a:t>
          </a:r>
          <a:r>
            <a:rPr lang="zh-CN" altLang="en-US" sz="1600" b="1" kern="1200" dirty="0" smtClean="0">
              <a:latin typeface="微软雅黑" panose="020B0503020204020204" pitchFamily="34" charset="-122"/>
              <a:ea typeface="微软雅黑" panose="020B0503020204020204" pitchFamily="34" charset="-122"/>
            </a:rPr>
            <a:t> （旧标准）</a:t>
          </a:r>
          <a:endParaRPr lang="zh-CN" altLang="en-US" sz="1600" b="1" kern="1200" dirty="0">
            <a:latin typeface="微软雅黑" panose="020B0503020204020204" pitchFamily="34" charset="-122"/>
            <a:ea typeface="微软雅黑" panose="020B0503020204020204" pitchFamily="34" charset="-122"/>
          </a:endParaRPr>
        </a:p>
        <a:p>
          <a:pPr marL="342900" lvl="2" indent="-171450" algn="l" defTabSz="711200">
            <a:lnSpc>
              <a:spcPct val="90000"/>
            </a:lnSpc>
            <a:spcBef>
              <a:spcPct val="0"/>
            </a:spcBef>
            <a:spcAft>
              <a:spcPct val="20000"/>
            </a:spcAft>
            <a:buChar char="••"/>
          </a:pPr>
          <a:r>
            <a:rPr lang="en-US" altLang="en-US" sz="1600" b="1" kern="1200" dirty="0" smtClean="0">
              <a:latin typeface="微软雅黑" panose="020B0503020204020204" pitchFamily="34" charset="-122"/>
              <a:ea typeface="微软雅黑" panose="020B0503020204020204" pitchFamily="34" charset="-122"/>
            </a:rPr>
            <a:t>2 </a:t>
          </a:r>
          <a:r>
            <a:rPr lang="zh-CN" altLang="en-US" sz="1600" b="1" kern="1200" dirty="0" smtClean="0">
              <a:latin typeface="微软雅黑" panose="020B0503020204020204" pitchFamily="34" charset="-122"/>
              <a:ea typeface="微软雅黑" panose="020B0503020204020204" pitchFamily="34" charset="-122"/>
            </a:rPr>
            <a:t>至 </a:t>
          </a:r>
          <a:r>
            <a:rPr lang="en-US" altLang="en-US" sz="1600" b="1" kern="1200" dirty="0" smtClean="0">
              <a:latin typeface="微软雅黑" panose="020B0503020204020204" pitchFamily="34" charset="-122"/>
              <a:ea typeface="微软雅黑" panose="020B0503020204020204" pitchFamily="34" charset="-122"/>
            </a:rPr>
            <a:t>4 </a:t>
          </a:r>
          <a:r>
            <a:rPr lang="zh-CN" altLang="en-US" sz="1600" b="1" kern="1200" dirty="0" smtClean="0">
              <a:latin typeface="微软雅黑" panose="020B0503020204020204" pitchFamily="34" charset="-122"/>
              <a:ea typeface="微软雅黑" panose="020B0503020204020204" pitchFamily="34" charset="-122"/>
            </a:rPr>
            <a:t>个最大报文段 </a:t>
          </a:r>
          <a:r>
            <a:rPr lang="en-US" altLang="zh-CN" sz="1600" b="1" kern="1200" dirty="0" smtClean="0">
              <a:latin typeface="微软雅黑" panose="020B0503020204020204" pitchFamily="34" charset="-122"/>
              <a:ea typeface="微软雅黑" panose="020B0503020204020204" pitchFamily="34" charset="-122"/>
            </a:rPr>
            <a:t>MSS</a:t>
          </a:r>
          <a:r>
            <a:rPr lang="zh-CN" altLang="en-US" sz="1600" b="1" kern="1200" dirty="0" smtClean="0">
              <a:latin typeface="微软雅黑" panose="020B0503020204020204" pitchFamily="34" charset="-122"/>
              <a:ea typeface="微软雅黑" panose="020B0503020204020204" pitchFamily="34" charset="-122"/>
            </a:rPr>
            <a:t>（</a:t>
          </a:r>
          <a:r>
            <a:rPr lang="en-US" altLang="en-US" sz="1600" b="1" kern="1200" dirty="0" smtClean="0">
              <a:latin typeface="微软雅黑" panose="020B0503020204020204" pitchFamily="34" charset="-122"/>
              <a:ea typeface="微软雅黑" panose="020B0503020204020204" pitchFamily="34" charset="-122"/>
            </a:rPr>
            <a:t>RFC 5681</a:t>
          </a:r>
          <a:r>
            <a:rPr lang="zh-CN" altLang="en-US" sz="1600" b="1" kern="1200" dirty="0" smtClean="0">
              <a:latin typeface="微软雅黑" panose="020B0503020204020204" pitchFamily="34" charset="-122"/>
              <a:ea typeface="微软雅黑" panose="020B0503020204020204" pitchFamily="34" charset="-122"/>
            </a:rPr>
            <a:t>）</a:t>
          </a:r>
          <a:endParaRPr lang="zh-CN" altLang="en-US" sz="1600" b="1" kern="1200" dirty="0">
            <a:latin typeface="微软雅黑" panose="020B0503020204020204" pitchFamily="34" charset="-122"/>
            <a:ea typeface="微软雅黑" panose="020B0503020204020204" pitchFamily="34" charset="-122"/>
          </a:endParaRPr>
        </a:p>
      </dsp:txBody>
      <dsp:txXfrm>
        <a:off x="0" y="505601"/>
        <a:ext cx="4448995" cy="914940"/>
      </dsp:txXfrm>
    </dsp:sp>
    <dsp:sp modelId="{0ACFF9AA-D159-4169-9A52-90FB187B15AF}">
      <dsp:nvSpPr>
        <dsp:cNvPr id="0" name=""/>
        <dsp:cNvSpPr/>
      </dsp:nvSpPr>
      <dsp:spPr>
        <a:xfrm>
          <a:off x="0" y="1420541"/>
          <a:ext cx="4448995" cy="48672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慢开始门限 </a:t>
          </a:r>
          <a:r>
            <a:rPr lang="en-US" altLang="en-US" sz="1600" b="1" kern="1200" dirty="0" err="1" smtClean="0">
              <a:latin typeface="微软雅黑" panose="020B0503020204020204" pitchFamily="34" charset="-122"/>
              <a:ea typeface="微软雅黑" panose="020B0503020204020204" pitchFamily="34" charset="-122"/>
            </a:rPr>
            <a:t>ssthresh</a:t>
          </a:r>
          <a:endParaRPr lang="zh-CN" altLang="en-US" sz="1600" b="1" kern="1200" dirty="0">
            <a:latin typeface="微软雅黑" panose="020B0503020204020204" pitchFamily="34" charset="-122"/>
            <a:ea typeface="微软雅黑" panose="020B0503020204020204" pitchFamily="34" charset="-122"/>
          </a:endParaRPr>
        </a:p>
      </dsp:txBody>
      <dsp:txXfrm>
        <a:off x="23760" y="1444301"/>
        <a:ext cx="4401475" cy="439200"/>
      </dsp:txXfrm>
    </dsp:sp>
    <dsp:sp modelId="{A5F6C106-6A44-408A-BCD6-9853C05BAD0C}">
      <dsp:nvSpPr>
        <dsp:cNvPr id="0" name=""/>
        <dsp:cNvSpPr/>
      </dsp:nvSpPr>
      <dsp:spPr>
        <a:xfrm>
          <a:off x="0" y="1907261"/>
          <a:ext cx="44489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b="1" kern="1200" dirty="0" smtClean="0">
              <a:latin typeface="微软雅黑" panose="020B0503020204020204" pitchFamily="34" charset="-122"/>
              <a:ea typeface="微软雅黑" panose="020B0503020204020204" pitchFamily="34" charset="-122"/>
            </a:rPr>
            <a:t>防止拥塞窗口增长过大引起网络拥塞。</a:t>
          </a:r>
          <a:endParaRPr lang="zh-CN" altLang="en-US" sz="1600" b="1" kern="1200" dirty="0">
            <a:latin typeface="微软雅黑" panose="020B0503020204020204" pitchFamily="34" charset="-122"/>
            <a:ea typeface="微软雅黑" panose="020B0503020204020204" pitchFamily="34" charset="-122"/>
          </a:endParaRPr>
        </a:p>
      </dsp:txBody>
      <dsp:txXfrm>
        <a:off x="0" y="1907261"/>
        <a:ext cx="4448995"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0F1EF-CFB5-483B-9844-3B7759FDE926}">
      <dsp:nvSpPr>
        <dsp:cNvPr id="0" name=""/>
        <dsp:cNvSpPr/>
      </dsp:nvSpPr>
      <dsp:spPr>
        <a:xfrm>
          <a:off x="0" y="0"/>
          <a:ext cx="6377146" cy="5803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ts val="3000"/>
            </a:lnSpc>
            <a:spcBef>
              <a:spcPct val="0"/>
            </a:spcBef>
            <a:spcAft>
              <a:spcPts val="0"/>
            </a:spcAft>
          </a:pPr>
          <a:r>
            <a:rPr lang="zh-CN" altLang="en-US" sz="1800" b="1" kern="1200" dirty="0" smtClean="0">
              <a:latin typeface="微软雅黑" panose="020B0503020204020204" pitchFamily="34" charset="-122"/>
              <a:ea typeface="微软雅黑" panose="020B0503020204020204" pitchFamily="34" charset="-122"/>
            </a:rPr>
            <a:t>软件端口</a:t>
          </a:r>
          <a:endParaRPr lang="zh-CN" altLang="en-US" sz="1800" b="1" kern="1200" dirty="0">
            <a:latin typeface="微软雅黑" panose="020B0503020204020204" pitchFamily="34" charset="-122"/>
            <a:ea typeface="微软雅黑" panose="020B0503020204020204" pitchFamily="34" charset="-122"/>
          </a:endParaRPr>
        </a:p>
      </dsp:txBody>
      <dsp:txXfrm>
        <a:off x="28329" y="28329"/>
        <a:ext cx="6320488" cy="523662"/>
      </dsp:txXfrm>
    </dsp:sp>
    <dsp:sp modelId="{2487C381-8EF1-485B-9441-46EEB8C1886B}">
      <dsp:nvSpPr>
        <dsp:cNvPr id="0" name=""/>
        <dsp:cNvSpPr/>
      </dsp:nvSpPr>
      <dsp:spPr>
        <a:xfrm>
          <a:off x="0" y="581503"/>
          <a:ext cx="6377146" cy="121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smtClean="0">
              <a:latin typeface="微软雅黑" panose="020B0503020204020204" pitchFamily="34" charset="-122"/>
              <a:ea typeface="微软雅黑" panose="020B0503020204020204" pitchFamily="34" charset="-122"/>
            </a:rPr>
            <a:t>协议栈层间的</a:t>
          </a:r>
          <a:r>
            <a:rPr lang="zh-CN" altLang="en-US" sz="1800" b="1" kern="1200" dirty="0" smtClean="0">
              <a:solidFill>
                <a:srgbClr val="C00000"/>
              </a:solidFill>
              <a:latin typeface="微软雅黑" panose="020B0503020204020204" pitchFamily="34" charset="-122"/>
              <a:ea typeface="微软雅黑" panose="020B0503020204020204" pitchFamily="34" charset="-122"/>
            </a:rPr>
            <a:t>抽象</a:t>
          </a:r>
          <a:r>
            <a:rPr lang="zh-CN" altLang="en-US" sz="1800" b="1" kern="1200" dirty="0" smtClean="0">
              <a:latin typeface="微软雅黑" panose="020B0503020204020204" pitchFamily="34" charset="-122"/>
              <a:ea typeface="微软雅黑" panose="020B0503020204020204" pitchFamily="34" charset="-122"/>
            </a:rPr>
            <a:t>的协议端口。</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ts val="3000"/>
            </a:lnSpc>
            <a:spcBef>
              <a:spcPct val="0"/>
            </a:spcBef>
            <a:spcAft>
              <a:spcPts val="0"/>
            </a:spcAft>
            <a:buChar char="••"/>
          </a:pPr>
          <a:r>
            <a:rPr lang="zh-CN" altLang="en-US" sz="1800" b="1" kern="1200" dirty="0" smtClean="0">
              <a:latin typeface="微软雅黑" panose="020B0503020204020204" pitchFamily="34" charset="-122"/>
              <a:ea typeface="微软雅黑" panose="020B0503020204020204" pitchFamily="34" charset="-122"/>
            </a:rPr>
            <a:t>是应用层的各种协议</a:t>
          </a:r>
          <a:r>
            <a:rPr lang="zh-CN" altLang="en-US" sz="1800" b="1" kern="1200" dirty="0" smtClean="0">
              <a:solidFill>
                <a:srgbClr val="C00000"/>
              </a:solidFill>
              <a:latin typeface="微软雅黑" panose="020B0503020204020204" pitchFamily="34" charset="-122"/>
              <a:ea typeface="微软雅黑" panose="020B0503020204020204" pitchFamily="34" charset="-122"/>
            </a:rPr>
            <a:t>进程</a:t>
          </a:r>
          <a:r>
            <a:rPr lang="zh-CN" altLang="en-US" sz="1800" b="1" kern="1200" dirty="0" smtClean="0">
              <a:latin typeface="微软雅黑" panose="020B0503020204020204" pitchFamily="34" charset="-122"/>
              <a:ea typeface="微软雅黑" panose="020B0503020204020204" pitchFamily="34" charset="-122"/>
            </a:rPr>
            <a:t>与运输</a:t>
          </a:r>
          <a:r>
            <a:rPr lang="zh-CN" altLang="en-US" sz="1800" b="1" kern="1200" dirty="0" smtClean="0">
              <a:solidFill>
                <a:srgbClr val="C00000"/>
              </a:solidFill>
              <a:latin typeface="微软雅黑" panose="020B0503020204020204" pitchFamily="34" charset="-122"/>
              <a:ea typeface="微软雅黑" panose="020B0503020204020204" pitchFamily="34" charset="-122"/>
            </a:rPr>
            <a:t>实体</a:t>
          </a:r>
          <a:r>
            <a:rPr lang="zh-CN" altLang="en-US" sz="1800" b="1" kern="1200" dirty="0" smtClean="0">
              <a:latin typeface="微软雅黑" panose="020B0503020204020204" pitchFamily="34" charset="-122"/>
              <a:ea typeface="微软雅黑" panose="020B0503020204020204" pitchFamily="34" charset="-122"/>
            </a:rPr>
            <a:t>进行层间</a:t>
          </a:r>
          <a:r>
            <a:rPr lang="zh-CN" altLang="en-US" sz="1800" b="1" kern="1200" dirty="0" smtClean="0">
              <a:solidFill>
                <a:srgbClr val="C00000"/>
              </a:solidFill>
              <a:latin typeface="微软雅黑" panose="020B0503020204020204" pitchFamily="34" charset="-122"/>
              <a:ea typeface="微软雅黑" panose="020B0503020204020204" pitchFamily="34" charset="-122"/>
            </a:rPr>
            <a:t>交互</a:t>
          </a:r>
          <a:r>
            <a:rPr lang="zh-CN" altLang="en-US" sz="1800" b="1" kern="1200" dirty="0" smtClean="0">
              <a:latin typeface="微软雅黑" panose="020B0503020204020204" pitchFamily="34" charset="-122"/>
              <a:ea typeface="微软雅黑" panose="020B0503020204020204" pitchFamily="34" charset="-122"/>
            </a:rPr>
            <a:t>的地点。</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ts val="3000"/>
            </a:lnSpc>
            <a:spcBef>
              <a:spcPct val="0"/>
            </a:spcBef>
            <a:spcAft>
              <a:spcPts val="0"/>
            </a:spcAft>
            <a:buChar char="••"/>
          </a:pPr>
          <a:r>
            <a:rPr lang="zh-CN" altLang="en-US" sz="1800" b="1" kern="1200" dirty="0" smtClean="0">
              <a:latin typeface="微软雅黑" panose="020B0503020204020204" pitchFamily="34" charset="-122"/>
              <a:ea typeface="微软雅黑" panose="020B0503020204020204" pitchFamily="34" charset="-122"/>
            </a:rPr>
            <a:t>不同系统实现端口的方法可以不同。</a:t>
          </a:r>
          <a:endParaRPr lang="zh-CN" altLang="en-US" sz="1800" b="1" kern="1200" dirty="0">
            <a:latin typeface="微软雅黑" panose="020B0503020204020204" pitchFamily="34" charset="-122"/>
            <a:ea typeface="微软雅黑" panose="020B0503020204020204" pitchFamily="34" charset="-122"/>
          </a:endParaRPr>
        </a:p>
      </dsp:txBody>
      <dsp:txXfrm>
        <a:off x="0" y="581503"/>
        <a:ext cx="6377146" cy="1219230"/>
      </dsp:txXfrm>
    </dsp:sp>
    <dsp:sp modelId="{F24B62DD-54BA-47D1-83D7-96B45A39A82E}">
      <dsp:nvSpPr>
        <dsp:cNvPr id="0" name=""/>
        <dsp:cNvSpPr/>
      </dsp:nvSpPr>
      <dsp:spPr>
        <a:xfrm>
          <a:off x="0" y="1800733"/>
          <a:ext cx="6377146" cy="58032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ts val="3000"/>
            </a:lnSpc>
            <a:spcBef>
              <a:spcPct val="0"/>
            </a:spcBef>
            <a:spcAft>
              <a:spcPts val="0"/>
            </a:spcAft>
          </a:pPr>
          <a:r>
            <a:rPr lang="zh-CN" altLang="en-US" sz="1800" b="1" kern="1200" dirty="0" smtClean="0">
              <a:latin typeface="微软雅黑" panose="020B0503020204020204" pitchFamily="34" charset="-122"/>
              <a:ea typeface="微软雅黑" panose="020B0503020204020204" pitchFamily="34" charset="-122"/>
            </a:rPr>
            <a:t>硬件端口</a:t>
          </a:r>
          <a:endParaRPr lang="zh-CN" altLang="en-US" sz="1800" b="1" kern="1200" dirty="0">
            <a:latin typeface="微软雅黑" panose="020B0503020204020204" pitchFamily="34" charset="-122"/>
            <a:ea typeface="微软雅黑" panose="020B0503020204020204" pitchFamily="34" charset="-122"/>
          </a:endParaRPr>
        </a:p>
      </dsp:txBody>
      <dsp:txXfrm>
        <a:off x="28329" y="1829062"/>
        <a:ext cx="6320488" cy="523662"/>
      </dsp:txXfrm>
    </dsp:sp>
    <dsp:sp modelId="{81781325-F072-4444-84B0-DFA10747A74F}">
      <dsp:nvSpPr>
        <dsp:cNvPr id="0" name=""/>
        <dsp:cNvSpPr/>
      </dsp:nvSpPr>
      <dsp:spPr>
        <a:xfrm>
          <a:off x="0" y="2381053"/>
          <a:ext cx="6377146"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smtClean="0">
              <a:latin typeface="微软雅黑" panose="020B0503020204020204" pitchFamily="34" charset="-122"/>
              <a:ea typeface="微软雅黑" panose="020B0503020204020204" pitchFamily="34" charset="-122"/>
            </a:rPr>
            <a:t>不同硬件</a:t>
          </a:r>
          <a:r>
            <a:rPr lang="zh-CN" altLang="en-US" sz="1800" b="1" kern="1200" dirty="0" smtClean="0">
              <a:solidFill>
                <a:srgbClr val="C00000"/>
              </a:solidFill>
              <a:latin typeface="微软雅黑" panose="020B0503020204020204" pitchFamily="34" charset="-122"/>
              <a:ea typeface="微软雅黑" panose="020B0503020204020204" pitchFamily="34" charset="-122"/>
            </a:rPr>
            <a:t>设备</a:t>
          </a:r>
          <a:r>
            <a:rPr lang="zh-CN" altLang="en-US" sz="1800" b="1" kern="1200" dirty="0" smtClean="0">
              <a:latin typeface="微软雅黑" panose="020B0503020204020204" pitchFamily="34" charset="-122"/>
              <a:ea typeface="微软雅黑" panose="020B0503020204020204" pitchFamily="34" charset="-122"/>
            </a:rPr>
            <a:t>进行</a:t>
          </a:r>
          <a:r>
            <a:rPr lang="zh-CN" altLang="en-US" sz="1800" b="1" kern="1200" dirty="0" smtClean="0">
              <a:solidFill>
                <a:srgbClr val="C00000"/>
              </a:solidFill>
              <a:latin typeface="微软雅黑" panose="020B0503020204020204" pitchFamily="34" charset="-122"/>
              <a:ea typeface="微软雅黑" panose="020B0503020204020204" pitchFamily="34" charset="-122"/>
            </a:rPr>
            <a:t>交互</a:t>
          </a:r>
          <a:r>
            <a:rPr lang="zh-CN" altLang="en-US" sz="1800" b="1" kern="1200" dirty="0" smtClean="0">
              <a:latin typeface="微软雅黑" panose="020B0503020204020204" pitchFamily="34" charset="-122"/>
              <a:ea typeface="微软雅黑" panose="020B0503020204020204" pitchFamily="34" charset="-122"/>
            </a:rPr>
            <a:t>的接口。</a:t>
          </a:r>
          <a:endParaRPr lang="zh-CN" altLang="en-US" sz="1800" b="1" kern="1200" dirty="0">
            <a:latin typeface="微软雅黑" panose="020B0503020204020204" pitchFamily="34" charset="-122"/>
            <a:ea typeface="微软雅黑" panose="020B0503020204020204" pitchFamily="34" charset="-122"/>
          </a:endParaRPr>
        </a:p>
      </dsp:txBody>
      <dsp:txXfrm>
        <a:off x="0" y="2381053"/>
        <a:ext cx="6377146" cy="513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224D6-3FF2-46C4-8268-9A5307B6CCA2}">
      <dsp:nvSpPr>
        <dsp:cNvPr id="0" name=""/>
        <dsp:cNvSpPr/>
      </dsp:nvSpPr>
      <dsp:spPr>
        <a:xfrm>
          <a:off x="0" y="6974"/>
          <a:ext cx="5325036" cy="4556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优点</a:t>
          </a:r>
          <a:endParaRPr lang="zh-CN" altLang="en-US" sz="1800" b="1" kern="1200" dirty="0">
            <a:latin typeface="微软雅黑" panose="020B0503020204020204" pitchFamily="34" charset="-122"/>
            <a:ea typeface="微软雅黑" panose="020B0503020204020204" pitchFamily="34" charset="-122"/>
          </a:endParaRPr>
        </a:p>
      </dsp:txBody>
      <dsp:txXfrm>
        <a:off x="22244" y="29218"/>
        <a:ext cx="5280548" cy="411192"/>
      </dsp:txXfrm>
    </dsp:sp>
    <dsp:sp modelId="{769DA413-89B9-4221-A6BC-35722015CED6}">
      <dsp:nvSpPr>
        <dsp:cNvPr id="0" name=""/>
        <dsp:cNvSpPr/>
      </dsp:nvSpPr>
      <dsp:spPr>
        <a:xfrm>
          <a:off x="0" y="462655"/>
          <a:ext cx="532503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smtClean="0">
              <a:latin typeface="微软雅黑" panose="020B0503020204020204" pitchFamily="34" charset="-122"/>
              <a:ea typeface="微软雅黑" panose="020B0503020204020204" pitchFamily="34" charset="-122"/>
            </a:rPr>
            <a:t>容易实现，即使确认丢失也不必重传。</a:t>
          </a:r>
          <a:endParaRPr lang="zh-CN" altLang="en-US" sz="1800" b="1" kern="1200" dirty="0">
            <a:latin typeface="微软雅黑" panose="020B0503020204020204" pitchFamily="34" charset="-122"/>
            <a:ea typeface="微软雅黑" panose="020B0503020204020204" pitchFamily="34" charset="-122"/>
          </a:endParaRPr>
        </a:p>
      </dsp:txBody>
      <dsp:txXfrm>
        <a:off x="0" y="462655"/>
        <a:ext cx="5325036" cy="612720"/>
      </dsp:txXfrm>
    </dsp:sp>
    <dsp:sp modelId="{22292CD0-ACC3-4A3E-B075-1AF230BC97FF}">
      <dsp:nvSpPr>
        <dsp:cNvPr id="0" name=""/>
        <dsp:cNvSpPr/>
      </dsp:nvSpPr>
      <dsp:spPr>
        <a:xfrm>
          <a:off x="0" y="1075375"/>
          <a:ext cx="5325036" cy="45568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缺点</a:t>
          </a:r>
          <a:endParaRPr lang="zh-CN" altLang="en-US" sz="1800" b="1" kern="1200" dirty="0">
            <a:latin typeface="微软雅黑" panose="020B0503020204020204" pitchFamily="34" charset="-122"/>
            <a:ea typeface="微软雅黑" panose="020B0503020204020204" pitchFamily="34" charset="-122"/>
          </a:endParaRPr>
        </a:p>
      </dsp:txBody>
      <dsp:txXfrm>
        <a:off x="22244" y="1097619"/>
        <a:ext cx="5280548" cy="411192"/>
      </dsp:txXfrm>
    </dsp:sp>
    <dsp:sp modelId="{CB9D41E1-F2ED-4448-86ED-9FD25B52E29B}">
      <dsp:nvSpPr>
        <dsp:cNvPr id="0" name=""/>
        <dsp:cNvSpPr/>
      </dsp:nvSpPr>
      <dsp:spPr>
        <a:xfrm>
          <a:off x="0" y="1531056"/>
          <a:ext cx="5325036" cy="7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smtClean="0">
              <a:latin typeface="微软雅黑" panose="020B0503020204020204" pitchFamily="34" charset="-122"/>
              <a:ea typeface="微软雅黑" panose="020B0503020204020204" pitchFamily="34" charset="-122"/>
            </a:rPr>
            <a:t>不能向发送方反映出接收方已经正确收到的所有分组的信息。</a:t>
          </a:r>
          <a:endParaRPr lang="zh-CN" altLang="en-US" sz="1800" b="1" kern="1200" dirty="0">
            <a:latin typeface="微软雅黑" panose="020B0503020204020204" pitchFamily="34" charset="-122"/>
            <a:ea typeface="微软雅黑" panose="020B0503020204020204" pitchFamily="34" charset="-122"/>
          </a:endParaRPr>
        </a:p>
      </dsp:txBody>
      <dsp:txXfrm>
        <a:off x="0" y="1531056"/>
        <a:ext cx="5325036" cy="765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2243"/>
          <a:ext cx="3322842" cy="662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拥塞控制</a:t>
          </a:r>
          <a:endParaRPr lang="zh-CN" altLang="en-US" sz="2000" b="1" kern="1200" dirty="0">
            <a:latin typeface="微软雅黑" panose="020B0503020204020204" pitchFamily="34" charset="-122"/>
            <a:ea typeface="微软雅黑" panose="020B0503020204020204" pitchFamily="34" charset="-122"/>
          </a:endParaRPr>
        </a:p>
      </dsp:txBody>
      <dsp:txXfrm>
        <a:off x="34" y="2243"/>
        <a:ext cx="3322842" cy="662400"/>
      </dsp:txXfrm>
    </dsp:sp>
    <dsp:sp modelId="{72C5BA33-78B4-45DE-B9CA-22A272DDBE2C}">
      <dsp:nvSpPr>
        <dsp:cNvPr id="0" name=""/>
        <dsp:cNvSpPr/>
      </dsp:nvSpPr>
      <dsp:spPr>
        <a:xfrm>
          <a:off x="34" y="664643"/>
          <a:ext cx="3322842" cy="277793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防止过多的数据注入到网络中，避免网络中的路由器或链路过载。</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endParaRPr lang="zh-CN" altLang="en-US" sz="1800" b="1" kern="1200" dirty="0">
            <a:latin typeface="微软雅黑" panose="020B0503020204020204" pitchFamily="34" charset="-122"/>
            <a:ea typeface="微软雅黑" panose="020B0503020204020204" pitchFamily="34" charset="-122"/>
          </a:endParaRPr>
        </a:p>
      </dsp:txBody>
      <dsp:txXfrm>
        <a:off x="34" y="664643"/>
        <a:ext cx="3322842" cy="2777939"/>
      </dsp:txXfrm>
    </dsp:sp>
    <dsp:sp modelId="{3ACFDD6B-963A-45AA-AED6-29B2C66DA9EB}">
      <dsp:nvSpPr>
        <dsp:cNvPr id="0" name=""/>
        <dsp:cNvSpPr/>
      </dsp:nvSpPr>
      <dsp:spPr>
        <a:xfrm>
          <a:off x="3788074" y="2243"/>
          <a:ext cx="3322842" cy="6624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流量控制</a:t>
          </a:r>
          <a:endParaRPr lang="zh-CN" altLang="en-US" sz="2000" b="1" kern="1200" dirty="0">
            <a:latin typeface="微软雅黑" panose="020B0503020204020204" pitchFamily="34" charset="-122"/>
            <a:ea typeface="微软雅黑" panose="020B0503020204020204" pitchFamily="34" charset="-122"/>
          </a:endParaRPr>
        </a:p>
      </dsp:txBody>
      <dsp:txXfrm>
        <a:off x="3788074" y="2243"/>
        <a:ext cx="3322842" cy="662400"/>
      </dsp:txXfrm>
    </dsp:sp>
    <dsp:sp modelId="{AAB91EAD-75AE-4168-8A7F-B7A023AD8367}">
      <dsp:nvSpPr>
        <dsp:cNvPr id="0" name=""/>
        <dsp:cNvSpPr/>
      </dsp:nvSpPr>
      <dsp:spPr>
        <a:xfrm>
          <a:off x="3788074" y="664643"/>
          <a:ext cx="3322842" cy="2777939"/>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抑制发送端发送数据的速率，以使接收端来得及接收。</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点对点通信量的控制，是个端到端的问题。</a:t>
          </a:r>
          <a:endParaRPr lang="zh-CN" altLang="en-US" sz="1800" b="1" kern="1200" dirty="0">
            <a:latin typeface="微软雅黑" panose="020B0503020204020204" pitchFamily="34" charset="-122"/>
            <a:ea typeface="微软雅黑" panose="020B0503020204020204" pitchFamily="34" charset="-122"/>
          </a:endParaRPr>
        </a:p>
      </dsp:txBody>
      <dsp:txXfrm>
        <a:off x="3788074" y="664643"/>
        <a:ext cx="3322842" cy="2777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74"/>
          <a:ext cx="3322842" cy="604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开环控制</a:t>
          </a:r>
          <a:endParaRPr lang="zh-CN" altLang="en-US" sz="2000" b="1" kern="1200" dirty="0">
            <a:latin typeface="微软雅黑" panose="020B0503020204020204" pitchFamily="34" charset="-122"/>
            <a:ea typeface="微软雅黑" panose="020B0503020204020204" pitchFamily="34" charset="-122"/>
          </a:endParaRPr>
        </a:p>
      </dsp:txBody>
      <dsp:txXfrm>
        <a:off x="34" y="74"/>
        <a:ext cx="3322842" cy="604800"/>
      </dsp:txXfrm>
    </dsp:sp>
    <dsp:sp modelId="{72C5BA33-78B4-45DE-B9CA-22A272DDBE2C}">
      <dsp:nvSpPr>
        <dsp:cNvPr id="0" name=""/>
        <dsp:cNvSpPr/>
      </dsp:nvSpPr>
      <dsp:spPr>
        <a:xfrm>
          <a:off x="34" y="604875"/>
          <a:ext cx="3322842" cy="213286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在设计网络时，事先</a:t>
          </a:r>
          <a:r>
            <a:rPr lang="zh-CN" altLang="en-US" sz="1800" b="1" kern="1200" dirty="0" smtClean="0">
              <a:solidFill>
                <a:srgbClr val="C00000"/>
              </a:solidFill>
              <a:latin typeface="微软雅黑" panose="020B0503020204020204" pitchFamily="34" charset="-122"/>
              <a:ea typeface="微软雅黑" panose="020B0503020204020204" pitchFamily="34" charset="-122"/>
            </a:rPr>
            <a:t>考虑周全，</a:t>
          </a:r>
          <a:r>
            <a:rPr lang="zh-CN" altLang="en-US" sz="1800" b="1" kern="1200" dirty="0" smtClean="0">
              <a:latin typeface="微软雅黑" panose="020B0503020204020204" pitchFamily="34" charset="-122"/>
              <a:ea typeface="微软雅黑" panose="020B0503020204020204" pitchFamily="34" charset="-122"/>
            </a:rPr>
            <a:t>力求工作时不发生拥塞。</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b="1" kern="1200" dirty="0" smtClean="0">
              <a:solidFill>
                <a:srgbClr val="0000FF"/>
              </a:solidFill>
              <a:latin typeface="微软雅黑" pitchFamily="34" charset="-122"/>
              <a:ea typeface="微软雅黑" pitchFamily="34" charset="-122"/>
            </a:rPr>
            <a:t>思路：</a:t>
          </a:r>
          <a:r>
            <a:rPr lang="zh-CN" altLang="en-US" sz="1800" b="1" kern="1200" dirty="0" smtClean="0">
              <a:latin typeface="微软雅黑" pitchFamily="34" charset="-122"/>
              <a:ea typeface="微软雅黑" pitchFamily="34" charset="-122"/>
            </a:rPr>
            <a:t>力争</a:t>
          </a:r>
          <a:r>
            <a:rPr lang="zh-CN" altLang="en-US" sz="1800" b="1" kern="1200" dirty="0" smtClean="0">
              <a:solidFill>
                <a:srgbClr val="0000FF"/>
              </a:solidFill>
              <a:latin typeface="微软雅黑" pitchFamily="34" charset="-122"/>
              <a:ea typeface="微软雅黑" pitchFamily="34" charset="-122"/>
            </a:rPr>
            <a:t>避免</a:t>
          </a:r>
          <a:r>
            <a:rPr lang="zh-CN" altLang="en-US" sz="1800" b="1" kern="1200" dirty="0" smtClean="0">
              <a:latin typeface="微软雅黑" pitchFamily="34" charset="-122"/>
              <a:ea typeface="微软雅黑" pitchFamily="34" charset="-122"/>
            </a:rPr>
            <a:t>发生拥塞。</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但一旦整个系统运行起来，就不再中途进行改正了。</a:t>
          </a:r>
          <a:endParaRPr lang="zh-CN" altLang="en-US" sz="1800" b="1" kern="1200" dirty="0">
            <a:latin typeface="微软雅黑" panose="020B0503020204020204" pitchFamily="34" charset="-122"/>
            <a:ea typeface="微软雅黑" panose="020B0503020204020204" pitchFamily="34" charset="-122"/>
          </a:endParaRPr>
        </a:p>
      </dsp:txBody>
      <dsp:txXfrm>
        <a:off x="34" y="604875"/>
        <a:ext cx="3322842" cy="2132865"/>
      </dsp:txXfrm>
    </dsp:sp>
    <dsp:sp modelId="{3ACFDD6B-963A-45AA-AED6-29B2C66DA9EB}">
      <dsp:nvSpPr>
        <dsp:cNvPr id="0" name=""/>
        <dsp:cNvSpPr/>
      </dsp:nvSpPr>
      <dsp:spPr>
        <a:xfrm>
          <a:off x="3788074" y="74"/>
          <a:ext cx="3322842" cy="6048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闭环控制</a:t>
          </a:r>
        </a:p>
      </dsp:txBody>
      <dsp:txXfrm>
        <a:off x="3788074" y="74"/>
        <a:ext cx="3322842" cy="604800"/>
      </dsp:txXfrm>
    </dsp:sp>
    <dsp:sp modelId="{AAB91EAD-75AE-4168-8A7F-B7A023AD8367}">
      <dsp:nvSpPr>
        <dsp:cNvPr id="0" name=""/>
        <dsp:cNvSpPr/>
      </dsp:nvSpPr>
      <dsp:spPr>
        <a:xfrm>
          <a:off x="3788074" y="604875"/>
          <a:ext cx="3322842" cy="213286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基于反馈环路的概念。</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b="1" kern="1200" dirty="0" smtClean="0">
              <a:latin typeface="微软雅黑" panose="020B0503020204020204" pitchFamily="34" charset="-122"/>
              <a:ea typeface="微软雅黑" panose="020B0503020204020204" pitchFamily="34" charset="-122"/>
            </a:rPr>
            <a:t>根据网络</a:t>
          </a:r>
          <a:r>
            <a:rPr lang="zh-CN" altLang="en-US" sz="1800" b="1" kern="1200" dirty="0" smtClean="0">
              <a:solidFill>
                <a:srgbClr val="C00000"/>
              </a:solidFill>
              <a:latin typeface="微软雅黑" panose="020B0503020204020204" pitchFamily="34" charset="-122"/>
              <a:ea typeface="微软雅黑" panose="020B0503020204020204" pitchFamily="34" charset="-122"/>
            </a:rPr>
            <a:t>当前运行状态</a:t>
          </a:r>
          <a:r>
            <a:rPr lang="zh-CN" altLang="en-US" sz="1800" b="1" kern="1200" dirty="0" smtClean="0">
              <a:latin typeface="微软雅黑" panose="020B0503020204020204" pitchFamily="34" charset="-122"/>
              <a:ea typeface="微软雅黑" panose="020B0503020204020204" pitchFamily="34" charset="-122"/>
            </a:rPr>
            <a:t>采取相应控制措施。</a:t>
          </a:r>
        </a:p>
        <a:p>
          <a:pPr marL="171450" lvl="1" indent="-171450" algn="l" defTabSz="800100">
            <a:lnSpc>
              <a:spcPct val="90000"/>
            </a:lnSpc>
            <a:spcBef>
              <a:spcPct val="0"/>
            </a:spcBef>
            <a:spcAft>
              <a:spcPct val="15000"/>
            </a:spcAft>
            <a:buChar char="••"/>
          </a:pPr>
          <a:r>
            <a:rPr lang="zh-CN" altLang="en-US" sz="1800" b="1" kern="1200" dirty="0" smtClean="0">
              <a:solidFill>
                <a:srgbClr val="0000FF"/>
              </a:solidFill>
              <a:latin typeface="微软雅黑" panose="020B0503020204020204" pitchFamily="34" charset="-122"/>
              <a:ea typeface="微软雅黑" panose="020B0503020204020204" pitchFamily="34" charset="-122"/>
            </a:rPr>
            <a:t>思路：</a:t>
          </a:r>
          <a:r>
            <a:rPr lang="zh-CN" altLang="en-US" sz="1800" b="1" kern="1200" dirty="0" smtClean="0">
              <a:latin typeface="微软雅黑" panose="020B0503020204020204" pitchFamily="34" charset="-122"/>
              <a:ea typeface="微软雅黑" panose="020B0503020204020204" pitchFamily="34" charset="-122"/>
            </a:rPr>
            <a:t>在发生拥塞后，采取措施进行控制，</a:t>
          </a:r>
          <a:r>
            <a:rPr lang="zh-CN" altLang="en-US" sz="1800" b="1" kern="1200" dirty="0" smtClean="0">
              <a:solidFill>
                <a:srgbClr val="0000FF"/>
              </a:solidFill>
              <a:latin typeface="微软雅黑" panose="020B0503020204020204" pitchFamily="34" charset="-122"/>
              <a:ea typeface="微软雅黑" panose="020B0503020204020204" pitchFamily="34" charset="-122"/>
            </a:rPr>
            <a:t>消除</a:t>
          </a:r>
          <a:r>
            <a:rPr lang="zh-CN" altLang="en-US" sz="1800" b="1" kern="1200" dirty="0" smtClean="0">
              <a:latin typeface="微软雅黑" panose="020B0503020204020204" pitchFamily="34" charset="-122"/>
              <a:ea typeface="微软雅黑" panose="020B0503020204020204" pitchFamily="34" charset="-122"/>
            </a:rPr>
            <a:t>拥塞。</a:t>
          </a:r>
        </a:p>
      </dsp:txBody>
      <dsp:txXfrm>
        <a:off x="3788074" y="604875"/>
        <a:ext cx="3322842" cy="2132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3</a:t>
          </a:r>
          <a:r>
            <a:rPr lang="zh-CN" altLang="en-US" sz="1800" b="1" kern="1200" dirty="0" smtClean="0">
              <a:solidFill>
                <a:schemeClr val="bg1"/>
              </a:solidFill>
              <a:latin typeface="微软雅黑" panose="020B0503020204020204" pitchFamily="34" charset="-122"/>
              <a:ea typeface="微软雅黑" panose="020B0503020204020204" pitchFamily="34" charset="-122"/>
            </a:rPr>
            <a:t>，调整</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kern="1200" dirty="0">
            <a:latin typeface="微软雅黑" panose="020B0503020204020204" pitchFamily="34" charset="-122"/>
            <a:ea typeface="微软雅黑" panose="020B0503020204020204" pitchFamily="34" charset="-122"/>
          </a:endParaRP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2</a:t>
          </a:r>
          <a:r>
            <a:rPr lang="zh-CN" altLang="en-US" sz="1800" b="1" kern="1200" dirty="0" smtClean="0">
              <a:solidFill>
                <a:schemeClr val="bg1"/>
              </a:solidFill>
              <a:latin typeface="微软雅黑" panose="020B0503020204020204" pitchFamily="34" charset="-122"/>
              <a:ea typeface="微软雅黑" panose="020B0503020204020204" pitchFamily="34" charset="-122"/>
            </a:rPr>
            <a:t>，传送</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kern="1200" dirty="0">
            <a:latin typeface="微软雅黑" panose="020B0503020204020204" pitchFamily="34" charset="-122"/>
            <a:ea typeface="微软雅黑" panose="020B0503020204020204" pitchFamily="34" charset="-122"/>
          </a:endParaRP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1</a:t>
          </a:r>
          <a:r>
            <a:rPr lang="zh-CN" altLang="en-US" sz="1800" b="1" kern="1200" dirty="0" smtClean="0">
              <a:solidFill>
                <a:schemeClr val="bg1"/>
              </a:solidFill>
              <a:latin typeface="微软雅黑" panose="020B0503020204020204" pitchFamily="34" charset="-122"/>
              <a:ea typeface="微软雅黑" panose="020B0503020204020204" pitchFamily="34" charset="-122"/>
            </a:rPr>
            <a:t>，监测</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kern="1200" dirty="0">
            <a:latin typeface="微软雅黑" panose="020B0503020204020204" pitchFamily="34" charset="-122"/>
            <a:ea typeface="微软雅黑" panose="020B0503020204020204" pitchFamily="34" charset="-122"/>
          </a:endParaRPr>
        </a:p>
      </dsp:txBody>
      <dsp:txXfrm>
        <a:off x="0" y="376483"/>
        <a:ext cx="4409319" cy="320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3</a:t>
          </a:r>
          <a:r>
            <a:rPr lang="zh-CN" altLang="en-US" sz="1800" b="1" kern="1200" dirty="0" smtClean="0">
              <a:solidFill>
                <a:schemeClr val="bg1"/>
              </a:solidFill>
              <a:latin typeface="微软雅黑" panose="020B0503020204020204" pitchFamily="34" charset="-122"/>
              <a:ea typeface="微软雅黑" panose="020B0503020204020204" pitchFamily="34" charset="-122"/>
            </a:rPr>
            <a:t>，调整</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kern="1200" dirty="0">
            <a:latin typeface="微软雅黑" panose="020B0503020204020204" pitchFamily="34" charset="-122"/>
            <a:ea typeface="微软雅黑" panose="020B0503020204020204" pitchFamily="34" charset="-122"/>
          </a:endParaRP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2</a:t>
          </a:r>
          <a:r>
            <a:rPr lang="zh-CN" altLang="en-US" sz="1800" b="1" kern="1200" dirty="0" smtClean="0">
              <a:solidFill>
                <a:schemeClr val="bg1"/>
              </a:solidFill>
              <a:latin typeface="微软雅黑" panose="020B0503020204020204" pitchFamily="34" charset="-122"/>
              <a:ea typeface="微软雅黑" panose="020B0503020204020204" pitchFamily="34" charset="-122"/>
            </a:rPr>
            <a:t>，传送</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kern="1200" dirty="0">
            <a:latin typeface="微软雅黑" panose="020B0503020204020204" pitchFamily="34" charset="-122"/>
            <a:ea typeface="微软雅黑" panose="020B0503020204020204" pitchFamily="34" charset="-122"/>
          </a:endParaRP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1</a:t>
          </a:r>
          <a:r>
            <a:rPr lang="zh-CN" altLang="en-US" sz="1800" b="1" kern="1200" dirty="0" smtClean="0">
              <a:solidFill>
                <a:schemeClr val="bg1"/>
              </a:solidFill>
              <a:latin typeface="微软雅黑" panose="020B0503020204020204" pitchFamily="34" charset="-122"/>
              <a:ea typeface="微软雅黑" panose="020B0503020204020204" pitchFamily="34" charset="-122"/>
            </a:rPr>
            <a:t>，监测</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kern="1200" dirty="0">
            <a:latin typeface="微软雅黑" panose="020B0503020204020204" pitchFamily="34" charset="-122"/>
            <a:ea typeface="微软雅黑" panose="020B0503020204020204" pitchFamily="34" charset="-122"/>
          </a:endParaRPr>
        </a:p>
      </dsp:txBody>
      <dsp:txXfrm>
        <a:off x="0" y="376483"/>
        <a:ext cx="4409319" cy="3202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3</a:t>
          </a:r>
          <a:r>
            <a:rPr lang="zh-CN" altLang="en-US" sz="1800" b="1" kern="1200" dirty="0" smtClean="0">
              <a:solidFill>
                <a:schemeClr val="bg1"/>
              </a:solidFill>
              <a:latin typeface="微软雅黑" panose="020B0503020204020204" pitchFamily="34" charset="-122"/>
              <a:ea typeface="微软雅黑" panose="020B0503020204020204" pitchFamily="34" charset="-122"/>
            </a:rPr>
            <a:t>，调整</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kern="1200" dirty="0">
            <a:latin typeface="微软雅黑" panose="020B0503020204020204" pitchFamily="34" charset="-122"/>
            <a:ea typeface="微软雅黑" panose="020B0503020204020204" pitchFamily="34" charset="-122"/>
          </a:endParaRP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2</a:t>
          </a:r>
          <a:r>
            <a:rPr lang="zh-CN" altLang="en-US" sz="1800" b="1" kern="1200" dirty="0" smtClean="0">
              <a:solidFill>
                <a:schemeClr val="bg1"/>
              </a:solidFill>
              <a:latin typeface="微软雅黑" panose="020B0503020204020204" pitchFamily="34" charset="-122"/>
              <a:ea typeface="微软雅黑" panose="020B0503020204020204" pitchFamily="34" charset="-122"/>
            </a:rPr>
            <a:t>，传送</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kern="1200" dirty="0">
            <a:latin typeface="微软雅黑" panose="020B0503020204020204" pitchFamily="34" charset="-122"/>
            <a:ea typeface="微软雅黑" panose="020B0503020204020204" pitchFamily="34" charset="-122"/>
          </a:endParaRP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1</a:t>
          </a:r>
          <a:r>
            <a:rPr lang="zh-CN" altLang="en-US" sz="1800" b="1" kern="1200" dirty="0" smtClean="0">
              <a:solidFill>
                <a:schemeClr val="bg1"/>
              </a:solidFill>
              <a:latin typeface="微软雅黑" panose="020B0503020204020204" pitchFamily="34" charset="-122"/>
              <a:ea typeface="微软雅黑" panose="020B0503020204020204" pitchFamily="34" charset="-122"/>
            </a:rPr>
            <a:t>，监测</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kern="1200" dirty="0">
            <a:latin typeface="微软雅黑" panose="020B0503020204020204" pitchFamily="34" charset="-122"/>
            <a:ea typeface="微软雅黑" panose="020B0503020204020204" pitchFamily="34" charset="-122"/>
          </a:endParaRPr>
        </a:p>
      </dsp:txBody>
      <dsp:txXfrm>
        <a:off x="0" y="376483"/>
        <a:ext cx="4409319" cy="3202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3</a:t>
          </a:r>
          <a:r>
            <a:rPr lang="zh-CN" altLang="en-US" sz="1800" b="1" kern="1200" dirty="0" smtClean="0">
              <a:solidFill>
                <a:schemeClr val="bg1"/>
              </a:solidFill>
              <a:latin typeface="微软雅黑" panose="020B0503020204020204" pitchFamily="34" charset="-122"/>
              <a:ea typeface="微软雅黑" panose="020B0503020204020204" pitchFamily="34" charset="-122"/>
            </a:rPr>
            <a:t>，调整</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调整网络系统的运行以解决出现的问题。</a:t>
          </a:r>
          <a:endParaRPr lang="zh-CN" altLang="en-US" sz="1600" b="1" kern="1200" dirty="0">
            <a:latin typeface="微软雅黑" panose="020B0503020204020204" pitchFamily="34" charset="-122"/>
            <a:ea typeface="微软雅黑" panose="020B0503020204020204" pitchFamily="34" charset="-122"/>
          </a:endParaRP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2</a:t>
          </a:r>
          <a:r>
            <a:rPr lang="zh-CN" altLang="en-US" sz="1800" b="1" kern="1200" dirty="0" smtClean="0">
              <a:solidFill>
                <a:schemeClr val="bg1"/>
              </a:solidFill>
              <a:latin typeface="微软雅黑" panose="020B0503020204020204" pitchFamily="34" charset="-122"/>
              <a:ea typeface="微软雅黑" panose="020B0503020204020204" pitchFamily="34" charset="-122"/>
            </a:rPr>
            <a:t>，传送</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将拥塞发生的信息传送到可采取行动的地方。</a:t>
          </a:r>
          <a:endParaRPr lang="zh-CN" altLang="en-US" sz="1600" b="1" kern="1200" dirty="0">
            <a:latin typeface="微软雅黑" panose="020B0503020204020204" pitchFamily="34" charset="-122"/>
            <a:ea typeface="微软雅黑" panose="020B0503020204020204" pitchFamily="34" charset="-122"/>
          </a:endParaRP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bg1"/>
              </a:solidFill>
              <a:latin typeface="微软雅黑" panose="020B0503020204020204" pitchFamily="34" charset="-122"/>
              <a:ea typeface="微软雅黑" panose="020B0503020204020204" pitchFamily="34" charset="-122"/>
            </a:rPr>
            <a:t>1</a:t>
          </a:r>
          <a:r>
            <a:rPr lang="zh-CN" altLang="en-US" sz="1800" b="1" kern="1200" dirty="0" smtClean="0">
              <a:solidFill>
                <a:schemeClr val="bg1"/>
              </a:solidFill>
              <a:latin typeface="微软雅黑" panose="020B0503020204020204" pitchFamily="34" charset="-122"/>
              <a:ea typeface="微软雅黑" panose="020B0503020204020204" pitchFamily="34" charset="-122"/>
            </a:rPr>
            <a:t>，监测</a:t>
          </a:r>
          <a:endParaRPr lang="zh-CN" altLang="en-US" sz="1800" b="1" kern="1200" dirty="0">
            <a:solidFill>
              <a:schemeClr val="bg1"/>
            </a:solidFill>
            <a:latin typeface="微软雅黑" panose="020B0503020204020204" pitchFamily="34" charset="-122"/>
            <a:ea typeface="微软雅黑" panose="020B0503020204020204" pitchFamily="34" charset="-122"/>
          </a:endParaRP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监测网络系统，检测拥塞在何时、何处发生。</a:t>
          </a:r>
          <a:endParaRPr lang="zh-CN" altLang="en-US" sz="1600" b="1" kern="1200" dirty="0">
            <a:latin typeface="微软雅黑" panose="020B0503020204020204" pitchFamily="34" charset="-122"/>
            <a:ea typeface="微软雅黑" panose="020B0503020204020204" pitchFamily="34" charset="-122"/>
          </a:endParaRPr>
        </a:p>
      </dsp:txBody>
      <dsp:txXfrm>
        <a:off x="0" y="376483"/>
        <a:ext cx="4409319" cy="32028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89</a:t>
            </a:fld>
            <a:endParaRPr lang="zh-CN" altLang="en-US"/>
          </a:p>
        </p:txBody>
      </p:sp>
    </p:spTree>
    <p:extLst>
      <p:ext uri="{BB962C8B-B14F-4D97-AF65-F5344CB8AC3E}">
        <p14:creationId xmlns:p14="http://schemas.microsoft.com/office/powerpoint/2010/main" val="397407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92</a:t>
            </a:fld>
            <a:endParaRPr lang="zh-CN" altLang="en-US"/>
          </a:p>
        </p:txBody>
      </p:sp>
    </p:spTree>
    <p:extLst>
      <p:ext uri="{BB962C8B-B14F-4D97-AF65-F5344CB8AC3E}">
        <p14:creationId xmlns:p14="http://schemas.microsoft.com/office/powerpoint/2010/main" val="60165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93</a:t>
            </a:fld>
            <a:endParaRPr lang="zh-CN" altLang="en-US"/>
          </a:p>
        </p:txBody>
      </p:sp>
    </p:spTree>
    <p:extLst>
      <p:ext uri="{BB962C8B-B14F-4D97-AF65-F5344CB8AC3E}">
        <p14:creationId xmlns:p14="http://schemas.microsoft.com/office/powerpoint/2010/main" val="4191326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94</a:t>
            </a:fld>
            <a:endParaRPr lang="zh-CN" altLang="en-US"/>
          </a:p>
        </p:txBody>
      </p:sp>
    </p:spTree>
    <p:extLst>
      <p:ext uri="{BB962C8B-B14F-4D97-AF65-F5344CB8AC3E}">
        <p14:creationId xmlns:p14="http://schemas.microsoft.com/office/powerpoint/2010/main" val="46306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95</a:t>
            </a:fld>
            <a:endParaRPr lang="zh-CN" altLang="en-US"/>
          </a:p>
        </p:txBody>
      </p:sp>
    </p:spTree>
    <p:extLst>
      <p:ext uri="{BB962C8B-B14F-4D97-AF65-F5344CB8AC3E}">
        <p14:creationId xmlns:p14="http://schemas.microsoft.com/office/powerpoint/2010/main" val="2102368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96</a:t>
            </a:fld>
            <a:endParaRPr lang="zh-CN" altLang="en-US"/>
          </a:p>
        </p:txBody>
      </p:sp>
    </p:spTree>
    <p:extLst>
      <p:ext uri="{BB962C8B-B14F-4D97-AF65-F5344CB8AC3E}">
        <p14:creationId xmlns:p14="http://schemas.microsoft.com/office/powerpoint/2010/main" val="3402639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97</a:t>
            </a:fld>
            <a:endParaRPr lang="zh-CN" altLang="en-US"/>
          </a:p>
        </p:txBody>
      </p:sp>
    </p:spTree>
    <p:extLst>
      <p:ext uri="{BB962C8B-B14F-4D97-AF65-F5344CB8AC3E}">
        <p14:creationId xmlns:p14="http://schemas.microsoft.com/office/powerpoint/2010/main" val="3453403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98</a:t>
            </a:fld>
            <a:endParaRPr lang="zh-CN" altLang="en-US"/>
          </a:p>
        </p:txBody>
      </p:sp>
    </p:spTree>
    <p:extLst>
      <p:ext uri="{BB962C8B-B14F-4D97-AF65-F5344CB8AC3E}">
        <p14:creationId xmlns:p14="http://schemas.microsoft.com/office/powerpoint/2010/main" val="245875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99</a:t>
            </a:fld>
            <a:endParaRPr lang="zh-CN" altLang="en-US"/>
          </a:p>
        </p:txBody>
      </p:sp>
    </p:spTree>
    <p:extLst>
      <p:ext uri="{BB962C8B-B14F-4D97-AF65-F5344CB8AC3E}">
        <p14:creationId xmlns:p14="http://schemas.microsoft.com/office/powerpoint/2010/main" val="3250512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127</a:t>
            </a:fld>
            <a:endParaRPr lang="zh-CN" altLang="en-US"/>
          </a:p>
        </p:txBody>
      </p:sp>
    </p:spTree>
    <p:extLst>
      <p:ext uri="{BB962C8B-B14F-4D97-AF65-F5344CB8AC3E}">
        <p14:creationId xmlns:p14="http://schemas.microsoft.com/office/powerpoint/2010/main" val="125483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a:t>
            </a:fld>
            <a:endParaRPr lang="zh-CN" altLang="en-US"/>
          </a:p>
        </p:txBody>
      </p:sp>
    </p:spTree>
    <p:extLst>
      <p:ext uri="{BB962C8B-B14F-4D97-AF65-F5344CB8AC3E}">
        <p14:creationId xmlns:p14="http://schemas.microsoft.com/office/powerpoint/2010/main" val="139050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174</a:t>
            </a:fld>
            <a:endParaRPr lang="zh-CN" altLang="en-US"/>
          </a:p>
        </p:txBody>
      </p:sp>
    </p:spTree>
    <p:extLst>
      <p:ext uri="{BB962C8B-B14F-4D97-AF65-F5344CB8AC3E}">
        <p14:creationId xmlns:p14="http://schemas.microsoft.com/office/powerpoint/2010/main" val="2447584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180</a:t>
            </a:fld>
            <a:endParaRPr lang="zh-CN" altLang="en-US"/>
          </a:p>
        </p:txBody>
      </p:sp>
    </p:spTree>
    <p:extLst>
      <p:ext uri="{BB962C8B-B14F-4D97-AF65-F5344CB8AC3E}">
        <p14:creationId xmlns:p14="http://schemas.microsoft.com/office/powerpoint/2010/main" val="405092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8221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53</a:t>
            </a:fld>
            <a:endParaRPr lang="zh-CN" altLang="en-US"/>
          </a:p>
        </p:txBody>
      </p:sp>
    </p:spTree>
    <p:extLst>
      <p:ext uri="{BB962C8B-B14F-4D97-AF65-F5344CB8AC3E}">
        <p14:creationId xmlns:p14="http://schemas.microsoft.com/office/powerpoint/2010/main" val="200633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81</a:t>
            </a:fld>
            <a:endParaRPr lang="zh-CN" altLang="en-US"/>
          </a:p>
        </p:txBody>
      </p:sp>
    </p:spTree>
    <p:extLst>
      <p:ext uri="{BB962C8B-B14F-4D97-AF65-F5344CB8AC3E}">
        <p14:creationId xmlns:p14="http://schemas.microsoft.com/office/powerpoint/2010/main" val="331158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82</a:t>
            </a:fld>
            <a:endParaRPr lang="zh-CN" altLang="en-US"/>
          </a:p>
        </p:txBody>
      </p:sp>
    </p:spTree>
    <p:extLst>
      <p:ext uri="{BB962C8B-B14F-4D97-AF65-F5344CB8AC3E}">
        <p14:creationId xmlns:p14="http://schemas.microsoft.com/office/powerpoint/2010/main" val="237855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4068373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84</a:t>
            </a:fld>
            <a:endParaRPr lang="zh-CN" altLang="en-US"/>
          </a:p>
        </p:txBody>
      </p:sp>
    </p:spTree>
    <p:extLst>
      <p:ext uri="{BB962C8B-B14F-4D97-AF65-F5344CB8AC3E}">
        <p14:creationId xmlns:p14="http://schemas.microsoft.com/office/powerpoint/2010/main" val="427106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85</a:t>
            </a:fld>
            <a:endParaRPr lang="zh-CN" altLang="en-US"/>
          </a:p>
        </p:txBody>
      </p:sp>
    </p:spTree>
    <p:extLst>
      <p:ext uri="{BB962C8B-B14F-4D97-AF65-F5344CB8AC3E}">
        <p14:creationId xmlns:p14="http://schemas.microsoft.com/office/powerpoint/2010/main" val="66048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5" name="图片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sp>
        <p:nvSpPr>
          <p:cNvPr id="20"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矩形 20"/>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3"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4"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5" name="椭圆 24"/>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6"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7" name="椭圆 26"/>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28" name="图片 2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pic>
        <p:nvPicPr>
          <p:cNvPr id="19" name="图片 1" descr="D:\Desktop\模板\校徽\FIT校徽-20191204（定稿）\FIT校徽-红（RGB 163，31，52）\圆校徽（RGB红）.JPG.jp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353168" y="100314"/>
            <a:ext cx="529496" cy="52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运</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输</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5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单个logo红.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1706" y="185592"/>
            <a:ext cx="1181956" cy="117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3022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24624" y="597013"/>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运输协议数据单元 </a:t>
            </a:r>
          </a:p>
        </p:txBody>
      </p:sp>
      <p:sp>
        <p:nvSpPr>
          <p:cNvPr id="4" name="Rectangle 68"/>
          <p:cNvSpPr>
            <a:spLocks noChangeArrowheads="1"/>
          </p:cNvSpPr>
          <p:nvPr/>
        </p:nvSpPr>
        <p:spPr bwMode="auto">
          <a:xfrm>
            <a:off x="556963" y="986508"/>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两个对等运输实体在通信时传送的数据单位叫作</a:t>
            </a:r>
            <a:r>
              <a:rPr lang="zh-CN" altLang="en-US" sz="2000" b="1" dirty="0">
                <a:solidFill>
                  <a:srgbClr val="C00000"/>
                </a:solidFill>
                <a:latin typeface="微软雅黑" pitchFamily="34" charset="-122"/>
                <a:ea typeface="微软雅黑" pitchFamily="34" charset="-122"/>
              </a:rPr>
              <a:t>运输协议数据单元 </a:t>
            </a:r>
            <a:r>
              <a:rPr lang="en-US" altLang="zh-CN" sz="2000" b="1" dirty="0">
                <a:solidFill>
                  <a:srgbClr val="C00000"/>
                </a:solidFill>
                <a:latin typeface="微软雅黑" pitchFamily="34" charset="-122"/>
                <a:ea typeface="微软雅黑" pitchFamily="34" charset="-122"/>
              </a:rPr>
              <a:t>TPDU </a:t>
            </a:r>
            <a:r>
              <a:rPr lang="en-US" altLang="zh-CN" sz="2000" b="1" dirty="0">
                <a:latin typeface="微软雅黑" pitchFamily="34" charset="-122"/>
                <a:ea typeface="微软雅黑" pitchFamily="34" charset="-122"/>
              </a:rPr>
              <a:t>(Transport Protocol Data Unit)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报文</a:t>
            </a:r>
            <a:r>
              <a:rPr lang="zh-CN" altLang="en-US" sz="2000" b="1" dirty="0" smtClean="0">
                <a:solidFill>
                  <a:srgbClr val="C00000"/>
                </a:solidFill>
                <a:latin typeface="微软雅黑" pitchFamily="34" charset="-122"/>
                <a:ea typeface="微软雅黑" pitchFamily="34" charset="-122"/>
              </a:rPr>
              <a:t>段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segment)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UDP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UDP </a:t>
            </a:r>
            <a:r>
              <a:rPr lang="zh-CN" altLang="en-US" sz="2000" b="1" dirty="0">
                <a:solidFill>
                  <a:srgbClr val="C00000"/>
                </a:solidFill>
                <a:latin typeface="微软雅黑" pitchFamily="34" charset="-122"/>
                <a:ea typeface="微软雅黑" pitchFamily="34" charset="-122"/>
              </a:rPr>
              <a:t>报文</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用户数据报。 </a:t>
            </a:r>
          </a:p>
        </p:txBody>
      </p:sp>
    </p:spTree>
    <p:extLst>
      <p:ext uri="{BB962C8B-B14F-4D97-AF65-F5344CB8AC3E}">
        <p14:creationId xmlns:p14="http://schemas.microsoft.com/office/powerpoint/2010/main" val="40261411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8" name="Rectangle 6"/>
          <p:cNvSpPr>
            <a:spLocks noChangeArrowheads="1"/>
          </p:cNvSpPr>
          <p:nvPr/>
        </p:nvSpPr>
        <p:spPr bwMode="auto">
          <a:xfrm>
            <a:off x="3278387"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a:t>
            </a:r>
            <a:r>
              <a:rPr lang="zh-CN" altLang="en-US" sz="2000" b="1" dirty="0" smtClean="0">
                <a:solidFill>
                  <a:schemeClr val="bg1"/>
                </a:solidFill>
                <a:latin typeface="微软雅黑" pitchFamily="34" charset="-122"/>
                <a:ea typeface="微软雅黑" pitchFamily="34" charset="-122"/>
              </a:rPr>
              <a:t>缓存与发送窗口 </a:t>
            </a:r>
            <a:endParaRPr lang="zh-CN" altLang="en-US" sz="2000" b="1" dirty="0">
              <a:solidFill>
                <a:schemeClr val="bg1"/>
              </a:solidFill>
              <a:latin typeface="微软雅黑" pitchFamily="34" charset="-122"/>
              <a:ea typeface="微软雅黑" pitchFamily="34" charset="-122"/>
            </a:endParaRPr>
          </a:p>
        </p:txBody>
      </p:sp>
      <p:sp>
        <p:nvSpPr>
          <p:cNvPr id="19" name="圆角矩形 18"/>
          <p:cNvSpPr/>
          <p:nvPr/>
        </p:nvSpPr>
        <p:spPr>
          <a:xfrm>
            <a:off x="556963" y="1016059"/>
            <a:ext cx="8048776" cy="3215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 Box 155"/>
          <p:cNvSpPr txBox="1">
            <a:spLocks noChangeArrowheads="1"/>
          </p:cNvSpPr>
          <p:nvPr/>
        </p:nvSpPr>
        <p:spPr bwMode="auto">
          <a:xfrm>
            <a:off x="2102735" y="1114884"/>
            <a:ext cx="5318230" cy="363176"/>
          </a:xfrm>
          <a:prstGeom prst="rect">
            <a:avLst/>
          </a:prstGeom>
          <a:solidFill>
            <a:schemeClr val="accent6">
              <a:lumMod val="40000"/>
              <a:lumOff val="60000"/>
            </a:schemeClr>
          </a:solidFill>
          <a:ln w="9525">
            <a:solidFill>
              <a:schemeClr val="tx1"/>
            </a:solidFill>
            <a:miter lim="800000"/>
            <a:headEnd/>
            <a:tailEnd/>
          </a:ln>
          <a:effectLst/>
          <a:extLst/>
        </p:spPr>
        <p:txBody>
          <a:bodyPr wrap="square">
            <a:spAutoFit/>
          </a:bodyPr>
          <a:lstStyle/>
          <a:p>
            <a:pPr algn="ctr">
              <a:lnSpc>
                <a:spcPct val="110000"/>
              </a:lnSpc>
            </a:pPr>
            <a:r>
              <a:rPr lang="zh-CN" altLang="en-US" sz="1600" b="1" dirty="0">
                <a:latin typeface="微软雅黑" pitchFamily="34" charset="-122"/>
                <a:ea typeface="微软雅黑" pitchFamily="34" charset="-122"/>
              </a:rPr>
              <a:t>发送方的应用进程把字节流写入 </a:t>
            </a:r>
            <a:r>
              <a:rPr lang="en-US" altLang="zh-CN" sz="1600" b="1" dirty="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缓存。</a:t>
            </a:r>
          </a:p>
        </p:txBody>
      </p:sp>
      <p:grpSp>
        <p:nvGrpSpPr>
          <p:cNvPr id="22" name="组合 21"/>
          <p:cNvGrpSpPr/>
          <p:nvPr/>
        </p:nvGrpSpPr>
        <p:grpSpPr>
          <a:xfrm>
            <a:off x="2154856" y="1600921"/>
            <a:ext cx="6280932" cy="2524082"/>
            <a:chOff x="366836" y="2074454"/>
            <a:chExt cx="10389633" cy="4175220"/>
          </a:xfrm>
        </p:grpSpPr>
        <p:sp>
          <p:nvSpPr>
            <p:cNvPr id="23"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Text Box 6"/>
            <p:cNvSpPr txBox="1">
              <a:spLocks noChangeArrowheads="1"/>
            </p:cNvSpPr>
            <p:nvPr/>
          </p:nvSpPr>
          <p:spPr bwMode="auto">
            <a:xfrm>
              <a:off x="1410826" y="5486009"/>
              <a:ext cx="1578242"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最后被确认</a:t>
              </a:r>
            </a:p>
            <a:p>
              <a:pPr algn="ctr"/>
              <a:r>
                <a:rPr lang="zh-CN" altLang="en-US" sz="1200" b="1" dirty="0">
                  <a:latin typeface="微软雅黑" pitchFamily="34" charset="-122"/>
                  <a:ea typeface="微软雅黑" pitchFamily="34" charset="-122"/>
                </a:rPr>
                <a:t>的字节</a:t>
              </a:r>
            </a:p>
          </p:txBody>
        </p:sp>
        <p:sp>
          <p:nvSpPr>
            <p:cNvPr id="25" name="Rectangle 7"/>
            <p:cNvSpPr>
              <a:spLocks noChangeArrowheads="1"/>
            </p:cNvSpPr>
            <p:nvPr/>
          </p:nvSpPr>
          <p:spPr bwMode="auto">
            <a:xfrm>
              <a:off x="5407545" y="4455814"/>
              <a:ext cx="1745588" cy="534988"/>
            </a:xfrm>
            <a:prstGeom prst="rect">
              <a:avLst/>
            </a:prstGeom>
            <a:solidFill>
              <a:srgbClr val="00FFFF"/>
            </a:solidFill>
            <a:ln>
              <a:noFill/>
            </a:ln>
            <a:effectLst/>
          </p:spPr>
          <p:txBody>
            <a:bodyPr wrap="none" anchor="ctr"/>
            <a:lstStyle/>
            <a:p>
              <a:endParaRPr lang="zh-CN" altLang="en-US" sz="1400" b="1">
                <a:latin typeface="微软雅黑" pitchFamily="34" charset="-122"/>
                <a:ea typeface="微软雅黑" pitchFamily="34" charset="-122"/>
              </a:endParaRPr>
            </a:p>
          </p:txBody>
        </p:sp>
        <p:sp>
          <p:nvSpPr>
            <p:cNvPr id="26"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smtClean="0">
                  <a:latin typeface="微软雅黑" pitchFamily="34" charset="-122"/>
                  <a:ea typeface="微软雅黑" pitchFamily="34" charset="-122"/>
                </a:rPr>
                <a:t>发送方应用程序</a:t>
              </a:r>
              <a:endParaRPr lang="zh-CN" altLang="en-US" sz="1400" b="1" dirty="0">
                <a:latin typeface="微软雅黑" pitchFamily="34" charset="-122"/>
                <a:ea typeface="微软雅黑" pitchFamily="34" charset="-122"/>
              </a:endParaRPr>
            </a:p>
          </p:txBody>
        </p:sp>
        <p:sp>
          <p:nvSpPr>
            <p:cNvPr id="27" name="Line 9"/>
            <p:cNvSpPr>
              <a:spLocks noChangeShapeType="1"/>
            </p:cNvSpPr>
            <p:nvPr/>
          </p:nvSpPr>
          <p:spPr bwMode="auto">
            <a:xfrm>
              <a:off x="463144" y="3066754"/>
              <a:ext cx="10293325"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Rectangle 30"/>
            <p:cNvSpPr>
              <a:spLocks noChangeArrowheads="1"/>
            </p:cNvSpPr>
            <p:nvPr/>
          </p:nvSpPr>
          <p:spPr bwMode="auto">
            <a:xfrm>
              <a:off x="2207012" y="4243090"/>
              <a:ext cx="3929725" cy="962025"/>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9"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发送缓存</a:t>
              </a:r>
            </a:p>
          </p:txBody>
        </p:sp>
        <p:sp>
          <p:nvSpPr>
            <p:cNvPr id="34" name="Text Box 16"/>
            <p:cNvSpPr txBox="1">
              <a:spLocks noChangeArrowheads="1"/>
            </p:cNvSpPr>
            <p:nvPr/>
          </p:nvSpPr>
          <p:spPr bwMode="auto">
            <a:xfrm>
              <a:off x="4752044" y="5486009"/>
              <a:ext cx="1323686"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最后发送</a:t>
              </a:r>
            </a:p>
            <a:p>
              <a:pPr algn="ctr"/>
              <a:r>
                <a:rPr lang="zh-CN" altLang="en-US" sz="1200" b="1" dirty="0">
                  <a:latin typeface="微软雅黑" pitchFamily="34" charset="-122"/>
                  <a:ea typeface="微软雅黑" pitchFamily="34" charset="-122"/>
                </a:rPr>
                <a:t>的字节</a:t>
              </a:r>
            </a:p>
          </p:txBody>
        </p:sp>
        <p:sp>
          <p:nvSpPr>
            <p:cNvPr id="35"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Text Box 18"/>
            <p:cNvSpPr txBox="1">
              <a:spLocks noChangeArrowheads="1"/>
            </p:cNvSpPr>
            <p:nvPr/>
          </p:nvSpPr>
          <p:spPr bwMode="auto">
            <a:xfrm>
              <a:off x="3586363" y="383500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0000FF"/>
                  </a:solidFill>
                  <a:latin typeface="微软雅黑" pitchFamily="34" charset="-122"/>
                  <a:ea typeface="微软雅黑" pitchFamily="34" charset="-122"/>
                </a:rPr>
                <a:t>发送窗口</a:t>
              </a:r>
            </a:p>
          </p:txBody>
        </p:sp>
        <p:sp>
          <p:nvSpPr>
            <p:cNvPr id="37" name="Rectangle 19"/>
            <p:cNvSpPr>
              <a:spLocks noChangeArrowheads="1"/>
            </p:cNvSpPr>
            <p:nvPr/>
          </p:nvSpPr>
          <p:spPr bwMode="auto">
            <a:xfrm>
              <a:off x="2207013" y="4455814"/>
              <a:ext cx="3200533" cy="534988"/>
            </a:xfrm>
            <a:prstGeom prst="rect">
              <a:avLst/>
            </a:prstGeom>
            <a:solidFill>
              <a:srgbClr val="99FFCC"/>
            </a:solidFill>
            <a:ln>
              <a:noFill/>
            </a:ln>
            <a:effectLst/>
          </p:spPr>
          <p:txBody>
            <a:bodyPr wrap="none" anchor="ctr"/>
            <a:lstStyle/>
            <a:p>
              <a:pPr algn="ctr"/>
              <a:r>
                <a:rPr lang="zh-CN" altLang="en-US" sz="1400" b="1" dirty="0" smtClean="0">
                  <a:latin typeface="微软雅黑" pitchFamily="34" charset="-122"/>
                  <a:ea typeface="微软雅黑" pitchFamily="34" charset="-122"/>
                </a:rPr>
                <a:t>已发送</a:t>
              </a:r>
              <a:endParaRPr lang="zh-CN" altLang="en-US" sz="1400" b="1" dirty="0">
                <a:latin typeface="微软雅黑" pitchFamily="34" charset="-122"/>
                <a:ea typeface="微软雅黑" pitchFamily="34" charset="-122"/>
              </a:endParaRPr>
            </a:p>
          </p:txBody>
        </p:sp>
        <p:grpSp>
          <p:nvGrpSpPr>
            <p:cNvPr id="38" name="Group 35"/>
            <p:cNvGrpSpPr>
              <a:grpSpLocks/>
            </p:cNvGrpSpPr>
            <p:nvPr/>
          </p:nvGrpSpPr>
          <p:grpSpPr bwMode="auto">
            <a:xfrm>
              <a:off x="2207013" y="4990802"/>
              <a:ext cx="3200533" cy="500062"/>
              <a:chOff x="1154" y="3189"/>
              <a:chExt cx="1861" cy="270"/>
            </a:xfrm>
          </p:grpSpPr>
          <p:sp>
            <p:nvSpPr>
              <p:cNvPr id="47" name="Line 15"/>
              <p:cNvSpPr>
                <a:spLocks noChangeShapeType="1"/>
              </p:cNvSpPr>
              <p:nvPr/>
            </p:nvSpPr>
            <p:spPr bwMode="auto">
              <a:xfrm flipV="1">
                <a:off x="1154"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23"/>
              <p:cNvSpPr>
                <a:spLocks noChangeShapeType="1"/>
              </p:cNvSpPr>
              <p:nvPr/>
            </p:nvSpPr>
            <p:spPr bwMode="auto">
              <a:xfrm flipV="1">
                <a:off x="3015"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9" name="Line 24"/>
            <p:cNvSpPr>
              <a:spLocks noChangeShapeType="1"/>
            </p:cNvSpPr>
            <p:nvPr/>
          </p:nvSpPr>
          <p:spPr bwMode="auto">
            <a:xfrm>
              <a:off x="2207013" y="3387427"/>
              <a:ext cx="0" cy="8556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0"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1"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2" name="Text Box 27"/>
            <p:cNvSpPr txBox="1">
              <a:spLocks noChangeArrowheads="1"/>
            </p:cNvSpPr>
            <p:nvPr/>
          </p:nvSpPr>
          <p:spPr bwMode="auto">
            <a:xfrm>
              <a:off x="9654000" y="3047153"/>
              <a:ext cx="874609"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43"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Line 31"/>
            <p:cNvSpPr>
              <a:spLocks noChangeShapeType="1"/>
            </p:cNvSpPr>
            <p:nvPr/>
          </p:nvSpPr>
          <p:spPr bwMode="auto">
            <a:xfrm>
              <a:off x="7409068" y="5212233"/>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Text Box 32"/>
            <p:cNvSpPr txBox="1">
              <a:spLocks noChangeArrowheads="1"/>
            </p:cNvSpPr>
            <p:nvPr/>
          </p:nvSpPr>
          <p:spPr bwMode="auto">
            <a:xfrm>
              <a:off x="7424503" y="5268891"/>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grpSp>
      <p:grpSp>
        <p:nvGrpSpPr>
          <p:cNvPr id="7" name="组合 6"/>
          <p:cNvGrpSpPr/>
          <p:nvPr/>
        </p:nvGrpSpPr>
        <p:grpSpPr>
          <a:xfrm>
            <a:off x="770823" y="3301249"/>
            <a:ext cx="2647233" cy="738664"/>
            <a:chOff x="770823" y="3301249"/>
            <a:chExt cx="2647233" cy="738664"/>
          </a:xfrm>
        </p:grpSpPr>
        <p:sp>
          <p:nvSpPr>
            <p:cNvPr id="21" name="Text Box 57"/>
            <p:cNvSpPr txBox="1">
              <a:spLocks noChangeArrowheads="1"/>
            </p:cNvSpPr>
            <p:nvPr/>
          </p:nvSpPr>
          <p:spPr bwMode="auto">
            <a:xfrm>
              <a:off x="770823" y="3301249"/>
              <a:ext cx="1289714" cy="738664"/>
            </a:xfrm>
            <a:prstGeom prst="rect">
              <a:avLst/>
            </a:prstGeom>
            <a:solidFill>
              <a:srgbClr val="0000FF"/>
            </a:solidFill>
            <a:ln w="9525">
              <a:solidFill>
                <a:schemeClr val="tx1"/>
              </a:solidFill>
              <a:miter lim="800000"/>
              <a:headEnd/>
              <a:tailEnd/>
            </a:ln>
            <a:effectLst/>
          </p:spPr>
          <p:txBody>
            <a:bodyPr wrap="square">
              <a:spAutoFit/>
            </a:bodyPr>
            <a:lstStyle/>
            <a:p>
              <a:r>
                <a:rPr lang="zh-CN" altLang="en-US" sz="1400" b="1" dirty="0">
                  <a:solidFill>
                    <a:schemeClr val="bg1"/>
                  </a:solidFill>
                  <a:latin typeface="微软雅黑" pitchFamily="34" charset="-122"/>
                  <a:ea typeface="微软雅黑" pitchFamily="34" charset="-122"/>
                </a:rPr>
                <a:t>发送窗口通常只是发送缓存的一部分。</a:t>
              </a:r>
            </a:p>
          </p:txBody>
        </p:sp>
        <p:cxnSp>
          <p:nvCxnSpPr>
            <p:cNvPr id="3" name="直接箭头连接符 2"/>
            <p:cNvCxnSpPr/>
            <p:nvPr/>
          </p:nvCxnSpPr>
          <p:spPr>
            <a:xfrm flipH="1">
              <a:off x="2060537" y="3425442"/>
              <a:ext cx="1357519" cy="429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716644" y="1610996"/>
            <a:ext cx="2655368" cy="791373"/>
            <a:chOff x="5716644" y="1610996"/>
            <a:chExt cx="2655368" cy="791373"/>
          </a:xfrm>
        </p:grpSpPr>
        <p:sp>
          <p:nvSpPr>
            <p:cNvPr id="5" name="矩形 4"/>
            <p:cNvSpPr/>
            <p:nvPr/>
          </p:nvSpPr>
          <p:spPr>
            <a:xfrm>
              <a:off x="6491161" y="1610996"/>
              <a:ext cx="1880851" cy="523220"/>
            </a:xfrm>
            <a:prstGeom prst="rect">
              <a:avLst/>
            </a:prstGeom>
            <a:solidFill>
              <a:schemeClr val="bg1"/>
            </a:solidFill>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不能发送太</a:t>
              </a:r>
              <a:r>
                <a:rPr lang="zh-CN" altLang="en-US" sz="1400" b="1" dirty="0">
                  <a:latin typeface="微软雅黑" panose="020B0503020204020204" pitchFamily="34" charset="-122"/>
                  <a:ea typeface="微软雅黑" panose="020B0503020204020204" pitchFamily="34" charset="-122"/>
                </a:rPr>
                <a:t>快，否则发送</a:t>
              </a:r>
              <a:r>
                <a:rPr lang="zh-CN" altLang="en-US" sz="1400" b="1" dirty="0" smtClean="0">
                  <a:latin typeface="微软雅黑" panose="020B0503020204020204" pitchFamily="34" charset="-122"/>
                  <a:ea typeface="微软雅黑" panose="020B0503020204020204" pitchFamily="34" charset="-122"/>
                </a:rPr>
                <a:t>缓存会溢出。</a:t>
              </a:r>
              <a:endParaRPr lang="zh-CN" altLang="en-US" sz="1400" b="1" dirty="0">
                <a:latin typeface="微软雅黑" panose="020B0503020204020204" pitchFamily="34" charset="-122"/>
                <a:ea typeface="微软雅黑" panose="020B0503020204020204" pitchFamily="34" charset="-122"/>
              </a:endParaRPr>
            </a:p>
          </p:txBody>
        </p:sp>
        <p:cxnSp>
          <p:nvCxnSpPr>
            <p:cNvPr id="49" name="直接箭头连接符 48"/>
            <p:cNvCxnSpPr/>
            <p:nvPr/>
          </p:nvCxnSpPr>
          <p:spPr>
            <a:xfrm flipV="1">
              <a:off x="5716644" y="2004064"/>
              <a:ext cx="774517" cy="39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995082" y="4238706"/>
            <a:ext cx="6985279"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缓存</a:t>
            </a:r>
            <a:r>
              <a:rPr lang="zh-CN" altLang="en-US" sz="1600" b="1" dirty="0" smtClean="0">
                <a:latin typeface="微软雅黑" panose="020B0503020204020204" pitchFamily="34" charset="-122"/>
                <a:ea typeface="微软雅黑" panose="020B0503020204020204" pitchFamily="34" charset="-122"/>
              </a:rPr>
              <a:t>中的字节数 </a:t>
            </a:r>
            <a:r>
              <a:rPr lang="en-US" altLang="zh-CN" sz="1600" b="1"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应用程序最后</a:t>
            </a:r>
            <a:r>
              <a:rPr lang="zh-CN" altLang="en-US" sz="1600" b="1" dirty="0" smtClean="0">
                <a:latin typeface="微软雅黑" panose="020B0503020204020204" pitchFamily="34" charset="-122"/>
                <a:ea typeface="微软雅黑" panose="020B0503020204020204" pitchFamily="34" charset="-122"/>
              </a:rPr>
              <a:t>写入缓存</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字节 </a:t>
            </a:r>
            <a:r>
              <a:rPr lang="en-US" altLang="zh-CN" sz="1600" b="1"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最后</a:t>
            </a:r>
            <a:r>
              <a:rPr lang="zh-CN" altLang="en-US" sz="1600" b="1" dirty="0">
                <a:latin typeface="微软雅黑" panose="020B0503020204020204" pitchFamily="34" charset="-122"/>
                <a:ea typeface="微软雅黑" panose="020B0503020204020204" pitchFamily="34" charset="-122"/>
              </a:rPr>
              <a:t>被确认的</a:t>
            </a:r>
            <a:r>
              <a:rPr lang="zh-CN" altLang="en-US" sz="1600" b="1" dirty="0" smtClean="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6256453" y="2471721"/>
            <a:ext cx="1782827" cy="556723"/>
            <a:chOff x="6256453" y="2471721"/>
            <a:chExt cx="1782827" cy="556723"/>
          </a:xfrm>
        </p:grpSpPr>
        <p:sp>
          <p:nvSpPr>
            <p:cNvPr id="50" name="矩形 49"/>
            <p:cNvSpPr/>
            <p:nvPr/>
          </p:nvSpPr>
          <p:spPr>
            <a:xfrm>
              <a:off x="6902048" y="2471721"/>
              <a:ext cx="1137232" cy="461665"/>
            </a:xfrm>
            <a:prstGeom prst="rect">
              <a:avLst/>
            </a:prstGeom>
            <a:solidFill>
              <a:srgbClr val="C3E3F9"/>
            </a:solidFill>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最后写入</a:t>
              </a:r>
              <a:r>
                <a:rPr lang="zh-CN" altLang="en-US" sz="1200" b="1" dirty="0" smtClean="0">
                  <a:latin typeface="微软雅黑" panose="020B0503020204020204" pitchFamily="34" charset="-122"/>
                  <a:ea typeface="微软雅黑" panose="020B0503020204020204" pitchFamily="34" charset="-122"/>
                </a:rPr>
                <a:t>缓存</a:t>
              </a:r>
              <a:endParaRPr lang="en-US" altLang="zh-CN" sz="1200" b="1" dirty="0" smtClean="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的字节</a:t>
              </a:r>
              <a:endParaRPr lang="zh-CN" altLang="en-US" sz="1200" b="1" dirty="0">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flipV="1">
              <a:off x="6256453" y="2752164"/>
              <a:ext cx="813032" cy="27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44584" y="1547806"/>
            <a:ext cx="2884051" cy="1374735"/>
            <a:chOff x="644584" y="1547806"/>
            <a:chExt cx="2884051" cy="1374735"/>
          </a:xfrm>
        </p:grpSpPr>
        <p:sp>
          <p:nvSpPr>
            <p:cNvPr id="13" name="矩形 12"/>
            <p:cNvSpPr/>
            <p:nvPr/>
          </p:nvSpPr>
          <p:spPr>
            <a:xfrm>
              <a:off x="644584" y="1547806"/>
              <a:ext cx="2392290" cy="1374735"/>
            </a:xfrm>
            <a:prstGeom prst="rect">
              <a:avLst/>
            </a:prstGeom>
            <a:solidFill>
              <a:schemeClr val="bg1"/>
            </a:solidFill>
          </p:spPr>
          <p:txBody>
            <a:bodyPr wrap="square">
              <a:spAutoFit/>
            </a:bodyPr>
            <a:lstStyle/>
            <a:p>
              <a:pPr>
                <a:lnSpc>
                  <a:spcPts val="2000"/>
                </a:lnSpc>
              </a:pPr>
              <a:r>
                <a:rPr lang="zh-CN" altLang="en-US" sz="1400" b="1" dirty="0" smtClean="0">
                  <a:latin typeface="微软雅黑" panose="020B0503020204020204" pitchFamily="34" charset="-122"/>
                  <a:ea typeface="微软雅黑" panose="020B0503020204020204" pitchFamily="34" charset="-122"/>
                </a:rPr>
                <a:t>暂时</a:t>
              </a:r>
              <a:r>
                <a:rPr lang="zh-CN" altLang="en-US" sz="1400" b="1" dirty="0">
                  <a:latin typeface="微软雅黑" panose="020B0503020204020204" pitchFamily="34" charset="-122"/>
                  <a:ea typeface="微软雅黑" panose="020B0503020204020204" pitchFamily="34" charset="-122"/>
                </a:rPr>
                <a:t>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发送应用程序传送给发送</a:t>
              </a:r>
              <a:r>
                <a:rPr lang="zh-CN" altLang="en-US" sz="1400" b="1" dirty="0" smtClean="0">
                  <a:latin typeface="微软雅黑" panose="020B0503020204020204" pitchFamily="34" charset="-122"/>
                  <a:ea typeface="微软雅黑" panose="020B0503020204020204" pitchFamily="34" charset="-122"/>
                </a:rPr>
                <a:t>方 </a:t>
              </a:r>
              <a:r>
                <a:rPr lang="en-US" altLang="zh-CN" sz="1400" b="1" dirty="0" smtClean="0">
                  <a:latin typeface="微软雅黑" panose="020B0503020204020204" pitchFamily="34" charset="-122"/>
                  <a:ea typeface="微软雅黑" panose="020B0503020204020204" pitchFamily="34" charset="-122"/>
                </a:rPr>
                <a:t>TCP </a:t>
              </a:r>
              <a:r>
                <a:rPr lang="zh-CN" altLang="en-US" sz="1400" b="1" dirty="0" smtClean="0">
                  <a:solidFill>
                    <a:srgbClr val="C00000"/>
                  </a:solidFill>
                  <a:latin typeface="微软雅黑" panose="020B0503020204020204" pitchFamily="34" charset="-122"/>
                  <a:ea typeface="微软雅黑" panose="020B0503020204020204" pitchFamily="34" charset="-122"/>
                </a:rPr>
                <a:t>准备</a:t>
              </a:r>
              <a:r>
                <a:rPr lang="zh-CN" altLang="en-US" sz="1400" b="1" dirty="0">
                  <a:solidFill>
                    <a:srgbClr val="C00000"/>
                  </a:solidFill>
                  <a:latin typeface="微软雅黑" panose="020B0503020204020204" pitchFamily="34" charset="-122"/>
                  <a:ea typeface="微软雅黑" panose="020B0503020204020204" pitchFamily="34" charset="-122"/>
                </a:rPr>
                <a:t>发送</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a:t>
              </a:r>
              <a:r>
                <a:rPr lang="en-US" altLang="zh-CN" sz="1400" b="1" dirty="0" smtClean="0">
                  <a:latin typeface="微软雅黑" panose="020B0503020204020204" pitchFamily="34" charset="-122"/>
                  <a:ea typeface="微软雅黑" panose="020B0503020204020204" pitchFamily="34" charset="-122"/>
                </a:rPr>
                <a:t>TCP </a:t>
              </a:r>
              <a:r>
                <a:rPr lang="zh-CN" altLang="en-US" sz="1400" b="1" dirty="0" smtClean="0">
                  <a:solidFill>
                    <a:srgbClr val="C00000"/>
                  </a:solidFill>
                  <a:latin typeface="微软雅黑" panose="020B0503020204020204" pitchFamily="34" charset="-122"/>
                  <a:ea typeface="微软雅黑" panose="020B0503020204020204" pitchFamily="34" charset="-122"/>
                </a:rPr>
                <a:t>已</a:t>
              </a:r>
              <a:r>
                <a:rPr lang="zh-CN" altLang="en-US" sz="1400" b="1" dirty="0">
                  <a:solidFill>
                    <a:srgbClr val="C00000"/>
                  </a:solidFill>
                  <a:latin typeface="微软雅黑" panose="020B0503020204020204" pitchFamily="34" charset="-122"/>
                  <a:ea typeface="微软雅黑" panose="020B0503020204020204" pitchFamily="34" charset="-122"/>
                </a:rPr>
                <a:t>发送出但尚未收到确认</a:t>
              </a:r>
              <a:r>
                <a:rPr lang="zh-CN" altLang="en-US" sz="1400" b="1" dirty="0">
                  <a:latin typeface="微软雅黑" panose="020B0503020204020204" pitchFamily="34" charset="-122"/>
                  <a:ea typeface="微软雅黑" panose="020B0503020204020204" pitchFamily="34" charset="-122"/>
                </a:rPr>
                <a:t>的数据。</a:t>
              </a:r>
            </a:p>
          </p:txBody>
        </p:sp>
        <p:cxnSp>
          <p:nvCxnSpPr>
            <p:cNvPr id="52" name="直接箭头连接符 51"/>
            <p:cNvCxnSpPr/>
            <p:nvPr/>
          </p:nvCxnSpPr>
          <p:spPr>
            <a:xfrm flipH="1" flipV="1">
              <a:off x="2855501" y="2686939"/>
              <a:ext cx="673134" cy="100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12422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3" name="圆角矩形 42"/>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 Box 155"/>
          <p:cNvSpPr txBox="1">
            <a:spLocks noChangeArrowheads="1"/>
          </p:cNvSpPr>
          <p:nvPr/>
        </p:nvSpPr>
        <p:spPr bwMode="auto">
          <a:xfrm>
            <a:off x="1741120" y="1123849"/>
            <a:ext cx="5914740" cy="363176"/>
          </a:xfrm>
          <a:prstGeom prst="rect">
            <a:avLst/>
          </a:prstGeom>
          <a:solidFill>
            <a:schemeClr val="accent6">
              <a:lumMod val="40000"/>
              <a:lumOff val="60000"/>
            </a:schemeClr>
          </a:solidFill>
          <a:ln w="9525">
            <a:solidFill>
              <a:schemeClr val="tx1"/>
            </a:solidFill>
            <a:miter lim="800000"/>
            <a:headEnd/>
            <a:tailEnd/>
          </a:ln>
          <a:effectLst/>
          <a:extLst/>
        </p:spPr>
        <p:txBody>
          <a:bodyPr wrap="square">
            <a:spAutoFit/>
          </a:bodyPr>
          <a:lstStyle/>
          <a:p>
            <a:pPr algn="ctr">
              <a:lnSpc>
                <a:spcPct val="110000"/>
              </a:lnSpc>
            </a:pPr>
            <a:r>
              <a:rPr lang="zh-CN" altLang="en-US" sz="1600" b="1" dirty="0">
                <a:latin typeface="微软雅黑" pitchFamily="34" charset="-122"/>
                <a:ea typeface="微软雅黑" pitchFamily="34" charset="-122"/>
              </a:rPr>
              <a:t>接收方的应用进程从 </a:t>
            </a:r>
            <a:r>
              <a:rPr lang="en-US" altLang="zh-CN" sz="1600" b="1" dirty="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接收</a:t>
            </a:r>
            <a:r>
              <a:rPr lang="zh-CN" altLang="en-US" sz="1600" b="1" dirty="0">
                <a:latin typeface="微软雅黑" pitchFamily="34" charset="-122"/>
                <a:ea typeface="微软雅黑" pitchFamily="34" charset="-122"/>
              </a:rPr>
              <a:t>缓存中读取尚未</a:t>
            </a:r>
            <a:r>
              <a:rPr lang="zh-CN" altLang="en-US" sz="1600" b="1" dirty="0" smtClean="0">
                <a:latin typeface="微软雅黑" pitchFamily="34" charset="-122"/>
                <a:ea typeface="微软雅黑" pitchFamily="34" charset="-122"/>
              </a:rPr>
              <a:t>被读取的字节。</a:t>
            </a:r>
            <a:endParaRPr lang="zh-CN" altLang="en-US" sz="1600" b="1" dirty="0">
              <a:latin typeface="微软雅黑" pitchFamily="34" charset="-122"/>
              <a:ea typeface="微软雅黑" pitchFamily="34" charset="-122"/>
            </a:endParaRPr>
          </a:p>
        </p:txBody>
      </p:sp>
      <p:grpSp>
        <p:nvGrpSpPr>
          <p:cNvPr id="45" name="组合 44"/>
          <p:cNvGrpSpPr/>
          <p:nvPr/>
        </p:nvGrpSpPr>
        <p:grpSpPr>
          <a:xfrm>
            <a:off x="2521051" y="1609886"/>
            <a:ext cx="5753372" cy="2517796"/>
            <a:chOff x="366836" y="2074454"/>
            <a:chExt cx="9516969" cy="4164822"/>
          </a:xfrm>
        </p:grpSpPr>
        <p:sp>
          <p:nvSpPr>
            <p:cNvPr id="46"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6"/>
            <p:cNvSpPr txBox="1">
              <a:spLocks noChangeArrowheads="1"/>
            </p:cNvSpPr>
            <p:nvPr/>
          </p:nvSpPr>
          <p:spPr bwMode="auto">
            <a:xfrm>
              <a:off x="2688908"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下一个期望收到</a:t>
              </a:r>
              <a:r>
                <a:rPr lang="zh-CN" altLang="en-US" sz="1200" b="1" dirty="0" smtClean="0">
                  <a:latin typeface="微软雅黑" pitchFamily="34" charset="-122"/>
                  <a:ea typeface="微软雅黑" pitchFamily="34" charset="-122"/>
                </a:rPr>
                <a:t>的字节</a:t>
              </a:r>
              <a:endParaRPr lang="zh-CN" altLang="en-US" sz="1200" b="1" dirty="0">
                <a:latin typeface="微软雅黑" pitchFamily="34" charset="-122"/>
                <a:ea typeface="微软雅黑" pitchFamily="34" charset="-122"/>
              </a:endParaRPr>
            </a:p>
          </p:txBody>
        </p:sp>
        <p:sp>
          <p:nvSpPr>
            <p:cNvPr id="48"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smtClean="0">
                  <a:latin typeface="微软雅黑" pitchFamily="34" charset="-122"/>
                  <a:ea typeface="微软雅黑" pitchFamily="34" charset="-122"/>
                </a:rPr>
                <a:t>接收方应用程序</a:t>
              </a:r>
              <a:endParaRPr lang="zh-CN" altLang="en-US" sz="1400" b="1" dirty="0">
                <a:latin typeface="微软雅黑" pitchFamily="34" charset="-122"/>
                <a:ea typeface="微软雅黑" pitchFamily="34" charset="-122"/>
              </a:endParaRPr>
            </a:p>
          </p:txBody>
        </p:sp>
        <p:sp>
          <p:nvSpPr>
            <p:cNvPr id="49" name="Line 9"/>
            <p:cNvSpPr>
              <a:spLocks noChangeShapeType="1"/>
            </p:cNvSpPr>
            <p:nvPr/>
          </p:nvSpPr>
          <p:spPr bwMode="auto">
            <a:xfrm>
              <a:off x="463143" y="3066754"/>
              <a:ext cx="9420662"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Rectangle 30"/>
            <p:cNvSpPr>
              <a:spLocks noChangeArrowheads="1"/>
            </p:cNvSpPr>
            <p:nvPr/>
          </p:nvSpPr>
          <p:spPr bwMode="auto">
            <a:xfrm>
              <a:off x="3807279" y="4243089"/>
              <a:ext cx="4085363" cy="962024"/>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51"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接收缓存</a:t>
              </a:r>
            </a:p>
          </p:txBody>
        </p:sp>
        <p:sp>
          <p:nvSpPr>
            <p:cNvPr id="55" name="Text Box 18"/>
            <p:cNvSpPr txBox="1">
              <a:spLocks noChangeArrowheads="1"/>
            </p:cNvSpPr>
            <p:nvPr/>
          </p:nvSpPr>
          <p:spPr bwMode="auto">
            <a:xfrm>
              <a:off x="5158235" y="384983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接收窗口</a:t>
              </a:r>
            </a:p>
          </p:txBody>
        </p:sp>
        <p:sp>
          <p:nvSpPr>
            <p:cNvPr id="56" name="Rectangle 19"/>
            <p:cNvSpPr>
              <a:spLocks noChangeArrowheads="1"/>
            </p:cNvSpPr>
            <p:nvPr/>
          </p:nvSpPr>
          <p:spPr bwMode="auto">
            <a:xfrm>
              <a:off x="2207015" y="4455814"/>
              <a:ext cx="1600265"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57" name="Line 24"/>
            <p:cNvSpPr>
              <a:spLocks noChangeShapeType="1"/>
            </p:cNvSpPr>
            <p:nvPr/>
          </p:nvSpPr>
          <p:spPr bwMode="auto">
            <a:xfrm>
              <a:off x="2207013" y="3387427"/>
              <a:ext cx="0" cy="10683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26"/>
            <p:cNvSpPr>
              <a:spLocks/>
            </p:cNvSpPr>
            <p:nvPr/>
          </p:nvSpPr>
          <p:spPr bwMode="auto">
            <a:xfrm flipH="1">
              <a:off x="2220773" y="2741315"/>
              <a:ext cx="2933693" cy="1714501"/>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Text Box 27"/>
            <p:cNvSpPr txBox="1">
              <a:spLocks noChangeArrowheads="1"/>
            </p:cNvSpPr>
            <p:nvPr/>
          </p:nvSpPr>
          <p:spPr bwMode="auto">
            <a:xfrm>
              <a:off x="8838477" y="3042940"/>
              <a:ext cx="874610"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61"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31"/>
            <p:cNvSpPr>
              <a:spLocks noChangeShapeType="1"/>
            </p:cNvSpPr>
            <p:nvPr/>
          </p:nvSpPr>
          <p:spPr bwMode="auto">
            <a:xfrm>
              <a:off x="7994374" y="5301209"/>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Text Box 32"/>
            <p:cNvSpPr txBox="1">
              <a:spLocks noChangeArrowheads="1"/>
            </p:cNvSpPr>
            <p:nvPr/>
          </p:nvSpPr>
          <p:spPr bwMode="auto">
            <a:xfrm>
              <a:off x="8009809" y="5357867"/>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sp>
          <p:nvSpPr>
            <p:cNvPr id="65" name="Rectangle 19"/>
            <p:cNvSpPr>
              <a:spLocks noChangeArrowheads="1"/>
            </p:cNvSpPr>
            <p:nvPr/>
          </p:nvSpPr>
          <p:spPr bwMode="auto">
            <a:xfrm>
              <a:off x="4912276" y="4455814"/>
              <a:ext cx="242188"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66" name="Text Box 6"/>
            <p:cNvSpPr txBox="1">
              <a:spLocks noChangeArrowheads="1"/>
            </p:cNvSpPr>
            <p:nvPr/>
          </p:nvSpPr>
          <p:spPr bwMode="auto">
            <a:xfrm>
              <a:off x="580657" y="3591854"/>
              <a:ext cx="157824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下一个读取</a:t>
              </a:r>
            </a:p>
            <a:p>
              <a:pPr algn="ctr"/>
              <a:r>
                <a:rPr lang="zh-CN" altLang="en-US" sz="1200" b="1" dirty="0">
                  <a:latin typeface="微软雅黑" pitchFamily="34" charset="-122"/>
                  <a:ea typeface="微软雅黑" pitchFamily="34" charset="-122"/>
                </a:rPr>
                <a:t>的字节</a:t>
              </a:r>
            </a:p>
          </p:txBody>
        </p:sp>
        <p:sp>
          <p:nvSpPr>
            <p:cNvPr id="34" name="Text Box 6"/>
            <p:cNvSpPr txBox="1">
              <a:spLocks noChangeArrowheads="1"/>
            </p:cNvSpPr>
            <p:nvPr/>
          </p:nvSpPr>
          <p:spPr bwMode="auto">
            <a:xfrm>
              <a:off x="4535610"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smtClean="0">
                  <a:latin typeface="微软雅黑" pitchFamily="34" charset="-122"/>
                  <a:ea typeface="微软雅黑" pitchFamily="34" charset="-122"/>
                </a:rPr>
                <a:t>未按序到达的字节</a:t>
              </a:r>
              <a:endParaRPr lang="zh-CN" altLang="en-US" sz="1200" b="1" dirty="0">
                <a:latin typeface="微软雅黑" pitchFamily="34" charset="-122"/>
                <a:ea typeface="微软雅黑" pitchFamily="34" charset="-122"/>
              </a:endParaRPr>
            </a:p>
          </p:txBody>
        </p:sp>
        <p:sp>
          <p:nvSpPr>
            <p:cNvPr id="35" name="Text Box 6"/>
            <p:cNvSpPr txBox="1">
              <a:spLocks noChangeArrowheads="1"/>
            </p:cNvSpPr>
            <p:nvPr/>
          </p:nvSpPr>
          <p:spPr bwMode="auto">
            <a:xfrm>
              <a:off x="2158897" y="4361320"/>
              <a:ext cx="154188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按序到达的字节</a:t>
              </a:r>
            </a:p>
          </p:txBody>
        </p:sp>
      </p:grpSp>
      <p:sp>
        <p:nvSpPr>
          <p:cNvPr id="67" name="Line 15"/>
          <p:cNvSpPr>
            <a:spLocks noChangeShapeType="1"/>
          </p:cNvSpPr>
          <p:nvPr/>
        </p:nvSpPr>
        <p:spPr bwMode="auto">
          <a:xfrm flipV="1">
            <a:off x="4594602" y="3372931"/>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2" name="组合 1"/>
          <p:cNvGrpSpPr/>
          <p:nvPr/>
        </p:nvGrpSpPr>
        <p:grpSpPr>
          <a:xfrm>
            <a:off x="644584" y="1547806"/>
            <a:ext cx="3515956" cy="1374735"/>
            <a:chOff x="644584" y="1547806"/>
            <a:chExt cx="3515956" cy="1374735"/>
          </a:xfrm>
        </p:grpSpPr>
        <p:sp>
          <p:nvSpPr>
            <p:cNvPr id="30" name="矩形 29"/>
            <p:cNvSpPr/>
            <p:nvPr/>
          </p:nvSpPr>
          <p:spPr>
            <a:xfrm>
              <a:off x="644584" y="1547806"/>
              <a:ext cx="1964145" cy="1374735"/>
            </a:xfrm>
            <a:prstGeom prst="rect">
              <a:avLst/>
            </a:prstGeom>
            <a:solidFill>
              <a:schemeClr val="bg1"/>
            </a:solidFill>
          </p:spPr>
          <p:txBody>
            <a:bodyPr wrap="square">
              <a:spAutoFit/>
            </a:bodyPr>
            <a:lstStyle/>
            <a:p>
              <a:pPr>
                <a:lnSpc>
                  <a:spcPts val="2000"/>
                </a:lnSpc>
              </a:pPr>
              <a:r>
                <a:rPr lang="zh-CN" altLang="en-US" sz="1400" b="1" dirty="0" smtClean="0">
                  <a:latin typeface="微软雅黑" panose="020B0503020204020204" pitchFamily="34" charset="-122"/>
                  <a:ea typeface="微软雅黑" panose="020B0503020204020204" pitchFamily="34" charset="-122"/>
                </a:rPr>
                <a:t>暂时</a:t>
              </a:r>
              <a:r>
                <a:rPr lang="zh-CN" altLang="en-US" sz="1400" b="1" dirty="0">
                  <a:latin typeface="微软雅黑" panose="020B0503020204020204" pitchFamily="34" charset="-122"/>
                  <a:ea typeface="微软雅黑" panose="020B0503020204020204" pitchFamily="34" charset="-122"/>
                </a:rPr>
                <a:t>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按序到达的、但尚</a:t>
              </a:r>
              <a:r>
                <a:rPr lang="zh-CN" altLang="en-US" sz="1400" b="1" dirty="0">
                  <a:solidFill>
                    <a:srgbClr val="C00000"/>
                  </a:solidFill>
                  <a:latin typeface="微软雅黑" panose="020B0503020204020204" pitchFamily="34" charset="-122"/>
                  <a:ea typeface="微软雅黑" panose="020B0503020204020204" pitchFamily="34" charset="-122"/>
                </a:rPr>
                <a:t>未被</a:t>
              </a:r>
              <a:r>
                <a:rPr lang="zh-CN" altLang="en-US" sz="1400" b="1" dirty="0">
                  <a:latin typeface="微软雅黑" panose="020B0503020204020204" pitchFamily="34" charset="-122"/>
                  <a:ea typeface="微软雅黑" panose="020B0503020204020204" pitchFamily="34" charset="-122"/>
                </a:rPr>
                <a:t>接收应用程序</a:t>
              </a:r>
              <a:r>
                <a:rPr lang="zh-CN" altLang="en-US" sz="1400" b="1" dirty="0">
                  <a:solidFill>
                    <a:srgbClr val="C00000"/>
                  </a:solidFill>
                  <a:latin typeface="微软雅黑" panose="020B0503020204020204" pitchFamily="34" charset="-122"/>
                  <a:ea typeface="微软雅黑" panose="020B0503020204020204" pitchFamily="34" charset="-122"/>
                </a:rPr>
                <a:t>读取</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a:t>
              </a:r>
              <a:r>
                <a:rPr lang="zh-CN" altLang="en-US" sz="1400" b="1" dirty="0">
                  <a:solidFill>
                    <a:srgbClr val="C00000"/>
                  </a:solidFill>
                  <a:latin typeface="微软雅黑" panose="020B0503020204020204" pitchFamily="34" charset="-122"/>
                  <a:ea typeface="微软雅黑" panose="020B0503020204020204" pitchFamily="34" charset="-122"/>
                </a:rPr>
                <a:t>未按序到达</a:t>
              </a:r>
              <a:r>
                <a:rPr lang="zh-CN" altLang="en-US" sz="1400" b="1" dirty="0">
                  <a:latin typeface="微软雅黑" panose="020B0503020204020204" pitchFamily="34" charset="-122"/>
                  <a:ea typeface="微软雅黑" panose="020B0503020204020204" pitchFamily="34" charset="-122"/>
                </a:rPr>
                <a:t>的数据。</a:t>
              </a:r>
            </a:p>
          </p:txBody>
        </p:sp>
        <p:cxnSp>
          <p:nvCxnSpPr>
            <p:cNvPr id="31" name="直接箭头连接符 30"/>
            <p:cNvCxnSpPr/>
            <p:nvPr/>
          </p:nvCxnSpPr>
          <p:spPr>
            <a:xfrm flipH="1" flipV="1">
              <a:off x="2470841" y="2378489"/>
              <a:ext cx="1689699" cy="351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Line 15"/>
          <p:cNvSpPr>
            <a:spLocks noChangeShapeType="1"/>
          </p:cNvSpPr>
          <p:nvPr/>
        </p:nvSpPr>
        <p:spPr bwMode="auto">
          <a:xfrm flipV="1">
            <a:off x="5342150" y="3351337"/>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cxnSp>
        <p:nvCxnSpPr>
          <p:cNvPr id="37" name="直接箭头连接符 36"/>
          <p:cNvCxnSpPr/>
          <p:nvPr/>
        </p:nvCxnSpPr>
        <p:spPr>
          <a:xfrm>
            <a:off x="3395557" y="2859075"/>
            <a:ext cx="191165" cy="149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24722" y="3452644"/>
            <a:ext cx="3235870" cy="1118255"/>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若不能及时读取，缓存最终会被填满，使接收窗口减小到零。</a:t>
            </a:r>
            <a:endParaRPr lang="en-US" altLang="zh-CN" sz="1400" b="1" dirty="0">
              <a:latin typeface="微软雅黑" panose="020B0503020204020204" pitchFamily="34" charset="-122"/>
              <a:ea typeface="微软雅黑" panose="020B0503020204020204" pitchFamily="34" charset="-122"/>
            </a:endParaRPr>
          </a:p>
          <a:p>
            <a:pPr>
              <a:lnSpc>
                <a:spcPts val="2000"/>
              </a:lnSpc>
            </a:pPr>
            <a:r>
              <a:rPr lang="zh-CN" altLang="en-US" sz="1400" b="1" dirty="0">
                <a:latin typeface="微软雅黑" panose="020B0503020204020204" pitchFamily="34" charset="-122"/>
                <a:ea typeface="微软雅黑" panose="020B0503020204020204" pitchFamily="34" charset="-122"/>
              </a:rPr>
              <a:t>如果能够及时读取，接收窗口就可以增大，但最大不能超过接收缓存的大小。</a:t>
            </a:r>
          </a:p>
        </p:txBody>
      </p:sp>
      <p:sp>
        <p:nvSpPr>
          <p:cNvPr id="41" name="Rectangle 6"/>
          <p:cNvSpPr>
            <a:spLocks noChangeArrowheads="1"/>
          </p:cNvSpPr>
          <p:nvPr/>
        </p:nvSpPr>
        <p:spPr bwMode="auto">
          <a:xfrm>
            <a:off x="3278393"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a:t>
            </a:r>
            <a:r>
              <a:rPr lang="zh-CN" altLang="en-US" sz="2000" b="1" dirty="0" smtClean="0">
                <a:solidFill>
                  <a:schemeClr val="bg1"/>
                </a:solidFill>
                <a:latin typeface="微软雅黑" pitchFamily="34" charset="-122"/>
                <a:ea typeface="微软雅黑" pitchFamily="34" charset="-122"/>
              </a:rPr>
              <a:t>缓存与接收窗口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1569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3719577" y="58248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需要强调三点</a:t>
            </a:r>
          </a:p>
        </p:txBody>
      </p:sp>
      <p:sp>
        <p:nvSpPr>
          <p:cNvPr id="17" name="Rectangle 68"/>
          <p:cNvSpPr>
            <a:spLocks noChangeArrowheads="1"/>
          </p:cNvSpPr>
          <p:nvPr/>
        </p:nvSpPr>
        <p:spPr bwMode="auto">
          <a:xfrm>
            <a:off x="556963" y="978790"/>
            <a:ext cx="804877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a:latin typeface="微软雅黑" pitchFamily="34" charset="-122"/>
                <a:ea typeface="微软雅黑" pitchFamily="34" charset="-122"/>
              </a:rPr>
              <a:t>，发送窗口是</a:t>
            </a:r>
            <a:r>
              <a:rPr lang="zh-CN" altLang="en-US" sz="2000" b="1" dirty="0" smtClean="0">
                <a:latin typeface="微软雅黑" pitchFamily="34" charset="-122"/>
                <a:ea typeface="微软雅黑" pitchFamily="34" charset="-122"/>
              </a:rPr>
              <a:t>根据接收</a:t>
            </a:r>
            <a:r>
              <a:rPr lang="zh-CN" altLang="en-US" sz="2000" b="1" dirty="0">
                <a:latin typeface="微软雅黑" pitchFamily="34" charset="-122"/>
                <a:ea typeface="微软雅黑" pitchFamily="34" charset="-122"/>
              </a:rPr>
              <a:t>窗口设置的，但在同一时刻，发送窗口并</a:t>
            </a:r>
            <a:r>
              <a:rPr lang="zh-CN" altLang="en-US" sz="2000" b="1" dirty="0">
                <a:solidFill>
                  <a:srgbClr val="C00000"/>
                </a:solidFill>
                <a:latin typeface="微软雅黑" pitchFamily="34" charset="-122"/>
                <a:ea typeface="微软雅黑" pitchFamily="34" charset="-122"/>
              </a:rPr>
              <a:t>不总是</a:t>
            </a:r>
            <a:r>
              <a:rPr lang="zh-CN" altLang="en-US" sz="2000" b="1" dirty="0" smtClean="0">
                <a:latin typeface="微软雅黑" pitchFamily="34" charset="-122"/>
                <a:ea typeface="微软雅黑" pitchFamily="34" charset="-122"/>
              </a:rPr>
              <a:t>和接收</a:t>
            </a:r>
            <a:r>
              <a:rPr lang="zh-CN" altLang="en-US" sz="2000" b="1" dirty="0">
                <a:latin typeface="微软雅黑" pitchFamily="34" charset="-122"/>
                <a:ea typeface="微软雅黑" pitchFamily="34" charset="-122"/>
              </a:rPr>
              <a:t>窗口</a:t>
            </a:r>
            <a:r>
              <a:rPr lang="zh-CN" altLang="en-US" sz="2000" b="1" dirty="0" smtClean="0">
                <a:solidFill>
                  <a:srgbClr val="C00000"/>
                </a:solidFill>
                <a:latin typeface="微软雅黑" pitchFamily="34" charset="-122"/>
                <a:ea typeface="微软雅黑" pitchFamily="34" charset="-122"/>
              </a:rPr>
              <a:t>一样大</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因为有一定的时间滞后）。</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标准</a:t>
            </a:r>
            <a:r>
              <a:rPr lang="zh-CN" altLang="en-US" sz="2000" b="1" dirty="0">
                <a:solidFill>
                  <a:srgbClr val="C00000"/>
                </a:solidFill>
                <a:latin typeface="微软雅黑" pitchFamily="34" charset="-122"/>
                <a:ea typeface="微软雅黑" pitchFamily="34" charset="-122"/>
              </a:rPr>
              <a:t>没有规定</a:t>
            </a:r>
            <a:r>
              <a:rPr lang="zh-CN" altLang="en-US" sz="2000" b="1" dirty="0">
                <a:latin typeface="微软雅黑" pitchFamily="34" charset="-122"/>
                <a:ea typeface="微软雅黑" pitchFamily="34" charset="-122"/>
              </a:rPr>
              <a:t>对不按序到达的数据应如何处理。通常是先临时存放在接收窗口中，等到字节流中所缺少的字节收到后，再</a:t>
            </a:r>
            <a:r>
              <a:rPr lang="zh-CN" altLang="en-US" sz="2000" b="1" dirty="0">
                <a:solidFill>
                  <a:srgbClr val="C00000"/>
                </a:solidFill>
                <a:latin typeface="微软雅黑" pitchFamily="34" charset="-122"/>
                <a:ea typeface="微软雅黑" pitchFamily="34" charset="-122"/>
              </a:rPr>
              <a:t>按序交付</a:t>
            </a:r>
            <a:r>
              <a:rPr lang="zh-CN" altLang="en-US" sz="2000" b="1" dirty="0">
                <a:latin typeface="微软雅黑" pitchFamily="34" charset="-122"/>
                <a:ea typeface="微软雅黑" pitchFamily="34" charset="-122"/>
              </a:rPr>
              <a:t>上层的应用进程。</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要求接收方必须有</a:t>
            </a:r>
            <a:r>
              <a:rPr lang="zh-CN" altLang="en-US" sz="2000" b="1" dirty="0">
                <a:solidFill>
                  <a:srgbClr val="C00000"/>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的功能</a:t>
            </a:r>
            <a:r>
              <a:rPr lang="zh-CN" altLang="en-US" sz="2000" b="1" dirty="0" smtClean="0">
                <a:latin typeface="微软雅黑" pitchFamily="34" charset="-122"/>
                <a:ea typeface="微软雅黑" pitchFamily="34" charset="-122"/>
              </a:rPr>
              <a:t>，以</a:t>
            </a:r>
            <a:r>
              <a:rPr lang="zh-CN" altLang="en-US" sz="2000" b="1" dirty="0">
                <a:latin typeface="微软雅黑" pitchFamily="34" charset="-122"/>
                <a:ea typeface="微软雅黑" pitchFamily="34" charset="-122"/>
              </a:rPr>
              <a:t>减小传输开销</a:t>
            </a:r>
            <a:r>
              <a:rPr lang="zh-CN" altLang="en-US" sz="2000" b="1" dirty="0" smtClean="0">
                <a:latin typeface="微软雅黑" pitchFamily="34" charset="-122"/>
                <a:ea typeface="微软雅黑" pitchFamily="34" charset="-122"/>
              </a:rPr>
              <a:t>。接收</a:t>
            </a:r>
            <a:r>
              <a:rPr lang="zh-CN" altLang="en-US" sz="2000" b="1" dirty="0">
                <a:latin typeface="微软雅黑" pitchFamily="34" charset="-122"/>
                <a:ea typeface="微软雅黑" pitchFamily="34" charset="-122"/>
              </a:rPr>
              <a:t>方可以在合适的时候发送确认，也可以在自己有数据要发送时把确认信息顺便</a:t>
            </a:r>
            <a:r>
              <a:rPr lang="zh-CN" altLang="en-US" sz="2000" b="1" dirty="0">
                <a:solidFill>
                  <a:srgbClr val="C00000"/>
                </a:solidFill>
                <a:latin typeface="微软雅黑" pitchFamily="34" charset="-122"/>
                <a:ea typeface="微软雅黑" pitchFamily="34" charset="-122"/>
              </a:rPr>
              <a:t>捎带</a:t>
            </a:r>
            <a:r>
              <a:rPr lang="zh-CN" altLang="en-US" sz="2000" b="1" dirty="0">
                <a:latin typeface="微软雅黑" pitchFamily="34" charset="-122"/>
                <a:ea typeface="微软雅黑" pitchFamily="34" charset="-122"/>
              </a:rPr>
              <a:t>上</a:t>
            </a:r>
            <a:r>
              <a:rPr lang="zh-CN" altLang="en-US" sz="2000" b="1" dirty="0" smtClean="0">
                <a:latin typeface="微软雅黑" pitchFamily="34" charset="-122"/>
                <a:ea typeface="微软雅黑" pitchFamily="34" charset="-122"/>
              </a:rPr>
              <a:t>。但接收</a:t>
            </a:r>
            <a:r>
              <a:rPr lang="zh-CN" altLang="en-US" sz="2000" b="1" dirty="0">
                <a:latin typeface="微软雅黑" pitchFamily="34" charset="-122"/>
                <a:ea typeface="微软雅黑" pitchFamily="34" charset="-122"/>
              </a:rPr>
              <a:t>方</a:t>
            </a:r>
            <a:r>
              <a:rPr lang="zh-CN" altLang="en-US" sz="2000" b="1" dirty="0">
                <a:solidFill>
                  <a:srgbClr val="C00000"/>
                </a:solidFill>
                <a:latin typeface="微软雅黑" pitchFamily="34" charset="-122"/>
                <a:ea typeface="微软雅黑" pitchFamily="34" charset="-122"/>
              </a:rPr>
              <a:t>不应过分推迟</a:t>
            </a:r>
            <a:r>
              <a:rPr lang="zh-CN" altLang="en-US" sz="2000" b="1" dirty="0">
                <a:latin typeface="微软雅黑" pitchFamily="34" charset="-122"/>
                <a:ea typeface="微软雅黑" pitchFamily="34" charset="-122"/>
              </a:rPr>
              <a:t>发送确认，否则会导致发送方不必要的重传，</a:t>
            </a:r>
            <a:r>
              <a:rPr lang="zh-CN" altLang="en-US" sz="2000" b="1" dirty="0">
                <a:solidFill>
                  <a:srgbClr val="C00000"/>
                </a:solidFill>
                <a:latin typeface="微软雅黑" pitchFamily="34" charset="-122"/>
                <a:ea typeface="微软雅黑" pitchFamily="34" charset="-122"/>
              </a:rPr>
              <a:t>捎带确认</a:t>
            </a:r>
            <a:r>
              <a:rPr lang="zh-CN" altLang="en-US" sz="2000" b="1" dirty="0">
                <a:latin typeface="微软雅黑" pitchFamily="34" charset="-122"/>
                <a:ea typeface="微软雅黑" pitchFamily="34" charset="-122"/>
              </a:rPr>
              <a:t>实际上并不经常</a:t>
            </a:r>
            <a:r>
              <a:rPr lang="zh-CN" altLang="en-US" sz="2000" b="1" dirty="0" smtClean="0">
                <a:latin typeface="微软雅黑" pitchFamily="34" charset="-122"/>
                <a:ea typeface="微软雅黑" pitchFamily="34" charset="-122"/>
              </a:rPr>
              <a:t>发生。</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556963" y="2598733"/>
            <a:ext cx="8048776" cy="16326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17247"/>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585722" y="58412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5.6.2 </a:t>
            </a:r>
            <a:r>
              <a:rPr lang="en-US" altLang="zh-CN" sz="2400" b="1" dirty="0" smtClean="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超时重传时间的选择</a:t>
            </a:r>
          </a:p>
        </p:txBody>
      </p:sp>
      <p:sp>
        <p:nvSpPr>
          <p:cNvPr id="7" name="Rectangle 8"/>
          <p:cNvSpPr>
            <a:spLocks noChangeArrowheads="1"/>
          </p:cNvSpPr>
          <p:nvPr/>
        </p:nvSpPr>
        <p:spPr bwMode="auto">
          <a:xfrm>
            <a:off x="556963" y="1003377"/>
            <a:ext cx="80487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方在规定的时间内没有收到确认就要</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已发送的报文段</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重传</a:t>
            </a:r>
            <a:r>
              <a:rPr lang="zh-CN" altLang="en-US" sz="2000" b="1" dirty="0">
                <a:solidFill>
                  <a:srgbClr val="C00000"/>
                </a:solidFill>
                <a:latin typeface="微软雅黑" pitchFamily="34" charset="-122"/>
                <a:ea typeface="微软雅黑" pitchFamily="34" charset="-122"/>
              </a:rPr>
              <a:t>时间</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选择是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最</a:t>
            </a:r>
            <a:r>
              <a:rPr lang="zh-CN" altLang="en-US" sz="2000" b="1" dirty="0">
                <a:latin typeface="微软雅黑" pitchFamily="34" charset="-122"/>
                <a:ea typeface="微软雅黑" pitchFamily="34" charset="-122"/>
              </a:rPr>
              <a:t>复杂的问题之一</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互联网环境复杂，</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数据报所选择的路由变化</a:t>
            </a:r>
            <a:r>
              <a:rPr lang="zh-CN" altLang="en-US" sz="2000" b="1" dirty="0" smtClean="0">
                <a:latin typeface="微软雅黑" pitchFamily="34" charset="-122"/>
                <a:ea typeface="微软雅黑" pitchFamily="34" charset="-122"/>
              </a:rPr>
              <a:t>很大，导致运输层</a:t>
            </a:r>
            <a:r>
              <a:rPr lang="zh-CN" altLang="en-US" sz="2000" b="1" dirty="0">
                <a:latin typeface="微软雅黑" pitchFamily="34" charset="-122"/>
                <a:ea typeface="微软雅黑" pitchFamily="34" charset="-122"/>
              </a:rPr>
              <a:t>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的变化也很大</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grpSp>
        <p:nvGrpSpPr>
          <p:cNvPr id="8" name="组合 7"/>
          <p:cNvGrpSpPr/>
          <p:nvPr/>
        </p:nvGrpSpPr>
        <p:grpSpPr>
          <a:xfrm>
            <a:off x="1369298" y="2734234"/>
            <a:ext cx="6424106" cy="1419254"/>
            <a:chOff x="-684726" y="2708920"/>
            <a:chExt cx="10194576" cy="3359123"/>
          </a:xfrm>
        </p:grpSpPr>
        <p:sp>
          <p:nvSpPr>
            <p:cNvPr id="9" name="Line 4"/>
            <p:cNvSpPr>
              <a:spLocks noChangeShapeType="1"/>
            </p:cNvSpPr>
            <p:nvPr/>
          </p:nvSpPr>
          <p:spPr bwMode="auto">
            <a:xfrm>
              <a:off x="779976" y="5436244"/>
              <a:ext cx="8659152" cy="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Line 5"/>
            <p:cNvSpPr>
              <a:spLocks noChangeShapeType="1"/>
            </p:cNvSpPr>
            <p:nvPr/>
          </p:nvSpPr>
          <p:spPr bwMode="auto">
            <a:xfrm rot="5400000" flipH="1">
              <a:off x="-515556" y="4140712"/>
              <a:ext cx="2587625" cy="344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1" name="Freeform 6"/>
            <p:cNvSpPr>
              <a:spLocks/>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2" name="Freeform 7"/>
            <p:cNvSpPr>
              <a:spLocks/>
            </p:cNvSpPr>
            <p:nvPr/>
          </p:nvSpPr>
          <p:spPr bwMode="auto">
            <a:xfrm>
              <a:off x="2496328" y="4780610"/>
              <a:ext cx="5897167" cy="655638"/>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4014905" y="2708920"/>
              <a:ext cx="0" cy="27273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4959070"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7946348"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Text Box 11"/>
            <p:cNvSpPr txBox="1">
              <a:spLocks noChangeArrowheads="1"/>
            </p:cNvSpPr>
            <p:nvPr/>
          </p:nvSpPr>
          <p:spPr bwMode="auto">
            <a:xfrm>
              <a:off x="8728380" y="5391297"/>
              <a:ext cx="781470"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时间</a:t>
              </a:r>
            </a:p>
          </p:txBody>
        </p:sp>
        <p:sp>
          <p:nvSpPr>
            <p:cNvPr id="17" name="Line 12"/>
            <p:cNvSpPr>
              <a:spLocks noChangeShapeType="1"/>
            </p:cNvSpPr>
            <p:nvPr/>
          </p:nvSpPr>
          <p:spPr bwMode="auto">
            <a:xfrm>
              <a:off x="3137006" y="4142815"/>
              <a:ext cx="602732" cy="29242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Text Box 13"/>
            <p:cNvSpPr txBox="1">
              <a:spLocks noChangeArrowheads="1"/>
            </p:cNvSpPr>
            <p:nvPr/>
          </p:nvSpPr>
          <p:spPr bwMode="auto">
            <a:xfrm>
              <a:off x="1534478" y="3750121"/>
              <a:ext cx="1717605" cy="72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itchFamily="34" charset="-122"/>
                  <a:ea typeface="微软雅黑" pitchFamily="34" charset="-122"/>
                </a:rPr>
                <a:t>数据链路层</a:t>
              </a:r>
            </a:p>
          </p:txBody>
        </p:sp>
        <p:grpSp>
          <p:nvGrpSpPr>
            <p:cNvPr id="19" name="Group 14"/>
            <p:cNvGrpSpPr>
              <a:grpSpLocks/>
            </p:cNvGrpSpPr>
            <p:nvPr/>
          </p:nvGrpSpPr>
          <p:grpSpPr bwMode="auto">
            <a:xfrm>
              <a:off x="5124174" y="4320233"/>
              <a:ext cx="1525456" cy="728663"/>
              <a:chOff x="3002" y="3126"/>
              <a:chExt cx="887" cy="459"/>
            </a:xfrm>
          </p:grpSpPr>
          <p:sp>
            <p:nvSpPr>
              <p:cNvPr id="24" name="Text Box 15"/>
              <p:cNvSpPr txBox="1">
                <a:spLocks noChangeArrowheads="1"/>
              </p:cNvSpPr>
              <p:nvPr/>
            </p:nvSpPr>
            <p:spPr bwMode="auto">
              <a:xfrm>
                <a:off x="3222" y="3126"/>
                <a:ext cx="667"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运输层</a:t>
                </a:r>
              </a:p>
            </p:txBody>
          </p:sp>
          <p:sp>
            <p:nvSpPr>
              <p:cNvPr id="25" name="Line 16"/>
              <p:cNvSpPr>
                <a:spLocks noChangeShapeType="1"/>
              </p:cNvSpPr>
              <p:nvPr/>
            </p:nvSpPr>
            <p:spPr bwMode="auto">
              <a:xfrm flipH="1">
                <a:off x="3002" y="3363"/>
                <a:ext cx="276" cy="217"/>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20" name="Text Box 17"/>
            <p:cNvSpPr txBox="1">
              <a:spLocks noChangeArrowheads="1"/>
            </p:cNvSpPr>
            <p:nvPr/>
          </p:nvSpPr>
          <p:spPr bwMode="auto">
            <a:xfrm>
              <a:off x="3739737" y="5412435"/>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dirty="0">
                  <a:latin typeface="微软雅黑" pitchFamily="34" charset="-122"/>
                  <a:ea typeface="微软雅黑" pitchFamily="34" charset="-122"/>
                </a:rPr>
                <a:t>T</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21" name="Text Box 18"/>
            <p:cNvSpPr txBox="1">
              <a:spLocks noChangeArrowheads="1"/>
            </p:cNvSpPr>
            <p:nvPr/>
          </p:nvSpPr>
          <p:spPr bwMode="auto">
            <a:xfrm>
              <a:off x="466670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22" name="Text Box 19"/>
            <p:cNvSpPr txBox="1">
              <a:spLocks noChangeArrowheads="1"/>
            </p:cNvSpPr>
            <p:nvPr/>
          </p:nvSpPr>
          <p:spPr bwMode="auto">
            <a:xfrm>
              <a:off x="765398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23" name="Text Box 20"/>
            <p:cNvSpPr txBox="1">
              <a:spLocks noChangeArrowheads="1"/>
            </p:cNvSpPr>
            <p:nvPr/>
          </p:nvSpPr>
          <p:spPr bwMode="auto">
            <a:xfrm>
              <a:off x="-684726" y="2713682"/>
              <a:ext cx="1514096" cy="109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往返时间的</a:t>
              </a:r>
            </a:p>
            <a:p>
              <a:r>
                <a:rPr kumimoji="1" lang="zh-CN" altLang="en-US" sz="1200" b="1" dirty="0">
                  <a:latin typeface="微软雅黑" pitchFamily="34" charset="-122"/>
                  <a:ea typeface="微软雅黑" pitchFamily="34" charset="-122"/>
                </a:rPr>
                <a:t>概率分布</a:t>
              </a:r>
            </a:p>
          </p:txBody>
        </p:sp>
      </p:gr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56963" y="61658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9" name="Rectangle 6"/>
          <p:cNvSpPr>
            <a:spLocks noChangeArrowheads="1"/>
          </p:cNvSpPr>
          <p:nvPr/>
        </p:nvSpPr>
        <p:spPr bwMode="auto">
          <a:xfrm>
            <a:off x="3178756" y="583375"/>
            <a:ext cx="280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超时重传时间设置</a:t>
            </a:r>
          </a:p>
        </p:txBody>
      </p:sp>
      <p:sp>
        <p:nvSpPr>
          <p:cNvPr id="20" name="Rectangle 68"/>
          <p:cNvSpPr>
            <a:spLocks noChangeArrowheads="1"/>
          </p:cNvSpPr>
          <p:nvPr/>
        </p:nvSpPr>
        <p:spPr bwMode="auto">
          <a:xfrm>
            <a:off x="556962" y="979685"/>
            <a:ext cx="817466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a:t>
            </a:r>
            <a:r>
              <a:rPr lang="zh-CN" altLang="en-US" sz="2000" b="1" dirty="0" smtClean="0">
                <a:solidFill>
                  <a:srgbClr val="C00000"/>
                </a:solidFill>
                <a:latin typeface="微软雅黑" pitchFamily="34" charset="-122"/>
                <a:ea typeface="微软雅黑" pitchFamily="34" charset="-122"/>
              </a:rPr>
              <a:t>太</a:t>
            </a:r>
            <a:r>
              <a:rPr lang="zh-CN" altLang="en-US" sz="2000" b="1" dirty="0">
                <a:solidFill>
                  <a:srgbClr val="C00000"/>
                </a:solidFill>
                <a:latin typeface="微软雅黑" pitchFamily="34" charset="-122"/>
                <a:ea typeface="微软雅黑" pitchFamily="34" charset="-122"/>
              </a:rPr>
              <a:t>短</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否则会</a:t>
            </a:r>
            <a:r>
              <a:rPr lang="zh-CN" altLang="en-US" sz="2000" b="1" dirty="0">
                <a:latin typeface="微软雅黑" pitchFamily="34" charset="-122"/>
                <a:ea typeface="微软雅黑" pitchFamily="34" charset="-122"/>
              </a:rPr>
              <a:t>引起很多报文段的不必要的重传，使网络负荷增大。</a:t>
            </a:r>
          </a:p>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不能过</a:t>
            </a:r>
            <a:r>
              <a:rPr lang="zh-CN" altLang="en-US" sz="2000" b="1" dirty="0">
                <a:solidFill>
                  <a:srgbClr val="C00000"/>
                </a:solidFill>
                <a:latin typeface="微软雅黑" pitchFamily="34" charset="-122"/>
                <a:ea typeface="微软雅黑" pitchFamily="34" charset="-122"/>
              </a:rPr>
              <a:t>长</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会使</a:t>
            </a:r>
            <a:r>
              <a:rPr lang="zh-CN" altLang="en-US" sz="2000" b="1" dirty="0">
                <a:latin typeface="微软雅黑" pitchFamily="34" charset="-122"/>
                <a:ea typeface="微软雅黑" pitchFamily="34" charset="-122"/>
              </a:rPr>
              <a:t>网络的空闲时间增大，降低了传输效率</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grpSp>
        <p:nvGrpSpPr>
          <p:cNvPr id="6" name="组合 5"/>
          <p:cNvGrpSpPr/>
          <p:nvPr/>
        </p:nvGrpSpPr>
        <p:grpSpPr>
          <a:xfrm>
            <a:off x="1264885" y="1986005"/>
            <a:ext cx="6758814" cy="1331259"/>
            <a:chOff x="502922" y="2655525"/>
            <a:chExt cx="8129014" cy="1331259"/>
          </a:xfrm>
        </p:grpSpPr>
        <p:sp>
          <p:nvSpPr>
            <p:cNvPr id="7" name="对角圆角矩形 6"/>
            <p:cNvSpPr/>
            <p:nvPr/>
          </p:nvSpPr>
          <p:spPr>
            <a:xfrm>
              <a:off x="502922" y="2655525"/>
              <a:ext cx="8129014" cy="133125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97141" y="2733577"/>
              <a:ext cx="7699646" cy="1169551"/>
            </a:xfrm>
            <a:prstGeom prst="rect">
              <a:avLst/>
            </a:prstGeom>
          </p:spPr>
          <p:txBody>
            <a:bodyPr wrap="square">
              <a:spAutoFit/>
            </a:bodyPr>
            <a:lstStyle/>
            <a:p>
              <a:pPr>
                <a:lnSpc>
                  <a:spcPts val="2800"/>
                </a:lnSpc>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采用了一种</a:t>
              </a:r>
              <a:r>
                <a:rPr lang="zh-CN" altLang="en-US" b="1" dirty="0">
                  <a:solidFill>
                    <a:srgbClr val="FFFF00"/>
                  </a:solidFill>
                  <a:latin typeface="微软雅黑" pitchFamily="34" charset="-122"/>
                  <a:ea typeface="微软雅黑" pitchFamily="34" charset="-122"/>
                </a:rPr>
                <a:t>自适应算法，</a:t>
              </a:r>
              <a:r>
                <a:rPr lang="zh-CN" altLang="en-US" b="1" dirty="0">
                  <a:solidFill>
                    <a:schemeClr val="bg1"/>
                  </a:solidFill>
                  <a:latin typeface="微软雅黑" pitchFamily="34" charset="-122"/>
                  <a:ea typeface="微软雅黑" pitchFamily="34" charset="-122"/>
                </a:rPr>
                <a:t>它记录一个报文段发出的时间，以及收到</a:t>
              </a:r>
              <a:r>
                <a:rPr lang="zh-CN" altLang="en-US" b="1" dirty="0" smtClean="0">
                  <a:solidFill>
                    <a:schemeClr val="bg1"/>
                  </a:solidFill>
                  <a:latin typeface="微软雅黑" pitchFamily="34" charset="-122"/>
                  <a:ea typeface="微软雅黑" pitchFamily="34" charset="-122"/>
                </a:rPr>
                <a:t>相应确认</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a:lnSpc>
                  <a:spcPts val="2800"/>
                </a:lnSpc>
              </a:pPr>
              <a:r>
                <a:rPr lang="zh-CN" altLang="en-US" b="1" dirty="0" smtClean="0">
                  <a:solidFill>
                    <a:schemeClr val="bg1"/>
                  </a:solidFill>
                  <a:latin typeface="微软雅黑" pitchFamily="34" charset="-122"/>
                  <a:ea typeface="微软雅黑" pitchFamily="34" charset="-122"/>
                </a:rPr>
                <a:t>这</a:t>
              </a:r>
              <a:r>
                <a:rPr lang="zh-CN" altLang="en-US" b="1" dirty="0">
                  <a:solidFill>
                    <a:schemeClr val="bg1"/>
                  </a:solidFill>
                  <a:latin typeface="微软雅黑" pitchFamily="34" charset="-122"/>
                  <a:ea typeface="微软雅黑" pitchFamily="34" charset="-122"/>
                </a:rPr>
                <a:t>两个时间</a:t>
              </a:r>
              <a:r>
                <a:rPr lang="zh-CN" altLang="en-US" b="1" dirty="0">
                  <a:solidFill>
                    <a:srgbClr val="FFFF00"/>
                  </a:solidFill>
                  <a:latin typeface="微软雅黑" pitchFamily="34" charset="-122"/>
                  <a:ea typeface="微软雅黑" pitchFamily="34" charset="-122"/>
                </a:rPr>
                <a:t>之差</a:t>
              </a:r>
              <a:r>
                <a:rPr lang="zh-CN" altLang="en-US" b="1" dirty="0">
                  <a:solidFill>
                    <a:schemeClr val="bg1"/>
                  </a:solidFill>
                  <a:latin typeface="微软雅黑" pitchFamily="34" charset="-122"/>
                  <a:ea typeface="微软雅黑" pitchFamily="34" charset="-122"/>
                </a:rPr>
                <a:t>就是报文段的</a:t>
              </a:r>
              <a:r>
                <a:rPr lang="zh-CN" altLang="en-US" b="1" dirty="0">
                  <a:solidFill>
                    <a:srgbClr val="FFFF00"/>
                  </a:solidFill>
                  <a:latin typeface="微软雅黑" pitchFamily="34" charset="-122"/>
                  <a:ea typeface="微软雅黑" pitchFamily="34" charset="-122"/>
                </a:rPr>
                <a:t>往返时间 </a:t>
              </a:r>
              <a:r>
                <a:rPr lang="en-US" altLang="zh-CN" b="1" dirty="0">
                  <a:solidFill>
                    <a:srgbClr val="FFFF00"/>
                  </a:solidFill>
                  <a:latin typeface="微软雅黑" pitchFamily="34" charset="-122"/>
                  <a:ea typeface="微软雅黑" pitchFamily="34" charset="-122"/>
                </a:rPr>
                <a:t>RTT</a:t>
              </a:r>
              <a:r>
                <a:rPr lang="zh-CN" altLang="en-US" b="1" dirty="0">
                  <a:solidFill>
                    <a:srgbClr val="FFFF00"/>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15035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658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059269" y="583372"/>
            <a:ext cx="3044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加权平均往返</a:t>
            </a:r>
            <a:r>
              <a:rPr lang="zh-CN" altLang="en-US" sz="2000" b="1" dirty="0" smtClean="0">
                <a:solidFill>
                  <a:schemeClr val="bg1"/>
                </a:solidFill>
                <a:latin typeface="微软雅黑" pitchFamily="34" charset="-122"/>
                <a:ea typeface="微软雅黑" pitchFamily="34" charset="-122"/>
              </a:rPr>
              <a:t>时间 </a:t>
            </a:r>
            <a:r>
              <a:rPr lang="en-US" altLang="zh-CN" sz="2000" b="1" dirty="0" smtClean="0">
                <a:solidFill>
                  <a:schemeClr val="bg1"/>
                </a:solidFill>
                <a:latin typeface="微软雅黑" pitchFamily="34" charset="-122"/>
                <a:ea typeface="微软雅黑" pitchFamily="34" charset="-122"/>
              </a:rPr>
              <a:t>RTT</a:t>
            </a:r>
            <a:r>
              <a:rPr lang="en-US" altLang="zh-CN" sz="2000" b="1" baseline="-25000" dirty="0" smtClean="0">
                <a:solidFill>
                  <a:schemeClr val="bg1"/>
                </a:solidFill>
                <a:latin typeface="微软雅黑" pitchFamily="34" charset="-122"/>
                <a:ea typeface="微软雅黑" pitchFamily="34" charset="-122"/>
              </a:rPr>
              <a:t>S</a:t>
            </a:r>
            <a:r>
              <a:rPr lang="en-US" altLang="zh-CN" sz="2000" b="1" dirty="0" smtClean="0">
                <a:solidFill>
                  <a:schemeClr val="bg1"/>
                </a:solidFill>
                <a:latin typeface="微软雅黑" pitchFamily="34" charset="-122"/>
                <a:ea typeface="微软雅黑" pitchFamily="34" charset="-122"/>
              </a:rPr>
              <a:t> </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79682"/>
            <a:ext cx="8184960"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加权平均</a:t>
            </a:r>
            <a:r>
              <a:rPr lang="zh-CN" altLang="en-US" b="1" dirty="0">
                <a:latin typeface="微软雅黑" pitchFamily="34" charset="-122"/>
                <a:ea typeface="微软雅黑" pitchFamily="34" charset="-122"/>
              </a:rPr>
              <a:t>往返</a:t>
            </a:r>
            <a:r>
              <a:rPr lang="zh-CN" altLang="en-US" b="1" dirty="0" smtClean="0">
                <a:latin typeface="微软雅黑" pitchFamily="34" charset="-122"/>
                <a:ea typeface="微软雅黑" pitchFamily="34" charset="-122"/>
              </a:rPr>
              <a:t>时间 </a:t>
            </a:r>
            <a:r>
              <a:rPr lang="en-US" altLang="zh-CN" b="1" dirty="0" smtClean="0">
                <a:latin typeface="微软雅黑" pitchFamily="34" charset="-122"/>
                <a:ea typeface="微软雅黑" pitchFamily="34" charset="-122"/>
              </a:rPr>
              <a:t>RTT</a:t>
            </a:r>
            <a:r>
              <a:rPr lang="en-US" altLang="zh-CN" b="1" baseline="-25000" dirty="0" smtClean="0">
                <a:latin typeface="微软雅黑" pitchFamily="34" charset="-122"/>
                <a:ea typeface="微软雅黑" pitchFamily="34" charset="-122"/>
              </a:rPr>
              <a:t>S</a:t>
            </a:r>
            <a:r>
              <a:rPr lang="zh-CN" altLang="en-US" b="1"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又</a:t>
            </a:r>
            <a:r>
              <a:rPr lang="zh-CN" altLang="en-US" b="1" dirty="0" smtClean="0">
                <a:latin typeface="微软雅黑" pitchFamily="34" charset="-122"/>
                <a:ea typeface="微软雅黑" pitchFamily="34" charset="-122"/>
              </a:rPr>
              <a:t>称为</a:t>
            </a:r>
            <a:r>
              <a:rPr lang="zh-CN" altLang="en-US" b="1" dirty="0">
                <a:solidFill>
                  <a:srgbClr val="C00000"/>
                </a:solidFill>
                <a:latin typeface="微软雅黑" pitchFamily="34" charset="-122"/>
                <a:ea typeface="微软雅黑" pitchFamily="34" charset="-122"/>
              </a:rPr>
              <a:t>平滑的往返</a:t>
            </a:r>
            <a:r>
              <a:rPr lang="zh-CN" altLang="en-US" b="1" dirty="0" smtClean="0">
                <a:solidFill>
                  <a:srgbClr val="C00000"/>
                </a:solidFill>
                <a:latin typeface="微软雅黑" pitchFamily="34" charset="-122"/>
                <a:ea typeface="微软雅黑" pitchFamily="34" charset="-122"/>
              </a:rPr>
              <a:t>时间。</a:t>
            </a:r>
            <a:endParaRPr lang="zh-CN" altLang="en-US" b="1" dirty="0">
              <a:solidFill>
                <a:srgbClr val="C00000"/>
              </a:solidFill>
              <a:latin typeface="微软雅黑" pitchFamily="34" charset="-122"/>
              <a:ea typeface="微软雅黑" pitchFamily="34" charset="-122"/>
            </a:endParaRPr>
          </a:p>
        </p:txBody>
      </p:sp>
      <p:sp>
        <p:nvSpPr>
          <p:cNvPr id="8" name="Rectangle 4"/>
          <p:cNvSpPr>
            <a:spLocks noChangeArrowheads="1"/>
          </p:cNvSpPr>
          <p:nvPr/>
        </p:nvSpPr>
        <p:spPr bwMode="auto">
          <a:xfrm>
            <a:off x="794338" y="1479174"/>
            <a:ext cx="7574025" cy="599077"/>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zh-CN" b="1" dirty="0">
                <a:solidFill>
                  <a:schemeClr val="dk1"/>
                </a:solidFill>
                <a:latin typeface="微软雅黑" pitchFamily="34" charset="-122"/>
                <a:ea typeface="微软雅黑" pitchFamily="34" charset="-122"/>
              </a:rPr>
              <a:t>新</a:t>
            </a:r>
            <a:r>
              <a:rPr lang="zh-CN" altLang="zh-CN" b="1" dirty="0" smtClean="0">
                <a:solidFill>
                  <a:schemeClr val="dk1"/>
                </a:solidFill>
                <a:latin typeface="微软雅黑" pitchFamily="34" charset="-122"/>
                <a:ea typeface="微软雅黑" pitchFamily="34" charset="-122"/>
              </a:rPr>
              <a:t>的</a:t>
            </a:r>
            <a:r>
              <a:rPr lang="en-US" altLang="zh-CN" b="1" dirty="0" smtClean="0">
                <a:solidFill>
                  <a:schemeClr val="dk1"/>
                </a:solidFill>
                <a:latin typeface="微软雅黑" pitchFamily="34" charset="-122"/>
                <a:ea typeface="微软雅黑" pitchFamily="34" charset="-122"/>
              </a:rPr>
              <a:t> RTT</a:t>
            </a:r>
            <a:r>
              <a:rPr lang="en-US" altLang="zh-CN" b="1" baseline="-25000" dirty="0" smtClean="0">
                <a:solidFill>
                  <a:schemeClr val="dk1"/>
                </a:solidFill>
                <a:latin typeface="微软雅黑" pitchFamily="34" charset="-122"/>
                <a:ea typeface="微软雅黑" pitchFamily="34" charset="-122"/>
              </a:rPr>
              <a:t>S</a:t>
            </a:r>
            <a:r>
              <a:rPr lang="en-US" altLang="zh-CN" b="1" dirty="0" smtClean="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 </a:t>
            </a:r>
            <a:r>
              <a:rPr lang="en-US" altLang="zh-CN" b="1" dirty="0">
                <a:solidFill>
                  <a:schemeClr val="dk1"/>
                </a:solidFill>
                <a:latin typeface="微软雅黑" pitchFamily="34" charset="-122"/>
                <a:ea typeface="微软雅黑" pitchFamily="34" charset="-122"/>
              </a:rPr>
              <a:t> (1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旧</a:t>
            </a:r>
            <a:r>
              <a:rPr lang="zh-CN" altLang="zh-CN" b="1" dirty="0" smtClean="0">
                <a:solidFill>
                  <a:schemeClr val="dk1"/>
                </a:solidFill>
                <a:latin typeface="微软雅黑" pitchFamily="34" charset="-122"/>
                <a:ea typeface="微软雅黑" pitchFamily="34" charset="-122"/>
              </a:rPr>
              <a:t>的</a:t>
            </a:r>
            <a:r>
              <a:rPr lang="en-US" altLang="zh-CN" b="1" dirty="0" smtClean="0">
                <a:solidFill>
                  <a:schemeClr val="dk1"/>
                </a:solidFill>
                <a:latin typeface="微软雅黑" pitchFamily="34" charset="-122"/>
                <a:ea typeface="微软雅黑" pitchFamily="34" charset="-122"/>
              </a:rPr>
              <a:t> RTT</a:t>
            </a:r>
            <a:r>
              <a:rPr lang="en-US" altLang="zh-CN" b="1" baseline="-25000" dirty="0" smtClean="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a:t>
            </a:r>
            <a:r>
              <a:rPr lang="en-US" altLang="zh-CN" b="1" dirty="0" smtClean="0">
                <a:solidFill>
                  <a:schemeClr val="dk1"/>
                </a:solidFill>
                <a:latin typeface="微软雅黑" pitchFamily="34" charset="-122"/>
                <a:ea typeface="微软雅黑" pitchFamily="34" charset="-122"/>
              </a:rPr>
              <a:t> +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新</a:t>
            </a:r>
            <a:r>
              <a:rPr lang="zh-CN" altLang="zh-CN" b="1" dirty="0" smtClean="0">
                <a:solidFill>
                  <a:schemeClr val="dk1"/>
                </a:solidFill>
                <a:latin typeface="微软雅黑" pitchFamily="34" charset="-122"/>
                <a:ea typeface="微软雅黑" pitchFamily="34" charset="-122"/>
              </a:rPr>
              <a:t>的</a:t>
            </a:r>
            <a:r>
              <a:rPr lang="en-US" altLang="zh-CN" b="1" dirty="0" smtClean="0">
                <a:solidFill>
                  <a:schemeClr val="dk1"/>
                </a:solidFill>
                <a:latin typeface="微软雅黑" pitchFamily="34" charset="-122"/>
                <a:ea typeface="微软雅黑" pitchFamily="34" charset="-122"/>
              </a:rPr>
              <a:t> RTT </a:t>
            </a:r>
            <a:r>
              <a:rPr lang="zh-CN" altLang="zh-CN" b="1" dirty="0" smtClean="0">
                <a:solidFill>
                  <a:schemeClr val="dk1"/>
                </a:solidFill>
                <a:latin typeface="微软雅黑" pitchFamily="34" charset="-122"/>
                <a:ea typeface="微软雅黑" pitchFamily="34" charset="-122"/>
              </a:rPr>
              <a:t>样本</a:t>
            </a:r>
            <a:r>
              <a:rPr lang="en-US" altLang="zh-CN" b="1" dirty="0" smtClean="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rPr>
              <a:t>5-4)</a:t>
            </a:r>
          </a:p>
        </p:txBody>
      </p:sp>
      <mc:AlternateContent xmlns:mc="http://schemas.openxmlformats.org/markup-compatibility/2006" xmlns:a14="http://schemas.microsoft.com/office/drawing/2010/main">
        <mc:Choice Requires="a14">
          <p:sp>
            <p:nvSpPr>
              <p:cNvPr id="2" name="矩形 1"/>
              <p:cNvSpPr/>
              <p:nvPr/>
            </p:nvSpPr>
            <p:spPr>
              <a:xfrm>
                <a:off x="1963271" y="2123076"/>
                <a:ext cx="4572000" cy="1528624"/>
              </a:xfrm>
              <a:prstGeom prst="rect">
                <a:avLst/>
              </a:prstGeom>
            </p:spPr>
            <p:txBody>
              <a:bodyPr>
                <a:spAutoFit/>
              </a:bodyPr>
              <a:lstStyle/>
              <a:p>
                <a:pPr>
                  <a:lnSpc>
                    <a:spcPts val="2800"/>
                  </a:lnSpc>
                </a:pPr>
                <a:r>
                  <a:rPr lang="zh-CN" altLang="en-US" b="1" dirty="0" smtClean="0">
                    <a:latin typeface="微软雅黑" panose="020B0503020204020204" pitchFamily="34" charset="-122"/>
                    <a:ea typeface="微软雅黑" panose="020B0503020204020204" pitchFamily="34" charset="-122"/>
                  </a:rPr>
                  <a:t>其中，</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𝟎</m:t>
                    </m:r>
                    <m:r>
                      <a:rPr lang="en-US" altLang="zh-CN" sz="2000" b="1"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𝜶</m:t>
                    </m:r>
                    <m:r>
                      <a:rPr lang="en-US" altLang="zh-CN" sz="2000" b="1" i="1" smtClean="0">
                        <a:latin typeface="Cambria Math" panose="02040503050406030204" pitchFamily="18" charset="0"/>
                        <a:ea typeface="Cambria Math" panose="02040503050406030204" pitchFamily="18" charset="0"/>
                      </a:rPr>
                      <m:t>&lt;</m:t>
                    </m:r>
                    <m:r>
                      <a:rPr lang="en-US" altLang="zh-CN" sz="2000" b="1" i="1" smtClean="0">
                        <a:latin typeface="Cambria Math" panose="02040503050406030204" pitchFamily="18" charset="0"/>
                        <a:ea typeface="Cambria Math" panose="02040503050406030204" pitchFamily="18" charset="0"/>
                      </a:rPr>
                      <m:t>𝟏</m:t>
                    </m:r>
                    <m:r>
                      <a:rPr lang="en-US" altLang="zh-CN" sz="2000" b="1" i="0" smtClean="0">
                        <a:latin typeface="Cambria Math" panose="02040503050406030204" pitchFamily="18" charset="0"/>
                        <a:ea typeface="Cambria Math" panose="02040503050406030204" pitchFamily="18" charset="0"/>
                      </a:rPr>
                      <m:t> </m:t>
                    </m:r>
                    <m:r>
                      <a:rPr lang="zh-CN" altLang="en-US" sz="2000" b="1" i="1">
                        <a:latin typeface="Cambria Math" panose="02040503050406030204" pitchFamily="18" charset="0"/>
                        <a:ea typeface="Cambria Math" panose="02040503050406030204" pitchFamily="18" charset="0"/>
                      </a:rPr>
                      <m:t>。</m:t>
                    </m:r>
                  </m:oMath>
                </a14:m>
                <a:endParaRPr lang="zh-CN" altLang="en-US" sz="2000"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若 </a:t>
                </a:r>
                <a14:m>
                  <m:oMath xmlns:m="http://schemas.openxmlformats.org/officeDocument/2006/math">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𝟎</m:t>
                    </m:r>
                  </m:oMath>
                </a14:m>
                <a:r>
                  <a:rPr lang="zh-CN" altLang="en-US" b="1" dirty="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值更新较慢。</a:t>
                </a:r>
              </a:p>
              <a:p>
                <a:pPr>
                  <a:lnSpc>
                    <a:spcPts val="2800"/>
                  </a:lnSpc>
                </a:pPr>
                <a:r>
                  <a:rPr lang="zh-CN" altLang="en-US" b="1" dirty="0" smtClean="0">
                    <a:latin typeface="微软雅黑" panose="020B0503020204020204" pitchFamily="34" charset="-122"/>
                    <a:ea typeface="微软雅黑" panose="020B0503020204020204" pitchFamily="34" charset="-122"/>
                  </a:rPr>
                  <a:t>若</a:t>
                </a:r>
                <a14:m>
                  <m:oMath xmlns:m="http://schemas.openxmlformats.org/officeDocument/2006/math">
                    <m:r>
                      <a:rPr lang="en-US" altLang="zh-CN" b="1" i="0" smtClean="0">
                        <a:latin typeface="Cambria Math" panose="02040503050406030204" pitchFamily="18" charset="0"/>
                        <a:ea typeface="微软雅黑" panose="020B0503020204020204" pitchFamily="34" charset="-122"/>
                      </a:rPr>
                      <m:t> </m:t>
                    </m:r>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𝟏</m:t>
                    </m:r>
                  </m:oMath>
                </a14:m>
                <a:r>
                  <a:rPr lang="zh-CN" altLang="en-US" b="1" dirty="0" smtClean="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值更新较快。</a:t>
                </a:r>
              </a:p>
              <a:p>
                <a:pPr>
                  <a:lnSpc>
                    <a:spcPts val="2800"/>
                  </a:lnSpc>
                </a:pPr>
                <a:r>
                  <a:rPr lang="en-US" altLang="zh-CN" b="1" dirty="0">
                    <a:latin typeface="微软雅黑" panose="020B0503020204020204" pitchFamily="34" charset="-122"/>
                    <a:ea typeface="微软雅黑" panose="020B0503020204020204" pitchFamily="34" charset="-122"/>
                  </a:rPr>
                  <a:t>RFC 6298 </a:t>
                </a:r>
                <a:r>
                  <a:rPr lang="zh-CN" altLang="en-US" b="1" dirty="0">
                    <a:latin typeface="微软雅黑" panose="020B0503020204020204" pitchFamily="34" charset="-122"/>
                    <a:ea typeface="微软雅黑" panose="020B0503020204020204" pitchFamily="34" charset="-122"/>
                  </a:rPr>
                  <a:t>推荐的 </a:t>
                </a:r>
                <a:r>
                  <a:rPr lang="en-US" altLang="zh-CN" b="1" dirty="0" smtClean="0">
                    <a:solidFill>
                      <a:schemeClr val="dk1"/>
                    </a:solidFill>
                    <a:latin typeface="微软雅黑" pitchFamily="34" charset="-122"/>
                    <a:ea typeface="微软雅黑" pitchFamily="34" charset="-122"/>
                    <a:sym typeface="Symbol"/>
                  </a:rPr>
                  <a:t> </a:t>
                </a:r>
                <a:r>
                  <a:rPr lang="zh-CN" altLang="en-US" b="1" dirty="0" smtClean="0">
                    <a:latin typeface="微软雅黑" panose="020B0503020204020204" pitchFamily="34" charset="-122"/>
                    <a:ea typeface="微软雅黑" panose="020B0503020204020204" pitchFamily="34" charset="-122"/>
                  </a:rPr>
                  <a:t>值</a:t>
                </a:r>
                <a:r>
                  <a:rPr lang="zh-CN" altLang="en-US" b="1" dirty="0">
                    <a:latin typeface="微软雅黑" panose="020B0503020204020204" pitchFamily="34" charset="-122"/>
                    <a:ea typeface="微软雅黑" panose="020B0503020204020204" pitchFamily="34" charset="-122"/>
                  </a:rPr>
                  <a:t>为 </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，即 </a:t>
                </a:r>
                <a:r>
                  <a:rPr lang="en-US" altLang="zh-CN" b="1" dirty="0">
                    <a:latin typeface="微软雅黑" panose="020B0503020204020204" pitchFamily="34" charset="-122"/>
                    <a:ea typeface="微软雅黑" panose="020B0503020204020204" pitchFamily="34" charset="-122"/>
                  </a:rPr>
                  <a:t>0.125</a:t>
                </a:r>
                <a:r>
                  <a:rPr lang="zh-CN" altLang="en-US" b="1" dirty="0">
                    <a:latin typeface="微软雅黑" panose="020B0503020204020204" pitchFamily="34" charset="-122"/>
                    <a:ea typeface="微软雅黑" panose="020B0503020204020204" pitchFamily="34" charset="-122"/>
                  </a:rPr>
                  <a:t>。 </a:t>
                </a:r>
              </a:p>
            </p:txBody>
          </p:sp>
        </mc:Choice>
        <mc:Fallback xmlns="">
          <p:sp>
            <p:nvSpPr>
              <p:cNvPr id="2" name="矩形 1"/>
              <p:cNvSpPr>
                <a:spLocks noRot="1" noChangeAspect="1" noMove="1" noResize="1" noEditPoints="1" noAdjustHandles="1" noChangeArrowheads="1" noChangeShapeType="1" noTextEdit="1"/>
              </p:cNvSpPr>
              <p:nvPr/>
            </p:nvSpPr>
            <p:spPr>
              <a:xfrm>
                <a:off x="1963271" y="2123076"/>
                <a:ext cx="4572000" cy="1528624"/>
              </a:xfrm>
              <a:prstGeom prst="rect">
                <a:avLst/>
              </a:prstGeom>
              <a:blipFill>
                <a:blip r:embed="rId2"/>
                <a:stretch>
                  <a:fillRect l="-1067" r="-1733" b="-31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2752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255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 name="Rectangle 6"/>
          <p:cNvSpPr>
            <a:spLocks noChangeArrowheads="1"/>
          </p:cNvSpPr>
          <p:nvPr/>
        </p:nvSpPr>
        <p:spPr bwMode="auto">
          <a:xfrm>
            <a:off x="3414270" y="592333"/>
            <a:ext cx="233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超时重传时间 </a:t>
            </a:r>
            <a:r>
              <a:rPr lang="en-US" altLang="zh-CN" sz="2000" b="1" dirty="0">
                <a:solidFill>
                  <a:schemeClr val="bg1"/>
                </a:solidFill>
                <a:latin typeface="微软雅黑" pitchFamily="34" charset="-122"/>
                <a:ea typeface="微软雅黑" pitchFamily="34" charset="-122"/>
              </a:rPr>
              <a:t>RTO</a:t>
            </a:r>
            <a:endParaRPr lang="zh-CN" altLang="en-US" sz="2000" b="1" dirty="0">
              <a:solidFill>
                <a:schemeClr val="bg1"/>
              </a:solidFill>
              <a:latin typeface="微软雅黑" pitchFamily="34" charset="-122"/>
              <a:ea typeface="微软雅黑" pitchFamily="34" charset="-122"/>
            </a:endParaRPr>
          </a:p>
        </p:txBody>
      </p:sp>
      <p:sp>
        <p:nvSpPr>
          <p:cNvPr id="13" name="Rectangle 68"/>
          <p:cNvSpPr>
            <a:spLocks noChangeArrowheads="1"/>
          </p:cNvSpPr>
          <p:nvPr/>
        </p:nvSpPr>
        <p:spPr bwMode="auto">
          <a:xfrm>
            <a:off x="556963" y="988643"/>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RTO (Retransmission Time-Out) </a:t>
            </a:r>
            <a:r>
              <a:rPr lang="zh-CN" altLang="en-US" b="1" dirty="0">
                <a:latin typeface="微软雅黑" pitchFamily="34" charset="-122"/>
                <a:ea typeface="微软雅黑" pitchFamily="34" charset="-122"/>
              </a:rPr>
              <a:t>应</a:t>
            </a:r>
            <a:r>
              <a:rPr lang="zh-CN" altLang="en-US" b="1" dirty="0">
                <a:solidFill>
                  <a:srgbClr val="C00000"/>
                </a:solidFill>
                <a:latin typeface="微软雅黑" pitchFamily="34" charset="-122"/>
                <a:ea typeface="微软雅黑" pitchFamily="34" charset="-122"/>
              </a:rPr>
              <a:t>略</a:t>
            </a:r>
            <a:r>
              <a:rPr lang="zh-CN" altLang="en-US" b="1" dirty="0" smtClean="0">
                <a:solidFill>
                  <a:srgbClr val="C00000"/>
                </a:solidFill>
                <a:latin typeface="微软雅黑" pitchFamily="34" charset="-122"/>
                <a:ea typeface="微软雅黑" pitchFamily="34" charset="-122"/>
              </a:rPr>
              <a:t>大于</a:t>
            </a:r>
            <a:r>
              <a:rPr lang="zh-CN" altLang="en-US" b="1" dirty="0" smtClean="0">
                <a:latin typeface="微软雅黑" pitchFamily="34" charset="-122"/>
                <a:ea typeface="微软雅黑" pitchFamily="34" charset="-122"/>
              </a:rPr>
              <a:t>加权平均</a:t>
            </a:r>
            <a:r>
              <a:rPr lang="zh-CN" altLang="en-US" b="1" dirty="0">
                <a:latin typeface="微软雅黑" pitchFamily="34" charset="-122"/>
                <a:ea typeface="微软雅黑" pitchFamily="34" charset="-122"/>
              </a:rPr>
              <a:t>往返时间 </a:t>
            </a:r>
            <a:r>
              <a:rPr lang="en-US" altLang="zh-CN" b="1" dirty="0" smtClean="0">
                <a:latin typeface="微软雅黑" pitchFamily="34" charset="-122"/>
                <a:ea typeface="微软雅黑" pitchFamily="34" charset="-122"/>
              </a:rPr>
              <a:t>RTT</a:t>
            </a:r>
            <a:r>
              <a:rPr lang="en-US" altLang="zh-CN" b="1" baseline="-25000" dirty="0" smtClean="0">
                <a:latin typeface="微软雅黑" pitchFamily="34" charset="-122"/>
                <a:ea typeface="微软雅黑" pitchFamily="34" charset="-122"/>
              </a:rPr>
              <a:t>S </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RFC </a:t>
            </a:r>
            <a:r>
              <a:rPr lang="en-US" altLang="zh-CN" b="1" dirty="0" smtClean="0">
                <a:latin typeface="微软雅黑" pitchFamily="34" charset="-122"/>
                <a:ea typeface="微软雅黑" pitchFamily="34" charset="-122"/>
              </a:rPr>
              <a:t>6298 </a:t>
            </a:r>
            <a:r>
              <a:rPr lang="zh-CN" altLang="en-US" b="1" dirty="0" smtClean="0">
                <a:latin typeface="微软雅黑" pitchFamily="34" charset="-122"/>
                <a:ea typeface="微软雅黑" pitchFamily="34" charset="-122"/>
              </a:rPr>
              <a:t>建议 </a:t>
            </a:r>
            <a:r>
              <a:rPr lang="en-US" altLang="zh-CN" b="1" dirty="0" smtClean="0">
                <a:solidFill>
                  <a:srgbClr val="C00000"/>
                </a:solidFill>
                <a:latin typeface="微软雅黑" pitchFamily="34" charset="-122"/>
                <a:ea typeface="微软雅黑" pitchFamily="34" charset="-122"/>
              </a:rPr>
              <a:t>RTO</a:t>
            </a:r>
            <a:r>
              <a:rPr lang="zh-CN" altLang="en-US" b="1" dirty="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其中：</a:t>
            </a:r>
            <a:r>
              <a:rPr lang="en-US" altLang="zh-CN" sz="1600" b="1" dirty="0" smtClean="0">
                <a:latin typeface="微软雅黑" pitchFamily="34" charset="-122"/>
                <a:ea typeface="微软雅黑" pitchFamily="34" charset="-122"/>
              </a:rPr>
              <a:t>RTT</a:t>
            </a:r>
            <a:r>
              <a:rPr lang="en-US" altLang="zh-CN" sz="1600" b="1" baseline="-25000" dirty="0" smtClean="0">
                <a:latin typeface="微软雅黑" pitchFamily="34" charset="-122"/>
                <a:ea typeface="微软雅黑" pitchFamily="34" charset="-122"/>
              </a:rPr>
              <a:t>D</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是 </a:t>
            </a:r>
            <a:r>
              <a:rPr lang="en-US" altLang="zh-CN" sz="1600" b="1" dirty="0" smtClean="0">
                <a:latin typeface="微软雅黑" pitchFamily="34" charset="-122"/>
                <a:ea typeface="微软雅黑" pitchFamily="34" charset="-122"/>
              </a:rPr>
              <a:t>RTT </a:t>
            </a:r>
            <a:r>
              <a:rPr lang="zh-CN" altLang="en-US" sz="1600" b="1" dirty="0" smtClean="0">
                <a:solidFill>
                  <a:srgbClr val="0000FF"/>
                </a:solidFill>
                <a:latin typeface="微软雅黑" pitchFamily="34" charset="-122"/>
                <a:ea typeface="微软雅黑" pitchFamily="34" charset="-122"/>
              </a:rPr>
              <a:t>偏差的加权平均值。</a:t>
            </a:r>
          </a:p>
          <a:p>
            <a:pPr marL="342900" indent="-342900">
              <a:lnSpc>
                <a:spcPts val="3000"/>
              </a:lnSpc>
              <a:buClr>
                <a:srgbClr val="0070C0"/>
              </a:buClr>
              <a:buFont typeface="Wingdings" pitchFamily="2" charset="2"/>
              <a:buChar char="l"/>
            </a:pPr>
            <a:r>
              <a:rPr lang="en-US" altLang="zh-CN" b="1" dirty="0" smtClean="0">
                <a:latin typeface="微软雅黑" pitchFamily="34" charset="-122"/>
                <a:ea typeface="微软雅黑" pitchFamily="34" charset="-122"/>
              </a:rPr>
              <a:t>RFC 6298 </a:t>
            </a:r>
            <a:r>
              <a:rPr lang="zh-CN" altLang="en-US" b="1" dirty="0" smtClean="0">
                <a:latin typeface="微软雅黑" pitchFamily="34" charset="-122"/>
                <a:ea typeface="微软雅黑" pitchFamily="34" charset="-122"/>
              </a:rPr>
              <a:t>建议 </a:t>
            </a:r>
            <a:r>
              <a:rPr lang="en-US" altLang="zh-CN" b="1" dirty="0" smtClean="0">
                <a:solidFill>
                  <a:srgbClr val="C00000"/>
                </a:solidFill>
                <a:latin typeface="微软雅黑" pitchFamily="34" charset="-122"/>
                <a:ea typeface="微软雅黑" pitchFamily="34" charset="-122"/>
              </a:rPr>
              <a:t>RTT</a:t>
            </a:r>
            <a:r>
              <a:rPr lang="en-US" altLang="zh-CN" b="1" baseline="-25000" dirty="0" smtClean="0">
                <a:solidFill>
                  <a:srgbClr val="C00000"/>
                </a:solidFill>
                <a:latin typeface="微软雅黑" pitchFamily="34" charset="-122"/>
                <a:ea typeface="微软雅黑" pitchFamily="34" charset="-122"/>
              </a:rPr>
              <a:t>D</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smtClean="0">
                <a:latin typeface="微软雅黑" pitchFamily="34" charset="-122"/>
                <a:ea typeface="微软雅黑" pitchFamily="34" charset="-122"/>
                <a:sym typeface="Symbol" pitchFamily="18" charset="2"/>
              </a:rPr>
              <a:t>	</a:t>
            </a:r>
            <a:r>
              <a:rPr lang="zh-CN" altLang="en-US" sz="1600" b="1" dirty="0" smtClean="0">
                <a:latin typeface="微软雅黑" pitchFamily="34" charset="-122"/>
                <a:ea typeface="微软雅黑" pitchFamily="34" charset="-122"/>
                <a:sym typeface="Symbol" pitchFamily="18" charset="2"/>
              </a:rPr>
              <a:t>其中</a:t>
            </a:r>
            <a:r>
              <a:rPr lang="zh-CN" altLang="en-US" sz="1600" b="1" dirty="0">
                <a:latin typeface="微软雅黑" pitchFamily="34" charset="-122"/>
                <a:ea typeface="微软雅黑" pitchFamily="34" charset="-122"/>
                <a:sym typeface="Symbol" pitchFamily="18" charset="2"/>
              </a:rPr>
              <a:t>：</a:t>
            </a:r>
            <a:r>
              <a:rPr lang="en-US" altLang="zh-CN" sz="1600" b="1" dirty="0" smtClean="0">
                <a:latin typeface="微软雅黑" pitchFamily="34" charset="-122"/>
                <a:ea typeface="微软雅黑" pitchFamily="34" charset="-122"/>
                <a:sym typeface="Symbol" pitchFamily="18" charset="2"/>
              </a:rPr>
              <a:t> </a:t>
            </a:r>
            <a:r>
              <a:rPr lang="zh-CN" altLang="en-US" sz="1600" b="1" dirty="0" smtClean="0">
                <a:latin typeface="微软雅黑" pitchFamily="34" charset="-122"/>
                <a:ea typeface="微软雅黑" pitchFamily="34" charset="-122"/>
              </a:rPr>
              <a:t>是</a:t>
            </a:r>
            <a:r>
              <a:rPr lang="zh-CN" altLang="en-US" sz="1600" b="1" dirty="0">
                <a:latin typeface="微软雅黑" pitchFamily="34" charset="-122"/>
                <a:ea typeface="微软雅黑" pitchFamily="34" charset="-122"/>
              </a:rPr>
              <a:t>个小于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的系数，其推荐值是 </a:t>
            </a:r>
            <a:r>
              <a:rPr lang="en-US" altLang="zh-CN" sz="1600" b="1" dirty="0">
                <a:latin typeface="微软雅黑" pitchFamily="34" charset="-122"/>
                <a:ea typeface="微软雅黑" pitchFamily="34" charset="-122"/>
              </a:rPr>
              <a:t>1/4</a:t>
            </a:r>
            <a:r>
              <a:rPr lang="zh-CN" altLang="en-US" sz="1600" b="1" dirty="0">
                <a:latin typeface="微软雅黑" pitchFamily="34" charset="-122"/>
                <a:ea typeface="微软雅黑" pitchFamily="34" charset="-122"/>
              </a:rPr>
              <a:t>，即 </a:t>
            </a:r>
            <a:r>
              <a:rPr lang="en-US" altLang="zh-CN" sz="1600" b="1" dirty="0">
                <a:latin typeface="微软雅黑" pitchFamily="34" charset="-122"/>
                <a:ea typeface="微软雅黑" pitchFamily="34" charset="-122"/>
              </a:rPr>
              <a:t>0.25</a:t>
            </a:r>
            <a:r>
              <a:rPr lang="zh-CN" altLang="en-US" sz="1600" b="1" dirty="0">
                <a:latin typeface="微软雅黑" pitchFamily="34" charset="-122"/>
                <a:ea typeface="微软雅黑" pitchFamily="34" charset="-122"/>
              </a:rPr>
              <a:t>。</a:t>
            </a:r>
          </a:p>
        </p:txBody>
      </p:sp>
      <p:sp>
        <p:nvSpPr>
          <p:cNvPr id="15" name="矩形 14"/>
          <p:cNvSpPr/>
          <p:nvPr/>
        </p:nvSpPr>
        <p:spPr>
          <a:xfrm>
            <a:off x="1005840" y="1810030"/>
            <a:ext cx="7408818" cy="369332"/>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en-US" altLang="zh-CN" b="1" dirty="0">
                <a:solidFill>
                  <a:schemeClr val="dk1"/>
                </a:solidFill>
                <a:latin typeface="微软雅黑" pitchFamily="34" charset="-122"/>
                <a:ea typeface="微软雅黑" pitchFamily="34" charset="-122"/>
              </a:rPr>
              <a:t>RTO </a:t>
            </a:r>
            <a:r>
              <a:rPr lang="en-US" altLang="zh-CN" b="1" dirty="0" smtClean="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rPr>
              <a:t>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+ 4 </a:t>
            </a:r>
            <a:r>
              <a:rPr lang="en-US" altLang="zh-CN" dirty="0">
                <a:solidFill>
                  <a:schemeClr val="tx1"/>
                </a:solidFill>
                <a:latin typeface="微软雅黑" pitchFamily="34" charset="-122"/>
                <a:ea typeface="微软雅黑" pitchFamily="34" charset="-122"/>
                <a:sym typeface="Symbol" pitchFamily="18" charset="2"/>
              </a:rPr>
              <a:t></a:t>
            </a:r>
            <a:r>
              <a:rPr lang="en-US" altLang="zh-CN" b="1" dirty="0" smtClean="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rPr>
              <a:t>RTT</a:t>
            </a:r>
            <a:r>
              <a:rPr lang="en-US" altLang="zh-CN" b="1" baseline="-25000" dirty="0">
                <a:solidFill>
                  <a:schemeClr val="dk1"/>
                </a:solidFill>
                <a:latin typeface="微软雅黑" pitchFamily="34" charset="-122"/>
                <a:ea typeface="微软雅黑" pitchFamily="34" charset="-122"/>
              </a:rPr>
              <a:t>D</a:t>
            </a:r>
            <a:r>
              <a:rPr lang="en-US" altLang="zh-CN" b="1" dirty="0">
                <a:solidFill>
                  <a:schemeClr val="dk1"/>
                </a:solidFill>
                <a:latin typeface="微软雅黑" pitchFamily="34" charset="-122"/>
                <a:ea typeface="微软雅黑" pitchFamily="34" charset="-122"/>
              </a:rPr>
              <a:t> </a:t>
            </a:r>
            <a:r>
              <a:rPr lang="en-US" altLang="zh-CN" b="1" dirty="0" smtClean="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rPr>
              <a:t>5-5)</a:t>
            </a:r>
          </a:p>
        </p:txBody>
      </p:sp>
      <p:sp>
        <p:nvSpPr>
          <p:cNvPr id="16" name="矩形 15"/>
          <p:cNvSpPr/>
          <p:nvPr/>
        </p:nvSpPr>
        <p:spPr>
          <a:xfrm>
            <a:off x="1005840" y="2952193"/>
            <a:ext cx="7408818" cy="38267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a:t>
            </a:r>
            <a:r>
              <a:rPr lang="en-US" altLang="zh-CN" sz="1600" b="1" baseline="-25000" dirty="0">
                <a:latin typeface="微软雅黑" pitchFamily="34" charset="-122"/>
                <a:ea typeface="微软雅黑" pitchFamily="34" charset="-122"/>
              </a:rPr>
              <a:t>D</a:t>
            </a:r>
            <a:r>
              <a:rPr lang="en-US" altLang="zh-CN" sz="1600" b="1" dirty="0" smtClean="0">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rPr>
              <a:t>= (1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smtClean="0">
                <a:solidFill>
                  <a:schemeClr val="tx1"/>
                </a:solidFill>
                <a:latin typeface="微软雅黑" pitchFamily="34" charset="-122"/>
                <a:ea typeface="微软雅黑" pitchFamily="34" charset="-122"/>
                <a:sym typeface="Symbol" pitchFamily="18" charset="2"/>
              </a:rPr>
              <a:t> </a:t>
            </a:r>
            <a:r>
              <a:rPr lang="en-US" altLang="zh-CN" sz="1600" b="1" dirty="0" smtClean="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smtClean="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rPr>
              <a:t>(</a:t>
            </a:r>
            <a:r>
              <a:rPr lang="zh-CN" altLang="en-US" sz="1600" b="1" dirty="0">
                <a:solidFill>
                  <a:schemeClr val="tx1"/>
                </a:solidFill>
                <a:latin typeface="微软雅黑" pitchFamily="34" charset="-122"/>
                <a:ea typeface="微软雅黑" pitchFamily="34" charset="-122"/>
              </a:rPr>
              <a:t>旧</a:t>
            </a:r>
            <a:r>
              <a:rPr lang="zh-CN" altLang="en-US" sz="1600" b="1" dirty="0" smtClean="0">
                <a:solidFill>
                  <a:schemeClr val="tx1"/>
                </a:solidFill>
                <a:latin typeface="微软雅黑" pitchFamily="34" charset="-122"/>
                <a:ea typeface="微软雅黑" pitchFamily="34" charset="-122"/>
              </a:rPr>
              <a:t>的 </a:t>
            </a:r>
            <a:r>
              <a:rPr lang="en-US" altLang="zh-CN" sz="1600" b="1" dirty="0" smtClean="0">
                <a:solidFill>
                  <a:schemeClr val="tx1"/>
                </a:solidFill>
                <a:latin typeface="微软雅黑" pitchFamily="34" charset="-122"/>
                <a:ea typeface="微软雅黑" pitchFamily="34" charset="-122"/>
              </a:rPr>
              <a:t>RTT</a:t>
            </a:r>
            <a:r>
              <a:rPr lang="en-US" altLang="zh-CN" sz="1600" b="1" baseline="-25000" dirty="0" smtClean="0">
                <a:solidFill>
                  <a:schemeClr val="tx1"/>
                </a:solidFill>
                <a:latin typeface="微软雅黑" pitchFamily="34" charset="-122"/>
                <a:ea typeface="微软雅黑" pitchFamily="34" charset="-122"/>
              </a:rPr>
              <a:t>D</a:t>
            </a:r>
            <a:r>
              <a:rPr lang="en-US" altLang="zh-CN" sz="1600" b="1" dirty="0">
                <a:solidFill>
                  <a:schemeClr val="tx1"/>
                </a:solidFill>
                <a:latin typeface="微软雅黑" pitchFamily="34" charset="-122"/>
                <a:ea typeface="微软雅黑" pitchFamily="34" charset="-122"/>
              </a:rPr>
              <a:t>) </a:t>
            </a:r>
            <a:r>
              <a:rPr lang="en-US" altLang="zh-CN" sz="1600" b="1" dirty="0" smtClean="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smtClean="0">
                <a:solidFill>
                  <a:schemeClr val="tx1"/>
                </a:solidFill>
                <a:latin typeface="微软雅黑" pitchFamily="34" charset="-122"/>
                <a:ea typeface="微软雅黑" pitchFamily="34" charset="-122"/>
                <a:sym typeface="Symbol" pitchFamily="18" charset="2"/>
              </a:rPr>
              <a:t></a:t>
            </a:r>
            <a:r>
              <a:rPr lang="en-US" altLang="zh-CN" sz="1600" b="1" dirty="0" smtClean="0">
                <a:solidFill>
                  <a:schemeClr val="tx1"/>
                </a:solidFill>
                <a:latin typeface="微软雅黑" pitchFamily="34" charset="-122"/>
                <a:ea typeface="微软雅黑" pitchFamily="34" charset="-122"/>
              </a:rPr>
              <a:t>RTT</a:t>
            </a:r>
            <a:r>
              <a:rPr lang="en-US" altLang="zh-CN" sz="1600" b="1" baseline="-25000" dirty="0" smtClean="0">
                <a:solidFill>
                  <a:schemeClr val="tx1"/>
                </a:solidFill>
                <a:latin typeface="微软雅黑" pitchFamily="34" charset="-122"/>
                <a:ea typeface="微软雅黑" pitchFamily="34" charset="-122"/>
              </a:rPr>
              <a:t>S</a:t>
            </a:r>
            <a:r>
              <a:rPr lang="en-US" altLang="zh-CN" sz="1600" b="1" dirty="0" smtClean="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smtClean="0">
                <a:latin typeface="微软雅黑" pitchFamily="34" charset="-122"/>
                <a:ea typeface="微软雅黑" pitchFamily="34" charset="-122"/>
              </a:rPr>
              <a:t> </a:t>
            </a:r>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 </a:t>
            </a:r>
            <a:r>
              <a:rPr lang="zh-CN" altLang="en-US" sz="1600" b="1" dirty="0" smtClean="0">
                <a:latin typeface="微软雅黑" pitchFamily="34" charset="-122"/>
                <a:ea typeface="微软雅黑" pitchFamily="34" charset="-122"/>
              </a:rPr>
              <a:t>样本</a:t>
            </a:r>
            <a:r>
              <a:rPr lang="en-US" altLang="zh-CN" sz="1600" b="1" dirty="0">
                <a:solidFill>
                  <a:schemeClr val="tx1"/>
                </a:solidFill>
                <a:latin typeface="微软雅黑" pitchFamily="34" charset="-122"/>
                <a:ea typeface="微软雅黑" pitchFamily="34" charset="-122"/>
                <a:sym typeface="Symbol" pitchFamily="18" charset="2"/>
              </a:rPr>
              <a:t> </a:t>
            </a:r>
            <a:r>
              <a:rPr lang="zh-CN" altLang="en-US" sz="1600"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5-6)</a:t>
            </a:r>
            <a:endParaRPr lang="en-US" altLang="zh-CN" sz="1600" b="1"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1495222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56963" y="1830404"/>
            <a:ext cx="8048776" cy="1970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601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13634" y="592799"/>
            <a:ext cx="3935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往返时间 </a:t>
            </a:r>
            <a:r>
              <a:rPr lang="en-US" altLang="zh-CN" sz="2000" b="1" dirty="0">
                <a:solidFill>
                  <a:schemeClr val="bg1"/>
                </a:solidFill>
                <a:latin typeface="微软雅黑" pitchFamily="34" charset="-122"/>
                <a:ea typeface="微软雅黑" pitchFamily="34" charset="-122"/>
              </a:rPr>
              <a:t>(RTT) </a:t>
            </a:r>
            <a:r>
              <a:rPr lang="zh-CN" altLang="en-US" sz="2000" b="1" dirty="0">
                <a:solidFill>
                  <a:schemeClr val="bg1"/>
                </a:solidFill>
                <a:latin typeface="微软雅黑" pitchFamily="34" charset="-122"/>
                <a:ea typeface="微软雅黑" pitchFamily="34" charset="-122"/>
              </a:rPr>
              <a:t>的测量相当</a:t>
            </a:r>
            <a:r>
              <a:rPr lang="zh-CN" altLang="en-US" sz="2000" b="1" dirty="0" smtClean="0">
                <a:solidFill>
                  <a:schemeClr val="bg1"/>
                </a:solidFill>
                <a:latin typeface="微软雅黑" pitchFamily="34" charset="-122"/>
                <a:ea typeface="微软雅黑" pitchFamily="34" charset="-122"/>
              </a:rPr>
              <a:t>复杂</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89109"/>
            <a:ext cx="818496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超时</a:t>
            </a:r>
            <a:r>
              <a:rPr lang="zh-CN" altLang="en-US" sz="2000" b="1" dirty="0" smtClean="0">
                <a:latin typeface="微软雅黑" pitchFamily="34" charset="-122"/>
                <a:ea typeface="微软雅黑" pitchFamily="34" charset="-122"/>
              </a:rPr>
              <a:t>重传</a:t>
            </a:r>
            <a:r>
              <a:rPr lang="zh-CN" altLang="en-US" sz="2000" b="1" dirty="0">
                <a:latin typeface="微软雅黑" pitchFamily="34" charset="-122"/>
                <a:ea typeface="微软雅黑" pitchFamily="34" charset="-122"/>
              </a:rPr>
              <a:t>报文</a:t>
            </a:r>
            <a:r>
              <a:rPr lang="zh-CN" altLang="en-US" sz="2000" b="1" dirty="0" smtClean="0">
                <a:latin typeface="微软雅黑" pitchFamily="34" charset="-122"/>
                <a:ea typeface="微软雅黑" pitchFamily="34" charset="-122"/>
              </a:rPr>
              <a:t>段后，如何</a:t>
            </a:r>
            <a:r>
              <a:rPr lang="zh-CN" altLang="en-US" sz="2000" b="1" dirty="0">
                <a:latin typeface="微软雅黑" pitchFamily="34" charset="-122"/>
                <a:ea typeface="微软雅黑" pitchFamily="34" charset="-122"/>
              </a:rPr>
              <a:t>判定此确认报文段是对原来的报文</a:t>
            </a:r>
            <a:r>
              <a:rPr lang="zh-CN" altLang="en-US" sz="2000" b="1" dirty="0" smtClean="0">
                <a:latin typeface="微软雅黑" pitchFamily="34" charset="-122"/>
                <a:ea typeface="微软雅黑" pitchFamily="34" charset="-122"/>
              </a:rPr>
              <a:t>段的</a:t>
            </a:r>
            <a:r>
              <a:rPr lang="zh-CN" altLang="en-US" sz="2000" b="1" dirty="0">
                <a:latin typeface="微软雅黑" pitchFamily="34" charset="-122"/>
                <a:ea typeface="微软雅黑" pitchFamily="34" charset="-122"/>
              </a:rPr>
              <a:t>确认，还是对</a:t>
            </a:r>
            <a:r>
              <a:rPr lang="zh-CN" altLang="en-US" sz="2000" b="1" dirty="0" smtClean="0">
                <a:latin typeface="微软雅黑" pitchFamily="34" charset="-122"/>
                <a:ea typeface="微软雅黑" pitchFamily="34" charset="-122"/>
              </a:rPr>
              <a:t>重传报文段的</a:t>
            </a:r>
            <a:r>
              <a:rPr lang="zh-CN" altLang="en-US" sz="2000" b="1" dirty="0">
                <a:latin typeface="微软雅黑" pitchFamily="34" charset="-122"/>
                <a:ea typeface="微软雅黑" pitchFamily="34" charset="-122"/>
              </a:rPr>
              <a:t>确认？ </a:t>
            </a:r>
          </a:p>
        </p:txBody>
      </p:sp>
      <p:sp>
        <p:nvSpPr>
          <p:cNvPr id="10" name="Line 2"/>
          <p:cNvSpPr>
            <a:spLocks noChangeShapeType="1"/>
          </p:cNvSpPr>
          <p:nvPr/>
        </p:nvSpPr>
        <p:spPr bwMode="auto">
          <a:xfrm>
            <a:off x="3922783" y="3167077"/>
            <a:ext cx="2463212"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Text Box 3"/>
          <p:cNvSpPr txBox="1">
            <a:spLocks noChangeArrowheads="1"/>
          </p:cNvSpPr>
          <p:nvPr/>
        </p:nvSpPr>
        <p:spPr bwMode="auto">
          <a:xfrm>
            <a:off x="4639446" y="3023153"/>
            <a:ext cx="1146276" cy="276999"/>
          </a:xfrm>
          <a:prstGeom prst="rect">
            <a:avLst/>
          </a:prstGeom>
          <a:solidFill>
            <a:srgbClr val="FFC000"/>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smtClean="0">
                <a:solidFill>
                  <a:srgbClr val="0000FF"/>
                </a:solidFill>
                <a:latin typeface="微软雅黑" pitchFamily="34" charset="-122"/>
                <a:ea typeface="微软雅黑" pitchFamily="34" charset="-122"/>
              </a:rPr>
              <a:t>RTT</a:t>
            </a:r>
            <a:endParaRPr kumimoji="1" lang="en-US" altLang="zh-CN" sz="1200" b="1" dirty="0">
              <a:solidFill>
                <a:srgbClr val="0000FF"/>
              </a:solidFill>
              <a:latin typeface="微软雅黑" pitchFamily="34" charset="-122"/>
              <a:ea typeface="微软雅黑" pitchFamily="34" charset="-122"/>
            </a:endParaRPr>
          </a:p>
        </p:txBody>
      </p:sp>
      <p:sp>
        <p:nvSpPr>
          <p:cNvPr id="12" name="Line 6"/>
          <p:cNvSpPr>
            <a:spLocks noChangeShapeType="1"/>
          </p:cNvSpPr>
          <p:nvPr/>
        </p:nvSpPr>
        <p:spPr bwMode="auto">
          <a:xfrm>
            <a:off x="1870293" y="2971832"/>
            <a:ext cx="5541947" cy="0"/>
          </a:xfrm>
          <a:prstGeom prst="line">
            <a:avLst/>
          </a:prstGeom>
          <a:noFill/>
          <a:ln w="28575">
            <a:solidFill>
              <a:srgbClr val="0033CC"/>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 name="Line 7"/>
          <p:cNvSpPr>
            <a:spLocks noChangeShapeType="1"/>
          </p:cNvSpPr>
          <p:nvPr/>
        </p:nvSpPr>
        <p:spPr bwMode="auto">
          <a:xfrm rot="16200000">
            <a:off x="188664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Text Box 8"/>
          <p:cNvSpPr txBox="1">
            <a:spLocks noChangeArrowheads="1"/>
          </p:cNvSpPr>
          <p:nvPr/>
        </p:nvSpPr>
        <p:spPr bwMode="auto">
          <a:xfrm>
            <a:off x="1699605" y="21754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发送一个</a:t>
            </a:r>
          </a:p>
          <a:p>
            <a:pPr algn="ctr"/>
            <a:r>
              <a:rPr kumimoji="1" lang="zh-CN" altLang="en-US" sz="1200" b="1" dirty="0" smtClean="0">
                <a:latin typeface="微软雅黑" pitchFamily="34" charset="-122"/>
                <a:ea typeface="微软雅黑" pitchFamily="34" charset="-122"/>
              </a:rPr>
              <a:t>报文段</a:t>
            </a:r>
            <a:endParaRPr kumimoji="1" lang="zh-CN" altLang="en-US" sz="1200" b="1" dirty="0">
              <a:latin typeface="微软雅黑" pitchFamily="34" charset="-122"/>
              <a:ea typeface="微软雅黑" pitchFamily="34" charset="-122"/>
            </a:endParaRPr>
          </a:p>
        </p:txBody>
      </p:sp>
      <p:sp>
        <p:nvSpPr>
          <p:cNvPr id="15" name="Line 9"/>
          <p:cNvSpPr>
            <a:spLocks noChangeShapeType="1"/>
          </p:cNvSpPr>
          <p:nvPr/>
        </p:nvSpPr>
        <p:spPr bwMode="auto">
          <a:xfrm rot="16200000">
            <a:off x="373321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Text Box 10"/>
          <p:cNvSpPr txBox="1">
            <a:spLocks noChangeArrowheads="1"/>
          </p:cNvSpPr>
          <p:nvPr/>
        </p:nvSpPr>
        <p:spPr bwMode="auto">
          <a:xfrm>
            <a:off x="3576113" y="2175492"/>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latin typeface="微软雅黑" pitchFamily="34" charset="-122"/>
                <a:ea typeface="微软雅黑" pitchFamily="34" charset="-122"/>
              </a:rPr>
              <a:t>重传</a:t>
            </a:r>
            <a:endParaRPr kumimoji="1" lang="zh-CN" altLang="en-US" sz="1200" b="1" dirty="0">
              <a:latin typeface="微软雅黑" pitchFamily="34" charset="-122"/>
              <a:ea typeface="微软雅黑" pitchFamily="34" charset="-122"/>
            </a:endParaRPr>
          </a:p>
          <a:p>
            <a:pPr algn="ctr"/>
            <a:r>
              <a:rPr kumimoji="1" lang="zh-CN" altLang="en-US" sz="1200" b="1" dirty="0" smtClean="0">
                <a:latin typeface="微软雅黑" pitchFamily="34" charset="-122"/>
                <a:ea typeface="微软雅黑" pitchFamily="34" charset="-122"/>
              </a:rPr>
              <a:t>报文段</a:t>
            </a:r>
            <a:endParaRPr kumimoji="1" lang="zh-CN" altLang="en-US" sz="1200" b="1" dirty="0">
              <a:latin typeface="微软雅黑" pitchFamily="34" charset="-122"/>
              <a:ea typeface="微软雅黑" pitchFamily="34" charset="-122"/>
            </a:endParaRPr>
          </a:p>
        </p:txBody>
      </p:sp>
      <p:sp>
        <p:nvSpPr>
          <p:cNvPr id="17" name="Line 11"/>
          <p:cNvSpPr>
            <a:spLocks noChangeShapeType="1"/>
          </p:cNvSpPr>
          <p:nvPr/>
        </p:nvSpPr>
        <p:spPr bwMode="auto">
          <a:xfrm rot="16200000">
            <a:off x="6196430" y="2782268"/>
            <a:ext cx="379128" cy="0"/>
          </a:xfrm>
          <a:prstGeom prst="line">
            <a:avLst/>
          </a:prstGeom>
          <a:noFill/>
          <a:ln w="76200">
            <a:solidFill>
              <a:srgbClr val="CC00CC"/>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12"/>
          <p:cNvSpPr txBox="1">
            <a:spLocks noChangeArrowheads="1"/>
          </p:cNvSpPr>
          <p:nvPr/>
        </p:nvSpPr>
        <p:spPr bwMode="auto">
          <a:xfrm>
            <a:off x="5954274" y="2384918"/>
            <a:ext cx="8634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收到 </a:t>
            </a:r>
            <a:r>
              <a:rPr kumimoji="1" lang="en-US" altLang="zh-CN" sz="1200" b="1" dirty="0">
                <a:latin typeface="微软雅黑" pitchFamily="34" charset="-122"/>
                <a:ea typeface="微软雅黑" pitchFamily="34" charset="-122"/>
              </a:rPr>
              <a:t>ACK</a:t>
            </a:r>
          </a:p>
        </p:txBody>
      </p:sp>
      <p:sp>
        <p:nvSpPr>
          <p:cNvPr id="19" name="Text Box 13"/>
          <p:cNvSpPr txBox="1">
            <a:spLocks noChangeArrowheads="1"/>
          </p:cNvSpPr>
          <p:nvPr/>
        </p:nvSpPr>
        <p:spPr bwMode="auto">
          <a:xfrm>
            <a:off x="7136153" y="29824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时间</a:t>
            </a:r>
          </a:p>
        </p:txBody>
      </p:sp>
      <p:sp>
        <p:nvSpPr>
          <p:cNvPr id="22" name="Line 16"/>
          <p:cNvSpPr>
            <a:spLocks noChangeShapeType="1"/>
          </p:cNvSpPr>
          <p:nvPr/>
        </p:nvSpPr>
        <p:spPr bwMode="auto">
          <a:xfrm>
            <a:off x="3922783" y="3025551"/>
            <a:ext cx="0" cy="163221"/>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17"/>
          <p:cNvSpPr>
            <a:spLocks noChangeShapeType="1"/>
          </p:cNvSpPr>
          <p:nvPr/>
        </p:nvSpPr>
        <p:spPr bwMode="auto">
          <a:xfrm>
            <a:off x="6385995" y="3025551"/>
            <a:ext cx="0" cy="625824"/>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18"/>
          <p:cNvSpPr>
            <a:spLocks noChangeShapeType="1"/>
          </p:cNvSpPr>
          <p:nvPr/>
        </p:nvSpPr>
        <p:spPr bwMode="auto">
          <a:xfrm>
            <a:off x="2076213" y="3025550"/>
            <a:ext cx="0" cy="625825"/>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19"/>
          <p:cNvSpPr>
            <a:spLocks noChangeShapeType="1"/>
          </p:cNvSpPr>
          <p:nvPr/>
        </p:nvSpPr>
        <p:spPr bwMode="auto">
          <a:xfrm>
            <a:off x="2076213" y="3513992"/>
            <a:ext cx="4309781"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20"/>
          <p:cNvSpPr txBox="1">
            <a:spLocks noChangeArrowheads="1"/>
          </p:cNvSpPr>
          <p:nvPr/>
        </p:nvSpPr>
        <p:spPr bwMode="auto">
          <a:xfrm>
            <a:off x="3622372" y="3374377"/>
            <a:ext cx="1146276" cy="276999"/>
          </a:xfrm>
          <a:prstGeom prst="rect">
            <a:avLst/>
          </a:prstGeom>
          <a:solidFill>
            <a:srgbClr val="00FFFF"/>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smtClean="0">
                <a:solidFill>
                  <a:srgbClr val="0000FF"/>
                </a:solidFill>
                <a:latin typeface="微软雅黑" pitchFamily="34" charset="-122"/>
                <a:ea typeface="微软雅黑" pitchFamily="34" charset="-122"/>
              </a:rPr>
              <a:t>RTT</a:t>
            </a:r>
            <a:endParaRPr kumimoji="1" lang="en-US" altLang="zh-CN" sz="1200" b="1" dirty="0">
              <a:solidFill>
                <a:srgbClr val="0000FF"/>
              </a:solidFill>
              <a:latin typeface="微软雅黑" pitchFamily="34" charset="-122"/>
              <a:ea typeface="微软雅黑" pitchFamily="34" charset="-122"/>
            </a:endParaRPr>
          </a:p>
        </p:txBody>
      </p:sp>
      <p:sp>
        <p:nvSpPr>
          <p:cNvPr id="27" name="Freeform 21"/>
          <p:cNvSpPr>
            <a:spLocks/>
          </p:cNvSpPr>
          <p:nvPr/>
        </p:nvSpPr>
        <p:spPr bwMode="auto">
          <a:xfrm>
            <a:off x="4075394" y="2188782"/>
            <a:ext cx="2174067" cy="254261"/>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22"/>
          <p:cNvSpPr>
            <a:spLocks/>
          </p:cNvSpPr>
          <p:nvPr/>
        </p:nvSpPr>
        <p:spPr bwMode="auto">
          <a:xfrm>
            <a:off x="2393576" y="1999735"/>
            <a:ext cx="3855885" cy="443309"/>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23"/>
          <p:cNvSpPr txBox="1">
            <a:spLocks noChangeArrowheads="1"/>
          </p:cNvSpPr>
          <p:nvPr/>
        </p:nvSpPr>
        <p:spPr bwMode="auto">
          <a:xfrm>
            <a:off x="5798014" y="186698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是对哪一个报文段</a:t>
            </a:r>
          </a:p>
          <a:p>
            <a:pPr algn="ctr"/>
            <a:r>
              <a:rPr kumimoji="1" lang="zh-CN" altLang="en-US" sz="1200" b="1" dirty="0">
                <a:latin typeface="微软雅黑" pitchFamily="34" charset="-122"/>
                <a:ea typeface="微软雅黑" pitchFamily="34" charset="-122"/>
              </a:rPr>
              <a:t>的确认？</a:t>
            </a:r>
          </a:p>
        </p:txBody>
      </p:sp>
      <p:sp>
        <p:nvSpPr>
          <p:cNvPr id="2" name="矩形 1"/>
          <p:cNvSpPr/>
          <p:nvPr/>
        </p:nvSpPr>
        <p:spPr>
          <a:xfrm>
            <a:off x="2774740" y="2659876"/>
            <a:ext cx="492443" cy="276999"/>
          </a:xfrm>
          <a:prstGeom prst="rect">
            <a:avLst/>
          </a:prstGeom>
        </p:spPr>
        <p:txBody>
          <a:bodyPr wrap="none">
            <a:spAutoFit/>
          </a:bodyPr>
          <a:lstStyle/>
          <a:p>
            <a:r>
              <a:rPr kumimoji="1" lang="zh-CN" altLang="en-US" sz="1200" b="1" dirty="0">
                <a:latin typeface="微软雅黑" pitchFamily="34" charset="-122"/>
                <a:ea typeface="微软雅黑" pitchFamily="34" charset="-122"/>
              </a:rPr>
              <a:t>超时</a:t>
            </a:r>
            <a:endParaRPr lang="zh-CN" altLang="en-US" sz="1200" dirty="0"/>
          </a:p>
        </p:txBody>
      </p:sp>
      <p:sp>
        <p:nvSpPr>
          <p:cNvPr id="30" name="Line 2"/>
          <p:cNvSpPr>
            <a:spLocks noChangeShapeType="1"/>
          </p:cNvSpPr>
          <p:nvPr/>
        </p:nvSpPr>
        <p:spPr bwMode="auto">
          <a:xfrm>
            <a:off x="2124587" y="2891148"/>
            <a:ext cx="1780266" cy="0"/>
          </a:xfrm>
          <a:prstGeom prst="line">
            <a:avLst/>
          </a:prstGeom>
          <a:noFill/>
          <a:ln w="12700">
            <a:solidFill>
              <a:schemeClr val="tx1"/>
            </a:solidFill>
            <a:prstDash val="sys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28883565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30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3000"/>
                                        <p:tgtEl>
                                          <p:spTgt spid="28"/>
                                        </p:tgtEl>
                                      </p:cBhvr>
                                    </p:animEffect>
                                  </p:childTnLst>
                                </p:cTn>
                              </p:par>
                            </p:childTnLst>
                          </p:cTn>
                        </p:par>
                        <p:par>
                          <p:cTn id="11" fill="hold">
                            <p:stCondLst>
                              <p:cond delay="3000"/>
                            </p:stCondLst>
                            <p:childTnLst>
                              <p:par>
                                <p:cTn id="12" presetID="35" presetClass="emph" presetSubtype="0" repeatCount="3000" fill="hold" grpId="0" nodeType="afterEffect">
                                  <p:stCondLst>
                                    <p:cond delay="1000"/>
                                  </p:stCondLst>
                                  <p:childTnLst>
                                    <p:anim calcmode="discrete" valueType="str">
                                      <p:cBhvr>
                                        <p:cTn id="13" dur="1000" fill="hold"/>
                                        <p:tgtEl>
                                          <p:spTgt spid="26"/>
                                        </p:tgtEl>
                                        <p:attrNameLst>
                                          <p:attrName>style.visibility</p:attrName>
                                        </p:attrNameLst>
                                      </p:cBhvr>
                                      <p:tavLst>
                                        <p:tav tm="0">
                                          <p:val>
                                            <p:strVal val="hidden"/>
                                          </p:val>
                                        </p:tav>
                                        <p:tav tm="50000">
                                          <p:val>
                                            <p:strVal val="visible"/>
                                          </p:val>
                                        </p:tav>
                                      </p:tavLst>
                                    </p:anim>
                                  </p:childTnLst>
                                </p:cTn>
                              </p:par>
                              <p:par>
                                <p:cTn id="14" presetID="35" presetClass="emph" presetSubtype="0" repeatCount="3000" fill="hold" grpId="0" nodeType="withEffect">
                                  <p:stCondLst>
                                    <p:cond delay="1000"/>
                                  </p:stCondLst>
                                  <p:childTnLst>
                                    <p:anim calcmode="discrete" valueType="str">
                                      <p:cBhvr>
                                        <p:cTn id="15"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7" grpId="0" animBg="1"/>
      <p:bldP spid="2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057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93183" y="597359"/>
            <a:ext cx="137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算法</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93669"/>
            <a:ext cx="8184960"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在计算平均往返时间 </a:t>
            </a:r>
            <a:r>
              <a:rPr lang="en-US" altLang="zh-CN" sz="2000" b="1" dirty="0">
                <a:solidFill>
                  <a:srgbClr val="0000FF"/>
                </a:solidFill>
                <a:latin typeface="微软雅黑" pitchFamily="34" charset="-122"/>
                <a:ea typeface="微软雅黑" pitchFamily="34" charset="-122"/>
              </a:rPr>
              <a:t>RTT </a:t>
            </a:r>
            <a:r>
              <a:rPr lang="zh-CN" altLang="en-US" sz="2000" b="1" dirty="0">
                <a:solidFill>
                  <a:srgbClr val="0000FF"/>
                </a:solidFill>
                <a:latin typeface="微软雅黑" pitchFamily="34" charset="-122"/>
                <a:ea typeface="微软雅黑" pitchFamily="34" charset="-122"/>
              </a:rPr>
              <a:t>时，只要报文段</a:t>
            </a:r>
            <a:r>
              <a:rPr lang="zh-CN" altLang="en-US" sz="2000" b="1" dirty="0">
                <a:solidFill>
                  <a:srgbClr val="C00000"/>
                </a:solidFill>
                <a:latin typeface="微软雅黑" pitchFamily="34" charset="-122"/>
                <a:ea typeface="微软雅黑" pitchFamily="34" charset="-122"/>
              </a:rPr>
              <a:t>重传</a:t>
            </a:r>
            <a:r>
              <a:rPr lang="zh-CN" altLang="en-US" sz="2000" b="1" dirty="0">
                <a:solidFill>
                  <a:srgbClr val="0000FF"/>
                </a:solidFill>
                <a:latin typeface="微软雅黑" pitchFamily="34" charset="-122"/>
                <a:ea typeface="微软雅黑" pitchFamily="34" charset="-122"/>
              </a:rPr>
              <a:t>了，就</a:t>
            </a:r>
            <a:r>
              <a:rPr lang="zh-CN" altLang="en-US" sz="2000" b="1" dirty="0">
                <a:solidFill>
                  <a:srgbClr val="C00000"/>
                </a:solidFill>
                <a:latin typeface="微软雅黑" pitchFamily="34" charset="-122"/>
                <a:ea typeface="微软雅黑" pitchFamily="34" charset="-122"/>
              </a:rPr>
              <a:t>不采用</a:t>
            </a:r>
            <a:r>
              <a:rPr lang="zh-CN" altLang="en-US" sz="2000" b="1" dirty="0">
                <a:solidFill>
                  <a:srgbClr val="0000FF"/>
                </a:solidFill>
                <a:latin typeface="微软雅黑" pitchFamily="34" charset="-122"/>
                <a:ea typeface="微软雅黑" pitchFamily="34" charset="-122"/>
              </a:rPr>
              <a:t>其往返时间样本。</a:t>
            </a:r>
          </a:p>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新问题：</a:t>
            </a: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报文段的时延突然</a:t>
            </a:r>
            <a:r>
              <a:rPr lang="zh-CN" altLang="en-US" sz="2000" b="1" dirty="0" smtClean="0">
                <a:solidFill>
                  <a:srgbClr val="C00000"/>
                </a:solidFill>
                <a:latin typeface="微软雅黑" pitchFamily="34" charset="-122"/>
                <a:ea typeface="微软雅黑" pitchFamily="34" charset="-122"/>
              </a:rPr>
              <a:t>增大</a:t>
            </a:r>
            <a:r>
              <a:rPr lang="zh-CN" altLang="en-US" sz="2000" b="1" dirty="0" smtClean="0">
                <a:latin typeface="微软雅黑" pitchFamily="34" charset="-122"/>
                <a:ea typeface="微软雅黑" pitchFamily="34" charset="-122"/>
              </a:rPr>
              <a:t>很多</a:t>
            </a:r>
            <a:r>
              <a:rPr lang="zh-CN" altLang="en-US" sz="2000" b="1" dirty="0">
                <a:latin typeface="微软雅黑" pitchFamily="34" charset="-122"/>
                <a:ea typeface="微软雅黑" pitchFamily="34" charset="-122"/>
              </a:rPr>
              <a:t>时，在原来得出的重传时间内，不会收到确认报文</a:t>
            </a:r>
            <a:r>
              <a:rPr lang="zh-CN" altLang="en-US" sz="2000" b="1" dirty="0" smtClean="0">
                <a:latin typeface="微软雅黑" pitchFamily="34" charset="-122"/>
                <a:ea typeface="微软雅黑" pitchFamily="34" charset="-122"/>
              </a:rPr>
              <a:t>段</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于是</a:t>
            </a:r>
            <a:r>
              <a:rPr lang="zh-CN" altLang="en-US" sz="2000" b="1" dirty="0">
                <a:latin typeface="微软雅黑" pitchFamily="34" charset="-122"/>
                <a:ea typeface="微软雅黑" pitchFamily="34" charset="-122"/>
              </a:rPr>
              <a:t>就重传报文段。但根据 </a:t>
            </a:r>
            <a:r>
              <a:rPr lang="en-US" altLang="zh-CN" sz="2000" b="1" dirty="0" err="1">
                <a:latin typeface="微软雅黑" pitchFamily="34" charset="-122"/>
                <a:ea typeface="微软雅黑" pitchFamily="34" charset="-122"/>
              </a:rPr>
              <a:t>Karn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算法，不考虑重传的报文段的往返时间样本。这样，</a:t>
            </a:r>
            <a:r>
              <a:rPr lang="zh-CN" altLang="en-US" sz="2000" b="1" dirty="0">
                <a:solidFill>
                  <a:srgbClr val="C00000"/>
                </a:solidFill>
                <a:latin typeface="微软雅黑" pitchFamily="34" charset="-122"/>
                <a:ea typeface="微软雅黑" pitchFamily="34" charset="-122"/>
              </a:rPr>
              <a:t>超时重传时间就无法</a:t>
            </a:r>
            <a:r>
              <a:rPr lang="zh-CN" altLang="en-US" sz="2000" b="1" dirty="0" smtClean="0">
                <a:solidFill>
                  <a:srgbClr val="C00000"/>
                </a:solidFill>
                <a:latin typeface="微软雅黑" pitchFamily="34" charset="-122"/>
                <a:ea typeface="微软雅黑" pitchFamily="34" charset="-122"/>
              </a:rPr>
              <a:t>更新，造成很多不必要的重传。</a:t>
            </a:r>
            <a:endParaRPr lang="zh-CN" altLang="en-US" sz="20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537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431518" y="592160"/>
            <a:ext cx="22996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修正的 </a:t>
            </a: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算法</a:t>
            </a:r>
            <a:endParaRPr lang="zh-CN" altLang="en-US" sz="2000" b="1" dirty="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988470"/>
            <a:ext cx="8184960"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报文段每重传一次，就把 </a:t>
            </a:r>
            <a:r>
              <a:rPr lang="en-US" altLang="zh-CN" sz="2000" b="1" dirty="0">
                <a:solidFill>
                  <a:srgbClr val="0000FF"/>
                </a:solidFill>
                <a:latin typeface="微软雅黑" pitchFamily="34" charset="-122"/>
                <a:ea typeface="微软雅黑" pitchFamily="34" charset="-122"/>
              </a:rPr>
              <a:t>RTO </a:t>
            </a:r>
            <a:r>
              <a:rPr lang="zh-CN" altLang="en-US" sz="2000" b="1" dirty="0">
                <a:solidFill>
                  <a:srgbClr val="0000FF"/>
                </a:solidFill>
                <a:latin typeface="微软雅黑" pitchFamily="34" charset="-122"/>
                <a:ea typeface="微软雅黑" pitchFamily="34" charset="-122"/>
              </a:rPr>
              <a:t>增大一些：</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系数 </a:t>
            </a:r>
            <a:r>
              <a:rPr lang="zh-CN" altLang="en-US" sz="2000" b="1" dirty="0" smtClean="0">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典型</a:t>
            </a:r>
            <a:r>
              <a:rPr lang="zh-CN" altLang="en-US" sz="2000" b="1" dirty="0" smtClean="0">
                <a:latin typeface="微软雅黑" pitchFamily="34" charset="-122"/>
                <a:ea typeface="微软雅黑" pitchFamily="34" charset="-122"/>
              </a:rPr>
              <a:t>值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solidFill>
                  <a:srgbClr val="C00000"/>
                </a:solidFill>
                <a:latin typeface="微软雅黑" pitchFamily="34" charset="-122"/>
                <a:ea typeface="微软雅黑" pitchFamily="34" charset="-122"/>
              </a:rPr>
              <a:t>不再发生</a:t>
            </a:r>
            <a:r>
              <a:rPr lang="zh-CN" altLang="en-US" sz="2000" b="1" dirty="0">
                <a:latin typeface="微软雅黑" pitchFamily="34" charset="-122"/>
                <a:ea typeface="微软雅黑" pitchFamily="34" charset="-122"/>
              </a:rPr>
              <a:t>报文段的重传时，才根据报文段的往返时延</a:t>
            </a:r>
            <a:r>
              <a:rPr lang="zh-CN" altLang="en-US" sz="2000" b="1" dirty="0">
                <a:solidFill>
                  <a:srgbClr val="C00000"/>
                </a:solidFill>
                <a:latin typeface="微软雅黑" pitchFamily="34" charset="-122"/>
                <a:ea typeface="微软雅黑" pitchFamily="34" charset="-122"/>
              </a:rPr>
              <a:t>更新</a:t>
            </a:r>
            <a:r>
              <a:rPr lang="zh-CN" altLang="en-US" sz="2000" b="1" dirty="0">
                <a:latin typeface="微软雅黑" pitchFamily="34" charset="-122"/>
                <a:ea typeface="微软雅黑" pitchFamily="34" charset="-122"/>
              </a:rPr>
              <a:t>平均往返时延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和超时重传时间 </a:t>
            </a:r>
            <a:r>
              <a:rPr lang="en-US" altLang="zh-CN" sz="2000" b="1" dirty="0">
                <a:latin typeface="微软雅黑" pitchFamily="34" charset="-122"/>
                <a:ea typeface="微软雅黑" pitchFamily="34" charset="-122"/>
              </a:rPr>
              <a:t>RTO </a:t>
            </a:r>
            <a:r>
              <a:rPr lang="zh-CN" altLang="en-US" sz="2000" b="1" dirty="0">
                <a:latin typeface="微软雅黑" pitchFamily="34" charset="-122"/>
                <a:ea typeface="微软雅黑" pitchFamily="34" charset="-122"/>
              </a:rPr>
              <a:t>的数值</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1" name="矩形 10"/>
          <p:cNvSpPr/>
          <p:nvPr/>
        </p:nvSpPr>
        <p:spPr>
          <a:xfrm>
            <a:off x="1023770" y="1550232"/>
            <a:ext cx="6470725" cy="484753"/>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新的 </a:t>
            </a:r>
            <a:r>
              <a:rPr lang="en-US" altLang="zh-CN" b="1" dirty="0">
                <a:latin typeface="微软雅黑" pitchFamily="34" charset="-122"/>
                <a:ea typeface="微软雅黑" pitchFamily="34" charset="-122"/>
              </a:rPr>
              <a:t>RTO</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smtClean="0">
                <a:solidFill>
                  <a:schemeClr val="tx1"/>
                </a:solidFill>
                <a:latin typeface="微软雅黑" pitchFamily="34" charset="-122"/>
                <a:ea typeface="微软雅黑" pitchFamily="34" charset="-122"/>
                <a:sym typeface="Symbol" pitchFamily="18" charset="2"/>
              </a:rPr>
              <a:t></a:t>
            </a:r>
            <a:r>
              <a:rPr lang="en-US" altLang="zh-CN" b="1" dirty="0" smtClean="0">
                <a:solidFill>
                  <a:schemeClr val="tx1"/>
                </a:solidFill>
                <a:latin typeface="微软雅黑" pitchFamily="34" charset="-122"/>
                <a:ea typeface="微软雅黑" pitchFamily="34" charset="-122"/>
              </a:rPr>
              <a:t>  </a:t>
            </a:r>
            <a:r>
              <a:rPr lang="en-US" altLang="zh-CN"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旧的 </a:t>
            </a:r>
            <a:r>
              <a:rPr lang="en-US" altLang="zh-CN" b="1" dirty="0">
                <a:latin typeface="微软雅黑" pitchFamily="34" charset="-122"/>
                <a:ea typeface="微软雅黑" pitchFamily="34" charset="-122"/>
              </a:rPr>
              <a:t>RTO) </a:t>
            </a: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482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329441" y="591614"/>
            <a:ext cx="25038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latin typeface="微软雅黑" pitchFamily="34" charset="-122"/>
                <a:ea typeface="微软雅黑" pitchFamily="34" charset="-122"/>
              </a:rPr>
              <a:t>UDP </a:t>
            </a:r>
            <a:r>
              <a:rPr lang="zh-CN" altLang="en-US" sz="2000" b="1" dirty="0" smtClean="0">
                <a:solidFill>
                  <a:schemeClr val="bg1"/>
                </a:solidFill>
                <a:latin typeface="微软雅黑" pitchFamily="34" charset="-122"/>
                <a:ea typeface="微软雅黑" pitchFamily="34" charset="-122"/>
              </a:rPr>
              <a:t>与 </a:t>
            </a:r>
            <a:r>
              <a:rPr lang="en-US" altLang="zh-CN" sz="2000" b="1" dirty="0" smtClean="0">
                <a:solidFill>
                  <a:schemeClr val="bg1"/>
                </a:solidFill>
                <a:latin typeface="微软雅黑" pitchFamily="34" charset="-122"/>
                <a:ea typeface="微软雅黑" pitchFamily="34" charset="-122"/>
              </a:rPr>
              <a:t>TCP </a:t>
            </a:r>
            <a:r>
              <a:rPr lang="zh-CN" altLang="en-US" sz="2000" b="1" dirty="0" smtClean="0">
                <a:solidFill>
                  <a:schemeClr val="bg1"/>
                </a:solidFill>
                <a:latin typeface="微软雅黑" pitchFamily="34" charset="-122"/>
                <a:ea typeface="微软雅黑" pitchFamily="34" charset="-122"/>
              </a:rPr>
              <a:t>的区别</a:t>
            </a:r>
            <a:endParaRPr lang="zh-CN" altLang="en-US" sz="2000" b="1" dirty="0">
              <a:solidFill>
                <a:schemeClr val="bg1"/>
              </a:solidFill>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2767767917"/>
              </p:ext>
            </p:extLst>
          </p:nvPr>
        </p:nvGraphicFramePr>
        <p:xfrm>
          <a:off x="1542313" y="1131421"/>
          <a:ext cx="6149405" cy="2992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1723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56963" y="1058278"/>
            <a:ext cx="8048776" cy="201177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728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93563" y="585015"/>
            <a:ext cx="3356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5.6.3 </a:t>
            </a:r>
            <a:r>
              <a:rPr lang="en-US" altLang="zh-CN" sz="2400" b="1" dirty="0" smtClean="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选择确认 </a:t>
            </a:r>
            <a:r>
              <a:rPr lang="en-US" altLang="zh-CN" sz="2400" b="1" dirty="0">
                <a:solidFill>
                  <a:schemeClr val="bg1"/>
                </a:solidFill>
                <a:latin typeface="微软雅黑" pitchFamily="34" charset="-122"/>
                <a:ea typeface="微软雅黑" pitchFamily="34" charset="-122"/>
              </a:rPr>
              <a:t>SACK</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56963" y="3063667"/>
            <a:ext cx="8048776"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若收到的报文段无差错，只是未按序号，中间还缺少一些序号的数据，那么能否设法</a:t>
            </a:r>
            <a:r>
              <a:rPr lang="zh-CN" altLang="en-US" sz="2000" b="1" dirty="0">
                <a:solidFill>
                  <a:srgbClr val="C00000"/>
                </a:solidFill>
                <a:latin typeface="微软雅黑" pitchFamily="34" charset="-122"/>
                <a:ea typeface="微软雅黑" pitchFamily="34" charset="-122"/>
              </a:rPr>
              <a:t>只传送缺少的数据</a:t>
            </a:r>
            <a:r>
              <a:rPr lang="zh-CN" altLang="en-US" sz="2000" b="1" dirty="0">
                <a:latin typeface="微软雅黑" pitchFamily="34" charset="-122"/>
                <a:ea typeface="微软雅黑" pitchFamily="34" charset="-122"/>
              </a:rPr>
              <a:t>而不重传已经正确到达接收方的数据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2" name="矩形 1"/>
          <p:cNvSpPr/>
          <p:nvPr/>
        </p:nvSpPr>
        <p:spPr>
          <a:xfrm>
            <a:off x="1589520" y="4242032"/>
            <a:ext cx="5122282" cy="451406"/>
          </a:xfrm>
          <a:prstGeom prst="rect">
            <a:avLst/>
          </a:prstGeom>
          <a:solidFill>
            <a:srgbClr val="FFC000"/>
          </a:solidFill>
        </p:spPr>
        <p:txBody>
          <a:bodyPr wrap="square">
            <a:spAutoFit/>
          </a:bodyPr>
          <a:lstStyle/>
          <a:p>
            <a:pPr algn="ctr">
              <a:lnSpc>
                <a:spcPts val="2800"/>
              </a:lnSpc>
              <a:buClr>
                <a:srgbClr val="0070C0"/>
              </a:buClr>
            </a:pPr>
            <a:r>
              <a:rPr lang="zh-CN" altLang="en-US" b="1" dirty="0" smtClean="0">
                <a:solidFill>
                  <a:srgbClr val="0000FF"/>
                </a:solidFill>
                <a:latin typeface="微软雅黑" pitchFamily="34" charset="-122"/>
                <a:ea typeface="微软雅黑" pitchFamily="34" charset="-122"/>
              </a:rPr>
              <a:t>解决：</a:t>
            </a:r>
            <a:r>
              <a:rPr lang="zh-CN" altLang="en-US" b="1" dirty="0" smtClean="0">
                <a:solidFill>
                  <a:srgbClr val="C00000"/>
                </a:solidFill>
                <a:latin typeface="微软雅黑" pitchFamily="34" charset="-122"/>
                <a:ea typeface="微软雅黑" pitchFamily="34" charset="-122"/>
              </a:rPr>
              <a:t>选择</a:t>
            </a:r>
            <a:r>
              <a:rPr lang="zh-CN" altLang="en-US" b="1" dirty="0">
                <a:solidFill>
                  <a:srgbClr val="C00000"/>
                </a:solidFill>
                <a:latin typeface="微软雅黑" pitchFamily="34" charset="-122"/>
                <a:ea typeface="微软雅黑" pitchFamily="34" charset="-122"/>
              </a:rPr>
              <a:t>确认 </a:t>
            </a:r>
            <a:r>
              <a:rPr lang="en-US" altLang="zh-CN" b="1" dirty="0">
                <a:solidFill>
                  <a:srgbClr val="C00000"/>
                </a:solidFill>
                <a:latin typeface="微软雅黑" pitchFamily="34" charset="-122"/>
                <a:ea typeface="微软雅黑" pitchFamily="34" charset="-122"/>
              </a:rPr>
              <a:t>SACK  </a:t>
            </a:r>
            <a:r>
              <a:rPr lang="en-US" altLang="zh-CN" b="1" dirty="0">
                <a:latin typeface="微软雅黑" pitchFamily="34" charset="-122"/>
                <a:ea typeface="微软雅黑" pitchFamily="34" charset="-122"/>
              </a:rPr>
              <a:t>(Selective ACK) </a:t>
            </a:r>
            <a:endParaRPr lang="zh-CN" altLang="en-US" b="1" dirty="0">
              <a:latin typeface="微软雅黑" pitchFamily="34" charset="-122"/>
              <a:ea typeface="微软雅黑" pitchFamily="34" charset="-122"/>
            </a:endParaRPr>
          </a:p>
        </p:txBody>
      </p:sp>
      <p:sp>
        <p:nvSpPr>
          <p:cNvPr id="59" name="Rectangle 6"/>
          <p:cNvSpPr>
            <a:spLocks noChangeArrowheads="1"/>
          </p:cNvSpPr>
          <p:nvPr/>
        </p:nvSpPr>
        <p:spPr bwMode="auto">
          <a:xfrm>
            <a:off x="1403441" y="2284453"/>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
          <p:cNvSpPr>
            <a:spLocks noChangeArrowheads="1"/>
          </p:cNvSpPr>
          <p:nvPr/>
        </p:nvSpPr>
        <p:spPr bwMode="auto">
          <a:xfrm>
            <a:off x="3585299" y="2284453"/>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8"/>
          <p:cNvSpPr>
            <a:spLocks noChangeArrowheads="1"/>
          </p:cNvSpPr>
          <p:nvPr/>
        </p:nvSpPr>
        <p:spPr bwMode="auto">
          <a:xfrm>
            <a:off x="5606448" y="2284453"/>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5"/>
          <p:cNvSpPr>
            <a:spLocks noChangeShapeType="1"/>
          </p:cNvSpPr>
          <p:nvPr/>
        </p:nvSpPr>
        <p:spPr bwMode="auto">
          <a:xfrm>
            <a:off x="1403441" y="2098842"/>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Text Box 9"/>
          <p:cNvSpPr txBox="1">
            <a:spLocks noChangeArrowheads="1"/>
          </p:cNvSpPr>
          <p:nvPr/>
        </p:nvSpPr>
        <p:spPr bwMode="auto">
          <a:xfrm>
            <a:off x="3052377" y="2221798"/>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5" name="Text Box 10"/>
          <p:cNvSpPr txBox="1">
            <a:spLocks noChangeArrowheads="1"/>
          </p:cNvSpPr>
          <p:nvPr/>
        </p:nvSpPr>
        <p:spPr bwMode="auto">
          <a:xfrm>
            <a:off x="5148159" y="219777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6" name="Line 11"/>
          <p:cNvSpPr>
            <a:spLocks noChangeShapeType="1"/>
          </p:cNvSpPr>
          <p:nvPr/>
        </p:nvSpPr>
        <p:spPr bwMode="auto">
          <a:xfrm flipH="1">
            <a:off x="1416731"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12"/>
          <p:cNvSpPr txBox="1">
            <a:spLocks noChangeArrowheads="1"/>
          </p:cNvSpPr>
          <p:nvPr/>
        </p:nvSpPr>
        <p:spPr bwMode="auto">
          <a:xfrm>
            <a:off x="1633145" y="1974803"/>
            <a:ext cx="1107996" cy="276999"/>
          </a:xfrm>
          <a:prstGeom prst="rect">
            <a:avLst/>
          </a:prstGeom>
          <a:solidFill>
            <a:srgbClr val="C3E3F9"/>
          </a:solidFill>
          <a:ln>
            <a:noFill/>
          </a:ln>
          <a:effectLst/>
          <a:ex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69" name="Text Box 16"/>
          <p:cNvSpPr txBox="1">
            <a:spLocks noChangeArrowheads="1"/>
          </p:cNvSpPr>
          <p:nvPr/>
        </p:nvSpPr>
        <p:spPr bwMode="auto">
          <a:xfrm>
            <a:off x="2000518"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74" name="Text Box 17"/>
          <p:cNvSpPr txBox="1">
            <a:spLocks noChangeArrowheads="1"/>
          </p:cNvSpPr>
          <p:nvPr/>
        </p:nvSpPr>
        <p:spPr bwMode="auto">
          <a:xfrm>
            <a:off x="4128416"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75" name="Text Box 18"/>
          <p:cNvSpPr txBox="1">
            <a:spLocks noChangeArrowheads="1"/>
          </p:cNvSpPr>
          <p:nvPr/>
        </p:nvSpPr>
        <p:spPr bwMode="auto">
          <a:xfrm>
            <a:off x="6522594"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86" name="Text Box 24"/>
          <p:cNvSpPr txBox="1">
            <a:spLocks noChangeArrowheads="1"/>
          </p:cNvSpPr>
          <p:nvPr/>
        </p:nvSpPr>
        <p:spPr bwMode="auto">
          <a:xfrm>
            <a:off x="3761042" y="1966141"/>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87" name="Text Box 25"/>
          <p:cNvSpPr txBox="1">
            <a:spLocks noChangeArrowheads="1"/>
          </p:cNvSpPr>
          <p:nvPr/>
        </p:nvSpPr>
        <p:spPr bwMode="auto">
          <a:xfrm>
            <a:off x="6129413" y="1959644"/>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88" name="Line 11"/>
          <p:cNvSpPr>
            <a:spLocks noChangeShapeType="1"/>
          </p:cNvSpPr>
          <p:nvPr/>
        </p:nvSpPr>
        <p:spPr bwMode="auto">
          <a:xfrm flipH="1">
            <a:off x="2947164"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15"/>
          <p:cNvSpPr txBox="1">
            <a:spLocks noChangeArrowheads="1"/>
          </p:cNvSpPr>
          <p:nvPr/>
        </p:nvSpPr>
        <p:spPr bwMode="auto">
          <a:xfrm>
            <a:off x="1412133" y="2271216"/>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a:t>
            </a:r>
            <a:r>
              <a:rPr lang="en-US" altLang="zh-CN" sz="1400" b="1" dirty="0" smtClean="0">
                <a:solidFill>
                  <a:srgbClr val="0000FF"/>
                </a:solidFill>
                <a:latin typeface="微软雅黑" pitchFamily="34" charset="-122"/>
                <a:ea typeface="微软雅黑" pitchFamily="34" charset="-122"/>
              </a:rPr>
              <a:t>      1000              1501         3000              3501                   4500</a:t>
            </a:r>
            <a:endParaRPr lang="en-US" altLang="zh-CN" sz="1400" b="1" dirty="0">
              <a:solidFill>
                <a:srgbClr val="0000FF"/>
              </a:solidFill>
              <a:latin typeface="微软雅黑" pitchFamily="34" charset="-122"/>
              <a:ea typeface="微软雅黑" pitchFamily="34" charset="-122"/>
            </a:endParaRPr>
          </a:p>
        </p:txBody>
      </p:sp>
      <p:sp>
        <p:nvSpPr>
          <p:cNvPr id="3" name="矩形 2"/>
          <p:cNvSpPr/>
          <p:nvPr/>
        </p:nvSpPr>
        <p:spPr>
          <a:xfrm>
            <a:off x="1454783" y="1104853"/>
            <a:ext cx="6544042" cy="861774"/>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假设最大报文段长度 </a:t>
            </a:r>
            <a:r>
              <a:rPr lang="en-US" altLang="zh-CN" sz="1400" b="1" dirty="0" smtClean="0">
                <a:latin typeface="微软雅黑" panose="020B0503020204020204" pitchFamily="34" charset="-122"/>
                <a:ea typeface="微软雅黑" panose="020B0503020204020204" pitchFamily="34" charset="-122"/>
              </a:rPr>
              <a:t>MSS = 5000 </a:t>
            </a:r>
            <a:r>
              <a:rPr lang="zh-CN" altLang="en-US" sz="1400" b="1" dirty="0" smtClean="0">
                <a:latin typeface="微软雅黑" panose="020B0503020204020204" pitchFamily="34" charset="-122"/>
                <a:ea typeface="微软雅黑" panose="020B0503020204020204" pitchFamily="34" charset="-122"/>
              </a:rPr>
              <a:t>字节，起始序号 </a:t>
            </a:r>
            <a:r>
              <a:rPr lang="en-US" altLang="zh-CN" sz="1400" b="1" dirty="0" smtClean="0">
                <a:latin typeface="微软雅黑" panose="020B0503020204020204" pitchFamily="34" charset="-122"/>
                <a:ea typeface="微软雅黑" panose="020B0503020204020204" pitchFamily="34" charset="-122"/>
              </a:rPr>
              <a:t>= 1</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a:lnSpc>
                <a:spcPts val="2000"/>
              </a:lnSpc>
            </a:pPr>
            <a:r>
              <a:rPr lang="zh-CN" altLang="en-US" sz="1400" b="1" dirty="0" smtClean="0">
                <a:latin typeface="微软雅黑" panose="020B0503020204020204" pitchFamily="34" charset="-122"/>
                <a:ea typeface="微软雅黑" panose="020B0503020204020204" pitchFamily="34" charset="-122"/>
              </a:rPr>
              <a:t>接收</a:t>
            </a:r>
            <a:r>
              <a:rPr lang="zh-CN" altLang="en-US" sz="1400" b="1" dirty="0">
                <a:latin typeface="微软雅黑" panose="020B0503020204020204" pitchFamily="34" charset="-122"/>
                <a:ea typeface="微软雅黑" panose="020B0503020204020204" pitchFamily="34" charset="-122"/>
              </a:rPr>
              <a:t>方收到了和前面的字节流不连续的两个字节</a:t>
            </a:r>
            <a:r>
              <a:rPr lang="zh-CN" altLang="en-US" sz="1400" b="1" dirty="0" smtClean="0">
                <a:latin typeface="微软雅黑" panose="020B0503020204020204" pitchFamily="34" charset="-122"/>
                <a:ea typeface="微软雅黑" panose="020B0503020204020204" pitchFamily="34" charset="-122"/>
              </a:rPr>
              <a:t>块</a:t>
            </a:r>
            <a:r>
              <a:rPr lang="zh-CN" altLang="en-US" sz="1400" b="1" dirty="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缺少序号 </a:t>
            </a:r>
            <a:r>
              <a:rPr lang="en-US" altLang="zh-CN" sz="1400" b="1" dirty="0" smtClean="0">
                <a:latin typeface="微软雅黑" panose="020B0503020204020204" pitchFamily="34" charset="-122"/>
                <a:ea typeface="微软雅黑" panose="020B0503020204020204" pitchFamily="34" charset="-122"/>
              </a:rPr>
              <a:t>1001 </a:t>
            </a:r>
            <a:r>
              <a:rPr lang="en-US" altLang="zh-CN" sz="1400" b="1" dirty="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1500 </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3001 </a:t>
            </a:r>
            <a:r>
              <a:rPr lang="en-US" altLang="zh-CN" sz="1400" b="1" dirty="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3500 </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4501~5000 </a:t>
            </a:r>
            <a:r>
              <a:rPr lang="zh-CN" altLang="en-US" sz="1400" b="1" dirty="0" smtClean="0">
                <a:latin typeface="微软雅黑" panose="020B0503020204020204" pitchFamily="34" charset="-122"/>
                <a:ea typeface="微软雅黑" panose="020B0503020204020204" pitchFamily="34" charset="-122"/>
              </a:rPr>
              <a:t>的字节。</a:t>
            </a:r>
            <a:endParaRPr lang="zh-CN" altLang="en-US" sz="1400" b="1" dirty="0">
              <a:latin typeface="微软雅黑" panose="020B0503020204020204" pitchFamily="34" charset="-122"/>
              <a:ea typeface="微软雅黑" panose="020B0503020204020204" pitchFamily="34" charset="-122"/>
            </a:endParaRPr>
          </a:p>
        </p:txBody>
      </p:sp>
      <p:sp>
        <p:nvSpPr>
          <p:cNvPr id="90" name="矩形 89"/>
          <p:cNvSpPr/>
          <p:nvPr/>
        </p:nvSpPr>
        <p:spPr>
          <a:xfrm>
            <a:off x="1454783" y="2685739"/>
            <a:ext cx="6544042" cy="307777"/>
          </a:xfrm>
          <a:prstGeom prst="rect">
            <a:avLst/>
          </a:prstGeom>
          <a:solidFill>
            <a:srgbClr val="92D050"/>
          </a:solidFill>
        </p:spPr>
        <p:txBody>
          <a:bodyPr wrap="square">
            <a:spAutoFit/>
          </a:bodyPr>
          <a:lstStyle/>
          <a:p>
            <a:r>
              <a:rPr lang="zh-CN" altLang="en-US" sz="1400" b="1" dirty="0" smtClean="0">
                <a:solidFill>
                  <a:srgbClr val="000099"/>
                </a:solidFill>
                <a:latin typeface="微软雅黑" panose="020B0503020204020204" pitchFamily="34" charset="-122"/>
                <a:ea typeface="微软雅黑" panose="020B0503020204020204" pitchFamily="34" charset="-122"/>
              </a:rPr>
              <a:t>确认报文：</a:t>
            </a:r>
            <a:r>
              <a:rPr lang="en-US" altLang="zh-CN" sz="1400" b="1" dirty="0">
                <a:solidFill>
                  <a:srgbClr val="000099"/>
                </a:solidFill>
                <a:latin typeface="微软雅黑" panose="020B0503020204020204" pitchFamily="34" charset="-122"/>
                <a:ea typeface="微软雅黑" panose="020B0503020204020204" pitchFamily="34" charset="-122"/>
              </a:rPr>
              <a:t>ACK = 1</a:t>
            </a:r>
            <a:r>
              <a:rPr lang="zh-CN" altLang="en-US" sz="1400" b="1" dirty="0">
                <a:solidFill>
                  <a:srgbClr val="000099"/>
                </a:solidFill>
                <a:latin typeface="微软雅黑" panose="020B0503020204020204" pitchFamily="34" charset="-122"/>
                <a:ea typeface="微软雅黑" panose="020B0503020204020204" pitchFamily="34" charset="-122"/>
              </a:rPr>
              <a:t>，确认号 </a:t>
            </a:r>
            <a:r>
              <a:rPr lang="en-US" altLang="zh-CN" sz="1400" b="1" dirty="0">
                <a:solidFill>
                  <a:srgbClr val="000099"/>
                </a:solidFill>
                <a:latin typeface="微软雅黑" panose="020B0503020204020204" pitchFamily="34" charset="-122"/>
                <a:ea typeface="微软雅黑" panose="020B0503020204020204" pitchFamily="34" charset="-122"/>
              </a:rPr>
              <a:t>= </a:t>
            </a:r>
            <a:r>
              <a:rPr lang="en-US" altLang="zh-CN" sz="1400" b="1" dirty="0" smtClean="0">
                <a:solidFill>
                  <a:srgbClr val="000099"/>
                </a:solidFill>
                <a:latin typeface="微软雅黑" panose="020B0503020204020204" pitchFamily="34" charset="-122"/>
                <a:ea typeface="微软雅黑" panose="020B0503020204020204" pitchFamily="34" charset="-122"/>
              </a:rPr>
              <a:t>1001</a:t>
            </a:r>
            <a:r>
              <a:rPr lang="zh-CN" altLang="en-US" sz="1400" b="1" dirty="0" smtClean="0">
                <a:solidFill>
                  <a:srgbClr val="000099"/>
                </a:solidFill>
                <a:latin typeface="微软雅黑" panose="020B0503020204020204" pitchFamily="34" charset="-122"/>
                <a:ea typeface="微软雅黑" panose="020B0503020204020204" pitchFamily="34" charset="-122"/>
              </a:rPr>
              <a:t>，</a:t>
            </a:r>
            <a:r>
              <a:rPr lang="zh-CN" altLang="en-US" sz="1400" b="1" dirty="0">
                <a:solidFill>
                  <a:srgbClr val="000099"/>
                </a:solidFill>
                <a:latin typeface="微软雅黑" panose="020B0503020204020204" pitchFamily="34" charset="-122"/>
                <a:ea typeface="微软雅黑" panose="020B0503020204020204" pitchFamily="34" charset="-122"/>
              </a:rPr>
              <a:t>窗口 </a:t>
            </a:r>
            <a:r>
              <a:rPr lang="en-US" altLang="zh-CN" sz="1400" b="1" dirty="0">
                <a:solidFill>
                  <a:srgbClr val="000099"/>
                </a:solidFill>
                <a:latin typeface="微软雅黑" panose="020B0503020204020204" pitchFamily="34" charset="-122"/>
                <a:ea typeface="微软雅黑" panose="020B0503020204020204" pitchFamily="34" charset="-122"/>
              </a:rPr>
              <a:t>= </a:t>
            </a:r>
            <a:r>
              <a:rPr lang="en-US" altLang="zh-CN" sz="1400" b="1" dirty="0" smtClean="0">
                <a:solidFill>
                  <a:srgbClr val="000099"/>
                </a:solidFill>
                <a:latin typeface="微软雅黑" panose="020B0503020204020204" pitchFamily="34" charset="-122"/>
                <a:ea typeface="微软雅黑" panose="020B0503020204020204" pitchFamily="34" charset="-122"/>
              </a:rPr>
              <a:t>6000</a:t>
            </a:r>
            <a:endParaRPr lang="en-US" altLang="zh-CN" sz="14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65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429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910511" y="591084"/>
            <a:ext cx="33416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RFC 2018 </a:t>
            </a:r>
            <a:r>
              <a:rPr lang="zh-CN" altLang="en-US" sz="2000" b="1" dirty="0" smtClean="0">
                <a:solidFill>
                  <a:schemeClr val="bg1"/>
                </a:solidFill>
                <a:latin typeface="微软雅黑" pitchFamily="34" charset="-122"/>
                <a:ea typeface="微软雅黑" pitchFamily="34" charset="-122"/>
              </a:rPr>
              <a:t>对 </a:t>
            </a:r>
            <a:r>
              <a:rPr lang="en-US" altLang="zh-CN" sz="2000" b="1" dirty="0" smtClean="0">
                <a:solidFill>
                  <a:schemeClr val="bg1"/>
                </a:solidFill>
                <a:latin typeface="微软雅黑" pitchFamily="34" charset="-122"/>
                <a:ea typeface="微软雅黑" pitchFamily="34" charset="-122"/>
              </a:rPr>
              <a:t>SACK </a:t>
            </a:r>
            <a:r>
              <a:rPr lang="zh-CN" altLang="en-US" sz="2000" b="1" dirty="0" smtClean="0">
                <a:solidFill>
                  <a:schemeClr val="bg1"/>
                </a:solidFill>
                <a:latin typeface="微软雅黑" pitchFamily="34" charset="-122"/>
                <a:ea typeface="微软雅黑" pitchFamily="34" charset="-122"/>
              </a:rPr>
              <a:t>的规定</a:t>
            </a:r>
            <a:endParaRPr lang="zh-CN" altLang="en-US" sz="2000" b="1" dirty="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987394"/>
            <a:ext cx="3701272" cy="368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如果要使用</a:t>
            </a:r>
            <a:r>
              <a:rPr lang="zh-CN" altLang="en-US" b="1" dirty="0">
                <a:solidFill>
                  <a:srgbClr val="C00000"/>
                </a:solidFill>
                <a:latin typeface="微软雅黑" pitchFamily="34" charset="-122"/>
                <a:ea typeface="微软雅黑" pitchFamily="34" charset="-122"/>
              </a:rPr>
              <a:t>选择确认</a:t>
            </a:r>
            <a:r>
              <a:rPr lang="zh-CN" altLang="en-US" b="1" dirty="0" smtClean="0">
                <a:solidFill>
                  <a:srgbClr val="C00000"/>
                </a:solidFill>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建立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连接时</a:t>
            </a:r>
            <a:r>
              <a:rPr lang="zh-CN" altLang="en-US" b="1" dirty="0" smtClean="0">
                <a:latin typeface="微软雅黑" pitchFamily="34" charset="-122"/>
                <a:ea typeface="微软雅黑" pitchFamily="34" charset="-122"/>
              </a:rPr>
              <a:t>，要</a:t>
            </a:r>
            <a:r>
              <a:rPr lang="zh-CN" altLang="en-US" b="1" dirty="0">
                <a:latin typeface="微软雅黑" pitchFamily="34" charset="-122"/>
                <a:ea typeface="微软雅黑" pitchFamily="34" charset="-122"/>
              </a:rPr>
              <a:t>在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首部的选项中</a:t>
            </a:r>
            <a:r>
              <a:rPr lang="zh-CN" altLang="en-US" b="1" dirty="0" smtClean="0">
                <a:latin typeface="微软雅黑" pitchFamily="34" charset="-122"/>
                <a:ea typeface="微软雅黑" pitchFamily="34" charset="-122"/>
              </a:rPr>
              <a:t>加上</a:t>
            </a:r>
            <a:r>
              <a:rPr lang="zh-CN" altLang="en-US" b="1" dirty="0" smtClean="0">
                <a:solidFill>
                  <a:srgbClr val="C00000"/>
                </a:solidFill>
                <a:latin typeface="微软雅黑" pitchFamily="34" charset="-122"/>
                <a:ea typeface="微软雅黑" pitchFamily="34" charset="-122"/>
              </a:rPr>
              <a:t>允许 </a:t>
            </a:r>
            <a:r>
              <a:rPr lang="en-US" altLang="zh-CN" b="1" dirty="0" smtClean="0">
                <a:solidFill>
                  <a:srgbClr val="C00000"/>
                </a:solidFill>
                <a:latin typeface="微软雅黑" pitchFamily="34" charset="-122"/>
                <a:ea typeface="微软雅黑" pitchFamily="34" charset="-122"/>
              </a:rPr>
              <a:t>SACK </a:t>
            </a:r>
            <a:r>
              <a:rPr lang="zh-CN" altLang="en-US" b="1" dirty="0" smtClean="0">
                <a:latin typeface="微软雅黑" pitchFamily="34" charset="-122"/>
                <a:ea typeface="微软雅黑" pitchFamily="34" charset="-122"/>
              </a:rPr>
              <a:t>选项，且双方必须事先</a:t>
            </a:r>
            <a:r>
              <a:rPr lang="zh-CN" altLang="en-US" b="1" dirty="0">
                <a:latin typeface="微软雅黑" pitchFamily="34" charset="-122"/>
                <a:ea typeface="微软雅黑" pitchFamily="34" charset="-122"/>
              </a:rPr>
              <a:t>商定好</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如果使用选择确认</a:t>
            </a:r>
            <a:r>
              <a:rPr lang="zh-CN" altLang="en-US" b="1" dirty="0" smtClean="0">
                <a:latin typeface="微软雅黑" pitchFamily="34" charset="-122"/>
                <a:ea typeface="微软雅黑" pitchFamily="34" charset="-122"/>
              </a:rPr>
              <a:t>，原来</a:t>
            </a:r>
            <a:r>
              <a:rPr lang="zh-CN" altLang="en-US" b="1" dirty="0">
                <a:latin typeface="微软雅黑" pitchFamily="34" charset="-122"/>
                <a:ea typeface="微软雅黑" pitchFamily="34" charset="-122"/>
              </a:rPr>
              <a:t>首部中</a:t>
            </a:r>
            <a:r>
              <a:rPr lang="zh-CN" altLang="en-US" b="1" dirty="0" smtClean="0">
                <a:latin typeface="微软雅黑" pitchFamily="34" charset="-122"/>
                <a:ea typeface="微软雅黑" pitchFamily="34" charset="-122"/>
              </a:rPr>
              <a:t>的</a:t>
            </a:r>
            <a:r>
              <a:rPr lang="zh-CN" altLang="en-US" b="1" dirty="0" smtClean="0">
                <a:solidFill>
                  <a:srgbClr val="C00000"/>
                </a:solidFill>
                <a:latin typeface="微软雅黑" pitchFamily="34" charset="-122"/>
                <a:ea typeface="微软雅黑" pitchFamily="34" charset="-122"/>
              </a:rPr>
              <a:t>确认号</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用法仍然</a:t>
            </a:r>
            <a:r>
              <a:rPr lang="zh-CN" altLang="en-US" b="1" dirty="0" smtClean="0">
                <a:latin typeface="微软雅黑" pitchFamily="34" charset="-122"/>
                <a:ea typeface="微软雅黑" pitchFamily="34" charset="-122"/>
              </a:rPr>
              <a:t>不变（累积确认）。只是在 </a:t>
            </a:r>
            <a:r>
              <a:rPr lang="en-US" altLang="zh-CN" b="1" dirty="0" smtClean="0">
                <a:latin typeface="微软雅黑" pitchFamily="34" charset="-122"/>
                <a:ea typeface="微软雅黑" pitchFamily="34" charset="-122"/>
              </a:rPr>
              <a:t>TCP </a:t>
            </a: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中都增加</a:t>
            </a:r>
            <a:r>
              <a:rPr lang="zh-CN" altLang="en-US" b="1" dirty="0" smtClean="0">
                <a:latin typeface="微软雅黑" pitchFamily="34" charset="-122"/>
                <a:ea typeface="微软雅黑" pitchFamily="34" charset="-122"/>
              </a:rPr>
              <a:t>了 </a:t>
            </a:r>
            <a:r>
              <a:rPr lang="en-US" altLang="zh-CN" b="1" dirty="0" smtClean="0">
                <a:solidFill>
                  <a:srgbClr val="C00000"/>
                </a:solidFill>
                <a:latin typeface="微软雅黑" pitchFamily="34" charset="-122"/>
                <a:ea typeface="微软雅黑" pitchFamily="34" charset="-122"/>
              </a:rPr>
              <a:t>SACK </a:t>
            </a:r>
            <a:r>
              <a:rPr lang="zh-CN" altLang="en-US" b="1" dirty="0" smtClean="0">
                <a:solidFill>
                  <a:srgbClr val="C00000"/>
                </a:solidFill>
                <a:latin typeface="微软雅黑" pitchFamily="34" charset="-122"/>
                <a:ea typeface="微软雅黑" pitchFamily="34" charset="-122"/>
              </a:rPr>
              <a:t>选项</a:t>
            </a:r>
            <a:r>
              <a:rPr lang="zh-CN" altLang="en-US" b="1" dirty="0">
                <a:solidFill>
                  <a:srgbClr val="C0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以便报告收到的</a:t>
            </a:r>
            <a:r>
              <a:rPr lang="zh-CN" altLang="en-US" b="1" dirty="0">
                <a:solidFill>
                  <a:srgbClr val="0000FF"/>
                </a:solidFill>
                <a:latin typeface="微软雅黑" pitchFamily="34" charset="-122"/>
                <a:ea typeface="微软雅黑" pitchFamily="34" charset="-122"/>
              </a:rPr>
              <a:t>不连续的</a:t>
            </a:r>
            <a:r>
              <a:rPr lang="zh-CN" altLang="en-US" b="1" dirty="0">
                <a:latin typeface="微软雅黑" pitchFamily="34" charset="-122"/>
                <a:ea typeface="微软雅黑" pitchFamily="34" charset="-122"/>
              </a:rPr>
              <a:t>字节块的</a:t>
            </a:r>
            <a:r>
              <a:rPr lang="zh-CN" altLang="en-US" b="1" dirty="0">
                <a:solidFill>
                  <a:srgbClr val="C00000"/>
                </a:solidFill>
                <a:latin typeface="微软雅黑" pitchFamily="34" charset="-122"/>
                <a:ea typeface="微软雅黑" pitchFamily="34" charset="-122"/>
              </a:rPr>
              <a:t>边界。</a:t>
            </a:r>
          </a:p>
        </p:txBody>
      </p:sp>
      <p:grpSp>
        <p:nvGrpSpPr>
          <p:cNvPr id="4" name="组合 3"/>
          <p:cNvGrpSpPr/>
          <p:nvPr/>
        </p:nvGrpSpPr>
        <p:grpSpPr>
          <a:xfrm>
            <a:off x="5988418" y="1213171"/>
            <a:ext cx="1922724" cy="259977"/>
            <a:chOff x="6306464" y="1362635"/>
            <a:chExt cx="2043954" cy="259977"/>
          </a:xfrm>
        </p:grpSpPr>
        <p:sp>
          <p:nvSpPr>
            <p:cNvPr id="2" name="矩形 1"/>
            <p:cNvSpPr/>
            <p:nvPr/>
          </p:nvSpPr>
          <p:spPr>
            <a:xfrm>
              <a:off x="6306464" y="136263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类别 </a:t>
              </a:r>
              <a:r>
                <a:rPr lang="en-US" altLang="zh-CN" sz="1200" b="1" dirty="0" smtClean="0">
                  <a:solidFill>
                    <a:srgbClr val="000066"/>
                  </a:solidFill>
                  <a:latin typeface="微软雅黑" panose="020B0503020204020204" pitchFamily="34" charset="-122"/>
                  <a:ea typeface="微软雅黑" panose="020B0503020204020204" pitchFamily="34" charset="-122"/>
                </a:rPr>
                <a:t>= 4</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1" name="矩形 10"/>
            <p:cNvSpPr/>
            <p:nvPr/>
          </p:nvSpPr>
          <p:spPr>
            <a:xfrm>
              <a:off x="7328441" y="136263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长度 </a:t>
              </a:r>
              <a:r>
                <a:rPr lang="en-US" altLang="zh-CN" sz="1200" b="1" dirty="0" smtClean="0">
                  <a:solidFill>
                    <a:srgbClr val="000066"/>
                  </a:solidFill>
                  <a:latin typeface="微软雅黑" panose="020B0503020204020204" pitchFamily="34" charset="-122"/>
                  <a:ea typeface="微软雅黑" panose="020B0503020204020204" pitchFamily="34" charset="-122"/>
                </a:rPr>
                <a:t>=2</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12" name="Rectangle 12"/>
          <p:cNvSpPr>
            <a:spLocks noChangeArrowheads="1"/>
          </p:cNvSpPr>
          <p:nvPr/>
        </p:nvSpPr>
        <p:spPr bwMode="auto">
          <a:xfrm>
            <a:off x="6078248" y="1472381"/>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允许 </a:t>
            </a:r>
            <a:r>
              <a:rPr lang="en-US" altLang="zh-CN" sz="1400" b="1" dirty="0" smtClean="0">
                <a:solidFill>
                  <a:srgbClr val="C00000"/>
                </a:solidFill>
                <a:latin typeface="微软雅黑" panose="020B0503020204020204" pitchFamily="34" charset="-122"/>
                <a:ea typeface="微软雅黑" panose="020B0503020204020204" pitchFamily="34" charset="-122"/>
              </a:rPr>
              <a:t>SACK </a:t>
            </a:r>
            <a:r>
              <a:rPr lang="zh-CN" altLang="en-US" sz="1400" b="1" dirty="0" smtClean="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365806" y="1903438"/>
            <a:ext cx="4598901" cy="2643577"/>
            <a:chOff x="4365806" y="1903438"/>
            <a:chExt cx="4598901" cy="2643577"/>
          </a:xfrm>
        </p:grpSpPr>
        <p:sp>
          <p:nvSpPr>
            <p:cNvPr id="10" name="AutoShape 13"/>
            <p:cNvSpPr>
              <a:spLocks/>
            </p:cNvSpPr>
            <p:nvPr/>
          </p:nvSpPr>
          <p:spPr bwMode="auto">
            <a:xfrm flipH="1">
              <a:off x="7933757" y="2190662"/>
              <a:ext cx="175656" cy="2039611"/>
            </a:xfrm>
            <a:prstGeom prst="leftBrace">
              <a:avLst>
                <a:gd name="adj1" fmla="val 4227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2"/>
            <p:cNvSpPr>
              <a:spLocks noChangeArrowheads="1"/>
            </p:cNvSpPr>
            <p:nvPr/>
          </p:nvSpPr>
          <p:spPr bwMode="auto">
            <a:xfrm>
              <a:off x="5400543" y="4239238"/>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1400" b="1" dirty="0" smtClean="0">
                  <a:solidFill>
                    <a:srgbClr val="C00000"/>
                  </a:solidFill>
                  <a:latin typeface="微软雅黑" panose="020B0503020204020204" pitchFamily="34" charset="-122"/>
                  <a:ea typeface="微软雅黑" panose="020B0503020204020204" pitchFamily="34" charset="-122"/>
                </a:rPr>
                <a:t>SACK </a:t>
              </a:r>
              <a:r>
                <a:rPr lang="zh-CN" altLang="en-US" sz="1400" b="1" dirty="0" smtClean="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365806" y="1903438"/>
              <a:ext cx="3545336" cy="2336725"/>
              <a:chOff x="4805082" y="2217885"/>
              <a:chExt cx="3545336" cy="2336725"/>
            </a:xfrm>
          </p:grpSpPr>
          <p:grpSp>
            <p:nvGrpSpPr>
              <p:cNvPr id="3" name="组合 2"/>
              <p:cNvGrpSpPr/>
              <p:nvPr/>
            </p:nvGrpSpPr>
            <p:grpSpPr>
              <a:xfrm>
                <a:off x="6427694" y="2217885"/>
                <a:ext cx="1922724" cy="259977"/>
                <a:chOff x="6306464" y="2217885"/>
                <a:chExt cx="2043954" cy="259977"/>
              </a:xfrm>
            </p:grpSpPr>
            <p:sp>
              <p:nvSpPr>
                <p:cNvPr id="13" name="矩形 1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类别 </a:t>
                  </a:r>
                  <a:r>
                    <a:rPr lang="en-US" altLang="zh-CN" sz="1200" b="1" dirty="0" smtClean="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4" name="矩形 1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长度 </a:t>
                  </a:r>
                  <a:r>
                    <a:rPr lang="en-US" altLang="zh-CN" sz="1200" b="1" dirty="0" smtClean="0">
                      <a:solidFill>
                        <a:srgbClr val="000066"/>
                      </a:solidFill>
                      <a:latin typeface="微软雅黑" panose="020B0503020204020204" pitchFamily="34" charset="-122"/>
                      <a:ea typeface="微软雅黑" panose="020B0503020204020204" pitchFamily="34" charset="-122"/>
                    </a:rPr>
                    <a:t>=</a:t>
                  </a:r>
                  <a:r>
                    <a:rPr lang="zh-CN" altLang="en-US" sz="1200" b="1" dirty="0" smtClean="0">
                      <a:solidFill>
                        <a:srgbClr val="000066"/>
                      </a:solidFill>
                      <a:latin typeface="微软雅黑" panose="020B0503020204020204" pitchFamily="34" charset="-122"/>
                      <a:ea typeface="微软雅黑" panose="020B0503020204020204" pitchFamily="34" charset="-122"/>
                    </a:rPr>
                    <a:t>？</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smtClean="0">
                    <a:solidFill>
                      <a:srgbClr val="000066"/>
                    </a:solidFill>
                    <a:latin typeface="微软雅黑" panose="020B0503020204020204" pitchFamily="34" charset="-122"/>
                    <a:ea typeface="微软雅黑" panose="020B0503020204020204" pitchFamily="34" charset="-122"/>
                  </a:rPr>
                  <a:t>1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个字节块的左边界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7" name="矩形 16"/>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smtClean="0">
                    <a:solidFill>
                      <a:srgbClr val="000066"/>
                    </a:solidFill>
                    <a:latin typeface="微软雅黑" panose="020B0503020204020204" pitchFamily="34" charset="-122"/>
                    <a:ea typeface="微软雅黑" panose="020B0503020204020204" pitchFamily="34" charset="-122"/>
                  </a:rPr>
                  <a:t>1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个字节块的右边界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8" name="矩形 17"/>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smtClean="0">
                    <a:solidFill>
                      <a:srgbClr val="000066"/>
                    </a:solidFill>
                    <a:latin typeface="微软雅黑" panose="020B0503020204020204" pitchFamily="34" charset="-122"/>
                    <a:ea typeface="微软雅黑" panose="020B0503020204020204" pitchFamily="34" charset="-122"/>
                  </a:rPr>
                  <a:t>2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个字节块的左边界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smtClean="0">
                    <a:solidFill>
                      <a:srgbClr val="000066"/>
                    </a:solidFill>
                    <a:latin typeface="微软雅黑" panose="020B0503020204020204" pitchFamily="34" charset="-122"/>
                    <a:ea typeface="微软雅黑" panose="020B0503020204020204" pitchFamily="34" charset="-122"/>
                  </a:rPr>
                  <a:t>2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个字节块的右边界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20" name="矩形 19"/>
              <p:cNvSpPr/>
              <p:nvPr/>
            </p:nvSpPr>
            <p:spPr>
              <a:xfrm>
                <a:off x="4805082" y="3515469"/>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smtClean="0">
                    <a:solidFill>
                      <a:srgbClr val="000066"/>
                    </a:solidFill>
                    <a:latin typeface="微软雅黑" panose="020B0503020204020204" pitchFamily="34" charset="-122"/>
                    <a:ea typeface="微软雅黑" panose="020B0503020204020204" pitchFamily="34" charset="-122"/>
                  </a:rPr>
                  <a:t>3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个字节块的左边界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21" name="矩形 20"/>
              <p:cNvSpPr/>
              <p:nvPr/>
            </p:nvSpPr>
            <p:spPr>
              <a:xfrm>
                <a:off x="4805082" y="3775446"/>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3</a:t>
                </a:r>
                <a:r>
                  <a:rPr lang="en-US" altLang="zh-CN" sz="1200" b="1" dirty="0" smtClean="0">
                    <a:solidFill>
                      <a:srgbClr val="000066"/>
                    </a:solidFill>
                    <a:latin typeface="微软雅黑" panose="020B0503020204020204" pitchFamily="34" charset="-122"/>
                    <a:ea typeface="微软雅黑" panose="020B0503020204020204" pitchFamily="34" charset="-122"/>
                  </a:rPr>
                  <a:t>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个字节块的右边界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22" name="矩形 21"/>
              <p:cNvSpPr/>
              <p:nvPr/>
            </p:nvSpPr>
            <p:spPr>
              <a:xfrm>
                <a:off x="4805082" y="4034656"/>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smtClean="0">
                    <a:solidFill>
                      <a:srgbClr val="000066"/>
                    </a:solidFill>
                    <a:latin typeface="微软雅黑" panose="020B0503020204020204" pitchFamily="34" charset="-122"/>
                    <a:ea typeface="微软雅黑" panose="020B0503020204020204" pitchFamily="34" charset="-122"/>
                  </a:rPr>
                  <a:t>4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个字节块的左边界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23" name="矩形 22"/>
              <p:cNvSpPr/>
              <p:nvPr/>
            </p:nvSpPr>
            <p:spPr>
              <a:xfrm>
                <a:off x="4805082" y="4294633"/>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第 </a:t>
                </a:r>
                <a:r>
                  <a:rPr lang="en-US" altLang="zh-CN" sz="1200" b="1" dirty="0" smtClean="0">
                    <a:solidFill>
                      <a:srgbClr val="000066"/>
                    </a:solidFill>
                    <a:latin typeface="微软雅黑" panose="020B0503020204020204" pitchFamily="34" charset="-122"/>
                    <a:ea typeface="微软雅黑" panose="020B0503020204020204" pitchFamily="34" charset="-122"/>
                  </a:rPr>
                  <a:t>4 </a:t>
                </a:r>
                <a:r>
                  <a:rPr lang="zh-CN" altLang="en-US" sz="1200" b="1" dirty="0" smtClean="0">
                    <a:solidFill>
                      <a:srgbClr val="000066"/>
                    </a:solidFill>
                    <a:latin typeface="微软雅黑" panose="020B0503020204020204" pitchFamily="34" charset="-122"/>
                    <a:ea typeface="微软雅黑" panose="020B0503020204020204" pitchFamily="34" charset="-122"/>
                  </a:rPr>
                  <a:t>个字节块的右边界</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25" name="Rectangle 12"/>
            <p:cNvSpPr>
              <a:spLocks noChangeArrowheads="1"/>
            </p:cNvSpPr>
            <p:nvPr/>
          </p:nvSpPr>
          <p:spPr bwMode="auto">
            <a:xfrm>
              <a:off x="8021585" y="2934685"/>
              <a:ext cx="9431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smtClean="0">
                  <a:latin typeface="微软雅黑" panose="020B0503020204020204" pitchFamily="34" charset="-122"/>
                  <a:ea typeface="微软雅黑" panose="020B0503020204020204" pitchFamily="34" charset="-122"/>
                </a:rPr>
                <a:t>最多 </a:t>
              </a:r>
              <a:r>
                <a:rPr lang="en-US" altLang="zh-CN" sz="1400" b="1" dirty="0" smtClean="0">
                  <a:latin typeface="微软雅黑" panose="020B0503020204020204" pitchFamily="34" charset="-122"/>
                  <a:ea typeface="微软雅黑" panose="020B0503020204020204" pitchFamily="34" charset="-122"/>
                </a:rPr>
                <a:t>4 </a:t>
              </a:r>
              <a:r>
                <a:rPr lang="zh-CN" altLang="en-US" sz="1400" b="1" dirty="0" smtClean="0">
                  <a:latin typeface="微软雅黑" panose="020B0503020204020204" pitchFamily="34" charset="-122"/>
                  <a:ea typeface="微软雅黑" panose="020B0503020204020204" pitchFamily="34" charset="-122"/>
                </a:rPr>
                <a:t>个</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字节块</a:t>
              </a:r>
              <a:endParaRPr lang="en-US" alt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0440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82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4124420" y="605119"/>
            <a:ext cx="8778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latin typeface="微软雅黑" pitchFamily="34" charset="-122"/>
                <a:ea typeface="微软雅黑" pitchFamily="34" charset="-122"/>
              </a:rPr>
              <a:t>SACK</a:t>
            </a:r>
            <a:endParaRPr lang="zh-CN" altLang="en-US" sz="2000" b="1" dirty="0">
              <a:solidFill>
                <a:schemeClr val="bg1"/>
              </a:solidFill>
              <a:latin typeface="微软雅黑" pitchFamily="34" charset="-122"/>
              <a:ea typeface="微软雅黑" pitchFamily="34" charset="-122"/>
            </a:endParaRPr>
          </a:p>
        </p:txBody>
      </p:sp>
      <p:sp>
        <p:nvSpPr>
          <p:cNvPr id="7" name="圆角矩形 6"/>
          <p:cNvSpPr/>
          <p:nvPr/>
        </p:nvSpPr>
        <p:spPr>
          <a:xfrm>
            <a:off x="556963" y="1025024"/>
            <a:ext cx="8048776" cy="29015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6"/>
          <p:cNvSpPr>
            <a:spLocks noChangeArrowheads="1"/>
          </p:cNvSpPr>
          <p:nvPr/>
        </p:nvSpPr>
        <p:spPr bwMode="auto">
          <a:xfrm>
            <a:off x="1403441" y="1417747"/>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7"/>
          <p:cNvSpPr>
            <a:spLocks noChangeArrowheads="1"/>
          </p:cNvSpPr>
          <p:nvPr/>
        </p:nvSpPr>
        <p:spPr bwMode="auto">
          <a:xfrm>
            <a:off x="3585299" y="1417747"/>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8"/>
          <p:cNvSpPr>
            <a:spLocks noChangeArrowheads="1"/>
          </p:cNvSpPr>
          <p:nvPr/>
        </p:nvSpPr>
        <p:spPr bwMode="auto">
          <a:xfrm>
            <a:off x="5606448" y="1417747"/>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19"/>
          <p:cNvSpPr txBox="1">
            <a:spLocks noChangeArrowheads="1"/>
          </p:cNvSpPr>
          <p:nvPr/>
        </p:nvSpPr>
        <p:spPr bwMode="auto">
          <a:xfrm>
            <a:off x="2062023" y="1908649"/>
            <a:ext cx="1234633"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CC"/>
                </a:solidFill>
                <a:latin typeface="微软雅黑" pitchFamily="34" charset="-122"/>
                <a:ea typeface="微软雅黑" pitchFamily="34" charset="-122"/>
              </a:rPr>
              <a:t>确认号 </a:t>
            </a:r>
            <a:r>
              <a:rPr lang="en-US" altLang="zh-CN" sz="1200" b="1" dirty="0">
                <a:solidFill>
                  <a:srgbClr val="CC00CC"/>
                </a:solidFill>
                <a:latin typeface="微软雅黑" pitchFamily="34" charset="-122"/>
                <a:ea typeface="微软雅黑" pitchFamily="34" charset="-122"/>
              </a:rPr>
              <a:t>= 1001</a:t>
            </a:r>
          </a:p>
        </p:txBody>
      </p:sp>
      <p:sp>
        <p:nvSpPr>
          <p:cNvPr id="19" name="Line 5"/>
          <p:cNvSpPr>
            <a:spLocks noChangeShapeType="1"/>
          </p:cNvSpPr>
          <p:nvPr/>
        </p:nvSpPr>
        <p:spPr bwMode="auto">
          <a:xfrm>
            <a:off x="1403441" y="1232136"/>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Text Box 9"/>
          <p:cNvSpPr txBox="1">
            <a:spLocks noChangeArrowheads="1"/>
          </p:cNvSpPr>
          <p:nvPr/>
        </p:nvSpPr>
        <p:spPr bwMode="auto">
          <a:xfrm>
            <a:off x="3052377" y="1355092"/>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1" name="Text Box 10"/>
          <p:cNvSpPr txBox="1">
            <a:spLocks noChangeArrowheads="1"/>
          </p:cNvSpPr>
          <p:nvPr/>
        </p:nvSpPr>
        <p:spPr bwMode="auto">
          <a:xfrm>
            <a:off x="5148159" y="1331067"/>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2" name="Line 11"/>
          <p:cNvSpPr>
            <a:spLocks noChangeShapeType="1"/>
          </p:cNvSpPr>
          <p:nvPr/>
        </p:nvSpPr>
        <p:spPr bwMode="auto">
          <a:xfrm flipH="1">
            <a:off x="1416731"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Text Box 12"/>
          <p:cNvSpPr txBox="1">
            <a:spLocks noChangeArrowheads="1"/>
          </p:cNvSpPr>
          <p:nvPr/>
        </p:nvSpPr>
        <p:spPr bwMode="auto">
          <a:xfrm>
            <a:off x="1633145" y="1108097"/>
            <a:ext cx="1107996" cy="276999"/>
          </a:xfrm>
          <a:prstGeom prst="rect">
            <a:avLst/>
          </a:prstGeom>
          <a:solidFill>
            <a:srgbClr val="C3E3F9"/>
          </a:solidFill>
          <a:ln>
            <a:noFill/>
          </a:ln>
          <a:effectLst/>
          <a:ex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24" name="Line 14"/>
          <p:cNvSpPr>
            <a:spLocks noChangeShapeType="1"/>
          </p:cNvSpPr>
          <p:nvPr/>
        </p:nvSpPr>
        <p:spPr bwMode="auto">
          <a:xfrm flipV="1">
            <a:off x="2981181" y="1613736"/>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16"/>
          <p:cNvSpPr txBox="1">
            <a:spLocks noChangeArrowheads="1"/>
          </p:cNvSpPr>
          <p:nvPr/>
        </p:nvSpPr>
        <p:spPr bwMode="auto">
          <a:xfrm>
            <a:off x="2000518"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6" name="Text Box 17"/>
          <p:cNvSpPr txBox="1">
            <a:spLocks noChangeArrowheads="1"/>
          </p:cNvSpPr>
          <p:nvPr/>
        </p:nvSpPr>
        <p:spPr bwMode="auto">
          <a:xfrm>
            <a:off x="4128416"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27" name="Text Box 18"/>
          <p:cNvSpPr txBox="1">
            <a:spLocks noChangeArrowheads="1"/>
          </p:cNvSpPr>
          <p:nvPr/>
        </p:nvSpPr>
        <p:spPr bwMode="auto">
          <a:xfrm>
            <a:off x="6522594"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grpSp>
        <p:nvGrpSpPr>
          <p:cNvPr id="2" name="组合 1"/>
          <p:cNvGrpSpPr/>
          <p:nvPr/>
        </p:nvGrpSpPr>
        <p:grpSpPr>
          <a:xfrm>
            <a:off x="3415064" y="1613736"/>
            <a:ext cx="2087943" cy="571913"/>
            <a:chOff x="3415064" y="2475207"/>
            <a:chExt cx="2087943" cy="571913"/>
          </a:xfrm>
        </p:grpSpPr>
        <p:sp>
          <p:nvSpPr>
            <p:cNvPr id="15" name="Text Box 26"/>
            <p:cNvSpPr txBox="1">
              <a:spLocks noChangeArrowheads="1"/>
            </p:cNvSpPr>
            <p:nvPr/>
          </p:nvSpPr>
          <p:spPr bwMode="auto">
            <a:xfrm>
              <a:off x="3415064"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itchFamily="34" charset="-122"/>
                  <a:ea typeface="微软雅黑" pitchFamily="34" charset="-122"/>
                </a:rPr>
                <a:t>L</a:t>
              </a:r>
              <a:r>
                <a:rPr lang="en-US" altLang="zh-CN" sz="1200" b="1" baseline="-25000">
                  <a:latin typeface="微软雅黑" pitchFamily="34" charset="-122"/>
                  <a:ea typeface="微软雅黑" pitchFamily="34" charset="-122"/>
                </a:rPr>
                <a:t>1</a:t>
              </a:r>
              <a:r>
                <a:rPr lang="en-US" altLang="zh-CN" sz="1200" b="1">
                  <a:latin typeface="微软雅黑" pitchFamily="34" charset="-122"/>
                  <a:ea typeface="微软雅黑" pitchFamily="34" charset="-122"/>
                </a:rPr>
                <a:t> = 1501</a:t>
              </a:r>
            </a:p>
          </p:txBody>
        </p:sp>
        <p:sp>
          <p:nvSpPr>
            <p:cNvPr id="17" name="Text Box 28"/>
            <p:cNvSpPr txBox="1">
              <a:spLocks noChangeArrowheads="1"/>
            </p:cNvSpPr>
            <p:nvPr/>
          </p:nvSpPr>
          <p:spPr bwMode="auto">
            <a:xfrm>
              <a:off x="4560120" y="2770120"/>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3001</a:t>
              </a:r>
            </a:p>
          </p:txBody>
        </p:sp>
        <p:sp>
          <p:nvSpPr>
            <p:cNvPr id="28" name="Line 20"/>
            <p:cNvSpPr>
              <a:spLocks noChangeShapeType="1"/>
            </p:cNvSpPr>
            <p:nvPr/>
          </p:nvSpPr>
          <p:spPr bwMode="auto">
            <a:xfrm flipV="1">
              <a:off x="3833544"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1"/>
            <p:cNvSpPr>
              <a:spLocks noChangeShapeType="1"/>
            </p:cNvSpPr>
            <p:nvPr/>
          </p:nvSpPr>
          <p:spPr bwMode="auto">
            <a:xfrm flipV="1">
              <a:off x="5075061"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3" name="组合 2"/>
          <p:cNvGrpSpPr/>
          <p:nvPr/>
        </p:nvGrpSpPr>
        <p:grpSpPr>
          <a:xfrm>
            <a:off x="5527383" y="1613736"/>
            <a:ext cx="2522583" cy="571913"/>
            <a:chOff x="5527383" y="2475207"/>
            <a:chExt cx="2522583" cy="571913"/>
          </a:xfrm>
        </p:grpSpPr>
        <p:sp>
          <p:nvSpPr>
            <p:cNvPr id="16" name="Text Box 27"/>
            <p:cNvSpPr txBox="1">
              <a:spLocks noChangeArrowheads="1"/>
            </p:cNvSpPr>
            <p:nvPr/>
          </p:nvSpPr>
          <p:spPr bwMode="auto">
            <a:xfrm>
              <a:off x="5527383"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L</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 3501</a:t>
              </a:r>
            </a:p>
          </p:txBody>
        </p:sp>
        <p:sp>
          <p:nvSpPr>
            <p:cNvPr id="18" name="Text Box 29"/>
            <p:cNvSpPr txBox="1">
              <a:spLocks noChangeArrowheads="1"/>
            </p:cNvSpPr>
            <p:nvPr/>
          </p:nvSpPr>
          <p:spPr bwMode="auto">
            <a:xfrm>
              <a:off x="7107079" y="2755465"/>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4501</a:t>
              </a:r>
            </a:p>
          </p:txBody>
        </p:sp>
        <p:sp>
          <p:nvSpPr>
            <p:cNvPr id="30" name="Line 22"/>
            <p:cNvSpPr>
              <a:spLocks noChangeShapeType="1"/>
            </p:cNvSpPr>
            <p:nvPr/>
          </p:nvSpPr>
          <p:spPr bwMode="auto">
            <a:xfrm flipV="1">
              <a:off x="59104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23"/>
            <p:cNvSpPr>
              <a:spLocks noChangeShapeType="1"/>
            </p:cNvSpPr>
            <p:nvPr/>
          </p:nvSpPr>
          <p:spPr bwMode="auto">
            <a:xfrm flipV="1">
              <a:off x="76815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2" name="Text Box 24"/>
          <p:cNvSpPr txBox="1">
            <a:spLocks noChangeArrowheads="1"/>
          </p:cNvSpPr>
          <p:nvPr/>
        </p:nvSpPr>
        <p:spPr bwMode="auto">
          <a:xfrm>
            <a:off x="3761042" y="1099435"/>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33" name="Text Box 25"/>
          <p:cNvSpPr txBox="1">
            <a:spLocks noChangeArrowheads="1"/>
          </p:cNvSpPr>
          <p:nvPr/>
        </p:nvSpPr>
        <p:spPr bwMode="auto">
          <a:xfrm>
            <a:off x="6129413" y="1092938"/>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34" name="Line 11"/>
          <p:cNvSpPr>
            <a:spLocks noChangeShapeType="1"/>
          </p:cNvSpPr>
          <p:nvPr/>
        </p:nvSpPr>
        <p:spPr bwMode="auto">
          <a:xfrm flipH="1">
            <a:off x="2947164"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15"/>
          <p:cNvSpPr txBox="1">
            <a:spLocks noChangeArrowheads="1"/>
          </p:cNvSpPr>
          <p:nvPr/>
        </p:nvSpPr>
        <p:spPr bwMode="auto">
          <a:xfrm>
            <a:off x="1412133" y="1404510"/>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a:t>
            </a:r>
            <a:r>
              <a:rPr lang="en-US" altLang="zh-CN" sz="1400" b="1" dirty="0" smtClean="0">
                <a:solidFill>
                  <a:srgbClr val="0000FF"/>
                </a:solidFill>
                <a:latin typeface="微软雅黑" pitchFamily="34" charset="-122"/>
                <a:ea typeface="微软雅黑" pitchFamily="34" charset="-122"/>
              </a:rPr>
              <a:t>      1000              1501         3000              3501                   4500</a:t>
            </a:r>
            <a:endParaRPr lang="en-US" altLang="zh-CN" sz="1400" b="1" dirty="0">
              <a:solidFill>
                <a:srgbClr val="0000FF"/>
              </a:solidFill>
              <a:latin typeface="微软雅黑" pitchFamily="34" charset="-122"/>
              <a:ea typeface="微软雅黑" pitchFamily="34" charset="-122"/>
            </a:endParaRPr>
          </a:p>
        </p:txBody>
      </p:sp>
      <p:grpSp>
        <p:nvGrpSpPr>
          <p:cNvPr id="4" name="组合 3"/>
          <p:cNvGrpSpPr/>
          <p:nvPr/>
        </p:nvGrpSpPr>
        <p:grpSpPr>
          <a:xfrm>
            <a:off x="1836669" y="2453730"/>
            <a:ext cx="5628778" cy="1298351"/>
            <a:chOff x="1836669" y="2453730"/>
            <a:chExt cx="5628778" cy="1298351"/>
          </a:xfrm>
        </p:grpSpPr>
        <p:sp>
          <p:nvSpPr>
            <p:cNvPr id="38" name="矩形 37"/>
            <p:cNvSpPr/>
            <p:nvPr/>
          </p:nvSpPr>
          <p:spPr>
            <a:xfrm>
              <a:off x="1836669" y="2712940"/>
              <a:ext cx="1808943"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确认号 </a:t>
              </a:r>
              <a:r>
                <a:rPr lang="en-US" altLang="zh-CN" sz="1200" b="1" dirty="0" smtClean="0">
                  <a:solidFill>
                    <a:srgbClr val="000066"/>
                  </a:solidFill>
                  <a:latin typeface="微软雅黑" panose="020B0503020204020204" pitchFamily="34" charset="-122"/>
                  <a:ea typeface="微软雅黑" panose="020B0503020204020204" pitchFamily="34" charset="-122"/>
                </a:rPr>
                <a:t>=1001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3920111" y="2453730"/>
              <a:ext cx="3545336" cy="1298351"/>
              <a:chOff x="4805082" y="2217885"/>
              <a:chExt cx="3545336" cy="1298351"/>
            </a:xfrm>
          </p:grpSpPr>
          <p:grpSp>
            <p:nvGrpSpPr>
              <p:cNvPr id="44" name="组合 43"/>
              <p:cNvGrpSpPr/>
              <p:nvPr/>
            </p:nvGrpSpPr>
            <p:grpSpPr>
              <a:xfrm>
                <a:off x="6427694" y="2217885"/>
                <a:ext cx="1922724" cy="259977"/>
                <a:chOff x="6306464" y="2217885"/>
                <a:chExt cx="2043954" cy="259977"/>
              </a:xfrm>
            </p:grpSpPr>
            <p:sp>
              <p:nvSpPr>
                <p:cNvPr id="53" name="矩形 5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类别 </a:t>
                  </a:r>
                  <a:r>
                    <a:rPr lang="en-US" altLang="zh-CN" sz="1200" b="1" dirty="0" smtClean="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54" name="矩形 5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长度 </a:t>
                  </a:r>
                  <a:r>
                    <a:rPr lang="en-US" altLang="zh-CN" sz="1200" b="1" dirty="0" smtClean="0">
                      <a:solidFill>
                        <a:srgbClr val="000066"/>
                      </a:solidFill>
                      <a:latin typeface="微软雅黑" panose="020B0503020204020204" pitchFamily="34" charset="-122"/>
                      <a:ea typeface="微软雅黑" panose="020B0503020204020204" pitchFamily="34" charset="-122"/>
                    </a:rPr>
                    <a:t>=18</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0066"/>
                    </a:solidFill>
                    <a:latin typeface="微软雅黑" panose="020B0503020204020204" pitchFamily="34" charset="-122"/>
                    <a:ea typeface="微软雅黑" panose="020B0503020204020204" pitchFamily="34" charset="-122"/>
                  </a:rPr>
                  <a:t>1501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6" name="矩形 45"/>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0066"/>
                    </a:solidFill>
                    <a:latin typeface="微软雅黑" panose="020B0503020204020204" pitchFamily="34" charset="-122"/>
                    <a:ea typeface="微软雅黑" panose="020B0503020204020204" pitchFamily="34" charset="-122"/>
                  </a:rPr>
                  <a:t>3001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7" name="矩形 46"/>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0066"/>
                    </a:solidFill>
                    <a:latin typeface="微软雅黑" panose="020B0503020204020204" pitchFamily="34" charset="-122"/>
                    <a:ea typeface="微软雅黑" panose="020B0503020204020204" pitchFamily="34" charset="-122"/>
                  </a:rPr>
                  <a:t>3501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8" name="矩形 47"/>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0066"/>
                    </a:solidFill>
                    <a:latin typeface="微软雅黑" panose="020B0503020204020204" pitchFamily="34" charset="-122"/>
                    <a:ea typeface="微软雅黑" panose="020B0503020204020204" pitchFamily="34" charset="-122"/>
                  </a:rPr>
                  <a:t>4501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grpSp>
      <p:sp>
        <p:nvSpPr>
          <p:cNvPr id="13" name="矩形 12"/>
          <p:cNvSpPr/>
          <p:nvPr/>
        </p:nvSpPr>
        <p:spPr>
          <a:xfrm>
            <a:off x="906187" y="3939311"/>
            <a:ext cx="7432326" cy="338554"/>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左边界 </a:t>
            </a:r>
            <a:r>
              <a:rPr lang="en-US" altLang="zh-CN" sz="1600" b="1"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第一</a:t>
            </a:r>
            <a:r>
              <a:rPr lang="zh-CN" altLang="en-US" sz="1600" b="1" dirty="0">
                <a:latin typeface="微软雅黑" panose="020B0503020204020204" pitchFamily="34" charset="-122"/>
                <a:ea typeface="微软雅黑" panose="020B0503020204020204" pitchFamily="34" charset="-122"/>
              </a:rPr>
              <a:t>个字节的序号</a:t>
            </a:r>
            <a:r>
              <a:rPr lang="zh-CN" altLang="en-US" sz="1600" b="1" dirty="0" smtClean="0">
                <a:latin typeface="微软雅黑" panose="020B0503020204020204" pitchFamily="34" charset="-122"/>
                <a:ea typeface="微软雅黑" panose="020B0503020204020204" pitchFamily="34" charset="-122"/>
              </a:rPr>
              <a:t>，右边界 </a:t>
            </a:r>
            <a:r>
              <a:rPr lang="en-US" altLang="zh-CN" sz="1600" b="1"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最后</a:t>
            </a:r>
            <a:r>
              <a:rPr lang="zh-CN" altLang="en-US" sz="1600" b="1" dirty="0">
                <a:latin typeface="微软雅黑" panose="020B0503020204020204" pitchFamily="34" charset="-122"/>
                <a:ea typeface="微软雅黑" panose="020B0503020204020204" pitchFamily="34" charset="-122"/>
              </a:rPr>
              <a:t>一</a:t>
            </a:r>
            <a:r>
              <a:rPr lang="zh-CN" altLang="en-US" sz="1600" b="1" dirty="0" smtClean="0">
                <a:latin typeface="微软雅黑" panose="020B0503020204020204" pitchFamily="34" charset="-122"/>
                <a:ea typeface="微软雅黑" panose="020B0503020204020204" pitchFamily="34" charset="-122"/>
              </a:rPr>
              <a:t>个字节序号 </a:t>
            </a:r>
            <a:r>
              <a:rPr lang="en-US" altLang="zh-CN" sz="1600" b="1" dirty="0" smtClean="0">
                <a:latin typeface="微软雅黑" panose="020B0503020204020204" pitchFamily="34" charset="-122"/>
                <a:ea typeface="微软雅黑" panose="020B0503020204020204" pitchFamily="34" charset="-122"/>
              </a:rPr>
              <a:t>+ 1</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58527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307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914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36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53922"/>
            <a:ext cx="560970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5.7.1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利用</a:t>
            </a:r>
            <a:r>
              <a:rPr lang="zh-CN" altLang="en-US" sz="2000" b="1" dirty="0">
                <a:solidFill>
                  <a:schemeClr val="bg1"/>
                </a:solidFill>
                <a:latin typeface="微软雅黑" pitchFamily="34" charset="-122"/>
                <a:ea typeface="微软雅黑" pitchFamily="34" charset="-122"/>
              </a:rPr>
              <a:t>滑动窗口实现流量控制</a:t>
            </a:r>
          </a:p>
          <a:p>
            <a:pPr eaLnBrk="0" hangingPunct="0">
              <a:lnSpc>
                <a:spcPct val="200000"/>
              </a:lnSpc>
            </a:pPr>
            <a:r>
              <a:rPr lang="en-US" altLang="zh-CN" sz="2000" b="1" dirty="0">
                <a:solidFill>
                  <a:schemeClr val="bg1"/>
                </a:solidFill>
                <a:latin typeface="微软雅黑" pitchFamily="34" charset="-122"/>
                <a:ea typeface="微软雅黑" pitchFamily="34" charset="-122"/>
              </a:rPr>
              <a:t>5.7.2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的传输效率</a:t>
            </a:r>
          </a:p>
        </p:txBody>
      </p:sp>
      <p:sp>
        <p:nvSpPr>
          <p:cNvPr id="10" name="Rectangle 27"/>
          <p:cNvSpPr>
            <a:spLocks noChangeArrowheads="1"/>
          </p:cNvSpPr>
          <p:nvPr/>
        </p:nvSpPr>
        <p:spPr bwMode="auto">
          <a:xfrm>
            <a:off x="639730" y="1307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402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5.7</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的流量控制</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530083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041"/>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124057" y="576770"/>
            <a:ext cx="489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5.7.1  </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利用</a:t>
            </a:r>
            <a:r>
              <a:rPr lang="zh-CN" altLang="en-US" sz="2400" b="1" dirty="0">
                <a:solidFill>
                  <a:schemeClr val="bg1"/>
                </a:solidFill>
                <a:latin typeface="微软雅黑" pitchFamily="34" charset="-122"/>
                <a:ea typeface="微软雅黑" pitchFamily="34" charset="-122"/>
              </a:rPr>
              <a:t>滑动窗口实现流量控制</a:t>
            </a:r>
          </a:p>
        </p:txBody>
      </p:sp>
      <p:sp>
        <p:nvSpPr>
          <p:cNvPr id="7" name="Rectangle 8"/>
          <p:cNvSpPr>
            <a:spLocks noChangeArrowheads="1"/>
          </p:cNvSpPr>
          <p:nvPr/>
        </p:nvSpPr>
        <p:spPr bwMode="auto">
          <a:xfrm>
            <a:off x="556963" y="1005171"/>
            <a:ext cx="804877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流量控制</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flow control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：让</a:t>
            </a:r>
            <a:r>
              <a:rPr lang="zh-CN" altLang="en-US" sz="2000" b="1" dirty="0">
                <a:latin typeface="微软雅黑" pitchFamily="34" charset="-122"/>
                <a:ea typeface="微软雅黑" pitchFamily="34" charset="-122"/>
              </a:rPr>
              <a:t>发送方的发送速率不要太快</a:t>
            </a:r>
            <a:r>
              <a:rPr lang="zh-CN" altLang="en-US" sz="2000" b="1" dirty="0" smtClean="0">
                <a:latin typeface="微软雅黑" pitchFamily="34" charset="-122"/>
                <a:ea typeface="微软雅黑" pitchFamily="34" charset="-122"/>
              </a:rPr>
              <a:t>，使接收</a:t>
            </a:r>
            <a:r>
              <a:rPr lang="zh-CN" altLang="en-US" sz="2000" b="1" dirty="0">
                <a:latin typeface="微软雅黑" pitchFamily="34" charset="-122"/>
                <a:ea typeface="微软雅黑" pitchFamily="34" charset="-122"/>
              </a:rPr>
              <a:t>方来得及接收</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利用</a:t>
            </a:r>
            <a:r>
              <a:rPr lang="zh-CN" altLang="en-US" sz="2000" b="1" dirty="0">
                <a:solidFill>
                  <a:srgbClr val="0000FF"/>
                </a:solidFill>
                <a:latin typeface="微软雅黑" pitchFamily="34" charset="-122"/>
                <a:ea typeface="微软雅黑" pitchFamily="34" charset="-122"/>
              </a:rPr>
              <a:t>滑动窗口机制</a:t>
            </a:r>
            <a:r>
              <a:rPr lang="zh-CN" altLang="en-US" sz="2000" b="1" dirty="0">
                <a:latin typeface="微软雅黑" pitchFamily="34" charset="-122"/>
                <a:ea typeface="微软雅黑" pitchFamily="34" charset="-122"/>
              </a:rPr>
              <a:t>可以很方便地在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连接上实现对发送方的流量控制。 </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280003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75658" y="596154"/>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利用可变窗口进行流量控制举例</a:t>
            </a:r>
          </a:p>
        </p:txBody>
      </p:sp>
      <p:sp>
        <p:nvSpPr>
          <p:cNvPr id="7" name="圆角矩形 6"/>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8"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50972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a:t>
            </a:r>
            <a:r>
              <a:rPr lang="en-US" altLang="zh-CN" sz="1600" b="1" dirty="0" smtClean="0">
                <a:solidFill>
                  <a:schemeClr val="bg1"/>
                </a:solidFill>
                <a:latin typeface="微软雅黑" pitchFamily="34" charset="-122"/>
                <a:ea typeface="微软雅黑" pitchFamily="34" charset="-122"/>
              </a:rPr>
              <a:t>MSS = 100 </a:t>
            </a:r>
            <a:r>
              <a:rPr lang="zh-CN" altLang="en-US" sz="1600" b="1" dirty="0" smtClean="0">
                <a:solidFill>
                  <a:schemeClr val="bg1"/>
                </a:solidFill>
                <a:latin typeface="微软雅黑" pitchFamily="34" charset="-122"/>
                <a:ea typeface="微软雅黑" pitchFamily="34" charset="-122"/>
              </a:rPr>
              <a:t>字节。</a:t>
            </a:r>
            <a:endParaRPr lang="en-US" altLang="zh-CN" sz="1600" b="1" dirty="0" smtClean="0">
              <a:solidFill>
                <a:schemeClr val="bg1"/>
              </a:solidFill>
              <a:latin typeface="微软雅黑" pitchFamily="34" charset="-122"/>
              <a:ea typeface="微软雅黑" pitchFamily="34" charset="-122"/>
            </a:endParaRPr>
          </a:p>
          <a:p>
            <a:pPr algn="ctr">
              <a:lnSpc>
                <a:spcPct val="110000"/>
              </a:lnSpc>
            </a:pPr>
            <a:r>
              <a:rPr lang="zh-CN" altLang="en-US" sz="1600" b="1" dirty="0" smtClean="0">
                <a:solidFill>
                  <a:schemeClr val="bg1"/>
                </a:solidFill>
                <a:latin typeface="微软雅黑" pitchFamily="34" charset="-122"/>
                <a:ea typeface="微软雅黑" pitchFamily="34" charset="-122"/>
              </a:rPr>
              <a:t>在</a:t>
            </a:r>
            <a:r>
              <a:rPr lang="zh-CN" altLang="en-US" sz="1600" b="1" dirty="0">
                <a:solidFill>
                  <a:schemeClr val="bg1"/>
                </a:solidFill>
                <a:latin typeface="微软雅黑" pitchFamily="34" charset="-122"/>
                <a:ea typeface="微软雅黑" pitchFamily="34" charset="-122"/>
              </a:rPr>
              <a:t>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r>
              <a:rPr lang="zh-CN" altLang="en-US"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a:t>
            </a:r>
          </a:p>
        </p:txBody>
      </p:sp>
    </p:spTree>
    <p:extLst>
      <p:ext uri="{BB962C8B-B14F-4D97-AF65-F5344CB8AC3E}">
        <p14:creationId xmlns:p14="http://schemas.microsoft.com/office/powerpoint/2010/main" val="23643624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1000"/>
                                        <p:tgtEl>
                                          <p:spTgt spid="46"/>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10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1000"/>
                                        <p:tgtEl>
                                          <p:spTgt spid="2"/>
                                        </p:tgtEl>
                                      </p:cBhvr>
                                    </p:animEffect>
                                  </p:childTnLst>
                                </p:cTn>
                              </p:par>
                            </p:childTnLst>
                          </p:cTn>
                        </p:par>
                        <p:par>
                          <p:cTn id="21" fill="hold">
                            <p:stCondLst>
                              <p:cond delay="1000"/>
                            </p:stCondLst>
                            <p:childTnLst>
                              <p:par>
                                <p:cTn id="22" presetID="1" presetClass="entr" presetSubtype="0" fill="hold" grpId="1"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35" presetClass="emph" presetSubtype="0" repeatCount="3000" fill="hold" grpId="0" nodeType="withEffect">
                                  <p:stCondLst>
                                    <p:cond delay="0"/>
                                  </p:stCondLst>
                                  <p:childTnLst>
                                    <p:anim calcmode="discrete" valueType="str">
                                      <p:cBhvr>
                                        <p:cTn id="25"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10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10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right)">
                                      <p:cBhvr>
                                        <p:cTn id="44" dur="1000"/>
                                        <p:tgtEl>
                                          <p:spTgt spid="3"/>
                                        </p:tgtEl>
                                      </p:cBhvr>
                                    </p:animEffect>
                                  </p:childTnLst>
                                </p:cTn>
                              </p:par>
                            </p:childTnLst>
                          </p:cTn>
                        </p:par>
                        <p:par>
                          <p:cTn id="45" fill="hold">
                            <p:stCondLst>
                              <p:cond delay="1000"/>
                            </p:stCondLst>
                            <p:childTnLst>
                              <p:par>
                                <p:cTn id="46" presetID="1" presetClass="entr" presetSubtype="0" fill="hold" grpId="1" nodeType="after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childTnLst>
                          </p:cTn>
                        </p:par>
                        <p:par>
                          <p:cTn id="48" fill="hold">
                            <p:stCondLst>
                              <p:cond delay="1000"/>
                            </p:stCondLst>
                            <p:childTnLst>
                              <p:par>
                                <p:cTn id="49" presetID="35" presetClass="emph" presetSubtype="0" repeatCount="3000" fill="hold" grpId="0" nodeType="afterEffect">
                                  <p:stCondLst>
                                    <p:cond delay="0"/>
                                  </p:stCondLst>
                                  <p:childTnLst>
                                    <p:anim calcmode="discrete" valueType="str">
                                      <p:cBhvr>
                                        <p:cTn id="50" dur="10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10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right)">
                                      <p:cBhvr>
                                        <p:cTn id="60" dur="1000"/>
                                        <p:tgtEl>
                                          <p:spTgt spid="4"/>
                                        </p:tgtEl>
                                      </p:cBhvr>
                                    </p:animEffect>
                                  </p:childTnLst>
                                </p:cTn>
                              </p:par>
                            </p:childTnLst>
                          </p:cTn>
                        </p:par>
                        <p:par>
                          <p:cTn id="61" fill="hold">
                            <p:stCondLst>
                              <p:cond delay="1000"/>
                            </p:stCondLst>
                            <p:childTnLst>
                              <p:par>
                                <p:cTn id="62" presetID="1" presetClass="entr" presetSubtype="0" fill="hold" grpId="1" nodeType="afterEffect">
                                  <p:stCondLst>
                                    <p:cond delay="0"/>
                                  </p:stCondLst>
                                  <p:childTnLst>
                                    <p:set>
                                      <p:cBhvr>
                                        <p:cTn id="63" dur="1" fill="hold">
                                          <p:stCondLst>
                                            <p:cond delay="0"/>
                                          </p:stCondLst>
                                        </p:cTn>
                                        <p:tgtEl>
                                          <p:spTgt spid="40"/>
                                        </p:tgtEl>
                                        <p:attrNameLst>
                                          <p:attrName>style.visibility</p:attrName>
                                        </p:attrNameLst>
                                      </p:cBhvr>
                                      <p:to>
                                        <p:strVal val="visible"/>
                                      </p:to>
                                    </p:set>
                                  </p:childTnLst>
                                </p:cTn>
                              </p:par>
                            </p:childTnLst>
                          </p:cTn>
                        </p:par>
                        <p:par>
                          <p:cTn id="64" fill="hold">
                            <p:stCondLst>
                              <p:cond delay="1000"/>
                            </p:stCondLst>
                            <p:childTnLst>
                              <p:par>
                                <p:cTn id="65" presetID="35" presetClass="emph" presetSubtype="0" repeatCount="3000" fill="hold" grpId="0" nodeType="afterEffect">
                                  <p:stCondLst>
                                    <p:cond delay="0"/>
                                  </p:stCondLst>
                                  <p:childTnLst>
                                    <p:anim calcmode="discrete" valueType="str">
                                      <p:cBhvr>
                                        <p:cTn id="66"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8" grpId="0"/>
      <p:bldP spid="38" grpId="1"/>
      <p:bldP spid="40" grpId="0"/>
      <p:bldP spid="40"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701580" y="59615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C000"/>
                </a:solidFill>
                <a:latin typeface="微软雅黑" pitchFamily="34" charset="-122"/>
                <a:ea typeface="微软雅黑" pitchFamily="34" charset="-122"/>
              </a:rPr>
              <a:t>可能发生死锁</a:t>
            </a:r>
          </a:p>
        </p:txBody>
      </p:sp>
      <p:sp>
        <p:nvSpPr>
          <p:cNvPr id="7" name="圆角矩形 6"/>
          <p:cNvSpPr/>
          <p:nvPr/>
        </p:nvSpPr>
        <p:spPr>
          <a:xfrm>
            <a:off x="556963" y="1016058"/>
            <a:ext cx="8048776" cy="375316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7" y="1875280"/>
            <a:ext cx="64290" cy="2822225"/>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481121"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822224"/>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a:t>
            </a:r>
            <a:r>
              <a:rPr lang="en-US" altLang="zh-CN" sz="1600" b="1" dirty="0" smtClean="0">
                <a:solidFill>
                  <a:schemeClr val="bg1"/>
                </a:solidFill>
                <a:latin typeface="微软雅黑" pitchFamily="34" charset="-122"/>
                <a:ea typeface="微软雅黑" pitchFamily="34" charset="-122"/>
              </a:rPr>
              <a:t>MSS = 100 </a:t>
            </a:r>
            <a:r>
              <a:rPr lang="zh-CN" altLang="en-US" sz="1600" b="1" dirty="0" smtClean="0">
                <a:solidFill>
                  <a:schemeClr val="bg1"/>
                </a:solidFill>
                <a:latin typeface="微软雅黑" pitchFamily="34" charset="-122"/>
                <a:ea typeface="微软雅黑" pitchFamily="34" charset="-122"/>
              </a:rPr>
              <a:t>字节。</a:t>
            </a:r>
            <a:endParaRPr lang="en-US" altLang="zh-CN" sz="1600" b="1" dirty="0" smtClean="0">
              <a:solidFill>
                <a:schemeClr val="bg1"/>
              </a:solidFill>
              <a:latin typeface="微软雅黑" pitchFamily="34" charset="-122"/>
              <a:ea typeface="微软雅黑" pitchFamily="34" charset="-122"/>
            </a:endParaRPr>
          </a:p>
          <a:p>
            <a:pPr algn="ctr">
              <a:lnSpc>
                <a:spcPct val="110000"/>
              </a:lnSpc>
            </a:pPr>
            <a:r>
              <a:rPr lang="zh-CN" altLang="en-US" sz="1600" b="1" dirty="0" smtClean="0">
                <a:solidFill>
                  <a:schemeClr val="bg1"/>
                </a:solidFill>
                <a:latin typeface="微软雅黑" pitchFamily="34" charset="-122"/>
                <a:ea typeface="微软雅黑" pitchFamily="34" charset="-122"/>
              </a:rPr>
              <a:t>在</a:t>
            </a:r>
            <a:r>
              <a:rPr lang="zh-CN" altLang="en-US" sz="1600" b="1" dirty="0">
                <a:solidFill>
                  <a:schemeClr val="bg1"/>
                </a:solidFill>
                <a:latin typeface="微软雅黑" pitchFamily="34" charset="-122"/>
                <a:ea typeface="微软雅黑" pitchFamily="34" charset="-122"/>
              </a:rPr>
              <a:t>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r>
              <a:rPr lang="zh-CN" altLang="en-US"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a:t>
            </a:r>
          </a:p>
        </p:txBody>
      </p:sp>
      <p:sp>
        <p:nvSpPr>
          <p:cNvPr id="54" name="Rectangle 27"/>
          <p:cNvSpPr>
            <a:spLocks noChangeArrowheads="1"/>
          </p:cNvSpPr>
          <p:nvPr/>
        </p:nvSpPr>
        <p:spPr bwMode="auto">
          <a:xfrm>
            <a:off x="4235218" y="4181721"/>
            <a:ext cx="293990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6</a:t>
            </a:r>
            <a:r>
              <a:rPr kumimoji="1" lang="en-US" altLang="zh-CN" sz="1100" b="1" dirty="0" smtClean="0">
                <a:solidFill>
                  <a:srgbClr val="C00000"/>
                </a:solidFill>
                <a:latin typeface="微软雅黑" pitchFamily="34" charset="-122"/>
                <a:ea typeface="微软雅黑" pitchFamily="34" charset="-122"/>
              </a:rPr>
              <a:t>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smtClean="0">
                <a:solidFill>
                  <a:srgbClr val="C00000"/>
                </a:solidFill>
                <a:latin typeface="微软雅黑" pitchFamily="34" charset="-122"/>
                <a:ea typeface="微软雅黑" pitchFamily="34" charset="-122"/>
              </a:rPr>
              <a:t>1000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smtClean="0">
                <a:solidFill>
                  <a:srgbClr val="C00000"/>
                </a:solidFill>
                <a:latin typeface="微软雅黑" pitchFamily="34" charset="-122"/>
                <a:ea typeface="微软雅黑" pitchFamily="34" charset="-122"/>
              </a:rPr>
              <a:t>400 </a:t>
            </a:r>
            <a:r>
              <a:rPr kumimoji="1" lang="zh-CN" altLang="en-US" sz="1100" b="1" dirty="0">
                <a:solidFill>
                  <a:srgbClr val="C00000"/>
                </a:solidFill>
                <a:latin typeface="微软雅黑" pitchFamily="34" charset="-122"/>
                <a:ea typeface="微软雅黑" pitchFamily="34" charset="-122"/>
              </a:rPr>
              <a:t>字节</a:t>
            </a:r>
          </a:p>
        </p:txBody>
      </p:sp>
      <p:grpSp>
        <p:nvGrpSpPr>
          <p:cNvPr id="61" name="组合 60"/>
          <p:cNvGrpSpPr/>
          <p:nvPr/>
        </p:nvGrpSpPr>
        <p:grpSpPr>
          <a:xfrm>
            <a:off x="1896233" y="4094049"/>
            <a:ext cx="2288554" cy="243656"/>
            <a:chOff x="1896233" y="4094049"/>
            <a:chExt cx="2288554" cy="243656"/>
          </a:xfrm>
        </p:grpSpPr>
        <p:sp>
          <p:nvSpPr>
            <p:cNvPr id="53" name="Rectangle 22"/>
            <p:cNvSpPr>
              <a:spLocks noChangeArrowheads="1"/>
            </p:cNvSpPr>
            <p:nvPr/>
          </p:nvSpPr>
          <p:spPr bwMode="auto">
            <a:xfrm flipH="1">
              <a:off x="1896233" y="4094049"/>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a:t>
              </a:r>
              <a:r>
                <a:rPr kumimoji="1" lang="en-US" altLang="zh-CN" sz="1000" b="1" dirty="0" smtClean="0">
                  <a:solidFill>
                    <a:srgbClr val="0000FF"/>
                  </a:solidFill>
                  <a:latin typeface="微软雅黑" pitchFamily="34" charset="-122"/>
                  <a:ea typeface="微软雅黑" pitchFamily="34" charset="-122"/>
                </a:rPr>
                <a:t>400</a:t>
              </a:r>
              <a:endParaRPr kumimoji="1" lang="en-US" altLang="zh-CN" sz="1000" b="1" dirty="0">
                <a:solidFill>
                  <a:srgbClr val="0000FF"/>
                </a:solidFill>
                <a:latin typeface="微软雅黑" pitchFamily="34" charset="-122"/>
                <a:ea typeface="微软雅黑" pitchFamily="34" charset="-122"/>
              </a:endParaRPr>
            </a:p>
          </p:txBody>
        </p:sp>
        <p:sp>
          <p:nvSpPr>
            <p:cNvPr id="55" name="Line 21"/>
            <p:cNvSpPr>
              <a:spLocks noChangeShapeType="1"/>
            </p:cNvSpPr>
            <p:nvPr/>
          </p:nvSpPr>
          <p:spPr bwMode="auto">
            <a:xfrm flipH="1">
              <a:off x="1990896" y="4318963"/>
              <a:ext cx="2193891"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8" name="组合 7"/>
          <p:cNvGrpSpPr/>
          <p:nvPr/>
        </p:nvGrpSpPr>
        <p:grpSpPr>
          <a:xfrm>
            <a:off x="1348538" y="4048078"/>
            <a:ext cx="688658" cy="415665"/>
            <a:chOff x="944890" y="3823961"/>
            <a:chExt cx="688658" cy="415665"/>
          </a:xfrm>
        </p:grpSpPr>
        <p:sp>
          <p:nvSpPr>
            <p:cNvPr id="57" name="AutoShape 36"/>
            <p:cNvSpPr>
              <a:spLocks noChangeArrowheads="1"/>
            </p:cNvSpPr>
            <p:nvPr/>
          </p:nvSpPr>
          <p:spPr bwMode="auto">
            <a:xfrm>
              <a:off x="944890" y="3823961"/>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58" name="Rectangle 37"/>
            <p:cNvSpPr>
              <a:spLocks noChangeArrowheads="1"/>
            </p:cNvSpPr>
            <p:nvPr/>
          </p:nvSpPr>
          <p:spPr bwMode="auto">
            <a:xfrm>
              <a:off x="1064610" y="3904684"/>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nvGrpSpPr>
          <p:cNvPr id="64" name="组合 63"/>
          <p:cNvGrpSpPr/>
          <p:nvPr/>
        </p:nvGrpSpPr>
        <p:grpSpPr>
          <a:xfrm>
            <a:off x="676495" y="4425557"/>
            <a:ext cx="4494877" cy="259045"/>
            <a:chOff x="676495" y="4425557"/>
            <a:chExt cx="4494877" cy="259045"/>
          </a:xfrm>
        </p:grpSpPr>
        <p:sp>
          <p:nvSpPr>
            <p:cNvPr id="62" name="Rectangle 28"/>
            <p:cNvSpPr>
              <a:spLocks noChangeArrowheads="1"/>
            </p:cNvSpPr>
            <p:nvPr/>
          </p:nvSpPr>
          <p:spPr bwMode="auto">
            <a:xfrm>
              <a:off x="4235217" y="4425557"/>
              <a:ext cx="9361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smtClean="0">
                  <a:latin typeface="微软雅黑" pitchFamily="34" charset="-122"/>
                  <a:ea typeface="微软雅黑" pitchFamily="34" charset="-122"/>
                </a:rPr>
                <a:t>等待 </a:t>
              </a:r>
              <a:r>
                <a:rPr kumimoji="1" lang="en-US" altLang="zh-CN" sz="1100" b="1" dirty="0" smtClean="0">
                  <a:latin typeface="微软雅黑" pitchFamily="34" charset="-122"/>
                  <a:ea typeface="微软雅黑" pitchFamily="34" charset="-122"/>
                </a:rPr>
                <a:t>A </a:t>
              </a:r>
              <a:r>
                <a:rPr kumimoji="1" lang="zh-CN" altLang="en-US" sz="1100" b="1" dirty="0" smtClean="0">
                  <a:latin typeface="微软雅黑" pitchFamily="34" charset="-122"/>
                  <a:ea typeface="微软雅黑" pitchFamily="34" charset="-122"/>
                </a:rPr>
                <a:t>发送</a:t>
              </a:r>
              <a:endParaRPr kumimoji="1" lang="zh-CN" altLang="en-US" sz="1100" b="1" dirty="0">
                <a:latin typeface="微软雅黑" pitchFamily="34" charset="-122"/>
                <a:ea typeface="微软雅黑" pitchFamily="34" charset="-122"/>
              </a:endParaRPr>
            </a:p>
          </p:txBody>
        </p:sp>
        <p:sp>
          <p:nvSpPr>
            <p:cNvPr id="63" name="Rectangle 28"/>
            <p:cNvSpPr>
              <a:spLocks noChangeArrowheads="1"/>
            </p:cNvSpPr>
            <p:nvPr/>
          </p:nvSpPr>
          <p:spPr bwMode="auto">
            <a:xfrm>
              <a:off x="676495" y="4425557"/>
              <a:ext cx="1057983"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smtClean="0">
                  <a:latin typeface="微软雅黑" pitchFamily="34" charset="-122"/>
                  <a:ea typeface="微软雅黑" pitchFamily="34" charset="-122"/>
                </a:rPr>
                <a:t>等待非 </a:t>
              </a:r>
              <a:r>
                <a:rPr kumimoji="1" lang="en-US" altLang="zh-CN" sz="1100" b="1" dirty="0" smtClean="0">
                  <a:latin typeface="微软雅黑" pitchFamily="34" charset="-122"/>
                  <a:ea typeface="微软雅黑" pitchFamily="34" charset="-122"/>
                </a:rPr>
                <a:t>0 </a:t>
              </a:r>
              <a:r>
                <a:rPr kumimoji="1" lang="zh-CN" altLang="en-US" sz="1100" b="1" dirty="0" smtClean="0">
                  <a:latin typeface="微软雅黑" pitchFamily="34" charset="-122"/>
                  <a:ea typeface="微软雅黑" pitchFamily="34" charset="-122"/>
                </a:rPr>
                <a:t>窗口</a:t>
              </a:r>
              <a:endParaRPr kumimoji="1" lang="zh-CN" altLang="en-US" sz="11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2260185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right)">
                                      <p:cBhvr>
                                        <p:cTn id="7" dur="1000"/>
                                        <p:tgtEl>
                                          <p:spTgt spid="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childTnLst>
                                </p:cTn>
                              </p:par>
                              <p:par>
                                <p:cTn id="10" presetID="35" presetClass="emph" presetSubtype="0" repeatCount="3000" fill="hold" grpId="1" nodeType="withEffect">
                                  <p:stCondLst>
                                    <p:cond delay="0"/>
                                  </p:stCondLst>
                                  <p:childTnLst>
                                    <p:anim calcmode="discrete" valueType="str">
                                      <p:cBhvr>
                                        <p:cTn id="11"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2" fill="hold">
                            <p:stCondLst>
                              <p:cond delay="3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1000"/>
                                        <p:tgtEl>
                                          <p:spTgt spid="8"/>
                                        </p:tgtEl>
                                      </p:cBhvr>
                                    </p:animEffect>
                                  </p:childTnLst>
                                </p:cTn>
                              </p:par>
                            </p:childTnLst>
                          </p:cTn>
                        </p:par>
                        <p:par>
                          <p:cTn id="16" fill="hold">
                            <p:stCondLst>
                              <p:cond delay="4000"/>
                            </p:stCondLst>
                            <p:childTnLst>
                              <p:par>
                                <p:cTn id="17" presetID="35" presetClass="emph" presetSubtype="0" repeatCount="3000" fill="hold" nodeType="afterEffect">
                                  <p:stCondLst>
                                    <p:cond delay="0"/>
                                  </p:stCondLst>
                                  <p:childTnLst>
                                    <p:anim calcmode="discrete" valueType="str">
                                      <p:cBhvr>
                                        <p:cTn id="18"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61837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847818" y="58516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持续计时器</a:t>
            </a:r>
          </a:p>
        </p:txBody>
      </p:sp>
      <p:sp>
        <p:nvSpPr>
          <p:cNvPr id="41" name="Rectangle 68"/>
          <p:cNvSpPr>
            <a:spLocks noChangeArrowheads="1"/>
          </p:cNvSpPr>
          <p:nvPr/>
        </p:nvSpPr>
        <p:spPr bwMode="auto">
          <a:xfrm>
            <a:off x="556963" y="96707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持续</a:t>
            </a:r>
            <a:r>
              <a:rPr lang="zh-CN" altLang="en-US" sz="2000" b="1" dirty="0">
                <a:solidFill>
                  <a:srgbClr val="C00000"/>
                </a:solidFill>
                <a:latin typeface="微软雅黑" pitchFamily="34" charset="-122"/>
                <a:ea typeface="微软雅黑" pitchFamily="34" charset="-122"/>
              </a:rPr>
              <a:t>计时器  </a:t>
            </a:r>
            <a:r>
              <a:rPr lang="en-US" altLang="zh-CN" sz="2000" b="1" dirty="0">
                <a:latin typeface="微软雅黑" pitchFamily="34" charset="-122"/>
                <a:ea typeface="微软雅黑" pitchFamily="34" charset="-122"/>
              </a:rPr>
              <a:t>(persistence timer</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：只要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连接的一方收到对方的</a:t>
            </a:r>
            <a:r>
              <a:rPr lang="zh-CN" altLang="en-US" sz="2000" b="1" dirty="0">
                <a:solidFill>
                  <a:srgbClr val="0000FF"/>
                </a:solidFill>
                <a:latin typeface="微软雅黑" pitchFamily="34" charset="-122"/>
                <a:ea typeface="微软雅黑" pitchFamily="34" charset="-122"/>
              </a:rPr>
              <a:t>零窗口</a:t>
            </a:r>
            <a:r>
              <a:rPr lang="zh-CN" altLang="en-US" sz="2000" b="1" dirty="0">
                <a:latin typeface="微软雅黑" pitchFamily="34" charset="-122"/>
                <a:ea typeface="微软雅黑" pitchFamily="34" charset="-122"/>
              </a:rPr>
              <a:t>通知，就启动该持续计时器。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若持续计时器设置的时间到期，就发送一个</a:t>
            </a:r>
            <a:r>
              <a:rPr lang="zh-CN" altLang="en-US" sz="2000" b="1" dirty="0">
                <a:solidFill>
                  <a:srgbClr val="0000FF"/>
                </a:solidFill>
                <a:latin typeface="微软雅黑" pitchFamily="34" charset="-122"/>
                <a:ea typeface="微软雅黑" pitchFamily="34" charset="-122"/>
              </a:rPr>
              <a:t>零窗口探测报文段</a:t>
            </a:r>
            <a:r>
              <a:rPr lang="zh-CN" altLang="en-US" sz="2000" b="1" dirty="0">
                <a:latin typeface="微软雅黑" pitchFamily="34" charset="-122"/>
                <a:ea typeface="微软雅黑" pitchFamily="34" charset="-122"/>
              </a:rPr>
              <a:t>（仅携带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字节的数据</a:t>
            </a:r>
            <a:r>
              <a:rPr lang="zh-CN" altLang="en-US" sz="2000" b="1" dirty="0" smtClean="0">
                <a:latin typeface="微软雅黑" pitchFamily="34" charset="-122"/>
                <a:ea typeface="微软雅黑" pitchFamily="34" charset="-122"/>
              </a:rPr>
              <a:t>），对方在</a:t>
            </a:r>
            <a:r>
              <a:rPr lang="zh-CN" altLang="en-US" sz="2000" b="1" dirty="0">
                <a:latin typeface="微软雅黑" pitchFamily="34" charset="-122"/>
                <a:ea typeface="微软雅黑" pitchFamily="34" charset="-122"/>
              </a:rPr>
              <a:t>确认这个探测报文段时给</a:t>
            </a:r>
            <a:r>
              <a:rPr lang="zh-CN" altLang="en-US" sz="2000" b="1" dirty="0" smtClean="0">
                <a:latin typeface="微软雅黑" pitchFamily="34" charset="-122"/>
                <a:ea typeface="微软雅黑" pitchFamily="34" charset="-122"/>
              </a:rPr>
              <a:t>出当前窗口</a:t>
            </a:r>
            <a:r>
              <a:rPr lang="zh-CN" altLang="en-US" sz="2000" b="1" dirty="0">
                <a:latin typeface="微软雅黑" pitchFamily="34" charset="-122"/>
                <a:ea typeface="微软雅黑" pitchFamily="34" charset="-122"/>
              </a:rPr>
              <a:t>值。</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若窗口仍然是零</a:t>
            </a:r>
            <a:r>
              <a:rPr lang="zh-CN" altLang="en-US" sz="2000" b="1" dirty="0" smtClean="0">
                <a:latin typeface="微软雅黑" pitchFamily="34" charset="-122"/>
                <a:ea typeface="微软雅黑" pitchFamily="34" charset="-122"/>
              </a:rPr>
              <a:t>，收到</a:t>
            </a:r>
            <a:r>
              <a:rPr lang="zh-CN" altLang="en-US" sz="2000" b="1" dirty="0">
                <a:latin typeface="微软雅黑" pitchFamily="34" charset="-122"/>
                <a:ea typeface="微软雅黑" pitchFamily="34" charset="-122"/>
              </a:rPr>
              <a:t>这个报文段的一方就重新设置持续计时器。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若窗口不是零，则死锁的僵局就可以打破了。 </a:t>
            </a:r>
          </a:p>
        </p:txBody>
      </p:sp>
    </p:spTree>
    <p:extLst>
      <p:ext uri="{BB962C8B-B14F-4D97-AF65-F5344CB8AC3E}">
        <p14:creationId xmlns:p14="http://schemas.microsoft.com/office/powerpoint/2010/main" val="30353614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56963" y="617067"/>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52" name="Rectangle 6"/>
          <p:cNvSpPr>
            <a:spLocks noChangeArrowheads="1"/>
          </p:cNvSpPr>
          <p:nvPr/>
        </p:nvSpPr>
        <p:spPr bwMode="auto">
          <a:xfrm>
            <a:off x="2861053" y="574796"/>
            <a:ext cx="3421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5.7.2 </a:t>
            </a:r>
            <a:r>
              <a:rPr lang="en-US" altLang="zh-CN" sz="2400" b="1" dirty="0" smtClean="0">
                <a:solidFill>
                  <a:schemeClr val="bg1"/>
                </a:solidFill>
                <a:latin typeface="微软雅黑" pitchFamily="34" charset="-122"/>
                <a:ea typeface="微软雅黑" pitchFamily="34" charset="-122"/>
              </a:rPr>
              <a:t>  TCP </a:t>
            </a:r>
            <a:r>
              <a:rPr lang="zh-CN" altLang="en-US" sz="2400" b="1" dirty="0" smtClean="0">
                <a:solidFill>
                  <a:schemeClr val="bg1"/>
                </a:solidFill>
                <a:latin typeface="微软雅黑" pitchFamily="34" charset="-122"/>
                <a:ea typeface="微软雅黑" pitchFamily="34" charset="-122"/>
              </a:rPr>
              <a:t>的</a:t>
            </a:r>
            <a:r>
              <a:rPr lang="zh-CN" altLang="en-US" sz="2400" b="1" dirty="0">
                <a:solidFill>
                  <a:schemeClr val="bg1"/>
                </a:solidFill>
                <a:latin typeface="微软雅黑" pitchFamily="34" charset="-122"/>
                <a:ea typeface="微软雅黑" pitchFamily="34" charset="-122"/>
              </a:rPr>
              <a:t>传输效率</a:t>
            </a:r>
          </a:p>
        </p:txBody>
      </p:sp>
      <p:sp>
        <p:nvSpPr>
          <p:cNvPr id="53" name="Rectangle 8"/>
          <p:cNvSpPr>
            <a:spLocks noChangeArrowheads="1"/>
          </p:cNvSpPr>
          <p:nvPr/>
        </p:nvSpPr>
        <p:spPr bwMode="auto">
          <a:xfrm>
            <a:off x="556963" y="1030092"/>
            <a:ext cx="8048776"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发送报文段的</a:t>
            </a:r>
            <a:r>
              <a:rPr lang="zh-CN" altLang="en-US" b="1" dirty="0" smtClean="0">
                <a:latin typeface="微软雅黑" pitchFamily="34" charset="-122"/>
                <a:ea typeface="微软雅黑" pitchFamily="34" charset="-122"/>
              </a:rPr>
              <a:t>时机：三种机制</a:t>
            </a:r>
            <a:endParaRPr lang="en-US" altLang="zh-CN" b="1" dirty="0">
              <a:latin typeface="微软雅黑" pitchFamily="34" charset="-122"/>
              <a:ea typeface="微软雅黑" pitchFamily="34" charset="-122"/>
            </a:endParaRPr>
          </a:p>
          <a:p>
            <a:pPr marL="633413" indent="-342900">
              <a:lnSpc>
                <a:spcPts val="2700"/>
              </a:lnSpc>
              <a:buClr>
                <a:srgbClr val="7030A0"/>
              </a:buClr>
              <a:buFont typeface="+mj-lt"/>
              <a:buAutoNum type="arabicPeriod"/>
            </a:pPr>
            <a:r>
              <a:rPr lang="en-US" altLang="zh-CN" b="1" dirty="0" smtClean="0">
                <a:latin typeface="微软雅黑" pitchFamily="34" charset="-122"/>
                <a:ea typeface="微软雅黑" pitchFamily="34" charset="-122"/>
              </a:rPr>
              <a:t>TCP </a:t>
            </a:r>
            <a:r>
              <a:rPr lang="zh-CN" altLang="en-US" b="1" dirty="0">
                <a:latin typeface="微软雅黑" pitchFamily="34" charset="-122"/>
                <a:ea typeface="微软雅黑" pitchFamily="34" charset="-122"/>
              </a:rPr>
              <a:t>维持一个变量，它等于最大报文段长度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。只要缓存中存放的数据达到 </a:t>
            </a:r>
            <a:r>
              <a:rPr lang="en-US" altLang="zh-CN" b="1" dirty="0">
                <a:latin typeface="微软雅黑" pitchFamily="34" charset="-122"/>
                <a:ea typeface="微软雅黑" pitchFamily="34" charset="-122"/>
              </a:rPr>
              <a:t>MSS </a:t>
            </a:r>
            <a:r>
              <a:rPr lang="zh-CN" altLang="en-US" b="1" dirty="0">
                <a:latin typeface="微软雅黑" pitchFamily="34" charset="-122"/>
                <a:ea typeface="微软雅黑" pitchFamily="34" charset="-122"/>
              </a:rPr>
              <a:t>字节时，就组装成一个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报文段发送出去。</a:t>
            </a:r>
          </a:p>
          <a:p>
            <a:pPr marL="633413" indent="-342900">
              <a:lnSpc>
                <a:spcPts val="2700"/>
              </a:lnSpc>
              <a:buClr>
                <a:srgbClr val="7030A0"/>
              </a:buClr>
              <a:buFont typeface="+mj-lt"/>
              <a:buAutoNum type="arabicPeriod"/>
            </a:pPr>
            <a:r>
              <a:rPr lang="zh-CN" altLang="en-US" b="1" dirty="0" smtClean="0">
                <a:latin typeface="微软雅黑" pitchFamily="34" charset="-122"/>
                <a:ea typeface="微软雅黑" pitchFamily="34" charset="-122"/>
              </a:rPr>
              <a:t>由</a:t>
            </a:r>
            <a:r>
              <a:rPr lang="zh-CN" altLang="en-US" b="1" dirty="0">
                <a:latin typeface="微软雅黑" pitchFamily="34" charset="-122"/>
                <a:ea typeface="微软雅黑" pitchFamily="34" charset="-122"/>
              </a:rPr>
              <a:t>发送方的应用进程指明要求发送报文段，即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支持的</a:t>
            </a:r>
            <a:r>
              <a:rPr lang="zh-CN" altLang="en-US" b="1" dirty="0">
                <a:solidFill>
                  <a:srgbClr val="0000FF"/>
                </a:solidFill>
                <a:latin typeface="微软雅黑" pitchFamily="34" charset="-122"/>
                <a:ea typeface="微软雅黑" pitchFamily="34" charset="-122"/>
              </a:rPr>
              <a:t>推送 </a:t>
            </a:r>
            <a:r>
              <a:rPr lang="en-US" altLang="zh-CN" b="1" dirty="0">
                <a:latin typeface="微软雅黑" pitchFamily="34" charset="-122"/>
                <a:ea typeface="微软雅黑" pitchFamily="34" charset="-122"/>
              </a:rPr>
              <a:t>(push) </a:t>
            </a:r>
            <a:r>
              <a:rPr lang="zh-CN" altLang="en-US" b="1" dirty="0">
                <a:latin typeface="微软雅黑" pitchFamily="34" charset="-122"/>
                <a:ea typeface="微软雅黑" pitchFamily="34" charset="-122"/>
              </a:rPr>
              <a:t>操作。</a:t>
            </a:r>
          </a:p>
          <a:p>
            <a:pPr marL="633413" indent="-342900">
              <a:lnSpc>
                <a:spcPts val="2700"/>
              </a:lnSpc>
              <a:buClr>
                <a:srgbClr val="7030A0"/>
              </a:buClr>
              <a:buFont typeface="+mj-lt"/>
              <a:buAutoNum type="arabicPeriod"/>
            </a:pP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方的一个计时器期限到了，这时就把当前已有的缓存数据装入报文段（但长度不能超过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）发送出去</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2" name="矩形 1"/>
          <p:cNvSpPr/>
          <p:nvPr/>
        </p:nvSpPr>
        <p:spPr>
          <a:xfrm>
            <a:off x="1398495" y="3570469"/>
            <a:ext cx="6660776" cy="43858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lnSpc>
                <a:spcPts val="2700"/>
              </a:lnSpc>
              <a:buClr>
                <a:srgbClr val="0070C0"/>
              </a:buClr>
            </a:pPr>
            <a:r>
              <a:rPr lang="zh-CN" altLang="en-US" b="1" dirty="0">
                <a:solidFill>
                  <a:schemeClr val="bg1"/>
                </a:solidFill>
                <a:latin typeface="微软雅黑" pitchFamily="34" charset="-122"/>
                <a:ea typeface="微软雅黑" pitchFamily="34" charset="-122"/>
              </a:rPr>
              <a:t>如何控制 </a:t>
            </a: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发送报文段的时机仍然是一个较为复杂的问题。</a:t>
            </a:r>
          </a:p>
        </p:txBody>
      </p:sp>
    </p:spTree>
    <p:extLst>
      <p:ext uri="{BB962C8B-B14F-4D97-AF65-F5344CB8AC3E}">
        <p14:creationId xmlns:p14="http://schemas.microsoft.com/office/powerpoint/2010/main" val="21241245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56963" y="1875124"/>
            <a:ext cx="8048776" cy="23473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AutoShape 5"/>
          <p:cNvSpPr>
            <a:spLocks noChangeArrowheads="1"/>
          </p:cNvSpPr>
          <p:nvPr/>
        </p:nvSpPr>
        <p:spPr bwMode="auto">
          <a:xfrm>
            <a:off x="556963" y="61824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1" name="Rectangle 6"/>
          <p:cNvSpPr>
            <a:spLocks noChangeArrowheads="1"/>
          </p:cNvSpPr>
          <p:nvPr/>
        </p:nvSpPr>
        <p:spPr bwMode="auto">
          <a:xfrm>
            <a:off x="3591337" y="58503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糊涂</a:t>
            </a:r>
            <a:r>
              <a:rPr lang="zh-CN" altLang="en-US" sz="2000" b="1" dirty="0">
                <a:solidFill>
                  <a:schemeClr val="bg1"/>
                </a:solidFill>
                <a:latin typeface="微软雅黑" pitchFamily="34" charset="-122"/>
                <a:ea typeface="微软雅黑" pitchFamily="34" charset="-122"/>
              </a:rPr>
              <a:t>窗口综合症</a:t>
            </a:r>
          </a:p>
        </p:txBody>
      </p:sp>
      <p:sp>
        <p:nvSpPr>
          <p:cNvPr id="12" name="Rectangle 68"/>
          <p:cNvSpPr>
            <a:spLocks noChangeArrowheads="1"/>
          </p:cNvSpPr>
          <p:nvPr/>
        </p:nvSpPr>
        <p:spPr bwMode="auto">
          <a:xfrm>
            <a:off x="556963" y="977425"/>
            <a:ext cx="818496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糊涂窗口</a:t>
            </a:r>
            <a:r>
              <a:rPr lang="zh-CN" altLang="en-US" sz="2000" b="1" dirty="0" smtClean="0">
                <a:solidFill>
                  <a:srgbClr val="0000FF"/>
                </a:solidFill>
                <a:latin typeface="微软雅黑" pitchFamily="34" charset="-122"/>
                <a:ea typeface="微软雅黑" pitchFamily="34" charset="-122"/>
              </a:rPr>
              <a:t>综合症</a:t>
            </a:r>
            <a:r>
              <a:rPr lang="zh-CN" altLang="en-US" sz="2000" b="1" dirty="0" smtClean="0">
                <a:latin typeface="微软雅黑" pitchFamily="34" charset="-122"/>
                <a:ea typeface="微软雅黑" pitchFamily="34" charset="-122"/>
              </a:rPr>
              <a:t>：每次</a:t>
            </a:r>
            <a:r>
              <a:rPr lang="zh-CN" altLang="en-US" sz="2000" b="1" dirty="0">
                <a:latin typeface="微软雅黑" pitchFamily="34" charset="-122"/>
                <a:ea typeface="微软雅黑" pitchFamily="34" charset="-122"/>
              </a:rPr>
              <a:t>仅发送一</a:t>
            </a:r>
            <a:r>
              <a:rPr lang="zh-CN" altLang="en-US" sz="2000" b="1" dirty="0" smtClean="0">
                <a:latin typeface="微软雅黑" pitchFamily="34" charset="-122"/>
                <a:ea typeface="微软雅黑" pitchFamily="34" charset="-122"/>
              </a:rPr>
              <a:t>个字节或很少几</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字节的数据时，有效数据传输效率变得很低的现象。</a:t>
            </a:r>
            <a:endParaRPr lang="zh-CN" altLang="en-US" sz="2000" b="1" dirty="0">
              <a:latin typeface="微软雅黑" pitchFamily="34" charset="-122"/>
              <a:ea typeface="微软雅黑" pitchFamily="34" charset="-122"/>
            </a:endParaRPr>
          </a:p>
        </p:txBody>
      </p:sp>
      <p:sp>
        <p:nvSpPr>
          <p:cNvPr id="2" name="矩形 1"/>
          <p:cNvSpPr/>
          <p:nvPr/>
        </p:nvSpPr>
        <p:spPr>
          <a:xfrm>
            <a:off x="5999256" y="2287616"/>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微软雅黑" pitchFamily="34" charset="-122"/>
                <a:ea typeface="微软雅黑" pitchFamily="34" charset="-122"/>
              </a:rPr>
              <a:t>1</a:t>
            </a:r>
            <a:r>
              <a:rPr lang="zh-CN" altLang="en-US" sz="1200" b="1" dirty="0" smtClean="0">
                <a:solidFill>
                  <a:schemeClr val="tx1"/>
                </a:solidFill>
                <a:latin typeface="微软雅黑" pitchFamily="34" charset="-122"/>
                <a:ea typeface="微软雅黑" pitchFamily="34" charset="-122"/>
              </a:rPr>
              <a:t> 字节</a:t>
            </a:r>
            <a:endParaRPr lang="zh-CN" altLang="en-US" sz="1200" b="1" dirty="0">
              <a:solidFill>
                <a:schemeClr val="tx1"/>
              </a:solidFill>
              <a:latin typeface="微软雅黑" pitchFamily="34" charset="-122"/>
              <a:ea typeface="微软雅黑" pitchFamily="34" charset="-122"/>
            </a:endParaRPr>
          </a:p>
        </p:txBody>
      </p:sp>
      <p:sp>
        <p:nvSpPr>
          <p:cNvPr id="3" name="矩形 2"/>
          <p:cNvSpPr/>
          <p:nvPr/>
        </p:nvSpPr>
        <p:spPr>
          <a:xfrm>
            <a:off x="6080084" y="2002886"/>
            <a:ext cx="543739"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数据</a:t>
            </a:r>
          </a:p>
        </p:txBody>
      </p:sp>
      <p:sp>
        <p:nvSpPr>
          <p:cNvPr id="7" name="矩形 6"/>
          <p:cNvSpPr/>
          <p:nvPr/>
        </p:nvSpPr>
        <p:spPr>
          <a:xfrm>
            <a:off x="5999256" y="2770942"/>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微软雅黑" pitchFamily="34" charset="-122"/>
                <a:ea typeface="微软雅黑" pitchFamily="34" charset="-122"/>
              </a:rPr>
              <a:t>1</a:t>
            </a:r>
            <a:r>
              <a:rPr lang="zh-CN" altLang="en-US" sz="1200" b="1" dirty="0" smtClean="0">
                <a:solidFill>
                  <a:schemeClr val="tx1"/>
                </a:solidFill>
                <a:latin typeface="微软雅黑" pitchFamily="34" charset="-122"/>
                <a:ea typeface="微软雅黑" pitchFamily="34" charset="-122"/>
              </a:rPr>
              <a:t> 字节</a:t>
            </a:r>
            <a:endParaRPr lang="zh-CN" altLang="en-US" sz="1200" b="1" dirty="0">
              <a:solidFill>
                <a:schemeClr val="tx1"/>
              </a:solidFill>
              <a:latin typeface="微软雅黑" pitchFamily="34" charset="-122"/>
              <a:ea typeface="微软雅黑" pitchFamily="34" charset="-122"/>
            </a:endParaRPr>
          </a:p>
        </p:txBody>
      </p:sp>
      <p:sp>
        <p:nvSpPr>
          <p:cNvPr id="8" name="矩形 7"/>
          <p:cNvSpPr/>
          <p:nvPr/>
        </p:nvSpPr>
        <p:spPr>
          <a:xfrm>
            <a:off x="3591337" y="2770942"/>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微软雅黑" pitchFamily="34" charset="-122"/>
                <a:ea typeface="微软雅黑" pitchFamily="34" charset="-122"/>
              </a:rPr>
              <a:t>20</a:t>
            </a:r>
            <a:r>
              <a:rPr lang="zh-CN" altLang="en-US" sz="1200" b="1" dirty="0" smtClean="0">
                <a:solidFill>
                  <a:schemeClr val="tx1"/>
                </a:solidFill>
                <a:latin typeface="微软雅黑" pitchFamily="34" charset="-122"/>
                <a:ea typeface="微软雅黑" pitchFamily="34" charset="-122"/>
              </a:rPr>
              <a:t> 字节</a:t>
            </a:r>
            <a:endParaRPr lang="zh-CN" altLang="en-US" sz="1200" b="1" dirty="0">
              <a:solidFill>
                <a:schemeClr val="tx1"/>
              </a:solidFill>
              <a:latin typeface="微软雅黑" pitchFamily="34" charset="-122"/>
              <a:ea typeface="微软雅黑" pitchFamily="34" charset="-122"/>
            </a:endParaRPr>
          </a:p>
        </p:txBody>
      </p:sp>
      <p:sp>
        <p:nvSpPr>
          <p:cNvPr id="9" name="矩形 8"/>
          <p:cNvSpPr/>
          <p:nvPr/>
        </p:nvSpPr>
        <p:spPr>
          <a:xfrm>
            <a:off x="5999256" y="3267330"/>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微软雅黑" pitchFamily="34" charset="-122"/>
                <a:ea typeface="微软雅黑" pitchFamily="34" charset="-122"/>
              </a:rPr>
              <a:t>1</a:t>
            </a:r>
            <a:r>
              <a:rPr lang="zh-CN" altLang="en-US" sz="1200" b="1" dirty="0" smtClean="0">
                <a:solidFill>
                  <a:schemeClr val="tx1"/>
                </a:solidFill>
                <a:latin typeface="微软雅黑" pitchFamily="34" charset="-122"/>
                <a:ea typeface="微软雅黑" pitchFamily="34" charset="-122"/>
              </a:rPr>
              <a:t> 字节</a:t>
            </a:r>
            <a:endParaRPr lang="zh-CN" altLang="en-US" sz="1200" b="1" dirty="0">
              <a:solidFill>
                <a:schemeClr val="tx1"/>
              </a:solidFill>
              <a:latin typeface="微软雅黑" pitchFamily="34" charset="-122"/>
              <a:ea typeface="微软雅黑" pitchFamily="34" charset="-122"/>
            </a:endParaRPr>
          </a:p>
        </p:txBody>
      </p:sp>
      <p:sp>
        <p:nvSpPr>
          <p:cNvPr id="13" name="矩形 12"/>
          <p:cNvSpPr/>
          <p:nvPr/>
        </p:nvSpPr>
        <p:spPr>
          <a:xfrm>
            <a:off x="3591337" y="3267330"/>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微软雅黑" pitchFamily="34" charset="-122"/>
                <a:ea typeface="微软雅黑" pitchFamily="34" charset="-122"/>
              </a:rPr>
              <a:t>20</a:t>
            </a:r>
            <a:r>
              <a:rPr lang="zh-CN" altLang="en-US" sz="1200" b="1" dirty="0" smtClean="0">
                <a:solidFill>
                  <a:schemeClr val="tx1"/>
                </a:solidFill>
                <a:latin typeface="微软雅黑" pitchFamily="34" charset="-122"/>
                <a:ea typeface="微软雅黑" pitchFamily="34" charset="-122"/>
              </a:rPr>
              <a:t> 字节</a:t>
            </a:r>
            <a:endParaRPr lang="zh-CN" altLang="en-US" sz="1200" b="1" dirty="0">
              <a:solidFill>
                <a:schemeClr val="tx1"/>
              </a:solidFill>
              <a:latin typeface="微软雅黑" pitchFamily="34" charset="-122"/>
              <a:ea typeface="微软雅黑" pitchFamily="34" charset="-122"/>
            </a:endParaRPr>
          </a:p>
        </p:txBody>
      </p:sp>
      <p:sp>
        <p:nvSpPr>
          <p:cNvPr id="14" name="矩形 13"/>
          <p:cNvSpPr/>
          <p:nvPr/>
        </p:nvSpPr>
        <p:spPr>
          <a:xfrm>
            <a:off x="1180012" y="3267330"/>
            <a:ext cx="2411325" cy="339634"/>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微软雅黑" pitchFamily="34" charset="-122"/>
                <a:ea typeface="微软雅黑" pitchFamily="34" charset="-122"/>
              </a:rPr>
              <a:t>20</a:t>
            </a:r>
            <a:r>
              <a:rPr lang="zh-CN" altLang="en-US" sz="1200" b="1" dirty="0" smtClean="0">
                <a:solidFill>
                  <a:schemeClr val="tx1"/>
                </a:solidFill>
                <a:latin typeface="微软雅黑" pitchFamily="34" charset="-122"/>
                <a:ea typeface="微软雅黑" pitchFamily="34" charset="-122"/>
              </a:rPr>
              <a:t> 字节</a:t>
            </a:r>
            <a:endParaRPr lang="zh-CN" altLang="en-US" sz="1200" b="1" dirty="0">
              <a:solidFill>
                <a:schemeClr val="tx1"/>
              </a:solidFill>
              <a:latin typeface="微软雅黑" pitchFamily="34" charset="-122"/>
              <a:ea typeface="微软雅黑" pitchFamily="34" charset="-122"/>
            </a:endParaRPr>
          </a:p>
        </p:txBody>
      </p:sp>
      <p:sp>
        <p:nvSpPr>
          <p:cNvPr id="15" name="矩形 14"/>
          <p:cNvSpPr/>
          <p:nvPr/>
        </p:nvSpPr>
        <p:spPr>
          <a:xfrm>
            <a:off x="4057342" y="2473361"/>
            <a:ext cx="1479315" cy="307777"/>
          </a:xfrm>
          <a:prstGeom prst="rect">
            <a:avLst/>
          </a:prstGeom>
        </p:spPr>
        <p:txBody>
          <a:bodyPr wrap="none">
            <a:spAutoFit/>
          </a:bodyPr>
          <a:lstStyle/>
          <a:p>
            <a:pPr algn="ctr"/>
            <a:r>
              <a:rPr lang="en-US" altLang="zh-CN" sz="1400" b="1" dirty="0" smtClean="0">
                <a:latin typeface="微软雅黑" pitchFamily="34" charset="-122"/>
                <a:ea typeface="微软雅黑" pitchFamily="34" charset="-122"/>
              </a:rPr>
              <a:t>TCP </a:t>
            </a:r>
            <a:r>
              <a:rPr lang="zh-CN" altLang="en-US" sz="1400" b="1" dirty="0" smtClean="0">
                <a:latin typeface="微软雅黑" pitchFamily="34" charset="-122"/>
                <a:ea typeface="微软雅黑" pitchFamily="34" charset="-122"/>
              </a:rPr>
              <a:t>报文段首部</a:t>
            </a:r>
            <a:endParaRPr lang="zh-CN" altLang="en-US" sz="1400" b="1" dirty="0">
              <a:latin typeface="微软雅黑" pitchFamily="34" charset="-122"/>
              <a:ea typeface="微软雅黑" pitchFamily="34" charset="-122"/>
            </a:endParaRPr>
          </a:p>
        </p:txBody>
      </p:sp>
      <p:sp>
        <p:nvSpPr>
          <p:cNvPr id="16" name="矩形 15"/>
          <p:cNvSpPr/>
          <p:nvPr/>
        </p:nvSpPr>
        <p:spPr>
          <a:xfrm>
            <a:off x="1728284" y="2959553"/>
            <a:ext cx="1314782" cy="307777"/>
          </a:xfrm>
          <a:prstGeom prst="rect">
            <a:avLst/>
          </a:prstGeom>
        </p:spPr>
        <p:txBody>
          <a:bodyPr wrap="none">
            <a:spAutoFit/>
          </a:bodyPr>
          <a:lstStyle/>
          <a:p>
            <a:pPr algn="ctr"/>
            <a:r>
              <a:rPr lang="en-US" altLang="zh-CN" sz="1400" b="1" dirty="0" smtClean="0">
                <a:latin typeface="微软雅黑" pitchFamily="34" charset="-122"/>
                <a:ea typeface="微软雅黑" pitchFamily="34" charset="-122"/>
              </a:rPr>
              <a:t>IP </a:t>
            </a:r>
            <a:r>
              <a:rPr lang="zh-CN" altLang="en-US" sz="1400" b="1" dirty="0" smtClean="0">
                <a:latin typeface="微软雅黑" pitchFamily="34" charset="-122"/>
                <a:ea typeface="微软雅黑" pitchFamily="34" charset="-122"/>
              </a:rPr>
              <a:t>数据报首部</a:t>
            </a:r>
            <a:endParaRPr lang="zh-CN" altLang="en-US" sz="1400" b="1" dirty="0">
              <a:latin typeface="微软雅黑" pitchFamily="34" charset="-122"/>
              <a:ea typeface="微软雅黑" pitchFamily="34" charset="-122"/>
            </a:endParaRPr>
          </a:p>
        </p:txBody>
      </p:sp>
      <p:sp>
        <p:nvSpPr>
          <p:cNvPr id="17" name="矩形 16"/>
          <p:cNvSpPr/>
          <p:nvPr/>
        </p:nvSpPr>
        <p:spPr>
          <a:xfrm>
            <a:off x="6758006" y="2786870"/>
            <a:ext cx="1120243" cy="307777"/>
          </a:xfrm>
          <a:prstGeom prst="rect">
            <a:avLst/>
          </a:prstGeom>
        </p:spPr>
        <p:txBody>
          <a:bodyPr wrap="none">
            <a:spAutoFit/>
          </a:bodyPr>
          <a:lstStyle/>
          <a:p>
            <a:pPr algn="ctr"/>
            <a:r>
              <a:rPr lang="en-US" altLang="zh-CN" sz="1400" b="1" dirty="0" smtClean="0">
                <a:latin typeface="微软雅黑" pitchFamily="34" charset="-122"/>
                <a:ea typeface="微软雅黑" pitchFamily="34" charset="-122"/>
              </a:rPr>
              <a:t>TCP </a:t>
            </a:r>
            <a:r>
              <a:rPr lang="zh-CN" altLang="en-US" sz="1400" b="1" dirty="0" smtClean="0">
                <a:latin typeface="微软雅黑" pitchFamily="34" charset="-122"/>
                <a:ea typeface="微软雅黑" pitchFamily="34" charset="-122"/>
              </a:rPr>
              <a:t>报文段</a:t>
            </a:r>
            <a:endParaRPr lang="zh-CN" altLang="en-US" sz="1400" b="1" dirty="0">
              <a:latin typeface="微软雅黑" pitchFamily="34" charset="-122"/>
              <a:ea typeface="微软雅黑" pitchFamily="34" charset="-122"/>
            </a:endParaRPr>
          </a:p>
        </p:txBody>
      </p:sp>
      <p:sp>
        <p:nvSpPr>
          <p:cNvPr id="18" name="矩形 17"/>
          <p:cNvSpPr/>
          <p:nvPr/>
        </p:nvSpPr>
        <p:spPr>
          <a:xfrm>
            <a:off x="6758006" y="3296321"/>
            <a:ext cx="955711" cy="307777"/>
          </a:xfrm>
          <a:prstGeom prst="rect">
            <a:avLst/>
          </a:prstGeom>
        </p:spPr>
        <p:txBody>
          <a:bodyPr wrap="none">
            <a:spAutoFit/>
          </a:bodyPr>
          <a:lstStyle/>
          <a:p>
            <a:pPr algn="ctr"/>
            <a:r>
              <a:rPr lang="en-US" altLang="zh-CN" sz="1400" b="1" dirty="0" smtClean="0">
                <a:latin typeface="微软雅黑" pitchFamily="34" charset="-122"/>
                <a:ea typeface="微软雅黑" pitchFamily="34" charset="-122"/>
              </a:rPr>
              <a:t>IP </a:t>
            </a:r>
            <a:r>
              <a:rPr lang="zh-CN" altLang="en-US" sz="1400" b="1" dirty="0" smtClean="0">
                <a:latin typeface="微软雅黑" pitchFamily="34" charset="-122"/>
                <a:ea typeface="微软雅黑" pitchFamily="34" charset="-122"/>
              </a:rPr>
              <a:t>数据报</a:t>
            </a:r>
            <a:endParaRPr lang="zh-CN" altLang="en-US" sz="1400" b="1" dirty="0">
              <a:latin typeface="微软雅黑" pitchFamily="34" charset="-122"/>
              <a:ea typeface="微软雅黑" pitchFamily="34" charset="-122"/>
            </a:endParaRPr>
          </a:p>
        </p:txBody>
      </p:sp>
      <p:sp>
        <p:nvSpPr>
          <p:cNvPr id="4" name="矩形 3"/>
          <p:cNvSpPr/>
          <p:nvPr/>
        </p:nvSpPr>
        <p:spPr>
          <a:xfrm>
            <a:off x="2408898" y="3770606"/>
            <a:ext cx="4104009" cy="338554"/>
          </a:xfrm>
          <a:prstGeom prst="rect">
            <a:avLst/>
          </a:prstGeom>
        </p:spPr>
        <p:txBody>
          <a:bodyPr wrap="none">
            <a:spAutoFit/>
          </a:bodyPr>
          <a:lstStyle/>
          <a:p>
            <a:r>
              <a:rPr lang="zh-CN" altLang="en-US" sz="1600" b="1" dirty="0" smtClean="0">
                <a:latin typeface="微软雅黑" pitchFamily="34" charset="-122"/>
                <a:ea typeface="微软雅黑" pitchFamily="34" charset="-122"/>
              </a:rPr>
              <a:t>此时，有效</a:t>
            </a:r>
            <a:r>
              <a:rPr lang="zh-CN" altLang="en-US" sz="1600" b="1" dirty="0">
                <a:latin typeface="微软雅黑" pitchFamily="34" charset="-122"/>
                <a:ea typeface="微软雅黑" pitchFamily="34" charset="-122"/>
              </a:rPr>
              <a:t>数据传输</a:t>
            </a:r>
            <a:r>
              <a:rPr lang="zh-CN" altLang="en-US" sz="1600" b="1" dirty="0" smtClean="0">
                <a:latin typeface="微软雅黑" pitchFamily="34" charset="-122"/>
                <a:ea typeface="微软雅黑" pitchFamily="34" charset="-122"/>
              </a:rPr>
              <a:t>效率 </a:t>
            </a:r>
            <a:r>
              <a:rPr lang="en-US" altLang="zh-CN" sz="1600" b="1" dirty="0" smtClean="0">
                <a:latin typeface="微软雅黑" pitchFamily="34" charset="-122"/>
                <a:ea typeface="微软雅黑" pitchFamily="34" charset="-122"/>
              </a:rPr>
              <a:t>= 1/41 = 2.44%</a:t>
            </a:r>
            <a:endParaRPr lang="zh-CN" altLang="en-US" sz="1600" dirty="0"/>
          </a:p>
        </p:txBody>
      </p:sp>
    </p:spTree>
    <p:extLst>
      <p:ext uri="{BB962C8B-B14F-4D97-AF65-F5344CB8AC3E}">
        <p14:creationId xmlns:p14="http://schemas.microsoft.com/office/powerpoint/2010/main" val="36110065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746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2008565" y="594251"/>
            <a:ext cx="514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使用 </a:t>
            </a:r>
            <a:r>
              <a:rPr lang="en-US" altLang="zh-CN" sz="2000" b="1" dirty="0" smtClean="0">
                <a:solidFill>
                  <a:schemeClr val="bg1"/>
                </a:solidFill>
                <a:latin typeface="微软雅黑" pitchFamily="34" charset="-122"/>
                <a:ea typeface="微软雅黑" pitchFamily="34" charset="-122"/>
              </a:rPr>
              <a:t>UDP </a:t>
            </a:r>
            <a:r>
              <a:rPr lang="zh-CN" altLang="en-US" sz="2000" b="1" dirty="0" smtClean="0">
                <a:solidFill>
                  <a:schemeClr val="bg1"/>
                </a:solidFill>
                <a:latin typeface="微软雅黑" pitchFamily="34" charset="-122"/>
                <a:ea typeface="微软雅黑" pitchFamily="34" charset="-122"/>
              </a:rPr>
              <a:t>和 </a:t>
            </a:r>
            <a:r>
              <a:rPr lang="en-US" altLang="zh-CN" sz="2000" b="1" dirty="0" smtClean="0">
                <a:solidFill>
                  <a:schemeClr val="bg1"/>
                </a:solidFill>
                <a:latin typeface="微软雅黑" pitchFamily="34" charset="-122"/>
                <a:ea typeface="微软雅黑" pitchFamily="34" charset="-122"/>
              </a:rPr>
              <a:t>TCP </a:t>
            </a:r>
            <a:r>
              <a:rPr lang="zh-CN" altLang="en-US" sz="2000" b="1" dirty="0" smtClean="0">
                <a:solidFill>
                  <a:schemeClr val="bg1"/>
                </a:solidFill>
                <a:latin typeface="微软雅黑" pitchFamily="34" charset="-122"/>
                <a:ea typeface="微软雅黑" pitchFamily="34" charset="-122"/>
              </a:rPr>
              <a:t>的典型应用和应用层协议</a:t>
            </a:r>
            <a:endParaRPr lang="zh-CN" altLang="en-US" sz="2000" b="1" dirty="0">
              <a:solidFill>
                <a:schemeClr val="bg1"/>
              </a:solidFill>
              <a:latin typeface="微软雅黑" pitchFamily="34" charset="-122"/>
              <a:ea typeface="微软雅黑" pitchFamily="34" charset="-122"/>
            </a:endParaRPr>
          </a:p>
        </p:txBody>
      </p:sp>
      <p:sp>
        <p:nvSpPr>
          <p:cNvPr id="45" name="圆角矩形 44"/>
          <p:cNvSpPr/>
          <p:nvPr/>
        </p:nvSpPr>
        <p:spPr>
          <a:xfrm>
            <a:off x="556963" y="1022076"/>
            <a:ext cx="7978112" cy="26636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41896" y="2893891"/>
            <a:ext cx="6582637" cy="37651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IP</a:t>
            </a:r>
            <a:endParaRPr lang="zh-CN" altLang="en-US" b="1" dirty="0">
              <a:solidFill>
                <a:schemeClr val="bg1"/>
              </a:solidFill>
              <a:latin typeface="微软雅黑" pitchFamily="34" charset="-122"/>
              <a:ea typeface="微软雅黑" pitchFamily="34" charset="-122"/>
            </a:endParaRPr>
          </a:p>
        </p:txBody>
      </p:sp>
      <p:sp>
        <p:nvSpPr>
          <p:cNvPr id="22" name="矩形 21"/>
          <p:cNvSpPr/>
          <p:nvPr/>
        </p:nvSpPr>
        <p:spPr>
          <a:xfrm>
            <a:off x="4888680" y="2334494"/>
            <a:ext cx="3135854" cy="559398"/>
          </a:xfrm>
          <a:prstGeom prst="rect">
            <a:avLst/>
          </a:prstGeom>
          <a:solidFill>
            <a:srgbClr val="9BBB5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TCP</a:t>
            </a:r>
            <a:endParaRPr lang="zh-CN" altLang="en-US" b="1" dirty="0">
              <a:solidFill>
                <a:schemeClr val="bg1"/>
              </a:solidFill>
              <a:latin typeface="微软雅黑" pitchFamily="34" charset="-122"/>
              <a:ea typeface="微软雅黑" pitchFamily="34" charset="-122"/>
            </a:endParaRPr>
          </a:p>
        </p:txBody>
      </p:sp>
      <p:sp>
        <p:nvSpPr>
          <p:cNvPr id="23" name="矩形 22"/>
          <p:cNvSpPr/>
          <p:nvPr/>
        </p:nvSpPr>
        <p:spPr>
          <a:xfrm>
            <a:off x="1441740" y="2334494"/>
            <a:ext cx="3399202" cy="559398"/>
          </a:xfrm>
          <a:prstGeom prst="rect">
            <a:avLst/>
          </a:prstGeom>
          <a:solidFill>
            <a:srgbClr val="C0504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UDP</a:t>
            </a:r>
            <a:endParaRPr lang="zh-CN" altLang="en-US" b="1" dirty="0">
              <a:solidFill>
                <a:schemeClr val="bg1"/>
              </a:solidFill>
              <a:latin typeface="微软雅黑" pitchFamily="34" charset="-122"/>
              <a:ea typeface="微软雅黑" pitchFamily="34" charset="-122"/>
            </a:endParaRPr>
          </a:p>
        </p:txBody>
      </p:sp>
      <p:sp>
        <p:nvSpPr>
          <p:cNvPr id="47" name="Text Box 14"/>
          <p:cNvSpPr txBox="1">
            <a:spLocks noChangeArrowheads="1"/>
          </p:cNvSpPr>
          <p:nvPr/>
        </p:nvSpPr>
        <p:spPr bwMode="auto">
          <a:xfrm>
            <a:off x="627627" y="247569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smtClean="0">
                <a:latin typeface="微软雅黑" pitchFamily="34" charset="-122"/>
                <a:ea typeface="微软雅黑" pitchFamily="34" charset="-122"/>
              </a:rPr>
              <a:t>运输层</a:t>
            </a:r>
            <a:endParaRPr lang="zh-CN" altLang="en-US" sz="1200" dirty="0">
              <a:latin typeface="微软雅黑" pitchFamily="34" charset="-122"/>
              <a:ea typeface="微软雅黑" pitchFamily="34" charset="-122"/>
            </a:endParaRPr>
          </a:p>
        </p:txBody>
      </p:sp>
      <p:sp>
        <p:nvSpPr>
          <p:cNvPr id="48" name="Text Box 15"/>
          <p:cNvSpPr txBox="1">
            <a:spLocks noChangeArrowheads="1"/>
          </p:cNvSpPr>
          <p:nvPr/>
        </p:nvSpPr>
        <p:spPr bwMode="auto">
          <a:xfrm>
            <a:off x="724444" y="2939458"/>
            <a:ext cx="709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smtClean="0">
                <a:latin typeface="微软雅黑" pitchFamily="34" charset="-122"/>
                <a:ea typeface="微软雅黑" pitchFamily="34" charset="-122"/>
              </a:rPr>
              <a:t>网络层</a:t>
            </a:r>
            <a:endParaRPr lang="zh-CN" altLang="en-US" sz="1200" dirty="0">
              <a:latin typeface="微软雅黑" pitchFamily="34" charset="-122"/>
              <a:ea typeface="微软雅黑" pitchFamily="34" charset="-122"/>
            </a:endParaRPr>
          </a:p>
        </p:txBody>
      </p:sp>
      <p:grpSp>
        <p:nvGrpSpPr>
          <p:cNvPr id="2" name="组合 1"/>
          <p:cNvGrpSpPr/>
          <p:nvPr/>
        </p:nvGrpSpPr>
        <p:grpSpPr>
          <a:xfrm>
            <a:off x="627627" y="1703994"/>
            <a:ext cx="4213315" cy="670388"/>
            <a:chOff x="627627" y="1695029"/>
            <a:chExt cx="4213315" cy="670388"/>
          </a:xfrm>
        </p:grpSpPr>
        <p:sp>
          <p:nvSpPr>
            <p:cNvPr id="37" name="矩形 36"/>
            <p:cNvSpPr/>
            <p:nvPr/>
          </p:nvSpPr>
          <p:spPr>
            <a:xfrm>
              <a:off x="1442249" y="2034783"/>
              <a:ext cx="641767"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smtClean="0">
                  <a:solidFill>
                    <a:schemeClr val="tx1"/>
                  </a:solidFill>
                  <a:latin typeface="微软雅黑" pitchFamily="34" charset="-122"/>
                  <a:ea typeface="微软雅黑" pitchFamily="34" charset="-122"/>
                </a:rPr>
                <a:t>DNS</a:t>
              </a:r>
              <a:endParaRPr lang="zh-CN" altLang="en-US" sz="1200" b="1" dirty="0">
                <a:solidFill>
                  <a:schemeClr val="tx1"/>
                </a:solidFill>
                <a:latin typeface="微软雅黑" pitchFamily="34" charset="-122"/>
                <a:ea typeface="微软雅黑" pitchFamily="34" charset="-122"/>
              </a:endParaRPr>
            </a:p>
          </p:txBody>
        </p:sp>
        <p:sp>
          <p:nvSpPr>
            <p:cNvPr id="38" name="矩形 37"/>
            <p:cNvSpPr/>
            <p:nvPr/>
          </p:nvSpPr>
          <p:spPr>
            <a:xfrm>
              <a:off x="2092077" y="2034783"/>
              <a:ext cx="644561" cy="290745"/>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smtClean="0">
                  <a:solidFill>
                    <a:schemeClr val="tx1"/>
                  </a:solidFill>
                  <a:latin typeface="微软雅黑" pitchFamily="34" charset="-122"/>
                  <a:ea typeface="微软雅黑" pitchFamily="34" charset="-122"/>
                </a:rPr>
                <a:t>DHCP</a:t>
              </a:r>
              <a:endParaRPr lang="zh-CN" altLang="en-US" sz="1200" b="1" dirty="0">
                <a:solidFill>
                  <a:schemeClr val="tx1"/>
                </a:solidFill>
                <a:latin typeface="微软雅黑" pitchFamily="34" charset="-122"/>
                <a:ea typeface="微软雅黑" pitchFamily="34" charset="-122"/>
              </a:endParaRPr>
            </a:p>
          </p:txBody>
        </p:sp>
        <p:sp>
          <p:nvSpPr>
            <p:cNvPr id="39" name="矩形 38"/>
            <p:cNvSpPr/>
            <p:nvPr/>
          </p:nvSpPr>
          <p:spPr>
            <a:xfrm>
              <a:off x="2729570" y="2034783"/>
              <a:ext cx="560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smtClean="0">
                  <a:solidFill>
                    <a:schemeClr val="tx1"/>
                  </a:solidFill>
                  <a:latin typeface="微软雅黑" pitchFamily="34" charset="-122"/>
                  <a:ea typeface="微软雅黑" pitchFamily="34" charset="-122"/>
                </a:rPr>
                <a:t>RIP</a:t>
              </a:r>
              <a:endParaRPr lang="zh-CN" altLang="en-US" sz="1200" b="1" dirty="0">
                <a:solidFill>
                  <a:schemeClr val="tx1"/>
                </a:solidFill>
                <a:latin typeface="微软雅黑" pitchFamily="34" charset="-122"/>
                <a:ea typeface="微软雅黑" pitchFamily="34" charset="-122"/>
              </a:endParaRPr>
            </a:p>
          </p:txBody>
        </p:sp>
        <p:sp>
          <p:nvSpPr>
            <p:cNvPr id="40" name="矩形 39"/>
            <p:cNvSpPr/>
            <p:nvPr/>
          </p:nvSpPr>
          <p:spPr>
            <a:xfrm>
              <a:off x="4476746" y="2034783"/>
              <a:ext cx="364196"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1" name="矩形 40"/>
            <p:cNvSpPr/>
            <p:nvPr/>
          </p:nvSpPr>
          <p:spPr>
            <a:xfrm>
              <a:off x="1442249" y="1695029"/>
              <a:ext cx="641767" cy="415347"/>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smtClean="0">
                  <a:solidFill>
                    <a:schemeClr val="tx1"/>
                  </a:solidFill>
                  <a:latin typeface="微软雅黑" pitchFamily="34" charset="-122"/>
                  <a:ea typeface="微软雅黑" pitchFamily="34" charset="-122"/>
                </a:rPr>
                <a:t>域名解析服务</a:t>
              </a:r>
              <a:endParaRPr lang="zh-CN" altLang="en-US" sz="1200" b="1" dirty="0">
                <a:solidFill>
                  <a:schemeClr val="tx1"/>
                </a:solidFill>
                <a:latin typeface="微软雅黑" pitchFamily="34" charset="-122"/>
                <a:ea typeface="微软雅黑" pitchFamily="34" charset="-122"/>
              </a:endParaRPr>
            </a:p>
          </p:txBody>
        </p:sp>
        <p:sp>
          <p:nvSpPr>
            <p:cNvPr id="42" name="矩形 41"/>
            <p:cNvSpPr/>
            <p:nvPr/>
          </p:nvSpPr>
          <p:spPr>
            <a:xfrm>
              <a:off x="2094871" y="1695029"/>
              <a:ext cx="641767" cy="415347"/>
            </a:xfrm>
            <a:prstGeom prst="rect">
              <a:avLst/>
            </a:prstGeom>
            <a:solidFill>
              <a:srgbClr val="66FF99"/>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smtClean="0">
                  <a:solidFill>
                    <a:schemeClr val="tx1"/>
                  </a:solidFill>
                  <a:latin typeface="微软雅黑" pitchFamily="34" charset="-122"/>
                  <a:ea typeface="微软雅黑" pitchFamily="34" charset="-122"/>
                </a:rPr>
                <a:t>动态主机配置</a:t>
              </a:r>
              <a:endParaRPr lang="zh-CN" altLang="en-US" sz="1200" b="1" dirty="0">
                <a:solidFill>
                  <a:schemeClr val="tx1"/>
                </a:solidFill>
                <a:latin typeface="微软雅黑" pitchFamily="34" charset="-122"/>
                <a:ea typeface="微软雅黑" pitchFamily="34" charset="-122"/>
              </a:endParaRPr>
            </a:p>
          </p:txBody>
        </p:sp>
        <p:sp>
          <p:nvSpPr>
            <p:cNvPr id="43" name="矩形 42"/>
            <p:cNvSpPr/>
            <p:nvPr/>
          </p:nvSpPr>
          <p:spPr>
            <a:xfrm>
              <a:off x="2729570" y="1695029"/>
              <a:ext cx="560477" cy="415347"/>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smtClean="0">
                  <a:solidFill>
                    <a:schemeClr val="tx1"/>
                  </a:solidFill>
                  <a:latin typeface="微软雅黑" pitchFamily="34" charset="-122"/>
                  <a:ea typeface="微软雅黑" pitchFamily="34" charset="-122"/>
                </a:rPr>
                <a:t>路由</a:t>
              </a:r>
              <a:endParaRPr lang="en-US" altLang="zh-CN" sz="1200" b="1" dirty="0" smtClean="0">
                <a:solidFill>
                  <a:schemeClr val="tx1"/>
                </a:solidFill>
                <a:latin typeface="微软雅黑" pitchFamily="34" charset="-122"/>
                <a:ea typeface="微软雅黑" pitchFamily="34" charset="-122"/>
              </a:endParaRPr>
            </a:p>
            <a:p>
              <a:pPr algn="ctr">
                <a:lnSpc>
                  <a:spcPts val="1400"/>
                </a:lnSpc>
              </a:pPr>
              <a:r>
                <a:rPr lang="zh-CN" altLang="en-US" sz="1200" b="1" dirty="0" smtClean="0">
                  <a:solidFill>
                    <a:schemeClr val="tx1"/>
                  </a:solidFill>
                  <a:latin typeface="微软雅黑" pitchFamily="34" charset="-122"/>
                  <a:ea typeface="微软雅黑" pitchFamily="34" charset="-122"/>
                </a:rPr>
                <a:t>选择</a:t>
              </a:r>
              <a:endParaRPr lang="zh-CN" altLang="en-US" sz="1200" b="1" dirty="0">
                <a:solidFill>
                  <a:schemeClr val="tx1"/>
                </a:solidFill>
                <a:latin typeface="微软雅黑" pitchFamily="34" charset="-122"/>
                <a:ea typeface="微软雅黑" pitchFamily="34" charset="-122"/>
              </a:endParaRPr>
            </a:p>
          </p:txBody>
        </p:sp>
        <p:sp>
          <p:nvSpPr>
            <p:cNvPr id="44" name="矩形 43"/>
            <p:cNvSpPr/>
            <p:nvPr/>
          </p:nvSpPr>
          <p:spPr>
            <a:xfrm>
              <a:off x="4476746" y="1695029"/>
              <a:ext cx="364196" cy="415347"/>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9" name="Text Box 14"/>
            <p:cNvSpPr txBox="1">
              <a:spLocks noChangeArrowheads="1"/>
            </p:cNvSpPr>
            <p:nvPr/>
          </p:nvSpPr>
          <p:spPr bwMode="auto">
            <a:xfrm>
              <a:off x="627627" y="2088418"/>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smtClean="0">
                  <a:latin typeface="微软雅黑" pitchFamily="34" charset="-122"/>
                  <a:ea typeface="微软雅黑" pitchFamily="34" charset="-122"/>
                </a:rPr>
                <a:t>应用层</a:t>
              </a:r>
              <a:endParaRPr lang="zh-CN" altLang="en-US" sz="1200" dirty="0">
                <a:latin typeface="微软雅黑" pitchFamily="34" charset="-122"/>
                <a:ea typeface="微软雅黑" pitchFamily="34" charset="-122"/>
              </a:endParaRPr>
            </a:p>
          </p:txBody>
        </p:sp>
        <p:sp>
          <p:nvSpPr>
            <p:cNvPr id="50" name="Text Box 14"/>
            <p:cNvSpPr txBox="1">
              <a:spLocks noChangeArrowheads="1"/>
            </p:cNvSpPr>
            <p:nvPr/>
          </p:nvSpPr>
          <p:spPr bwMode="auto">
            <a:xfrm>
              <a:off x="627627" y="1738795"/>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smtClean="0">
                  <a:latin typeface="微软雅黑" pitchFamily="34" charset="-122"/>
                  <a:ea typeface="微软雅黑" pitchFamily="34" charset="-122"/>
                </a:rPr>
                <a:t>应用</a:t>
              </a:r>
              <a:endParaRPr lang="zh-CN" altLang="en-US" sz="1200" dirty="0">
                <a:latin typeface="微软雅黑" pitchFamily="34" charset="-122"/>
                <a:ea typeface="微软雅黑" pitchFamily="34" charset="-122"/>
              </a:endParaRPr>
            </a:p>
          </p:txBody>
        </p:sp>
        <p:sp>
          <p:nvSpPr>
            <p:cNvPr id="46" name="矩形 45"/>
            <p:cNvSpPr/>
            <p:nvPr/>
          </p:nvSpPr>
          <p:spPr>
            <a:xfrm>
              <a:off x="3289143" y="2034783"/>
              <a:ext cx="560477"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smtClean="0">
                  <a:solidFill>
                    <a:schemeClr val="tx1"/>
                  </a:solidFill>
                  <a:latin typeface="微软雅黑" pitchFamily="34" charset="-122"/>
                  <a:ea typeface="微软雅黑" pitchFamily="34" charset="-122"/>
                </a:rPr>
                <a:t>TFTP</a:t>
              </a:r>
              <a:endParaRPr lang="zh-CN" altLang="en-US" sz="1100" b="1" dirty="0">
                <a:solidFill>
                  <a:schemeClr val="tx1"/>
                </a:solidFill>
                <a:latin typeface="微软雅黑" pitchFamily="34" charset="-122"/>
                <a:ea typeface="微软雅黑" pitchFamily="34" charset="-122"/>
              </a:endParaRPr>
            </a:p>
          </p:txBody>
        </p:sp>
        <p:sp>
          <p:nvSpPr>
            <p:cNvPr id="51" name="矩形 50"/>
            <p:cNvSpPr/>
            <p:nvPr/>
          </p:nvSpPr>
          <p:spPr>
            <a:xfrm>
              <a:off x="3289143" y="1695029"/>
              <a:ext cx="560477"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smtClean="0">
                  <a:solidFill>
                    <a:schemeClr val="tx1"/>
                  </a:solidFill>
                  <a:latin typeface="微软雅黑" pitchFamily="34" charset="-122"/>
                  <a:ea typeface="微软雅黑" pitchFamily="34" charset="-122"/>
                </a:rPr>
                <a:t>文件传输</a:t>
              </a:r>
              <a:endParaRPr lang="zh-CN" altLang="en-US" sz="1200" b="1" dirty="0">
                <a:solidFill>
                  <a:schemeClr val="tx1"/>
                </a:solidFill>
                <a:latin typeface="微软雅黑" pitchFamily="34" charset="-122"/>
                <a:ea typeface="微软雅黑" pitchFamily="34" charset="-122"/>
              </a:endParaRPr>
            </a:p>
          </p:txBody>
        </p:sp>
        <p:sp>
          <p:nvSpPr>
            <p:cNvPr id="52" name="矩形 51"/>
            <p:cNvSpPr/>
            <p:nvPr/>
          </p:nvSpPr>
          <p:spPr>
            <a:xfrm>
              <a:off x="3851146" y="2034783"/>
              <a:ext cx="644561" cy="290745"/>
            </a:xfrm>
            <a:prstGeom prst="rect">
              <a:avLst/>
            </a:prstGeom>
            <a:solidFill>
              <a:srgbClr val="CC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zh-CN" altLang="en-US" sz="900" b="1" dirty="0">
                  <a:solidFill>
                    <a:schemeClr val="tx1"/>
                  </a:solidFill>
                  <a:latin typeface="微软雅黑" pitchFamily="34" charset="-122"/>
                  <a:ea typeface="微软雅黑" pitchFamily="34" charset="-122"/>
                </a:rPr>
                <a:t>专用协议</a:t>
              </a:r>
            </a:p>
          </p:txBody>
        </p:sp>
        <p:sp>
          <p:nvSpPr>
            <p:cNvPr id="53" name="矩形 52"/>
            <p:cNvSpPr/>
            <p:nvPr/>
          </p:nvSpPr>
          <p:spPr>
            <a:xfrm>
              <a:off x="3853940" y="1695029"/>
              <a:ext cx="641767" cy="415347"/>
            </a:xfrm>
            <a:prstGeom prst="rect">
              <a:avLst/>
            </a:prstGeom>
            <a:solidFill>
              <a:srgbClr val="CCFF66"/>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900" b="1" dirty="0">
                  <a:solidFill>
                    <a:schemeClr val="tx1"/>
                  </a:solidFill>
                  <a:latin typeface="微软雅黑" pitchFamily="34" charset="-122"/>
                  <a:ea typeface="微软雅黑" pitchFamily="34" charset="-122"/>
                </a:rPr>
                <a:t>流式多媒体</a:t>
              </a:r>
              <a:r>
                <a:rPr lang="zh-CN" altLang="en-US" sz="900" b="1" dirty="0" smtClean="0">
                  <a:solidFill>
                    <a:schemeClr val="tx1"/>
                  </a:solidFill>
                  <a:latin typeface="微软雅黑" pitchFamily="34" charset="-122"/>
                  <a:ea typeface="微软雅黑" pitchFamily="34" charset="-122"/>
                </a:rPr>
                <a:t>通信</a:t>
              </a:r>
              <a:endParaRPr lang="zh-CN" altLang="en-US" sz="900" b="1" dirty="0">
                <a:solidFill>
                  <a:schemeClr val="tx1"/>
                </a:solidFill>
                <a:latin typeface="微软雅黑" pitchFamily="34" charset="-122"/>
                <a:ea typeface="微软雅黑" pitchFamily="34" charset="-122"/>
              </a:endParaRPr>
            </a:p>
          </p:txBody>
        </p:sp>
      </p:grpSp>
      <p:grpSp>
        <p:nvGrpSpPr>
          <p:cNvPr id="3" name="组合 2"/>
          <p:cNvGrpSpPr/>
          <p:nvPr/>
        </p:nvGrpSpPr>
        <p:grpSpPr>
          <a:xfrm>
            <a:off x="4885767" y="1702937"/>
            <a:ext cx="3138766" cy="631556"/>
            <a:chOff x="4885767" y="1693972"/>
            <a:chExt cx="3138766" cy="631556"/>
          </a:xfrm>
        </p:grpSpPr>
        <p:sp>
          <p:nvSpPr>
            <p:cNvPr id="24" name="矩形 23"/>
            <p:cNvSpPr/>
            <p:nvPr/>
          </p:nvSpPr>
          <p:spPr>
            <a:xfrm>
              <a:off x="4885767" y="2034783"/>
              <a:ext cx="602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smtClean="0">
                  <a:solidFill>
                    <a:schemeClr val="tx1"/>
                  </a:solidFill>
                  <a:latin typeface="微软雅黑" pitchFamily="34" charset="-122"/>
                  <a:ea typeface="微软雅黑" pitchFamily="34" charset="-122"/>
                </a:rPr>
                <a:t>HTTP</a:t>
              </a:r>
              <a:endParaRPr lang="zh-CN" altLang="en-US" sz="1200" b="1" dirty="0">
                <a:solidFill>
                  <a:schemeClr val="tx1"/>
                </a:solidFill>
                <a:latin typeface="微软雅黑" pitchFamily="34" charset="-122"/>
                <a:ea typeface="微软雅黑" pitchFamily="34" charset="-122"/>
              </a:endParaRPr>
            </a:p>
          </p:txBody>
        </p:sp>
        <p:sp>
          <p:nvSpPr>
            <p:cNvPr id="30" name="矩形 29"/>
            <p:cNvSpPr/>
            <p:nvPr/>
          </p:nvSpPr>
          <p:spPr>
            <a:xfrm>
              <a:off x="5519791" y="2034783"/>
              <a:ext cx="638646" cy="290745"/>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smtClean="0">
                  <a:solidFill>
                    <a:schemeClr val="tx1"/>
                  </a:solidFill>
                  <a:latin typeface="微软雅黑" pitchFamily="34" charset="-122"/>
                  <a:ea typeface="微软雅黑" pitchFamily="34" charset="-122"/>
                </a:rPr>
                <a:t>SMTP</a:t>
              </a:r>
              <a:endParaRPr lang="zh-CN" altLang="en-US" sz="1200" b="1" dirty="0">
                <a:solidFill>
                  <a:schemeClr val="tx1"/>
                </a:solidFill>
                <a:latin typeface="微软雅黑" pitchFamily="34" charset="-122"/>
                <a:ea typeface="微软雅黑" pitchFamily="34" charset="-122"/>
              </a:endParaRPr>
            </a:p>
          </p:txBody>
        </p:sp>
        <p:sp>
          <p:nvSpPr>
            <p:cNvPr id="31" name="矩形 30"/>
            <p:cNvSpPr/>
            <p:nvPr/>
          </p:nvSpPr>
          <p:spPr>
            <a:xfrm>
              <a:off x="6165877" y="2034783"/>
              <a:ext cx="641599"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smtClean="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p:txBody>
        </p:sp>
        <p:sp>
          <p:nvSpPr>
            <p:cNvPr id="32" name="矩形 31"/>
            <p:cNvSpPr/>
            <p:nvPr/>
          </p:nvSpPr>
          <p:spPr>
            <a:xfrm>
              <a:off x="7545130" y="2034783"/>
              <a:ext cx="479403"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33" name="矩形 32"/>
            <p:cNvSpPr/>
            <p:nvPr/>
          </p:nvSpPr>
          <p:spPr>
            <a:xfrm>
              <a:off x="4885767" y="1693972"/>
              <a:ext cx="638646" cy="416404"/>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100" b="1" dirty="0" smtClean="0">
                  <a:solidFill>
                    <a:schemeClr val="tx1"/>
                  </a:solidFill>
                  <a:latin typeface="微软雅黑" pitchFamily="34" charset="-122"/>
                  <a:ea typeface="微软雅黑" pitchFamily="34" charset="-122"/>
                </a:rPr>
                <a:t>万维网</a:t>
              </a:r>
              <a:endParaRPr lang="en-US" altLang="zh-CN" sz="1100" b="1" dirty="0" smtClean="0">
                <a:solidFill>
                  <a:schemeClr val="tx1"/>
                </a:solidFill>
                <a:latin typeface="微软雅黑" pitchFamily="34" charset="-122"/>
                <a:ea typeface="微软雅黑" pitchFamily="34" charset="-122"/>
              </a:endParaRPr>
            </a:p>
            <a:p>
              <a:pPr algn="ctr">
                <a:lnSpc>
                  <a:spcPts val="1400"/>
                </a:lnSpc>
              </a:pPr>
              <a:r>
                <a:rPr lang="en-US" altLang="zh-CN" sz="1100" b="1" dirty="0">
                  <a:solidFill>
                    <a:schemeClr val="tx1"/>
                  </a:solidFill>
                  <a:latin typeface="微软雅黑" pitchFamily="34" charset="-122"/>
                  <a:ea typeface="微软雅黑" pitchFamily="34" charset="-122"/>
                </a:rPr>
                <a:t>WWW</a:t>
              </a:r>
              <a:endParaRPr lang="zh-CN" altLang="en-US" sz="1100" b="1" dirty="0">
                <a:solidFill>
                  <a:schemeClr val="tx1"/>
                </a:solidFill>
                <a:latin typeface="微软雅黑" pitchFamily="34" charset="-122"/>
                <a:ea typeface="微软雅黑" pitchFamily="34" charset="-122"/>
              </a:endParaRPr>
            </a:p>
          </p:txBody>
        </p:sp>
        <p:sp>
          <p:nvSpPr>
            <p:cNvPr id="34" name="矩形 33"/>
            <p:cNvSpPr/>
            <p:nvPr/>
          </p:nvSpPr>
          <p:spPr>
            <a:xfrm>
              <a:off x="5519791" y="1693972"/>
              <a:ext cx="638646" cy="416404"/>
            </a:xfrm>
            <a:prstGeom prst="rect">
              <a:avLst/>
            </a:prstGeom>
            <a:solidFill>
              <a:srgbClr val="00B0F0"/>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smtClean="0">
                  <a:solidFill>
                    <a:schemeClr val="tx1"/>
                  </a:solidFill>
                  <a:latin typeface="微软雅黑" pitchFamily="34" charset="-122"/>
                  <a:ea typeface="微软雅黑" pitchFamily="34" charset="-122"/>
                </a:rPr>
                <a:t>电子</a:t>
              </a:r>
              <a:endParaRPr lang="en-US" altLang="zh-CN" sz="1200" b="1" dirty="0" smtClean="0">
                <a:solidFill>
                  <a:schemeClr val="tx1"/>
                </a:solidFill>
                <a:latin typeface="微软雅黑" pitchFamily="34" charset="-122"/>
                <a:ea typeface="微软雅黑" pitchFamily="34" charset="-122"/>
              </a:endParaRPr>
            </a:p>
            <a:p>
              <a:pPr algn="ctr">
                <a:lnSpc>
                  <a:spcPts val="1400"/>
                </a:lnSpc>
              </a:pPr>
              <a:r>
                <a:rPr lang="zh-CN" altLang="en-US" sz="1200" b="1" dirty="0" smtClean="0">
                  <a:solidFill>
                    <a:schemeClr val="tx1"/>
                  </a:solidFill>
                  <a:latin typeface="微软雅黑" pitchFamily="34" charset="-122"/>
                  <a:ea typeface="微软雅黑" pitchFamily="34" charset="-122"/>
                </a:rPr>
                <a:t>邮件</a:t>
              </a:r>
              <a:endParaRPr lang="zh-CN" altLang="en-US" sz="1200" b="1" dirty="0">
                <a:solidFill>
                  <a:schemeClr val="tx1"/>
                </a:solidFill>
                <a:latin typeface="微软雅黑" pitchFamily="34" charset="-122"/>
                <a:ea typeface="微软雅黑" pitchFamily="34" charset="-122"/>
              </a:endParaRPr>
            </a:p>
          </p:txBody>
        </p:sp>
        <p:sp>
          <p:nvSpPr>
            <p:cNvPr id="35" name="矩形 34"/>
            <p:cNvSpPr/>
            <p:nvPr/>
          </p:nvSpPr>
          <p:spPr>
            <a:xfrm>
              <a:off x="6168831" y="1693972"/>
              <a:ext cx="638646" cy="416404"/>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smtClean="0">
                  <a:solidFill>
                    <a:schemeClr val="tx1"/>
                  </a:solidFill>
                  <a:latin typeface="微软雅黑" pitchFamily="34" charset="-122"/>
                  <a:ea typeface="微软雅黑" pitchFamily="34" charset="-122"/>
                </a:rPr>
                <a:t>文件</a:t>
              </a:r>
              <a:endParaRPr lang="en-US" altLang="zh-CN" sz="1200" b="1" dirty="0" smtClean="0">
                <a:solidFill>
                  <a:schemeClr val="tx1"/>
                </a:solidFill>
                <a:latin typeface="微软雅黑" pitchFamily="34" charset="-122"/>
                <a:ea typeface="微软雅黑" pitchFamily="34" charset="-122"/>
              </a:endParaRPr>
            </a:p>
            <a:p>
              <a:pPr algn="ctr">
                <a:lnSpc>
                  <a:spcPts val="1400"/>
                </a:lnSpc>
              </a:pPr>
              <a:r>
                <a:rPr lang="zh-CN" altLang="en-US" sz="1200" b="1" dirty="0" smtClean="0">
                  <a:solidFill>
                    <a:schemeClr val="tx1"/>
                  </a:solidFill>
                  <a:latin typeface="微软雅黑" pitchFamily="34" charset="-122"/>
                  <a:ea typeface="微软雅黑" pitchFamily="34" charset="-122"/>
                </a:rPr>
                <a:t>传送</a:t>
              </a:r>
              <a:endParaRPr lang="zh-CN" altLang="en-US" sz="1200" b="1" dirty="0">
                <a:solidFill>
                  <a:schemeClr val="tx1"/>
                </a:solidFill>
                <a:latin typeface="微软雅黑" pitchFamily="34" charset="-122"/>
                <a:ea typeface="微软雅黑" pitchFamily="34" charset="-122"/>
              </a:endParaRPr>
            </a:p>
          </p:txBody>
        </p:sp>
        <p:sp>
          <p:nvSpPr>
            <p:cNvPr id="36" name="矩形 35"/>
            <p:cNvSpPr/>
            <p:nvPr/>
          </p:nvSpPr>
          <p:spPr>
            <a:xfrm>
              <a:off x="7545130" y="1693972"/>
              <a:ext cx="479403" cy="416404"/>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54" name="矩形 53"/>
            <p:cNvSpPr/>
            <p:nvPr/>
          </p:nvSpPr>
          <p:spPr>
            <a:xfrm>
              <a:off x="6810258" y="2034783"/>
              <a:ext cx="729061"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a:solidFill>
                    <a:schemeClr val="tx1"/>
                  </a:solidFill>
                  <a:latin typeface="微软雅黑" pitchFamily="34" charset="-122"/>
                  <a:ea typeface="微软雅黑" pitchFamily="34" charset="-122"/>
                </a:rPr>
                <a:t>TELNET</a:t>
              </a:r>
              <a:endParaRPr lang="zh-CN" altLang="en-US" sz="1100" b="1" dirty="0">
                <a:solidFill>
                  <a:schemeClr val="tx1"/>
                </a:solidFill>
                <a:latin typeface="微软雅黑" pitchFamily="34" charset="-122"/>
                <a:ea typeface="微软雅黑" pitchFamily="34" charset="-122"/>
              </a:endParaRPr>
            </a:p>
          </p:txBody>
        </p:sp>
        <p:sp>
          <p:nvSpPr>
            <p:cNvPr id="55" name="矩形 54"/>
            <p:cNvSpPr/>
            <p:nvPr/>
          </p:nvSpPr>
          <p:spPr>
            <a:xfrm>
              <a:off x="6810258" y="1695029"/>
              <a:ext cx="729061"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远程终端</a:t>
              </a:r>
              <a:r>
                <a:rPr lang="zh-CN" altLang="en-US" sz="1200" b="1" dirty="0" smtClean="0">
                  <a:solidFill>
                    <a:schemeClr val="tx1"/>
                  </a:solidFill>
                  <a:latin typeface="微软雅黑" pitchFamily="34" charset="-122"/>
                  <a:ea typeface="微软雅黑" pitchFamily="34" charset="-122"/>
                </a:rPr>
                <a:t>接入</a:t>
              </a:r>
              <a:endParaRPr lang="zh-CN" altLang="en-US" sz="1200" b="1"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041797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56963" y="61883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1" name="Rectangle 6"/>
          <p:cNvSpPr>
            <a:spLocks noChangeArrowheads="1"/>
          </p:cNvSpPr>
          <p:nvPr/>
        </p:nvSpPr>
        <p:spPr bwMode="auto">
          <a:xfrm>
            <a:off x="3206617" y="585623"/>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发送方糊涂窗口综合症</a:t>
            </a:r>
          </a:p>
        </p:txBody>
      </p:sp>
      <p:sp>
        <p:nvSpPr>
          <p:cNvPr id="12" name="Rectangle 68"/>
          <p:cNvSpPr>
            <a:spLocks noChangeArrowheads="1"/>
          </p:cNvSpPr>
          <p:nvPr/>
        </p:nvSpPr>
        <p:spPr bwMode="auto">
          <a:xfrm>
            <a:off x="556963" y="982112"/>
            <a:ext cx="8048776" cy="114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sz="2000" b="1" dirty="0">
                <a:latin typeface="微软雅黑" pitchFamily="34" charset="-122"/>
                <a:ea typeface="微软雅黑" pitchFamily="34" charset="-122"/>
              </a:rPr>
              <a:t>发送方 </a:t>
            </a: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每次接收到一字节</a:t>
            </a:r>
            <a:r>
              <a:rPr lang="zh-CN" altLang="en-US" sz="2000" b="1" dirty="0">
                <a:latin typeface="微软雅黑" pitchFamily="34" charset="-122"/>
                <a:ea typeface="微软雅黑" pitchFamily="34" charset="-122"/>
              </a:rPr>
              <a:t>的数据后就发送。</a:t>
            </a:r>
          </a:p>
          <a:p>
            <a:pPr marL="342900" indent="-342900">
              <a:lnSpc>
                <a:spcPts val="2800"/>
              </a:lnSpc>
              <a:buClr>
                <a:srgbClr val="0070C0"/>
              </a:buClr>
              <a:buFont typeface="Wingdings" pitchFamily="2" charset="2"/>
              <a:buChar char="l"/>
            </a:pP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一个字节需要形成 </a:t>
            </a:r>
            <a:r>
              <a:rPr lang="en-US" altLang="zh-CN" sz="2000" b="1" dirty="0">
                <a:latin typeface="微软雅黑" pitchFamily="34" charset="-122"/>
                <a:ea typeface="微软雅黑" pitchFamily="34" charset="-122"/>
              </a:rPr>
              <a:t>41 </a:t>
            </a:r>
            <a:r>
              <a:rPr lang="zh-CN" altLang="en-US" sz="2000" b="1" dirty="0">
                <a:latin typeface="微软雅黑" pitchFamily="34" charset="-122"/>
                <a:ea typeface="微软雅黑" pitchFamily="34" charset="-122"/>
              </a:rPr>
              <a:t>字节长的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smtClean="0">
                <a:latin typeface="微软雅黑" pitchFamily="34" charset="-122"/>
                <a:ea typeface="微软雅黑" pitchFamily="34" charset="-122"/>
              </a:rPr>
              <a:t>。效率</a:t>
            </a:r>
            <a:r>
              <a:rPr lang="zh-CN" altLang="en-US" sz="2000" b="1" dirty="0">
                <a:latin typeface="微软雅黑" pitchFamily="34" charset="-122"/>
                <a:ea typeface="微软雅黑" pitchFamily="34" charset="-122"/>
              </a:rPr>
              <a:t>很低。</a:t>
            </a:r>
          </a:p>
          <a:p>
            <a:pPr marL="342900" indent="-342900">
              <a:lnSpc>
                <a:spcPts val="28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Nagle </a:t>
            </a:r>
            <a:r>
              <a:rPr lang="zh-CN" altLang="en-US" sz="2000" b="1" dirty="0">
                <a:latin typeface="微软雅黑" pitchFamily="34" charset="-122"/>
                <a:ea typeface="微软雅黑" pitchFamily="34" charset="-122"/>
              </a:rPr>
              <a:t>算法</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圆角矩形 4"/>
          <p:cNvSpPr/>
          <p:nvPr/>
        </p:nvSpPr>
        <p:spPr>
          <a:xfrm>
            <a:off x="556963" y="2122938"/>
            <a:ext cx="8048776" cy="22339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1703293" y="2289634"/>
            <a:ext cx="6033247" cy="1900517"/>
            <a:chOff x="1442554" y="1293222"/>
            <a:chExt cx="6186146" cy="2913016"/>
          </a:xfrm>
        </p:grpSpPr>
        <p:sp>
          <p:nvSpPr>
            <p:cNvPr id="7" name="矩形 6"/>
            <p:cNvSpPr/>
            <p:nvPr/>
          </p:nvSpPr>
          <p:spPr>
            <a:xfrm>
              <a:off x="1442554" y="1293222"/>
              <a:ext cx="2592000" cy="41801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tx1"/>
                  </a:solidFill>
                  <a:latin typeface="微软雅黑" pitchFamily="34" charset="-122"/>
                  <a:ea typeface="微软雅黑" pitchFamily="34" charset="-122"/>
                </a:rPr>
                <a:t>发送第 </a:t>
              </a:r>
              <a:r>
                <a:rPr lang="en-US" altLang="zh-CN" sz="1100" b="1" dirty="0" smtClean="0">
                  <a:solidFill>
                    <a:schemeClr val="tx1"/>
                  </a:solidFill>
                  <a:latin typeface="微软雅黑" pitchFamily="34" charset="-122"/>
                  <a:ea typeface="微软雅黑" pitchFamily="34" charset="-122"/>
                </a:rPr>
                <a:t>1 </a:t>
              </a:r>
              <a:r>
                <a:rPr lang="zh-CN" altLang="en-US" sz="1100" b="1" dirty="0" smtClean="0">
                  <a:solidFill>
                    <a:schemeClr val="tx1"/>
                  </a:solidFill>
                  <a:latin typeface="微软雅黑" pitchFamily="34" charset="-122"/>
                  <a:ea typeface="微软雅黑" pitchFamily="34" charset="-122"/>
                </a:rPr>
                <a:t>个数据字节</a:t>
              </a:r>
              <a:endParaRPr lang="zh-CN" altLang="en-US" sz="1100" b="1" dirty="0">
                <a:solidFill>
                  <a:schemeClr val="tx1"/>
                </a:solidFill>
                <a:latin typeface="微软雅黑" pitchFamily="34" charset="-122"/>
                <a:ea typeface="微软雅黑" pitchFamily="34" charset="-122"/>
              </a:endParaRPr>
            </a:p>
          </p:txBody>
        </p:sp>
        <p:sp>
          <p:nvSpPr>
            <p:cNvPr id="8" name="流程图: 决策 7"/>
            <p:cNvSpPr/>
            <p:nvPr/>
          </p:nvSpPr>
          <p:spPr>
            <a:xfrm>
              <a:off x="1442554" y="2063927"/>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bg1"/>
                  </a:solidFill>
                  <a:latin typeface="微软雅黑" pitchFamily="34" charset="-122"/>
                  <a:ea typeface="微软雅黑" pitchFamily="34" charset="-122"/>
                </a:rPr>
                <a:t>收到确认？</a:t>
              </a:r>
            </a:p>
          </p:txBody>
        </p:sp>
        <p:sp>
          <p:nvSpPr>
            <p:cNvPr id="9" name="矩形 8"/>
            <p:cNvSpPr/>
            <p:nvPr/>
          </p:nvSpPr>
          <p:spPr>
            <a:xfrm>
              <a:off x="1442554"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tx1"/>
                  </a:solidFill>
                  <a:latin typeface="微软雅黑" pitchFamily="34" charset="-122"/>
                  <a:ea typeface="微软雅黑" pitchFamily="34" charset="-122"/>
                </a:rPr>
                <a:t>发送缓存中的所有数据</a:t>
              </a:r>
              <a:endParaRPr lang="zh-CN" altLang="en-US" sz="1100" b="1" dirty="0">
                <a:solidFill>
                  <a:schemeClr val="tx1"/>
                </a:solidFill>
                <a:latin typeface="微软雅黑" pitchFamily="34" charset="-122"/>
                <a:ea typeface="微软雅黑" pitchFamily="34" charset="-122"/>
              </a:endParaRPr>
            </a:p>
          </p:txBody>
        </p:sp>
        <p:sp>
          <p:nvSpPr>
            <p:cNvPr id="13" name="流程图: 决策 12"/>
            <p:cNvSpPr/>
            <p:nvPr/>
          </p:nvSpPr>
          <p:spPr>
            <a:xfrm>
              <a:off x="4532808" y="2063926"/>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900" b="1" dirty="0">
                  <a:solidFill>
                    <a:schemeClr val="bg1"/>
                  </a:solidFill>
                  <a:latin typeface="微软雅黑" pitchFamily="34" charset="-122"/>
                  <a:ea typeface="微软雅黑" pitchFamily="34" charset="-122"/>
                </a:rPr>
                <a:t>到达的</a:t>
              </a:r>
              <a:r>
                <a:rPr lang="zh-CN" altLang="en-US" sz="900" b="1" dirty="0" smtClean="0">
                  <a:solidFill>
                    <a:schemeClr val="bg1"/>
                  </a:solidFill>
                  <a:latin typeface="微软雅黑" pitchFamily="34" charset="-122"/>
                  <a:ea typeface="微软雅黑" pitchFamily="34" charset="-122"/>
                </a:rPr>
                <a:t>数据</a:t>
              </a:r>
              <a:endParaRPr lang="en-US" altLang="zh-CN" sz="900" b="1" dirty="0" smtClean="0">
                <a:solidFill>
                  <a:schemeClr val="bg1"/>
                </a:solidFill>
                <a:latin typeface="微软雅黑" pitchFamily="34" charset="-122"/>
                <a:ea typeface="微软雅黑" pitchFamily="34" charset="-122"/>
              </a:endParaRPr>
            </a:p>
            <a:p>
              <a:pPr algn="ctr"/>
              <a:r>
                <a:rPr lang="zh-CN" altLang="en-US" sz="900" b="1" dirty="0" smtClean="0">
                  <a:solidFill>
                    <a:schemeClr val="bg1"/>
                  </a:solidFill>
                  <a:latin typeface="微软雅黑" pitchFamily="34" charset="-122"/>
                  <a:ea typeface="微软雅黑" pitchFamily="34" charset="-122"/>
                </a:rPr>
                <a:t>已</a:t>
              </a:r>
              <a:r>
                <a:rPr lang="zh-CN" altLang="en-US" sz="900" b="1" dirty="0">
                  <a:solidFill>
                    <a:schemeClr val="bg1"/>
                  </a:solidFill>
                  <a:latin typeface="微软雅黑" pitchFamily="34" charset="-122"/>
                  <a:ea typeface="微软雅黑" pitchFamily="34" charset="-122"/>
                </a:rPr>
                <a:t>达到发送</a:t>
              </a:r>
              <a:r>
                <a:rPr lang="zh-CN" altLang="en-US" sz="900" b="1" dirty="0" smtClean="0">
                  <a:solidFill>
                    <a:schemeClr val="bg1"/>
                  </a:solidFill>
                  <a:latin typeface="微软雅黑" pitchFamily="34" charset="-122"/>
                  <a:ea typeface="微软雅黑" pitchFamily="34" charset="-122"/>
                </a:rPr>
                <a:t>窗口一半 或 </a:t>
              </a:r>
              <a:endParaRPr lang="en-US" altLang="zh-CN" sz="900" b="1" dirty="0" smtClean="0">
                <a:solidFill>
                  <a:schemeClr val="bg1"/>
                </a:solidFill>
                <a:latin typeface="微软雅黑" pitchFamily="34" charset="-122"/>
                <a:ea typeface="微软雅黑" pitchFamily="34" charset="-122"/>
              </a:endParaRPr>
            </a:p>
            <a:p>
              <a:pPr algn="ctr"/>
              <a:r>
                <a:rPr lang="zh-CN" altLang="en-US" sz="900" b="1" dirty="0" smtClean="0">
                  <a:solidFill>
                    <a:schemeClr val="bg1"/>
                  </a:solidFill>
                  <a:latin typeface="微软雅黑" pitchFamily="34" charset="-122"/>
                  <a:ea typeface="微软雅黑" pitchFamily="34" charset="-122"/>
                </a:rPr>
                <a:t>已</a:t>
              </a:r>
              <a:r>
                <a:rPr lang="zh-CN" altLang="en-US" sz="900" b="1" dirty="0">
                  <a:solidFill>
                    <a:schemeClr val="bg1"/>
                  </a:solidFill>
                  <a:latin typeface="微软雅黑" pitchFamily="34" charset="-122"/>
                  <a:ea typeface="微软雅黑" pitchFamily="34" charset="-122"/>
                </a:rPr>
                <a:t>达到报文段的最大长度时？</a:t>
              </a:r>
            </a:p>
          </p:txBody>
        </p:sp>
        <p:sp>
          <p:nvSpPr>
            <p:cNvPr id="14" name="矩形 13"/>
            <p:cNvSpPr/>
            <p:nvPr/>
          </p:nvSpPr>
          <p:spPr>
            <a:xfrm>
              <a:off x="4532808"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tx1"/>
                  </a:solidFill>
                  <a:latin typeface="微软雅黑" pitchFamily="34" charset="-122"/>
                  <a:ea typeface="微软雅黑" pitchFamily="34" charset="-122"/>
                </a:rPr>
                <a:t>立即发送数据</a:t>
              </a:r>
              <a:endParaRPr lang="zh-CN" altLang="en-US" sz="1100" b="1" dirty="0">
                <a:solidFill>
                  <a:schemeClr val="tx1"/>
                </a:solidFill>
                <a:latin typeface="微软雅黑" pitchFamily="34" charset="-122"/>
                <a:ea typeface="微软雅黑" pitchFamily="34" charset="-122"/>
              </a:endParaRPr>
            </a:p>
          </p:txBody>
        </p:sp>
        <p:cxnSp>
          <p:nvCxnSpPr>
            <p:cNvPr id="15" name="直接箭头连接符 14"/>
            <p:cNvCxnSpPr>
              <a:stCxn id="7" idx="2"/>
              <a:endCxn id="8" idx="0"/>
            </p:cNvCxnSpPr>
            <p:nvPr/>
          </p:nvCxnSpPr>
          <p:spPr>
            <a:xfrm>
              <a:off x="2738554" y="1711233"/>
              <a:ext cx="0" cy="3526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9" idx="0"/>
            </p:cNvCxnSpPr>
            <p:nvPr/>
          </p:nvCxnSpPr>
          <p:spPr>
            <a:xfrm>
              <a:off x="2738554" y="3148146"/>
              <a:ext cx="0" cy="2984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3"/>
              <a:endCxn id="13" idx="1"/>
            </p:cNvCxnSpPr>
            <p:nvPr/>
          </p:nvCxnSpPr>
          <p:spPr>
            <a:xfrm flipV="1">
              <a:off x="4034554" y="2606036"/>
              <a:ext cx="49825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2"/>
              <a:endCxn id="14" idx="0"/>
            </p:cNvCxnSpPr>
            <p:nvPr/>
          </p:nvCxnSpPr>
          <p:spPr>
            <a:xfrm>
              <a:off x="5828808" y="3148145"/>
              <a:ext cx="0" cy="2984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p:cNvCxnSpPr>
            <p:nvPr/>
          </p:nvCxnSpPr>
          <p:spPr>
            <a:xfrm>
              <a:off x="2738554"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2"/>
            </p:cNvCxnSpPr>
            <p:nvPr/>
          </p:nvCxnSpPr>
          <p:spPr>
            <a:xfrm>
              <a:off x="5828808"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744151" y="1887580"/>
              <a:ext cx="4884549" cy="2318658"/>
              <a:chOff x="2744151" y="1952894"/>
              <a:chExt cx="5694455" cy="2462354"/>
            </a:xfrm>
          </p:grpSpPr>
          <p:cxnSp>
            <p:nvCxnSpPr>
              <p:cNvPr id="28" name="直接箭头连接符 27"/>
              <p:cNvCxnSpPr/>
              <p:nvPr/>
            </p:nvCxnSpPr>
            <p:spPr>
              <a:xfrm flipV="1">
                <a:off x="2744151" y="4415247"/>
                <a:ext cx="5681392"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2757214" y="1952894"/>
                <a:ext cx="56813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a:off x="7628700" y="1887580"/>
              <a:ext cx="0" cy="231865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7124808" y="2606037"/>
              <a:ext cx="5038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44"/>
            <p:cNvSpPr txBox="1"/>
            <p:nvPr/>
          </p:nvSpPr>
          <p:spPr>
            <a:xfrm>
              <a:off x="2381117" y="3103226"/>
              <a:ext cx="383563" cy="400983"/>
            </a:xfrm>
            <a:prstGeom prst="rect">
              <a:avLst/>
            </a:prstGeom>
            <a:noFill/>
          </p:spPr>
          <p:txBody>
            <a:bodyPr wrap="square" rtlCol="0">
              <a:spAutoFit/>
            </a:bodyPr>
            <a:lstStyle/>
            <a:p>
              <a:pPr algn="ctr"/>
              <a:r>
                <a:rPr lang="zh-CN" altLang="en-US" sz="1100" b="1" dirty="0" smtClean="0">
                  <a:latin typeface="微软雅黑" pitchFamily="34" charset="-122"/>
                  <a:ea typeface="微软雅黑" pitchFamily="34" charset="-122"/>
                </a:rPr>
                <a:t>是</a:t>
              </a:r>
              <a:endParaRPr lang="zh-CN" altLang="en-US" sz="1100" b="1" dirty="0">
                <a:latin typeface="微软雅黑" pitchFamily="34" charset="-122"/>
                <a:ea typeface="微软雅黑" pitchFamily="34" charset="-122"/>
              </a:endParaRPr>
            </a:p>
          </p:txBody>
        </p:sp>
        <p:sp>
          <p:nvSpPr>
            <p:cNvPr id="25" name="TextBox 45"/>
            <p:cNvSpPr txBox="1"/>
            <p:nvPr/>
          </p:nvSpPr>
          <p:spPr>
            <a:xfrm>
              <a:off x="5471371" y="3103227"/>
              <a:ext cx="383563" cy="400983"/>
            </a:xfrm>
            <a:prstGeom prst="rect">
              <a:avLst/>
            </a:prstGeom>
            <a:noFill/>
          </p:spPr>
          <p:txBody>
            <a:bodyPr wrap="square" rtlCol="0">
              <a:spAutoFit/>
            </a:bodyPr>
            <a:lstStyle/>
            <a:p>
              <a:pPr algn="ctr"/>
              <a:r>
                <a:rPr lang="zh-CN" altLang="en-US" sz="1100" b="1" dirty="0" smtClean="0">
                  <a:latin typeface="微软雅黑" pitchFamily="34" charset="-122"/>
                  <a:ea typeface="微软雅黑" pitchFamily="34" charset="-122"/>
                </a:rPr>
                <a:t>是</a:t>
              </a:r>
              <a:endParaRPr lang="zh-CN" altLang="en-US" sz="1100" b="1" dirty="0">
                <a:latin typeface="微软雅黑" pitchFamily="34" charset="-122"/>
                <a:ea typeface="微软雅黑" pitchFamily="34" charset="-122"/>
              </a:endParaRPr>
            </a:p>
          </p:txBody>
        </p:sp>
        <p:sp>
          <p:nvSpPr>
            <p:cNvPr id="26" name="TextBox 46"/>
            <p:cNvSpPr txBox="1"/>
            <p:nvPr/>
          </p:nvSpPr>
          <p:spPr>
            <a:xfrm>
              <a:off x="4037278" y="2260333"/>
              <a:ext cx="383563" cy="400983"/>
            </a:xfrm>
            <a:prstGeom prst="rect">
              <a:avLst/>
            </a:prstGeom>
            <a:noFill/>
          </p:spPr>
          <p:txBody>
            <a:bodyPr wrap="square" rtlCol="0">
              <a:spAutoFit/>
            </a:bodyPr>
            <a:lstStyle/>
            <a:p>
              <a:pPr algn="ctr"/>
              <a:r>
                <a:rPr lang="zh-CN" altLang="en-US" sz="1100" b="1" dirty="0" smtClean="0">
                  <a:latin typeface="微软雅黑" pitchFamily="34" charset="-122"/>
                  <a:ea typeface="微软雅黑" pitchFamily="34" charset="-122"/>
                </a:rPr>
                <a:t>否</a:t>
              </a:r>
              <a:endParaRPr lang="zh-CN" altLang="en-US" sz="1100" b="1" dirty="0">
                <a:latin typeface="微软雅黑" pitchFamily="34" charset="-122"/>
                <a:ea typeface="微软雅黑" pitchFamily="34" charset="-122"/>
              </a:endParaRPr>
            </a:p>
          </p:txBody>
        </p:sp>
        <p:sp>
          <p:nvSpPr>
            <p:cNvPr id="27" name="TextBox 47"/>
            <p:cNvSpPr txBox="1"/>
            <p:nvPr/>
          </p:nvSpPr>
          <p:spPr>
            <a:xfrm>
              <a:off x="7150933" y="2260333"/>
              <a:ext cx="383563" cy="400983"/>
            </a:xfrm>
            <a:prstGeom prst="rect">
              <a:avLst/>
            </a:prstGeom>
            <a:noFill/>
          </p:spPr>
          <p:txBody>
            <a:bodyPr wrap="square" rtlCol="0">
              <a:spAutoFit/>
            </a:bodyPr>
            <a:lstStyle/>
            <a:p>
              <a:pPr algn="ctr"/>
              <a:r>
                <a:rPr lang="zh-CN" altLang="en-US" sz="1100" b="1" dirty="0" smtClean="0">
                  <a:latin typeface="微软雅黑" pitchFamily="34" charset="-122"/>
                  <a:ea typeface="微软雅黑" pitchFamily="34" charset="-122"/>
                </a:rPr>
                <a:t>否</a:t>
              </a:r>
              <a:endParaRPr lang="zh-CN" altLang="en-US" sz="11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3324824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120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97472" y="587990"/>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8" name="圆角矩形 7"/>
          <p:cNvSpPr/>
          <p:nvPr/>
        </p:nvSpPr>
        <p:spPr>
          <a:xfrm>
            <a:off x="556963" y="104533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 Box 155"/>
          <p:cNvSpPr txBox="1">
            <a:spLocks noChangeArrowheads="1"/>
          </p:cNvSpPr>
          <p:nvPr/>
        </p:nvSpPr>
        <p:spPr bwMode="auto">
          <a:xfrm>
            <a:off x="1470212" y="1138986"/>
            <a:ext cx="6480767" cy="363176"/>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smtClean="0">
                <a:solidFill>
                  <a:schemeClr val="bg1"/>
                </a:solidFill>
                <a:latin typeface="微软雅黑" pitchFamily="34" charset="-122"/>
                <a:ea typeface="微软雅黑" pitchFamily="34" charset="-122"/>
              </a:rPr>
              <a:t>原因：接收方应用</a:t>
            </a:r>
            <a:r>
              <a:rPr lang="zh-CN" altLang="en-US" sz="1600" b="1" dirty="0">
                <a:solidFill>
                  <a:schemeClr val="bg1"/>
                </a:solidFill>
                <a:latin typeface="微软雅黑" pitchFamily="34" charset="-122"/>
                <a:ea typeface="微软雅黑" pitchFamily="34" charset="-122"/>
              </a:rPr>
              <a:t>进程消耗数据太</a:t>
            </a:r>
            <a:r>
              <a:rPr lang="zh-CN" altLang="en-US" sz="1600" b="1" dirty="0" smtClean="0">
                <a:solidFill>
                  <a:schemeClr val="bg1"/>
                </a:solidFill>
                <a:latin typeface="微软雅黑" pitchFamily="34" charset="-122"/>
                <a:ea typeface="微软雅黑" pitchFamily="34" charset="-122"/>
              </a:rPr>
              <a:t>慢，例如：每次只读取一个字节。</a:t>
            </a:r>
            <a:endParaRPr lang="zh-CN" altLang="en-US" sz="1600" b="1" dirty="0">
              <a:solidFill>
                <a:schemeClr val="bg1"/>
              </a:solidFill>
              <a:latin typeface="微软雅黑" pitchFamily="34" charset="-122"/>
              <a:ea typeface="微软雅黑" pitchFamily="34" charset="-122"/>
            </a:endParaRPr>
          </a:p>
        </p:txBody>
      </p:sp>
      <p:sp>
        <p:nvSpPr>
          <p:cNvPr id="11" name="Line 4"/>
          <p:cNvSpPr>
            <a:spLocks noChangeShapeType="1"/>
          </p:cNvSpPr>
          <p:nvPr/>
        </p:nvSpPr>
        <p:spPr bwMode="auto">
          <a:xfrm>
            <a:off x="4175828"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95644" y="2658984"/>
            <a:ext cx="2480184" cy="243656"/>
            <a:chOff x="1695644" y="2200317"/>
            <a:chExt cx="2480184" cy="243656"/>
          </a:xfrm>
        </p:grpSpPr>
        <p:sp>
          <p:nvSpPr>
            <p:cNvPr id="12"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a:t>
              </a:r>
              <a:r>
                <a:rPr kumimoji="1" lang="en-US" altLang="zh-CN" sz="1000" b="1" dirty="0" smtClean="0">
                  <a:latin typeface="微软雅黑" pitchFamily="34" charset="-122"/>
                  <a:ea typeface="微软雅黑" pitchFamily="34" charset="-122"/>
                </a:rPr>
                <a:t>601, </a:t>
              </a:r>
              <a:r>
                <a:rPr kumimoji="1" lang="en-US" altLang="zh-CN" sz="1000" b="1" dirty="0">
                  <a:latin typeface="微软雅黑" pitchFamily="34" charset="-122"/>
                  <a:ea typeface="微软雅黑" pitchFamily="34" charset="-122"/>
                </a:rPr>
                <a:t>DATA</a:t>
              </a:r>
            </a:p>
          </p:txBody>
        </p:sp>
      </p:grpSp>
      <p:grpSp>
        <p:nvGrpSpPr>
          <p:cNvPr id="46" name="组合 45"/>
          <p:cNvGrpSpPr/>
          <p:nvPr/>
        </p:nvGrpSpPr>
        <p:grpSpPr>
          <a:xfrm>
            <a:off x="1685307" y="1806415"/>
            <a:ext cx="2490520" cy="243656"/>
            <a:chOff x="1685307" y="3878203"/>
            <a:chExt cx="2490520" cy="243656"/>
          </a:xfrm>
        </p:grpSpPr>
        <p:sp>
          <p:nvSpPr>
            <p:cNvPr id="28"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0</a:t>
              </a:r>
            </a:p>
          </p:txBody>
        </p:sp>
      </p:grpSp>
      <p:sp>
        <p:nvSpPr>
          <p:cNvPr id="32" name="Rectangle 25"/>
          <p:cNvSpPr>
            <a:spLocks noChangeArrowheads="1"/>
          </p:cNvSpPr>
          <p:nvPr/>
        </p:nvSpPr>
        <p:spPr bwMode="auto">
          <a:xfrm>
            <a:off x="1579145" y="1662980"/>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3" name="Rectangle 26"/>
          <p:cNvSpPr>
            <a:spLocks noChangeArrowheads="1"/>
          </p:cNvSpPr>
          <p:nvPr/>
        </p:nvSpPr>
        <p:spPr bwMode="auto">
          <a:xfrm>
            <a:off x="4064966" y="1662980"/>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4" name="Rectangle 27"/>
          <p:cNvSpPr>
            <a:spLocks noChangeArrowheads="1"/>
          </p:cNvSpPr>
          <p:nvPr/>
        </p:nvSpPr>
        <p:spPr bwMode="auto">
          <a:xfrm>
            <a:off x="4235218" y="24322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6</a:t>
            </a:r>
            <a:r>
              <a:rPr kumimoji="1" lang="en-US" altLang="zh-CN" sz="1100" b="1" dirty="0" smtClean="0">
                <a:latin typeface="微软雅黑" pitchFamily="34" charset="-122"/>
                <a:ea typeface="微软雅黑" pitchFamily="34" charset="-122"/>
              </a:rPr>
              <a:t>01 </a:t>
            </a:r>
            <a:r>
              <a:rPr kumimoji="1" lang="zh-CN" altLang="en-US" sz="1100" b="1" dirty="0">
                <a:latin typeface="微软雅黑" pitchFamily="34" charset="-122"/>
                <a:ea typeface="微软雅黑" pitchFamily="34" charset="-122"/>
              </a:rPr>
              <a:t>至 </a:t>
            </a:r>
            <a:r>
              <a:rPr kumimoji="1" lang="en-US" altLang="zh-CN" sz="1100" b="1" dirty="0" smtClean="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共 </a:t>
            </a:r>
            <a:r>
              <a:rPr kumimoji="1" lang="en-US" altLang="zh-CN" sz="1100" b="1" dirty="0" smtClean="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sp>
        <p:nvSpPr>
          <p:cNvPr id="42" name="Rectangle 35"/>
          <p:cNvSpPr>
            <a:spLocks noChangeArrowheads="1"/>
          </p:cNvSpPr>
          <p:nvPr/>
        </p:nvSpPr>
        <p:spPr bwMode="auto">
          <a:xfrm>
            <a:off x="4235218" y="1896713"/>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不允许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再发送（到序号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为止的数据都收到了）</a:t>
            </a:r>
          </a:p>
        </p:txBody>
      </p:sp>
      <p:sp>
        <p:nvSpPr>
          <p:cNvPr id="45" name="Line 38"/>
          <p:cNvSpPr>
            <a:spLocks noChangeShapeType="1"/>
          </p:cNvSpPr>
          <p:nvPr/>
        </p:nvSpPr>
        <p:spPr bwMode="auto">
          <a:xfrm>
            <a:off x="1676853"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7" name="Rectangle 35"/>
          <p:cNvSpPr>
            <a:spLocks noChangeArrowheads="1"/>
          </p:cNvSpPr>
          <p:nvPr/>
        </p:nvSpPr>
        <p:spPr bwMode="auto">
          <a:xfrm>
            <a:off x="4235218" y="2155758"/>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smtClean="0">
                <a:solidFill>
                  <a:srgbClr val="CC00CC"/>
                </a:solidFill>
                <a:latin typeface="微软雅黑" pitchFamily="34" charset="-122"/>
                <a:ea typeface="微软雅黑" pitchFamily="34" charset="-122"/>
              </a:rPr>
              <a:t>应用进程读取 </a:t>
            </a:r>
            <a:r>
              <a:rPr kumimoji="1" lang="en-US" altLang="zh-CN" sz="1100" b="1" dirty="0" smtClean="0">
                <a:solidFill>
                  <a:srgbClr val="CC00CC"/>
                </a:solidFill>
                <a:latin typeface="微软雅黑" pitchFamily="34" charset="-122"/>
                <a:ea typeface="微软雅黑" pitchFamily="34" charset="-122"/>
              </a:rPr>
              <a:t>1 </a:t>
            </a:r>
            <a:r>
              <a:rPr kumimoji="1" lang="zh-CN" altLang="en-US" sz="1100" b="1" dirty="0" smtClean="0">
                <a:solidFill>
                  <a:srgbClr val="CC00CC"/>
                </a:solidFill>
                <a:latin typeface="微软雅黑" pitchFamily="34" charset="-122"/>
                <a:ea typeface="微软雅黑" pitchFamily="34" charset="-122"/>
              </a:rPr>
              <a:t>字节。接收缓存大小 </a:t>
            </a:r>
            <a:r>
              <a:rPr kumimoji="1" lang="en-US" altLang="zh-CN" sz="1100" b="1" dirty="0" smtClean="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a:t>
            </a:r>
            <a:r>
              <a:rPr kumimoji="1" lang="zh-CN" altLang="en-US" sz="1100" b="1" dirty="0" smtClean="0">
                <a:solidFill>
                  <a:srgbClr val="CC00CC"/>
                </a:solidFill>
                <a:latin typeface="微软雅黑" pitchFamily="34" charset="-122"/>
                <a:ea typeface="微软雅黑" pitchFamily="34" charset="-122"/>
              </a:rPr>
              <a:t>字节</a:t>
            </a:r>
            <a:endParaRPr kumimoji="1" lang="zh-CN" altLang="en-US" sz="1100" b="1" dirty="0">
              <a:solidFill>
                <a:srgbClr val="CC00CC"/>
              </a:solidFill>
              <a:latin typeface="微软雅黑" pitchFamily="34" charset="-122"/>
              <a:ea typeface="微软雅黑" pitchFamily="34" charset="-122"/>
            </a:endParaRPr>
          </a:p>
        </p:txBody>
      </p:sp>
      <p:grpSp>
        <p:nvGrpSpPr>
          <p:cNvPr id="48" name="组合 47"/>
          <p:cNvGrpSpPr/>
          <p:nvPr/>
        </p:nvGrpSpPr>
        <p:grpSpPr>
          <a:xfrm>
            <a:off x="1685307" y="2358588"/>
            <a:ext cx="2490520" cy="243656"/>
            <a:chOff x="1685307" y="3878203"/>
            <a:chExt cx="2490520" cy="243656"/>
          </a:xfrm>
        </p:grpSpPr>
        <p:sp>
          <p:nvSpPr>
            <p:cNvPr id="49"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0"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a:t>
              </a:r>
              <a:r>
                <a:rPr kumimoji="1" lang="en-US" altLang="zh-CN" sz="1000" b="1" dirty="0" smtClean="0">
                  <a:solidFill>
                    <a:srgbClr val="CC00CC"/>
                  </a:solidFill>
                  <a:latin typeface="微软雅黑" pitchFamily="34" charset="-122"/>
                  <a:ea typeface="微软雅黑" pitchFamily="34" charset="-122"/>
                </a:rPr>
                <a:t>1</a:t>
              </a:r>
              <a:endParaRPr kumimoji="1" lang="en-US" altLang="zh-CN" sz="1000" b="1" dirty="0">
                <a:solidFill>
                  <a:srgbClr val="CC00CC"/>
                </a:solidFill>
                <a:latin typeface="微软雅黑" pitchFamily="34" charset="-122"/>
                <a:ea typeface="微软雅黑" pitchFamily="34" charset="-122"/>
              </a:endParaRPr>
            </a:p>
          </p:txBody>
        </p:sp>
      </p:grpSp>
      <p:sp>
        <p:nvSpPr>
          <p:cNvPr id="52" name="Rectangle 29"/>
          <p:cNvSpPr>
            <a:spLocks noChangeArrowheads="1"/>
          </p:cNvSpPr>
          <p:nvPr/>
        </p:nvSpPr>
        <p:spPr bwMode="auto">
          <a:xfrm>
            <a:off x="4235218" y="27409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smtClean="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至 </a:t>
            </a:r>
            <a:r>
              <a:rPr kumimoji="1" lang="en-US" altLang="zh-CN" sz="1100" b="1" dirty="0" smtClean="0">
                <a:latin typeface="微软雅黑" pitchFamily="34" charset="-122"/>
                <a:ea typeface="微软雅黑" pitchFamily="34" charset="-122"/>
              </a:rPr>
              <a:t>601 </a:t>
            </a:r>
            <a:r>
              <a:rPr kumimoji="1" lang="zh-CN" altLang="en-US" sz="1100" b="1" dirty="0" smtClean="0">
                <a:latin typeface="微软雅黑" pitchFamily="34" charset="-122"/>
                <a:ea typeface="微软雅黑" pitchFamily="34" charset="-122"/>
              </a:rPr>
              <a:t>字节，不能</a:t>
            </a:r>
            <a:r>
              <a:rPr kumimoji="1" lang="zh-CN" altLang="en-US" sz="1100" b="1" dirty="0">
                <a:latin typeface="微软雅黑" pitchFamily="34" charset="-122"/>
                <a:ea typeface="微软雅黑" pitchFamily="34" charset="-122"/>
              </a:rPr>
              <a:t>再</a:t>
            </a:r>
            <a:r>
              <a:rPr kumimoji="1" lang="zh-CN" altLang="en-US" sz="1100" b="1" dirty="0" smtClean="0">
                <a:latin typeface="微软雅黑" pitchFamily="34" charset="-122"/>
                <a:ea typeface="微软雅黑" pitchFamily="34" charset="-122"/>
              </a:rPr>
              <a:t>发送</a:t>
            </a:r>
            <a:r>
              <a:rPr kumimoji="1" lang="zh-CN" altLang="en-US" sz="1100" b="1" dirty="0">
                <a:latin typeface="微软雅黑" pitchFamily="34" charset="-122"/>
                <a:ea typeface="微软雅黑" pitchFamily="34" charset="-122"/>
              </a:rPr>
              <a:t>了</a:t>
            </a:r>
          </a:p>
        </p:txBody>
      </p:sp>
      <p:sp>
        <p:nvSpPr>
          <p:cNvPr id="67" name="Rectangle 35"/>
          <p:cNvSpPr>
            <a:spLocks noChangeArrowheads="1"/>
          </p:cNvSpPr>
          <p:nvPr/>
        </p:nvSpPr>
        <p:spPr bwMode="auto">
          <a:xfrm>
            <a:off x="4235218" y="3046209"/>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smtClean="0">
                <a:solidFill>
                  <a:srgbClr val="CC00CC"/>
                </a:solidFill>
                <a:latin typeface="微软雅黑" pitchFamily="34" charset="-122"/>
                <a:ea typeface="微软雅黑" pitchFamily="34" charset="-122"/>
              </a:rPr>
              <a:t>应用进程读取 </a:t>
            </a:r>
            <a:r>
              <a:rPr kumimoji="1" lang="en-US" altLang="zh-CN" sz="1100" b="1" dirty="0" smtClean="0">
                <a:solidFill>
                  <a:srgbClr val="CC00CC"/>
                </a:solidFill>
                <a:latin typeface="微软雅黑" pitchFamily="34" charset="-122"/>
                <a:ea typeface="微软雅黑" pitchFamily="34" charset="-122"/>
              </a:rPr>
              <a:t>1 </a:t>
            </a:r>
            <a:r>
              <a:rPr kumimoji="1" lang="zh-CN" altLang="en-US" sz="1100" b="1" dirty="0" smtClean="0">
                <a:solidFill>
                  <a:srgbClr val="CC00CC"/>
                </a:solidFill>
                <a:latin typeface="微软雅黑" pitchFamily="34" charset="-122"/>
                <a:ea typeface="微软雅黑" pitchFamily="34" charset="-122"/>
              </a:rPr>
              <a:t>字节。接收缓存大小 </a:t>
            </a:r>
            <a:r>
              <a:rPr kumimoji="1" lang="en-US" altLang="zh-CN" sz="1100" b="1" dirty="0" smtClean="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a:t>
            </a:r>
            <a:r>
              <a:rPr kumimoji="1" lang="zh-CN" altLang="en-US" sz="1100" b="1" dirty="0" smtClean="0">
                <a:solidFill>
                  <a:srgbClr val="CC00CC"/>
                </a:solidFill>
                <a:latin typeface="微软雅黑" pitchFamily="34" charset="-122"/>
                <a:ea typeface="微软雅黑" pitchFamily="34" charset="-122"/>
              </a:rPr>
              <a:t>字节</a:t>
            </a:r>
            <a:endParaRPr kumimoji="1" lang="zh-CN" altLang="en-US" sz="1100" b="1" dirty="0">
              <a:solidFill>
                <a:srgbClr val="CC00CC"/>
              </a:solidFill>
              <a:latin typeface="微软雅黑" pitchFamily="34" charset="-122"/>
              <a:ea typeface="微软雅黑" pitchFamily="34" charset="-122"/>
            </a:endParaRPr>
          </a:p>
        </p:txBody>
      </p:sp>
      <p:grpSp>
        <p:nvGrpSpPr>
          <p:cNvPr id="68" name="组合 67"/>
          <p:cNvGrpSpPr/>
          <p:nvPr/>
        </p:nvGrpSpPr>
        <p:grpSpPr>
          <a:xfrm>
            <a:off x="1695644" y="3563784"/>
            <a:ext cx="2480184" cy="243656"/>
            <a:chOff x="1695644" y="2200317"/>
            <a:chExt cx="2480184" cy="243656"/>
          </a:xfrm>
        </p:grpSpPr>
        <p:sp>
          <p:nvSpPr>
            <p:cNvPr id="69"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0"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a:t>
              </a:r>
              <a:r>
                <a:rPr kumimoji="1" lang="en-US" altLang="zh-CN" sz="1000" b="1" dirty="0" smtClean="0">
                  <a:latin typeface="微软雅黑" pitchFamily="34" charset="-122"/>
                  <a:ea typeface="微软雅黑" pitchFamily="34" charset="-122"/>
                </a:rPr>
                <a:t>602, </a:t>
              </a:r>
              <a:r>
                <a:rPr kumimoji="1" lang="en-US" altLang="zh-CN" sz="1000" b="1" dirty="0">
                  <a:latin typeface="微软雅黑" pitchFamily="34" charset="-122"/>
                  <a:ea typeface="微软雅黑" pitchFamily="34" charset="-122"/>
                </a:rPr>
                <a:t>DATA</a:t>
              </a:r>
            </a:p>
          </p:txBody>
        </p:sp>
      </p:grpSp>
      <p:sp>
        <p:nvSpPr>
          <p:cNvPr id="71" name="Rectangle 27"/>
          <p:cNvSpPr>
            <a:spLocks noChangeArrowheads="1"/>
          </p:cNvSpPr>
          <p:nvPr/>
        </p:nvSpPr>
        <p:spPr bwMode="auto">
          <a:xfrm>
            <a:off x="4235218" y="33370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smtClean="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smtClean="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共 </a:t>
            </a:r>
            <a:r>
              <a:rPr kumimoji="1" lang="en-US" altLang="zh-CN" sz="1100" b="1" dirty="0" smtClean="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grpSp>
        <p:nvGrpSpPr>
          <p:cNvPr id="72" name="组合 71"/>
          <p:cNvGrpSpPr/>
          <p:nvPr/>
        </p:nvGrpSpPr>
        <p:grpSpPr>
          <a:xfrm>
            <a:off x="1685307" y="3263388"/>
            <a:ext cx="2490520" cy="243656"/>
            <a:chOff x="1685307" y="3878203"/>
            <a:chExt cx="2490520" cy="243656"/>
          </a:xfrm>
        </p:grpSpPr>
        <p:sp>
          <p:nvSpPr>
            <p:cNvPr id="73"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4"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a:t>
              </a:r>
              <a:r>
                <a:rPr kumimoji="1" lang="en-US" altLang="zh-CN" sz="1000" b="1" dirty="0" smtClean="0">
                  <a:latin typeface="微软雅黑" pitchFamily="34" charset="-122"/>
                  <a:ea typeface="微软雅黑" pitchFamily="34" charset="-122"/>
                </a:rPr>
                <a:t>602,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a:t>
              </a:r>
              <a:r>
                <a:rPr kumimoji="1" lang="en-US" altLang="zh-CN" sz="1000" b="1" dirty="0" smtClean="0">
                  <a:solidFill>
                    <a:srgbClr val="CC00CC"/>
                  </a:solidFill>
                  <a:latin typeface="微软雅黑" pitchFamily="34" charset="-122"/>
                  <a:ea typeface="微软雅黑" pitchFamily="34" charset="-122"/>
                </a:rPr>
                <a:t>1</a:t>
              </a:r>
              <a:endParaRPr kumimoji="1" lang="en-US" altLang="zh-CN" sz="1000" b="1" dirty="0">
                <a:solidFill>
                  <a:srgbClr val="CC00CC"/>
                </a:solidFill>
                <a:latin typeface="微软雅黑" pitchFamily="34" charset="-122"/>
                <a:ea typeface="微软雅黑" pitchFamily="34" charset="-122"/>
              </a:endParaRPr>
            </a:p>
          </p:txBody>
        </p:sp>
      </p:grpSp>
      <p:sp>
        <p:nvSpPr>
          <p:cNvPr id="75" name="Rectangle 29"/>
          <p:cNvSpPr>
            <a:spLocks noChangeArrowheads="1"/>
          </p:cNvSpPr>
          <p:nvPr/>
        </p:nvSpPr>
        <p:spPr bwMode="auto">
          <a:xfrm>
            <a:off x="4235218" y="36457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smtClean="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smtClean="0">
                <a:latin typeface="微软雅黑" pitchFamily="34" charset="-122"/>
                <a:ea typeface="微软雅黑" pitchFamily="34" charset="-122"/>
              </a:rPr>
              <a:t>602 </a:t>
            </a:r>
            <a:r>
              <a:rPr kumimoji="1" lang="zh-CN" altLang="en-US" sz="1100" b="1" dirty="0" smtClean="0">
                <a:latin typeface="微软雅黑" pitchFamily="34" charset="-122"/>
                <a:ea typeface="微软雅黑" pitchFamily="34" charset="-122"/>
              </a:rPr>
              <a:t>字节，不能</a:t>
            </a:r>
            <a:r>
              <a:rPr kumimoji="1" lang="zh-CN" altLang="en-US" sz="1100" b="1" dirty="0">
                <a:latin typeface="微软雅黑" pitchFamily="34" charset="-122"/>
                <a:ea typeface="微软雅黑" pitchFamily="34" charset="-122"/>
              </a:rPr>
              <a:t>再</a:t>
            </a:r>
            <a:r>
              <a:rPr kumimoji="1" lang="zh-CN" altLang="en-US" sz="1100" b="1" dirty="0" smtClean="0">
                <a:latin typeface="微软雅黑" pitchFamily="34" charset="-122"/>
                <a:ea typeface="微软雅黑" pitchFamily="34" charset="-122"/>
              </a:rPr>
              <a:t>发送</a:t>
            </a:r>
            <a:r>
              <a:rPr kumimoji="1" lang="zh-CN" altLang="en-US" sz="1100" b="1" dirty="0">
                <a:latin typeface="微软雅黑" pitchFamily="34" charset="-122"/>
                <a:ea typeface="微软雅黑" pitchFamily="34" charset="-122"/>
              </a:rPr>
              <a:t>了</a:t>
            </a:r>
          </a:p>
        </p:txBody>
      </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2000"/>
                                        <p:tgtEl>
                                          <p:spTgt spid="4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1000"/>
                                        <p:tgtEl>
                                          <p:spTgt spid="42"/>
                                        </p:tgtEl>
                                      </p:cBhvr>
                                    </p:animEffect>
                                  </p:childTnLst>
                                </p:cTn>
                              </p:par>
                            </p:childTnLst>
                          </p:cTn>
                        </p:par>
                        <p:par>
                          <p:cTn id="12" fill="hold">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35" presetClass="emph" presetSubtype="0" repeatCount="3000" fill="hold" grpId="1" nodeType="withEffect">
                                  <p:stCondLst>
                                    <p:cond delay="0"/>
                                  </p:stCondLst>
                                  <p:childTnLst>
                                    <p:anim calcmode="discrete" valueType="str">
                                      <p:cBhvr>
                                        <p:cTn id="16"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22" presetClass="entr" presetSubtype="2"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2000"/>
                                        <p:tgtEl>
                                          <p:spTgt spid="48"/>
                                        </p:tgtEl>
                                      </p:cBhvr>
                                    </p:animEffect>
                                  </p:childTnLst>
                                </p:cTn>
                              </p:par>
                            </p:childTnLst>
                          </p:cTn>
                        </p:par>
                        <p:par>
                          <p:cTn id="21" fill="hold">
                            <p:stCondLst>
                              <p:cond delay="8000"/>
                            </p:stCondLst>
                            <p:childTnLst>
                              <p:par>
                                <p:cTn id="22" presetID="22" presetClass="entr" presetSubtype="1"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2000"/>
                                        <p:tgtEl>
                                          <p:spTgt spid="34"/>
                                        </p:tgtEl>
                                      </p:cBhvr>
                                    </p:animEffect>
                                  </p:childTnLst>
                                </p:cTn>
                              </p:par>
                            </p:childTnLst>
                          </p:cTn>
                        </p:par>
                        <p:par>
                          <p:cTn id="25" fill="hold">
                            <p:stCondLst>
                              <p:cond delay="100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2000"/>
                                        <p:tgtEl>
                                          <p:spTgt spid="2"/>
                                        </p:tgtEl>
                                      </p:cBhvr>
                                    </p:animEffect>
                                  </p:childTnLst>
                                </p:cTn>
                              </p:par>
                            </p:childTnLst>
                          </p:cTn>
                        </p:par>
                        <p:par>
                          <p:cTn id="29" fill="hold">
                            <p:stCondLst>
                              <p:cond delay="120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2000"/>
                                        <p:tgtEl>
                                          <p:spTgt spid="52"/>
                                        </p:tgtEl>
                                      </p:cBhvr>
                                    </p:animEffect>
                                  </p:childTnLst>
                                </p:cTn>
                              </p:par>
                            </p:childTnLst>
                          </p:cTn>
                        </p:par>
                        <p:par>
                          <p:cTn id="33" fill="hold">
                            <p:stCondLst>
                              <p:cond delay="14000"/>
                            </p:stCondLst>
                            <p:childTnLst>
                              <p:par>
                                <p:cTn id="34" presetID="1" presetClass="entr" presetSubtype="0" fill="hold" grpId="0" nodeType="afterEffect">
                                  <p:stCondLst>
                                    <p:cond delay="1000"/>
                                  </p:stCondLst>
                                  <p:childTnLst>
                                    <p:set>
                                      <p:cBhvr>
                                        <p:cTn id="35" dur="1" fill="hold">
                                          <p:stCondLst>
                                            <p:cond delay="0"/>
                                          </p:stCondLst>
                                        </p:cTn>
                                        <p:tgtEl>
                                          <p:spTgt spid="67"/>
                                        </p:tgtEl>
                                        <p:attrNameLst>
                                          <p:attrName>style.visibility</p:attrName>
                                        </p:attrNameLst>
                                      </p:cBhvr>
                                      <p:to>
                                        <p:strVal val="visible"/>
                                      </p:to>
                                    </p:set>
                                  </p:childTnLst>
                                </p:cTn>
                              </p:par>
                              <p:par>
                                <p:cTn id="36" presetID="35" presetClass="emph" presetSubtype="0" repeatCount="3000" fill="hold" grpId="1" nodeType="withEffect">
                                  <p:stCondLst>
                                    <p:cond delay="1000"/>
                                  </p:stCondLst>
                                  <p:childTnLst>
                                    <p:anim calcmode="discrete" valueType="str">
                                      <p:cBhvr>
                                        <p:cTn id="37" dur="1000" fill="hold"/>
                                        <p:tgtEl>
                                          <p:spTgt spid="67"/>
                                        </p:tgtEl>
                                        <p:attrNameLst>
                                          <p:attrName>style.visibility</p:attrName>
                                        </p:attrNameLst>
                                      </p:cBhvr>
                                      <p:tavLst>
                                        <p:tav tm="0">
                                          <p:val>
                                            <p:strVal val="hidden"/>
                                          </p:val>
                                        </p:tav>
                                        <p:tav tm="50000">
                                          <p:val>
                                            <p:strVal val="visible"/>
                                          </p:val>
                                        </p:tav>
                                      </p:tavLst>
                                    </p:anim>
                                  </p:childTnLst>
                                </p:cTn>
                              </p:par>
                            </p:childTnLst>
                          </p:cTn>
                        </p:par>
                        <p:par>
                          <p:cTn id="38" fill="hold">
                            <p:stCondLst>
                              <p:cond delay="18000"/>
                            </p:stCondLst>
                            <p:childTnLst>
                              <p:par>
                                <p:cTn id="39" presetID="22" presetClass="entr" presetSubtype="2" fill="hold" nodeType="after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wipe(right)">
                                      <p:cBhvr>
                                        <p:cTn id="41" dur="2000"/>
                                        <p:tgtEl>
                                          <p:spTgt spid="72"/>
                                        </p:tgtEl>
                                      </p:cBhvr>
                                    </p:animEffect>
                                  </p:childTnLst>
                                </p:cTn>
                              </p:par>
                            </p:childTnLst>
                          </p:cTn>
                        </p:par>
                        <p:par>
                          <p:cTn id="42" fill="hold">
                            <p:stCondLst>
                              <p:cond delay="20000"/>
                            </p:stCondLst>
                            <p:childTnLst>
                              <p:par>
                                <p:cTn id="43" presetID="22" presetClass="entr" presetSubtype="1"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up)">
                                      <p:cBhvr>
                                        <p:cTn id="45" dur="2000"/>
                                        <p:tgtEl>
                                          <p:spTgt spid="71"/>
                                        </p:tgtEl>
                                      </p:cBhvr>
                                    </p:animEffect>
                                  </p:childTnLst>
                                </p:cTn>
                              </p:par>
                            </p:childTnLst>
                          </p:cTn>
                        </p:par>
                        <p:par>
                          <p:cTn id="46" fill="hold">
                            <p:stCondLst>
                              <p:cond delay="22000"/>
                            </p:stCondLst>
                            <p:childTnLst>
                              <p:par>
                                <p:cTn id="47" presetID="22" presetClass="entr" presetSubtype="8"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2000"/>
                                        <p:tgtEl>
                                          <p:spTgt spid="68"/>
                                        </p:tgtEl>
                                      </p:cBhvr>
                                    </p:animEffect>
                                  </p:childTnLst>
                                </p:cTn>
                              </p:par>
                            </p:childTnLst>
                          </p:cTn>
                        </p:par>
                        <p:par>
                          <p:cTn id="50" fill="hold">
                            <p:stCondLst>
                              <p:cond delay="24000"/>
                            </p:stCondLst>
                            <p:childTnLst>
                              <p:par>
                                <p:cTn id="51" presetID="22" presetClass="entr" presetSubtype="8"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wipe(left)">
                                      <p:cBhvr>
                                        <p:cTn id="5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7" grpId="0"/>
      <p:bldP spid="47" grpId="1"/>
      <p:bldP spid="52" grpId="0"/>
      <p:bldP spid="67" grpId="0"/>
      <p:bldP spid="67" grpId="1"/>
      <p:bldP spid="71" grpId="0"/>
      <p:bldP spid="7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032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97472" y="58711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7" name="Rectangle 68"/>
          <p:cNvSpPr>
            <a:spLocks noChangeArrowheads="1"/>
          </p:cNvSpPr>
          <p:nvPr/>
        </p:nvSpPr>
        <p:spPr bwMode="auto">
          <a:xfrm>
            <a:off x="547819" y="98342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b="1" dirty="0" smtClean="0">
                <a:solidFill>
                  <a:srgbClr val="C00000"/>
                </a:solidFill>
                <a:latin typeface="微软雅黑" pitchFamily="34" charset="-122"/>
                <a:ea typeface="微软雅黑" pitchFamily="34" charset="-122"/>
              </a:rPr>
              <a:t>解决</a:t>
            </a:r>
            <a:r>
              <a:rPr lang="zh-CN" altLang="en-US" b="1" dirty="0">
                <a:solidFill>
                  <a:srgbClr val="C00000"/>
                </a:solidFill>
                <a:latin typeface="微软雅黑" pitchFamily="34" charset="-122"/>
                <a:ea typeface="微软雅黑" pitchFamily="34" charset="-122"/>
              </a:rPr>
              <a:t>方法：</a:t>
            </a:r>
            <a:r>
              <a:rPr lang="zh-CN" altLang="en-US" b="1" dirty="0">
                <a:latin typeface="微软雅黑" pitchFamily="34" charset="-122"/>
                <a:ea typeface="微软雅黑" pitchFamily="34" charset="-122"/>
              </a:rPr>
              <a:t>让接收方等待一段时间，使得或者接收缓存</a:t>
            </a:r>
            <a:r>
              <a:rPr lang="zh-CN" altLang="en-US" b="1" dirty="0">
                <a:solidFill>
                  <a:srgbClr val="C00000"/>
                </a:solidFill>
                <a:latin typeface="微软雅黑" pitchFamily="34" charset="-122"/>
                <a:ea typeface="微软雅黑" pitchFamily="34" charset="-122"/>
              </a:rPr>
              <a:t>已有足够空间</a:t>
            </a:r>
            <a:r>
              <a:rPr lang="zh-CN" altLang="en-US" b="1" dirty="0">
                <a:latin typeface="微软雅黑" pitchFamily="34" charset="-122"/>
                <a:ea typeface="微软雅黑" pitchFamily="34" charset="-122"/>
              </a:rPr>
              <a:t>容纳一个最长的报文段，或者等到接收缓存</a:t>
            </a:r>
            <a:r>
              <a:rPr lang="zh-CN" altLang="en-US" b="1" dirty="0">
                <a:solidFill>
                  <a:srgbClr val="C00000"/>
                </a:solidFill>
                <a:latin typeface="微软雅黑" pitchFamily="34" charset="-122"/>
                <a:ea typeface="微软雅黑" pitchFamily="34" charset="-122"/>
              </a:rPr>
              <a:t>已有一半空闲的空间。</a:t>
            </a:r>
            <a:r>
              <a:rPr lang="zh-CN" altLang="en-US" b="1" dirty="0">
                <a:solidFill>
                  <a:srgbClr val="0000FF"/>
                </a:solidFill>
                <a:latin typeface="微软雅黑" pitchFamily="34" charset="-122"/>
                <a:ea typeface="微软雅黑" pitchFamily="34" charset="-122"/>
              </a:rPr>
              <a:t>只要出现这两种情况之一，</a:t>
            </a:r>
            <a:r>
              <a:rPr lang="zh-CN" altLang="en-US" b="1" dirty="0">
                <a:latin typeface="微软雅黑" pitchFamily="34" charset="-122"/>
                <a:ea typeface="微软雅黑" pitchFamily="34" charset="-122"/>
              </a:rPr>
              <a:t>接收方就发出确认报文，并向发送方通知当前的窗口大小。</a:t>
            </a:r>
          </a:p>
        </p:txBody>
      </p:sp>
      <p:grpSp>
        <p:nvGrpSpPr>
          <p:cNvPr id="8" name="组合 7"/>
          <p:cNvGrpSpPr/>
          <p:nvPr/>
        </p:nvGrpSpPr>
        <p:grpSpPr>
          <a:xfrm>
            <a:off x="1264885" y="2398384"/>
            <a:ext cx="6758814" cy="1438510"/>
            <a:chOff x="502922" y="2655525"/>
            <a:chExt cx="8129014" cy="1438510"/>
          </a:xfrm>
        </p:grpSpPr>
        <p:sp>
          <p:nvSpPr>
            <p:cNvPr id="9" name="对角圆角矩形 8"/>
            <p:cNvSpPr/>
            <p:nvPr/>
          </p:nvSpPr>
          <p:spPr>
            <a:xfrm>
              <a:off x="502922" y="2655525"/>
              <a:ext cx="8129014" cy="143851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97141" y="2778402"/>
              <a:ext cx="7699646" cy="1169551"/>
            </a:xfrm>
            <a:prstGeom prst="rect">
              <a:avLst/>
            </a:prstGeom>
          </p:spPr>
          <p:txBody>
            <a:bodyPr wrap="square">
              <a:spAutoFit/>
            </a:bodyPr>
            <a:lstStyle/>
            <a:p>
              <a:pPr>
                <a:lnSpc>
                  <a:spcPts val="2800"/>
                </a:lnSpc>
              </a:pPr>
              <a:r>
                <a:rPr lang="zh-CN" altLang="en-US" b="1" dirty="0">
                  <a:solidFill>
                    <a:schemeClr val="bg1"/>
                  </a:solidFill>
                  <a:latin typeface="微软雅黑" pitchFamily="34" charset="-122"/>
                  <a:ea typeface="微软雅黑" pitchFamily="34" charset="-122"/>
                </a:rPr>
                <a:t>上述两种方法可配合</a:t>
              </a:r>
              <a:r>
                <a:rPr lang="zh-CN" altLang="en-US" b="1" dirty="0" smtClean="0">
                  <a:solidFill>
                    <a:schemeClr val="bg1"/>
                  </a:solidFill>
                  <a:latin typeface="微软雅黑" pitchFamily="34" charset="-122"/>
                  <a:ea typeface="微软雅黑" pitchFamily="34" charset="-122"/>
                </a:rPr>
                <a:t>使用，使得</a:t>
              </a:r>
              <a:r>
                <a:rPr lang="zh-CN" altLang="en-US" b="1" dirty="0">
                  <a:solidFill>
                    <a:schemeClr val="bg1"/>
                  </a:solidFill>
                  <a:latin typeface="微软雅黑" pitchFamily="34" charset="-122"/>
                  <a:ea typeface="微软雅黑" pitchFamily="34" charset="-122"/>
                </a:rPr>
                <a:t>在发送方不发送很小的报文段的同时，接收方也不要在缓存刚刚有了一点小的空间就急忙把这个很小的窗口大小信息通知给发送方</a:t>
              </a:r>
              <a:r>
                <a:rPr lang="zh-CN" altLang="en-US" b="1" dirty="0" smtClean="0">
                  <a:solidFill>
                    <a:schemeClr val="bg1"/>
                  </a:solidFill>
                  <a:latin typeface="微软雅黑" pitchFamily="34" charset="-122"/>
                  <a:ea typeface="微软雅黑" pitchFamily="34" charset="-122"/>
                </a:rPr>
                <a:t>。</a:t>
              </a:r>
              <a:endParaRPr lang="zh-CN" altLang="en-US"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1336463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26362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43396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04039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36252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179966"/>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5.8.1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拥塞控制</a:t>
            </a:r>
            <a:r>
              <a:rPr lang="zh-CN" altLang="en-US" sz="2000" b="1" dirty="0">
                <a:solidFill>
                  <a:schemeClr val="bg1"/>
                </a:solidFill>
                <a:latin typeface="微软雅黑" pitchFamily="34" charset="-122"/>
                <a:ea typeface="微软雅黑" pitchFamily="34" charset="-122"/>
              </a:rPr>
              <a:t>的一般原理</a:t>
            </a:r>
          </a:p>
          <a:p>
            <a:pPr eaLnBrk="0" hangingPunct="0">
              <a:lnSpc>
                <a:spcPct val="200000"/>
              </a:lnSpc>
            </a:pPr>
            <a:r>
              <a:rPr lang="en-US" altLang="zh-CN" sz="2000" b="1" dirty="0">
                <a:solidFill>
                  <a:schemeClr val="bg1"/>
                </a:solidFill>
                <a:latin typeface="微软雅黑" pitchFamily="34" charset="-122"/>
                <a:ea typeface="微软雅黑" pitchFamily="34" charset="-122"/>
              </a:rPr>
              <a:t>5.8.2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的拥塞控制方法</a:t>
            </a:r>
          </a:p>
          <a:p>
            <a:pPr eaLnBrk="0" hangingPunct="0">
              <a:lnSpc>
                <a:spcPct val="200000"/>
              </a:lnSpc>
            </a:pPr>
            <a:r>
              <a:rPr lang="en-US" altLang="zh-CN" sz="2000" b="1" dirty="0">
                <a:solidFill>
                  <a:schemeClr val="bg1"/>
                </a:solidFill>
                <a:latin typeface="微软雅黑" pitchFamily="34" charset="-122"/>
                <a:ea typeface="微软雅黑" pitchFamily="34" charset="-122"/>
              </a:rPr>
              <a:t>5.8.3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主动</a:t>
            </a:r>
            <a:r>
              <a:rPr lang="zh-CN" altLang="en-US" sz="2000" b="1" dirty="0">
                <a:solidFill>
                  <a:schemeClr val="bg1"/>
                </a:solidFill>
                <a:latin typeface="微软雅黑" pitchFamily="34" charset="-122"/>
                <a:ea typeface="微软雅黑" pitchFamily="34" charset="-122"/>
              </a:rPr>
              <a:t>队列管理 </a:t>
            </a:r>
            <a:r>
              <a:rPr lang="en-US" altLang="zh-CN" sz="2000" b="1" dirty="0">
                <a:solidFill>
                  <a:schemeClr val="bg1"/>
                </a:solidFill>
                <a:latin typeface="微软雅黑" pitchFamily="34" charset="-122"/>
                <a:ea typeface="微软雅黑" pitchFamily="34" charset="-122"/>
              </a:rPr>
              <a:t>AQM</a:t>
            </a:r>
          </a:p>
        </p:txBody>
      </p:sp>
      <p:sp>
        <p:nvSpPr>
          <p:cNvPr id="10" name="Rectangle 27"/>
          <p:cNvSpPr>
            <a:spLocks noChangeArrowheads="1"/>
          </p:cNvSpPr>
          <p:nvPr/>
        </p:nvSpPr>
        <p:spPr bwMode="auto">
          <a:xfrm>
            <a:off x="639730" y="143396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52889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5.8</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的拥塞控制</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498429" y="1164624"/>
            <a:ext cx="4107310" cy="3100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2250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585722" y="580235"/>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5.8.1  </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拥塞控制</a:t>
            </a:r>
            <a:r>
              <a:rPr lang="zh-CN" altLang="en-US" sz="2400" b="1" dirty="0">
                <a:solidFill>
                  <a:schemeClr val="bg1"/>
                </a:solidFill>
                <a:latin typeface="微软雅黑" pitchFamily="34" charset="-122"/>
                <a:ea typeface="微软雅黑" pitchFamily="34" charset="-122"/>
              </a:rPr>
              <a:t>的一般原理</a:t>
            </a:r>
          </a:p>
        </p:txBody>
      </p:sp>
      <p:sp>
        <p:nvSpPr>
          <p:cNvPr id="7" name="Rectangle 8"/>
          <p:cNvSpPr>
            <a:spLocks noChangeArrowheads="1"/>
          </p:cNvSpPr>
          <p:nvPr/>
        </p:nvSpPr>
        <p:spPr bwMode="auto">
          <a:xfrm>
            <a:off x="556963" y="1035531"/>
            <a:ext cx="35525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在某段时间，若对网络中某资源的需求超过了该资源所能提供的可用部分，</a:t>
            </a:r>
            <a:r>
              <a:rPr lang="zh-CN" altLang="en-US" sz="2000" b="1" dirty="0">
                <a:solidFill>
                  <a:srgbClr val="0000FF"/>
                </a:solidFill>
                <a:latin typeface="微软雅黑" pitchFamily="34" charset="-122"/>
                <a:ea typeface="微软雅黑" pitchFamily="34" charset="-122"/>
              </a:rPr>
              <a:t>网络的性能就要明显变坏，</a:t>
            </a:r>
            <a:r>
              <a:rPr lang="zh-CN" altLang="en-US" sz="2000" b="1" dirty="0">
                <a:latin typeface="微软雅黑" pitchFamily="34" charset="-122"/>
                <a:ea typeface="微软雅黑" pitchFamily="34" charset="-122"/>
              </a:rPr>
              <a:t>整个网络的吞吐量将随输入负荷的增大而下降</a:t>
            </a:r>
            <a:r>
              <a:rPr lang="zh-CN" altLang="en-US" sz="2000" b="1" dirty="0" smtClean="0">
                <a:latin typeface="微软雅黑" pitchFamily="34" charset="-122"/>
                <a:ea typeface="微软雅黑" pitchFamily="34" charset="-122"/>
              </a:rPr>
              <a:t>。这种</a:t>
            </a:r>
            <a:r>
              <a:rPr lang="zh-CN" altLang="en-US" sz="2000" b="1" dirty="0">
                <a:latin typeface="微软雅黑" pitchFamily="34" charset="-122"/>
                <a:ea typeface="微软雅黑" pitchFamily="34" charset="-122"/>
              </a:rPr>
              <a:t>现象称为</a:t>
            </a:r>
            <a:r>
              <a:rPr lang="zh-CN" altLang="en-US" sz="2000" b="1" dirty="0">
                <a:solidFill>
                  <a:srgbClr val="0000FF"/>
                </a:solidFill>
                <a:latin typeface="微软雅黑" pitchFamily="34" charset="-122"/>
                <a:ea typeface="微软雅黑" pitchFamily="34" charset="-122"/>
              </a:rPr>
              <a:t>拥塞 </a:t>
            </a:r>
            <a:r>
              <a:rPr lang="en-US" altLang="zh-CN" sz="2000" b="1" dirty="0">
                <a:latin typeface="微软雅黑" pitchFamily="34" charset="-122"/>
                <a:ea typeface="微软雅黑" pitchFamily="34" charset="-122"/>
              </a:rPr>
              <a:t>(congestion)</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最坏结果：</a:t>
            </a:r>
            <a:r>
              <a:rPr lang="zh-CN" altLang="en-US" sz="2000" b="1" dirty="0" smtClean="0">
                <a:solidFill>
                  <a:srgbClr val="C00000"/>
                </a:solidFill>
                <a:latin typeface="微软雅黑" pitchFamily="34" charset="-122"/>
                <a:ea typeface="微软雅黑" pitchFamily="34" charset="-122"/>
              </a:rPr>
              <a:t>系统崩溃。</a:t>
            </a:r>
            <a:endParaRPr lang="zh-CN" altLang="en-US" sz="2000" b="1" dirty="0">
              <a:solidFill>
                <a:srgbClr val="C00000"/>
              </a:solidFill>
              <a:latin typeface="微软雅黑" pitchFamily="34" charset="-122"/>
              <a:ea typeface="微软雅黑" pitchFamily="34" charset="-122"/>
            </a:endParaRPr>
          </a:p>
        </p:txBody>
      </p:sp>
      <p:sp>
        <p:nvSpPr>
          <p:cNvPr id="8" name="Rectangle 2"/>
          <p:cNvSpPr>
            <a:spLocks noChangeArrowheads="1"/>
          </p:cNvSpPr>
          <p:nvPr/>
        </p:nvSpPr>
        <p:spPr bwMode="auto">
          <a:xfrm>
            <a:off x="6798893" y="1586270"/>
            <a:ext cx="484747" cy="2317428"/>
          </a:xfrm>
          <a:prstGeom prst="rect">
            <a:avLst/>
          </a:prstGeom>
          <a:solidFill>
            <a:srgbClr val="00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zh-CN" altLang="en-US" sz="1200" b="1">
              <a:latin typeface="微软雅黑" pitchFamily="34" charset="-122"/>
              <a:ea typeface="微软雅黑" pitchFamily="34" charset="-122"/>
            </a:endParaRPr>
          </a:p>
        </p:txBody>
      </p:sp>
      <p:grpSp>
        <p:nvGrpSpPr>
          <p:cNvPr id="3" name="组合 2"/>
          <p:cNvGrpSpPr/>
          <p:nvPr/>
        </p:nvGrpSpPr>
        <p:grpSpPr>
          <a:xfrm>
            <a:off x="5018115" y="1419034"/>
            <a:ext cx="3122419" cy="2737100"/>
            <a:chOff x="4857857" y="1639611"/>
            <a:chExt cx="3122419" cy="2737100"/>
          </a:xfrm>
        </p:grpSpPr>
        <p:sp>
          <p:nvSpPr>
            <p:cNvPr id="10" name="Line 5"/>
            <p:cNvSpPr>
              <a:spLocks noChangeShapeType="1"/>
            </p:cNvSpPr>
            <p:nvPr/>
          </p:nvSpPr>
          <p:spPr bwMode="auto">
            <a:xfrm flipH="1" flipV="1">
              <a:off x="5130534" y="1722576"/>
              <a:ext cx="0" cy="105337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1" name="Line 6"/>
            <p:cNvSpPr>
              <a:spLocks noChangeShapeType="1"/>
            </p:cNvSpPr>
            <p:nvPr/>
          </p:nvSpPr>
          <p:spPr bwMode="auto">
            <a:xfrm>
              <a:off x="5130534" y="2775953"/>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2" name="Freeform 7"/>
            <p:cNvSpPr>
              <a:spLocks/>
            </p:cNvSpPr>
            <p:nvPr/>
          </p:nvSpPr>
          <p:spPr bwMode="auto">
            <a:xfrm>
              <a:off x="5130534" y="1806847"/>
              <a:ext cx="1777405" cy="979640"/>
            </a:xfrm>
            <a:custGeom>
              <a:avLst/>
              <a:gdLst>
                <a:gd name="T0" fmla="*/ 0 w 1584"/>
                <a:gd name="T1" fmla="*/ 2147483647 h 1212"/>
                <a:gd name="T2" fmla="*/ 0 w 1584"/>
                <a:gd name="T3" fmla="*/ 2147483647 h 1212"/>
                <a:gd name="T4" fmla="*/ 2147483647 w 1584"/>
                <a:gd name="T5" fmla="*/ 2147483647 h 1212"/>
                <a:gd name="T6" fmla="*/ 2147483647 w 1584"/>
                <a:gd name="T7" fmla="*/ 2147483647 h 1212"/>
                <a:gd name="T8" fmla="*/ 2147483647 w 1584"/>
                <a:gd name="T9" fmla="*/ 2147483647 h 1212"/>
                <a:gd name="T10" fmla="*/ 2147483647 w 1584"/>
                <a:gd name="T11" fmla="*/ 2147483647 h 1212"/>
                <a:gd name="T12" fmla="*/ 2147483647 w 1584"/>
                <a:gd name="T13" fmla="*/ 0 h 1212"/>
                <a:gd name="T14" fmla="*/ 2147483647 w 1584"/>
                <a:gd name="T15" fmla="*/ 0 h 1212"/>
                <a:gd name="T16" fmla="*/ 2147483647 w 1584"/>
                <a:gd name="T17" fmla="*/ 2147483647 h 1212"/>
                <a:gd name="T18" fmla="*/ 2147483647 w 1584"/>
                <a:gd name="T19" fmla="*/ 2147483647 h 1212"/>
                <a:gd name="T20" fmla="*/ 2147483647 w 1584"/>
                <a:gd name="T21" fmla="*/ 2147483647 h 1212"/>
                <a:gd name="T22" fmla="*/ 2147483647 w 1584"/>
                <a:gd name="T23" fmla="*/ 2147483647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3" name="Line 8"/>
            <p:cNvSpPr>
              <a:spLocks noChangeShapeType="1"/>
            </p:cNvSpPr>
            <p:nvPr/>
          </p:nvSpPr>
          <p:spPr bwMode="auto">
            <a:xfrm>
              <a:off x="6628125"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4" name="Line 9"/>
            <p:cNvSpPr>
              <a:spLocks noChangeShapeType="1"/>
            </p:cNvSpPr>
            <p:nvPr/>
          </p:nvSpPr>
          <p:spPr bwMode="auto">
            <a:xfrm>
              <a:off x="5669141"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flipH="1" flipV="1">
              <a:off x="5130534" y="2944493"/>
              <a:ext cx="0" cy="117978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5130534" y="4114218"/>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5669141" y="2944493"/>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6628125" y="2944494"/>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5669141" y="1806847"/>
              <a:ext cx="969494"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1" name="Freeform 16"/>
            <p:cNvSpPr>
              <a:spLocks/>
            </p:cNvSpPr>
            <p:nvPr/>
          </p:nvSpPr>
          <p:spPr bwMode="auto">
            <a:xfrm>
              <a:off x="5130534" y="3018331"/>
              <a:ext cx="1561962" cy="1061900"/>
            </a:xfrm>
            <a:custGeom>
              <a:avLst/>
              <a:gdLst>
                <a:gd name="T0" fmla="*/ 0 w 1392"/>
                <a:gd name="T1" fmla="*/ 2147483647 h 1248"/>
                <a:gd name="T2" fmla="*/ 2147483647 w 1392"/>
                <a:gd name="T3" fmla="*/ 2147483647 h 1248"/>
                <a:gd name="T4" fmla="*/ 2147483647 w 1392"/>
                <a:gd name="T5" fmla="*/ 2147483647 h 1248"/>
                <a:gd name="T6" fmla="*/ 2147483647 w 1392"/>
                <a:gd name="T7" fmla="*/ 2147483647 h 1248"/>
                <a:gd name="T8" fmla="*/ 2147483647 w 1392"/>
                <a:gd name="T9" fmla="*/ 2147483647 h 1248"/>
                <a:gd name="T10" fmla="*/ 2147483647 w 1392"/>
                <a:gd name="T11" fmla="*/ 2147483647 h 1248"/>
                <a:gd name="T12" fmla="*/ 2147483647 w 1392"/>
                <a:gd name="T13" fmla="*/ 0 h 12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248">
                  <a:moveTo>
                    <a:pt x="0" y="1248"/>
                  </a:moveTo>
                  <a:lnTo>
                    <a:pt x="480" y="1152"/>
                  </a:lnTo>
                  <a:lnTo>
                    <a:pt x="816" y="912"/>
                  </a:lnTo>
                  <a:lnTo>
                    <a:pt x="1104" y="624"/>
                  </a:lnTo>
                  <a:lnTo>
                    <a:pt x="1296" y="384"/>
                  </a:lnTo>
                  <a:lnTo>
                    <a:pt x="1344" y="288"/>
                  </a:lnTo>
                  <a:lnTo>
                    <a:pt x="1392" y="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2" name="Text Box 17"/>
            <p:cNvSpPr txBox="1">
              <a:spLocks noChangeArrowheads="1"/>
            </p:cNvSpPr>
            <p:nvPr/>
          </p:nvSpPr>
          <p:spPr bwMode="auto">
            <a:xfrm>
              <a:off x="7152187" y="4124276"/>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smtClean="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3" name="Text Box 18"/>
            <p:cNvSpPr txBox="1">
              <a:spLocks noChangeArrowheads="1"/>
            </p:cNvSpPr>
            <p:nvPr/>
          </p:nvSpPr>
          <p:spPr bwMode="auto">
            <a:xfrm>
              <a:off x="7152187" y="2775953"/>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smtClean="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4" name="Text Box 19"/>
            <p:cNvSpPr txBox="1">
              <a:spLocks noChangeArrowheads="1"/>
            </p:cNvSpPr>
            <p:nvPr/>
          </p:nvSpPr>
          <p:spPr bwMode="auto">
            <a:xfrm rot="16200000">
              <a:off x="4695016" y="1958209"/>
              <a:ext cx="592753"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smtClean="0">
                  <a:latin typeface="微软雅黑" pitchFamily="34" charset="-122"/>
                  <a:ea typeface="微软雅黑" pitchFamily="34" charset="-122"/>
                </a:rPr>
                <a:t>吞量率</a:t>
              </a:r>
              <a:endParaRPr kumimoji="0" lang="en-US" altLang="zh-CN" sz="1200" b="1" dirty="0">
                <a:latin typeface="微软雅黑" pitchFamily="34" charset="-122"/>
                <a:ea typeface="微软雅黑" pitchFamily="34" charset="-122"/>
              </a:endParaRPr>
            </a:p>
          </p:txBody>
        </p:sp>
        <p:sp>
          <p:nvSpPr>
            <p:cNvPr id="25" name="Text Box 20"/>
            <p:cNvSpPr txBox="1">
              <a:spLocks noChangeArrowheads="1"/>
            </p:cNvSpPr>
            <p:nvPr/>
          </p:nvSpPr>
          <p:spPr bwMode="auto">
            <a:xfrm rot="16200000">
              <a:off x="4763550" y="3001052"/>
              <a:ext cx="451200"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smtClean="0">
                  <a:latin typeface="微软雅黑" pitchFamily="34" charset="-122"/>
                  <a:ea typeface="微软雅黑" pitchFamily="34" charset="-122"/>
                </a:rPr>
                <a:t>延迟</a:t>
              </a:r>
              <a:endParaRPr kumimoji="0" lang="en-US" altLang="zh-CN" sz="1200" b="1" dirty="0">
                <a:latin typeface="微软雅黑" pitchFamily="34" charset="-122"/>
                <a:ea typeface="微软雅黑" pitchFamily="34" charset="-122"/>
              </a:endParaRPr>
            </a:p>
          </p:txBody>
        </p:sp>
        <p:sp>
          <p:nvSpPr>
            <p:cNvPr id="28" name="Text Box 23"/>
            <p:cNvSpPr txBox="1">
              <a:spLocks noChangeArrowheads="1"/>
            </p:cNvSpPr>
            <p:nvPr/>
          </p:nvSpPr>
          <p:spPr bwMode="auto">
            <a:xfrm>
              <a:off x="7378708" y="2244822"/>
              <a:ext cx="570038" cy="4591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smtClean="0">
                  <a:solidFill>
                    <a:srgbClr val="C00000"/>
                  </a:solidFill>
                  <a:latin typeface="微软雅黑" pitchFamily="34" charset="-122"/>
                  <a:ea typeface="微软雅黑" pitchFamily="34" charset="-122"/>
                </a:rPr>
                <a:t>系统</a:t>
              </a:r>
              <a:endParaRPr kumimoji="0" lang="en-US" altLang="zh-CN" sz="1200" b="1" dirty="0" smtClean="0">
                <a:solidFill>
                  <a:srgbClr val="C00000"/>
                </a:solidFill>
                <a:latin typeface="微软雅黑" pitchFamily="34" charset="-122"/>
                <a:ea typeface="微软雅黑" pitchFamily="34" charset="-122"/>
              </a:endParaRPr>
            </a:p>
            <a:p>
              <a:r>
                <a:rPr kumimoji="0" lang="zh-CN" altLang="en-US" sz="1200" b="1" dirty="0" smtClean="0">
                  <a:solidFill>
                    <a:srgbClr val="C00000"/>
                  </a:solidFill>
                  <a:latin typeface="微软雅黑" pitchFamily="34" charset="-122"/>
                  <a:ea typeface="微软雅黑" pitchFamily="34" charset="-122"/>
                </a:rPr>
                <a:t>崩溃</a:t>
              </a:r>
              <a:endParaRPr kumimoji="0" lang="en-US" altLang="zh-CN" sz="1200" b="1" dirty="0">
                <a:solidFill>
                  <a:srgbClr val="C00000"/>
                </a:solidFill>
                <a:latin typeface="微软雅黑" pitchFamily="34" charset="-122"/>
                <a:ea typeface="微软雅黑" pitchFamily="34" charset="-122"/>
              </a:endParaRPr>
            </a:p>
          </p:txBody>
        </p:sp>
        <p:sp>
          <p:nvSpPr>
            <p:cNvPr id="30" name="Line 25"/>
            <p:cNvSpPr>
              <a:spLocks noChangeShapeType="1"/>
            </p:cNvSpPr>
            <p:nvPr/>
          </p:nvSpPr>
          <p:spPr bwMode="auto">
            <a:xfrm flipH="1">
              <a:off x="6891107" y="2396737"/>
              <a:ext cx="538608" cy="3370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31" name="Text Box 26"/>
            <p:cNvSpPr txBox="1">
              <a:spLocks noChangeArrowheads="1"/>
            </p:cNvSpPr>
            <p:nvPr/>
          </p:nvSpPr>
          <p:spPr bwMode="auto">
            <a:xfrm>
              <a:off x="7289563" y="1639611"/>
              <a:ext cx="690713" cy="43929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smtClean="0">
                  <a:solidFill>
                    <a:srgbClr val="CC00CC"/>
                  </a:solidFill>
                  <a:latin typeface="微软雅黑" pitchFamily="34" charset="-122"/>
                  <a:ea typeface="微软雅黑" pitchFamily="34" charset="-122"/>
                </a:rPr>
                <a:t>分组丢失增多</a:t>
              </a:r>
              <a:endParaRPr kumimoji="0" lang="en-US" altLang="zh-CN" sz="1200" b="1" dirty="0">
                <a:solidFill>
                  <a:srgbClr val="CC00CC"/>
                </a:solidFill>
                <a:latin typeface="微软雅黑" pitchFamily="34" charset="-122"/>
                <a:ea typeface="微软雅黑" pitchFamily="34" charset="-122"/>
              </a:endParaRPr>
            </a:p>
          </p:txBody>
        </p:sp>
        <p:sp>
          <p:nvSpPr>
            <p:cNvPr id="32" name="Line 27"/>
            <p:cNvSpPr>
              <a:spLocks noChangeShapeType="1"/>
            </p:cNvSpPr>
            <p:nvPr/>
          </p:nvSpPr>
          <p:spPr bwMode="auto">
            <a:xfrm flipH="1">
              <a:off x="6954167" y="1859016"/>
              <a:ext cx="377025" cy="842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29408961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grpId="0" nodeType="withEffect">
                                  <p:stCondLst>
                                    <p:cond delay="0"/>
                                  </p:stCondLst>
                                  <p:endCondLst>
                                    <p:cond evt="onNext" delay="0">
                                      <p:tgtEl>
                                        <p:sldTgt/>
                                      </p:tgtEl>
                                    </p:cond>
                                  </p:end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56963" y="62072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50" name="Rectangle 6"/>
          <p:cNvSpPr>
            <a:spLocks noChangeArrowheads="1"/>
          </p:cNvSpPr>
          <p:nvPr/>
        </p:nvSpPr>
        <p:spPr bwMode="auto">
          <a:xfrm>
            <a:off x="3591338" y="587513"/>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拥塞产生的原因</a:t>
            </a:r>
          </a:p>
        </p:txBody>
      </p:sp>
      <p:sp>
        <p:nvSpPr>
          <p:cNvPr id="51" name="Rectangle 68"/>
          <p:cNvSpPr>
            <a:spLocks noChangeArrowheads="1"/>
          </p:cNvSpPr>
          <p:nvPr/>
        </p:nvSpPr>
        <p:spPr bwMode="auto">
          <a:xfrm>
            <a:off x="556963" y="983823"/>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由</a:t>
            </a:r>
            <a:r>
              <a:rPr lang="zh-CN" altLang="en-US" sz="2000" b="1" dirty="0">
                <a:latin typeface="微软雅黑" pitchFamily="34" charset="-122"/>
                <a:ea typeface="微软雅黑" pitchFamily="34" charset="-122"/>
              </a:rPr>
              <a:t>许多因素</a:t>
            </a:r>
            <a:r>
              <a:rPr lang="zh-CN" altLang="en-US" sz="2000" b="1" dirty="0" smtClean="0">
                <a:latin typeface="微软雅黑" pitchFamily="34" charset="-122"/>
                <a:ea typeface="微软雅黑" pitchFamily="34" charset="-122"/>
              </a:rPr>
              <a:t>引起。</a:t>
            </a:r>
            <a:r>
              <a:rPr lang="zh-CN" altLang="en-US" sz="2000" b="1" dirty="0">
                <a:latin typeface="微软雅黑" pitchFamily="34" charset="-122"/>
                <a:ea typeface="微软雅黑" pitchFamily="34" charset="-122"/>
              </a:rPr>
              <a:t>例如</a:t>
            </a:r>
            <a:r>
              <a:rPr lang="zh-CN" altLang="en-US" sz="2000" b="1" dirty="0" smtClean="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节点</a:t>
            </a:r>
            <a:r>
              <a:rPr lang="zh-CN" altLang="en-US" sz="2000" b="1" dirty="0" smtClean="0">
                <a:latin typeface="微软雅黑" pitchFamily="34" charset="-122"/>
                <a:ea typeface="微软雅黑" pitchFamily="34" charset="-122"/>
              </a:rPr>
              <a:t>缓存容量</a:t>
            </a:r>
            <a:r>
              <a:rPr lang="zh-CN" altLang="en-US" sz="2000" b="1" dirty="0">
                <a:latin typeface="微软雅黑" pitchFamily="34" charset="-122"/>
                <a:ea typeface="微软雅黑" pitchFamily="34" charset="-122"/>
              </a:rPr>
              <a:t>太小；</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链路容量</a:t>
            </a:r>
            <a:r>
              <a:rPr lang="zh-CN" altLang="en-US" sz="2000" b="1" dirty="0">
                <a:latin typeface="微软雅黑" pitchFamily="34" charset="-122"/>
                <a:ea typeface="微软雅黑" pitchFamily="34" charset="-122"/>
              </a:rPr>
              <a:t>不足；</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处理机</a:t>
            </a:r>
            <a:r>
              <a:rPr lang="zh-CN" altLang="en-US" sz="2000" b="1" dirty="0" smtClean="0">
                <a:latin typeface="微软雅黑" pitchFamily="34" charset="-122"/>
                <a:ea typeface="微软雅黑" pitchFamily="34" charset="-122"/>
              </a:rPr>
              <a:t>处理速率</a:t>
            </a:r>
            <a:r>
              <a:rPr lang="zh-CN" altLang="en-US" sz="2000" b="1" dirty="0">
                <a:latin typeface="微软雅黑" pitchFamily="34" charset="-122"/>
                <a:ea typeface="微软雅黑" pitchFamily="34" charset="-122"/>
              </a:rPr>
              <a:t>太慢；</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拥塞本身会进一步加剧拥塞</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出现网络拥塞的</a:t>
            </a:r>
            <a:r>
              <a:rPr lang="zh-CN" altLang="en-US" sz="2000" b="1" dirty="0" smtClean="0">
                <a:solidFill>
                  <a:srgbClr val="0000FF"/>
                </a:solidFill>
                <a:latin typeface="微软雅黑" pitchFamily="34" charset="-122"/>
                <a:ea typeface="微软雅黑" pitchFamily="34" charset="-122"/>
              </a:rPr>
              <a:t>条件：</a:t>
            </a:r>
            <a:endParaRPr lang="zh-CN" altLang="en-US" sz="2000" b="1" dirty="0">
              <a:solidFill>
                <a:srgbClr val="0000FF"/>
              </a:solidFill>
              <a:latin typeface="微软雅黑" pitchFamily="34" charset="-122"/>
              <a:ea typeface="微软雅黑" pitchFamily="34" charset="-122"/>
            </a:endParaRPr>
          </a:p>
        </p:txBody>
      </p:sp>
      <p:sp>
        <p:nvSpPr>
          <p:cNvPr id="5" name="矩形 4"/>
          <p:cNvSpPr/>
          <p:nvPr/>
        </p:nvSpPr>
        <p:spPr>
          <a:xfrm>
            <a:off x="1164330" y="3610397"/>
            <a:ext cx="6834042" cy="509959"/>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对</a:t>
            </a:r>
            <a:r>
              <a:rPr lang="zh-CN" altLang="en-US" sz="2000" b="1" dirty="0">
                <a:latin typeface="微软雅黑" pitchFamily="34" charset="-122"/>
                <a:ea typeface="微软雅黑" pitchFamily="34" charset="-122"/>
              </a:rPr>
              <a:t>资源需求  </a:t>
            </a:r>
            <a:r>
              <a:rPr lang="en-US" altLang="zh-CN" sz="2000" b="1" dirty="0">
                <a:latin typeface="微软雅黑" pitchFamily="34" charset="-122"/>
                <a:ea typeface="微软雅黑" pitchFamily="34" charset="-122"/>
              </a:rPr>
              <a:t>&gt; </a:t>
            </a:r>
            <a:r>
              <a:rPr lang="zh-CN" altLang="en-US" sz="2000" b="1" dirty="0">
                <a:latin typeface="微软雅黑" pitchFamily="34" charset="-122"/>
                <a:ea typeface="微软雅黑" pitchFamily="34" charset="-122"/>
              </a:rPr>
              <a:t>可用资源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5-7)</a:t>
            </a:r>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558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78377" y="592369"/>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增加资源能解决拥塞吗？</a:t>
            </a:r>
          </a:p>
        </p:txBody>
      </p:sp>
      <p:sp>
        <p:nvSpPr>
          <p:cNvPr id="4" name="Rectangle 68"/>
          <p:cNvSpPr>
            <a:spLocks noChangeArrowheads="1"/>
          </p:cNvSpPr>
          <p:nvPr/>
        </p:nvSpPr>
        <p:spPr bwMode="auto">
          <a:xfrm>
            <a:off x="556963" y="979252"/>
            <a:ext cx="8048776"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不能，而且</a:t>
            </a:r>
            <a:r>
              <a:rPr lang="zh-CN" altLang="en-US" sz="2000" b="1" dirty="0">
                <a:solidFill>
                  <a:srgbClr val="C00000"/>
                </a:solidFill>
                <a:latin typeface="微软雅黑" pitchFamily="34" charset="-122"/>
                <a:ea typeface="微软雅黑" pitchFamily="34" charset="-122"/>
              </a:rPr>
              <a:t>还可能使网络的性能更坏</a:t>
            </a:r>
            <a:r>
              <a:rPr lang="zh-CN" altLang="en-US" sz="2000" b="1" dirty="0" smtClean="0">
                <a:solidFill>
                  <a:srgbClr val="C00000"/>
                </a:solidFill>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6" name="Rectangle 68"/>
          <p:cNvSpPr>
            <a:spLocks noChangeArrowheads="1"/>
          </p:cNvSpPr>
          <p:nvPr/>
        </p:nvSpPr>
        <p:spPr bwMode="auto">
          <a:xfrm>
            <a:off x="556963" y="1412885"/>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例如：</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增大缓存，但未提高输出链路的容量和处理机的速度，排队等待时间将会大大增加，引起大量超时重传，解决不了网络拥塞；</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提高处理机处理的速率会将瓶颈转移到其他地方；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拥塞引起的</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并不会缓解网络的拥塞，反而会加剧网络的拥塞。</a:t>
            </a:r>
          </a:p>
        </p:txBody>
      </p:sp>
    </p:spTree>
    <p:extLst>
      <p:ext uri="{BB962C8B-B14F-4D97-AF65-F5344CB8AC3E}">
        <p14:creationId xmlns:p14="http://schemas.microsoft.com/office/powerpoint/2010/main" val="29820675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2911664" y="590156"/>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拥塞控制与流量控制的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711734731"/>
              </p:ext>
            </p:extLst>
          </p:nvPr>
        </p:nvGraphicFramePr>
        <p:xfrm>
          <a:off x="1062087" y="1042331"/>
          <a:ext cx="7110952" cy="3444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57930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556963" y="1012072"/>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Group 23"/>
          <p:cNvGrpSpPr>
            <a:grpSpLocks/>
          </p:cNvGrpSpPr>
          <p:nvPr/>
        </p:nvGrpSpPr>
        <p:grpSpPr bwMode="auto">
          <a:xfrm>
            <a:off x="1727122" y="2465424"/>
            <a:ext cx="4605001" cy="1692477"/>
            <a:chOff x="651" y="2544"/>
            <a:chExt cx="3908" cy="1556"/>
          </a:xfrm>
        </p:grpSpPr>
        <p:sp>
          <p:nvSpPr>
            <p:cNvPr id="62" name="Line 24"/>
            <p:cNvSpPr>
              <a:spLocks noChangeShapeType="1"/>
            </p:cNvSpPr>
            <p:nvPr/>
          </p:nvSpPr>
          <p:spPr bwMode="auto">
            <a:xfrm>
              <a:off x="2585" y="3737"/>
              <a:ext cx="84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3" name="Line 25"/>
            <p:cNvSpPr>
              <a:spLocks noChangeShapeType="1"/>
            </p:cNvSpPr>
            <p:nvPr/>
          </p:nvSpPr>
          <p:spPr bwMode="auto">
            <a:xfrm>
              <a:off x="1633" y="3737"/>
              <a:ext cx="9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nvGrpSpPr>
            <p:cNvPr id="64" name="Group 26"/>
            <p:cNvGrpSpPr>
              <a:grpSpLocks/>
            </p:cNvGrpSpPr>
            <p:nvPr/>
          </p:nvGrpSpPr>
          <p:grpSpPr bwMode="auto">
            <a:xfrm>
              <a:off x="651" y="2544"/>
              <a:ext cx="3908" cy="1556"/>
              <a:chOff x="651" y="2544"/>
              <a:chExt cx="3908" cy="1556"/>
            </a:xfrm>
          </p:grpSpPr>
          <p:grpSp>
            <p:nvGrpSpPr>
              <p:cNvPr id="65" name="Group 27"/>
              <p:cNvGrpSpPr>
                <a:grpSpLocks/>
              </p:cNvGrpSpPr>
              <p:nvPr/>
            </p:nvGrpSpPr>
            <p:grpSpPr bwMode="auto">
              <a:xfrm>
                <a:off x="651" y="2544"/>
                <a:ext cx="3908" cy="1252"/>
                <a:chOff x="651" y="2544"/>
                <a:chExt cx="3908" cy="1252"/>
              </a:xfrm>
            </p:grpSpPr>
            <p:sp>
              <p:nvSpPr>
                <p:cNvPr id="68"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9" name="Line 29"/>
                <p:cNvSpPr>
                  <a:spLocks noChangeShapeType="1"/>
                </p:cNvSpPr>
                <p:nvPr/>
              </p:nvSpPr>
              <p:spPr bwMode="auto">
                <a:xfrm>
                  <a:off x="2576" y="2611"/>
                  <a:ext cx="0" cy="94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0" name="Text Box 30"/>
                <p:cNvSpPr txBox="1">
                  <a:spLocks noChangeArrowheads="1"/>
                </p:cNvSpPr>
                <p:nvPr/>
              </p:nvSpPr>
              <p:spPr bwMode="auto">
                <a:xfrm>
                  <a:off x="3532" y="2544"/>
                  <a:ext cx="1027"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66"/>
                      </a:solidFill>
                      <a:latin typeface="微软雅黑" pitchFamily="34" charset="-122"/>
                      <a:ea typeface="微软雅黑" pitchFamily="34" charset="-122"/>
                    </a:rPr>
                    <a:t>无拥塞控制</a:t>
                  </a:r>
                </a:p>
              </p:txBody>
            </p:sp>
            <p:sp>
              <p:nvSpPr>
                <p:cNvPr id="71" name="Line 31"/>
                <p:cNvSpPr>
                  <a:spLocks noChangeShapeType="1"/>
                </p:cNvSpPr>
                <p:nvPr/>
              </p:nvSpPr>
              <p:spPr bwMode="auto">
                <a:xfrm flipH="1">
                  <a:off x="3125" y="2759"/>
                  <a:ext cx="453" cy="1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2" name="Line 32"/>
                <p:cNvSpPr>
                  <a:spLocks noChangeShapeType="1"/>
                </p:cNvSpPr>
                <p:nvPr/>
              </p:nvSpPr>
              <p:spPr bwMode="auto">
                <a:xfrm>
                  <a:off x="1619" y="2848"/>
                  <a:ext cx="0" cy="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3" name="Line 33"/>
                <p:cNvSpPr>
                  <a:spLocks noChangeShapeType="1"/>
                </p:cNvSpPr>
                <p:nvPr/>
              </p:nvSpPr>
              <p:spPr bwMode="auto">
                <a:xfrm>
                  <a:off x="2576"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4" name="Line 34"/>
                <p:cNvSpPr>
                  <a:spLocks noChangeShapeType="1"/>
                </p:cNvSpPr>
                <p:nvPr/>
              </p:nvSpPr>
              <p:spPr bwMode="auto">
                <a:xfrm>
                  <a:off x="3424"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5" name="Line 35"/>
                <p:cNvSpPr>
                  <a:spLocks noChangeShapeType="1"/>
                </p:cNvSpPr>
                <p:nvPr/>
              </p:nvSpPr>
              <p:spPr bwMode="auto">
                <a:xfrm>
                  <a:off x="1619"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sp>
            <p:nvSpPr>
              <p:cNvPr id="66" name="Text Box 36"/>
              <p:cNvSpPr txBox="1">
                <a:spLocks noChangeArrowheads="1"/>
              </p:cNvSpPr>
              <p:nvPr/>
            </p:nvSpPr>
            <p:spPr bwMode="auto">
              <a:xfrm>
                <a:off x="2748" y="3589"/>
                <a:ext cx="461" cy="283"/>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拥塞</a:t>
                </a:r>
              </a:p>
            </p:txBody>
          </p:sp>
          <p:sp>
            <p:nvSpPr>
              <p:cNvPr id="67" name="Text Box 37"/>
              <p:cNvSpPr txBox="1">
                <a:spLocks noChangeArrowheads="1"/>
              </p:cNvSpPr>
              <p:nvPr/>
            </p:nvSpPr>
            <p:spPr bwMode="auto">
              <a:xfrm>
                <a:off x="1872" y="3619"/>
                <a:ext cx="461" cy="481"/>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r>
                  <a:rPr lang="zh-CN" altLang="en-US" sz="1400" dirty="0">
                    <a:latin typeface="微软雅黑" pitchFamily="34" charset="-122"/>
                    <a:ea typeface="微软雅黑" pitchFamily="34" charset="-122"/>
                  </a:rPr>
                  <a:t>轻度</a:t>
                </a:r>
              </a:p>
              <a:p>
                <a:pPr algn="ctr" eaLnBrk="1" hangingPunct="1"/>
                <a:r>
                  <a:rPr lang="zh-CN" altLang="en-US" sz="1400" dirty="0">
                    <a:latin typeface="微软雅黑" pitchFamily="34" charset="-122"/>
                    <a:ea typeface="微软雅黑" pitchFamily="34" charset="-122"/>
                  </a:rPr>
                  <a:t>拥塞</a:t>
                </a:r>
              </a:p>
            </p:txBody>
          </p:sp>
        </p:grpSp>
      </p:grpSp>
      <p:sp>
        <p:nvSpPr>
          <p:cNvPr id="38" name="AutoShape 5"/>
          <p:cNvSpPr>
            <a:spLocks noChangeArrowheads="1"/>
          </p:cNvSpPr>
          <p:nvPr/>
        </p:nvSpPr>
        <p:spPr bwMode="auto">
          <a:xfrm>
            <a:off x="556963" y="61878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278387" y="595692"/>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拥塞控制所起的</a:t>
            </a:r>
            <a:r>
              <a:rPr lang="zh-CN" altLang="en-US" sz="2000" b="1" dirty="0" smtClean="0">
                <a:solidFill>
                  <a:schemeClr val="bg1"/>
                </a:solidFill>
                <a:latin typeface="微软雅黑" pitchFamily="34" charset="-122"/>
                <a:ea typeface="微软雅黑" pitchFamily="34" charset="-122"/>
              </a:rPr>
              <a:t>作用</a:t>
            </a:r>
            <a:endParaRPr lang="zh-CN" altLang="en-US" sz="2000" b="1" dirty="0">
              <a:solidFill>
                <a:schemeClr val="bg1"/>
              </a:solidFill>
              <a:latin typeface="微软雅黑" pitchFamily="34" charset="-122"/>
              <a:ea typeface="微软雅黑" pitchFamily="34" charset="-122"/>
            </a:endParaRPr>
          </a:p>
        </p:txBody>
      </p:sp>
      <p:sp>
        <p:nvSpPr>
          <p:cNvPr id="41" name="Line 3"/>
          <p:cNvSpPr>
            <a:spLocks noChangeShapeType="1"/>
          </p:cNvSpPr>
          <p:nvPr/>
        </p:nvSpPr>
        <p:spPr bwMode="auto">
          <a:xfrm rot="16200000">
            <a:off x="534447" y="2382214"/>
            <a:ext cx="2385349"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 name="Text Box 4"/>
          <p:cNvSpPr txBox="1">
            <a:spLocks noChangeArrowheads="1"/>
          </p:cNvSpPr>
          <p:nvPr/>
        </p:nvSpPr>
        <p:spPr bwMode="auto">
          <a:xfrm>
            <a:off x="6275535" y="3599906"/>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提供的负载</a:t>
            </a:r>
          </a:p>
        </p:txBody>
      </p:sp>
      <p:sp>
        <p:nvSpPr>
          <p:cNvPr id="43" name="Text Box 5"/>
          <p:cNvSpPr txBox="1">
            <a:spLocks noChangeArrowheads="1"/>
          </p:cNvSpPr>
          <p:nvPr/>
        </p:nvSpPr>
        <p:spPr bwMode="auto">
          <a:xfrm>
            <a:off x="1727121" y="111649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吞吐量</a:t>
            </a:r>
          </a:p>
        </p:txBody>
      </p:sp>
      <p:grpSp>
        <p:nvGrpSpPr>
          <p:cNvPr id="44" name="Group 6"/>
          <p:cNvGrpSpPr>
            <a:grpSpLocks/>
          </p:cNvGrpSpPr>
          <p:nvPr/>
        </p:nvGrpSpPr>
        <p:grpSpPr bwMode="auto">
          <a:xfrm>
            <a:off x="1727121" y="1622449"/>
            <a:ext cx="4810036" cy="1952440"/>
            <a:chOff x="651" y="1764"/>
            <a:chExt cx="4082" cy="1795"/>
          </a:xfrm>
        </p:grpSpPr>
        <p:sp>
          <p:nvSpPr>
            <p:cNvPr id="45" name="Line 7"/>
            <p:cNvSpPr>
              <a:spLocks noChangeShapeType="1"/>
            </p:cNvSpPr>
            <p:nvPr/>
          </p:nvSpPr>
          <p:spPr bwMode="auto">
            <a:xfrm flipV="1">
              <a:off x="651" y="2077"/>
              <a:ext cx="1925" cy="148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6" name="Line 8"/>
            <p:cNvSpPr>
              <a:spLocks noChangeShapeType="1"/>
            </p:cNvSpPr>
            <p:nvPr/>
          </p:nvSpPr>
          <p:spPr bwMode="auto">
            <a:xfrm>
              <a:off x="2576" y="2077"/>
              <a:ext cx="2157"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7" name="Text Box 9"/>
            <p:cNvSpPr txBox="1">
              <a:spLocks noChangeArrowheads="1"/>
            </p:cNvSpPr>
            <p:nvPr/>
          </p:nvSpPr>
          <p:spPr bwMode="auto">
            <a:xfrm>
              <a:off x="2901" y="1764"/>
              <a:ext cx="137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CC00CC"/>
                  </a:solidFill>
                  <a:latin typeface="微软雅黑" pitchFamily="34" charset="-122"/>
                  <a:ea typeface="微软雅黑" pitchFamily="34" charset="-122"/>
                </a:rPr>
                <a:t>理想的拥塞控制</a:t>
              </a:r>
            </a:p>
          </p:txBody>
        </p:sp>
      </p:grpSp>
      <p:grpSp>
        <p:nvGrpSpPr>
          <p:cNvPr id="49" name="Group 11"/>
          <p:cNvGrpSpPr>
            <a:grpSpLocks/>
          </p:cNvGrpSpPr>
          <p:nvPr/>
        </p:nvGrpSpPr>
        <p:grpSpPr bwMode="auto">
          <a:xfrm>
            <a:off x="1727121" y="2014024"/>
            <a:ext cx="4879559" cy="1560864"/>
            <a:chOff x="651" y="2124"/>
            <a:chExt cx="4141" cy="1435"/>
          </a:xfrm>
        </p:grpSpPr>
        <p:sp>
          <p:nvSpPr>
            <p:cNvPr id="50"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nvGrpSpPr>
            <p:cNvPr id="51" name="Group 13"/>
            <p:cNvGrpSpPr>
              <a:grpSpLocks/>
            </p:cNvGrpSpPr>
            <p:nvPr/>
          </p:nvGrpSpPr>
          <p:grpSpPr bwMode="auto">
            <a:xfrm>
              <a:off x="2451" y="2124"/>
              <a:ext cx="1376" cy="439"/>
              <a:chOff x="2451" y="2124"/>
              <a:chExt cx="1376" cy="439"/>
            </a:xfrm>
          </p:grpSpPr>
          <p:sp>
            <p:nvSpPr>
              <p:cNvPr id="52" name="Text Box 14"/>
              <p:cNvSpPr txBox="1">
                <a:spLocks noChangeArrowheads="1"/>
              </p:cNvSpPr>
              <p:nvPr/>
            </p:nvSpPr>
            <p:spPr bwMode="auto">
              <a:xfrm>
                <a:off x="2451" y="2124"/>
                <a:ext cx="1376" cy="3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实际的拥塞控制</a:t>
                </a:r>
              </a:p>
            </p:txBody>
          </p:sp>
          <p:sp>
            <p:nvSpPr>
              <p:cNvPr id="53" name="Line 15"/>
              <p:cNvSpPr>
                <a:spLocks noChangeShapeType="1"/>
              </p:cNvSpPr>
              <p:nvPr/>
            </p:nvSpPr>
            <p:spPr bwMode="auto">
              <a:xfrm>
                <a:off x="3016" y="2387"/>
                <a:ext cx="10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grpSp>
      <p:sp>
        <p:nvSpPr>
          <p:cNvPr id="54" name="Line 16"/>
          <p:cNvSpPr>
            <a:spLocks noChangeShapeType="1"/>
          </p:cNvSpPr>
          <p:nvPr/>
        </p:nvSpPr>
        <p:spPr bwMode="auto">
          <a:xfrm>
            <a:off x="1727121" y="3574888"/>
            <a:ext cx="5174147"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Text Box 17"/>
          <p:cNvSpPr txBox="1">
            <a:spLocks noChangeArrowheads="1"/>
          </p:cNvSpPr>
          <p:nvPr/>
        </p:nvSpPr>
        <p:spPr bwMode="auto">
          <a:xfrm>
            <a:off x="1442736" y="3422881"/>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600" dirty="0">
                <a:solidFill>
                  <a:srgbClr val="333399"/>
                </a:solidFill>
                <a:latin typeface="微软雅黑" pitchFamily="34" charset="-122"/>
                <a:ea typeface="微软雅黑" pitchFamily="34" charset="-122"/>
              </a:rPr>
              <a:t>0</a:t>
            </a:r>
          </a:p>
        </p:txBody>
      </p:sp>
      <p:grpSp>
        <p:nvGrpSpPr>
          <p:cNvPr id="56" name="Group 18"/>
          <p:cNvGrpSpPr>
            <a:grpSpLocks/>
          </p:cNvGrpSpPr>
          <p:nvPr/>
        </p:nvGrpSpPr>
        <p:grpSpPr bwMode="auto">
          <a:xfrm>
            <a:off x="4906315" y="2847212"/>
            <a:ext cx="2651294" cy="792941"/>
            <a:chOff x="3349" y="2890"/>
            <a:chExt cx="2250" cy="729"/>
          </a:xfrm>
        </p:grpSpPr>
        <p:grpSp>
          <p:nvGrpSpPr>
            <p:cNvPr id="57" name="Group 19"/>
            <p:cNvGrpSpPr>
              <a:grpSpLocks/>
            </p:cNvGrpSpPr>
            <p:nvPr/>
          </p:nvGrpSpPr>
          <p:grpSpPr bwMode="auto">
            <a:xfrm>
              <a:off x="3477" y="2890"/>
              <a:ext cx="2122" cy="600"/>
              <a:chOff x="3477" y="2890"/>
              <a:chExt cx="2122" cy="600"/>
            </a:xfrm>
          </p:grpSpPr>
          <p:sp>
            <p:nvSpPr>
              <p:cNvPr id="59" name="Text Box 20"/>
              <p:cNvSpPr txBox="1">
                <a:spLocks noChangeArrowheads="1"/>
              </p:cNvSpPr>
              <p:nvPr/>
            </p:nvSpPr>
            <p:spPr bwMode="auto">
              <a:xfrm>
                <a:off x="3881" y="2890"/>
                <a:ext cx="171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smtClean="0">
                    <a:solidFill>
                      <a:srgbClr val="C00000"/>
                    </a:solidFill>
                    <a:latin typeface="微软雅黑" pitchFamily="34" charset="-122"/>
                    <a:ea typeface="微软雅黑" pitchFamily="34" charset="-122"/>
                  </a:rPr>
                  <a:t>死锁（</a:t>
                </a:r>
                <a:r>
                  <a:rPr lang="zh-CN" altLang="en-US" sz="1600" dirty="0">
                    <a:solidFill>
                      <a:srgbClr val="C00000"/>
                    </a:solidFill>
                    <a:latin typeface="微软雅黑" pitchFamily="34" charset="-122"/>
                    <a:ea typeface="微软雅黑" pitchFamily="34" charset="-122"/>
                  </a:rPr>
                  <a:t>吞吐量 </a:t>
                </a:r>
                <a:r>
                  <a:rPr lang="en-US" altLang="zh-CN" sz="1600" dirty="0">
                    <a:solidFill>
                      <a:srgbClr val="C00000"/>
                    </a:solidFill>
                    <a:latin typeface="微软雅黑" pitchFamily="34" charset="-122"/>
                    <a:ea typeface="微软雅黑" pitchFamily="34" charset="-122"/>
                  </a:rPr>
                  <a:t>= 0</a:t>
                </a:r>
                <a:r>
                  <a:rPr lang="zh-CN" altLang="en-US" sz="1600" dirty="0">
                    <a:solidFill>
                      <a:srgbClr val="C00000"/>
                    </a:solidFill>
                    <a:latin typeface="微软雅黑" pitchFamily="34" charset="-122"/>
                    <a:ea typeface="微软雅黑" pitchFamily="34" charset="-122"/>
                  </a:rPr>
                  <a:t>）</a:t>
                </a:r>
              </a:p>
            </p:txBody>
          </p:sp>
          <p:sp>
            <p:nvSpPr>
              <p:cNvPr id="60" name="Line 21"/>
              <p:cNvSpPr>
                <a:spLocks noChangeShapeType="1"/>
              </p:cNvSpPr>
              <p:nvPr/>
            </p:nvSpPr>
            <p:spPr bwMode="auto">
              <a:xfrm flipH="1">
                <a:off x="3477" y="3104"/>
                <a:ext cx="457" cy="38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
          <p:nvSpPr>
            <p:cNvPr id="58" name="Oval 22"/>
            <p:cNvSpPr>
              <a:spLocks noChangeArrowheads="1"/>
            </p:cNvSpPr>
            <p:nvPr/>
          </p:nvSpPr>
          <p:spPr bwMode="auto">
            <a:xfrm>
              <a:off x="3349" y="3485"/>
              <a:ext cx="141" cy="13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Tree>
    <p:extLst>
      <p:ext uri="{BB962C8B-B14F-4D97-AF65-F5344CB8AC3E}">
        <p14:creationId xmlns:p14="http://schemas.microsoft.com/office/powerpoint/2010/main" val="39710728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3000"/>
                                        <p:tgtEl>
                                          <p:spTgt spid="61"/>
                                        </p:tgtEl>
                                      </p:cBhvr>
                                    </p:animEffect>
                                  </p:childTnLst>
                                </p:cTn>
                              </p:par>
                            </p:childTnLst>
                          </p:cTn>
                        </p:par>
                        <p:par>
                          <p:cTn id="8" fill="hold">
                            <p:stCondLst>
                              <p:cond delay="30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275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629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296385" y="593083"/>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拥塞控制的一般</a:t>
            </a:r>
            <a:r>
              <a:rPr lang="zh-CN" altLang="en-US" sz="2000" b="1" dirty="0" smtClean="0">
                <a:solidFill>
                  <a:schemeClr val="bg1"/>
                </a:solidFill>
                <a:latin typeface="微软雅黑" pitchFamily="34" charset="-122"/>
                <a:ea typeface="微软雅黑" pitchFamily="34" charset="-122"/>
              </a:rPr>
              <a:t>原理</a:t>
            </a:r>
            <a:endParaRPr lang="zh-CN" altLang="en-US" sz="2000" b="1" dirty="0">
              <a:solidFill>
                <a:schemeClr val="bg1"/>
              </a:solidFill>
              <a:latin typeface="微软雅黑" pitchFamily="34" charset="-122"/>
              <a:ea typeface="微软雅黑" pitchFamily="34" charset="-122"/>
            </a:endParaRPr>
          </a:p>
        </p:txBody>
      </p:sp>
      <p:sp>
        <p:nvSpPr>
          <p:cNvPr id="40" name="Rectangle 68"/>
          <p:cNvSpPr>
            <a:spLocks noChangeArrowheads="1"/>
          </p:cNvSpPr>
          <p:nvPr/>
        </p:nvSpPr>
        <p:spPr bwMode="auto">
          <a:xfrm>
            <a:off x="556963" y="989393"/>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拥塞控制的前提：</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能够</a:t>
            </a:r>
            <a:r>
              <a:rPr lang="zh-CN" altLang="en-US" sz="2000" b="1" dirty="0">
                <a:solidFill>
                  <a:srgbClr val="0000FF"/>
                </a:solidFill>
                <a:latin typeface="微软雅黑" pitchFamily="34" charset="-122"/>
                <a:ea typeface="微软雅黑" pitchFamily="34" charset="-122"/>
              </a:rPr>
              <a:t>承受</a:t>
            </a:r>
            <a:r>
              <a:rPr lang="zh-CN" altLang="en-US" sz="2000" b="1" dirty="0">
                <a:latin typeface="微软雅黑" pitchFamily="34" charset="-122"/>
                <a:ea typeface="微软雅黑" pitchFamily="34" charset="-122"/>
              </a:rPr>
              <a:t>现有的网络负荷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实践证明</a:t>
            </a:r>
            <a:r>
              <a:rPr lang="zh-CN" altLang="en-US" sz="2000" b="1" dirty="0">
                <a:latin typeface="微软雅黑" pitchFamily="34" charset="-122"/>
                <a:ea typeface="微软雅黑" pitchFamily="34" charset="-122"/>
              </a:rPr>
              <a:t>，拥塞控制是很难设计的，因为它是一个</a:t>
            </a:r>
            <a:r>
              <a:rPr lang="zh-CN" altLang="en-US" sz="2000" b="1" dirty="0" smtClean="0">
                <a:solidFill>
                  <a:srgbClr val="C00000"/>
                </a:solidFill>
                <a:latin typeface="微软雅黑" pitchFamily="34" charset="-122"/>
                <a:ea typeface="微软雅黑" pitchFamily="34" charset="-122"/>
              </a:rPr>
              <a:t>动态问题</a:t>
            </a:r>
            <a:r>
              <a:rPr lang="zh-CN" altLang="en-US" sz="2000" b="1" dirty="0">
                <a:solidFill>
                  <a:srgbClr val="C00000"/>
                </a:solidFill>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的丢失是网络发生拥塞的</a:t>
            </a:r>
            <a:r>
              <a:rPr lang="zh-CN" altLang="en-US" sz="2000" b="1" dirty="0" smtClean="0">
                <a:solidFill>
                  <a:srgbClr val="C00000"/>
                </a:solidFill>
                <a:latin typeface="微软雅黑" pitchFamily="34" charset="-122"/>
                <a:ea typeface="微软雅黑" pitchFamily="34" charset="-122"/>
              </a:rPr>
              <a:t>征兆，</a:t>
            </a:r>
            <a:r>
              <a:rPr lang="zh-CN" altLang="en-US" sz="2000" b="1" dirty="0" smtClean="0">
                <a:latin typeface="微软雅黑" pitchFamily="34" charset="-122"/>
                <a:ea typeface="微软雅黑" pitchFamily="34" charset="-122"/>
              </a:rPr>
              <a:t>而</a:t>
            </a:r>
            <a:r>
              <a:rPr lang="zh-CN" altLang="en-US" sz="2000" b="1" dirty="0">
                <a:latin typeface="微软雅黑" pitchFamily="34" charset="-122"/>
                <a:ea typeface="微软雅黑" pitchFamily="34" charset="-122"/>
              </a:rPr>
              <a:t>不是原因</a:t>
            </a:r>
            <a:r>
              <a:rPr lang="zh-CN" altLang="en-US" sz="2000" b="1" dirty="0" smtClean="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在许多情况下，甚至正是</a:t>
            </a:r>
            <a:r>
              <a:rPr lang="zh-CN" altLang="en-US" sz="2000" b="1" dirty="0" smtClean="0">
                <a:solidFill>
                  <a:srgbClr val="C00000"/>
                </a:solidFill>
                <a:latin typeface="微软雅黑" pitchFamily="34" charset="-122"/>
                <a:ea typeface="微软雅黑" pitchFamily="34" charset="-122"/>
              </a:rPr>
              <a:t>拥塞控制本身</a:t>
            </a:r>
            <a:r>
              <a:rPr lang="zh-CN" altLang="en-US" sz="2000" b="1" dirty="0" smtClean="0">
                <a:latin typeface="微软雅黑" pitchFamily="34" charset="-122"/>
                <a:ea typeface="微软雅黑" pitchFamily="34" charset="-122"/>
              </a:rPr>
              <a:t>成为引起网络性能恶化、甚至发生死锁的原因。</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246730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1411"/>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6" y="589140"/>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5.1.3 </a:t>
            </a:r>
            <a:r>
              <a:rPr lang="en-US" altLang="zh-CN" sz="2400" b="1" dirty="0" smtClean="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运输层的</a:t>
            </a:r>
            <a:r>
              <a:rPr lang="zh-CN" altLang="en-US" sz="2400" b="1" dirty="0" smtClean="0">
                <a:solidFill>
                  <a:schemeClr val="bg1"/>
                </a:solidFill>
                <a:latin typeface="微软雅黑" pitchFamily="34" charset="-122"/>
                <a:ea typeface="微软雅黑" pitchFamily="34" charset="-122"/>
              </a:rPr>
              <a:t>端口</a:t>
            </a:r>
            <a:endParaRPr lang="zh-CN" altLang="en-US" sz="2400" b="1" dirty="0">
              <a:solidFill>
                <a:schemeClr val="bg1"/>
              </a:solidFill>
              <a:latin typeface="微软雅黑" pitchFamily="34" charset="-122"/>
              <a:ea typeface="微软雅黑" pitchFamily="34" charset="-122"/>
            </a:endParaRPr>
          </a:p>
        </p:txBody>
      </p:sp>
      <p:sp>
        <p:nvSpPr>
          <p:cNvPr id="5" name="圆角矩形 4"/>
          <p:cNvSpPr/>
          <p:nvPr/>
        </p:nvSpPr>
        <p:spPr>
          <a:xfrm>
            <a:off x="545145" y="1064710"/>
            <a:ext cx="8053710" cy="2063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p:cNvGrpSpPr/>
          <p:nvPr/>
        </p:nvGrpSpPr>
        <p:grpSpPr>
          <a:xfrm>
            <a:off x="1354795" y="1123857"/>
            <a:ext cx="6308631" cy="1585772"/>
            <a:chOff x="1354795" y="1123857"/>
            <a:chExt cx="6308631" cy="1585772"/>
          </a:xfrm>
        </p:grpSpPr>
        <p:sp>
          <p:nvSpPr>
            <p:cNvPr id="7" name="Rectangle 174"/>
            <p:cNvSpPr>
              <a:spLocks noChangeArrowheads="1"/>
            </p:cNvSpPr>
            <p:nvPr/>
          </p:nvSpPr>
          <p:spPr bwMode="auto">
            <a:xfrm>
              <a:off x="1518204" y="195164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523156" y="137782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1523156" y="219877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a:off x="1523156" y="244683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528108" y="172043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1490519"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smtClean="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4" name="Group 15"/>
            <p:cNvGrpSpPr>
              <a:grpSpLocks/>
            </p:cNvGrpSpPr>
            <p:nvPr/>
          </p:nvGrpSpPr>
          <p:grpSpPr bwMode="auto">
            <a:xfrm>
              <a:off x="3388744" y="1957262"/>
              <a:ext cx="729151" cy="734827"/>
              <a:chOff x="2017" y="1543"/>
              <a:chExt cx="619" cy="922"/>
            </a:xfrm>
          </p:grpSpPr>
          <p:sp>
            <p:nvSpPr>
              <p:cNvPr id="14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5" name="Rectangle 16"/>
            <p:cNvSpPr>
              <a:spLocks noChangeArrowheads="1"/>
            </p:cNvSpPr>
            <p:nvPr/>
          </p:nvSpPr>
          <p:spPr bwMode="auto">
            <a:xfrm>
              <a:off x="6505897" y="137782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 name="Line 21"/>
            <p:cNvSpPr>
              <a:spLocks noChangeShapeType="1"/>
            </p:cNvSpPr>
            <p:nvPr/>
          </p:nvSpPr>
          <p:spPr bwMode="auto">
            <a:xfrm>
              <a:off x="6505897" y="219877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22"/>
            <p:cNvSpPr>
              <a:spLocks noChangeShapeType="1"/>
            </p:cNvSpPr>
            <p:nvPr/>
          </p:nvSpPr>
          <p:spPr bwMode="auto">
            <a:xfrm>
              <a:off x="6505897" y="244683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23"/>
            <p:cNvSpPr>
              <a:spLocks noChangeArrowheads="1"/>
            </p:cNvSpPr>
            <p:nvPr/>
          </p:nvSpPr>
          <p:spPr bwMode="auto">
            <a:xfrm>
              <a:off x="6508373" y="172043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 name="Group 29"/>
            <p:cNvGrpSpPr>
              <a:grpSpLocks/>
            </p:cNvGrpSpPr>
            <p:nvPr/>
          </p:nvGrpSpPr>
          <p:grpSpPr bwMode="auto">
            <a:xfrm>
              <a:off x="4896565" y="1957262"/>
              <a:ext cx="729151" cy="734827"/>
              <a:chOff x="3295" y="1543"/>
              <a:chExt cx="619" cy="922"/>
            </a:xfrm>
          </p:grpSpPr>
          <p:sp>
            <p:nvSpPr>
              <p:cNvPr id="138"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1"/>
            <p:cNvSpPr>
              <a:spLocks noChangeArrowheads="1"/>
            </p:cNvSpPr>
            <p:nvPr/>
          </p:nvSpPr>
          <p:spPr bwMode="auto">
            <a:xfrm>
              <a:off x="3242326" y="155298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运输层提供应用进程</a:t>
              </a:r>
              <a:r>
                <a:rPr lang="zh-CN" altLang="zh-CN" sz="1200" b="1" dirty="0">
                  <a:latin typeface="微软雅黑" panose="020B0503020204020204" pitchFamily="34" charset="-122"/>
                  <a:ea typeface="微软雅黑" panose="020B0503020204020204" pitchFamily="34" charset="-122"/>
                </a:rPr>
                <a:t>间的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26" name="Rectangle 98"/>
            <p:cNvSpPr>
              <a:spLocks noChangeArrowheads="1"/>
            </p:cNvSpPr>
            <p:nvPr/>
          </p:nvSpPr>
          <p:spPr bwMode="auto">
            <a:xfrm>
              <a:off x="2650927"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27" name="Freeform 100"/>
            <p:cNvSpPr>
              <a:spLocks/>
            </p:cNvSpPr>
            <p:nvPr/>
          </p:nvSpPr>
          <p:spPr bwMode="auto">
            <a:xfrm>
              <a:off x="6218693" y="145177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101"/>
            <p:cNvSpPr>
              <a:spLocks noChangeArrowheads="1"/>
            </p:cNvSpPr>
            <p:nvPr/>
          </p:nvSpPr>
          <p:spPr bwMode="auto">
            <a:xfrm>
              <a:off x="5474686"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29" name="AutoShape 102"/>
            <p:cNvSpPr>
              <a:spLocks noChangeArrowheads="1"/>
            </p:cNvSpPr>
            <p:nvPr/>
          </p:nvSpPr>
          <p:spPr bwMode="auto">
            <a:xfrm>
              <a:off x="2533322" y="177004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35" name="Oval 138"/>
            <p:cNvSpPr>
              <a:spLocks noChangeArrowheads="1"/>
            </p:cNvSpPr>
            <p:nvPr/>
          </p:nvSpPr>
          <p:spPr bwMode="auto">
            <a:xfrm>
              <a:off x="6984983" y="141339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36" name="Line 157"/>
            <p:cNvSpPr>
              <a:spLocks noChangeShapeType="1"/>
            </p:cNvSpPr>
            <p:nvPr/>
          </p:nvSpPr>
          <p:spPr bwMode="auto">
            <a:xfrm rot="5400000">
              <a:off x="3501724" y="244449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Line 158"/>
            <p:cNvSpPr>
              <a:spLocks noChangeShapeType="1"/>
            </p:cNvSpPr>
            <p:nvPr/>
          </p:nvSpPr>
          <p:spPr bwMode="auto">
            <a:xfrm rot="5400000">
              <a:off x="5007507" y="244309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9" name="Rectangle 175"/>
            <p:cNvSpPr>
              <a:spLocks noChangeArrowheads="1"/>
            </p:cNvSpPr>
            <p:nvPr/>
          </p:nvSpPr>
          <p:spPr bwMode="auto">
            <a:xfrm>
              <a:off x="4266449" y="197411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50" name="Freeform 99"/>
            <p:cNvSpPr>
              <a:spLocks/>
            </p:cNvSpPr>
            <p:nvPr/>
          </p:nvSpPr>
          <p:spPr bwMode="auto">
            <a:xfrm>
              <a:off x="2461521" y="145926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 name="Oval 131"/>
            <p:cNvSpPr>
              <a:spLocks noChangeArrowheads="1"/>
            </p:cNvSpPr>
            <p:nvPr/>
          </p:nvSpPr>
          <p:spPr bwMode="auto">
            <a:xfrm>
              <a:off x="1576388" y="140965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2" name="Rectangle 132"/>
            <p:cNvSpPr>
              <a:spLocks noChangeArrowheads="1"/>
            </p:cNvSpPr>
            <p:nvPr/>
          </p:nvSpPr>
          <p:spPr bwMode="auto">
            <a:xfrm>
              <a:off x="1608575" y="135563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53" name="Group 197"/>
            <p:cNvGrpSpPr>
              <a:grpSpLocks/>
            </p:cNvGrpSpPr>
            <p:nvPr/>
          </p:nvGrpSpPr>
          <p:grpSpPr bwMode="auto">
            <a:xfrm>
              <a:off x="2045571" y="1424580"/>
              <a:ext cx="481751" cy="274572"/>
              <a:chOff x="798" y="803"/>
              <a:chExt cx="408" cy="345"/>
            </a:xfrm>
            <a:solidFill>
              <a:schemeClr val="accent6">
                <a:lumMod val="75000"/>
              </a:schemeClr>
            </a:solidFill>
          </p:grpSpPr>
          <p:sp>
            <p:nvSpPr>
              <p:cNvPr id="136"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54" name="Rectangle 139"/>
            <p:cNvSpPr>
              <a:spLocks noChangeArrowheads="1"/>
            </p:cNvSpPr>
            <p:nvPr/>
          </p:nvSpPr>
          <p:spPr bwMode="auto">
            <a:xfrm>
              <a:off x="7003552" y="137529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55" name="Oval 135"/>
            <p:cNvSpPr>
              <a:spLocks noChangeArrowheads="1"/>
            </p:cNvSpPr>
            <p:nvPr/>
          </p:nvSpPr>
          <p:spPr bwMode="auto">
            <a:xfrm>
              <a:off x="6555415" y="148079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6" name="Rectangle 136"/>
            <p:cNvSpPr>
              <a:spLocks noChangeArrowheads="1"/>
            </p:cNvSpPr>
            <p:nvPr/>
          </p:nvSpPr>
          <p:spPr bwMode="auto">
            <a:xfrm>
              <a:off x="6572747" y="143613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66" name="Rectangle 244"/>
            <p:cNvSpPr>
              <a:spLocks noChangeArrowheads="1"/>
            </p:cNvSpPr>
            <p:nvPr/>
          </p:nvSpPr>
          <p:spPr bwMode="auto">
            <a:xfrm>
              <a:off x="1354795" y="112385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67" name="Rectangle 245"/>
            <p:cNvSpPr>
              <a:spLocks noChangeArrowheads="1"/>
            </p:cNvSpPr>
            <p:nvPr/>
          </p:nvSpPr>
          <p:spPr bwMode="auto">
            <a:xfrm>
              <a:off x="6358581" y="112385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78" name="Rectangle 10"/>
            <p:cNvSpPr>
              <a:spLocks noChangeArrowheads="1"/>
            </p:cNvSpPr>
            <p:nvPr/>
          </p:nvSpPr>
          <p:spPr bwMode="auto">
            <a:xfrm>
              <a:off x="7281090"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smtClean="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144" name="组合 143"/>
          <p:cNvGrpSpPr/>
          <p:nvPr/>
        </p:nvGrpSpPr>
        <p:grpSpPr>
          <a:xfrm>
            <a:off x="811003" y="1476607"/>
            <a:ext cx="1501964" cy="534806"/>
            <a:chOff x="811003" y="1423671"/>
            <a:chExt cx="1501964" cy="534806"/>
          </a:xfrm>
        </p:grpSpPr>
        <p:sp>
          <p:nvSpPr>
            <p:cNvPr id="145" name="椭圆 14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147" name="直接连接符 146"/>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48" name="组合 147"/>
          <p:cNvGrpSpPr/>
          <p:nvPr/>
        </p:nvGrpSpPr>
        <p:grpSpPr>
          <a:xfrm>
            <a:off x="6744719" y="1500989"/>
            <a:ext cx="1465661" cy="510534"/>
            <a:chOff x="-297165" y="1386983"/>
            <a:chExt cx="1465661" cy="510534"/>
          </a:xfrm>
        </p:grpSpPr>
        <p:sp>
          <p:nvSpPr>
            <p:cNvPr id="149" name="椭圆 148"/>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Rectangle 98"/>
            <p:cNvSpPr>
              <a:spLocks noChangeArrowheads="1"/>
            </p:cNvSpPr>
            <p:nvPr/>
          </p:nvSpPr>
          <p:spPr bwMode="auto">
            <a:xfrm>
              <a:off x="626680" y="1386983"/>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smtClean="0">
                  <a:solidFill>
                    <a:srgbClr val="C00000"/>
                  </a:solidFill>
                  <a:latin typeface="微软雅黑" panose="020B0503020204020204" pitchFamily="34" charset="-122"/>
                  <a:ea typeface="微软雅黑" panose="020B0503020204020204" pitchFamily="34" charset="-122"/>
                </a:rPr>
                <a:t>分用</a:t>
              </a:r>
              <a:endParaRPr lang="en-US" altLang="zh-CN" sz="1400" b="1" dirty="0" smtClean="0">
                <a:solidFill>
                  <a:srgbClr val="C00000"/>
                </a:solidFill>
                <a:latin typeface="微软雅黑" panose="020B0503020204020204" pitchFamily="34" charset="-122"/>
                <a:ea typeface="微软雅黑" panose="020B0503020204020204" pitchFamily="34" charset="-122"/>
              </a:endParaRPr>
            </a:p>
          </p:txBody>
        </p:sp>
        <p:cxnSp>
          <p:nvCxnSpPr>
            <p:cNvPr id="151" name="直接连接符 150"/>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52" name="组合 151"/>
          <p:cNvGrpSpPr/>
          <p:nvPr/>
        </p:nvGrpSpPr>
        <p:grpSpPr>
          <a:xfrm>
            <a:off x="1814331" y="1564188"/>
            <a:ext cx="5408594" cy="1293671"/>
            <a:chOff x="1804171" y="1511252"/>
            <a:chExt cx="5408594" cy="1293671"/>
          </a:xfrm>
        </p:grpSpPr>
        <p:sp>
          <p:nvSpPr>
            <p:cNvPr id="153"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6"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7"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0"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2"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65" name="矩形 164"/>
          <p:cNvSpPr/>
          <p:nvPr/>
        </p:nvSpPr>
        <p:spPr>
          <a:xfrm>
            <a:off x="990543" y="3138544"/>
            <a:ext cx="7162909" cy="416589"/>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smtClean="0">
                <a:solidFill>
                  <a:srgbClr val="C00000"/>
                </a:solidFill>
                <a:latin typeface="微软雅黑" panose="020B0503020204020204" pitchFamily="34" charset="-122"/>
                <a:ea typeface="微软雅黑" panose="020B0503020204020204" pitchFamily="34" charset="-122"/>
              </a:rPr>
              <a:t>复用：</a:t>
            </a:r>
            <a:r>
              <a:rPr lang="zh-CN" altLang="en-US" b="1" dirty="0" smtClean="0">
                <a:latin typeface="微软雅黑" panose="020B0503020204020204" pitchFamily="34" charset="-122"/>
                <a:ea typeface="微软雅黑" panose="020B0503020204020204" pitchFamily="34" charset="-122"/>
              </a:rPr>
              <a:t>应用</a:t>
            </a:r>
            <a:r>
              <a:rPr lang="zh-CN" altLang="en-US" b="1" dirty="0">
                <a:latin typeface="微软雅黑" panose="020B0503020204020204" pitchFamily="34" charset="-122"/>
                <a:ea typeface="微软雅黑" panose="020B0503020204020204" pitchFamily="34" charset="-122"/>
              </a:rPr>
              <a:t>进程都可以通过运输层再传送</a:t>
            </a:r>
            <a:r>
              <a:rPr lang="zh-CN" altLang="en-US" b="1" dirty="0" smtClean="0">
                <a:latin typeface="微软雅黑" panose="020B0503020204020204" pitchFamily="34" charset="-122"/>
                <a:ea typeface="微软雅黑" panose="020B0503020204020204" pitchFamily="34" charset="-122"/>
              </a:rPr>
              <a:t>到 </a:t>
            </a:r>
            <a:r>
              <a:rPr lang="en-US" altLang="zh-CN" b="1" dirty="0" smtClean="0">
                <a:latin typeface="微软雅黑" panose="020B0503020204020204" pitchFamily="34" charset="-122"/>
                <a:ea typeface="微软雅黑" panose="020B0503020204020204" pitchFamily="34" charset="-122"/>
              </a:rPr>
              <a:t>IP </a:t>
            </a:r>
            <a:r>
              <a:rPr lang="zh-CN" altLang="en-US" b="1" dirty="0" smtClean="0">
                <a:latin typeface="微软雅黑" panose="020B0503020204020204" pitchFamily="34" charset="-122"/>
                <a:ea typeface="微软雅黑" panose="020B0503020204020204" pitchFamily="34" charset="-122"/>
              </a:rPr>
              <a:t>层</a:t>
            </a:r>
            <a:r>
              <a:rPr lang="zh-CN" altLang="en-US" b="1" dirty="0">
                <a:latin typeface="微软雅黑" panose="020B0503020204020204" pitchFamily="34" charset="-122"/>
                <a:ea typeface="微软雅黑" panose="020B0503020204020204" pitchFamily="34" charset="-122"/>
              </a:rPr>
              <a:t>（网络层</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166" name="矩形 165"/>
          <p:cNvSpPr/>
          <p:nvPr/>
        </p:nvSpPr>
        <p:spPr>
          <a:xfrm>
            <a:off x="3967282" y="3904953"/>
            <a:ext cx="2565182" cy="359073"/>
          </a:xfrm>
          <a:prstGeom prst="rect">
            <a:avLst/>
          </a:prstGeom>
          <a:solidFill>
            <a:srgbClr val="C00000"/>
          </a:solidFill>
        </p:spPr>
        <p:txBody>
          <a:bodyPr wrap="square" tIns="0" bIns="0">
            <a:spAutoFit/>
          </a:bodyPr>
          <a:lstStyle/>
          <a:p>
            <a:pPr algn="ct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如何</a:t>
            </a:r>
            <a:r>
              <a:rPr lang="zh-CN" altLang="en-US" b="1" dirty="0" smtClean="0">
                <a:solidFill>
                  <a:schemeClr val="bg1"/>
                </a:solidFill>
                <a:latin typeface="微软雅黑" panose="020B0503020204020204" pitchFamily="34" charset="-122"/>
                <a:ea typeface="微软雅黑" panose="020B0503020204020204" pitchFamily="34" charset="-122"/>
              </a:rPr>
              <a:t>指明各应用</a:t>
            </a:r>
            <a:r>
              <a:rPr lang="zh-CN" altLang="en-US" b="1" dirty="0">
                <a:solidFill>
                  <a:schemeClr val="bg1"/>
                </a:solidFill>
                <a:latin typeface="微软雅黑" panose="020B0503020204020204" pitchFamily="34" charset="-122"/>
                <a:ea typeface="微软雅黑" panose="020B0503020204020204" pitchFamily="34" charset="-122"/>
              </a:rPr>
              <a:t>进程？</a:t>
            </a:r>
          </a:p>
        </p:txBody>
      </p:sp>
      <p:sp>
        <p:nvSpPr>
          <p:cNvPr id="167" name="矩形 166"/>
          <p:cNvSpPr/>
          <p:nvPr/>
        </p:nvSpPr>
        <p:spPr>
          <a:xfrm>
            <a:off x="990543" y="3499713"/>
            <a:ext cx="7162909" cy="810478"/>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smtClean="0">
                <a:solidFill>
                  <a:srgbClr val="C00000"/>
                </a:solidFill>
                <a:latin typeface="微软雅黑" panose="020B0503020204020204" pitchFamily="34" charset="-122"/>
                <a:ea typeface="微软雅黑" panose="020B0503020204020204" pitchFamily="34" charset="-122"/>
              </a:rPr>
              <a:t>分用：</a:t>
            </a:r>
            <a:r>
              <a:rPr lang="zh-CN" altLang="en-US" b="1" dirty="0" smtClean="0">
                <a:latin typeface="微软雅黑" panose="020B0503020204020204" pitchFamily="34" charset="-122"/>
                <a:ea typeface="微软雅黑" panose="020B0503020204020204" pitchFamily="34" charset="-122"/>
              </a:rPr>
              <a:t>运输层从 </a:t>
            </a:r>
            <a:r>
              <a:rPr lang="en-US" altLang="zh-CN" b="1" dirty="0" smtClean="0">
                <a:latin typeface="微软雅黑" panose="020B0503020204020204" pitchFamily="34" charset="-122"/>
                <a:ea typeface="微软雅黑" panose="020B0503020204020204" pitchFamily="34" charset="-122"/>
              </a:rPr>
              <a:t>IP </a:t>
            </a:r>
            <a:r>
              <a:rPr lang="zh-CN" altLang="en-US" b="1" dirty="0" smtClean="0">
                <a:latin typeface="微软雅黑" panose="020B0503020204020204" pitchFamily="34" charset="-122"/>
                <a:ea typeface="微软雅黑" panose="020B0503020204020204" pitchFamily="34" charset="-122"/>
              </a:rPr>
              <a:t>层</a:t>
            </a:r>
            <a:r>
              <a:rPr lang="zh-CN" altLang="en-US" b="1" dirty="0">
                <a:latin typeface="微软雅黑" panose="020B0503020204020204" pitchFamily="34" charset="-122"/>
                <a:ea typeface="微软雅黑" panose="020B0503020204020204" pitchFamily="34" charset="-122"/>
              </a:rPr>
              <a:t>收到发送</a:t>
            </a:r>
            <a:r>
              <a:rPr lang="zh-CN" altLang="en-US" b="1" dirty="0" smtClean="0">
                <a:latin typeface="微软雅黑" panose="020B0503020204020204" pitchFamily="34" charset="-122"/>
                <a:ea typeface="微软雅黑" panose="020B0503020204020204" pitchFamily="34" charset="-122"/>
              </a:rPr>
              <a:t>给应用</a:t>
            </a:r>
            <a:r>
              <a:rPr lang="zh-CN" altLang="en-US" b="1" dirty="0">
                <a:latin typeface="微软雅黑" panose="020B0503020204020204" pitchFamily="34" charset="-122"/>
                <a:ea typeface="微软雅黑" panose="020B0503020204020204" pitchFamily="34" charset="-122"/>
              </a:rPr>
              <a:t>进程的数据后，必须分别</a:t>
            </a:r>
            <a:r>
              <a:rPr lang="zh-CN" altLang="en-US" b="1" dirty="0" smtClean="0">
                <a:latin typeface="微软雅黑" panose="020B0503020204020204" pitchFamily="34" charset="-122"/>
                <a:ea typeface="微软雅黑" panose="020B0503020204020204" pitchFamily="34" charset="-122"/>
              </a:rPr>
              <a:t>交付给</a:t>
            </a:r>
            <a:r>
              <a:rPr lang="zh-CN" altLang="en-US" b="1" dirty="0" smtClean="0">
                <a:solidFill>
                  <a:srgbClr val="0000FF"/>
                </a:solidFill>
                <a:latin typeface="微软雅黑" panose="020B0503020204020204" pitchFamily="34" charset="-122"/>
                <a:ea typeface="微软雅黑" panose="020B0503020204020204" pitchFamily="34" charset="-122"/>
              </a:rPr>
              <a:t>指明</a:t>
            </a:r>
            <a:r>
              <a:rPr lang="zh-CN" altLang="en-US" b="1" dirty="0">
                <a:solidFill>
                  <a:srgbClr val="0000FF"/>
                </a:solidFill>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各应用</a:t>
            </a:r>
            <a:r>
              <a:rPr lang="zh-CN" altLang="en-US" b="1" dirty="0" smtClean="0">
                <a:latin typeface="微软雅黑" panose="020B0503020204020204" pitchFamily="34" charset="-122"/>
                <a:ea typeface="微软雅黑" panose="020B0503020204020204" pitchFamily="34" charset="-122"/>
              </a:rPr>
              <a:t>进程。</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51308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childTnLst>
                          </p:cTn>
                        </p:par>
                        <p:par>
                          <p:cTn id="18" fill="hold">
                            <p:stCondLst>
                              <p:cond delay="500"/>
                            </p:stCondLst>
                            <p:childTnLst>
                              <p:par>
                                <p:cTn id="19" presetID="35" presetClass="emph" presetSubtype="0" repeatCount="3000" fill="hold" nodeType="afterEffect">
                                  <p:stCondLst>
                                    <p:cond delay="0"/>
                                  </p:stCondLst>
                                  <p:childTnLst>
                                    <p:anim calcmode="discrete" valueType="str">
                                      <p:cBhvr>
                                        <p:cTn id="20" dur="1000" fill="hold"/>
                                        <p:tgtEl>
                                          <p:spTgt spid="148"/>
                                        </p:tgtEl>
                                        <p:attrNameLst>
                                          <p:attrName>style.visibility</p:attrName>
                                        </p:attrNameLst>
                                      </p:cBhvr>
                                      <p:tavLst>
                                        <p:tav tm="0">
                                          <p:val>
                                            <p:strVal val="hidden"/>
                                          </p:val>
                                        </p:tav>
                                        <p:tav tm="50000">
                                          <p:val>
                                            <p:strVal val="visible"/>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animBg="1"/>
      <p:bldP spid="16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3334857" y="59015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开环控制和闭环控制</a:t>
            </a:r>
            <a:endParaRPr lang="zh-CN" altLang="en-US" sz="2000" b="1" dirty="0">
              <a:solidFill>
                <a:schemeClr val="bg1"/>
              </a:solidFill>
              <a:latin typeface="微软雅黑" pitchFamily="34" charset="-122"/>
              <a:ea typeface="微软雅黑" pitchFamily="34" charset="-122"/>
            </a:endParaRPr>
          </a:p>
        </p:txBody>
      </p:sp>
      <p:graphicFrame>
        <p:nvGraphicFramePr>
          <p:cNvPr id="13" name="图示 12"/>
          <p:cNvGraphicFramePr/>
          <p:nvPr>
            <p:extLst>
              <p:ext uri="{D42A27DB-BD31-4B8C-83A1-F6EECF244321}">
                <p14:modId xmlns:p14="http://schemas.microsoft.com/office/powerpoint/2010/main" val="3329579859"/>
              </p:ext>
            </p:extLst>
          </p:nvPr>
        </p:nvGraphicFramePr>
        <p:xfrm>
          <a:off x="1062087" y="1042332"/>
          <a:ext cx="7110952" cy="273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闭环控制措施</a:t>
            </a:r>
            <a:endParaRPr lang="zh-CN" altLang="en-US"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406505213"/>
              </p:ext>
            </p:extLst>
          </p:nvPr>
        </p:nvGraphicFramePr>
        <p:xfrm>
          <a:off x="2376691"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4475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闭环控制措施</a:t>
            </a:r>
            <a:endParaRPr lang="zh-CN" altLang="en-US"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2424495821"/>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442302"/>
            <a:ext cx="3323803" cy="2205872"/>
          </a:xfrm>
          <a:prstGeom prst="borderCallout1">
            <a:avLst>
              <a:gd name="adj1" fmla="val 8441"/>
              <a:gd name="adj2" fmla="val -96"/>
              <a:gd name="adj3" fmla="val 696"/>
              <a:gd name="adj4" fmla="val -10217"/>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主要指标有：</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由于缺少缓存空间而被丢弃的分组的百分数；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平均队列长度；</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超时重传的分组数；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平均分组时延；</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分组时延的标准差，等等。</a:t>
            </a:r>
          </a:p>
          <a:p>
            <a:pPr marL="179388" indent="-179388">
              <a:lnSpc>
                <a:spcPts val="2000"/>
              </a:lnSpc>
              <a:buClr>
                <a:srgbClr val="0070C0"/>
              </a:buClr>
              <a:buFont typeface="Wingdings" pitchFamily="2" charset="2"/>
              <a:buChar char="l"/>
            </a:pPr>
            <a:r>
              <a:rPr lang="zh-CN" altLang="en-US" sz="1400" b="1" dirty="0" smtClean="0">
                <a:solidFill>
                  <a:srgbClr val="0000FF"/>
                </a:solidFill>
                <a:latin typeface="微软雅黑" pitchFamily="34" charset="-122"/>
                <a:ea typeface="微软雅黑" pitchFamily="34" charset="-122"/>
              </a:rPr>
              <a:t>这些</a:t>
            </a:r>
            <a:r>
              <a:rPr lang="zh-CN" altLang="en-US" sz="1400" b="1" dirty="0">
                <a:solidFill>
                  <a:srgbClr val="0000FF"/>
                </a:solidFill>
                <a:latin typeface="微软雅黑" pitchFamily="34" charset="-122"/>
                <a:ea typeface="微软雅黑" pitchFamily="34" charset="-122"/>
              </a:rPr>
              <a:t>指标的上升都标志着拥塞的增长</a:t>
            </a:r>
            <a:r>
              <a:rPr lang="zh-CN" altLang="en-US" sz="1400" b="1" dirty="0" smtClean="0">
                <a:solidFill>
                  <a:srgbClr val="0000FF"/>
                </a:solidFill>
                <a:latin typeface="微软雅黑" pitchFamily="34" charset="-122"/>
                <a:ea typeface="微软雅黑" pitchFamily="34" charset="-122"/>
              </a:rPr>
              <a:t>。</a:t>
            </a:r>
            <a:endParaRPr lang="zh-CN" altLang="en-US" sz="1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6292891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闭环控制措施</a:t>
            </a:r>
            <a:endParaRPr lang="zh-CN" altLang="en-US"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985682877"/>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894788"/>
            <a:ext cx="3323803" cy="1753385"/>
          </a:xfrm>
          <a:prstGeom prst="borderCallout1">
            <a:avLst>
              <a:gd name="adj1" fmla="val 42353"/>
              <a:gd name="adj2" fmla="val -96"/>
              <a:gd name="adj3" fmla="val 34925"/>
              <a:gd name="adj4" fmla="val -9366"/>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将拥塞发生的信息传送到产生分组的</a:t>
            </a:r>
            <a:r>
              <a:rPr lang="zh-CN" altLang="en-US" sz="1400" b="1" dirty="0">
                <a:solidFill>
                  <a:srgbClr val="C00000"/>
                </a:solidFill>
                <a:latin typeface="微软雅黑" pitchFamily="34" charset="-122"/>
                <a:ea typeface="微软雅黑" pitchFamily="34" charset="-122"/>
              </a:rPr>
              <a:t>源站。</a:t>
            </a:r>
          </a:p>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在路由器转发的分组中保留一个比特或字段，用该</a:t>
            </a:r>
            <a:r>
              <a:rPr lang="zh-CN" altLang="en-US" sz="1400" b="1" dirty="0">
                <a:solidFill>
                  <a:srgbClr val="C00000"/>
                </a:solidFill>
                <a:latin typeface="微软雅黑" pitchFamily="34" charset="-122"/>
                <a:ea typeface="微软雅黑" pitchFamily="34" charset="-122"/>
              </a:rPr>
              <a:t>比特或字段</a:t>
            </a:r>
            <a:r>
              <a:rPr lang="zh-CN" altLang="en-US" sz="1400" b="1" dirty="0">
                <a:solidFill>
                  <a:schemeClr val="tx1"/>
                </a:solidFill>
                <a:latin typeface="微软雅黑" pitchFamily="34" charset="-122"/>
                <a:ea typeface="微软雅黑" pitchFamily="34" charset="-122"/>
              </a:rPr>
              <a:t>的值表示网络没有拥塞或产生了拥塞。</a:t>
            </a:r>
          </a:p>
          <a:p>
            <a:pPr marL="179388" indent="-179388">
              <a:lnSpc>
                <a:spcPts val="2000"/>
              </a:lnSpc>
              <a:buClr>
                <a:srgbClr val="9900CC"/>
              </a:buClr>
              <a:buFont typeface="+mj-lt"/>
              <a:buAutoNum type="arabicPeriod"/>
            </a:pPr>
            <a:r>
              <a:rPr lang="zh-CN" altLang="en-US" sz="1400" b="1" dirty="0">
                <a:solidFill>
                  <a:srgbClr val="C00000"/>
                </a:solidFill>
                <a:latin typeface="微软雅黑" pitchFamily="34" charset="-122"/>
                <a:ea typeface="微软雅黑" pitchFamily="34" charset="-122"/>
              </a:rPr>
              <a:t>周期性</a:t>
            </a:r>
            <a:r>
              <a:rPr lang="zh-CN" altLang="en-US" sz="1400" b="1" dirty="0">
                <a:solidFill>
                  <a:schemeClr val="tx1"/>
                </a:solidFill>
                <a:latin typeface="微软雅黑" pitchFamily="34" charset="-122"/>
                <a:ea typeface="微软雅黑" pitchFamily="34" charset="-122"/>
              </a:rPr>
              <a:t>地发出探测分组等</a:t>
            </a:r>
            <a:r>
              <a:rPr lang="zh-CN" altLang="en-US"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2749181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闭环控制措施</a:t>
            </a:r>
            <a:endParaRPr lang="zh-CN" altLang="en-US"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561655422"/>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2686639"/>
            <a:ext cx="3398287" cy="961534"/>
          </a:xfrm>
          <a:prstGeom prst="borderCallout1">
            <a:avLst>
              <a:gd name="adj1" fmla="val 74102"/>
              <a:gd name="adj2" fmla="val -96"/>
              <a:gd name="adj3" fmla="val 89195"/>
              <a:gd name="adj4" fmla="val -9915"/>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smtClean="0">
                <a:solidFill>
                  <a:schemeClr val="tx1"/>
                </a:solidFill>
                <a:latin typeface="微软雅黑" pitchFamily="34" charset="-122"/>
                <a:ea typeface="微软雅黑" pitchFamily="34" charset="-122"/>
              </a:rPr>
              <a:t>过于</a:t>
            </a:r>
            <a:r>
              <a:rPr lang="zh-CN" altLang="en-US" sz="1400" b="1" dirty="0">
                <a:solidFill>
                  <a:schemeClr val="tx1"/>
                </a:solidFill>
                <a:latin typeface="微软雅黑" pitchFamily="34" charset="-122"/>
                <a:ea typeface="微软雅黑" pitchFamily="34" charset="-122"/>
              </a:rPr>
              <a:t>频繁，会使系统产生不稳定的</a:t>
            </a:r>
            <a:r>
              <a:rPr lang="zh-CN" altLang="en-US" sz="1400" b="1" dirty="0" smtClean="0">
                <a:solidFill>
                  <a:schemeClr val="tx1"/>
                </a:solidFill>
                <a:latin typeface="微软雅黑" pitchFamily="34" charset="-122"/>
                <a:ea typeface="微软雅黑" pitchFamily="34" charset="-122"/>
              </a:rPr>
              <a:t>振荡</a:t>
            </a:r>
            <a:r>
              <a:rPr lang="zh-CN" altLang="en-US" sz="1400" b="1" dirty="0">
                <a:solidFill>
                  <a:schemeClr val="tx1"/>
                </a:solidFill>
                <a:latin typeface="微软雅黑" pitchFamily="34" charset="-122"/>
                <a:ea typeface="微软雅黑" pitchFamily="34" charset="-122"/>
              </a:rPr>
              <a:t>。</a:t>
            </a:r>
          </a:p>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过于</a:t>
            </a:r>
            <a:r>
              <a:rPr lang="zh-CN" altLang="en-US" sz="1400" b="1" dirty="0" smtClean="0">
                <a:solidFill>
                  <a:schemeClr val="tx1"/>
                </a:solidFill>
                <a:latin typeface="微软雅黑" pitchFamily="34" charset="-122"/>
                <a:ea typeface="微软雅黑" pitchFamily="34" charset="-122"/>
              </a:rPr>
              <a:t>迟缓，不</a:t>
            </a:r>
            <a:r>
              <a:rPr lang="zh-CN" altLang="en-US" sz="1400" b="1" dirty="0">
                <a:solidFill>
                  <a:schemeClr val="tx1"/>
                </a:solidFill>
                <a:latin typeface="微软雅黑" pitchFamily="34" charset="-122"/>
                <a:ea typeface="微软雅黑" pitchFamily="34" charset="-122"/>
              </a:rPr>
              <a:t>具有任何实用价值。</a:t>
            </a:r>
          </a:p>
          <a:p>
            <a:pPr marL="179388" indent="-179388">
              <a:lnSpc>
                <a:spcPts val="2000"/>
              </a:lnSpc>
              <a:buClr>
                <a:srgbClr val="0070C0"/>
              </a:buClr>
              <a:buFont typeface="Wingdings" pitchFamily="2" charset="2"/>
              <a:buChar char="l"/>
            </a:pPr>
            <a:r>
              <a:rPr lang="zh-CN" altLang="en-US" sz="1400" b="1" dirty="0">
                <a:solidFill>
                  <a:srgbClr val="0000FF"/>
                </a:solidFill>
                <a:latin typeface="微软雅黑" pitchFamily="34" charset="-122"/>
                <a:ea typeface="微软雅黑" pitchFamily="34" charset="-122"/>
              </a:rPr>
              <a:t>选择正确的时间常数是相当困难的</a:t>
            </a:r>
            <a:r>
              <a:rPr lang="zh-CN" altLang="en-US" sz="1400" b="1" dirty="0" smtClean="0">
                <a:solidFill>
                  <a:srgbClr val="0000FF"/>
                </a:solidFill>
                <a:latin typeface="微软雅黑" pitchFamily="34" charset="-122"/>
                <a:ea typeface="微软雅黑" pitchFamily="34" charset="-122"/>
              </a:rPr>
              <a:t>。</a:t>
            </a:r>
            <a:endParaRPr lang="zh-CN" altLang="en-US" sz="1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2639322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765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2598963" y="566241"/>
            <a:ext cx="3946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5.8.2  TCP </a:t>
            </a:r>
            <a:r>
              <a:rPr lang="zh-CN" altLang="en-US" sz="2400" b="1" dirty="0">
                <a:solidFill>
                  <a:schemeClr val="bg1"/>
                </a:solidFill>
                <a:latin typeface="微软雅黑" pitchFamily="34" charset="-122"/>
                <a:ea typeface="微软雅黑" pitchFamily="34" charset="-122"/>
              </a:rPr>
              <a:t>的拥塞控制方法</a:t>
            </a:r>
          </a:p>
        </p:txBody>
      </p:sp>
      <p:sp>
        <p:nvSpPr>
          <p:cNvPr id="38" name="Rectangle 8"/>
          <p:cNvSpPr>
            <a:spLocks noChangeArrowheads="1"/>
          </p:cNvSpPr>
          <p:nvPr/>
        </p:nvSpPr>
        <p:spPr bwMode="auto">
          <a:xfrm>
            <a:off x="556963" y="1021254"/>
            <a:ext cx="804877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采用</a:t>
            </a:r>
            <a:r>
              <a:rPr lang="zh-CN" altLang="en-US" sz="2000" b="1" dirty="0" smtClean="0">
                <a:latin typeface="微软雅黑" pitchFamily="34" charset="-122"/>
                <a:ea typeface="微软雅黑" pitchFamily="34" charset="-122"/>
              </a:rPr>
              <a:t>基于</a:t>
            </a:r>
            <a:r>
              <a:rPr lang="zh-CN" altLang="en-US" sz="2000" b="1" dirty="0" smtClean="0">
                <a:solidFill>
                  <a:srgbClr val="C00000"/>
                </a:solidFill>
                <a:latin typeface="微软雅黑" pitchFamily="34" charset="-122"/>
                <a:ea typeface="微软雅黑" pitchFamily="34" charset="-122"/>
              </a:rPr>
              <a:t>滑动窗口</a:t>
            </a:r>
            <a:r>
              <a:rPr lang="zh-CN" altLang="en-US" sz="2000" b="1" dirty="0">
                <a:solidFill>
                  <a:srgbClr val="C00000"/>
                </a:solidFill>
                <a:latin typeface="微软雅黑" pitchFamily="34" charset="-122"/>
                <a:ea typeface="微软雅黑" pitchFamily="34" charset="-122"/>
              </a:rPr>
              <a:t>的方法</a:t>
            </a:r>
            <a:r>
              <a:rPr lang="zh-CN" altLang="en-US" sz="2000" b="1" dirty="0">
                <a:latin typeface="微软雅黑" pitchFamily="34" charset="-122"/>
                <a:ea typeface="微软雅黑" pitchFamily="34" charset="-122"/>
              </a:rPr>
              <a:t>进行</a:t>
            </a:r>
            <a:r>
              <a:rPr lang="zh-CN" altLang="en-US" sz="2000" b="1" dirty="0" smtClean="0">
                <a:latin typeface="微软雅黑" pitchFamily="34" charset="-122"/>
                <a:ea typeface="微软雅黑" pitchFamily="34" charset="-122"/>
              </a:rPr>
              <a:t>拥塞控制，属于</a:t>
            </a:r>
            <a:r>
              <a:rPr lang="zh-CN" altLang="en-US" sz="2000" b="1" dirty="0">
                <a:latin typeface="微软雅黑" pitchFamily="34" charset="-122"/>
                <a:ea typeface="微软雅黑" pitchFamily="34" charset="-122"/>
              </a:rPr>
              <a:t>闭环控制方法。</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方维持一个</a:t>
            </a: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(Congestion Window</a:t>
            </a:r>
            <a:r>
              <a:rPr lang="en-US" altLang="zh-CN" sz="2000" b="1" dirty="0" smtClean="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的大小取决于网络的拥塞程度，并且是</a:t>
            </a:r>
            <a:r>
              <a:rPr lang="zh-CN" altLang="en-US" sz="2000" b="1" dirty="0" smtClean="0">
                <a:solidFill>
                  <a:srgbClr val="C00000"/>
                </a:solidFill>
                <a:latin typeface="微软雅黑" pitchFamily="34" charset="-122"/>
                <a:ea typeface="微软雅黑" pitchFamily="34" charset="-122"/>
              </a:rPr>
              <a:t>动态变化</a:t>
            </a:r>
            <a:r>
              <a:rPr lang="zh-CN" altLang="en-US" sz="2000" b="1" dirty="0" smtClean="0">
                <a:latin typeface="微软雅黑" pitchFamily="34" charset="-122"/>
                <a:ea typeface="微软雅黑" pitchFamily="34" charset="-122"/>
              </a:rPr>
              <a:t>的。</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端利用</a:t>
            </a: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根据网络的拥塞情况调整发送的数据量</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发送窗口大小不仅取决于接收方窗口，还取决于网络的拥塞</a:t>
            </a:r>
            <a:r>
              <a:rPr lang="zh-CN" altLang="en-US" sz="2000" b="1" dirty="0" smtClean="0">
                <a:latin typeface="微软雅黑" pitchFamily="34" charset="-122"/>
                <a:ea typeface="微软雅黑" pitchFamily="34" charset="-122"/>
              </a:rPr>
              <a:t>状况。</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真正</a:t>
            </a:r>
            <a:r>
              <a:rPr lang="zh-CN" altLang="en-US" sz="2000" b="1" dirty="0">
                <a:solidFill>
                  <a:srgbClr val="C00000"/>
                </a:solidFill>
                <a:latin typeface="微软雅黑" pitchFamily="34" charset="-122"/>
                <a:ea typeface="微软雅黑" pitchFamily="34" charset="-122"/>
              </a:rPr>
              <a:t>的发送窗口</a:t>
            </a:r>
            <a:r>
              <a:rPr lang="zh-CN" altLang="en-US" sz="2000" b="1" dirty="0" smtClean="0">
                <a:solidFill>
                  <a:srgbClr val="C00000"/>
                </a:solidFill>
                <a:latin typeface="微软雅黑" pitchFamily="34" charset="-122"/>
                <a:ea typeface="微软雅黑" pitchFamily="34" charset="-122"/>
              </a:rPr>
              <a:t>值</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40" name="矩形 39"/>
          <p:cNvSpPr/>
          <p:nvPr/>
        </p:nvSpPr>
        <p:spPr>
          <a:xfrm>
            <a:off x="556963" y="3686475"/>
            <a:ext cx="8048776" cy="499026"/>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真正的发送窗口值 </a:t>
            </a:r>
            <a:r>
              <a:rPr lang="en-US" altLang="zh-CN" sz="2000" b="1" dirty="0">
                <a:latin typeface="微软雅黑" pitchFamily="34" charset="-122"/>
                <a:ea typeface="微软雅黑" pitchFamily="34" charset="-122"/>
              </a:rPr>
              <a:t>= Min (</a:t>
            </a:r>
            <a:r>
              <a:rPr lang="zh-CN" altLang="en-US" sz="2000" b="1" dirty="0">
                <a:latin typeface="微软雅黑" pitchFamily="34" charset="-122"/>
                <a:ea typeface="微软雅黑" pitchFamily="34" charset="-122"/>
              </a:rPr>
              <a:t>接收方</a:t>
            </a:r>
            <a:r>
              <a:rPr lang="zh-CN" altLang="en-US" sz="2000" b="1" dirty="0" smtClean="0">
                <a:latin typeface="微软雅黑" pitchFamily="34" charset="-122"/>
                <a:ea typeface="微软雅黑" pitchFamily="34" charset="-122"/>
              </a:rPr>
              <a:t>通知</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窗口值</a:t>
            </a:r>
            <a:r>
              <a:rPr lang="zh-CN" altLang="en-US" sz="2000" b="1" dirty="0">
                <a:latin typeface="微软雅黑" pitchFamily="34" charset="-122"/>
                <a:ea typeface="微软雅黑" pitchFamily="34" charset="-122"/>
              </a:rPr>
              <a:t>，拥塞窗口值</a:t>
            </a:r>
            <a:r>
              <a:rPr lang="en-US" altLang="zh-CN" sz="2000" b="1" dirty="0">
                <a:latin typeface="微软雅黑" pitchFamily="34" charset="-122"/>
                <a:ea typeface="微软雅黑" pitchFamily="34" charset="-122"/>
              </a:rPr>
              <a:t>)</a:t>
            </a: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005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78377" y="58684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控制拥塞</a:t>
            </a:r>
            <a:r>
              <a:rPr lang="zh-CN" altLang="en-US" sz="2000" b="1" dirty="0" smtClean="0">
                <a:solidFill>
                  <a:schemeClr val="bg1"/>
                </a:solidFill>
                <a:latin typeface="微软雅黑" pitchFamily="34" charset="-122"/>
                <a:ea typeface="微软雅黑" pitchFamily="34" charset="-122"/>
              </a:rPr>
              <a:t>窗口变化的</a:t>
            </a:r>
            <a:r>
              <a:rPr lang="zh-CN" altLang="en-US" sz="2000" b="1" dirty="0">
                <a:solidFill>
                  <a:schemeClr val="bg1"/>
                </a:solidFill>
                <a:latin typeface="微软雅黑" pitchFamily="34" charset="-122"/>
                <a:ea typeface="微软雅黑" pitchFamily="34" charset="-122"/>
              </a:rPr>
              <a:t>原则</a:t>
            </a:r>
          </a:p>
        </p:txBody>
      </p:sp>
      <p:sp>
        <p:nvSpPr>
          <p:cNvPr id="38" name="Rectangle 68"/>
          <p:cNvSpPr>
            <a:spLocks noChangeArrowheads="1"/>
          </p:cNvSpPr>
          <p:nvPr/>
        </p:nvSpPr>
        <p:spPr bwMode="auto">
          <a:xfrm>
            <a:off x="556963" y="983153"/>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只要网络没有出现拥塞，拥塞窗口就可以再增大一些，以便把更多的分组发送出去</a:t>
            </a:r>
            <a:r>
              <a:rPr lang="zh-CN" altLang="en-US" sz="2000" b="1" dirty="0" smtClean="0">
                <a:latin typeface="微软雅黑" pitchFamily="34" charset="-122"/>
                <a:ea typeface="微软雅黑" pitchFamily="34" charset="-122"/>
              </a:rPr>
              <a:t>，提高</a:t>
            </a:r>
            <a:r>
              <a:rPr lang="zh-CN" altLang="en-US" sz="2000" b="1" dirty="0">
                <a:latin typeface="微软雅黑" pitchFamily="34" charset="-122"/>
                <a:ea typeface="微软雅黑" pitchFamily="34" charset="-122"/>
              </a:rPr>
              <a:t>网络的利用率。</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但只要网络出现拥塞或有可能出现拥塞，就必须把拥塞窗口减小一些，以减少注入到网络中的分组数</a:t>
            </a:r>
            <a:r>
              <a:rPr lang="zh-CN" altLang="en-US" sz="2000" b="1" dirty="0" smtClean="0">
                <a:latin typeface="微软雅黑" pitchFamily="34" charset="-122"/>
                <a:ea typeface="微软雅黑" pitchFamily="34" charset="-122"/>
              </a:rPr>
              <a:t>，缓解</a:t>
            </a:r>
            <a:r>
              <a:rPr lang="zh-CN" altLang="en-US" sz="2000" b="1" dirty="0">
                <a:latin typeface="微软雅黑" pitchFamily="34" charset="-122"/>
                <a:ea typeface="微软雅黑" pitchFamily="34" charset="-122"/>
              </a:rPr>
              <a:t>网络出现的拥塞。</a:t>
            </a:r>
          </a:p>
        </p:txBody>
      </p:sp>
    </p:spTree>
    <p:extLst>
      <p:ext uri="{BB962C8B-B14F-4D97-AF65-F5344CB8AC3E}">
        <p14:creationId xmlns:p14="http://schemas.microsoft.com/office/powerpoint/2010/main" val="26710359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20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2565420" y="588820"/>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发送方判断</a:t>
            </a:r>
            <a:r>
              <a:rPr lang="zh-CN" altLang="en-US" sz="2000" b="1" dirty="0">
                <a:solidFill>
                  <a:schemeClr val="bg1"/>
                </a:solidFill>
                <a:latin typeface="微软雅黑" pitchFamily="34" charset="-122"/>
                <a:ea typeface="微软雅黑" pitchFamily="34" charset="-122"/>
              </a:rPr>
              <a:t>拥塞</a:t>
            </a:r>
            <a:r>
              <a:rPr lang="zh-CN" altLang="en-US" sz="2000" b="1" dirty="0" smtClean="0">
                <a:solidFill>
                  <a:schemeClr val="bg1"/>
                </a:solidFill>
                <a:latin typeface="微软雅黑" pitchFamily="34" charset="-122"/>
                <a:ea typeface="微软雅黑" pitchFamily="34" charset="-122"/>
              </a:rPr>
              <a:t>的方法：隐式反馈</a:t>
            </a:r>
            <a:endParaRPr lang="zh-CN" altLang="en-US" sz="2000" b="1" dirty="0">
              <a:solidFill>
                <a:schemeClr val="bg1"/>
              </a:solidFill>
              <a:latin typeface="微软雅黑" pitchFamily="34" charset="-122"/>
              <a:ea typeface="微软雅黑" pitchFamily="34" charset="-122"/>
            </a:endParaRPr>
          </a:p>
        </p:txBody>
      </p:sp>
      <p:graphicFrame>
        <p:nvGraphicFramePr>
          <p:cNvPr id="11" name="图示 10"/>
          <p:cNvGraphicFramePr/>
          <p:nvPr>
            <p:extLst>
              <p:ext uri="{D42A27DB-BD31-4B8C-83A1-F6EECF244321}">
                <p14:modId xmlns:p14="http://schemas.microsoft.com/office/powerpoint/2010/main" val="4178475380"/>
              </p:ext>
            </p:extLst>
          </p:nvPr>
        </p:nvGraphicFramePr>
        <p:xfrm>
          <a:off x="875047" y="1155452"/>
          <a:ext cx="7429968" cy="157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186111" y="2910102"/>
            <a:ext cx="6790480" cy="861774"/>
          </a:xfrm>
          <a:prstGeom prst="rect">
            <a:avLst/>
          </a:prstGeom>
        </p:spPr>
        <p:txBody>
          <a:bodyPr wrap="square">
            <a:spAutoFit/>
          </a:bodyPr>
          <a:lstStyle/>
          <a:p>
            <a:pPr>
              <a:lnSpc>
                <a:spcPts val="3000"/>
              </a:lnSpc>
            </a:pPr>
            <a:r>
              <a:rPr lang="zh-CN" altLang="en-US" b="1" dirty="0">
                <a:latin typeface="微软雅黑" panose="020B0503020204020204" pitchFamily="34" charset="-122"/>
                <a:ea typeface="微软雅黑" panose="020B0503020204020204" pitchFamily="34" charset="-122"/>
              </a:rPr>
              <a:t>因</a:t>
            </a:r>
            <a:r>
              <a:rPr lang="zh-CN" altLang="en-US" b="1" dirty="0" smtClean="0">
                <a:latin typeface="微软雅黑" panose="020B0503020204020204" pitchFamily="34" charset="-122"/>
                <a:ea typeface="微软雅黑" panose="020B0503020204020204" pitchFamily="34" charset="-122"/>
              </a:rPr>
              <a:t>传输</a:t>
            </a:r>
            <a:r>
              <a:rPr lang="zh-CN" altLang="en-US" b="1" dirty="0">
                <a:latin typeface="微软雅黑" panose="020B0503020204020204" pitchFamily="34" charset="-122"/>
                <a:ea typeface="微软雅黑" panose="020B0503020204020204" pitchFamily="34" charset="-122"/>
              </a:rPr>
              <a:t>出差错而丢弃分组的</a:t>
            </a:r>
            <a:r>
              <a:rPr lang="zh-CN" altLang="en-US" b="1" dirty="0" smtClean="0">
                <a:solidFill>
                  <a:srgbClr val="C00000"/>
                </a:solidFill>
                <a:latin typeface="微软雅黑" panose="020B0503020204020204" pitchFamily="34" charset="-122"/>
                <a:ea typeface="微软雅黑" panose="020B0503020204020204" pitchFamily="34" charset="-122"/>
              </a:rPr>
              <a:t>概率很小</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远小于</a:t>
            </a: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3000"/>
              </a:lnSpc>
            </a:pPr>
            <a:r>
              <a:rPr lang="zh-CN" altLang="en-US" b="1" dirty="0" smtClean="0">
                <a:latin typeface="微软雅黑" panose="020B0503020204020204" pitchFamily="34" charset="-122"/>
                <a:ea typeface="微软雅黑" panose="020B0503020204020204" pitchFamily="34" charset="-122"/>
              </a:rPr>
              <a:t>因此</a:t>
            </a:r>
            <a:r>
              <a:rPr lang="zh-CN" altLang="en-US" b="1" dirty="0">
                <a:latin typeface="微软雅黑" panose="020B0503020204020204" pitchFamily="34" charset="-122"/>
                <a:ea typeface="微软雅黑" panose="020B0503020204020204" pitchFamily="34" charset="-122"/>
              </a:rPr>
              <a:t>，发送方在超时重传计时器启动时，</a:t>
            </a:r>
            <a:r>
              <a:rPr lang="zh-CN" altLang="en-US" b="1" dirty="0">
                <a:solidFill>
                  <a:srgbClr val="C00000"/>
                </a:solidFill>
                <a:latin typeface="微软雅黑" panose="020B0503020204020204" pitchFamily="34" charset="-122"/>
                <a:ea typeface="微软雅黑" panose="020B0503020204020204" pitchFamily="34" charset="-122"/>
              </a:rPr>
              <a:t>就判断网络出现了拥塞。</a:t>
            </a:r>
          </a:p>
        </p:txBody>
      </p:sp>
    </p:spTree>
    <p:extLst>
      <p:ext uri="{BB962C8B-B14F-4D97-AF65-F5344CB8AC3E}">
        <p14:creationId xmlns:p14="http://schemas.microsoft.com/office/powerpoint/2010/main" val="41813488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1953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435237" y="5863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latin typeface="微软雅黑" pitchFamily="34" charset="-122"/>
                <a:ea typeface="微软雅黑" pitchFamily="34" charset="-122"/>
              </a:rPr>
              <a:t>TCP </a:t>
            </a:r>
            <a:r>
              <a:rPr lang="zh-CN" altLang="en-US" sz="2000" b="1" dirty="0" smtClean="0">
                <a:solidFill>
                  <a:schemeClr val="bg1"/>
                </a:solidFill>
                <a:latin typeface="微软雅黑" pitchFamily="34" charset="-122"/>
                <a:ea typeface="微软雅黑" pitchFamily="34" charset="-122"/>
              </a:rPr>
              <a:t>拥塞控制</a:t>
            </a:r>
            <a:r>
              <a:rPr lang="zh-CN" altLang="en-US" sz="2000" b="1" dirty="0">
                <a:solidFill>
                  <a:schemeClr val="bg1"/>
                </a:solidFill>
                <a:latin typeface="微软雅黑" pitchFamily="34" charset="-122"/>
                <a:ea typeface="微软雅黑" pitchFamily="34" charset="-122"/>
              </a:rPr>
              <a:t>算法</a:t>
            </a:r>
          </a:p>
        </p:txBody>
      </p:sp>
      <p:sp>
        <p:nvSpPr>
          <p:cNvPr id="38" name="Rectangle 68"/>
          <p:cNvSpPr>
            <a:spLocks noChangeArrowheads="1"/>
          </p:cNvSpPr>
          <p:nvPr/>
        </p:nvSpPr>
        <p:spPr bwMode="auto">
          <a:xfrm>
            <a:off x="556963" y="979999"/>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四种拥塞控制算法（ </a:t>
            </a:r>
            <a:r>
              <a:rPr lang="en-US" altLang="zh-CN" sz="2000" b="1" dirty="0">
                <a:latin typeface="微软雅黑" pitchFamily="34" charset="-122"/>
                <a:ea typeface="微软雅黑" pitchFamily="34" charset="-122"/>
              </a:rPr>
              <a:t>RFC 5681</a:t>
            </a:r>
            <a:r>
              <a:rPr lang="zh-CN" altLang="en-US" sz="2000" b="1" dirty="0">
                <a:latin typeface="微软雅黑" pitchFamily="34" charset="-122"/>
                <a:ea typeface="微软雅黑" pitchFamily="34" charset="-122"/>
              </a:rPr>
              <a:t>） ：</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慢开始 </a:t>
            </a:r>
            <a:r>
              <a:rPr lang="en-US" altLang="zh-CN" sz="2000" b="1" dirty="0">
                <a:latin typeface="微软雅黑" pitchFamily="34" charset="-122"/>
                <a:ea typeface="微软雅黑" pitchFamily="34" charset="-122"/>
              </a:rPr>
              <a:t>(slow-start)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拥塞避免 </a:t>
            </a:r>
            <a:r>
              <a:rPr lang="en-US" altLang="zh-CN" sz="2000" b="1" dirty="0">
                <a:latin typeface="微软雅黑" pitchFamily="34" charset="-122"/>
                <a:ea typeface="微软雅黑" pitchFamily="34" charset="-122"/>
              </a:rPr>
              <a:t>(congestion avoidance)</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快重传 </a:t>
            </a:r>
            <a:r>
              <a:rPr lang="en-US" altLang="zh-CN" sz="2000" b="1" dirty="0">
                <a:latin typeface="微软雅黑" pitchFamily="34" charset="-122"/>
                <a:ea typeface="微软雅黑" pitchFamily="34" charset="-122"/>
              </a:rPr>
              <a:t>(fast retransmit)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快恢复 </a:t>
            </a:r>
            <a:r>
              <a:rPr lang="en-US" altLang="zh-CN" sz="2000" b="1" dirty="0">
                <a:latin typeface="微软雅黑" pitchFamily="34" charset="-122"/>
                <a:ea typeface="微软雅黑" pitchFamily="34" charset="-122"/>
              </a:rPr>
              <a:t>(fast recovery)</a:t>
            </a: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慢</a:t>
            </a:r>
            <a:r>
              <a:rPr lang="zh-CN" altLang="en-US" sz="2000" b="1" dirty="0">
                <a:solidFill>
                  <a:schemeClr val="bg1"/>
                </a:solidFill>
                <a:latin typeface="微软雅黑" pitchFamily="34" charset="-122"/>
                <a:ea typeface="微软雅黑" pitchFamily="34" charset="-122"/>
              </a:rPr>
              <a:t>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38" name="Rectangle 68"/>
          <p:cNvSpPr>
            <a:spLocks noChangeArrowheads="1"/>
          </p:cNvSpPr>
          <p:nvPr/>
        </p:nvSpPr>
        <p:spPr bwMode="auto">
          <a:xfrm>
            <a:off x="556963" y="989138"/>
            <a:ext cx="8184960" cy="1579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9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目的：</a:t>
            </a:r>
            <a:r>
              <a:rPr lang="zh-CN" altLang="en-US" sz="2000" b="1" dirty="0" smtClean="0">
                <a:latin typeface="微软雅黑" pitchFamily="34" charset="-122"/>
                <a:ea typeface="微软雅黑" pitchFamily="34" charset="-122"/>
              </a:rPr>
              <a:t>探测</a:t>
            </a:r>
            <a:r>
              <a:rPr lang="zh-CN" altLang="en-US" sz="2000" b="1" dirty="0">
                <a:latin typeface="微软雅黑" pitchFamily="34" charset="-122"/>
                <a:ea typeface="微软雅黑" pitchFamily="34" charset="-122"/>
              </a:rPr>
              <a:t>网络的负载能力或拥塞程度。</a:t>
            </a:r>
          </a:p>
          <a:p>
            <a:pPr marL="342900" indent="-342900">
              <a:lnSpc>
                <a:spcPts val="29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算法</a:t>
            </a:r>
            <a:r>
              <a:rPr lang="zh-CN" altLang="en-US" sz="2000" b="1" dirty="0" smtClean="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由小到大逐渐增大注入到网络中的数据字节，</a:t>
            </a:r>
            <a:r>
              <a:rPr lang="zh-CN" altLang="en-US" sz="2000" b="1" dirty="0" smtClean="0">
                <a:latin typeface="微软雅黑" pitchFamily="34" charset="-122"/>
                <a:ea typeface="微软雅黑" pitchFamily="34" charset="-122"/>
              </a:rPr>
              <a:t>即：由小到大</a:t>
            </a:r>
            <a:r>
              <a:rPr lang="zh-CN" altLang="en-US" sz="2000" b="1" dirty="0">
                <a:latin typeface="微软雅黑" pitchFamily="34" charset="-122"/>
                <a:ea typeface="微软雅黑" pitchFamily="34" charset="-122"/>
              </a:rPr>
              <a:t>逐渐</a:t>
            </a:r>
            <a:r>
              <a:rPr lang="zh-CN" altLang="en-US" sz="2000" b="1" dirty="0" smtClean="0">
                <a:solidFill>
                  <a:srgbClr val="0000FF"/>
                </a:solidFill>
                <a:latin typeface="微软雅黑" pitchFamily="34" charset="-122"/>
                <a:ea typeface="微软雅黑" pitchFamily="34" charset="-122"/>
              </a:rPr>
              <a:t>增大拥塞窗口</a:t>
            </a:r>
            <a:r>
              <a:rPr lang="zh-CN" altLang="en-US" sz="2000" b="1" dirty="0" smtClean="0">
                <a:latin typeface="微软雅黑" pitchFamily="34" charset="-122"/>
                <a:ea typeface="微软雅黑" pitchFamily="34" charset="-122"/>
              </a:rPr>
              <a:t>数值。</a:t>
            </a:r>
            <a:endParaRPr lang="en-US" altLang="zh-CN" sz="2000" b="1" dirty="0">
              <a:latin typeface="微软雅黑" pitchFamily="34" charset="-122"/>
              <a:ea typeface="微软雅黑" pitchFamily="34" charset="-122"/>
            </a:endParaRPr>
          </a:p>
          <a:p>
            <a:pPr marL="342900" indent="-342900">
              <a:lnSpc>
                <a:spcPts val="29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个控制变量：</a:t>
            </a:r>
            <a:endParaRPr lang="zh-CN" altLang="en-US" sz="2000" b="1" dirty="0">
              <a:solidFill>
                <a:srgbClr val="0000FF"/>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99569659"/>
              </p:ext>
            </p:extLst>
          </p:nvPr>
        </p:nvGraphicFramePr>
        <p:xfrm>
          <a:off x="2932192" y="2187018"/>
          <a:ext cx="4448995" cy="2356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86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552865" y="596649"/>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需要考虑的</a:t>
            </a:r>
            <a:r>
              <a:rPr lang="zh-CN" altLang="en-US" sz="2000" b="1" dirty="0">
                <a:solidFill>
                  <a:schemeClr val="bg1"/>
                </a:solidFill>
                <a:latin typeface="微软雅黑" pitchFamily="34" charset="-122"/>
                <a:ea typeface="微软雅黑" pitchFamily="34" charset="-122"/>
              </a:rPr>
              <a:t>问题 </a:t>
            </a:r>
          </a:p>
        </p:txBody>
      </p:sp>
      <p:sp>
        <p:nvSpPr>
          <p:cNvPr id="4" name="Rectangle 68"/>
          <p:cNvSpPr>
            <a:spLocks noChangeArrowheads="1"/>
          </p:cNvSpPr>
          <p:nvPr/>
        </p:nvSpPr>
        <p:spPr bwMode="auto">
          <a:xfrm>
            <a:off x="556963" y="995109"/>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进程</a:t>
            </a:r>
            <a:r>
              <a:rPr lang="zh-CN" altLang="en-US" sz="2000" b="1" dirty="0">
                <a:latin typeface="微软雅黑" pitchFamily="34" charset="-122"/>
                <a:ea typeface="微软雅黑" pitchFamily="34" charset="-122"/>
              </a:rPr>
              <a:t>的创建和撤销都是</a:t>
            </a:r>
            <a:r>
              <a:rPr lang="zh-CN" altLang="en-US" sz="2000" b="1" dirty="0">
                <a:solidFill>
                  <a:srgbClr val="C00000"/>
                </a:solidFill>
                <a:latin typeface="微软雅黑" pitchFamily="34" charset="-122"/>
                <a:ea typeface="微软雅黑" pitchFamily="34" charset="-122"/>
              </a:rPr>
              <a:t>动态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因此</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方几乎无法识别其他机器上的进程。</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我们往往需要利用</a:t>
            </a:r>
            <a:r>
              <a:rPr lang="zh-CN" altLang="en-US" sz="2000" b="1" dirty="0">
                <a:solidFill>
                  <a:srgbClr val="C00000"/>
                </a:solidFill>
                <a:latin typeface="微软雅黑" pitchFamily="34" charset="-122"/>
                <a:ea typeface="微软雅黑" pitchFamily="34" charset="-122"/>
              </a:rPr>
              <a:t>目的主机</a:t>
            </a:r>
            <a:r>
              <a:rPr lang="zh-CN" altLang="en-US" sz="2000" b="1" dirty="0">
                <a:latin typeface="微软雅黑" pitchFamily="34" charset="-122"/>
                <a:ea typeface="微软雅黑" pitchFamily="34" charset="-122"/>
              </a:rPr>
              <a:t>提供的功能来</a:t>
            </a:r>
            <a:r>
              <a:rPr lang="zh-CN" altLang="en-US" sz="2000" b="1" dirty="0">
                <a:solidFill>
                  <a:srgbClr val="C00000"/>
                </a:solidFill>
                <a:latin typeface="微软雅黑" pitchFamily="34" charset="-122"/>
                <a:ea typeface="微软雅黑" pitchFamily="34" charset="-122"/>
              </a:rPr>
              <a:t>识别</a:t>
            </a:r>
            <a:r>
              <a:rPr lang="zh-CN" altLang="en-US" sz="2000" b="1" dirty="0">
                <a:latin typeface="微软雅黑" pitchFamily="34" charset="-122"/>
                <a:ea typeface="微软雅黑" pitchFamily="34" charset="-122"/>
              </a:rPr>
              <a:t>终点，而</a:t>
            </a:r>
            <a:r>
              <a:rPr lang="zh-CN" altLang="en-US" sz="2000" b="1" dirty="0">
                <a:solidFill>
                  <a:srgbClr val="C00000"/>
                </a:solidFill>
                <a:latin typeface="微软雅黑" pitchFamily="34" charset="-122"/>
                <a:ea typeface="微软雅黑" pitchFamily="34" charset="-122"/>
              </a:rPr>
              <a:t>不需要知道</a:t>
            </a:r>
            <a:r>
              <a:rPr lang="zh-CN" altLang="en-US" sz="2000" b="1" dirty="0">
                <a:latin typeface="微软雅黑" pitchFamily="34" charset="-122"/>
                <a:ea typeface="微软雅黑" pitchFamily="34" charset="-122"/>
              </a:rPr>
              <a:t>具体实现这个功能的进程是哪一个。</a:t>
            </a: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有时</a:t>
            </a:r>
            <a:r>
              <a:rPr lang="zh-CN" altLang="en-US" sz="2000" b="1" dirty="0">
                <a:latin typeface="微软雅黑" pitchFamily="34" charset="-122"/>
                <a:ea typeface="微软雅黑" pitchFamily="34" charset="-122"/>
              </a:rPr>
              <a:t>我们会</a:t>
            </a:r>
            <a:r>
              <a:rPr lang="zh-CN" altLang="en-US" sz="2000" b="1" dirty="0">
                <a:solidFill>
                  <a:srgbClr val="C00000"/>
                </a:solidFill>
                <a:latin typeface="微软雅黑" pitchFamily="34" charset="-122"/>
                <a:ea typeface="微软雅黑" pitchFamily="34" charset="-122"/>
              </a:rPr>
              <a:t>改换</a:t>
            </a:r>
            <a:r>
              <a:rPr lang="zh-CN" altLang="en-US" sz="2000" b="1" dirty="0">
                <a:latin typeface="微软雅黑" pitchFamily="34" charset="-122"/>
                <a:ea typeface="微软雅黑" pitchFamily="34" charset="-122"/>
              </a:rPr>
              <a:t>接收报文的进程，但并不需要通知</a:t>
            </a:r>
            <a:r>
              <a:rPr lang="zh-CN" altLang="en-US" sz="2000" b="1" dirty="0" smtClean="0">
                <a:latin typeface="微软雅黑" pitchFamily="34" charset="-122"/>
                <a:ea typeface="微软雅黑" pitchFamily="34" charset="-122"/>
              </a:rPr>
              <a:t>所有的发送</a:t>
            </a:r>
            <a:r>
              <a:rPr lang="zh-CN" altLang="en-US" sz="2000" b="1" dirty="0">
                <a:latin typeface="微软雅黑" pitchFamily="34" charset="-122"/>
                <a:ea typeface="微软雅黑" pitchFamily="34" charset="-122"/>
              </a:rPr>
              <a:t>方</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42392024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8"/>
          <p:cNvSpPr>
            <a:spLocks noChangeArrowheads="1"/>
          </p:cNvSpPr>
          <p:nvPr/>
        </p:nvSpPr>
        <p:spPr bwMode="auto">
          <a:xfrm>
            <a:off x="556963" y="958363"/>
            <a:ext cx="818496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smtClean="0">
                <a:solidFill>
                  <a:srgbClr val="C00000"/>
                </a:solidFill>
                <a:latin typeface="微软雅黑" pitchFamily="34" charset="-122"/>
                <a:ea typeface="微软雅黑" pitchFamily="34" charset="-122"/>
              </a:rPr>
              <a:t>cwnd</a:t>
            </a:r>
            <a:r>
              <a:rPr lang="en-US" altLang="zh-CN" sz="2000" b="1" dirty="0" smtClean="0">
                <a:solidFill>
                  <a:srgbClr val="C00000"/>
                </a:solidFill>
                <a:latin typeface="微软雅黑" pitchFamily="34" charset="-122"/>
                <a:ea typeface="微软雅黑" pitchFamily="34" charset="-122"/>
              </a:rPr>
              <a:t> </a:t>
            </a:r>
            <a:r>
              <a:rPr lang="zh-CN" altLang="en-US" sz="2000" b="1" dirty="0" smtClean="0">
                <a:solidFill>
                  <a:srgbClr val="C00000"/>
                </a:solidFill>
                <a:latin typeface="微软雅黑" pitchFamily="34" charset="-122"/>
                <a:ea typeface="微软雅黑" pitchFamily="34" charset="-122"/>
              </a:rPr>
              <a:t>增大：</a:t>
            </a:r>
            <a:r>
              <a:rPr lang="zh-CN" altLang="en-US" sz="2000" b="1" dirty="0">
                <a:latin typeface="微软雅黑" pitchFamily="34" charset="-122"/>
                <a:ea typeface="微软雅黑" pitchFamily="34" charset="-122"/>
              </a:rPr>
              <a:t>在每收到一个</a:t>
            </a:r>
            <a:r>
              <a:rPr lang="zh-CN" altLang="en-US" sz="2000" b="1" dirty="0">
                <a:solidFill>
                  <a:srgbClr val="0000FF"/>
                </a:solidFill>
                <a:latin typeface="微软雅黑" pitchFamily="34" charset="-122"/>
                <a:ea typeface="微软雅黑" pitchFamily="34" charset="-122"/>
              </a:rPr>
              <a:t>对</a:t>
            </a:r>
            <a:r>
              <a:rPr lang="zh-CN" altLang="en-US" sz="2000" b="1" dirty="0">
                <a:solidFill>
                  <a:srgbClr val="C00000"/>
                </a:solidFill>
                <a:latin typeface="微软雅黑" pitchFamily="34" charset="-122"/>
                <a:ea typeface="微软雅黑" pitchFamily="34" charset="-122"/>
              </a:rPr>
              <a:t>新的</a:t>
            </a:r>
            <a:r>
              <a:rPr lang="zh-CN" altLang="en-US" sz="2000" b="1" dirty="0">
                <a:solidFill>
                  <a:srgbClr val="0000FF"/>
                </a:solidFill>
                <a:latin typeface="微软雅黑" pitchFamily="34" charset="-122"/>
                <a:ea typeface="微软雅黑" pitchFamily="34" charset="-122"/>
              </a:rPr>
              <a:t>报文段的</a:t>
            </a:r>
            <a:r>
              <a:rPr lang="zh-CN" altLang="en-US" sz="2000" b="1" dirty="0" smtClean="0">
                <a:solidFill>
                  <a:srgbClr val="0000FF"/>
                </a:solidFill>
                <a:latin typeface="微软雅黑" pitchFamily="34" charset="-122"/>
                <a:ea typeface="微软雅黑" pitchFamily="34" charset="-122"/>
              </a:rPr>
              <a:t>确认</a:t>
            </a:r>
            <a:r>
              <a:rPr lang="zh-CN" altLang="en-US" sz="2000" b="1" dirty="0" smtClean="0">
                <a:latin typeface="微软雅黑" pitchFamily="34" charset="-122"/>
                <a:ea typeface="微软雅黑" pitchFamily="34" charset="-122"/>
              </a:rPr>
              <a:t>，就把</a:t>
            </a:r>
            <a:r>
              <a:rPr lang="zh-CN" altLang="en-US" sz="2000" b="1" dirty="0">
                <a:latin typeface="微软雅黑" pitchFamily="34" charset="-122"/>
                <a:ea typeface="微软雅黑" pitchFamily="34" charset="-122"/>
              </a:rPr>
              <a:t>拥塞窗口增加最多一个</a:t>
            </a:r>
            <a:r>
              <a:rPr lang="zh-CN" altLang="en-US" sz="2000" b="1" dirty="0">
                <a:solidFill>
                  <a:srgbClr val="0000FF"/>
                </a:solidFill>
                <a:latin typeface="微软雅黑" pitchFamily="34" charset="-122"/>
                <a:ea typeface="微软雅黑" pitchFamily="34" charset="-122"/>
              </a:rPr>
              <a:t>发送方的最大报文</a:t>
            </a:r>
            <a:r>
              <a:rPr lang="zh-CN" altLang="en-US" sz="2000" b="1" dirty="0" smtClean="0">
                <a:solidFill>
                  <a:srgbClr val="0000FF"/>
                </a:solidFill>
                <a:latin typeface="微软雅黑" pitchFamily="34" charset="-122"/>
                <a:ea typeface="微软雅黑" pitchFamily="34" charset="-122"/>
              </a:rPr>
              <a:t>段 </a:t>
            </a:r>
            <a:r>
              <a:rPr lang="en-US" altLang="zh-CN" sz="2000" b="1" dirty="0">
                <a:solidFill>
                  <a:srgbClr val="0000FF"/>
                </a:solidFill>
                <a:latin typeface="微软雅黑" pitchFamily="34" charset="-122"/>
                <a:ea typeface="微软雅黑" pitchFamily="34" charset="-122"/>
              </a:rPr>
              <a:t>SMSS</a:t>
            </a:r>
            <a:r>
              <a:rPr lang="en-US" altLang="zh-CN" sz="2000" b="1" dirty="0">
                <a:latin typeface="微软雅黑" pitchFamily="34" charset="-122"/>
                <a:ea typeface="微软雅黑" pitchFamily="34" charset="-122"/>
              </a:rPr>
              <a:t>  (Sender Maximum Segment Size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数值。</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其中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是原先未被确认的、但现在被刚收到的确认报文段所确认的字节数</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39" name="矩形 38"/>
          <p:cNvSpPr/>
          <p:nvPr/>
        </p:nvSpPr>
        <p:spPr>
          <a:xfrm>
            <a:off x="1042543" y="2261782"/>
            <a:ext cx="7213799" cy="57568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b="1" dirty="0">
                <a:latin typeface="微软雅黑" pitchFamily="34" charset="-122"/>
                <a:ea typeface="微软雅黑" pitchFamily="34" charset="-122"/>
              </a:rPr>
              <a:t>拥塞窗口 </a:t>
            </a:r>
            <a:r>
              <a:rPr lang="en-US" altLang="zh-CN" b="1" dirty="0" err="1">
                <a:latin typeface="微软雅黑" pitchFamily="34" charset="-122"/>
                <a:ea typeface="微软雅黑" pitchFamily="34" charset="-122"/>
              </a:rPr>
              <a:t>cwnd</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每次的增加量 </a:t>
            </a:r>
            <a:r>
              <a:rPr lang="en-US" altLang="zh-CN" b="1" dirty="0">
                <a:latin typeface="微软雅黑" pitchFamily="34" charset="-122"/>
                <a:ea typeface="微软雅黑" pitchFamily="34" charset="-122"/>
              </a:rPr>
              <a:t>= min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SMSS)    </a:t>
            </a:r>
            <a:r>
              <a:rPr lang="en-US" altLang="zh-CN" b="1" dirty="0" smtClean="0">
                <a:latin typeface="微软雅黑" pitchFamily="34" charset="-122"/>
                <a:ea typeface="微软雅黑" pitchFamily="34" charset="-122"/>
              </a:rPr>
              <a:t>      </a:t>
            </a:r>
            <a:r>
              <a:rPr lang="en-US" altLang="zh-CN" b="1" dirty="0">
                <a:latin typeface="微软雅黑" pitchFamily="34" charset="-122"/>
                <a:ea typeface="微软雅黑" pitchFamily="34" charset="-122"/>
              </a:rPr>
              <a:t>(5-8)</a:t>
            </a:r>
          </a:p>
        </p:txBody>
      </p:sp>
      <p:sp>
        <p:nvSpPr>
          <p:cNvPr id="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慢</a:t>
            </a:r>
            <a:r>
              <a:rPr lang="zh-CN" altLang="en-US" sz="2000" b="1" dirty="0">
                <a:solidFill>
                  <a:schemeClr val="bg1"/>
                </a:solidFill>
                <a:latin typeface="微软雅黑" pitchFamily="34" charset="-122"/>
                <a:ea typeface="微软雅黑" pitchFamily="34" charset="-122"/>
              </a:rPr>
              <a:t>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696151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52"/>
          <p:cNvSpPr/>
          <p:nvPr/>
        </p:nvSpPr>
        <p:spPr>
          <a:xfrm>
            <a:off x="556963" y="1022411"/>
            <a:ext cx="8048776" cy="32794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1212822" y="1167329"/>
            <a:ext cx="6289448" cy="2890602"/>
            <a:chOff x="1646458" y="1195610"/>
            <a:chExt cx="6289448" cy="2890602"/>
          </a:xfrm>
        </p:grpSpPr>
        <p:sp>
          <p:nvSpPr>
            <p:cNvPr id="2" name="矩形 1"/>
            <p:cNvSpPr/>
            <p:nvPr/>
          </p:nvSpPr>
          <p:spPr>
            <a:xfrm>
              <a:off x="2794241" y="1195610"/>
              <a:ext cx="2592000" cy="418011"/>
            </a:xfrm>
            <a:prstGeom prst="rect">
              <a:avLst/>
            </a:prstGeom>
            <a:solidFill>
              <a:srgbClr val="66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200" b="1" dirty="0">
                  <a:solidFill>
                    <a:schemeClr val="tx1"/>
                  </a:solidFill>
                  <a:latin typeface="微软雅黑" pitchFamily="34" charset="-122"/>
                  <a:ea typeface="微软雅黑" pitchFamily="34" charset="-122"/>
                </a:rPr>
                <a:t>初始拥塞窗口 </a:t>
              </a:r>
              <a:r>
                <a:rPr lang="en-US" altLang="zh-CN" sz="1200" b="1" dirty="0" err="1" smtClean="0">
                  <a:solidFill>
                    <a:schemeClr val="tx1"/>
                  </a:solidFill>
                  <a:latin typeface="微软雅黑" pitchFamily="34" charset="-122"/>
                  <a:ea typeface="微软雅黑" pitchFamily="34" charset="-122"/>
                </a:rPr>
                <a:t>cwnd</a:t>
              </a:r>
              <a:r>
                <a:rPr lang="en-US" altLang="zh-CN" sz="1200" b="1" dirty="0" smtClean="0">
                  <a:solidFill>
                    <a:schemeClr val="tx1"/>
                  </a:solidFill>
                  <a:latin typeface="微软雅黑" pitchFamily="34" charset="-122"/>
                  <a:ea typeface="微软雅黑" pitchFamily="34" charset="-122"/>
                </a:rPr>
                <a:t> = </a:t>
              </a: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a:t>
              </a:r>
            </a:p>
            <a:p>
              <a:pPr algn="ctr">
                <a:lnSpc>
                  <a:spcPts val="1600"/>
                </a:lnSpc>
              </a:pPr>
              <a:r>
                <a:rPr lang="zh-CN" altLang="en-US" sz="1200" b="1" dirty="0">
                  <a:solidFill>
                    <a:schemeClr val="tx1"/>
                  </a:solidFill>
                  <a:latin typeface="微软雅黑" pitchFamily="34" charset="-122"/>
                  <a:ea typeface="微软雅黑" pitchFamily="34" charset="-122"/>
                </a:rPr>
                <a:t>慢开始门限 </a:t>
              </a:r>
              <a:r>
                <a:rPr lang="en-US" altLang="zh-CN" sz="1200" b="1" dirty="0">
                  <a:solidFill>
                    <a:schemeClr val="tx1"/>
                  </a:solidFill>
                  <a:latin typeface="微软雅黑" pitchFamily="34" charset="-122"/>
                  <a:ea typeface="微软雅黑" pitchFamily="34" charset="-122"/>
                </a:rPr>
                <a:t>SSTH </a:t>
              </a:r>
              <a:r>
                <a:rPr lang="zh-CN" altLang="en-US" sz="1200" b="1" dirty="0">
                  <a:solidFill>
                    <a:schemeClr val="tx1"/>
                  </a:solidFill>
                  <a:latin typeface="微软雅黑" pitchFamily="34" charset="-122"/>
                  <a:ea typeface="微软雅黑" pitchFamily="34" charset="-122"/>
                </a:rPr>
                <a:t>＝ </a:t>
              </a:r>
              <a:r>
                <a:rPr lang="en-US" altLang="zh-CN" sz="1200" b="1" i="1" dirty="0">
                  <a:solidFill>
                    <a:schemeClr val="tx1"/>
                  </a:solidFill>
                  <a:latin typeface="微软雅黑" pitchFamily="34" charset="-122"/>
                  <a:ea typeface="微软雅黑" pitchFamily="34" charset="-122"/>
                </a:rPr>
                <a:t>n</a:t>
              </a:r>
              <a:r>
                <a:rPr lang="zh-CN" altLang="en-US" sz="1200" b="1" dirty="0">
                  <a:solidFill>
                    <a:schemeClr val="tx1"/>
                  </a:solidFill>
                  <a:latin typeface="微软雅黑" pitchFamily="34" charset="-122"/>
                  <a:ea typeface="微软雅黑" pitchFamily="34" charset="-122"/>
                </a:rPr>
                <a:t>；</a:t>
              </a:r>
            </a:p>
          </p:txBody>
        </p:sp>
        <p:sp>
          <p:nvSpPr>
            <p:cNvPr id="8" name="矩形 7"/>
            <p:cNvSpPr/>
            <p:nvPr/>
          </p:nvSpPr>
          <p:spPr>
            <a:xfrm>
              <a:off x="6170189" y="3606150"/>
              <a:ext cx="1765717"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执行</a:t>
              </a:r>
              <a:r>
                <a:rPr lang="zh-CN" altLang="en-US" sz="1400" b="1" dirty="0" smtClean="0">
                  <a:solidFill>
                    <a:schemeClr val="tx1"/>
                  </a:solidFill>
                  <a:latin typeface="微软雅黑" pitchFamily="34" charset="-122"/>
                  <a:ea typeface="微软雅黑" pitchFamily="34" charset="-122"/>
                </a:rPr>
                <a:t>拥塞避免算法</a:t>
              </a:r>
              <a:endParaRPr lang="zh-CN" altLang="en-US" sz="1400" b="1" dirty="0">
                <a:solidFill>
                  <a:schemeClr val="tx1"/>
                </a:solidFill>
                <a:latin typeface="微软雅黑" pitchFamily="34" charset="-122"/>
                <a:ea typeface="微软雅黑" pitchFamily="34" charset="-122"/>
              </a:endParaRPr>
            </a:p>
          </p:txBody>
        </p:sp>
        <p:cxnSp>
          <p:nvCxnSpPr>
            <p:cNvPr id="11" name="直接箭头连接符 10"/>
            <p:cNvCxnSpPr>
              <a:stCxn id="2" idx="2"/>
              <a:endCxn id="27" idx="0"/>
            </p:cNvCxnSpPr>
            <p:nvPr/>
          </p:nvCxnSpPr>
          <p:spPr>
            <a:xfrm>
              <a:off x="4090241" y="1613621"/>
              <a:ext cx="0" cy="3542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7" idx="2"/>
              <a:endCxn id="37" idx="0"/>
            </p:cNvCxnSpPr>
            <p:nvPr/>
          </p:nvCxnSpPr>
          <p:spPr>
            <a:xfrm>
              <a:off x="4090241" y="2254223"/>
              <a:ext cx="0" cy="2816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7" idx="2"/>
              <a:endCxn id="42" idx="0"/>
            </p:cNvCxnSpPr>
            <p:nvPr/>
          </p:nvCxnSpPr>
          <p:spPr>
            <a:xfrm>
              <a:off x="4090241" y="3256983"/>
              <a:ext cx="0" cy="2871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flipH="1">
              <a:off x="1646458" y="1807082"/>
              <a:ext cx="2420309" cy="2008075"/>
              <a:chOff x="3328850" y="1780018"/>
              <a:chExt cx="4331082" cy="2120155"/>
            </a:xfrm>
          </p:grpSpPr>
          <p:cxnSp>
            <p:nvCxnSpPr>
              <p:cNvPr id="38" name="直接箭头连接符 37"/>
              <p:cNvCxnSpPr/>
              <p:nvPr/>
            </p:nvCxnSpPr>
            <p:spPr>
              <a:xfrm>
                <a:off x="4674447" y="3900172"/>
                <a:ext cx="2975527"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3328850" y="1780018"/>
                <a:ext cx="433108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659932" y="1780018"/>
                <a:ext cx="0" cy="212015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3" name="直接箭头连接符 42"/>
            <p:cNvCxnSpPr>
              <a:stCxn id="42" idx="3"/>
              <a:endCxn id="8" idx="1"/>
            </p:cNvCxnSpPr>
            <p:nvPr/>
          </p:nvCxnSpPr>
          <p:spPr>
            <a:xfrm flipV="1">
              <a:off x="5386241" y="3815156"/>
              <a:ext cx="7839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43336" y="3565624"/>
              <a:ext cx="383563" cy="276999"/>
            </a:xfrm>
            <a:prstGeom prst="rect">
              <a:avLst/>
            </a:prstGeom>
            <a:noFill/>
          </p:spPr>
          <p:txBody>
            <a:bodyPr wrap="square" rtlCol="0">
              <a:spAutoFit/>
            </a:bodyPr>
            <a:lstStyle/>
            <a:p>
              <a:pPr algn="ctr"/>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48" name="TextBox 47"/>
            <p:cNvSpPr txBox="1"/>
            <p:nvPr/>
          </p:nvSpPr>
          <p:spPr>
            <a:xfrm>
              <a:off x="5376565" y="3565786"/>
              <a:ext cx="383563" cy="276999"/>
            </a:xfrm>
            <a:prstGeom prst="rect">
              <a:avLst/>
            </a:prstGeom>
            <a:noFill/>
          </p:spPr>
          <p:txBody>
            <a:bodyPr wrap="square" rtlCol="0">
              <a:spAutoFit/>
            </a:bodyPr>
            <a:lstStyle/>
            <a:p>
              <a:pPr algn="ctr"/>
              <a:r>
                <a:rPr lang="zh-CN" altLang="en-US" sz="1200" b="1" dirty="0" smtClean="0">
                  <a:latin typeface="微软雅黑" pitchFamily="34" charset="-122"/>
                  <a:ea typeface="微软雅黑" pitchFamily="34" charset="-122"/>
                </a:rPr>
                <a:t>否</a:t>
              </a:r>
              <a:endParaRPr lang="zh-CN" altLang="en-US" sz="1200" b="1" dirty="0">
                <a:latin typeface="微软雅黑" pitchFamily="34" charset="-122"/>
                <a:ea typeface="微软雅黑" pitchFamily="34" charset="-122"/>
              </a:endParaRPr>
            </a:p>
          </p:txBody>
        </p:sp>
        <p:sp>
          <p:nvSpPr>
            <p:cNvPr id="27" name="矩形 26"/>
            <p:cNvSpPr/>
            <p:nvPr/>
          </p:nvSpPr>
          <p:spPr>
            <a:xfrm>
              <a:off x="2794241" y="1967885"/>
              <a:ext cx="2592000" cy="286338"/>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rgbClr val="000066"/>
                  </a:solidFill>
                  <a:latin typeface="微软雅黑" pitchFamily="34" charset="-122"/>
                  <a:ea typeface="微软雅黑" pitchFamily="34" charset="-122"/>
                </a:rPr>
                <a:t>发送报文段</a:t>
              </a:r>
              <a:endParaRPr lang="zh-CN" altLang="en-US" sz="1200" b="1" dirty="0">
                <a:solidFill>
                  <a:srgbClr val="000066"/>
                </a:solidFill>
                <a:latin typeface="微软雅黑" pitchFamily="34" charset="-122"/>
                <a:ea typeface="微软雅黑" pitchFamily="34" charset="-122"/>
              </a:endParaRPr>
            </a:p>
          </p:txBody>
        </p:sp>
        <p:sp>
          <p:nvSpPr>
            <p:cNvPr id="37" name="矩形 36"/>
            <p:cNvSpPr/>
            <p:nvPr/>
          </p:nvSpPr>
          <p:spPr>
            <a:xfrm>
              <a:off x="2794241" y="2535891"/>
              <a:ext cx="2592000" cy="721092"/>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zh-CN" altLang="en-US" sz="1200" b="1" dirty="0" smtClean="0">
                  <a:solidFill>
                    <a:srgbClr val="000066"/>
                  </a:solidFill>
                  <a:latin typeface="微软雅黑" pitchFamily="34" charset="-122"/>
                  <a:ea typeface="微软雅黑" pitchFamily="34" charset="-122"/>
                </a:rPr>
                <a:t>（重传定时器未超时）</a:t>
              </a:r>
              <a:endParaRPr lang="en-US" altLang="zh-CN" sz="1200" b="1" dirty="0" smtClean="0">
                <a:solidFill>
                  <a:srgbClr val="000066"/>
                </a:solidFill>
                <a:latin typeface="微软雅黑" pitchFamily="34" charset="-122"/>
                <a:ea typeface="微软雅黑" pitchFamily="34" charset="-122"/>
              </a:endParaRPr>
            </a:p>
            <a:p>
              <a:pPr algn="ctr">
                <a:lnSpc>
                  <a:spcPts val="1800"/>
                </a:lnSpc>
              </a:pPr>
              <a:r>
                <a:rPr lang="zh-CN" altLang="en-US" sz="1200" b="1" dirty="0">
                  <a:solidFill>
                    <a:srgbClr val="000066"/>
                  </a:solidFill>
                  <a:latin typeface="微软雅黑" pitchFamily="34" charset="-122"/>
                  <a:ea typeface="微软雅黑" pitchFamily="34" charset="-122"/>
                </a:rPr>
                <a:t>每收到一个对新的报文段的</a:t>
              </a:r>
              <a:r>
                <a:rPr lang="zh-CN" altLang="en-US" sz="1200" b="1" dirty="0" smtClean="0">
                  <a:solidFill>
                    <a:srgbClr val="000066"/>
                  </a:solidFill>
                  <a:latin typeface="微软雅黑" pitchFamily="34" charset="-122"/>
                  <a:ea typeface="微软雅黑" pitchFamily="34" charset="-122"/>
                </a:rPr>
                <a:t>确认</a:t>
              </a:r>
              <a:endParaRPr lang="zh-CN" altLang="en-US" sz="1200" b="1" dirty="0">
                <a:solidFill>
                  <a:srgbClr val="000066"/>
                </a:solidFill>
                <a:latin typeface="微软雅黑" pitchFamily="34" charset="-122"/>
                <a:ea typeface="微软雅黑" pitchFamily="34" charset="-122"/>
              </a:endParaRPr>
            </a:p>
            <a:p>
              <a:pPr algn="ctr">
                <a:lnSpc>
                  <a:spcPts val="1800"/>
                </a:lnSpc>
              </a:pPr>
              <a:r>
                <a:rPr lang="en-US" altLang="zh-CN" sz="1200" b="1" dirty="0" err="1" smtClean="0">
                  <a:solidFill>
                    <a:srgbClr val="000066"/>
                  </a:solidFill>
                  <a:latin typeface="微软雅黑" pitchFamily="34" charset="-122"/>
                  <a:ea typeface="微软雅黑" pitchFamily="34" charset="-122"/>
                </a:rPr>
                <a:t>cwnd</a:t>
              </a:r>
              <a:r>
                <a:rPr lang="en-US" altLang="zh-CN" sz="1200" b="1" dirty="0" smtClean="0">
                  <a:solidFill>
                    <a:srgbClr val="000066"/>
                  </a:solidFill>
                  <a:latin typeface="微软雅黑" pitchFamily="34" charset="-122"/>
                  <a:ea typeface="微软雅黑" pitchFamily="34" charset="-122"/>
                </a:rPr>
                <a:t>= </a:t>
              </a:r>
              <a:r>
                <a:rPr lang="en-US" altLang="zh-CN" sz="1200" b="1" dirty="0" err="1" smtClean="0">
                  <a:solidFill>
                    <a:srgbClr val="000066"/>
                  </a:solidFill>
                  <a:latin typeface="微软雅黑" pitchFamily="34" charset="-122"/>
                  <a:ea typeface="微软雅黑" pitchFamily="34" charset="-122"/>
                </a:rPr>
                <a:t>cwnd</a:t>
              </a:r>
              <a:r>
                <a:rPr lang="en-US" altLang="zh-CN" sz="1200" b="1" dirty="0" smtClean="0">
                  <a:solidFill>
                    <a:srgbClr val="000066"/>
                  </a:solidFill>
                  <a:latin typeface="微软雅黑" pitchFamily="34" charset="-122"/>
                  <a:ea typeface="微软雅黑" pitchFamily="34" charset="-122"/>
                </a:rPr>
                <a:t> +1</a:t>
              </a:r>
              <a:endParaRPr lang="zh-CN" altLang="en-US" sz="1200" b="1" dirty="0">
                <a:solidFill>
                  <a:srgbClr val="000066"/>
                </a:solidFill>
                <a:latin typeface="微软雅黑" pitchFamily="34" charset="-122"/>
                <a:ea typeface="微软雅黑" pitchFamily="34" charset="-122"/>
              </a:endParaRPr>
            </a:p>
          </p:txBody>
        </p:sp>
        <p:sp>
          <p:nvSpPr>
            <p:cNvPr id="42" name="流程图: 决策 41"/>
            <p:cNvSpPr/>
            <p:nvPr/>
          </p:nvSpPr>
          <p:spPr>
            <a:xfrm>
              <a:off x="2794241" y="3544102"/>
              <a:ext cx="2592000" cy="542110"/>
            </a:xfrm>
            <a:prstGeom prst="flowChartDecision">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rgbClr val="000066"/>
                  </a:solidFill>
                  <a:latin typeface="微软雅黑" pitchFamily="34" charset="-122"/>
                  <a:ea typeface="微软雅黑" pitchFamily="34" charset="-122"/>
                </a:rPr>
                <a:t>cwnd</a:t>
              </a:r>
              <a:r>
                <a:rPr lang="en-US" altLang="zh-CN" sz="1200" b="1" dirty="0" smtClean="0">
                  <a:solidFill>
                    <a:srgbClr val="000066"/>
                  </a:solidFill>
                  <a:latin typeface="微软雅黑" pitchFamily="34" charset="-122"/>
                  <a:ea typeface="微软雅黑" pitchFamily="34" charset="-122"/>
                </a:rPr>
                <a:t> &lt; SSTH</a:t>
              </a:r>
              <a:r>
                <a:rPr lang="zh-CN" altLang="en-US" sz="1200" b="1" dirty="0" smtClean="0">
                  <a:solidFill>
                    <a:srgbClr val="000066"/>
                  </a:solidFill>
                  <a:latin typeface="微软雅黑" pitchFamily="34" charset="-122"/>
                  <a:ea typeface="微软雅黑" pitchFamily="34" charset="-122"/>
                </a:rPr>
                <a:t>？</a:t>
              </a:r>
              <a:endParaRPr lang="zh-CN" altLang="en-US" sz="1200" b="1" dirty="0">
                <a:solidFill>
                  <a:srgbClr val="000066"/>
                </a:solidFill>
                <a:latin typeface="微软雅黑" pitchFamily="34" charset="-122"/>
                <a:ea typeface="微软雅黑" pitchFamily="34" charset="-122"/>
              </a:endParaRPr>
            </a:p>
          </p:txBody>
        </p:sp>
      </p:grpSp>
      <p:sp>
        <p:nvSpPr>
          <p:cNvPr id="20"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1"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慢</a:t>
            </a:r>
            <a:r>
              <a:rPr lang="zh-CN" altLang="en-US" sz="2000" b="1" dirty="0">
                <a:solidFill>
                  <a:schemeClr val="bg1"/>
                </a:solidFill>
                <a:latin typeface="微软雅黑" pitchFamily="34" charset="-122"/>
                <a:ea typeface="微软雅黑" pitchFamily="34" charset="-122"/>
              </a:rPr>
              <a:t>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9" name="矩形 8"/>
          <p:cNvSpPr/>
          <p:nvPr/>
        </p:nvSpPr>
        <p:spPr>
          <a:xfrm>
            <a:off x="4952605" y="1201058"/>
            <a:ext cx="3388665"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（假设发送方设置 </a:t>
            </a:r>
            <a:r>
              <a:rPr lang="en-US" altLang="zh-CN" sz="1400" b="1" dirty="0" err="1" smtClean="0">
                <a:latin typeface="微软雅黑" panose="020B0503020204020204" pitchFamily="34" charset="-122"/>
                <a:ea typeface="微软雅黑" panose="020B0503020204020204" pitchFamily="34" charset="-122"/>
              </a:rPr>
              <a:t>cwnd</a:t>
            </a:r>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个 </a:t>
            </a:r>
            <a:r>
              <a:rPr lang="en-US" altLang="zh-CN" sz="1400" b="1" dirty="0" smtClean="0">
                <a:latin typeface="微软雅黑" panose="020B0503020204020204" pitchFamily="34" charset="-122"/>
                <a:ea typeface="微软雅黑" panose="020B0503020204020204" pitchFamily="34" charset="-122"/>
              </a:rPr>
              <a:t>SMSS</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3953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116" name="Rectangle 2"/>
          <p:cNvSpPr>
            <a:spLocks noChangeArrowheads="1"/>
          </p:cNvSpPr>
          <p:nvPr/>
        </p:nvSpPr>
        <p:spPr bwMode="auto">
          <a:xfrm>
            <a:off x="3613957" y="2286101"/>
            <a:ext cx="4768069" cy="570494"/>
          </a:xfrm>
          <a:prstGeom prst="rect">
            <a:avLst/>
          </a:prstGeom>
          <a:solidFill>
            <a:schemeClr val="bg1"/>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1" cy="426231"/>
          </a:xfrm>
          <a:prstGeom prst="rect">
            <a:avLst/>
          </a:prstGeom>
          <a:solidFill>
            <a:srgbClr val="00FF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42" name="Text Box 29"/>
          <p:cNvSpPr txBox="1">
            <a:spLocks noChangeArrowheads="1"/>
          </p:cNvSpPr>
          <p:nvPr/>
        </p:nvSpPr>
        <p:spPr bwMode="auto">
          <a:xfrm>
            <a:off x="1415576" y="3843380"/>
            <a:ext cx="663937" cy="209837"/>
          </a:xfrm>
          <a:prstGeom prst="rect">
            <a:avLst/>
          </a:prstGeom>
          <a:solidFill>
            <a:srgbClr val="FF66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8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43" name="Text Box 40"/>
          <p:cNvSpPr txBox="1">
            <a:spLocks noChangeArrowheads="1"/>
          </p:cNvSpPr>
          <p:nvPr/>
        </p:nvSpPr>
        <p:spPr bwMode="auto">
          <a:xfrm>
            <a:off x="6474163" y="1851671"/>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a:t>
            </a:r>
            <a:r>
              <a:rPr kumimoji="0" lang="zh-CN" altLang="en-US" sz="1200" kern="0" dirty="0" smtClean="0">
                <a:solidFill>
                  <a:schemeClr val="bg1"/>
                </a:solidFill>
                <a:latin typeface="微软雅黑" pitchFamily="34" charset="-122"/>
                <a:ea typeface="微软雅黑" pitchFamily="34" charset="-122"/>
              </a:rPr>
              <a:t>时延 </a:t>
            </a:r>
            <a:r>
              <a:rPr kumimoji="0" lang="en-US" altLang="zh-CN" sz="1200" kern="0" dirty="0" smtClean="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smtClean="0">
                <a:solidFill>
                  <a:schemeClr val="bg1"/>
                </a:solidFill>
                <a:latin typeface="微软雅黑" pitchFamily="34" charset="-122"/>
                <a:ea typeface="微软雅黑" pitchFamily="34" charset="-122"/>
              </a:rPr>
              <a:t>1)</a:t>
            </a:r>
            <a:endParaRPr kumimoji="0" lang="en-US" altLang="zh-CN" sz="12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44" name="Text Box 41"/>
          <p:cNvSpPr txBox="1">
            <a:spLocks noChangeArrowheads="1"/>
          </p:cNvSpPr>
          <p:nvPr/>
        </p:nvSpPr>
        <p:spPr bwMode="auto">
          <a:xfrm>
            <a:off x="6474163" y="2430775"/>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smtClean="0">
                <a:solidFill>
                  <a:schemeClr val="bg1"/>
                </a:solidFill>
                <a:latin typeface="微软雅黑" pitchFamily="34" charset="-122"/>
                <a:ea typeface="微软雅黑" pitchFamily="34" charset="-122"/>
              </a:rPr>
              <a:t>2)</a:t>
            </a:r>
            <a:endParaRPr kumimoji="0" lang="en-US" altLang="zh-CN" sz="1200" kern="0" dirty="0">
              <a:solidFill>
                <a:schemeClr val="bg1"/>
              </a:solidFill>
              <a:latin typeface="微软雅黑" pitchFamily="34" charset="-122"/>
              <a:ea typeface="微软雅黑" pitchFamily="34" charset="-122"/>
            </a:endParaRPr>
          </a:p>
        </p:txBody>
      </p:sp>
      <p:sp>
        <p:nvSpPr>
          <p:cNvPr id="45" name="Text Box 42"/>
          <p:cNvSpPr txBox="1">
            <a:spLocks noChangeArrowheads="1"/>
          </p:cNvSpPr>
          <p:nvPr/>
        </p:nvSpPr>
        <p:spPr bwMode="auto">
          <a:xfrm>
            <a:off x="6474163" y="3200853"/>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smtClean="0">
                <a:solidFill>
                  <a:schemeClr val="bg1"/>
                </a:solidFill>
                <a:latin typeface="微软雅黑" pitchFamily="34" charset="-122"/>
                <a:ea typeface="微软雅黑" pitchFamily="34" charset="-122"/>
              </a:rPr>
              <a:t>3)</a:t>
            </a:r>
            <a:endParaRPr kumimoji="0" lang="en-US" altLang="zh-CN" sz="1200" kern="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45"/>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4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286101"/>
            <a:ext cx="4768068" cy="570494"/>
          </a:xfrm>
          <a:prstGeom prst="rect">
            <a:avLst/>
          </a:prstGeom>
          <a:solidFill>
            <a:schemeClr val="bg1"/>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4"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0" cy="426231"/>
          </a:xfrm>
          <a:prstGeom prst="rect">
            <a:avLst/>
          </a:prstGeom>
          <a:solidFill>
            <a:srgbClr val="00FF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851671"/>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430775"/>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smtClean="0">
                <a:solidFill>
                  <a:schemeClr val="bg1"/>
                </a:solidFill>
                <a:latin typeface="微软雅黑" pitchFamily="34" charset="-122"/>
                <a:ea typeface="微软雅黑" pitchFamily="34" charset="-122"/>
              </a:rPr>
              <a:t>2)</a:t>
            </a:r>
            <a:endParaRPr kumimoji="0" lang="en-US" altLang="zh-CN" sz="1200" kern="0" dirty="0">
              <a:solidFill>
                <a:schemeClr val="bg1"/>
              </a:solidFill>
              <a:latin typeface="微软雅黑" pitchFamily="34" charset="-122"/>
              <a:ea typeface="微软雅黑" pitchFamily="34" charset="-122"/>
            </a:endParaRPr>
          </a:p>
        </p:txBody>
      </p:sp>
      <p:sp>
        <p:nvSpPr>
          <p:cNvPr id="153" name="Text Box 42"/>
          <p:cNvSpPr txBox="1">
            <a:spLocks noChangeArrowheads="1"/>
          </p:cNvSpPr>
          <p:nvPr/>
        </p:nvSpPr>
        <p:spPr bwMode="auto">
          <a:xfrm>
            <a:off x="6474163" y="3200853"/>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smtClean="0">
                <a:solidFill>
                  <a:schemeClr val="bg1"/>
                </a:solidFill>
                <a:latin typeface="微软雅黑" pitchFamily="34" charset="-122"/>
                <a:ea typeface="微软雅黑" pitchFamily="34" charset="-122"/>
              </a:rPr>
              <a:t>3)</a:t>
            </a:r>
            <a:endParaRPr kumimoji="0" lang="en-US" altLang="zh-CN" sz="1200" kern="0" dirty="0">
              <a:solidFill>
                <a:schemeClr val="bg1"/>
              </a:solidFill>
              <a:latin typeface="微软雅黑" pitchFamily="34" charset="-122"/>
              <a:ea typeface="微软雅黑" pitchFamily="34" charset="-122"/>
            </a:endParaRPr>
          </a:p>
        </p:txBody>
      </p:sp>
      <p:sp>
        <p:nvSpPr>
          <p:cNvPr id="154" name="Text Box 43"/>
          <p:cNvSpPr txBox="1">
            <a:spLocks noChangeArrowheads="1"/>
          </p:cNvSpPr>
          <p:nvPr/>
        </p:nvSpPr>
        <p:spPr bwMode="auto">
          <a:xfrm>
            <a:off x="980385" y="3520463"/>
            <a:ext cx="2558190" cy="307777"/>
          </a:xfrm>
          <a:prstGeom prst="rect">
            <a:avLst/>
          </a:prstGeom>
          <a:solidFill>
            <a:srgbClr val="FFFF00"/>
          </a:solidFill>
          <a:ln w="19050">
            <a:solidFill>
              <a:srgbClr val="333399"/>
            </a:solidFill>
            <a:miter lim="800000"/>
            <a:headEnd/>
            <a:tailEnd/>
          </a:ln>
          <a:effectLs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窗口大小</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按指数</a:t>
            </a: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增加，不慢！</a:t>
            </a:r>
          </a:p>
        </p:txBody>
      </p:sp>
      <p:sp>
        <p:nvSpPr>
          <p:cNvPr id="155" name="矩形 154"/>
          <p:cNvSpPr/>
          <p:nvPr/>
        </p:nvSpPr>
        <p:spPr>
          <a:xfrm>
            <a:off x="980385" y="3006671"/>
            <a:ext cx="2558189" cy="523220"/>
          </a:xfrm>
          <a:prstGeom prst="rect">
            <a:avLst/>
          </a:prstGeom>
          <a:solidFill>
            <a:srgbClr val="0000FF"/>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1400" b="1" kern="0" dirty="0">
                <a:solidFill>
                  <a:schemeClr val="bg1"/>
                </a:solidFill>
                <a:latin typeface="微软雅黑" pitchFamily="34" charset="-122"/>
                <a:ea typeface="微软雅黑" pitchFamily="34" charset="-122"/>
              </a:rPr>
              <a:t>每经过一个传输轮次，拥塞</a:t>
            </a:r>
            <a:r>
              <a:rPr kumimoji="1" lang="zh-CN" altLang="zh-CN" sz="1400" b="1" kern="0" dirty="0" smtClean="0">
                <a:solidFill>
                  <a:schemeClr val="bg1"/>
                </a:solidFill>
                <a:latin typeface="微软雅黑" pitchFamily="34" charset="-122"/>
                <a:ea typeface="微软雅黑" pitchFamily="34" charset="-122"/>
              </a:rPr>
              <a:t>窗口就</a:t>
            </a:r>
            <a:r>
              <a:rPr kumimoji="1" lang="zh-CN" altLang="zh-CN" sz="1400" b="1" kern="0" dirty="0">
                <a:solidFill>
                  <a:schemeClr val="bg1"/>
                </a:solidFill>
                <a:latin typeface="微软雅黑" pitchFamily="34" charset="-122"/>
                <a:ea typeface="微软雅黑" pitchFamily="34" charset="-122"/>
              </a:rPr>
              <a:t>加倍。</a:t>
            </a:r>
            <a:endParaRPr kumimoji="1" lang="zh-CN" altLang="en-US" sz="1400" b="1" kern="0" dirty="0">
              <a:solidFill>
                <a:schemeClr val="bg1"/>
              </a:solidFill>
              <a:latin typeface="微软雅黑" pitchFamily="34" charset="-122"/>
              <a:ea typeface="微软雅黑" pitchFamily="34" charset="-122"/>
            </a:endParaRPr>
          </a:p>
        </p:txBody>
      </p:sp>
      <p:sp>
        <p:nvSpPr>
          <p:cNvPr id="44" name="Text Box 29"/>
          <p:cNvSpPr txBox="1">
            <a:spLocks noChangeArrowheads="1"/>
          </p:cNvSpPr>
          <p:nvPr/>
        </p:nvSpPr>
        <p:spPr bwMode="auto">
          <a:xfrm>
            <a:off x="1415576" y="3843380"/>
            <a:ext cx="663937" cy="209837"/>
          </a:xfrm>
          <a:prstGeom prst="rect">
            <a:avLst/>
          </a:prstGeom>
          <a:solidFill>
            <a:srgbClr val="FF66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8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4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46"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47"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Tree>
    <p:extLst>
      <p:ext uri="{BB962C8B-B14F-4D97-AF65-F5344CB8AC3E}">
        <p14:creationId xmlns:p14="http://schemas.microsoft.com/office/powerpoint/2010/main" val="2132867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153"/>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52"/>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51"/>
                                        </p:tgtEl>
                                        <p:attrNameLst>
                                          <p:attrName>style.visibility</p:attrName>
                                        </p:attrNameLst>
                                      </p:cBhvr>
                                      <p:tavLst>
                                        <p:tav tm="0">
                                          <p:val>
                                            <p:strVal val="hidden"/>
                                          </p:val>
                                        </p:tav>
                                        <p:tav tm="50000">
                                          <p:val>
                                            <p:strVal val="visible"/>
                                          </p:val>
                                        </p:tav>
                                      </p:tavLst>
                                    </p:anim>
                                  </p:childTnLst>
                                </p:cTn>
                              </p:par>
                              <p:par>
                                <p:cTn id="11" presetID="22" presetClass="entr" presetSubtype="1" fill="hold" grpId="0" nodeType="withEffect">
                                  <p:stCondLst>
                                    <p:cond delay="300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2000"/>
                                        <p:tgtEl>
                                          <p:spTgt spid="155"/>
                                        </p:tgtEl>
                                      </p:cBhvr>
                                    </p:animEffect>
                                  </p:childTnLst>
                                </p:cTn>
                              </p:par>
                              <p:par>
                                <p:cTn id="14" presetID="22" presetClass="entr" presetSubtype="1" fill="hold" grpId="0" nodeType="withEffect">
                                  <p:stCondLst>
                                    <p:cond delay="5000"/>
                                  </p:stCondLst>
                                  <p:childTnLst>
                                    <p:set>
                                      <p:cBhvr>
                                        <p:cTn id="15" dur="1" fill="hold">
                                          <p:stCondLst>
                                            <p:cond delay="0"/>
                                          </p:stCondLst>
                                        </p:cTn>
                                        <p:tgtEl>
                                          <p:spTgt spid="154"/>
                                        </p:tgtEl>
                                        <p:attrNameLst>
                                          <p:attrName>style.visibility</p:attrName>
                                        </p:attrNameLst>
                                      </p:cBhvr>
                                      <p:to>
                                        <p:strVal val="visible"/>
                                      </p:to>
                                    </p:set>
                                    <p:animEffect transition="in" filter="wipe(up)">
                                      <p:cBhvr>
                                        <p:cTn id="16"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4" grpId="0" animBg="1"/>
      <p:bldP spid="15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675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451609" y="593539"/>
            <a:ext cx="425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传输</a:t>
            </a:r>
            <a:r>
              <a:rPr lang="zh-CN" altLang="en-US" sz="2000" b="1" dirty="0" smtClean="0">
                <a:solidFill>
                  <a:schemeClr val="bg1"/>
                </a:solidFill>
                <a:latin typeface="微软雅黑" pitchFamily="34" charset="-122"/>
                <a:ea typeface="微软雅黑" pitchFamily="34" charset="-122"/>
              </a:rPr>
              <a:t>轮次（</a:t>
            </a:r>
            <a:r>
              <a:rPr lang="en-US" altLang="zh-CN" sz="2000" b="1" dirty="0" smtClean="0">
                <a:solidFill>
                  <a:schemeClr val="bg1"/>
                </a:solidFill>
                <a:latin typeface="微软雅黑" pitchFamily="34" charset="-122"/>
                <a:ea typeface="微软雅黑" pitchFamily="34" charset="-122"/>
              </a:rPr>
              <a:t>transmission round</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9566"/>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一</a:t>
            </a:r>
            <a:r>
              <a:rPr lang="zh-CN" altLang="en-US" sz="2000" b="1" dirty="0">
                <a:solidFill>
                  <a:srgbClr val="C00000"/>
                </a:solidFill>
                <a:latin typeface="微软雅黑" pitchFamily="34" charset="-122"/>
                <a:ea typeface="微软雅黑" pitchFamily="34" charset="-122"/>
              </a:rPr>
              <a:t>个传输轮次</a:t>
            </a:r>
            <a:r>
              <a:rPr lang="zh-CN" altLang="en-US" sz="2000" b="1" dirty="0">
                <a:latin typeface="微软雅黑" pitchFamily="34" charset="-122"/>
                <a:ea typeface="微软雅黑" pitchFamily="34" charset="-122"/>
              </a:rPr>
              <a:t>所经历的时间其实就是</a:t>
            </a:r>
            <a:r>
              <a:rPr lang="zh-CN" altLang="en-US" sz="2000" b="1" dirty="0">
                <a:solidFill>
                  <a:srgbClr val="C00000"/>
                </a:solidFill>
                <a:latin typeface="微软雅黑" pitchFamily="34" charset="-122"/>
                <a:ea typeface="微软雅黑" pitchFamily="34" charset="-122"/>
              </a:rPr>
              <a:t>往返时间 </a:t>
            </a:r>
            <a:r>
              <a:rPr lang="en-US" altLang="zh-CN" sz="2000" b="1" dirty="0">
                <a:latin typeface="微软雅黑" pitchFamily="34" charset="-122"/>
                <a:ea typeface="微软雅黑" pitchFamily="34" charset="-122"/>
              </a:rPr>
              <a:t>RTT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传输轮次</a:t>
            </a:r>
            <a:r>
              <a:rPr lang="zh-CN" altLang="en-US" sz="2000" b="1" dirty="0" smtClean="0">
                <a:solidFill>
                  <a:srgbClr val="C00000"/>
                </a:solidFill>
                <a:latin typeface="微软雅黑" pitchFamily="34" charset="-122"/>
                <a:ea typeface="微软雅黑" pitchFamily="34" charset="-122"/>
              </a:rPr>
              <a:t>强调</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把拥塞窗口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所允许发送的报文段都连续发送出去，并收到了对已发送的最后一个字节的确认。</a:t>
            </a: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例如</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拥塞</a:t>
            </a:r>
            <a:r>
              <a:rPr lang="zh-CN" altLang="en-US" sz="2000" b="1" dirty="0">
                <a:latin typeface="微软雅黑" pitchFamily="34" charset="-122"/>
                <a:ea typeface="微软雅黑" pitchFamily="34" charset="-122"/>
              </a:rPr>
              <a:t>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4</a:t>
            </a:r>
            <a:r>
              <a:rPr lang="zh-CN" altLang="en-US" sz="2000" b="1" dirty="0">
                <a:latin typeface="微软雅黑" pitchFamily="34" charset="-122"/>
                <a:ea typeface="微软雅黑" pitchFamily="34" charset="-122"/>
              </a:rPr>
              <a:t>，这时的往返时间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就是发送方连续发送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个报文段，并收到这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个报文段的确认，总共经历的时间。 </a:t>
            </a:r>
          </a:p>
        </p:txBody>
      </p:sp>
    </p:spTree>
    <p:extLst>
      <p:ext uri="{BB962C8B-B14F-4D97-AF65-F5344CB8AC3E}">
        <p14:creationId xmlns:p14="http://schemas.microsoft.com/office/powerpoint/2010/main" val="38632241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090"/>
            <a:ext cx="8048776" cy="353930"/>
          </a:xfrm>
          <a:prstGeom prst="roundRect">
            <a:avLst>
              <a:gd name="adj" fmla="val 16667"/>
            </a:avLst>
          </a:prstGeom>
          <a:solidFill>
            <a:srgbClr val="00B050"/>
          </a:solidFill>
          <a:ln>
            <a:noFill/>
          </a:ln>
          <a:effectLst/>
          <a:extLst/>
        </p:spPr>
        <p:txBody>
          <a:bodyPr wrap="none" anchor="ctr"/>
          <a:lstStyle/>
          <a:p>
            <a:endParaRPr lang="zh-CN" altLang="en-US" dirty="0"/>
          </a:p>
        </p:txBody>
      </p:sp>
      <p:sp>
        <p:nvSpPr>
          <p:cNvPr id="3" name="Rectangle 6"/>
          <p:cNvSpPr>
            <a:spLocks noChangeArrowheads="1"/>
          </p:cNvSpPr>
          <p:nvPr/>
        </p:nvSpPr>
        <p:spPr bwMode="auto">
          <a:xfrm>
            <a:off x="3272981" y="587879"/>
            <a:ext cx="26167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慢</a:t>
            </a:r>
            <a:r>
              <a:rPr lang="zh-CN" altLang="en-US" sz="2000" b="1" dirty="0">
                <a:solidFill>
                  <a:schemeClr val="bg1"/>
                </a:solidFill>
                <a:latin typeface="微软雅黑" pitchFamily="34" charset="-122"/>
                <a:ea typeface="微软雅黑" pitchFamily="34" charset="-122"/>
              </a:rPr>
              <a:t>开始</a:t>
            </a:r>
            <a:r>
              <a:rPr lang="zh-CN" altLang="en-US" sz="2000" b="1" dirty="0" smtClean="0">
                <a:solidFill>
                  <a:schemeClr val="bg1"/>
                </a:solidFill>
                <a:latin typeface="微软雅黑" pitchFamily="34" charset="-122"/>
                <a:ea typeface="微软雅黑" pitchFamily="34" charset="-122"/>
              </a:rPr>
              <a:t>门限 </a:t>
            </a:r>
            <a:r>
              <a:rPr lang="en-US" altLang="zh-CN" sz="2000" b="1" dirty="0" err="1">
                <a:solidFill>
                  <a:schemeClr val="bg1"/>
                </a:solidFill>
                <a:latin typeface="微软雅黑" pitchFamily="34" charset="-122"/>
                <a:ea typeface="微软雅黑" pitchFamily="34" charset="-122"/>
              </a:rPr>
              <a:t>ssthresh</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189"/>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防止拥塞</a:t>
            </a:r>
            <a:r>
              <a:rPr lang="zh-CN" altLang="en-US" sz="2000" b="1" dirty="0" smtClean="0">
                <a:latin typeface="微软雅黑" pitchFamily="34" charset="-122"/>
                <a:ea typeface="微软雅黑" pitchFamily="34" charset="-122"/>
              </a:rPr>
              <a:t>窗口 </a:t>
            </a:r>
            <a:r>
              <a:rPr lang="en-US" altLang="zh-CN" sz="2000" b="1" dirty="0" err="1" smtClean="0">
                <a:latin typeface="微软雅黑" pitchFamily="34" charset="-122"/>
                <a:ea typeface="微软雅黑" pitchFamily="34" charset="-122"/>
              </a:rPr>
              <a:t>cwnd</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增长</a:t>
            </a:r>
            <a:r>
              <a:rPr lang="zh-CN" altLang="en-US" sz="2000" b="1" dirty="0">
                <a:latin typeface="微软雅黑" pitchFamily="34" charset="-122"/>
                <a:ea typeface="微软雅黑" pitchFamily="34" charset="-122"/>
              </a:rPr>
              <a:t>过大引起</a:t>
            </a:r>
            <a:r>
              <a:rPr lang="zh-CN" altLang="en-US" sz="2000" b="1" dirty="0" smtClean="0">
                <a:latin typeface="微软雅黑" pitchFamily="34" charset="-122"/>
                <a:ea typeface="微软雅黑" pitchFamily="34" charset="-122"/>
              </a:rPr>
              <a:t>网络拥塞。</a:t>
            </a:r>
            <a:endParaRPr lang="en-US" altLang="zh-CN" sz="2000" b="1" dirty="0" smtClean="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用法：</a:t>
            </a:r>
            <a:endParaRPr lang="zh-CN" altLang="en-US" sz="2000" b="1" dirty="0">
              <a:solidFill>
                <a:srgbClr val="0000FF"/>
              </a:solidFill>
              <a:latin typeface="微软雅黑" pitchFamily="34" charset="-122"/>
              <a:ea typeface="微软雅黑" pitchFamily="34" charset="-122"/>
            </a:endParaRP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时，使用慢开始算法。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&gt;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时，停止使用慢开始</a:t>
            </a:r>
            <a:r>
              <a:rPr lang="zh-CN" altLang="en-US" sz="2000" b="1" dirty="0" smtClean="0">
                <a:latin typeface="微软雅黑" pitchFamily="34" charset="-122"/>
                <a:ea typeface="微软雅黑" pitchFamily="34" charset="-122"/>
              </a:rPr>
              <a:t>算法，改用</a:t>
            </a:r>
            <a:r>
              <a:rPr lang="zh-CN" altLang="en-US" sz="2000" b="1" dirty="0">
                <a:latin typeface="微软雅黑" pitchFamily="34" charset="-122"/>
                <a:ea typeface="微软雅黑" pitchFamily="34" charset="-122"/>
              </a:rPr>
              <a:t>拥塞避免算法。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时，既可使用慢开始算法，也可使用拥塞避免算法。</a:t>
            </a:r>
          </a:p>
        </p:txBody>
      </p:sp>
    </p:spTree>
    <p:extLst>
      <p:ext uri="{BB962C8B-B14F-4D97-AF65-F5344CB8AC3E}">
        <p14:creationId xmlns:p14="http://schemas.microsoft.com/office/powerpoint/2010/main" val="425802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56963" y="62556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7" name="Rectangle 6"/>
          <p:cNvSpPr>
            <a:spLocks noChangeArrowheads="1"/>
          </p:cNvSpPr>
          <p:nvPr/>
        </p:nvSpPr>
        <p:spPr bwMode="auto">
          <a:xfrm>
            <a:off x="3821367" y="592354"/>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拥塞避免</a:t>
            </a:r>
            <a:endParaRPr lang="zh-CN" altLang="en-US" sz="2000" b="1" dirty="0">
              <a:solidFill>
                <a:schemeClr val="bg1"/>
              </a:solidFill>
              <a:latin typeface="微软雅黑" pitchFamily="34" charset="-122"/>
              <a:ea typeface="微软雅黑" pitchFamily="34" charset="-122"/>
            </a:endParaRPr>
          </a:p>
        </p:txBody>
      </p:sp>
      <p:sp>
        <p:nvSpPr>
          <p:cNvPr id="62" name="Rectangle 68"/>
          <p:cNvSpPr>
            <a:spLocks noChangeArrowheads="1"/>
          </p:cNvSpPr>
          <p:nvPr/>
        </p:nvSpPr>
        <p:spPr bwMode="auto">
          <a:xfrm>
            <a:off x="556963" y="992181"/>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缓慢地</a:t>
            </a:r>
            <a:r>
              <a:rPr lang="zh-CN" altLang="en-US" sz="2000" b="1" dirty="0">
                <a:latin typeface="微软雅黑" pitchFamily="34" charset="-122"/>
                <a:ea typeface="微软雅黑" pitchFamily="34" charset="-122"/>
              </a:rPr>
              <a:t>增大，</a:t>
            </a:r>
            <a:r>
              <a:rPr lang="zh-CN" altLang="en-US" sz="2000" b="1" dirty="0">
                <a:solidFill>
                  <a:srgbClr val="0000FF"/>
                </a:solidFill>
                <a:latin typeface="微软雅黑" pitchFamily="34" charset="-122"/>
                <a:ea typeface="微软雅黑" pitchFamily="34" charset="-122"/>
              </a:rPr>
              <a:t>避免</a:t>
            </a:r>
            <a:r>
              <a:rPr lang="zh-CN" altLang="en-US" sz="2000" b="1" dirty="0">
                <a:latin typeface="微软雅黑" pitchFamily="34" charset="-122"/>
                <a:ea typeface="微软雅黑" pitchFamily="34" charset="-122"/>
              </a:rPr>
              <a:t>出现</a:t>
            </a:r>
            <a:r>
              <a:rPr lang="zh-CN" altLang="en-US" sz="2000" b="1" dirty="0" smtClean="0">
                <a:latin typeface="微软雅黑" pitchFamily="34" charset="-122"/>
                <a:ea typeface="微软雅黑" pitchFamily="34" charset="-122"/>
              </a:rPr>
              <a:t>拥塞。</a:t>
            </a:r>
            <a:endParaRPr lang="en-US" altLang="zh-CN" sz="2000" b="1" dirty="0" smtClean="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增大：</a:t>
            </a:r>
            <a:r>
              <a:rPr lang="zh-CN" altLang="en-US" sz="2000" b="1" dirty="0" smtClean="0">
                <a:solidFill>
                  <a:srgbClr val="0000FF"/>
                </a:solidFill>
                <a:latin typeface="微软雅黑" pitchFamily="34" charset="-122"/>
                <a:ea typeface="微软雅黑" pitchFamily="34" charset="-122"/>
              </a:rPr>
              <a:t>每</a:t>
            </a:r>
            <a:r>
              <a:rPr lang="zh-CN" altLang="en-US" sz="2000" b="1" dirty="0">
                <a:solidFill>
                  <a:srgbClr val="0000FF"/>
                </a:solidFill>
                <a:latin typeface="微软雅黑" pitchFamily="34" charset="-122"/>
                <a:ea typeface="微软雅黑" pitchFamily="34" charset="-122"/>
              </a:rPr>
              <a:t>经过一个往返</a:t>
            </a:r>
            <a:r>
              <a:rPr lang="zh-CN" altLang="en-US" sz="2000" b="1" dirty="0" smtClean="0">
                <a:solidFill>
                  <a:srgbClr val="0000FF"/>
                </a:solidFill>
                <a:latin typeface="微软雅黑" pitchFamily="34" charset="-122"/>
                <a:ea typeface="微软雅黑" pitchFamily="34" charset="-122"/>
              </a:rPr>
              <a:t>时间 </a:t>
            </a:r>
            <a:r>
              <a:rPr lang="en-US" altLang="zh-CN" sz="2000" b="1" dirty="0" smtClean="0">
                <a:solidFill>
                  <a:srgbClr val="0000FF"/>
                </a:solidFill>
                <a:latin typeface="微软雅黑" pitchFamily="34" charset="-122"/>
                <a:ea typeface="微软雅黑" pitchFamily="34" charset="-122"/>
              </a:rPr>
              <a:t>RTT</a:t>
            </a:r>
            <a:r>
              <a:rPr lang="zh-CN" altLang="en-US" sz="2000" b="1" dirty="0">
                <a:latin typeface="微软雅黑" pitchFamily="34" charset="-122"/>
                <a:ea typeface="微软雅黑" pitchFamily="34" charset="-122"/>
              </a:rPr>
              <a:t>（不管在此期间收到了多少确认</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方的拥塞</a:t>
            </a:r>
            <a:r>
              <a:rPr lang="zh-CN" altLang="en-US" sz="2000" b="1" dirty="0" smtClean="0">
                <a:latin typeface="微软雅黑" pitchFamily="34" charset="-122"/>
                <a:ea typeface="微软雅黑" pitchFamily="34" charset="-122"/>
              </a:rPr>
              <a:t>窗口 </a:t>
            </a:r>
            <a:r>
              <a:rPr lang="en-US" altLang="zh-CN" sz="2000" b="1" dirty="0" err="1" smtClean="0">
                <a:latin typeface="微软雅黑" pitchFamily="34" charset="-122"/>
                <a:ea typeface="微软雅黑" pitchFamily="34" charset="-122"/>
              </a:rPr>
              <a:t>cwnd</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+ 1</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具有</a:t>
            </a:r>
            <a:r>
              <a:rPr lang="zh-CN" altLang="en-US" sz="2000" b="1" dirty="0" smtClean="0">
                <a:solidFill>
                  <a:srgbClr val="C00000"/>
                </a:solidFill>
                <a:latin typeface="微软雅黑" pitchFamily="34" charset="-122"/>
                <a:ea typeface="微软雅黑" pitchFamily="34" charset="-122"/>
              </a:rPr>
              <a:t>加法增大 </a:t>
            </a:r>
            <a:r>
              <a:rPr lang="en-US" altLang="zh-CN" sz="2000" b="1" dirty="0" smtClean="0">
                <a:solidFill>
                  <a:srgbClr val="C00000"/>
                </a:solidFill>
                <a:latin typeface="微软雅黑" pitchFamily="34" charset="-122"/>
                <a:ea typeface="微软雅黑" pitchFamily="34" charset="-122"/>
              </a:rPr>
              <a:t>AI</a:t>
            </a:r>
            <a:r>
              <a:rPr lang="zh-CN" altLang="en-US" sz="2000" b="1" dirty="0" smtClean="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(Additive </a:t>
            </a:r>
            <a:r>
              <a:rPr lang="en-US" altLang="zh-CN" sz="2000" b="1" dirty="0" smtClean="0">
                <a:latin typeface="微软雅黑" pitchFamily="34" charset="-122"/>
                <a:ea typeface="微软雅黑" pitchFamily="34" charset="-122"/>
              </a:rPr>
              <a:t>Increase) </a:t>
            </a:r>
            <a:r>
              <a:rPr lang="zh-CN" altLang="en-US" sz="2000" b="1" dirty="0" smtClean="0">
                <a:latin typeface="微软雅黑" pitchFamily="34" charset="-122"/>
                <a:ea typeface="微软雅黑" pitchFamily="34" charset="-122"/>
              </a:rPr>
              <a:t>特点：使</a:t>
            </a:r>
            <a:r>
              <a:rPr lang="zh-CN" altLang="en-US" sz="2000" b="1" dirty="0">
                <a:latin typeface="微软雅黑" pitchFamily="34" charset="-122"/>
                <a:ea typeface="微软雅黑" pitchFamily="34" charset="-122"/>
              </a:rPr>
              <a:t>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按</a:t>
            </a:r>
            <a:r>
              <a:rPr lang="zh-CN" altLang="en-US" sz="2000" b="1" dirty="0">
                <a:solidFill>
                  <a:srgbClr val="C00000"/>
                </a:solidFill>
                <a:latin typeface="微软雅黑" pitchFamily="34" charset="-122"/>
                <a:ea typeface="微软雅黑" pitchFamily="34" charset="-122"/>
              </a:rPr>
              <a:t>线性</a:t>
            </a:r>
            <a:r>
              <a:rPr lang="zh-CN" altLang="en-US" sz="2000" b="1" dirty="0">
                <a:latin typeface="微软雅黑" pitchFamily="34" charset="-122"/>
                <a:ea typeface="微软雅黑" pitchFamily="34" charset="-122"/>
              </a:rPr>
              <a:t>规律缓慢增长</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2" name="矩形 1"/>
          <p:cNvSpPr/>
          <p:nvPr/>
        </p:nvSpPr>
        <p:spPr>
          <a:xfrm>
            <a:off x="1725101" y="3203737"/>
            <a:ext cx="6127425" cy="1092607"/>
          </a:xfrm>
          <a:prstGeom prst="rect">
            <a:avLst/>
          </a:prstGeom>
          <a:solidFill>
            <a:srgbClr val="A50021"/>
          </a:solidFill>
        </p:spPr>
        <p:txBody>
          <a:bodyPr wrap="square">
            <a:spAutoFit/>
          </a:bodyPr>
          <a:lstStyle/>
          <a:p>
            <a:pPr>
              <a:lnSpc>
                <a:spcPts val="2600"/>
              </a:lnSpc>
            </a:pPr>
            <a:r>
              <a:rPr lang="zh-CN" altLang="en-US" sz="2000" b="1" dirty="0" smtClean="0">
                <a:solidFill>
                  <a:schemeClr val="bg1"/>
                </a:solidFill>
                <a:latin typeface="微软雅黑" panose="020B0503020204020204" pitchFamily="34" charset="-122"/>
                <a:ea typeface="微软雅黑" panose="020B0503020204020204" pitchFamily="34" charset="-122"/>
              </a:rPr>
              <a:t>注意：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ts val="2600"/>
              </a:lnSpc>
            </a:pPr>
            <a:r>
              <a:rPr lang="zh-CN" altLang="en-US" sz="2000" b="1" dirty="0" smtClean="0">
                <a:solidFill>
                  <a:schemeClr val="bg1"/>
                </a:solidFill>
                <a:latin typeface="微软雅黑" panose="020B0503020204020204" pitchFamily="34" charset="-122"/>
                <a:ea typeface="微软雅黑" panose="020B0503020204020204" pitchFamily="34" charset="-122"/>
              </a:rPr>
              <a:t>拥塞避免并非</a:t>
            </a:r>
            <a:r>
              <a:rPr lang="zh-CN" altLang="en-US" sz="2000" b="1" dirty="0">
                <a:solidFill>
                  <a:schemeClr val="bg1"/>
                </a:solidFill>
                <a:latin typeface="微软雅黑" panose="020B0503020204020204" pitchFamily="34" charset="-122"/>
                <a:ea typeface="微软雅黑" panose="020B0503020204020204" pitchFamily="34" charset="-122"/>
              </a:rPr>
              <a:t>完全避免拥塞，而是让拥塞窗口增长得缓慢些，使网络不容易出现拥塞。</a:t>
            </a:r>
          </a:p>
        </p:txBody>
      </p:sp>
    </p:spTree>
    <p:extLst>
      <p:ext uri="{BB962C8B-B14F-4D97-AF65-F5344CB8AC3E}">
        <p14:creationId xmlns:p14="http://schemas.microsoft.com/office/powerpoint/2010/main" val="30277416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048866"/>
            <a:ext cx="4768069" cy="570494"/>
          </a:xfrm>
          <a:prstGeom prst="rect">
            <a:avLst/>
          </a:prstGeom>
          <a:solidFill>
            <a:schemeClr val="bg1"/>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667719"/>
            <a:ext cx="4761551" cy="7560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7" y="1534929"/>
            <a:ext cx="4770240" cy="426231"/>
          </a:xfrm>
          <a:prstGeom prst="rect">
            <a:avLst/>
          </a:prstGeom>
          <a:solidFill>
            <a:srgbClr val="00FF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16033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15951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41197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551323"/>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06198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1786570"/>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633945"/>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45419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2885754"/>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470175"/>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193730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22673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165260"/>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2824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44722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49681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endParaRPr kumimoji="0" lang="en-US" altLang="zh-CN" sz="1200" b="1" i="0" u="none" strike="noStrike" kern="0" cap="none" spc="0" normalizeH="0" baseline="-25000" noProof="0" dirty="0">
              <a:ln>
                <a:noFill/>
              </a:ln>
              <a:effectLst/>
              <a:uLnTx/>
              <a:uFillTx/>
              <a:latin typeface="微软雅黑" pitchFamily="34" charset="-122"/>
              <a:ea typeface="微软雅黑" pitchFamily="34" charset="-122"/>
            </a:endParaRPr>
          </a:p>
        </p:txBody>
      </p:sp>
      <p:sp>
        <p:nvSpPr>
          <p:cNvPr id="137" name="Text Box 23"/>
          <p:cNvSpPr txBox="1">
            <a:spLocks noChangeArrowheads="1"/>
          </p:cNvSpPr>
          <p:nvPr/>
        </p:nvSpPr>
        <p:spPr bwMode="auto">
          <a:xfrm>
            <a:off x="5281176" y="2915676"/>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050509"/>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21608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01928" y="1416077"/>
            <a:ext cx="663937" cy="209837"/>
          </a:xfrm>
          <a:prstGeom prst="rect">
            <a:avLst/>
          </a:prstGeom>
          <a:solidFill>
            <a:srgbClr val="00FF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01928" y="1971816"/>
            <a:ext cx="663937" cy="209837"/>
          </a:xfrm>
          <a:prstGeom prst="rect">
            <a:avLst/>
          </a:prstGeom>
          <a:solidFill>
            <a:schemeClr val="bg1"/>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01928" y="2536572"/>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44" name="Text Box 30"/>
          <p:cNvSpPr txBox="1">
            <a:spLocks noChangeArrowheads="1"/>
          </p:cNvSpPr>
          <p:nvPr/>
        </p:nvSpPr>
        <p:spPr bwMode="auto">
          <a:xfrm>
            <a:off x="2496349" y="3313978"/>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kern="0" baseline="-25000" dirty="0" smtClean="0">
                <a:latin typeface="微软雅黑" pitchFamily="34" charset="-122"/>
                <a:ea typeface="微软雅黑" pitchFamily="34" charset="-122"/>
              </a:rPr>
              <a:t>7</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10</a:t>
            </a:r>
            <a:endParaRPr kumimoji="0" lang="en-US" altLang="zh-CN" sz="1200" b="1" i="0" u="none" strike="noStrike" kern="0" cap="none" spc="0" normalizeH="0" baseline="-25000" noProof="0" dirty="0">
              <a:ln>
                <a:noFill/>
              </a:ln>
              <a:effectLst/>
              <a:uLnTx/>
              <a:uFillTx/>
              <a:latin typeface="微软雅黑" pitchFamily="34" charset="-122"/>
              <a:ea typeface="微软雅黑" pitchFamily="34" charset="-122"/>
            </a:endParaRPr>
          </a:p>
        </p:txBody>
      </p:sp>
      <p:sp>
        <p:nvSpPr>
          <p:cNvPr id="145" name="Text Box 31"/>
          <p:cNvSpPr txBox="1">
            <a:spLocks noChangeArrowheads="1"/>
          </p:cNvSpPr>
          <p:nvPr/>
        </p:nvSpPr>
        <p:spPr bwMode="auto">
          <a:xfrm>
            <a:off x="1401928" y="3325756"/>
            <a:ext cx="677585" cy="251573"/>
          </a:xfrm>
          <a:prstGeom prst="rect">
            <a:avLst/>
          </a:prstGeom>
          <a:solidFill>
            <a:srgbClr val="FF66FF"/>
          </a:solidFill>
          <a:ln>
            <a:noFill/>
          </a:ln>
          <a:effectLst/>
          <a:extLst/>
        </p:spPr>
        <p:txBody>
          <a:bodyPr wrap="none">
            <a:no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4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46" name="Text Box 32"/>
          <p:cNvSpPr txBox="1">
            <a:spLocks noChangeArrowheads="1"/>
          </p:cNvSpPr>
          <p:nvPr/>
        </p:nvSpPr>
        <p:spPr bwMode="auto">
          <a:xfrm rot="5400000">
            <a:off x="4349938" y="3563400"/>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66690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283165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2983741"/>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614436"/>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184113"/>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3" name="Text Box 42"/>
          <p:cNvSpPr txBox="1">
            <a:spLocks noChangeArrowheads="1"/>
          </p:cNvSpPr>
          <p:nvPr/>
        </p:nvSpPr>
        <p:spPr bwMode="auto">
          <a:xfrm>
            <a:off x="6474163" y="2924644"/>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40" name="Text Box 155"/>
          <p:cNvSpPr txBox="1">
            <a:spLocks noChangeArrowheads="1"/>
          </p:cNvSpPr>
          <p:nvPr/>
        </p:nvSpPr>
        <p:spPr bwMode="auto">
          <a:xfrm>
            <a:off x="1659118" y="731528"/>
            <a:ext cx="5910606" cy="363176"/>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每经过一个往返</a:t>
            </a:r>
            <a:r>
              <a:rPr lang="zh-CN" altLang="en-US" sz="1600" b="1" dirty="0" smtClean="0">
                <a:solidFill>
                  <a:schemeClr val="bg1"/>
                </a:solidFill>
                <a:latin typeface="微软雅黑" pitchFamily="34" charset="-122"/>
                <a:ea typeface="微软雅黑" pitchFamily="34" charset="-122"/>
              </a:rPr>
              <a:t>时间 </a:t>
            </a:r>
            <a:r>
              <a:rPr lang="en-US" altLang="zh-CN" sz="1600" b="1" dirty="0" smtClean="0">
                <a:solidFill>
                  <a:schemeClr val="bg1"/>
                </a:solidFill>
                <a:latin typeface="微软雅黑" pitchFamily="34" charset="-122"/>
                <a:ea typeface="微软雅黑" pitchFamily="34" charset="-122"/>
              </a:rPr>
              <a:t>RTT</a:t>
            </a:r>
            <a:r>
              <a:rPr lang="zh-CN" altLang="en-US" sz="1600" b="1" dirty="0" smtClean="0">
                <a:solidFill>
                  <a:schemeClr val="bg1"/>
                </a:solidFill>
                <a:latin typeface="微软雅黑" pitchFamily="34" charset="-122"/>
                <a:ea typeface="微软雅黑" pitchFamily="34" charset="-122"/>
              </a:rPr>
              <a:t>，发送方就把拥塞窗口 </a:t>
            </a:r>
            <a:r>
              <a:rPr lang="en-US" altLang="zh-CN" sz="1600" b="1" dirty="0" err="1" smtClean="0">
                <a:solidFill>
                  <a:schemeClr val="bg1"/>
                </a:solidFill>
                <a:latin typeface="微软雅黑" pitchFamily="34" charset="-122"/>
                <a:ea typeface="微软雅黑" pitchFamily="34" charset="-122"/>
              </a:rPr>
              <a:t>cwnd</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加 </a:t>
            </a:r>
            <a:r>
              <a:rPr lang="en-US" altLang="zh-CN" sz="1600" b="1" dirty="0" smtClean="0">
                <a:solidFill>
                  <a:schemeClr val="bg1"/>
                </a:solidFill>
                <a:latin typeface="微软雅黑" pitchFamily="34" charset="-122"/>
                <a:ea typeface="微软雅黑" pitchFamily="34" charset="-122"/>
              </a:rPr>
              <a:t>1</a:t>
            </a:r>
            <a:r>
              <a:rPr lang="zh-CN" altLang="en-US" sz="1600" b="1" dirty="0" smtClean="0">
                <a:solidFill>
                  <a:schemeClr val="bg1"/>
                </a:solidFill>
                <a:latin typeface="微软雅黑" pitchFamily="34" charset="-122"/>
                <a:ea typeface="微软雅黑" pitchFamily="34" charset="-122"/>
              </a:rPr>
              <a:t>。 </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141558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auto">
          <a:xfrm>
            <a:off x="556963" y="61732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5" name="Rectangle 6"/>
          <p:cNvSpPr>
            <a:spLocks noChangeArrowheads="1"/>
          </p:cNvSpPr>
          <p:nvPr/>
        </p:nvSpPr>
        <p:spPr bwMode="auto">
          <a:xfrm>
            <a:off x="3463097" y="584112"/>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当网络出现拥塞时</a:t>
            </a:r>
          </a:p>
        </p:txBody>
      </p:sp>
      <p:sp>
        <p:nvSpPr>
          <p:cNvPr id="58" name="Rectangle 68"/>
          <p:cNvSpPr>
            <a:spLocks noChangeArrowheads="1"/>
          </p:cNvSpPr>
          <p:nvPr/>
        </p:nvSpPr>
        <p:spPr bwMode="auto">
          <a:xfrm>
            <a:off x="556963" y="980422"/>
            <a:ext cx="8048776"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无论在慢开始阶段还是在拥塞避免阶段，只要发送方判断网络出现拥塞（</a:t>
            </a:r>
            <a:r>
              <a:rPr lang="zh-CN" altLang="en-US" sz="2000" b="1" dirty="0">
                <a:solidFill>
                  <a:srgbClr val="0000FF"/>
                </a:solidFill>
                <a:latin typeface="微软雅黑" pitchFamily="34" charset="-122"/>
                <a:ea typeface="微软雅黑" pitchFamily="34" charset="-122"/>
              </a:rPr>
              <a:t>重传定时器超时</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ssthresh</a:t>
            </a:r>
            <a:r>
              <a:rPr lang="en-US" altLang="zh-CN" sz="2000" b="1" dirty="0">
                <a:solidFill>
                  <a:srgbClr val="0000FF"/>
                </a:solidFill>
                <a:latin typeface="微软雅黑" pitchFamily="34" charset="-122"/>
                <a:ea typeface="微软雅黑" pitchFamily="34" charset="-122"/>
              </a:rPr>
              <a:t> = max (</a:t>
            </a: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/2</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2)</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 = 1</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执行慢开始算法</a:t>
            </a:r>
          </a:p>
          <a:p>
            <a:pPr marL="342900" indent="-34290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目的：</a:t>
            </a:r>
            <a:r>
              <a:rPr lang="zh-CN" altLang="en-US" sz="2000" b="1" dirty="0" smtClean="0">
                <a:latin typeface="微软雅黑" pitchFamily="34" charset="-122"/>
                <a:ea typeface="微软雅黑" pitchFamily="34" charset="-122"/>
              </a:rPr>
              <a:t>迅速</a:t>
            </a:r>
            <a:r>
              <a:rPr lang="zh-CN" altLang="en-US" sz="2000" b="1" dirty="0">
                <a:latin typeface="微软雅黑" pitchFamily="34" charset="-122"/>
                <a:ea typeface="微软雅黑" pitchFamily="34" charset="-122"/>
              </a:rPr>
              <a:t>减少主机发送到网络中的分组数，使得发生拥塞的路由器有足够时间把队列中积压的分组处理完毕。 </a:t>
            </a:r>
          </a:p>
        </p:txBody>
      </p:sp>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矩形 39"/>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
        <p:nvSpPr>
          <p:cNvPr id="41" name="圆角矩形 4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Text Box 155"/>
          <p:cNvSpPr txBox="1">
            <a:spLocks noChangeArrowheads="1"/>
          </p:cNvSpPr>
          <p:nvPr/>
        </p:nvSpPr>
        <p:spPr bwMode="auto">
          <a:xfrm>
            <a:off x="1655268" y="3391025"/>
            <a:ext cx="579709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 </a:t>
            </a:r>
            <a:r>
              <a:rPr lang="en-US" altLang="zh-CN" sz="1600" b="1" dirty="0">
                <a:solidFill>
                  <a:srgbClr val="0000FF"/>
                </a:solidFill>
                <a:latin typeface="微软雅黑" pitchFamily="34" charset="-122"/>
                <a:ea typeface="微软雅黑" pitchFamily="34" charset="-122"/>
              </a:rPr>
              <a:t>TCP </a:t>
            </a:r>
            <a:r>
              <a:rPr lang="zh-CN" altLang="en-US" sz="1600" b="1" dirty="0">
                <a:solidFill>
                  <a:srgbClr val="0000FF"/>
                </a:solidFill>
                <a:latin typeface="微软雅黑" pitchFamily="34" charset="-122"/>
                <a:ea typeface="微软雅黑" pitchFamily="34" charset="-122"/>
              </a:rPr>
              <a:t>连接进行初始化时，将拥塞窗口置为 </a:t>
            </a:r>
            <a:r>
              <a:rPr lang="en-US" altLang="zh-CN" sz="1600" b="1" dirty="0" smtClean="0">
                <a:solidFill>
                  <a:srgbClr val="0000FF"/>
                </a:solidFill>
                <a:latin typeface="微软雅黑" pitchFamily="34" charset="-122"/>
                <a:ea typeface="微软雅黑" pitchFamily="34" charset="-122"/>
              </a:rPr>
              <a:t>1</a:t>
            </a:r>
            <a:r>
              <a:rPr lang="zh-CN" altLang="en-US" sz="1600" b="1" dirty="0" smtClean="0">
                <a:solidFill>
                  <a:srgbClr val="0000FF"/>
                </a:solidFill>
                <a:latin typeface="微软雅黑" pitchFamily="34" charset="-122"/>
                <a:ea typeface="微软雅黑" pitchFamily="34" charset="-122"/>
              </a:rPr>
              <a:t>（窗口</a:t>
            </a:r>
            <a:r>
              <a:rPr lang="zh-CN" altLang="en-US" sz="1600" b="1" dirty="0">
                <a:solidFill>
                  <a:srgbClr val="0000FF"/>
                </a:solidFill>
                <a:latin typeface="微软雅黑" pitchFamily="34" charset="-122"/>
                <a:ea typeface="微软雅黑" pitchFamily="34" charset="-122"/>
              </a:rPr>
              <a:t>单位不使用字节而使用报文</a:t>
            </a:r>
            <a:r>
              <a:rPr lang="zh-CN" altLang="en-US" sz="1600" b="1" dirty="0" smtClean="0">
                <a:solidFill>
                  <a:srgbClr val="0000FF"/>
                </a:solidFill>
                <a:latin typeface="微软雅黑" pitchFamily="34" charset="-122"/>
                <a:ea typeface="微软雅黑" pitchFamily="34" charset="-122"/>
              </a:rPr>
              <a:t>段）</a:t>
            </a:r>
            <a:r>
              <a:rPr lang="zh-CN" altLang="en-US" sz="1600" b="1" dirty="0">
                <a:solidFill>
                  <a:srgbClr val="0000FF"/>
                </a:solidFill>
                <a:latin typeface="微软雅黑" pitchFamily="34" charset="-122"/>
                <a:ea typeface="微软雅黑" pitchFamily="34" charset="-122"/>
              </a:rPr>
              <a:t>。</a:t>
            </a:r>
          </a:p>
        </p:txBody>
      </p:sp>
      <p:sp>
        <p:nvSpPr>
          <p:cNvPr id="170" name="Text Box 155"/>
          <p:cNvSpPr txBox="1">
            <a:spLocks noChangeArrowheads="1"/>
          </p:cNvSpPr>
          <p:nvPr/>
        </p:nvSpPr>
        <p:spPr bwMode="auto">
          <a:xfrm>
            <a:off x="1655268" y="3954770"/>
            <a:ext cx="6300012" cy="363176"/>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smtClean="0">
                <a:solidFill>
                  <a:srgbClr val="0000FF"/>
                </a:solidFill>
                <a:latin typeface="微软雅黑" pitchFamily="34" charset="-122"/>
                <a:ea typeface="微软雅黑" pitchFamily="34" charset="-122"/>
              </a:rPr>
              <a:t>将慢</a:t>
            </a:r>
            <a:r>
              <a:rPr lang="zh-CN" altLang="en-US" sz="1600" b="1" dirty="0">
                <a:solidFill>
                  <a:srgbClr val="0000FF"/>
                </a:solidFill>
                <a:latin typeface="微软雅黑" pitchFamily="34" charset="-122"/>
                <a:ea typeface="微软雅黑" pitchFamily="34" charset="-122"/>
              </a:rPr>
              <a:t>开始门限的初始值设置为 </a:t>
            </a:r>
            <a:r>
              <a:rPr lang="en-US" altLang="zh-CN" sz="1600" b="1" dirty="0">
                <a:solidFill>
                  <a:srgbClr val="0000FF"/>
                </a:solidFill>
                <a:latin typeface="微软雅黑" pitchFamily="34" charset="-122"/>
                <a:ea typeface="微软雅黑" pitchFamily="34" charset="-122"/>
              </a:rPr>
              <a:t>16 </a:t>
            </a:r>
            <a:r>
              <a:rPr lang="zh-CN" altLang="en-US" sz="1600" b="1" dirty="0">
                <a:solidFill>
                  <a:srgbClr val="0000FF"/>
                </a:solidFill>
                <a:latin typeface="微软雅黑" pitchFamily="34" charset="-122"/>
                <a:ea typeface="微软雅黑" pitchFamily="34" charset="-122"/>
              </a:rPr>
              <a:t>个报文段，</a:t>
            </a:r>
            <a:r>
              <a:rPr lang="zh-CN" altLang="en-US" sz="1600" b="1" dirty="0" smtClean="0">
                <a:solidFill>
                  <a:srgbClr val="0000FF"/>
                </a:solidFill>
                <a:latin typeface="微软雅黑" pitchFamily="34" charset="-122"/>
                <a:ea typeface="微软雅黑" pitchFamily="34" charset="-122"/>
              </a:rPr>
              <a:t>即 </a:t>
            </a:r>
            <a:r>
              <a:rPr lang="en-US" altLang="zh-CN" sz="1600" b="1" dirty="0" err="1" smtClean="0">
                <a:solidFill>
                  <a:srgbClr val="0000FF"/>
                </a:solidFill>
                <a:latin typeface="微软雅黑" pitchFamily="34" charset="-122"/>
                <a:ea typeface="微软雅黑" pitchFamily="34" charset="-122"/>
              </a:rPr>
              <a:t>ssthresh</a:t>
            </a:r>
            <a:r>
              <a:rPr lang="en-US" altLang="zh-CN" sz="1600" b="1" dirty="0" smtClean="0">
                <a:solidFill>
                  <a:srgbClr val="0000FF"/>
                </a:solidFill>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 16</a:t>
            </a:r>
            <a:r>
              <a:rPr lang="zh-CN" altLang="en-US" sz="1600" b="1" dirty="0">
                <a:solidFill>
                  <a:srgbClr val="0000FF"/>
                </a:solidFill>
                <a:latin typeface="微软雅黑" pitchFamily="34" charset="-122"/>
                <a:ea typeface="微软雅黑" pitchFamily="34" charset="-122"/>
              </a:rPr>
              <a:t>。</a:t>
            </a:r>
          </a:p>
        </p:txBody>
      </p:sp>
      <p:grpSp>
        <p:nvGrpSpPr>
          <p:cNvPr id="122" name="组合 121"/>
          <p:cNvGrpSpPr/>
          <p:nvPr/>
        </p:nvGrpSpPr>
        <p:grpSpPr>
          <a:xfrm>
            <a:off x="1317046" y="1115751"/>
            <a:ext cx="6855510" cy="2262108"/>
            <a:chOff x="1317046" y="1115751"/>
            <a:chExt cx="6855510" cy="2262108"/>
          </a:xfrm>
        </p:grpSpPr>
        <p:grpSp>
          <p:nvGrpSpPr>
            <p:cNvPr id="153" name="组合 152"/>
            <p:cNvGrpSpPr/>
            <p:nvPr/>
          </p:nvGrpSpPr>
          <p:grpSpPr>
            <a:xfrm>
              <a:off x="1317046" y="1115751"/>
              <a:ext cx="6808860" cy="2262108"/>
              <a:chOff x="300646" y="840152"/>
              <a:chExt cx="9638211" cy="3093013"/>
            </a:xfrm>
          </p:grpSpPr>
          <p:sp>
            <p:nvSpPr>
              <p:cNvPr id="172"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73"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4"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5"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6"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7"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8"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7"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8"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9"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0"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1"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2"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3"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4"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5"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6"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7"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8"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9"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0"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1"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2"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204"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205"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206"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207"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208"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209"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210"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211"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212"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13"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214"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215"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216"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217"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218"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219"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220"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21"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222"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3"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4"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5"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6"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7"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8"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9"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0"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4"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5"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6"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37"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38"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9"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0"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1"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242"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243"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4"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45"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6"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7"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8"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9"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0"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1"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2"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3"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54"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55"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56"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7"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8"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59"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60"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61"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2"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3"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4"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65"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66" name="直接连接符 134"/>
              <p:cNvCxnSpPr>
                <a:cxnSpLocks noChangeShapeType="1"/>
                <a:stCxn id="257" idx="4"/>
                <a:endCxn id="261" idx="3"/>
              </p:cNvCxnSpPr>
              <p:nvPr/>
            </p:nvCxnSpPr>
            <p:spPr bwMode="auto">
              <a:xfrm>
                <a:off x="6706617" y="2109019"/>
                <a:ext cx="200025" cy="785812"/>
              </a:xfrm>
              <a:prstGeom prst="line">
                <a:avLst/>
              </a:prstGeom>
              <a:noFill/>
              <a:ln w="19050" algn="ctr">
                <a:solidFill>
                  <a:srgbClr val="0000FF"/>
                </a:solidFill>
                <a:round/>
                <a:headEnd/>
                <a:tailEnd/>
              </a:ln>
            </p:spPr>
          </p:cxnSp>
          <p:sp>
            <p:nvSpPr>
              <p:cNvPr id="267"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68"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69"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70"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71"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72" name="直接连接符 271"/>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73"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74"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5"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6"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7"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78"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79" name="直接连接符 278"/>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80"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71"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1" name="Line 167"/>
          <p:cNvSpPr>
            <a:spLocks noChangeShapeType="1"/>
          </p:cNvSpPr>
          <p:nvPr/>
        </p:nvSpPr>
        <p:spPr bwMode="auto">
          <a:xfrm>
            <a:off x="2058564" y="2960685"/>
            <a:ext cx="376817" cy="111459"/>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82" name="Line 167"/>
          <p:cNvSpPr>
            <a:spLocks noChangeShapeType="1"/>
          </p:cNvSpPr>
          <p:nvPr/>
        </p:nvSpPr>
        <p:spPr bwMode="auto">
          <a:xfrm>
            <a:off x="4264620" y="2953682"/>
            <a:ext cx="262426" cy="98688"/>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83" name="Text Box 209"/>
          <p:cNvSpPr txBox="1">
            <a:spLocks noChangeArrowheads="1"/>
          </p:cNvSpPr>
          <p:nvPr/>
        </p:nvSpPr>
        <p:spPr bwMode="auto">
          <a:xfrm>
            <a:off x="1393490" y="2710463"/>
            <a:ext cx="753634"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
        <p:nvSpPr>
          <p:cNvPr id="284" name="Text Box 209"/>
          <p:cNvSpPr txBox="1">
            <a:spLocks noChangeArrowheads="1"/>
          </p:cNvSpPr>
          <p:nvPr/>
        </p:nvSpPr>
        <p:spPr bwMode="auto">
          <a:xfrm>
            <a:off x="3532258" y="2694952"/>
            <a:ext cx="753635"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Tree>
    <p:extLst>
      <p:ext uri="{BB962C8B-B14F-4D97-AF65-F5344CB8AC3E}">
        <p14:creationId xmlns:p14="http://schemas.microsoft.com/office/powerpoint/2010/main" val="23568084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50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52270" y="596295"/>
            <a:ext cx="4058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端口号 </a:t>
            </a:r>
            <a:r>
              <a:rPr lang="en-US" altLang="zh-CN" sz="2000" b="1" dirty="0">
                <a:solidFill>
                  <a:schemeClr val="bg1"/>
                </a:solidFill>
                <a:latin typeface="微软雅黑" pitchFamily="34" charset="-122"/>
                <a:ea typeface="微软雅黑" pitchFamily="34" charset="-122"/>
              </a:rPr>
              <a:t>(protocol port number)</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5792"/>
            <a:ext cx="8184960" cy="89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解决方法：</a:t>
            </a: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运输层使用</a:t>
            </a:r>
            <a:r>
              <a:rPr lang="zh-CN" altLang="en-US" sz="2000" b="1" dirty="0">
                <a:solidFill>
                  <a:srgbClr val="0000FF"/>
                </a:solidFill>
                <a:latin typeface="微软雅黑" pitchFamily="34" charset="-122"/>
                <a:ea typeface="微软雅黑" pitchFamily="34" charset="-122"/>
              </a:rPr>
              <a:t>协议端口号 </a:t>
            </a:r>
            <a:r>
              <a:rPr lang="en-US" altLang="zh-CN" sz="2000" b="1" dirty="0">
                <a:latin typeface="微软雅黑" pitchFamily="34" charset="-122"/>
                <a:ea typeface="微软雅黑" pitchFamily="34" charset="-122"/>
              </a:rPr>
              <a:t>(protocol port number)</a:t>
            </a:r>
            <a:r>
              <a:rPr lang="zh-CN" altLang="en-US" sz="2000" b="1" dirty="0">
                <a:latin typeface="微软雅黑" pitchFamily="34" charset="-122"/>
                <a:ea typeface="微软雅黑" pitchFamily="34" charset="-122"/>
              </a:rPr>
              <a:t>，或通常简称为</a:t>
            </a:r>
            <a:r>
              <a:rPr lang="zh-CN" altLang="en-US" sz="2000" b="1" dirty="0">
                <a:solidFill>
                  <a:srgbClr val="C00000"/>
                </a:solidFill>
                <a:latin typeface="微软雅黑" pitchFamily="34" charset="-122"/>
                <a:ea typeface="微软雅黑" pitchFamily="34" charset="-122"/>
              </a:rPr>
              <a:t>端口</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(port)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把</a:t>
            </a:r>
            <a:r>
              <a:rPr lang="zh-CN" altLang="en-US" sz="2000" b="1" dirty="0" smtClean="0">
                <a:solidFill>
                  <a:srgbClr val="0000FF"/>
                </a:solidFill>
                <a:latin typeface="微软雅黑" pitchFamily="34" charset="-122"/>
                <a:ea typeface="微软雅黑" pitchFamily="34" charset="-122"/>
              </a:rPr>
              <a:t>端口设</a:t>
            </a:r>
            <a:r>
              <a:rPr lang="zh-CN" altLang="en-US" sz="2000" b="1" dirty="0">
                <a:solidFill>
                  <a:srgbClr val="0000FF"/>
                </a:solidFill>
                <a:latin typeface="微软雅黑" pitchFamily="34" charset="-122"/>
                <a:ea typeface="微软雅黑" pitchFamily="34" charset="-122"/>
              </a:rPr>
              <a:t>为通信的</a:t>
            </a:r>
            <a:r>
              <a:rPr lang="zh-CN" altLang="en-US" sz="2000" b="1" dirty="0">
                <a:solidFill>
                  <a:srgbClr val="C00000"/>
                </a:solidFill>
                <a:latin typeface="微软雅黑" pitchFamily="34" charset="-122"/>
                <a:ea typeface="微软雅黑" pitchFamily="34" charset="-122"/>
              </a:rPr>
              <a:t>抽象终点</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p:txBody>
      </p:sp>
      <p:sp>
        <p:nvSpPr>
          <p:cNvPr id="5" name="圆角矩形 4"/>
          <p:cNvSpPr/>
          <p:nvPr/>
        </p:nvSpPr>
        <p:spPr>
          <a:xfrm>
            <a:off x="556963" y="1808034"/>
            <a:ext cx="8048776" cy="2512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3635765" y="4055746"/>
            <a:ext cx="2075855" cy="193528"/>
            <a:chOff x="3635765" y="3966096"/>
            <a:chExt cx="2075855" cy="193528"/>
          </a:xfrm>
        </p:grpSpPr>
        <p:sp>
          <p:nvSpPr>
            <p:cNvPr id="49" name="矩形 48"/>
            <p:cNvSpPr/>
            <p:nvPr/>
          </p:nvSpPr>
          <p:spPr>
            <a:xfrm>
              <a:off x="5139252" y="3966096"/>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数据</a:t>
              </a:r>
              <a:endParaRPr lang="zh-CN" altLang="en-US" sz="1200" b="1" dirty="0">
                <a:solidFill>
                  <a:schemeClr val="tx1"/>
                </a:solidFill>
                <a:latin typeface="微软雅黑" pitchFamily="34" charset="-122"/>
                <a:ea typeface="微软雅黑" pitchFamily="34" charset="-122"/>
              </a:endParaRPr>
            </a:p>
          </p:txBody>
        </p:sp>
        <p:sp>
          <p:nvSpPr>
            <p:cNvPr id="50" name="矩形 49"/>
            <p:cNvSpPr/>
            <p:nvPr/>
          </p:nvSpPr>
          <p:spPr>
            <a:xfrm>
              <a:off x="3918957" y="3966096"/>
              <a:ext cx="572368"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1" name="矩形 50"/>
            <p:cNvSpPr/>
            <p:nvPr/>
          </p:nvSpPr>
          <p:spPr>
            <a:xfrm>
              <a:off x="4483468" y="3966096"/>
              <a:ext cx="653245"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8" name="右箭头 57"/>
            <p:cNvSpPr/>
            <p:nvPr/>
          </p:nvSpPr>
          <p:spPr>
            <a:xfrm flipH="1">
              <a:off x="3635765" y="4014478"/>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grpSp>
        <p:nvGrpSpPr>
          <p:cNvPr id="77" name="组合 76"/>
          <p:cNvGrpSpPr/>
          <p:nvPr/>
        </p:nvGrpSpPr>
        <p:grpSpPr>
          <a:xfrm>
            <a:off x="1658470" y="1855689"/>
            <a:ext cx="6381519" cy="2145126"/>
            <a:chOff x="1658470" y="1927409"/>
            <a:chExt cx="6381519" cy="2145126"/>
          </a:xfrm>
        </p:grpSpPr>
        <p:sp>
          <p:nvSpPr>
            <p:cNvPr id="6" name="矩形 5"/>
            <p:cNvSpPr/>
            <p:nvPr/>
          </p:nvSpPr>
          <p:spPr>
            <a:xfrm>
              <a:off x="1658470" y="2808257"/>
              <a:ext cx="2578362" cy="602500"/>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81285" y="2736305"/>
              <a:ext cx="513452" cy="185596"/>
              <a:chOff x="1452836" y="2079261"/>
              <a:chExt cx="586980" cy="241909"/>
            </a:xfrm>
          </p:grpSpPr>
          <p:sp>
            <p:nvSpPr>
              <p:cNvPr id="10" name="矩形 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Box 20"/>
            <p:cNvSpPr txBox="1">
              <a:spLocks noChangeArrowheads="1"/>
            </p:cNvSpPr>
            <p:nvPr/>
          </p:nvSpPr>
          <p:spPr bwMode="auto">
            <a:xfrm>
              <a:off x="1698199"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grpSp>
          <p:nvGrpSpPr>
            <p:cNvPr id="14" name="组合 13"/>
            <p:cNvGrpSpPr/>
            <p:nvPr/>
          </p:nvGrpSpPr>
          <p:grpSpPr>
            <a:xfrm>
              <a:off x="2712498" y="2736305"/>
              <a:ext cx="513452" cy="185596"/>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623084" y="2736305"/>
              <a:ext cx="513452" cy="185596"/>
              <a:chOff x="1452836" y="2079261"/>
              <a:chExt cx="586980" cy="241909"/>
            </a:xfrm>
          </p:grpSpPr>
          <p:sp>
            <p:nvSpPr>
              <p:cNvPr id="19" name="矩形 18"/>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396"/>
            <p:cNvSpPr>
              <a:spLocks noChangeArrowheads="1"/>
            </p:cNvSpPr>
            <p:nvPr/>
          </p:nvSpPr>
          <p:spPr bwMode="auto">
            <a:xfrm>
              <a:off x="4483809" y="3029392"/>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00000"/>
                  </a:solidFill>
                  <a:latin typeface="微软雅黑" pitchFamily="34" charset="-122"/>
                  <a:ea typeface="微软雅黑" pitchFamily="34" charset="-122"/>
                </a:rPr>
                <a:t>端口</a:t>
              </a:r>
            </a:p>
          </p:txBody>
        </p:sp>
        <p:sp>
          <p:nvSpPr>
            <p:cNvPr id="23" name="Line 399"/>
            <p:cNvSpPr>
              <a:spLocks noChangeShapeType="1"/>
            </p:cNvSpPr>
            <p:nvPr/>
          </p:nvSpPr>
          <p:spPr bwMode="auto">
            <a:xfrm flipH="1" flipV="1">
              <a:off x="3920828" y="2870549"/>
              <a:ext cx="563316"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24" name="TextBox 29"/>
            <p:cNvSpPr txBox="1"/>
            <p:nvPr/>
          </p:nvSpPr>
          <p:spPr>
            <a:xfrm>
              <a:off x="2715623" y="2727311"/>
              <a:ext cx="577402" cy="261610"/>
            </a:xfrm>
            <a:prstGeom prst="rect">
              <a:avLst/>
            </a:prstGeom>
            <a:noFill/>
          </p:spPr>
          <p:txBody>
            <a:bodyPr wrap="none" rtlCol="0">
              <a:spAutoFit/>
            </a:bodyPr>
            <a:lstStyle/>
            <a:p>
              <a:r>
                <a:rPr lang="en-US" altLang="zh-CN" sz="1100" b="1" dirty="0" smtClean="0">
                  <a:solidFill>
                    <a:srgbClr val="FF0000"/>
                  </a:solidFill>
                  <a:latin typeface="Arial" pitchFamily="34" charset="0"/>
                  <a:ea typeface="微软雅黑" pitchFamily="34" charset="-122"/>
                  <a:cs typeface="Arial" pitchFamily="34" charset="0"/>
                </a:rPr>
                <a:t>58800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25" name="矩形 24"/>
            <p:cNvSpPr/>
            <p:nvPr/>
          </p:nvSpPr>
          <p:spPr>
            <a:xfrm>
              <a:off x="5247572" y="2808257"/>
              <a:ext cx="2578362" cy="6025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370387" y="2736305"/>
              <a:ext cx="513452" cy="185596"/>
              <a:chOff x="1452836" y="2079261"/>
              <a:chExt cx="586980" cy="241909"/>
            </a:xfrm>
          </p:grpSpPr>
          <p:sp>
            <p:nvSpPr>
              <p:cNvPr id="27" name="矩形 2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301600" y="2736305"/>
              <a:ext cx="513452" cy="185596"/>
              <a:chOff x="1452836" y="2079261"/>
              <a:chExt cx="586980" cy="241909"/>
            </a:xfrm>
          </p:grpSpPr>
          <p:sp>
            <p:nvSpPr>
              <p:cNvPr id="31" name="矩形 3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7212186" y="2736305"/>
              <a:ext cx="513452" cy="185596"/>
              <a:chOff x="1452836" y="2079261"/>
              <a:chExt cx="586980" cy="241909"/>
            </a:xfrm>
          </p:grpSpPr>
          <p:sp>
            <p:nvSpPr>
              <p:cNvPr id="35" name="矩形 3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Line 399"/>
            <p:cNvSpPr>
              <a:spLocks noChangeShapeType="1"/>
            </p:cNvSpPr>
            <p:nvPr/>
          </p:nvSpPr>
          <p:spPr bwMode="auto">
            <a:xfrm flipV="1">
              <a:off x="5042962" y="2870549"/>
              <a:ext cx="500127"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39" name="TextBox 44"/>
            <p:cNvSpPr txBox="1"/>
            <p:nvPr/>
          </p:nvSpPr>
          <p:spPr>
            <a:xfrm>
              <a:off x="6407270" y="2727311"/>
              <a:ext cx="341760" cy="261610"/>
            </a:xfrm>
            <a:prstGeom prst="rect">
              <a:avLst/>
            </a:prstGeom>
            <a:noFill/>
          </p:spPr>
          <p:txBody>
            <a:bodyPr wrap="none" rtlCol="0">
              <a:spAutoFit/>
            </a:bodyPr>
            <a:lstStyle/>
            <a:p>
              <a:r>
                <a:rPr lang="en-US" altLang="zh-CN" sz="1100" b="1" dirty="0" smtClean="0">
                  <a:solidFill>
                    <a:srgbClr val="FF0000"/>
                  </a:solidFill>
                  <a:latin typeface="Arial" pitchFamily="34" charset="0"/>
                  <a:ea typeface="微软雅黑" pitchFamily="34" charset="-122"/>
                  <a:cs typeface="Arial" pitchFamily="34" charset="0"/>
                </a:rPr>
                <a:t>80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40" name="Text Box 25"/>
            <p:cNvSpPr txBox="1">
              <a:spLocks noChangeArrowheads="1"/>
            </p:cNvSpPr>
            <p:nvPr/>
          </p:nvSpPr>
          <p:spPr bwMode="auto">
            <a:xfrm>
              <a:off x="7120854"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sp>
          <p:nvSpPr>
            <p:cNvPr id="42" name="Text Box 20"/>
            <p:cNvSpPr txBox="1">
              <a:spLocks noChangeArrowheads="1"/>
            </p:cNvSpPr>
            <p:nvPr/>
          </p:nvSpPr>
          <p:spPr bwMode="auto">
            <a:xfrm>
              <a:off x="5277045"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sp>
          <p:nvSpPr>
            <p:cNvPr id="43" name="Rectangle 396"/>
            <p:cNvSpPr>
              <a:spLocks noChangeArrowheads="1"/>
            </p:cNvSpPr>
            <p:nvPr/>
          </p:nvSpPr>
          <p:spPr bwMode="auto">
            <a:xfrm>
              <a:off x="6177680" y="1927409"/>
              <a:ext cx="71814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smtClean="0">
                  <a:solidFill>
                    <a:srgbClr val="0000FF"/>
                  </a:solidFill>
                  <a:latin typeface="微软雅黑" pitchFamily="34" charset="-122"/>
                  <a:ea typeface="微软雅黑" pitchFamily="34" charset="-122"/>
                </a:rPr>
                <a:t>B</a:t>
              </a:r>
              <a:endParaRPr kumimoji="1" lang="zh-CN" altLang="en-US" sz="1400" b="1" dirty="0">
                <a:solidFill>
                  <a:srgbClr val="0000FF"/>
                </a:solidFill>
                <a:latin typeface="微软雅黑" pitchFamily="34" charset="-122"/>
                <a:ea typeface="微软雅黑" pitchFamily="34" charset="-122"/>
              </a:endParaRPr>
            </a:p>
          </p:txBody>
        </p:sp>
        <p:sp>
          <p:nvSpPr>
            <p:cNvPr id="44" name="Rectangle 396"/>
            <p:cNvSpPr>
              <a:spLocks noChangeArrowheads="1"/>
            </p:cNvSpPr>
            <p:nvPr/>
          </p:nvSpPr>
          <p:spPr bwMode="auto">
            <a:xfrm>
              <a:off x="2582966" y="1927409"/>
              <a:ext cx="72936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A</a:t>
              </a:r>
              <a:endParaRPr kumimoji="1" lang="zh-CN" altLang="en-US" sz="1400" b="1" dirty="0">
                <a:solidFill>
                  <a:srgbClr val="0000FF"/>
                </a:solidFill>
                <a:latin typeface="微软雅黑" pitchFamily="34" charset="-122"/>
                <a:ea typeface="微软雅黑" pitchFamily="34" charset="-122"/>
              </a:endParaRPr>
            </a:p>
          </p:txBody>
        </p:sp>
        <p:cxnSp>
          <p:nvCxnSpPr>
            <p:cNvPr id="45" name="直接连接符 44"/>
            <p:cNvCxnSpPr/>
            <p:nvPr/>
          </p:nvCxnSpPr>
          <p:spPr>
            <a:xfrm>
              <a:off x="2964781" y="4072535"/>
              <a:ext cx="35924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964781" y="2907271"/>
              <a:ext cx="3592481" cy="1165264"/>
              <a:chOff x="2665137" y="2409968"/>
              <a:chExt cx="4106940" cy="1165570"/>
            </a:xfrm>
          </p:grpSpPr>
          <p:cxnSp>
            <p:nvCxnSpPr>
              <p:cNvPr id="47" name="直接连接符 46"/>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55" name="Rectangle 396"/>
            <p:cNvSpPr>
              <a:spLocks noChangeArrowheads="1"/>
            </p:cNvSpPr>
            <p:nvPr/>
          </p:nvSpPr>
          <p:spPr bwMode="auto">
            <a:xfrm>
              <a:off x="3483049"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运输层</a:t>
              </a:r>
            </a:p>
          </p:txBody>
        </p:sp>
        <p:sp>
          <p:nvSpPr>
            <p:cNvPr id="56" name="Rectangle 396"/>
            <p:cNvSpPr>
              <a:spLocks noChangeArrowheads="1"/>
            </p:cNvSpPr>
            <p:nvPr/>
          </p:nvSpPr>
          <p:spPr bwMode="auto">
            <a:xfrm>
              <a:off x="5323913"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运输层</a:t>
              </a:r>
            </a:p>
          </p:txBody>
        </p:sp>
        <p:sp>
          <p:nvSpPr>
            <p:cNvPr id="7" name="Text Box 25"/>
            <p:cNvSpPr txBox="1">
              <a:spLocks noChangeArrowheads="1"/>
            </p:cNvSpPr>
            <p:nvPr/>
          </p:nvSpPr>
          <p:spPr bwMode="auto">
            <a:xfrm>
              <a:off x="3542007"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grpSp>
      <p:grpSp>
        <p:nvGrpSpPr>
          <p:cNvPr id="78" name="组合 77"/>
          <p:cNvGrpSpPr/>
          <p:nvPr/>
        </p:nvGrpSpPr>
        <p:grpSpPr>
          <a:xfrm>
            <a:off x="3911776" y="3394682"/>
            <a:ext cx="2217760" cy="548783"/>
            <a:chOff x="3911776" y="3466402"/>
            <a:chExt cx="2217760" cy="548783"/>
          </a:xfrm>
        </p:grpSpPr>
        <p:grpSp>
          <p:nvGrpSpPr>
            <p:cNvPr id="63" name="组合 62"/>
            <p:cNvGrpSpPr/>
            <p:nvPr/>
          </p:nvGrpSpPr>
          <p:grpSpPr>
            <a:xfrm>
              <a:off x="3911776" y="3821657"/>
              <a:ext cx="2094060" cy="193528"/>
              <a:chOff x="3911776" y="3660291"/>
              <a:chExt cx="2094060" cy="193528"/>
            </a:xfrm>
          </p:grpSpPr>
          <p:sp>
            <p:nvSpPr>
              <p:cNvPr id="52" name="矩形 51"/>
              <p:cNvSpPr/>
              <p:nvPr/>
            </p:nvSpPr>
            <p:spPr>
              <a:xfrm>
                <a:off x="3911776" y="3660291"/>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数据</a:t>
                </a:r>
                <a:endParaRPr lang="zh-CN" altLang="en-US" sz="1200" b="1" dirty="0">
                  <a:solidFill>
                    <a:schemeClr val="tx1"/>
                  </a:solidFill>
                  <a:latin typeface="微软雅黑" pitchFamily="34" charset="-122"/>
                  <a:ea typeface="微软雅黑" pitchFamily="34" charset="-122"/>
                </a:endParaRPr>
              </a:p>
            </p:txBody>
          </p:sp>
          <p:sp>
            <p:nvSpPr>
              <p:cNvPr id="53" name="矩形 52"/>
              <p:cNvSpPr/>
              <p:nvPr/>
            </p:nvSpPr>
            <p:spPr>
              <a:xfrm>
                <a:off x="4484143" y="3660291"/>
                <a:ext cx="572368"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4" name="矩形 53"/>
              <p:cNvSpPr/>
              <p:nvPr/>
            </p:nvSpPr>
            <p:spPr>
              <a:xfrm>
                <a:off x="5048655" y="3660291"/>
                <a:ext cx="678992"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7" name="右箭头 56"/>
              <p:cNvSpPr/>
              <p:nvPr/>
            </p:nvSpPr>
            <p:spPr>
              <a:xfrm>
                <a:off x="5743019" y="3708675"/>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78955" y="3466402"/>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目的</a:t>
              </a:r>
              <a:r>
                <a:rPr lang="zh-CN" altLang="en-US" sz="1200" b="1" dirty="0" smtClean="0">
                  <a:latin typeface="微软雅黑" panose="020B0503020204020204" pitchFamily="34" charset="-122"/>
                  <a:ea typeface="微软雅黑" panose="020B0503020204020204" pitchFamily="34" charset="-122"/>
                </a:rPr>
                <a:t>端口</a:t>
              </a:r>
              <a:endParaRPr lang="zh-CN" altLang="en-US"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5483205" y="3466402"/>
              <a:ext cx="646331"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源端口</a:t>
              </a:r>
            </a:p>
          </p:txBody>
        </p:sp>
        <p:cxnSp>
          <p:nvCxnSpPr>
            <p:cNvPr id="68" name="直接箭头连接符 67"/>
            <p:cNvCxnSpPr/>
            <p:nvPr/>
          </p:nvCxnSpPr>
          <p:spPr>
            <a:xfrm flipH="1" flipV="1">
              <a:off x="4517744" y="3690857"/>
              <a:ext cx="131700" cy="179186"/>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flipV="1">
              <a:off x="5655101" y="3690857"/>
              <a:ext cx="87918" cy="169660"/>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41" name="Text Box 26"/>
          <p:cNvSpPr txBox="1">
            <a:spLocks noChangeArrowheads="1"/>
          </p:cNvSpPr>
          <p:nvPr/>
        </p:nvSpPr>
        <p:spPr bwMode="auto">
          <a:xfrm>
            <a:off x="6218995" y="1977576"/>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
        <p:nvSpPr>
          <p:cNvPr id="8" name="Text Box 26"/>
          <p:cNvSpPr txBox="1">
            <a:spLocks noChangeArrowheads="1"/>
          </p:cNvSpPr>
          <p:nvPr/>
        </p:nvSpPr>
        <p:spPr bwMode="auto">
          <a:xfrm>
            <a:off x="2630157" y="1960325"/>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Tree>
    <p:extLst>
      <p:ext uri="{BB962C8B-B14F-4D97-AF65-F5344CB8AC3E}">
        <p14:creationId xmlns:p14="http://schemas.microsoft.com/office/powerpoint/2010/main" val="9362218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left)">
                                      <p:cBhvr>
                                        <p:cTn id="13" dur="1000"/>
                                        <p:tgtEl>
                                          <p:spTgt spid="78"/>
                                        </p:tgtEl>
                                      </p:cBhvr>
                                    </p:animEffect>
                                  </p:childTnLst>
                                </p:cTn>
                              </p:par>
                            </p:childTnLst>
                          </p:cTn>
                        </p:par>
                        <p:par>
                          <p:cTn id="14" fill="hold">
                            <p:stCondLst>
                              <p:cond delay="1000"/>
                            </p:stCondLst>
                            <p:childTnLst>
                              <p:par>
                                <p:cTn id="15" presetID="22" presetClass="entr" presetSubtype="2" fill="hold" nodeType="afterEffect">
                                  <p:stCondLst>
                                    <p:cond delay="1000"/>
                                  </p:stCondLst>
                                  <p:childTnLst>
                                    <p:set>
                                      <p:cBhvr>
                                        <p:cTn id="16" dur="1" fill="hold">
                                          <p:stCondLst>
                                            <p:cond delay="0"/>
                                          </p:stCondLst>
                                        </p:cTn>
                                        <p:tgtEl>
                                          <p:spTgt spid="61"/>
                                        </p:tgtEl>
                                        <p:attrNameLst>
                                          <p:attrName>style.visibility</p:attrName>
                                        </p:attrNameLst>
                                      </p:cBhvr>
                                      <p:to>
                                        <p:strVal val="visible"/>
                                      </p:to>
                                    </p:set>
                                    <p:animEffect transition="in" filter="wipe(right)">
                                      <p:cBhvr>
                                        <p:cTn id="1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圆角矩形 123"/>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Text Box 155"/>
          <p:cNvSpPr txBox="1">
            <a:spLocks noChangeArrowheads="1"/>
          </p:cNvSpPr>
          <p:nvPr/>
        </p:nvSpPr>
        <p:spPr bwMode="auto">
          <a:xfrm>
            <a:off x="1702402" y="3485394"/>
            <a:ext cx="6131271" cy="363176"/>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开始</a:t>
            </a:r>
            <a:r>
              <a:rPr lang="zh-CN" altLang="en-US" sz="1600" b="1" dirty="0" smtClean="0">
                <a:solidFill>
                  <a:srgbClr val="0000FF"/>
                </a:solidFill>
                <a:latin typeface="微软雅黑" pitchFamily="34" charset="-122"/>
                <a:ea typeface="微软雅黑" pitchFamily="34" charset="-122"/>
              </a:rPr>
              <a:t>执行</a:t>
            </a:r>
            <a:r>
              <a:rPr lang="zh-CN" altLang="en-US" sz="1600" b="1" dirty="0">
                <a:solidFill>
                  <a:srgbClr val="0000FF"/>
                </a:solidFill>
                <a:latin typeface="微软雅黑" pitchFamily="34" charset="-122"/>
                <a:ea typeface="微软雅黑" pitchFamily="34" charset="-122"/>
              </a:rPr>
              <a:t>慢开始算法时，拥塞窗口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，发送第一个报文段。</a:t>
            </a: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 name="Line 167"/>
          <p:cNvSpPr>
            <a:spLocks noChangeShapeType="1"/>
          </p:cNvSpPr>
          <p:nvPr/>
        </p:nvSpPr>
        <p:spPr bwMode="auto">
          <a:xfrm>
            <a:off x="1968382" y="272449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9082961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圆角矩形 122"/>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 Box 155"/>
          <p:cNvSpPr txBox="1">
            <a:spLocks noChangeArrowheads="1"/>
          </p:cNvSpPr>
          <p:nvPr/>
        </p:nvSpPr>
        <p:spPr bwMode="auto">
          <a:xfrm>
            <a:off x="1655268" y="3420248"/>
            <a:ext cx="632867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smtClean="0">
                <a:solidFill>
                  <a:srgbClr val="0000FF"/>
                </a:solidFill>
                <a:latin typeface="微软雅黑" pitchFamily="34" charset="-122"/>
                <a:ea typeface="微软雅黑" pitchFamily="34" charset="-122"/>
              </a:rPr>
              <a:t>，因此</a:t>
            </a:r>
            <a:r>
              <a:rPr lang="zh-CN" altLang="en-US" sz="1600" b="1" dirty="0">
                <a:solidFill>
                  <a:srgbClr val="0000FF"/>
                </a:solidFill>
                <a:latin typeface="微软雅黑" pitchFamily="34" charset="-122"/>
                <a:ea typeface="微软雅黑" pitchFamily="34" charset="-122"/>
              </a:rPr>
              <a:t>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smtClean="0">
                <a:solidFill>
                  <a:srgbClr val="0000FF"/>
                </a:solidFill>
                <a:latin typeface="微软雅黑" pitchFamily="34" charset="-122"/>
                <a:ea typeface="微软雅黑" pitchFamily="34" charset="-122"/>
              </a:rPr>
              <a:t>随着往返时延 </a:t>
            </a:r>
            <a:r>
              <a:rPr lang="en-US" altLang="zh-CN" sz="1600" b="1" dirty="0" smtClean="0">
                <a:solidFill>
                  <a:srgbClr val="0000FF"/>
                </a:solidFill>
                <a:latin typeface="微软雅黑" pitchFamily="34" charset="-122"/>
                <a:ea typeface="微软雅黑" pitchFamily="34" charset="-122"/>
              </a:rPr>
              <a:t>RTT </a:t>
            </a:r>
            <a:r>
              <a:rPr lang="zh-CN" altLang="en-US" sz="1600" b="1" dirty="0" smtClean="0">
                <a:solidFill>
                  <a:srgbClr val="0000FF"/>
                </a:solidFill>
                <a:latin typeface="微软雅黑" pitchFamily="34" charset="-122"/>
                <a:ea typeface="微软雅黑" pitchFamily="34" charset="-122"/>
              </a:rPr>
              <a:t>按</a:t>
            </a:r>
            <a:r>
              <a:rPr lang="zh-CN" altLang="en-US" sz="1600" b="1" dirty="0">
                <a:solidFill>
                  <a:srgbClr val="0000FF"/>
                </a:solidFill>
                <a:latin typeface="微软雅黑" pitchFamily="34" charset="-122"/>
                <a:ea typeface="微软雅黑" pitchFamily="34" charset="-122"/>
              </a:rPr>
              <a:t>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 name="Line 167"/>
          <p:cNvSpPr>
            <a:spLocks noChangeShapeType="1"/>
          </p:cNvSpPr>
          <p:nvPr/>
        </p:nvSpPr>
        <p:spPr bwMode="auto">
          <a:xfrm>
            <a:off x="2117253" y="2660866"/>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5600712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smtClean="0">
                <a:solidFill>
                  <a:srgbClr val="0000FF"/>
                </a:solidFill>
                <a:latin typeface="微软雅黑" pitchFamily="34" charset="-122"/>
                <a:ea typeface="微软雅黑" pitchFamily="34" charset="-122"/>
              </a:rPr>
              <a:t>，因此</a:t>
            </a:r>
            <a:r>
              <a:rPr lang="zh-CN" altLang="en-US" sz="1600" b="1" dirty="0">
                <a:solidFill>
                  <a:srgbClr val="0000FF"/>
                </a:solidFill>
                <a:latin typeface="微软雅黑" pitchFamily="34" charset="-122"/>
                <a:ea typeface="微软雅黑" pitchFamily="34" charset="-122"/>
              </a:rPr>
              <a:t>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smtClean="0">
                <a:solidFill>
                  <a:srgbClr val="0000FF"/>
                </a:solidFill>
                <a:latin typeface="微软雅黑" pitchFamily="34" charset="-122"/>
                <a:ea typeface="微软雅黑" pitchFamily="34" charset="-122"/>
              </a:rPr>
              <a:t>随着往返时延 </a:t>
            </a:r>
            <a:r>
              <a:rPr lang="en-US" altLang="zh-CN" sz="1600" b="1" dirty="0" smtClean="0">
                <a:solidFill>
                  <a:srgbClr val="0000FF"/>
                </a:solidFill>
                <a:latin typeface="微软雅黑" pitchFamily="34" charset="-122"/>
                <a:ea typeface="微软雅黑" pitchFamily="34" charset="-122"/>
              </a:rPr>
              <a:t>RTT </a:t>
            </a:r>
            <a:r>
              <a:rPr lang="zh-CN" altLang="en-US" sz="1600" b="1" dirty="0" smtClean="0">
                <a:solidFill>
                  <a:srgbClr val="0000FF"/>
                </a:solidFill>
                <a:latin typeface="微软雅黑" pitchFamily="34" charset="-122"/>
                <a:ea typeface="微软雅黑" pitchFamily="34" charset="-122"/>
              </a:rPr>
              <a:t>按</a:t>
            </a:r>
            <a:r>
              <a:rPr lang="zh-CN" altLang="en-US" sz="1600" b="1" dirty="0">
                <a:solidFill>
                  <a:srgbClr val="0000FF"/>
                </a:solidFill>
                <a:latin typeface="微软雅黑" pitchFamily="34" charset="-122"/>
                <a:ea typeface="微软雅黑" pitchFamily="34" charset="-122"/>
              </a:rPr>
              <a:t>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279464" y="25316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smtClean="0">
                <a:solidFill>
                  <a:srgbClr val="0000FF"/>
                </a:solidFill>
                <a:latin typeface="微软雅黑" pitchFamily="34" charset="-122"/>
                <a:ea typeface="微软雅黑" pitchFamily="34" charset="-122"/>
              </a:rPr>
              <a:t>，因此</a:t>
            </a:r>
            <a:r>
              <a:rPr lang="zh-CN" altLang="en-US" sz="1600" b="1" dirty="0">
                <a:solidFill>
                  <a:srgbClr val="0000FF"/>
                </a:solidFill>
                <a:latin typeface="微软雅黑" pitchFamily="34" charset="-122"/>
                <a:ea typeface="微软雅黑" pitchFamily="34" charset="-122"/>
              </a:rPr>
              <a:t>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smtClean="0">
                <a:solidFill>
                  <a:srgbClr val="0000FF"/>
                </a:solidFill>
                <a:latin typeface="微软雅黑" pitchFamily="34" charset="-122"/>
                <a:ea typeface="微软雅黑" pitchFamily="34" charset="-122"/>
              </a:rPr>
              <a:t>随着往返时延 </a:t>
            </a:r>
            <a:r>
              <a:rPr lang="en-US" altLang="zh-CN" sz="1600" b="1" dirty="0" smtClean="0">
                <a:solidFill>
                  <a:srgbClr val="0000FF"/>
                </a:solidFill>
                <a:latin typeface="微软雅黑" pitchFamily="34" charset="-122"/>
                <a:ea typeface="微软雅黑" pitchFamily="34" charset="-122"/>
              </a:rPr>
              <a:t>RTT </a:t>
            </a:r>
            <a:r>
              <a:rPr lang="zh-CN" altLang="en-US" sz="1600" b="1" dirty="0" smtClean="0">
                <a:solidFill>
                  <a:srgbClr val="0000FF"/>
                </a:solidFill>
                <a:latin typeface="微软雅黑" pitchFamily="34" charset="-122"/>
                <a:ea typeface="微软雅黑" pitchFamily="34" charset="-122"/>
              </a:rPr>
              <a:t>按</a:t>
            </a:r>
            <a:r>
              <a:rPr lang="zh-CN" altLang="en-US" sz="1600" b="1" dirty="0">
                <a:solidFill>
                  <a:srgbClr val="0000FF"/>
                </a:solidFill>
                <a:latin typeface="微软雅黑" pitchFamily="34" charset="-122"/>
                <a:ea typeface="微软雅黑" pitchFamily="34" charset="-122"/>
              </a:rPr>
              <a:t>指数规律增长。</a:t>
            </a:r>
          </a:p>
        </p:txBody>
      </p:sp>
      <p:grpSp>
        <p:nvGrpSpPr>
          <p:cNvPr id="237" name="组合 236"/>
          <p:cNvGrpSpPr/>
          <p:nvPr/>
        </p:nvGrpSpPr>
        <p:grpSpPr>
          <a:xfrm>
            <a:off x="1317046" y="1115751"/>
            <a:ext cx="6855510" cy="2262108"/>
            <a:chOff x="1317046" y="1115751"/>
            <a:chExt cx="6855510" cy="2262108"/>
          </a:xfrm>
        </p:grpSpPr>
        <p:grpSp>
          <p:nvGrpSpPr>
            <p:cNvPr id="238" name="组合 237"/>
            <p:cNvGrpSpPr/>
            <p:nvPr/>
          </p:nvGrpSpPr>
          <p:grpSpPr>
            <a:xfrm>
              <a:off x="1317046" y="1115751"/>
              <a:ext cx="6808860" cy="2262108"/>
              <a:chOff x="300646" y="840152"/>
              <a:chExt cx="9638211" cy="3093013"/>
            </a:xfrm>
          </p:grpSpPr>
          <p:sp>
            <p:nvSpPr>
              <p:cNvPr id="24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24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27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27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27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27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27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27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27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28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28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8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28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28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28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28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28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28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28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9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29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30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30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30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311"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31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31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32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32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32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32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32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33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3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3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3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33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335" name="直接连接符 134"/>
              <p:cNvCxnSpPr>
                <a:cxnSpLocks noChangeShapeType="1"/>
                <a:stCxn id="326" idx="4"/>
                <a:endCxn id="330" idx="3"/>
              </p:cNvCxnSpPr>
              <p:nvPr/>
            </p:nvCxnSpPr>
            <p:spPr bwMode="auto">
              <a:xfrm>
                <a:off x="6706617" y="2109019"/>
                <a:ext cx="200025" cy="785812"/>
              </a:xfrm>
              <a:prstGeom prst="line">
                <a:avLst/>
              </a:prstGeom>
              <a:noFill/>
              <a:ln w="19050" algn="ctr">
                <a:solidFill>
                  <a:srgbClr val="0000FF"/>
                </a:solidFill>
                <a:round/>
                <a:headEnd/>
                <a:tailEnd/>
              </a:ln>
            </p:spPr>
          </p:cxnSp>
          <p:sp>
            <p:nvSpPr>
              <p:cNvPr id="33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33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33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33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34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341" name="直接连接符 34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34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34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4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4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4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34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348" name="直接连接符 34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4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23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24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434414" y="2267461"/>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0"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 name="矩形 350"/>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Text Box 155"/>
          <p:cNvSpPr txBox="1">
            <a:spLocks noChangeArrowheads="1"/>
          </p:cNvSpPr>
          <p:nvPr/>
        </p:nvSpPr>
        <p:spPr bwMode="auto">
          <a:xfrm>
            <a:off x="1655268" y="3420248"/>
            <a:ext cx="579709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增长到慢开始门限值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a:t>
            </a:r>
            <a:r>
              <a:rPr lang="zh-CN" altLang="en-US" sz="1600" b="1" dirty="0" smtClean="0">
                <a:solidFill>
                  <a:srgbClr val="0000FF"/>
                </a:solidFill>
                <a:latin typeface="微软雅黑" pitchFamily="34" charset="-122"/>
                <a:ea typeface="微软雅黑" pitchFamily="34" charset="-122"/>
              </a:rPr>
              <a:t>时，改为</a:t>
            </a:r>
            <a:r>
              <a:rPr lang="zh-CN" altLang="en-US" sz="1600" b="1" dirty="0">
                <a:solidFill>
                  <a:srgbClr val="0000FF"/>
                </a:solidFill>
                <a:latin typeface="微软雅黑" pitchFamily="34" charset="-122"/>
                <a:ea typeface="微软雅黑" pitchFamily="34" charset="-122"/>
              </a:rPr>
              <a:t>执行拥塞避免算法，拥塞窗口按线性规律增长。</a:t>
            </a:r>
          </a:p>
        </p:txBody>
      </p:sp>
      <p:sp>
        <p:nvSpPr>
          <p:cNvPr id="148" name="Line 167"/>
          <p:cNvSpPr>
            <a:spLocks noChangeShapeType="1"/>
          </p:cNvSpPr>
          <p:nvPr/>
        </p:nvSpPr>
        <p:spPr bwMode="auto">
          <a:xfrm>
            <a:off x="2597067" y="17009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grpSp>
        <p:nvGrpSpPr>
          <p:cNvPr id="2" name="组合 1"/>
          <p:cNvGrpSpPr/>
          <p:nvPr/>
        </p:nvGrpSpPr>
        <p:grpSpPr>
          <a:xfrm>
            <a:off x="1317046" y="1115751"/>
            <a:ext cx="6855510" cy="2262108"/>
            <a:chOff x="1317046" y="1115751"/>
            <a:chExt cx="6855510" cy="2262108"/>
          </a:xfrm>
        </p:grpSpPr>
        <p:grpSp>
          <p:nvGrpSpPr>
            <p:cNvPr id="37" name="组合 36"/>
            <p:cNvGrpSpPr/>
            <p:nvPr/>
          </p:nvGrpSpPr>
          <p:grpSpPr>
            <a:xfrm>
              <a:off x="1317046" y="1115751"/>
              <a:ext cx="6808860" cy="2262108"/>
              <a:chOff x="300646" y="840152"/>
              <a:chExt cx="9638211" cy="3093013"/>
            </a:xfrm>
          </p:grpSpPr>
          <p:sp>
            <p:nvSpPr>
              <p:cNvPr id="3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3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7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7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7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7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7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7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7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7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7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7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8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8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8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8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8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8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8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8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8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8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0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0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0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0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0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0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0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0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10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10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11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12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12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2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12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12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12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13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132" name="直接连接符 134"/>
              <p:cNvCxnSpPr>
                <a:cxnSpLocks noChangeShapeType="1"/>
                <a:stCxn id="123" idx="4"/>
                <a:endCxn id="127" idx="3"/>
              </p:cNvCxnSpPr>
              <p:nvPr/>
            </p:nvCxnSpPr>
            <p:spPr bwMode="auto">
              <a:xfrm>
                <a:off x="6706617" y="2109019"/>
                <a:ext cx="200025" cy="785812"/>
              </a:xfrm>
              <a:prstGeom prst="line">
                <a:avLst/>
              </a:prstGeom>
              <a:noFill/>
              <a:ln w="19050" algn="ctr">
                <a:solidFill>
                  <a:srgbClr val="0000FF"/>
                </a:solidFill>
                <a:round/>
                <a:headEnd/>
                <a:tailEnd/>
              </a:ln>
            </p:spPr>
          </p:cxnSp>
          <p:sp>
            <p:nvSpPr>
              <p:cNvPr id="13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13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13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3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13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138" name="直接连接符 13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13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14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4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145" name="直接连接符 14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4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2"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3"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矩形 15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9417530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7" y="3420248"/>
            <a:ext cx="6396911" cy="904863"/>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a:t>
            </a:r>
            <a:r>
              <a:rPr lang="zh-CN" altLang="en-US" sz="1600" b="1" dirty="0" smtClean="0">
                <a:solidFill>
                  <a:srgbClr val="0000FF"/>
                </a:solidFill>
                <a:latin typeface="微软雅黑" pitchFamily="34" charset="-122"/>
                <a:ea typeface="微软雅黑" pitchFamily="34" charset="-122"/>
              </a:rPr>
              <a:t>超时，</a:t>
            </a:r>
            <a:r>
              <a:rPr lang="zh-CN" altLang="en-US" sz="1600" b="1" dirty="0">
                <a:solidFill>
                  <a:srgbClr val="0000FF"/>
                </a:solidFill>
                <a:latin typeface="微软雅黑" pitchFamily="34" charset="-122"/>
                <a:ea typeface="微软雅黑" pitchFamily="34" charset="-122"/>
              </a:rPr>
              <a:t>发送方判断为网络拥塞</a:t>
            </a:r>
            <a:r>
              <a:rPr lang="zh-CN" altLang="en-US" sz="1600" b="1" dirty="0" smtClean="0">
                <a:solidFill>
                  <a:srgbClr val="0000FF"/>
                </a:solidFill>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调整</a:t>
            </a:r>
            <a:r>
              <a:rPr lang="zh-CN" altLang="en-US" sz="1600" b="1" dirty="0">
                <a:latin typeface="微软雅黑" pitchFamily="34" charset="-122"/>
                <a:ea typeface="微软雅黑" pitchFamily="34" charset="-122"/>
              </a:rPr>
              <a:t>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123"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矩形 123"/>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3886896" y="1128042"/>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41984383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圆角矩形 145"/>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1317046" y="1115751"/>
            <a:ext cx="6855510" cy="2262108"/>
            <a:chOff x="1317046" y="1115751"/>
            <a:chExt cx="6855510" cy="2262108"/>
          </a:xfrm>
        </p:grpSpPr>
        <p:grpSp>
          <p:nvGrpSpPr>
            <p:cNvPr id="148" name="组合 147"/>
            <p:cNvGrpSpPr/>
            <p:nvPr/>
          </p:nvGrpSpPr>
          <p:grpSpPr>
            <a:xfrm>
              <a:off x="1317046" y="1115751"/>
              <a:ext cx="6808860" cy="2262108"/>
              <a:chOff x="300646" y="840152"/>
              <a:chExt cx="9638211" cy="3093013"/>
            </a:xfrm>
          </p:grpSpPr>
          <p:sp>
            <p:nvSpPr>
              <p:cNvPr id="15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8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8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8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8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8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8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8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9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9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9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9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9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19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19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9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0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20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1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1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1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221"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22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2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3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3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4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45" name="直接连接符 134"/>
              <p:cNvCxnSpPr>
                <a:cxnSpLocks noChangeShapeType="1"/>
                <a:stCxn id="236" idx="4"/>
                <a:endCxn id="240" idx="3"/>
              </p:cNvCxnSpPr>
              <p:nvPr/>
            </p:nvCxnSpPr>
            <p:spPr bwMode="auto">
              <a:xfrm>
                <a:off x="6706617" y="2109019"/>
                <a:ext cx="200025" cy="785812"/>
              </a:xfrm>
              <a:prstGeom prst="line">
                <a:avLst/>
              </a:prstGeom>
              <a:noFill/>
              <a:ln w="19050" algn="ctr">
                <a:solidFill>
                  <a:srgbClr val="0000FF"/>
                </a:solidFill>
                <a:round/>
                <a:headEnd/>
                <a:tailEnd/>
              </a:ln>
            </p:spPr>
          </p:cxnSp>
          <p:sp>
            <p:nvSpPr>
              <p:cNvPr id="24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4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4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4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5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1" name="直接连接符 25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5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58" name="直接连接符 25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5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4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 name="Line 167"/>
          <p:cNvSpPr>
            <a:spLocks noChangeShapeType="1"/>
          </p:cNvSpPr>
          <p:nvPr/>
        </p:nvSpPr>
        <p:spPr bwMode="auto">
          <a:xfrm>
            <a:off x="4052839" y="2709948"/>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smtClean="0">
              <a:ln>
                <a:noFill/>
              </a:ln>
              <a:solidFill>
                <a:sysClr val="windowText" lastClr="000000"/>
              </a:solidFill>
              <a:effectLst/>
              <a:uLnTx/>
              <a:uFillTx/>
            </a:endParaRPr>
          </a:p>
        </p:txBody>
      </p:sp>
      <p:sp>
        <p:nvSpPr>
          <p:cNvPr id="260" name="Text Box 155"/>
          <p:cNvSpPr txBox="1">
            <a:spLocks noChangeArrowheads="1"/>
          </p:cNvSpPr>
          <p:nvPr/>
        </p:nvSpPr>
        <p:spPr bwMode="auto">
          <a:xfrm>
            <a:off x="1655267" y="3420248"/>
            <a:ext cx="6396911" cy="904863"/>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a:t>
            </a:r>
            <a:r>
              <a:rPr lang="zh-CN" altLang="en-US" sz="1600" b="1" dirty="0" smtClean="0">
                <a:solidFill>
                  <a:srgbClr val="0000FF"/>
                </a:solidFill>
                <a:latin typeface="微软雅黑" pitchFamily="34" charset="-122"/>
                <a:ea typeface="微软雅黑" pitchFamily="34" charset="-122"/>
              </a:rPr>
              <a:t>超时，</a:t>
            </a:r>
            <a:r>
              <a:rPr lang="zh-CN" altLang="en-US" sz="1600" b="1" dirty="0">
                <a:solidFill>
                  <a:srgbClr val="0000FF"/>
                </a:solidFill>
                <a:latin typeface="微软雅黑" pitchFamily="34" charset="-122"/>
                <a:ea typeface="微软雅黑" pitchFamily="34" charset="-122"/>
              </a:rPr>
              <a:t>发送方判断为网络拥塞</a:t>
            </a:r>
            <a:r>
              <a:rPr lang="zh-CN" altLang="en-US" sz="1600" b="1" dirty="0" smtClean="0">
                <a:solidFill>
                  <a:srgbClr val="0000FF"/>
                </a:solidFill>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调整</a:t>
            </a:r>
            <a:r>
              <a:rPr lang="zh-CN" altLang="en-US" sz="1600" b="1" dirty="0">
                <a:latin typeface="微软雅黑" pitchFamily="34" charset="-122"/>
                <a:ea typeface="微软雅黑" pitchFamily="34" charset="-122"/>
              </a:rPr>
              <a:t>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261"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 name="矩形 261"/>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8145123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121791" y="3419682"/>
            <a:ext cx="7051250" cy="886012"/>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按照慢开始算法，发送方每收到一个对新报文段的确认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smtClean="0">
                <a:solidFill>
                  <a:srgbClr val="0000FF"/>
                </a:solidFill>
                <a:latin typeface="微软雅黑" pitchFamily="34" charset="-122"/>
                <a:ea typeface="微软雅黑" pitchFamily="34" charset="-122"/>
              </a:rPr>
              <a:t>。当</a:t>
            </a:r>
            <a:r>
              <a:rPr lang="zh-CN" altLang="en-US" sz="1600" b="1" dirty="0">
                <a:solidFill>
                  <a:srgbClr val="0000FF"/>
                </a:solidFill>
                <a:latin typeface="微软雅黑" pitchFamily="34" charset="-122"/>
                <a:ea typeface="微软雅黑" pitchFamily="34" charset="-122"/>
              </a:rPr>
              <a:t>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12 </a:t>
            </a:r>
            <a:r>
              <a:rPr lang="zh-CN" altLang="en-US" sz="1600" b="1" dirty="0" smtClean="0">
                <a:solidFill>
                  <a:srgbClr val="0000FF"/>
                </a:solidFill>
                <a:latin typeface="微软雅黑" pitchFamily="34" charset="-122"/>
                <a:ea typeface="微软雅黑" pitchFamily="34" charset="-122"/>
              </a:rPr>
              <a:t>时，</a:t>
            </a:r>
            <a:r>
              <a:rPr lang="zh-CN" altLang="en-US" sz="1600" b="1" dirty="0">
                <a:solidFill>
                  <a:srgbClr val="0000FF"/>
                </a:solidFill>
                <a:latin typeface="微软雅黑" pitchFamily="34" charset="-122"/>
                <a:ea typeface="微软雅黑" pitchFamily="34" charset="-122"/>
              </a:rPr>
              <a:t>改为执行拥塞避免算法，拥塞窗口按线性规律增大。</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flipH="1" flipV="1">
            <a:off x="5235509" y="2380562"/>
            <a:ext cx="409373" cy="327412"/>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smtClean="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8212810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smtClean="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a:t>
            </a:r>
            <a:r>
              <a:rPr lang="zh-CN" altLang="en-US" sz="1600" b="1" dirty="0" smtClean="0">
                <a:solidFill>
                  <a:srgbClr val="0000FF"/>
                </a:solidFill>
                <a:latin typeface="微软雅黑" pitchFamily="34" charset="-122"/>
                <a:ea typeface="微软雅黑" pitchFamily="34" charset="-122"/>
              </a:rPr>
              <a:t>（记</a:t>
            </a:r>
            <a:r>
              <a:rPr lang="zh-CN" altLang="en-US" sz="1600" b="1" dirty="0">
                <a:solidFill>
                  <a:srgbClr val="0000FF"/>
                </a:solidFill>
                <a:latin typeface="微软雅黑" pitchFamily="34" charset="-122"/>
                <a:ea typeface="微软雅黑" pitchFamily="34" charset="-122"/>
              </a:rPr>
              <a:t>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smtClean="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952514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utoShape 5"/>
          <p:cNvSpPr>
            <a:spLocks noChangeArrowheads="1"/>
          </p:cNvSpPr>
          <p:nvPr/>
        </p:nvSpPr>
        <p:spPr bwMode="auto">
          <a:xfrm>
            <a:off x="556963" y="634478"/>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2192460" y="601267"/>
            <a:ext cx="47777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a:t>
            </a:r>
            <a:r>
              <a:rPr lang="zh-CN" altLang="en-US" sz="2000" b="1" dirty="0" smtClean="0">
                <a:solidFill>
                  <a:schemeClr val="bg1"/>
                </a:solidFill>
                <a:latin typeface="微软雅黑" pitchFamily="34" charset="-122"/>
                <a:ea typeface="微软雅黑" pitchFamily="34" charset="-122"/>
              </a:rPr>
              <a:t>重传 </a:t>
            </a:r>
            <a:r>
              <a:rPr lang="en-US" altLang="zh-CN" sz="2000" b="1" dirty="0" smtClean="0">
                <a:solidFill>
                  <a:schemeClr val="bg1"/>
                </a:solidFill>
                <a:latin typeface="微软雅黑" pitchFamily="34" charset="-122"/>
                <a:ea typeface="微软雅黑" pitchFamily="34" charset="-122"/>
              </a:rPr>
              <a:t>FR </a:t>
            </a:r>
            <a:r>
              <a:rPr lang="en-US" altLang="zh-CN" sz="2000" b="1" dirty="0">
                <a:solidFill>
                  <a:schemeClr val="bg1"/>
                </a:solidFill>
                <a:latin typeface="微软雅黑" pitchFamily="34" charset="-122"/>
                <a:ea typeface="微软雅黑" pitchFamily="34" charset="-122"/>
              </a:rPr>
              <a:t>(Fast Retransmission</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算法</a:t>
            </a:r>
            <a:endParaRPr lang="zh-CN" altLang="en-US" sz="2000" b="1" dirty="0">
              <a:solidFill>
                <a:schemeClr val="bg1"/>
              </a:solidFill>
              <a:latin typeface="微软雅黑" pitchFamily="34" charset="-122"/>
              <a:ea typeface="微软雅黑" pitchFamily="34" charset="-122"/>
            </a:endParaRPr>
          </a:p>
        </p:txBody>
      </p:sp>
      <p:sp>
        <p:nvSpPr>
          <p:cNvPr id="47" name="Rectangle 68"/>
          <p:cNvSpPr>
            <a:spLocks noChangeArrowheads="1"/>
          </p:cNvSpPr>
          <p:nvPr/>
        </p:nvSpPr>
        <p:spPr bwMode="auto">
          <a:xfrm>
            <a:off x="556963" y="997577"/>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让发送方</a:t>
            </a:r>
            <a:r>
              <a:rPr lang="zh-CN" altLang="en-US" sz="2000" b="1" dirty="0">
                <a:solidFill>
                  <a:srgbClr val="0000FF"/>
                </a:solidFill>
                <a:latin typeface="微软雅黑" pitchFamily="34" charset="-122"/>
                <a:ea typeface="微软雅黑" pitchFamily="34" charset="-122"/>
              </a:rPr>
              <a:t>尽早</a:t>
            </a:r>
            <a:r>
              <a:rPr lang="zh-CN" altLang="en-US" sz="2000" b="1" dirty="0">
                <a:latin typeface="微软雅黑" pitchFamily="34" charset="-122"/>
                <a:ea typeface="微软雅黑" pitchFamily="34" charset="-122"/>
              </a:rPr>
              <a:t>知道发生了个别报文段的丢失。</a:t>
            </a:r>
            <a:endParaRPr lang="en-US" altLang="zh-CN" sz="2000" b="1" dirty="0" smtClean="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方</a:t>
            </a:r>
            <a:r>
              <a:rPr lang="zh-CN" altLang="en-US" sz="2000" b="1" dirty="0" smtClean="0">
                <a:latin typeface="微软雅黑" pitchFamily="34" charset="-122"/>
                <a:ea typeface="微软雅黑" pitchFamily="34" charset="-122"/>
              </a:rPr>
              <a:t>只要连续收到</a:t>
            </a:r>
            <a:r>
              <a:rPr lang="zh-CN" altLang="en-US" sz="2000" b="1" dirty="0">
                <a:solidFill>
                  <a:srgbClr val="0000FF"/>
                </a:solidFill>
                <a:latin typeface="微软雅黑" pitchFamily="34" charset="-122"/>
                <a:ea typeface="微软雅黑" pitchFamily="34" charset="-122"/>
              </a:rPr>
              <a:t>三个</a:t>
            </a:r>
            <a:r>
              <a:rPr lang="zh-CN" altLang="en-US" sz="2000" b="1" dirty="0" smtClean="0">
                <a:solidFill>
                  <a:srgbClr val="0000FF"/>
                </a:solidFill>
                <a:latin typeface="微软雅黑" pitchFamily="34" charset="-122"/>
                <a:ea typeface="微软雅黑" pitchFamily="34" charset="-122"/>
              </a:rPr>
              <a:t>重复的确认</a:t>
            </a:r>
            <a:r>
              <a:rPr lang="zh-CN" altLang="en-US" sz="2000" b="1" dirty="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就</a:t>
            </a:r>
            <a:r>
              <a:rPr lang="zh-CN" altLang="en-US" sz="2000" b="1" dirty="0" smtClean="0">
                <a:solidFill>
                  <a:srgbClr val="C00000"/>
                </a:solidFill>
                <a:latin typeface="微软雅黑" pitchFamily="34" charset="-122"/>
                <a:ea typeface="微软雅黑" pitchFamily="34" charset="-122"/>
              </a:rPr>
              <a:t>立即</a:t>
            </a:r>
            <a:r>
              <a:rPr lang="zh-CN" altLang="en-US" sz="2000" b="1" dirty="0">
                <a:solidFill>
                  <a:srgbClr val="C00000"/>
                </a:solidFill>
                <a:latin typeface="微软雅黑" pitchFamily="34" charset="-122"/>
                <a:ea typeface="微软雅黑" pitchFamily="34" charset="-122"/>
              </a:rPr>
              <a:t>进行重传</a:t>
            </a:r>
            <a:r>
              <a:rPr lang="zh-CN" altLang="en-US" sz="2000" b="1" dirty="0">
                <a:solidFill>
                  <a:srgbClr val="0000FF"/>
                </a:solidFill>
                <a:latin typeface="微软雅黑" pitchFamily="34" charset="-122"/>
                <a:ea typeface="微软雅黑" pitchFamily="34" charset="-122"/>
              </a:rPr>
              <a:t>（即“快重传”）</a:t>
            </a:r>
            <a:r>
              <a:rPr lang="zh-CN" altLang="en-US" sz="2000" b="1" dirty="0">
                <a:latin typeface="微软雅黑" pitchFamily="34" charset="-122"/>
                <a:ea typeface="微软雅黑" pitchFamily="34" charset="-122"/>
              </a:rPr>
              <a:t>，这样就不会出现</a:t>
            </a:r>
            <a:r>
              <a:rPr lang="zh-CN" altLang="en-US" sz="2000" b="1" dirty="0" smtClean="0">
                <a:latin typeface="微软雅黑" pitchFamily="34" charset="-122"/>
                <a:ea typeface="微软雅黑" pitchFamily="34" charset="-122"/>
              </a:rPr>
              <a:t>超时。</a:t>
            </a: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使用快重传可以使整个网络的吞吐量提高</a:t>
            </a:r>
            <a:r>
              <a:rPr lang="zh-CN" altLang="en-US" sz="2000" b="1" dirty="0" smtClean="0">
                <a:latin typeface="微软雅黑" pitchFamily="34" charset="-122"/>
                <a:ea typeface="微软雅黑" pitchFamily="34" charset="-122"/>
              </a:rPr>
              <a:t>约 </a:t>
            </a:r>
            <a:r>
              <a:rPr lang="en-US" altLang="zh-CN" sz="2000" b="1" dirty="0" smtClean="0">
                <a:latin typeface="微软雅黑" pitchFamily="34" charset="-122"/>
                <a:ea typeface="微软雅黑" pitchFamily="34" charset="-122"/>
              </a:rPr>
              <a:t>20</a:t>
            </a:r>
            <a:r>
              <a:rPr lang="en-US" altLang="zh-CN"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快</a:t>
            </a:r>
            <a:r>
              <a:rPr lang="zh-CN" altLang="en-US" sz="2000" b="1" dirty="0" smtClean="0">
                <a:latin typeface="微软雅黑" pitchFamily="34" charset="-122"/>
                <a:ea typeface="微软雅黑" pitchFamily="34" charset="-122"/>
              </a:rPr>
              <a:t>重传算法要求</a:t>
            </a:r>
            <a:r>
              <a:rPr lang="zh-CN" altLang="en-US" sz="2000" b="1" dirty="0">
                <a:latin typeface="微软雅黑" pitchFamily="34" charset="-122"/>
                <a:ea typeface="微软雅黑" pitchFamily="34" charset="-122"/>
              </a:rPr>
              <a:t>接收</a:t>
            </a:r>
            <a:r>
              <a:rPr lang="zh-CN" altLang="en-US" sz="2000" b="1" dirty="0" smtClean="0">
                <a:latin typeface="微软雅黑" pitchFamily="34" charset="-122"/>
                <a:ea typeface="微软雅黑" pitchFamily="34" charset="-122"/>
              </a:rPr>
              <a:t>方</a:t>
            </a:r>
            <a:r>
              <a:rPr lang="zh-CN" altLang="en-US" sz="2000" b="1" dirty="0" smtClean="0">
                <a:solidFill>
                  <a:srgbClr val="C00000"/>
                </a:solidFill>
                <a:latin typeface="微软雅黑" pitchFamily="34" charset="-122"/>
                <a:ea typeface="微软雅黑" pitchFamily="34" charset="-122"/>
              </a:rPr>
              <a:t>立即</a:t>
            </a:r>
            <a:r>
              <a:rPr lang="zh-CN" altLang="en-US" sz="2000" b="1" dirty="0">
                <a:solidFill>
                  <a:srgbClr val="C00000"/>
                </a:solidFill>
                <a:latin typeface="微软雅黑" pitchFamily="34" charset="-122"/>
                <a:ea typeface="微软雅黑" pitchFamily="34" charset="-122"/>
              </a:rPr>
              <a:t>发送确认，</a:t>
            </a:r>
            <a:r>
              <a:rPr lang="zh-CN" altLang="en-US" sz="2000" b="1" dirty="0">
                <a:latin typeface="微软雅黑" pitchFamily="34" charset="-122"/>
                <a:ea typeface="微软雅黑" pitchFamily="34" charset="-122"/>
              </a:rPr>
              <a:t>即使收到了失序的报文</a:t>
            </a:r>
            <a:r>
              <a:rPr lang="zh-CN" altLang="en-US" sz="2000" b="1" dirty="0" smtClean="0">
                <a:latin typeface="微软雅黑" pitchFamily="34" charset="-122"/>
                <a:ea typeface="微软雅黑" pitchFamily="34" charset="-122"/>
              </a:rPr>
              <a:t>段</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也</a:t>
            </a:r>
            <a:r>
              <a:rPr lang="zh-CN" altLang="en-US" sz="2000" b="1" dirty="0">
                <a:latin typeface="微软雅黑" pitchFamily="34" charset="-122"/>
                <a:ea typeface="微软雅黑" pitchFamily="34" charset="-122"/>
              </a:rPr>
              <a:t>要立即发出对已收到的报文段的重复确认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48" name="对角圆角矩形 47"/>
          <p:cNvSpPr/>
          <p:nvPr/>
        </p:nvSpPr>
        <p:spPr>
          <a:xfrm>
            <a:off x="1000026" y="3373347"/>
            <a:ext cx="6758236" cy="120297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72621" y="3467999"/>
            <a:ext cx="6297103" cy="1015663"/>
          </a:xfrm>
          <a:prstGeom prst="rect">
            <a:avLst/>
          </a:prstGeom>
        </p:spPr>
        <p:txBody>
          <a:bodyPr wrap="square">
            <a:spAutoFit/>
          </a:bodyPr>
          <a:lstStyle/>
          <a:p>
            <a:pPr>
              <a:lnSpc>
                <a:spcPts val="2400"/>
              </a:lnSpc>
            </a:pPr>
            <a:r>
              <a:rPr lang="zh-CN" altLang="en-US" b="1" dirty="0" smtClean="0">
                <a:solidFill>
                  <a:srgbClr val="FFFF00"/>
                </a:solidFill>
                <a:latin typeface="微软雅黑" pitchFamily="34" charset="-122"/>
                <a:ea typeface="微软雅黑" pitchFamily="34" charset="-122"/>
              </a:rPr>
              <a:t>注意：</a:t>
            </a:r>
            <a:endParaRPr lang="en-US" altLang="zh-CN" b="1" dirty="0" smtClean="0">
              <a:solidFill>
                <a:srgbClr val="FFFF00"/>
              </a:solidFill>
              <a:latin typeface="微软雅黑" pitchFamily="34" charset="-122"/>
              <a:ea typeface="微软雅黑" pitchFamily="34" charset="-122"/>
            </a:endParaRPr>
          </a:p>
          <a:p>
            <a:pPr>
              <a:lnSpc>
                <a:spcPts val="2400"/>
              </a:lnSpc>
            </a:pPr>
            <a:r>
              <a:rPr lang="zh-CN" altLang="en-US" b="1" dirty="0" smtClean="0">
                <a:solidFill>
                  <a:schemeClr val="bg1"/>
                </a:solidFill>
                <a:latin typeface="微软雅黑" pitchFamily="34" charset="-122"/>
                <a:ea typeface="微软雅黑" pitchFamily="34" charset="-122"/>
              </a:rPr>
              <a:t>快</a:t>
            </a:r>
            <a:r>
              <a:rPr lang="zh-CN" altLang="en-US" b="1" dirty="0">
                <a:solidFill>
                  <a:schemeClr val="bg1"/>
                </a:solidFill>
                <a:latin typeface="微软雅黑" pitchFamily="34" charset="-122"/>
                <a:ea typeface="微软雅黑" pitchFamily="34" charset="-122"/>
              </a:rPr>
              <a:t>重传并非取消重传计时器，而是在某些情况</a:t>
            </a:r>
            <a:r>
              <a:rPr lang="zh-CN" altLang="en-US" b="1" dirty="0" smtClean="0">
                <a:solidFill>
                  <a:schemeClr val="bg1"/>
                </a:solidFill>
                <a:latin typeface="微软雅黑" pitchFamily="34" charset="-122"/>
                <a:ea typeface="微软雅黑" pitchFamily="34" charset="-122"/>
              </a:rPr>
              <a:t>下可以更</a:t>
            </a:r>
            <a:r>
              <a:rPr lang="zh-CN" altLang="en-US" b="1" dirty="0">
                <a:solidFill>
                  <a:schemeClr val="bg1"/>
                </a:solidFill>
                <a:latin typeface="微软雅黑" pitchFamily="34" charset="-122"/>
                <a:ea typeface="微软雅黑" pitchFamily="34" charset="-122"/>
              </a:rPr>
              <a:t>早</a:t>
            </a:r>
            <a:r>
              <a:rPr lang="zh-CN" altLang="en-US" b="1" dirty="0" smtClean="0">
                <a:solidFill>
                  <a:schemeClr val="bg1"/>
                </a:solidFill>
                <a:latin typeface="微软雅黑" pitchFamily="34" charset="-122"/>
                <a:ea typeface="微软雅黑" pitchFamily="34" charset="-122"/>
              </a:rPr>
              <a:t>地（</a:t>
            </a:r>
            <a:r>
              <a:rPr lang="zh-CN" altLang="en-US" b="1" dirty="0" smtClean="0">
                <a:solidFill>
                  <a:srgbClr val="FFFF00"/>
                </a:solidFill>
                <a:latin typeface="微软雅黑" pitchFamily="34" charset="-122"/>
                <a:ea typeface="微软雅黑" pitchFamily="34" charset="-122"/>
              </a:rPr>
              <a:t>更快地</a:t>
            </a:r>
            <a:r>
              <a:rPr lang="zh-CN" altLang="en-US" b="1" dirty="0" smtClean="0">
                <a:solidFill>
                  <a:schemeClr val="bg1"/>
                </a:solidFill>
                <a:latin typeface="微软雅黑" pitchFamily="34" charset="-122"/>
                <a:ea typeface="微软雅黑" pitchFamily="34" charset="-122"/>
              </a:rPr>
              <a:t>）重传</a:t>
            </a:r>
            <a:r>
              <a:rPr lang="zh-CN" altLang="en-US" b="1" dirty="0">
                <a:solidFill>
                  <a:schemeClr val="bg1"/>
                </a:solidFill>
                <a:latin typeface="微软雅黑" pitchFamily="34" charset="-122"/>
                <a:ea typeface="微软雅黑" pitchFamily="34" charset="-122"/>
              </a:rPr>
              <a:t>丢失的报文段。 </a:t>
            </a:r>
          </a:p>
        </p:txBody>
      </p:sp>
    </p:spTree>
    <p:extLst>
      <p:ext uri="{BB962C8B-B14F-4D97-AF65-F5344CB8AC3E}">
        <p14:creationId xmlns:p14="http://schemas.microsoft.com/office/powerpoint/2010/main" val="2809486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000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34856" y="58679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软件端口与硬件端口</a:t>
            </a:r>
          </a:p>
        </p:txBody>
      </p:sp>
      <p:graphicFrame>
        <p:nvGraphicFramePr>
          <p:cNvPr id="2" name="图示 1"/>
          <p:cNvGraphicFramePr/>
          <p:nvPr>
            <p:extLst>
              <p:ext uri="{D42A27DB-BD31-4B8C-83A1-F6EECF244321}">
                <p14:modId xmlns:p14="http://schemas.microsoft.com/office/powerpoint/2010/main" val="4236867915"/>
              </p:ext>
            </p:extLst>
          </p:nvPr>
        </p:nvGraphicFramePr>
        <p:xfrm>
          <a:off x="1505694" y="1201273"/>
          <a:ext cx="6377146" cy="2895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utoShape 5"/>
          <p:cNvSpPr>
            <a:spLocks noChangeArrowheads="1"/>
          </p:cNvSpPr>
          <p:nvPr/>
        </p:nvSpPr>
        <p:spPr bwMode="auto">
          <a:xfrm>
            <a:off x="545144" y="630731"/>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矩形 75"/>
          <p:cNvSpPr/>
          <p:nvPr/>
        </p:nvSpPr>
        <p:spPr>
          <a:xfrm>
            <a:off x="616085" y="588491"/>
            <a:ext cx="1467068" cy="400110"/>
          </a:xfrm>
          <a:prstGeom prst="rect">
            <a:avLst/>
          </a:prstGeom>
        </p:spPr>
        <p:txBody>
          <a:bodyPr wrap="none">
            <a:spAutoFit/>
          </a:bodyPr>
          <a:lstStyle/>
          <a:p>
            <a:r>
              <a:rPr lang="zh-CN" altLang="en-US" sz="2000" b="1" dirty="0">
                <a:latin typeface="微软雅黑" pitchFamily="34" charset="-122"/>
                <a:ea typeface="微软雅黑" pitchFamily="34" charset="-122"/>
              </a:rPr>
              <a:t>快重传举例</a:t>
            </a:r>
          </a:p>
        </p:txBody>
      </p:sp>
      <p:sp>
        <p:nvSpPr>
          <p:cNvPr id="77" name="圆角矩形 76"/>
          <p:cNvSpPr/>
          <p:nvPr/>
        </p:nvSpPr>
        <p:spPr>
          <a:xfrm>
            <a:off x="545144" y="1013286"/>
            <a:ext cx="8053711" cy="33607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 Box 3"/>
          <p:cNvSpPr txBox="1">
            <a:spLocks noChangeArrowheads="1"/>
          </p:cNvSpPr>
          <p:nvPr/>
        </p:nvSpPr>
        <p:spPr bwMode="auto">
          <a:xfrm>
            <a:off x="4178937" y="109133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79" name="Text Box 4"/>
          <p:cNvSpPr txBox="1">
            <a:spLocks noChangeArrowheads="1"/>
          </p:cNvSpPr>
          <p:nvPr/>
        </p:nvSpPr>
        <p:spPr bwMode="auto">
          <a:xfrm>
            <a:off x="6361439" y="109939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grpSp>
        <p:nvGrpSpPr>
          <p:cNvPr id="9" name="组合 8"/>
          <p:cNvGrpSpPr/>
          <p:nvPr/>
        </p:nvGrpSpPr>
        <p:grpSpPr>
          <a:xfrm>
            <a:off x="3776205" y="1332324"/>
            <a:ext cx="2906522" cy="362860"/>
            <a:chOff x="3776205" y="1332324"/>
            <a:chExt cx="2906522" cy="362860"/>
          </a:xfrm>
        </p:grpSpPr>
        <p:sp>
          <p:nvSpPr>
            <p:cNvPr id="80" name="Text Box 5"/>
            <p:cNvSpPr txBox="1">
              <a:spLocks noChangeArrowheads="1"/>
            </p:cNvSpPr>
            <p:nvPr/>
          </p:nvSpPr>
          <p:spPr bwMode="auto">
            <a:xfrm>
              <a:off x="3776205" y="1332324"/>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81" name="Line 6"/>
            <p:cNvSpPr>
              <a:spLocks noChangeShapeType="1"/>
            </p:cNvSpPr>
            <p:nvPr/>
          </p:nvSpPr>
          <p:spPr bwMode="auto">
            <a:xfrm>
              <a:off x="4493304" y="1492800"/>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3" name="组合 2"/>
          <p:cNvGrpSpPr/>
          <p:nvPr/>
        </p:nvGrpSpPr>
        <p:grpSpPr>
          <a:xfrm>
            <a:off x="4493304" y="1657364"/>
            <a:ext cx="2930637" cy="318908"/>
            <a:chOff x="4493304" y="1657364"/>
            <a:chExt cx="2930637" cy="318908"/>
          </a:xfrm>
        </p:grpSpPr>
        <p:sp>
          <p:nvSpPr>
            <p:cNvPr id="82" name="Line 7"/>
            <p:cNvSpPr>
              <a:spLocks noChangeShapeType="1"/>
            </p:cNvSpPr>
            <p:nvPr/>
          </p:nvSpPr>
          <p:spPr bwMode="auto">
            <a:xfrm flipH="1">
              <a:off x="4493304" y="1773888"/>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3" name="Text Box 8"/>
            <p:cNvSpPr txBox="1">
              <a:spLocks noChangeArrowheads="1"/>
            </p:cNvSpPr>
            <p:nvPr/>
          </p:nvSpPr>
          <p:spPr bwMode="auto">
            <a:xfrm>
              <a:off x="6617310" y="1657364"/>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5" name="Group 10"/>
          <p:cNvGrpSpPr>
            <a:grpSpLocks/>
          </p:cNvGrpSpPr>
          <p:nvPr/>
        </p:nvGrpSpPr>
        <p:grpSpPr bwMode="auto">
          <a:xfrm>
            <a:off x="4493304" y="1393652"/>
            <a:ext cx="2189423" cy="2798618"/>
            <a:chOff x="1607" y="677"/>
            <a:chExt cx="1640" cy="2728"/>
          </a:xfrm>
        </p:grpSpPr>
        <p:sp>
          <p:nvSpPr>
            <p:cNvPr id="86"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7"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4" name="组合 3"/>
          <p:cNvGrpSpPr/>
          <p:nvPr/>
        </p:nvGrpSpPr>
        <p:grpSpPr>
          <a:xfrm>
            <a:off x="4493304" y="1974228"/>
            <a:ext cx="3086862" cy="338328"/>
            <a:chOff x="4493304" y="1974228"/>
            <a:chExt cx="3086862" cy="338328"/>
          </a:xfrm>
        </p:grpSpPr>
        <p:sp>
          <p:nvSpPr>
            <p:cNvPr id="88" name="Text Box 13"/>
            <p:cNvSpPr txBox="1">
              <a:spLocks noChangeArrowheads="1"/>
            </p:cNvSpPr>
            <p:nvPr/>
          </p:nvSpPr>
          <p:spPr bwMode="auto">
            <a:xfrm>
              <a:off x="6617310" y="1974228"/>
              <a:ext cx="962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89" name="Line 14"/>
            <p:cNvSpPr>
              <a:spLocks noChangeShapeType="1"/>
            </p:cNvSpPr>
            <p:nvPr/>
          </p:nvSpPr>
          <p:spPr bwMode="auto">
            <a:xfrm flipH="1">
              <a:off x="4493304" y="2111194"/>
              <a:ext cx="2189423" cy="20136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2" name="组合 11"/>
          <p:cNvGrpSpPr/>
          <p:nvPr/>
        </p:nvGrpSpPr>
        <p:grpSpPr>
          <a:xfrm>
            <a:off x="3776205" y="2310512"/>
            <a:ext cx="2906522" cy="404768"/>
            <a:chOff x="3776205" y="2310512"/>
            <a:chExt cx="2906522" cy="404768"/>
          </a:xfrm>
        </p:grpSpPr>
        <p:sp>
          <p:nvSpPr>
            <p:cNvPr id="95" name="Text Box 20"/>
            <p:cNvSpPr txBox="1">
              <a:spLocks noChangeArrowheads="1"/>
            </p:cNvSpPr>
            <p:nvPr/>
          </p:nvSpPr>
          <p:spPr bwMode="auto">
            <a:xfrm>
              <a:off x="3776205" y="23105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p>
          </p:txBody>
        </p:sp>
        <p:sp>
          <p:nvSpPr>
            <p:cNvPr id="96" name="Line 21"/>
            <p:cNvSpPr>
              <a:spLocks noChangeShapeType="1"/>
            </p:cNvSpPr>
            <p:nvPr/>
          </p:nvSpPr>
          <p:spPr bwMode="auto">
            <a:xfrm>
              <a:off x="4493304" y="2512896"/>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6" name="组合 5"/>
          <p:cNvGrpSpPr/>
          <p:nvPr/>
        </p:nvGrpSpPr>
        <p:grpSpPr>
          <a:xfrm>
            <a:off x="4493304" y="2596711"/>
            <a:ext cx="2961095" cy="387390"/>
            <a:chOff x="4493304" y="2596711"/>
            <a:chExt cx="2961095" cy="387390"/>
          </a:xfrm>
        </p:grpSpPr>
        <p:sp>
          <p:nvSpPr>
            <p:cNvPr id="90" name="Line 15"/>
            <p:cNvSpPr>
              <a:spLocks noChangeShapeType="1"/>
            </p:cNvSpPr>
            <p:nvPr/>
          </p:nvSpPr>
          <p:spPr bwMode="auto">
            <a:xfrm flipH="1">
              <a:off x="4493304" y="2783762"/>
              <a:ext cx="2189423" cy="200339"/>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0" name="Text Box 25"/>
            <p:cNvSpPr txBox="1">
              <a:spLocks noChangeArrowheads="1"/>
            </p:cNvSpPr>
            <p:nvPr/>
          </p:nvSpPr>
          <p:spPr bwMode="auto">
            <a:xfrm>
              <a:off x="6617310" y="2596711"/>
              <a:ext cx="837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smtClean="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7" name="组合 6"/>
          <p:cNvGrpSpPr/>
          <p:nvPr/>
        </p:nvGrpSpPr>
        <p:grpSpPr>
          <a:xfrm>
            <a:off x="4493304" y="2953436"/>
            <a:ext cx="3268871" cy="366950"/>
            <a:chOff x="4493304" y="2953436"/>
            <a:chExt cx="3268871" cy="366950"/>
          </a:xfrm>
        </p:grpSpPr>
        <p:sp>
          <p:nvSpPr>
            <p:cNvPr id="91" name="Line 16"/>
            <p:cNvSpPr>
              <a:spLocks noChangeShapeType="1"/>
            </p:cNvSpPr>
            <p:nvPr/>
          </p:nvSpPr>
          <p:spPr bwMode="auto">
            <a:xfrm flipH="1">
              <a:off x="4493304" y="3118002"/>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4" name="Text Box 29"/>
            <p:cNvSpPr txBox="1">
              <a:spLocks noChangeArrowheads="1"/>
            </p:cNvSpPr>
            <p:nvPr/>
          </p:nvSpPr>
          <p:spPr bwMode="auto">
            <a:xfrm>
              <a:off x="6617310" y="2953436"/>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 name="组合 7"/>
          <p:cNvGrpSpPr/>
          <p:nvPr/>
        </p:nvGrpSpPr>
        <p:grpSpPr>
          <a:xfrm>
            <a:off x="4493304" y="3289722"/>
            <a:ext cx="3268871" cy="365925"/>
            <a:chOff x="4493304" y="3289722"/>
            <a:chExt cx="3268871" cy="365925"/>
          </a:xfrm>
        </p:grpSpPr>
        <p:sp>
          <p:nvSpPr>
            <p:cNvPr id="92" name="Line 17"/>
            <p:cNvSpPr>
              <a:spLocks noChangeShapeType="1"/>
            </p:cNvSpPr>
            <p:nvPr/>
          </p:nvSpPr>
          <p:spPr bwMode="auto">
            <a:xfrm flipH="1">
              <a:off x="4493304" y="3452241"/>
              <a:ext cx="2189423" cy="203406"/>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15" name="组合 14"/>
          <p:cNvGrpSpPr/>
          <p:nvPr/>
        </p:nvGrpSpPr>
        <p:grpSpPr>
          <a:xfrm>
            <a:off x="3776205" y="3355138"/>
            <a:ext cx="2909587" cy="367971"/>
            <a:chOff x="3776205" y="3355138"/>
            <a:chExt cx="2909587" cy="367971"/>
          </a:xfrm>
        </p:grpSpPr>
        <p:sp>
          <p:nvSpPr>
            <p:cNvPr id="107" name="Line 32"/>
            <p:cNvSpPr>
              <a:spLocks noChangeShapeType="1"/>
            </p:cNvSpPr>
            <p:nvPr/>
          </p:nvSpPr>
          <p:spPr bwMode="auto">
            <a:xfrm>
              <a:off x="4497392" y="3520725"/>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8" name="Text Box 33"/>
            <p:cNvSpPr txBox="1">
              <a:spLocks noChangeArrowheads="1"/>
            </p:cNvSpPr>
            <p:nvPr/>
          </p:nvSpPr>
          <p:spPr bwMode="auto">
            <a:xfrm>
              <a:off x="3776205" y="335513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grpSp>
      <p:grpSp>
        <p:nvGrpSpPr>
          <p:cNvPr id="109" name="Group 34"/>
          <p:cNvGrpSpPr>
            <a:grpSpLocks/>
          </p:cNvGrpSpPr>
          <p:nvPr/>
        </p:nvGrpSpPr>
        <p:grpSpPr bwMode="auto">
          <a:xfrm>
            <a:off x="1488265" y="2924811"/>
            <a:ext cx="3018729" cy="830998"/>
            <a:chOff x="91" y="2556"/>
            <a:chExt cx="2765" cy="813"/>
          </a:xfrm>
        </p:grpSpPr>
        <p:sp>
          <p:nvSpPr>
            <p:cNvPr id="114" name="Line 38"/>
            <p:cNvSpPr>
              <a:spLocks noChangeShapeType="1"/>
            </p:cNvSpPr>
            <p:nvPr/>
          </p:nvSpPr>
          <p:spPr bwMode="auto">
            <a:xfrm>
              <a:off x="1919" y="3270"/>
              <a:ext cx="937" cy="0"/>
            </a:xfrm>
            <a:prstGeom prst="line">
              <a:avLst/>
            </a:prstGeom>
            <a:noFill/>
            <a:ln w="28575">
              <a:solidFill>
                <a:srgbClr val="000066"/>
              </a:solidFill>
              <a:prstDash val="sys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1" name="Text Box 39"/>
            <p:cNvSpPr txBox="1">
              <a:spLocks noChangeArrowheads="1"/>
            </p:cNvSpPr>
            <p:nvPr/>
          </p:nvSpPr>
          <p:spPr bwMode="auto">
            <a:xfrm>
              <a:off x="91" y="2556"/>
              <a:ext cx="1836" cy="813"/>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effectLst/>
                  <a:uLnTx/>
                  <a:uFillTx/>
                  <a:latin typeface="微软雅黑" pitchFamily="34" charset="-122"/>
                  <a:ea typeface="微软雅黑" pitchFamily="34" charset="-122"/>
                </a:rPr>
                <a:t>收到</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对 </a:t>
              </a:r>
              <a:r>
                <a:rPr kumimoji="0" lang="en-US" altLang="zh-CN" sz="16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smtClean="0">
                  <a:ln>
                    <a:noFill/>
                  </a:ln>
                  <a:effectLst/>
                  <a:uLnTx/>
                  <a:uFillTx/>
                  <a:latin typeface="微软雅黑" pitchFamily="34" charset="-122"/>
                  <a:ea typeface="微软雅黑" pitchFamily="34" charset="-122"/>
                </a:rPr>
                <a:t>3</a:t>
              </a:r>
              <a:r>
                <a:rPr kumimoji="0" lang="en-US" altLang="zh-CN" sz="1600" b="1" i="0" u="none" strike="noStrike" kern="0" cap="none" spc="0" normalizeH="0" baseline="0" noProof="0" dirty="0" smtClean="0">
                  <a:ln>
                    <a:noFill/>
                  </a:ln>
                  <a:effectLst/>
                  <a:uLnTx/>
                  <a:uFillTx/>
                  <a:latin typeface="微软雅黑" pitchFamily="34" charset="-122"/>
                  <a:ea typeface="微软雅黑" pitchFamily="34" charset="-122"/>
                </a:rPr>
                <a:t> </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的重复</a:t>
              </a:r>
              <a:r>
                <a:rPr kumimoji="0" lang="zh-CN" altLang="en-US" sz="1600" b="1" i="0" u="none" strike="noStrike" kern="0" cap="none" spc="0" normalizeH="0" baseline="0" noProof="0" dirty="0" smtClean="0">
                  <a:ln>
                    <a:noFill/>
                  </a:ln>
                  <a:effectLst/>
                  <a:uLnTx/>
                  <a:uFillTx/>
                  <a:latin typeface="微软雅黑" pitchFamily="34" charset="-122"/>
                  <a:ea typeface="微软雅黑" pitchFamily="34" charset="-122"/>
                </a:rPr>
                <a:t>确认</a:t>
              </a:r>
              <a:r>
                <a:rPr kumimoji="0" lang="zh-CN" altLang="en-US" sz="1600" kern="0" dirty="0">
                  <a:latin typeface="微软雅黑" pitchFamily="34" charset="-122"/>
                  <a:ea typeface="微软雅黑" pitchFamily="34" charset="-122"/>
                </a:rPr>
                <a:t>，</a:t>
              </a:r>
              <a:r>
                <a:rPr kumimoji="0" lang="zh-CN" altLang="en-US" sz="1600" b="1" i="0" u="none" strike="noStrike" kern="0" cap="none" spc="0" normalizeH="0" baseline="0" noProof="0" dirty="0" smtClean="0">
                  <a:ln>
                    <a:noFill/>
                  </a:ln>
                  <a:effectLst/>
                  <a:uLnTx/>
                  <a:uFillTx/>
                  <a:latin typeface="微软雅黑" pitchFamily="34" charset="-122"/>
                  <a:ea typeface="微软雅黑" pitchFamily="34" charset="-122"/>
                </a:rPr>
                <a:t>立即</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重传 </a:t>
              </a:r>
              <a:r>
                <a:rPr kumimoji="0" lang="en-US" altLang="zh-CN" sz="16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smtClean="0">
                  <a:ln>
                    <a:noFill/>
                  </a:ln>
                  <a:effectLst/>
                  <a:uLnTx/>
                  <a:uFillTx/>
                  <a:latin typeface="微软雅黑" pitchFamily="34" charset="-122"/>
                  <a:ea typeface="微软雅黑" pitchFamily="34" charset="-122"/>
                </a:rPr>
                <a:t>3</a:t>
              </a:r>
              <a:endParaRPr kumimoji="0" lang="en-US" altLang="zh-CN" sz="1600" b="1" i="0" u="none" strike="noStrike" kern="0" cap="none" spc="0" normalizeH="0" baseline="-25000" noProof="0" dirty="0">
                <a:ln>
                  <a:noFill/>
                </a:ln>
                <a:effectLst/>
                <a:uLnTx/>
                <a:uFillTx/>
                <a:latin typeface="微软雅黑" pitchFamily="34" charset="-122"/>
                <a:ea typeface="微软雅黑" pitchFamily="34" charset="-122"/>
              </a:endParaRPr>
            </a:p>
          </p:txBody>
        </p:sp>
      </p:grpSp>
      <p:grpSp>
        <p:nvGrpSpPr>
          <p:cNvPr id="10" name="组合 9"/>
          <p:cNvGrpSpPr/>
          <p:nvPr/>
        </p:nvGrpSpPr>
        <p:grpSpPr>
          <a:xfrm>
            <a:off x="3776205" y="1656343"/>
            <a:ext cx="2906522" cy="389435"/>
            <a:chOff x="3776205" y="1656343"/>
            <a:chExt cx="2906522" cy="389435"/>
          </a:xfrm>
        </p:grpSpPr>
        <p:sp>
          <p:nvSpPr>
            <p:cNvPr id="93" name="Text Box 18"/>
            <p:cNvSpPr txBox="1">
              <a:spLocks noChangeArrowheads="1"/>
            </p:cNvSpPr>
            <p:nvPr/>
          </p:nvSpPr>
          <p:spPr bwMode="auto">
            <a:xfrm>
              <a:off x="3776205" y="165634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p>
          </p:txBody>
        </p:sp>
        <p:sp>
          <p:nvSpPr>
            <p:cNvPr id="117" name="Line 42"/>
            <p:cNvSpPr>
              <a:spLocks noChangeShapeType="1"/>
            </p:cNvSpPr>
            <p:nvPr/>
          </p:nvSpPr>
          <p:spPr bwMode="auto">
            <a:xfrm>
              <a:off x="4493304" y="1843394"/>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1" name="组合 10"/>
          <p:cNvGrpSpPr/>
          <p:nvPr/>
        </p:nvGrpSpPr>
        <p:grpSpPr>
          <a:xfrm>
            <a:off x="3776205" y="1938453"/>
            <a:ext cx="2400562" cy="706298"/>
            <a:chOff x="3776205" y="1938453"/>
            <a:chExt cx="2400562" cy="706298"/>
          </a:xfrm>
        </p:grpSpPr>
        <p:sp>
          <p:nvSpPr>
            <p:cNvPr id="94" name="Text Box 19"/>
            <p:cNvSpPr txBox="1">
              <a:spLocks noChangeArrowheads="1"/>
            </p:cNvSpPr>
            <p:nvPr/>
          </p:nvSpPr>
          <p:spPr bwMode="auto">
            <a:xfrm>
              <a:off x="3776205" y="1984449"/>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grpSp>
          <p:nvGrpSpPr>
            <p:cNvPr id="5" name="组合 4"/>
            <p:cNvGrpSpPr/>
            <p:nvPr/>
          </p:nvGrpSpPr>
          <p:grpSpPr>
            <a:xfrm>
              <a:off x="4493304" y="1938453"/>
              <a:ext cx="1683463" cy="706298"/>
              <a:chOff x="4493304" y="1938453"/>
              <a:chExt cx="1683463" cy="706298"/>
            </a:xfrm>
          </p:grpSpPr>
          <p:sp>
            <p:nvSpPr>
              <p:cNvPr id="115" name="AutoShape 40"/>
              <p:cNvSpPr>
                <a:spLocks noChangeArrowheads="1"/>
              </p:cNvSpPr>
              <p:nvPr/>
            </p:nvSpPr>
            <p:spPr bwMode="auto">
              <a:xfrm>
                <a:off x="5615613" y="1938453"/>
                <a:ext cx="561154" cy="706298"/>
              </a:xfrm>
              <a:prstGeom prst="irregularSeal1">
                <a:avLst/>
              </a:prstGeom>
              <a:solidFill>
                <a:srgbClr val="C00000"/>
              </a:solidFill>
              <a:ln w="9525">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6" name="Text Box 41"/>
              <p:cNvSpPr txBox="1">
                <a:spLocks noChangeArrowheads="1"/>
              </p:cNvSpPr>
              <p:nvPr/>
            </p:nvSpPr>
            <p:spPr bwMode="auto">
              <a:xfrm>
                <a:off x="5661609" y="2152198"/>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丢失</a:t>
                </a:r>
              </a:p>
            </p:txBody>
          </p:sp>
          <p:sp>
            <p:nvSpPr>
              <p:cNvPr id="118" name="Line 43"/>
              <p:cNvSpPr>
                <a:spLocks noChangeShapeType="1"/>
              </p:cNvSpPr>
              <p:nvPr/>
            </p:nvSpPr>
            <p:spPr bwMode="auto">
              <a:xfrm>
                <a:off x="4493304" y="2177634"/>
                <a:ext cx="1178527" cy="10221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grpSp>
        <p:nvGrpSpPr>
          <p:cNvPr id="13" name="组合 12"/>
          <p:cNvGrpSpPr/>
          <p:nvPr/>
        </p:nvGrpSpPr>
        <p:grpSpPr>
          <a:xfrm>
            <a:off x="3776205" y="2663150"/>
            <a:ext cx="2909587" cy="388412"/>
            <a:chOff x="3776205" y="2663150"/>
            <a:chExt cx="2909587" cy="388412"/>
          </a:xfrm>
        </p:grpSpPr>
        <p:sp>
          <p:nvSpPr>
            <p:cNvPr id="98" name="Text Box 23"/>
            <p:cNvSpPr txBox="1">
              <a:spLocks noChangeArrowheads="1"/>
            </p:cNvSpPr>
            <p:nvPr/>
          </p:nvSpPr>
          <p:spPr bwMode="auto">
            <a:xfrm>
              <a:off x="3776205" y="2663150"/>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5</a:t>
              </a:r>
            </a:p>
          </p:txBody>
        </p:sp>
        <p:sp>
          <p:nvSpPr>
            <p:cNvPr id="119" name="Line 44"/>
            <p:cNvSpPr>
              <a:spLocks noChangeShapeType="1"/>
            </p:cNvSpPr>
            <p:nvPr/>
          </p:nvSpPr>
          <p:spPr bwMode="auto">
            <a:xfrm>
              <a:off x="4497392" y="2848157"/>
              <a:ext cx="2188400" cy="20340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4" name="组合 13"/>
          <p:cNvGrpSpPr/>
          <p:nvPr/>
        </p:nvGrpSpPr>
        <p:grpSpPr>
          <a:xfrm>
            <a:off x="3776205" y="2998412"/>
            <a:ext cx="2909587" cy="388413"/>
            <a:chOff x="3776205" y="2998412"/>
            <a:chExt cx="2909587" cy="388413"/>
          </a:xfrm>
        </p:grpSpPr>
        <p:sp>
          <p:nvSpPr>
            <p:cNvPr id="99" name="Text Box 24"/>
            <p:cNvSpPr txBox="1">
              <a:spLocks noChangeArrowheads="1"/>
            </p:cNvSpPr>
            <p:nvPr/>
          </p:nvSpPr>
          <p:spPr bwMode="auto">
            <a:xfrm>
              <a:off x="3776205" y="29984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6</a:t>
              </a:r>
            </a:p>
          </p:txBody>
        </p:sp>
        <p:sp>
          <p:nvSpPr>
            <p:cNvPr id="120" name="Line 45"/>
            <p:cNvSpPr>
              <a:spLocks noChangeShapeType="1"/>
            </p:cNvSpPr>
            <p:nvPr/>
          </p:nvSpPr>
          <p:spPr bwMode="auto">
            <a:xfrm>
              <a:off x="4497392" y="3184441"/>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6" name="组合 15"/>
          <p:cNvGrpSpPr/>
          <p:nvPr/>
        </p:nvGrpSpPr>
        <p:grpSpPr>
          <a:xfrm>
            <a:off x="3483631" y="3666889"/>
            <a:ext cx="3199096" cy="326064"/>
            <a:chOff x="3483631" y="3666889"/>
            <a:chExt cx="3199096" cy="326064"/>
          </a:xfrm>
        </p:grpSpPr>
        <p:sp>
          <p:nvSpPr>
            <p:cNvPr id="102" name="Line 27"/>
            <p:cNvSpPr>
              <a:spLocks noChangeShapeType="1"/>
            </p:cNvSpPr>
            <p:nvPr/>
          </p:nvSpPr>
          <p:spPr bwMode="auto">
            <a:xfrm>
              <a:off x="4493304" y="3789547"/>
              <a:ext cx="2189423" cy="203406"/>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0" name="Text Box 33"/>
            <p:cNvSpPr txBox="1">
              <a:spLocks noChangeArrowheads="1"/>
            </p:cNvSpPr>
            <p:nvPr/>
          </p:nvSpPr>
          <p:spPr bwMode="auto">
            <a:xfrm>
              <a:off x="3483631" y="3666889"/>
              <a:ext cx="10679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kern="0" dirty="0" smtClean="0">
                  <a:solidFill>
                    <a:srgbClr val="C00000"/>
                  </a:solidFill>
                  <a:latin typeface="微软雅黑" pitchFamily="34" charset="-122"/>
                  <a:ea typeface="微软雅黑" pitchFamily="34" charset="-122"/>
                </a:rPr>
                <a:t>立即重传</a:t>
              </a:r>
              <a:r>
                <a:rPr kumimoji="0" lang="zh-CN" altLang="en-US" sz="12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 </a:t>
              </a:r>
              <a:r>
                <a:rPr kumimoji="0" lang="en-US" altLang="zh-CN" sz="12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solidFill>
                    <a:srgbClr val="C00000"/>
                  </a:solidFill>
                  <a:effectLst/>
                  <a:uLnTx/>
                  <a:uFillTx/>
                  <a:latin typeface="微软雅黑" pitchFamily="34" charset="-122"/>
                  <a:ea typeface="微软雅黑" pitchFamily="34" charset="-122"/>
                </a:rPr>
                <a:t>3</a:t>
              </a:r>
              <a:endParaRPr kumimoji="0" lang="en-US" altLang="zh-CN" sz="1200" b="1" i="0" u="none" strike="noStrike" kern="0" cap="none" spc="0" normalizeH="0" baseline="-25000" noProof="0" dirty="0">
                <a:ln>
                  <a:noFill/>
                </a:ln>
                <a:solidFill>
                  <a:srgbClr val="C00000"/>
                </a:solidFill>
                <a:effectLst/>
                <a:uLnTx/>
                <a:uFillTx/>
                <a:latin typeface="微软雅黑" pitchFamily="34" charset="-122"/>
                <a:ea typeface="微软雅黑" pitchFamily="34" charset="-122"/>
              </a:endParaRPr>
            </a:p>
          </p:txBody>
        </p:sp>
      </p:grpSp>
      <p:grpSp>
        <p:nvGrpSpPr>
          <p:cNvPr id="63" name="组合 62"/>
          <p:cNvGrpSpPr/>
          <p:nvPr/>
        </p:nvGrpSpPr>
        <p:grpSpPr>
          <a:xfrm>
            <a:off x="6154051" y="3617826"/>
            <a:ext cx="1608124" cy="276999"/>
            <a:chOff x="6154051" y="3289722"/>
            <a:chExt cx="1608124" cy="276999"/>
          </a:xfrm>
        </p:grpSpPr>
        <p:sp>
          <p:nvSpPr>
            <p:cNvPr id="64" name="Line 17"/>
            <p:cNvSpPr>
              <a:spLocks noChangeShapeType="1"/>
            </p:cNvSpPr>
            <p:nvPr/>
          </p:nvSpPr>
          <p:spPr bwMode="auto">
            <a:xfrm flipH="1">
              <a:off x="6154051" y="3452241"/>
              <a:ext cx="528675" cy="7666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smtClean="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smtClean="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327812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000"/>
                                        <p:tgtEl>
                                          <p:spTgt spid="12"/>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1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1000"/>
                                        <p:tgtEl>
                                          <p:spTgt spid="14"/>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1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1000"/>
                                        <p:tgtEl>
                                          <p:spTgt spid="15"/>
                                        </p:tgtEl>
                                      </p:cBhvr>
                                    </p:animEffect>
                                  </p:childTnLst>
                                </p:cTn>
                              </p:par>
                            </p:childTnLst>
                          </p:cTn>
                        </p:par>
                        <p:par>
                          <p:cTn id="58" fill="hold">
                            <p:stCondLst>
                              <p:cond delay="1000"/>
                            </p:stCondLst>
                            <p:childTnLst>
                              <p:par>
                                <p:cTn id="59" presetID="22" presetClass="entr" presetSubtype="2"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right)">
                                      <p:cBhvr>
                                        <p:cTn id="61" dur="10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9"/>
                                        </p:tgtEl>
                                        <p:attrNameLst>
                                          <p:attrName>style.visibility</p:attrName>
                                        </p:attrNameLst>
                                      </p:cBhvr>
                                      <p:to>
                                        <p:strVal val="visible"/>
                                      </p:to>
                                    </p:set>
                                    <p:animEffect transition="in" filter="wipe(right)">
                                      <p:cBhvr>
                                        <p:cTn id="66" dur="1000"/>
                                        <p:tgtEl>
                                          <p:spTgt spid="10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AutoShape 5"/>
          <p:cNvSpPr>
            <a:spLocks noChangeArrowheads="1"/>
          </p:cNvSpPr>
          <p:nvPr/>
        </p:nvSpPr>
        <p:spPr bwMode="auto">
          <a:xfrm>
            <a:off x="556963" y="63080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5" name="Rectangle 6"/>
          <p:cNvSpPr>
            <a:spLocks noChangeArrowheads="1"/>
          </p:cNvSpPr>
          <p:nvPr/>
        </p:nvSpPr>
        <p:spPr bwMode="auto">
          <a:xfrm>
            <a:off x="2622738" y="597590"/>
            <a:ext cx="391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a:t>
            </a:r>
            <a:r>
              <a:rPr lang="zh-CN" altLang="en-US" sz="2000" b="1" dirty="0" smtClean="0">
                <a:solidFill>
                  <a:schemeClr val="bg1"/>
                </a:solidFill>
                <a:latin typeface="微软雅黑" pitchFamily="34" charset="-122"/>
                <a:ea typeface="微软雅黑" pitchFamily="34" charset="-122"/>
              </a:rPr>
              <a:t>恢复 </a:t>
            </a:r>
            <a:r>
              <a:rPr lang="en-US" altLang="zh-CN" sz="2000" b="1" dirty="0" smtClean="0">
                <a:solidFill>
                  <a:schemeClr val="bg1"/>
                </a:solidFill>
                <a:latin typeface="微软雅黑" pitchFamily="34" charset="-122"/>
                <a:ea typeface="微软雅黑" pitchFamily="34" charset="-122"/>
              </a:rPr>
              <a:t>FR </a:t>
            </a:r>
            <a:r>
              <a:rPr lang="en-US" altLang="zh-CN" sz="2000" b="1" dirty="0">
                <a:solidFill>
                  <a:schemeClr val="bg1"/>
                </a:solidFill>
                <a:latin typeface="微软雅黑" pitchFamily="34" charset="-122"/>
                <a:ea typeface="微软雅黑" pitchFamily="34" charset="-122"/>
              </a:rPr>
              <a:t>(Fast Recovery)</a:t>
            </a:r>
            <a:r>
              <a:rPr lang="zh-CN" altLang="en-US" sz="2000" b="1" dirty="0" smtClean="0">
                <a:solidFill>
                  <a:schemeClr val="bg1"/>
                </a:solidFill>
                <a:latin typeface="微软雅黑" pitchFamily="34" charset="-122"/>
                <a:ea typeface="微软雅黑" pitchFamily="34" charset="-122"/>
              </a:rPr>
              <a:t>算法</a:t>
            </a:r>
            <a:endParaRPr lang="zh-CN" altLang="en-US" sz="2000" b="1" dirty="0">
              <a:solidFill>
                <a:schemeClr val="bg1"/>
              </a:solidFill>
              <a:latin typeface="微软雅黑" pitchFamily="34" charset="-122"/>
              <a:ea typeface="微软雅黑" pitchFamily="34" charset="-122"/>
            </a:endParaRPr>
          </a:p>
        </p:txBody>
      </p:sp>
      <p:sp>
        <p:nvSpPr>
          <p:cNvPr id="106" name="Rectangle 68"/>
          <p:cNvSpPr>
            <a:spLocks noChangeArrowheads="1"/>
          </p:cNvSpPr>
          <p:nvPr/>
        </p:nvSpPr>
        <p:spPr bwMode="auto">
          <a:xfrm>
            <a:off x="556963" y="993900"/>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当发送端收到连续三个重复的确认时</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执行</a:t>
            </a:r>
            <a:r>
              <a:rPr lang="zh-CN" altLang="en-US" sz="2000" b="1" dirty="0">
                <a:latin typeface="微软雅黑" pitchFamily="34" charset="-122"/>
                <a:ea typeface="微软雅黑" pitchFamily="34" charset="-122"/>
              </a:rPr>
              <a:t>慢开始算法，而是</a:t>
            </a:r>
            <a:r>
              <a:rPr lang="zh-CN" altLang="en-US" sz="2000" b="1" dirty="0">
                <a:solidFill>
                  <a:srgbClr val="0000FF"/>
                </a:solidFill>
                <a:latin typeface="微软雅黑" pitchFamily="34" charset="-122"/>
                <a:ea typeface="微软雅黑" pitchFamily="34" charset="-122"/>
              </a:rPr>
              <a:t>执行</a:t>
            </a:r>
            <a:r>
              <a:rPr lang="zh-CN" altLang="en-US" sz="2000" b="1" dirty="0">
                <a:solidFill>
                  <a:srgbClr val="C00000"/>
                </a:solidFill>
                <a:latin typeface="微软雅黑" pitchFamily="34" charset="-122"/>
                <a:ea typeface="微软雅黑" pitchFamily="34" charset="-122"/>
              </a:rPr>
              <a:t>快恢复算法 </a:t>
            </a:r>
            <a:r>
              <a:rPr lang="en-US" altLang="zh-CN" sz="2000" b="1" dirty="0">
                <a:solidFill>
                  <a:srgbClr val="C00000"/>
                </a:solidFill>
                <a:latin typeface="微软雅黑" pitchFamily="34" charset="-122"/>
                <a:ea typeface="微软雅黑" pitchFamily="34" charset="-122"/>
              </a:rPr>
              <a:t>FR </a:t>
            </a:r>
            <a:r>
              <a:rPr lang="en-US" altLang="zh-CN" sz="2000" b="1" dirty="0">
                <a:latin typeface="微软雅黑" pitchFamily="34" charset="-122"/>
                <a:ea typeface="微软雅黑" pitchFamily="34" charset="-122"/>
              </a:rPr>
              <a:t>(Fast Recovery) </a:t>
            </a:r>
            <a:r>
              <a:rPr lang="zh-CN" altLang="en-US" sz="2000" b="1" dirty="0">
                <a:latin typeface="微软雅黑" pitchFamily="34" charset="-122"/>
                <a:ea typeface="微软雅黑" pitchFamily="34" charset="-122"/>
              </a:rPr>
              <a:t>算法：</a:t>
            </a:r>
          </a:p>
          <a:p>
            <a:pPr marL="633413" indent="-342900">
              <a:lnSpc>
                <a:spcPts val="3000"/>
              </a:lnSpc>
              <a:buClr>
                <a:srgbClr val="7030A0"/>
              </a:buClr>
              <a:buFont typeface="+mj-lt"/>
              <a:buAutoNum type="arabicPeriod"/>
            </a:pPr>
            <a:r>
              <a:rPr lang="zh-CN" altLang="en-US" sz="2000" b="1" dirty="0" smtClean="0">
                <a:latin typeface="微软雅黑" pitchFamily="34" charset="-122"/>
                <a:ea typeface="微软雅黑" pitchFamily="34" charset="-122"/>
              </a:rPr>
              <a:t>慢</a:t>
            </a:r>
            <a:r>
              <a:rPr lang="zh-CN" altLang="en-US" sz="2000" b="1" dirty="0">
                <a:latin typeface="微软雅黑" pitchFamily="34" charset="-122"/>
                <a:ea typeface="微软雅黑" pitchFamily="34" charset="-122"/>
              </a:rPr>
              <a:t>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当前拥塞窗口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2 </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zh-CN" altLang="en-US" sz="2000" b="1" dirty="0" smtClean="0">
                <a:solidFill>
                  <a:srgbClr val="C00000"/>
                </a:solidFill>
                <a:latin typeface="微软雅黑" pitchFamily="34" charset="-122"/>
                <a:ea typeface="微软雅黑" pitchFamily="34" charset="-122"/>
              </a:rPr>
              <a:t>乘法减小 </a:t>
            </a:r>
            <a:r>
              <a:rPr lang="en-US" altLang="zh-CN" sz="2000" b="1" dirty="0" smtClean="0">
                <a:solidFill>
                  <a:srgbClr val="C00000"/>
                </a:solidFill>
                <a:latin typeface="微软雅黑" pitchFamily="34" charset="-122"/>
                <a:ea typeface="微软雅黑" pitchFamily="34" charset="-122"/>
              </a:rPr>
              <a:t>MD </a:t>
            </a:r>
            <a:r>
              <a:rPr lang="en-US" altLang="zh-CN" sz="2000" b="1" dirty="0">
                <a:latin typeface="微软雅黑" pitchFamily="34" charset="-122"/>
                <a:ea typeface="微软雅黑" pitchFamily="34" charset="-122"/>
              </a:rPr>
              <a:t>(Multiplicative Decrease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拥塞窗口。</a:t>
            </a:r>
            <a:endParaRPr lang="en-US" altLang="zh-CN" sz="2000" b="1" dirty="0" smtClean="0">
              <a:latin typeface="微软雅黑" pitchFamily="34" charset="-122"/>
              <a:ea typeface="微软雅黑" pitchFamily="34" charset="-122"/>
            </a:endParaRPr>
          </a:p>
          <a:p>
            <a:pPr marL="290513">
              <a:lnSpc>
                <a:spcPts val="3000"/>
              </a:lnSpc>
              <a:buClr>
                <a:srgbClr val="7030A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新</a:t>
            </a:r>
            <a:r>
              <a:rPr lang="zh-CN" altLang="en-US" sz="2000" b="1" dirty="0">
                <a:latin typeface="微软雅黑" pitchFamily="34" charset="-122"/>
                <a:ea typeface="微软雅黑" pitchFamily="34" charset="-122"/>
              </a:rPr>
              <a:t>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慢开始门限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631825" indent="-341313">
              <a:lnSpc>
                <a:spcPts val="3000"/>
              </a:lnSpc>
              <a:buClr>
                <a:srgbClr val="7030A0"/>
              </a:buClr>
              <a:buFont typeface="+mj-lt"/>
              <a:buAutoNum type="arabicPeriod" startAt="3"/>
            </a:pPr>
            <a:r>
              <a:rPr lang="zh-CN" altLang="en-US" sz="2000" b="1" dirty="0" smtClean="0">
                <a:latin typeface="微软雅黑" pitchFamily="34" charset="-122"/>
                <a:ea typeface="微软雅黑" pitchFamily="34" charset="-122"/>
              </a:rPr>
              <a:t>执行</a:t>
            </a:r>
            <a:r>
              <a:rPr lang="zh-CN" altLang="en-US" sz="2000" b="1" dirty="0">
                <a:latin typeface="微软雅黑" pitchFamily="34" charset="-122"/>
                <a:ea typeface="微软雅黑" pitchFamily="34" charset="-122"/>
              </a:rPr>
              <a:t>拥塞避免算法，使拥塞窗口缓慢地</a:t>
            </a:r>
            <a:r>
              <a:rPr lang="zh-CN" altLang="en-US" sz="2000" b="1" dirty="0">
                <a:solidFill>
                  <a:srgbClr val="C00000"/>
                </a:solidFill>
                <a:latin typeface="微软雅黑" pitchFamily="34" charset="-122"/>
                <a:ea typeface="微软雅黑" pitchFamily="34" charset="-122"/>
              </a:rPr>
              <a:t>线性增大</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加法增大 </a:t>
            </a:r>
            <a:r>
              <a:rPr lang="en-US" altLang="zh-CN" sz="2000" b="1" dirty="0" smtClean="0">
                <a:solidFill>
                  <a:srgbClr val="C00000"/>
                </a:solidFill>
                <a:latin typeface="微软雅黑" pitchFamily="34" charset="-122"/>
                <a:ea typeface="微软雅黑" pitchFamily="34" charset="-122"/>
              </a:rPr>
              <a:t>AI</a:t>
            </a:r>
            <a:r>
              <a:rPr lang="zh-CN" altLang="en-US" sz="2000" b="1" dirty="0" smtClean="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764353" y="3458761"/>
            <a:ext cx="7823464" cy="69845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4919" y="3580325"/>
            <a:ext cx="7413788" cy="400110"/>
          </a:xfrm>
          <a:prstGeom prst="rect">
            <a:avLst/>
          </a:prstGeom>
        </p:spPr>
        <p:txBody>
          <a:bodyPr wrap="square">
            <a:spAutoFit/>
          </a:bodyPr>
          <a:lstStyle/>
          <a:p>
            <a:pPr>
              <a:lnSpc>
                <a:spcPts val="2400"/>
              </a:lnSpc>
            </a:pPr>
            <a:r>
              <a:rPr lang="zh-CN" altLang="en-US" sz="2000" b="1" dirty="0">
                <a:solidFill>
                  <a:schemeClr val="bg1"/>
                </a:solidFill>
                <a:latin typeface="微软雅黑" pitchFamily="34" charset="-122"/>
                <a:ea typeface="微软雅黑" pitchFamily="34" charset="-122"/>
              </a:rPr>
              <a:t>二者合在一起就是所谓的 </a:t>
            </a:r>
            <a:r>
              <a:rPr lang="en-US" altLang="zh-CN" sz="2000" b="1" dirty="0">
                <a:solidFill>
                  <a:srgbClr val="FFFF00"/>
                </a:solidFill>
                <a:latin typeface="微软雅黑" pitchFamily="34" charset="-122"/>
                <a:ea typeface="微软雅黑" pitchFamily="34" charset="-122"/>
              </a:rPr>
              <a:t>AIMD</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算法，使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性能有</a:t>
            </a:r>
            <a:r>
              <a:rPr lang="zh-CN" altLang="en-US" sz="2000" b="1" dirty="0" smtClean="0">
                <a:solidFill>
                  <a:schemeClr val="bg1"/>
                </a:solidFill>
                <a:latin typeface="微软雅黑" pitchFamily="34" charset="-122"/>
                <a:ea typeface="微软雅黑" pitchFamily="34" charset="-122"/>
              </a:rPr>
              <a:t>明显改进。</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160134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smtClean="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a:t>
            </a:r>
            <a:r>
              <a:rPr lang="zh-CN" altLang="en-US" sz="1600" b="1" dirty="0" smtClean="0">
                <a:solidFill>
                  <a:srgbClr val="0000FF"/>
                </a:solidFill>
                <a:latin typeface="微软雅黑" pitchFamily="34" charset="-122"/>
                <a:ea typeface="微软雅黑" pitchFamily="34" charset="-122"/>
              </a:rPr>
              <a:t>（记</a:t>
            </a:r>
            <a:r>
              <a:rPr lang="zh-CN" altLang="en-US" sz="1600" b="1" dirty="0">
                <a:solidFill>
                  <a:srgbClr val="0000FF"/>
                </a:solidFill>
                <a:latin typeface="微软雅黑" pitchFamily="34" charset="-122"/>
                <a:ea typeface="微软雅黑" pitchFamily="34" charset="-122"/>
              </a:rPr>
              <a:t>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smtClean="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6275345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317046" y="3467383"/>
            <a:ext cx="7119944"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smtClean="0">
                <a:solidFill>
                  <a:srgbClr val="0000FF"/>
                </a:solidFill>
                <a:latin typeface="微软雅黑" pitchFamily="34" charset="-122"/>
                <a:ea typeface="微软雅黑" pitchFamily="34" charset="-122"/>
              </a:rPr>
              <a:t>执行</a:t>
            </a:r>
            <a:r>
              <a:rPr lang="zh-CN" altLang="en-US" sz="1600" b="1" dirty="0" smtClean="0">
                <a:solidFill>
                  <a:srgbClr val="C00000"/>
                </a:solidFill>
                <a:latin typeface="微软雅黑" pitchFamily="34" charset="-122"/>
                <a:ea typeface="微软雅黑" pitchFamily="34" charset="-122"/>
              </a:rPr>
              <a:t>快</a:t>
            </a:r>
            <a:r>
              <a:rPr lang="zh-CN" altLang="en-US" sz="1600" b="1" dirty="0">
                <a:solidFill>
                  <a:srgbClr val="C00000"/>
                </a:solidFill>
                <a:latin typeface="微软雅黑" pitchFamily="34" charset="-122"/>
                <a:ea typeface="微软雅黑" pitchFamily="34" charset="-122"/>
              </a:rPr>
              <a:t>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算法：发送方调整门限值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 = 8</a:t>
            </a:r>
            <a:r>
              <a:rPr lang="zh-CN" altLang="en-US" sz="1600" b="1" dirty="0" smtClean="0">
                <a:solidFill>
                  <a:srgbClr val="0000FF"/>
                </a:solidFill>
                <a:latin typeface="微软雅黑" pitchFamily="34" charset="-122"/>
                <a:ea typeface="微软雅黑" pitchFamily="34" charset="-122"/>
              </a:rPr>
              <a:t>，设置</a:t>
            </a:r>
            <a:r>
              <a:rPr lang="zh-CN" altLang="en-US" sz="1600" b="1" dirty="0">
                <a:solidFill>
                  <a:srgbClr val="0000FF"/>
                </a:solidFill>
                <a:latin typeface="微软雅黑" pitchFamily="34" charset="-122"/>
                <a:ea typeface="微软雅黑" pitchFamily="34" charset="-122"/>
              </a:rPr>
              <a:t>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a:t>
            </a:r>
            <a:r>
              <a:rPr lang="en-US" altLang="zh-CN" sz="1600" b="1" dirty="0" smtClean="0">
                <a:solidFill>
                  <a:srgbClr val="0000FF"/>
                </a:solidFill>
                <a:latin typeface="微软雅黑" pitchFamily="34" charset="-122"/>
                <a:ea typeface="微软雅黑" pitchFamily="34" charset="-122"/>
              </a:rPr>
              <a:t>8</a:t>
            </a:r>
            <a:r>
              <a:rPr lang="zh-CN" altLang="en-US" sz="1600" b="1" dirty="0" smtClean="0">
                <a:solidFill>
                  <a:srgbClr val="0000FF"/>
                </a:solidFill>
                <a:latin typeface="微软雅黑" pitchFamily="34" charset="-122"/>
                <a:ea typeface="微软雅黑" pitchFamily="34" charset="-122"/>
              </a:rPr>
              <a:t>，开始</a:t>
            </a:r>
            <a:r>
              <a:rPr lang="zh-CN" altLang="en-US" sz="1600" b="1" dirty="0">
                <a:solidFill>
                  <a:srgbClr val="0000FF"/>
                </a:solidFill>
                <a:latin typeface="微软雅黑" pitchFamily="34" charset="-122"/>
                <a:ea typeface="微软雅黑" pitchFamily="34" charset="-122"/>
              </a:rPr>
              <a:t>执行拥塞避免算法</a:t>
            </a:r>
            <a:r>
              <a:rPr lang="zh-CN" altLang="en-US" sz="1600" b="1" dirty="0" smtClean="0">
                <a:solidFill>
                  <a:srgbClr val="0000FF"/>
                </a:solidFill>
                <a:latin typeface="微软雅黑" pitchFamily="34" charset="-122"/>
                <a:ea typeface="微软雅黑" pitchFamily="34" charset="-122"/>
              </a:rPr>
              <a:t>。</a:t>
            </a:r>
            <a:endParaRPr lang="zh-CN" altLang="en-US" sz="1600" b="1" dirty="0">
              <a:solidFill>
                <a:srgbClr val="0000FF"/>
              </a:solidFill>
              <a:latin typeface="微软雅黑" pitchFamily="34" charset="-122"/>
              <a:ea typeface="微软雅黑" pitchFamily="34" charset="-122"/>
            </a:endParaRP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a:t>
                </a:r>
                <a:r>
                  <a:rPr lang="zh-CN" altLang="en-US" sz="1200" b="1" kern="0" dirty="0" smtClean="0">
                    <a:solidFill>
                      <a:srgbClr val="CC00CC"/>
                    </a:solidFill>
                    <a:latin typeface="微软雅黑" pitchFamily="34" charset="-122"/>
                    <a:ea typeface="微软雅黑" pitchFamily="34" charset="-122"/>
                  </a:rPr>
                  <a:t>拥塞，执行拥塞避免算法）</a:t>
                </a:r>
                <a:endParaRPr lang="en-US" altLang="zh-CN" sz="1200" b="1" kern="0" dirty="0" smtClean="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1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smtClean="0">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smtClean="0">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smtClean="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smtClean="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smtClean="0">
                  <a:solidFill>
                    <a:srgbClr val="0000FF"/>
                  </a:solidFill>
                  <a:latin typeface="微软雅黑" pitchFamily="34" charset="-122"/>
                  <a:ea typeface="微软雅黑" pitchFamily="34" charset="-122"/>
                </a:rPr>
                <a:t>第 </a:t>
              </a:r>
              <a:r>
                <a:rPr lang="en-US" altLang="zh-CN" sz="1200" b="1" kern="0" dirty="0" smtClean="0">
                  <a:solidFill>
                    <a:srgbClr val="0000FF"/>
                  </a:solidFill>
                  <a:latin typeface="微软雅黑" pitchFamily="34" charset="-122"/>
                  <a:ea typeface="微软雅黑" pitchFamily="34" charset="-122"/>
                </a:rPr>
                <a:t>2 </a:t>
              </a:r>
              <a:r>
                <a:rPr lang="zh-CN" altLang="en-US" sz="1200" b="1" kern="0" dirty="0" smtClean="0">
                  <a:solidFill>
                    <a:srgbClr val="0000FF"/>
                  </a:solidFill>
                  <a:latin typeface="微软雅黑" pitchFamily="34" charset="-122"/>
                  <a:ea typeface="微软雅黑" pitchFamily="34" charset="-122"/>
                </a:rPr>
                <a:t>次</a:t>
              </a:r>
              <a:r>
                <a:rPr lang="zh-CN" altLang="en-US" sz="1200" b="1" kern="0" dirty="0">
                  <a:solidFill>
                    <a:srgbClr val="0000FF"/>
                  </a:solidFill>
                  <a:latin typeface="微软雅黑" pitchFamily="34" charset="-122"/>
                  <a:ea typeface="微软雅黑" pitchFamily="34" charset="-122"/>
                </a:rPr>
                <a:t>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
        <p:nvSpPr>
          <p:cNvPr id="120" name="Line 167"/>
          <p:cNvSpPr>
            <a:spLocks noChangeShapeType="1"/>
          </p:cNvSpPr>
          <p:nvPr/>
        </p:nvSpPr>
        <p:spPr bwMode="auto">
          <a:xfrm>
            <a:off x="5583023" y="2304434"/>
            <a:ext cx="367846" cy="292541"/>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9668253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1069848"/>
            <a:ext cx="8053710"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278387" y="605119"/>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latin typeface="微软雅黑" pitchFamily="34" charset="-122"/>
                <a:ea typeface="微软雅黑" pitchFamily="34" charset="-122"/>
              </a:rPr>
              <a:t>TCP </a:t>
            </a:r>
            <a:r>
              <a:rPr lang="zh-CN" altLang="en-US" sz="2000" b="1" dirty="0" smtClean="0">
                <a:solidFill>
                  <a:schemeClr val="bg1"/>
                </a:solidFill>
                <a:latin typeface="微软雅黑" pitchFamily="34" charset="-122"/>
                <a:ea typeface="微软雅黑" pitchFamily="34" charset="-122"/>
              </a:rPr>
              <a:t>拥塞控制</a:t>
            </a:r>
            <a:r>
              <a:rPr lang="zh-CN" altLang="en-US" sz="2000" b="1" dirty="0">
                <a:solidFill>
                  <a:schemeClr val="bg1"/>
                </a:solidFill>
                <a:latin typeface="微软雅黑" pitchFamily="34" charset="-122"/>
                <a:ea typeface="微软雅黑" pitchFamily="34" charset="-122"/>
              </a:rPr>
              <a:t>流程图</a:t>
            </a:r>
          </a:p>
        </p:txBody>
      </p:sp>
      <p:grpSp>
        <p:nvGrpSpPr>
          <p:cNvPr id="31" name="组合 30"/>
          <p:cNvGrpSpPr/>
          <p:nvPr/>
        </p:nvGrpSpPr>
        <p:grpSpPr>
          <a:xfrm>
            <a:off x="1382573" y="1139152"/>
            <a:ext cx="6744092" cy="3248935"/>
            <a:chOff x="41479" y="1207205"/>
            <a:chExt cx="10835585" cy="5219993"/>
          </a:xfrm>
        </p:grpSpPr>
        <p:cxnSp>
          <p:nvCxnSpPr>
            <p:cNvPr id="15" name="肘形连接符 105"/>
            <p:cNvCxnSpPr>
              <a:endCxn id="12" idx="0"/>
            </p:cNvCxnSpPr>
            <p:nvPr/>
          </p:nvCxnSpPr>
          <p:spPr>
            <a:xfrm>
              <a:off x="7565199" y="2730400"/>
              <a:ext cx="1800394" cy="863599"/>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12" idx="2"/>
            </p:cNvCxnSpPr>
            <p:nvPr/>
          </p:nvCxnSpPr>
          <p:spPr>
            <a:xfrm flipV="1">
              <a:off x="7565199" y="4335747"/>
              <a:ext cx="1800394" cy="555172"/>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005388" y="1668870"/>
              <a:ext cx="0" cy="499555"/>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091988" y="1207205"/>
              <a:ext cx="1834898"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200" b="1" dirty="0" smtClean="0">
                  <a:latin typeface="微软雅黑" pitchFamily="34" charset="-122"/>
                  <a:ea typeface="微软雅黑" pitchFamily="34" charset="-122"/>
                </a:rPr>
                <a:t>TCP </a:t>
              </a:r>
              <a:r>
                <a:rPr lang="zh-CN" altLang="en-US" sz="1200" b="1" dirty="0" smtClean="0">
                  <a:latin typeface="微软雅黑" pitchFamily="34" charset="-122"/>
                  <a:ea typeface="微软雅黑" pitchFamily="34" charset="-122"/>
                </a:rPr>
                <a:t>连接建立</a:t>
              </a:r>
              <a:endParaRPr lang="zh-CN" altLang="en-US" sz="1200" b="1" dirty="0">
                <a:latin typeface="微软雅黑" pitchFamily="34" charset="-122"/>
                <a:ea typeface="微软雅黑" pitchFamily="34" charset="-122"/>
              </a:endParaRPr>
            </a:p>
          </p:txBody>
        </p:sp>
        <p:cxnSp>
          <p:nvCxnSpPr>
            <p:cNvPr id="7" name="直接箭头连接符 6"/>
            <p:cNvCxnSpPr/>
            <p:nvPr/>
          </p:nvCxnSpPr>
          <p:spPr>
            <a:xfrm>
              <a:off x="5023645" y="3451125"/>
              <a:ext cx="0" cy="939330"/>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809082" y="4390456"/>
              <a:ext cx="4870860" cy="1169986"/>
            </a:xfrm>
            <a:prstGeom prst="flowChartProcess">
              <a:avLst/>
            </a:prstGeom>
            <a:solidFill>
              <a:srgbClr val="66FFCC"/>
            </a:solidFill>
            <a:ln w="9525">
              <a:solidFill>
                <a:schemeClr val="tx1"/>
              </a:solidFill>
              <a:miter lim="800000"/>
              <a:headEnd/>
              <a:tailEnd/>
            </a:ln>
          </p:spPr>
          <p:txBody>
            <a:bodyPr wrap="none" anchor="ctr"/>
            <a:lstStyle/>
            <a:p>
              <a:pPr algn="ctr"/>
              <a:endParaRPr lang="zh-CN" altLang="zh-CN" sz="1200" b="1">
                <a:latin typeface="微软雅黑" pitchFamily="34" charset="-122"/>
                <a:ea typeface="微软雅黑" pitchFamily="34" charset="-122"/>
              </a:endParaRPr>
            </a:p>
          </p:txBody>
        </p:sp>
        <p:sp>
          <p:nvSpPr>
            <p:cNvPr id="9" name="TextBox 65"/>
            <p:cNvSpPr txBox="1">
              <a:spLocks noChangeArrowheads="1"/>
            </p:cNvSpPr>
            <p:nvPr/>
          </p:nvSpPr>
          <p:spPr bwMode="auto">
            <a:xfrm>
              <a:off x="41479" y="1387974"/>
              <a:ext cx="2733943" cy="741747"/>
            </a:xfrm>
            <a:prstGeom prst="rect">
              <a:avLst/>
            </a:prstGeom>
            <a:solidFill>
              <a:srgbClr val="FFFF99"/>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latin typeface="微软雅黑" pitchFamily="34" charset="-122"/>
                  <a:ea typeface="微软雅黑" pitchFamily="34" charset="-122"/>
                  <a:cs typeface="Times New Roman" pitchFamily="18" charset="0"/>
                </a:rPr>
                <a:t>ssthresh</a:t>
              </a:r>
              <a:r>
                <a:rPr lang="en-US" altLang="zh-CN" sz="1200" b="1" dirty="0">
                  <a:latin typeface="微软雅黑" pitchFamily="34" charset="-122"/>
                  <a:ea typeface="微软雅黑" pitchFamily="34" charset="-122"/>
                  <a:cs typeface="Times New Roman" pitchFamily="18" charset="0"/>
                </a:rPr>
                <a:t> = </a:t>
              </a:r>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2</a:t>
              </a:r>
            </a:p>
            <a:p>
              <a:pPr algn="ctr" eaLnBrk="1" hangingPunct="1"/>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1</a:t>
              </a:r>
              <a:endParaRPr lang="zh-CN" altLang="en-US" sz="1200" b="1" dirty="0">
                <a:latin typeface="微软雅黑" pitchFamily="34" charset="-122"/>
                <a:ea typeface="微软雅黑" pitchFamily="34" charset="-122"/>
                <a:cs typeface="Times New Roman" pitchFamily="18" charset="0"/>
              </a:endParaRPr>
            </a:p>
          </p:txBody>
        </p:sp>
        <p:cxnSp>
          <p:nvCxnSpPr>
            <p:cNvPr id="10" name="肘形连接符 9"/>
            <p:cNvCxnSpPr>
              <a:stCxn id="22" idx="1"/>
              <a:endCxn id="9" idx="2"/>
            </p:cNvCxnSpPr>
            <p:nvPr/>
          </p:nvCxnSpPr>
          <p:spPr>
            <a:xfrm rot="10800000">
              <a:off x="1408450" y="2129721"/>
              <a:ext cx="1402453" cy="678741"/>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408450" y="2129723"/>
              <a:ext cx="1400631" cy="2845728"/>
            </a:xfrm>
            <a:prstGeom prst="bentConnector2">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7854125" y="3594000"/>
              <a:ext cx="3022939" cy="741747"/>
            </a:xfrm>
            <a:prstGeom prst="rect">
              <a:avLst/>
            </a:prstGeom>
            <a:solidFill>
              <a:srgbClr val="FFFF99"/>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a:latin typeface="微软雅黑" pitchFamily="34" charset="-122"/>
                  <a:ea typeface="微软雅黑" pitchFamily="34" charset="-122"/>
                  <a:cs typeface="Times New Roman" pitchFamily="18" charset="0"/>
                </a:rPr>
                <a:t>ssthresh = cwnd / 2</a:t>
              </a:r>
            </a:p>
            <a:p>
              <a:pPr algn="ctr" eaLnBrk="1" hangingPunct="1"/>
              <a:r>
                <a:rPr lang="en-US" altLang="zh-CN" sz="1200" b="1">
                  <a:latin typeface="微软雅黑" pitchFamily="34" charset="-122"/>
                  <a:ea typeface="微软雅黑" pitchFamily="34" charset="-122"/>
                  <a:cs typeface="Times New Roman" pitchFamily="18" charset="0"/>
                </a:rPr>
                <a:t>cwnd = ssthresh</a:t>
              </a:r>
              <a:endParaRPr lang="zh-CN" altLang="en-US" sz="1200" b="1">
                <a:latin typeface="微软雅黑" pitchFamily="34" charset="-122"/>
                <a:ea typeface="微软雅黑" pitchFamily="34" charset="-122"/>
                <a:cs typeface="Times New Roman" pitchFamily="18" charset="0"/>
              </a:endParaRPr>
            </a:p>
          </p:txBody>
        </p:sp>
        <p:cxnSp>
          <p:nvCxnSpPr>
            <p:cNvPr id="13" name="直接箭头连接符 12"/>
            <p:cNvCxnSpPr>
              <a:stCxn id="12" idx="1"/>
            </p:cNvCxnSpPr>
            <p:nvPr/>
          </p:nvCxnSpPr>
          <p:spPr>
            <a:xfrm flipH="1">
              <a:off x="5022057" y="3964874"/>
              <a:ext cx="2832067" cy="1271"/>
            </a:xfrm>
            <a:prstGeom prst="straightConnector1">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2057" y="5558286"/>
              <a:ext cx="4762" cy="466726"/>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4119516" y="5982150"/>
              <a:ext cx="18348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smtClean="0">
                  <a:latin typeface="微软雅黑" pitchFamily="34" charset="-122"/>
                  <a:ea typeface="微软雅黑" pitchFamily="34" charset="-122"/>
                </a:rPr>
                <a:t>TCP </a:t>
              </a:r>
              <a:r>
                <a:rPr lang="zh-CN" altLang="en-US" sz="1200" b="1" dirty="0" smtClean="0">
                  <a:latin typeface="微软雅黑" pitchFamily="34" charset="-122"/>
                  <a:ea typeface="微软雅黑" pitchFamily="34" charset="-122"/>
                </a:rPr>
                <a:t>连接</a:t>
              </a:r>
              <a:r>
                <a:rPr lang="zh-CN" altLang="en-US" sz="1200" b="1" dirty="0">
                  <a:latin typeface="微软雅黑" pitchFamily="34" charset="-122"/>
                  <a:ea typeface="微软雅黑" pitchFamily="34" charset="-122"/>
                </a:rPr>
                <a:t>释放</a:t>
              </a:r>
            </a:p>
          </p:txBody>
        </p:sp>
        <p:sp>
          <p:nvSpPr>
            <p:cNvPr id="18" name="AutoShape 5"/>
            <p:cNvSpPr>
              <a:spLocks noChangeArrowheads="1"/>
            </p:cNvSpPr>
            <p:nvPr/>
          </p:nvSpPr>
          <p:spPr bwMode="auto">
            <a:xfrm>
              <a:off x="2809081" y="2154138"/>
              <a:ext cx="4870860" cy="1358938"/>
            </a:xfrm>
            <a:prstGeom prst="flowChartProcess">
              <a:avLst/>
            </a:prstGeom>
            <a:solidFill>
              <a:srgbClr val="0000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200" b="1">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Text Box 15"/>
            <p:cNvSpPr txBox="1">
              <a:spLocks noChangeArrowheads="1"/>
            </p:cNvSpPr>
            <p:nvPr/>
          </p:nvSpPr>
          <p:spPr bwMode="auto">
            <a:xfrm>
              <a:off x="4472450" y="2118881"/>
              <a:ext cx="1038446"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FFFF00"/>
                  </a:solidFill>
                  <a:latin typeface="微软雅黑" pitchFamily="34" charset="-122"/>
                  <a:ea typeface="微软雅黑" pitchFamily="34" charset="-122"/>
                </a:rPr>
                <a:t>慢开始</a:t>
              </a:r>
            </a:p>
          </p:txBody>
        </p:sp>
        <p:sp>
          <p:nvSpPr>
            <p:cNvPr id="20" name="Text Box 16"/>
            <p:cNvSpPr txBox="1">
              <a:spLocks noChangeArrowheads="1"/>
            </p:cNvSpPr>
            <p:nvPr/>
          </p:nvSpPr>
          <p:spPr bwMode="auto">
            <a:xfrm>
              <a:off x="3449325" y="2461317"/>
              <a:ext cx="3197835"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00FFFF"/>
                  </a:solidFill>
                  <a:latin typeface="微软雅黑" pitchFamily="34" charset="-122"/>
                  <a:ea typeface="微软雅黑" pitchFamily="34" charset="-122"/>
                </a:rPr>
                <a:t>初始</a:t>
              </a:r>
              <a:r>
                <a:rPr lang="zh-CN" altLang="en-US" sz="1200" b="1" dirty="0" smtClean="0">
                  <a:solidFill>
                    <a:srgbClr val="00FFFF"/>
                  </a:solidFill>
                  <a:latin typeface="微软雅黑" pitchFamily="34" charset="-122"/>
                  <a:ea typeface="微软雅黑" pitchFamily="34" charset="-122"/>
                </a:rPr>
                <a:t>拥塞</a:t>
              </a:r>
              <a:r>
                <a:rPr lang="zh-CN" altLang="en-US" sz="1200" b="1" dirty="0">
                  <a:solidFill>
                    <a:srgbClr val="00FFFF"/>
                  </a:solidFill>
                  <a:latin typeface="微软雅黑" pitchFamily="34" charset="-122"/>
                  <a:ea typeface="微软雅黑" pitchFamily="34" charset="-122"/>
                </a:rPr>
                <a:t>窗口 </a:t>
              </a:r>
              <a:r>
                <a:rPr lang="en-US" altLang="zh-CN" sz="1200" b="1" dirty="0" err="1">
                  <a:solidFill>
                    <a:srgbClr val="00FFFF"/>
                  </a:solidFill>
                  <a:latin typeface="微软雅黑" pitchFamily="34" charset="-122"/>
                  <a:ea typeface="微软雅黑" pitchFamily="34" charset="-122"/>
                </a:rPr>
                <a:t>cwnd</a:t>
              </a:r>
              <a:r>
                <a:rPr lang="en-US" altLang="zh-CN" sz="1200" b="1" dirty="0">
                  <a:solidFill>
                    <a:srgbClr val="00FFFF"/>
                  </a:solidFill>
                  <a:latin typeface="微软雅黑" pitchFamily="34" charset="-122"/>
                  <a:ea typeface="微软雅黑" pitchFamily="34" charset="-122"/>
                </a:rPr>
                <a:t> =</a:t>
              </a:r>
              <a:r>
                <a:rPr lang="zh-CN" altLang="en-US" sz="1200" b="1" dirty="0">
                  <a:solidFill>
                    <a:srgbClr val="00FFFF"/>
                  </a:solidFill>
                  <a:latin typeface="微软雅黑" pitchFamily="34" charset="-122"/>
                  <a:ea typeface="微软雅黑" pitchFamily="34" charset="-122"/>
                </a:rPr>
                <a:t> </a:t>
              </a:r>
              <a:r>
                <a:rPr lang="en-US" altLang="zh-CN" sz="1200" b="1" dirty="0">
                  <a:solidFill>
                    <a:srgbClr val="00FFFF"/>
                  </a:solidFill>
                  <a:latin typeface="微软雅黑" pitchFamily="34" charset="-122"/>
                  <a:ea typeface="微软雅黑" pitchFamily="34" charset="-122"/>
                </a:rPr>
                <a:t>1 </a:t>
              </a:r>
              <a:endParaRPr lang="zh-CN" altLang="en-US" sz="1200" b="1" dirty="0">
                <a:solidFill>
                  <a:srgbClr val="00FFFF"/>
                </a:solidFill>
                <a:latin typeface="微软雅黑" pitchFamily="34" charset="-122"/>
                <a:ea typeface="微软雅黑" pitchFamily="34" charset="-122"/>
              </a:endParaRPr>
            </a:p>
            <a:p>
              <a:pPr algn="ctr" eaLnBrk="1" hangingPunct="1"/>
              <a:r>
                <a:rPr lang="zh-CN" altLang="en-US" sz="1200" b="1" dirty="0">
                  <a:solidFill>
                    <a:srgbClr val="00FFFF"/>
                  </a:solidFill>
                  <a:latin typeface="微软雅黑" pitchFamily="34" charset="-122"/>
                  <a:ea typeface="微软雅黑" pitchFamily="34" charset="-122"/>
                </a:rPr>
                <a:t>按指数规律</a:t>
              </a:r>
              <a:r>
                <a:rPr lang="zh-CN" altLang="en-US" sz="1100" b="1" dirty="0">
                  <a:solidFill>
                    <a:srgbClr val="00FFFF"/>
                  </a:solidFill>
                  <a:latin typeface="微软雅黑" pitchFamily="34" charset="-122"/>
                  <a:ea typeface="微软雅黑" pitchFamily="34" charset="-122"/>
                </a:rPr>
                <a:t>增大</a:t>
              </a:r>
              <a:endParaRPr lang="en-US" altLang="zh-CN" sz="1200" b="1" u="sng" dirty="0">
                <a:solidFill>
                  <a:srgbClr val="00FFFF"/>
                </a:solidFill>
                <a:latin typeface="微软雅黑" pitchFamily="34" charset="-122"/>
                <a:ea typeface="微软雅黑" pitchFamily="34" charset="-122"/>
                <a:sym typeface="Symbol" pitchFamily="18" charset="2"/>
              </a:endParaRPr>
            </a:p>
          </p:txBody>
        </p:sp>
        <p:sp>
          <p:nvSpPr>
            <p:cNvPr id="21" name="TextBox 25"/>
            <p:cNvSpPr txBox="1">
              <a:spLocks noChangeArrowheads="1"/>
            </p:cNvSpPr>
            <p:nvPr/>
          </p:nvSpPr>
          <p:spPr bwMode="auto">
            <a:xfrm>
              <a:off x="6332090" y="2443063"/>
              <a:ext cx="1395328"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chemeClr val="bg1"/>
                  </a:solidFill>
                  <a:latin typeface="微软雅黑" pitchFamily="34" charset="-122"/>
                  <a:ea typeface="微软雅黑" pitchFamily="34" charset="-122"/>
                  <a:cs typeface="Times New Roman" pitchFamily="18" charset="0"/>
                </a:rPr>
                <a:t>3 </a:t>
              </a:r>
              <a:r>
                <a:rPr lang="zh-CN" altLang="en-US" sz="1200" b="1" dirty="0">
                  <a:solidFill>
                    <a:schemeClr val="bg1"/>
                  </a:solidFill>
                  <a:latin typeface="微软雅黑" pitchFamily="34" charset="-122"/>
                  <a:ea typeface="微软雅黑" pitchFamily="34" charset="-122"/>
                  <a:cs typeface="Times New Roman" pitchFamily="18" charset="0"/>
                </a:rPr>
                <a:t>个重复</a:t>
              </a:r>
              <a:endParaRPr lang="en-US" altLang="zh-CN" sz="1200" b="1" dirty="0">
                <a:solidFill>
                  <a:schemeClr val="bg1"/>
                </a:solidFill>
                <a:latin typeface="微软雅黑" pitchFamily="34" charset="-122"/>
                <a:ea typeface="微软雅黑" pitchFamily="34" charset="-122"/>
                <a:cs typeface="Times New Roman" pitchFamily="18" charset="0"/>
              </a:endParaRPr>
            </a:p>
            <a:p>
              <a:pPr algn="r" eaLnBrk="1" hangingPunct="1"/>
              <a:r>
                <a:rPr lang="zh-CN" altLang="en-US" sz="1200" b="1" dirty="0">
                  <a:solidFill>
                    <a:schemeClr val="bg1"/>
                  </a:solidFill>
                  <a:latin typeface="微软雅黑" pitchFamily="34" charset="-122"/>
                  <a:ea typeface="微软雅黑" pitchFamily="34" charset="-122"/>
                  <a:cs typeface="Times New Roman" pitchFamily="18" charset="0"/>
                </a:rPr>
                <a:t>的 </a:t>
              </a:r>
              <a:r>
                <a:rPr lang="en-US" altLang="zh-CN" sz="1200" b="1" dirty="0">
                  <a:solidFill>
                    <a:schemeClr val="bg1"/>
                  </a:solidFill>
                  <a:latin typeface="微软雅黑" pitchFamily="34" charset="-122"/>
                  <a:ea typeface="微软雅黑" pitchFamily="34" charset="-122"/>
                  <a:cs typeface="Times New Roman" pitchFamily="18" charset="0"/>
                </a:rPr>
                <a:t>ACK</a:t>
              </a:r>
              <a:endParaRPr lang="zh-CN" altLang="en-US" sz="1200" b="1" dirty="0">
                <a:solidFill>
                  <a:schemeClr val="bg1"/>
                </a:solidFill>
                <a:latin typeface="微软雅黑" pitchFamily="34" charset="-122"/>
                <a:ea typeface="微软雅黑" pitchFamily="34" charset="-122"/>
                <a:cs typeface="Times New Roman" pitchFamily="18" charset="0"/>
              </a:endParaRPr>
            </a:p>
          </p:txBody>
        </p:sp>
        <p:sp>
          <p:nvSpPr>
            <p:cNvPr id="22" name="TextBox 26"/>
            <p:cNvSpPr txBox="1">
              <a:spLocks noChangeArrowheads="1"/>
            </p:cNvSpPr>
            <p:nvPr/>
          </p:nvSpPr>
          <p:spPr bwMode="auto">
            <a:xfrm>
              <a:off x="2810904" y="2585937"/>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chemeClr val="bg1"/>
                  </a:solidFill>
                  <a:latin typeface="微软雅黑" pitchFamily="34" charset="-122"/>
                  <a:ea typeface="微软雅黑" pitchFamily="34" charset="-122"/>
                </a:rPr>
                <a:t>超时</a:t>
              </a:r>
            </a:p>
          </p:txBody>
        </p:sp>
        <p:sp>
          <p:nvSpPr>
            <p:cNvPr id="23" name="TextBox 32"/>
            <p:cNvSpPr txBox="1">
              <a:spLocks noChangeArrowheads="1"/>
            </p:cNvSpPr>
            <p:nvPr/>
          </p:nvSpPr>
          <p:spPr bwMode="auto">
            <a:xfrm>
              <a:off x="3871432" y="3072779"/>
              <a:ext cx="2281180"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solidFill>
                    <a:schemeClr val="bg1"/>
                  </a:solidFill>
                  <a:latin typeface="微软雅黑" pitchFamily="34" charset="-122"/>
                  <a:ea typeface="微软雅黑" pitchFamily="34" charset="-122"/>
                </a:rPr>
                <a:t>cwnd</a:t>
              </a:r>
              <a:r>
                <a:rPr lang="en-US" altLang="zh-CN" sz="1200" b="1" dirty="0">
                  <a:solidFill>
                    <a:schemeClr val="bg1"/>
                  </a:solidFill>
                  <a:latin typeface="微软雅黑" pitchFamily="34" charset="-122"/>
                  <a:ea typeface="微软雅黑" pitchFamily="34" charset="-122"/>
                </a:rPr>
                <a:t> </a:t>
              </a:r>
              <a:r>
                <a:rPr lang="en-US" altLang="zh-CN" sz="1200" b="1" dirty="0">
                  <a:solidFill>
                    <a:schemeClr val="bg1"/>
                  </a:solidFill>
                  <a:latin typeface="微软雅黑" pitchFamily="34" charset="-122"/>
                  <a:ea typeface="微软雅黑" pitchFamily="34" charset="-122"/>
                  <a:sym typeface="Symbol" pitchFamily="18" charset="2"/>
                </a:rPr>
                <a:t> </a:t>
              </a:r>
              <a:r>
                <a:rPr lang="en-US" altLang="zh-CN" sz="1200" b="1" dirty="0" err="1">
                  <a:solidFill>
                    <a:schemeClr val="bg1"/>
                  </a:solidFill>
                  <a:latin typeface="微软雅黑" pitchFamily="34" charset="-122"/>
                  <a:ea typeface="微软雅黑" pitchFamily="34" charset="-122"/>
                  <a:sym typeface="Symbol" pitchFamily="18" charset="2"/>
                </a:rPr>
                <a:t>ssthresh</a:t>
              </a:r>
              <a:endParaRPr lang="zh-CN" altLang="en-US" sz="1200" b="1" dirty="0">
                <a:solidFill>
                  <a:schemeClr val="bg1"/>
                </a:solidFill>
                <a:latin typeface="微软雅黑" pitchFamily="34" charset="-122"/>
                <a:ea typeface="微软雅黑" pitchFamily="34" charset="-122"/>
              </a:endParaRPr>
            </a:p>
          </p:txBody>
        </p:sp>
        <p:sp>
          <p:nvSpPr>
            <p:cNvPr id="24" name="Text Box 15"/>
            <p:cNvSpPr txBox="1">
              <a:spLocks noChangeArrowheads="1"/>
            </p:cNvSpPr>
            <p:nvPr/>
          </p:nvSpPr>
          <p:spPr bwMode="auto">
            <a:xfrm>
              <a:off x="4411395" y="4338229"/>
              <a:ext cx="12856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A50021"/>
                  </a:solidFill>
                  <a:latin typeface="微软雅黑" pitchFamily="34" charset="-122"/>
                  <a:ea typeface="微软雅黑" pitchFamily="34" charset="-122"/>
                </a:rPr>
                <a:t>拥塞避免</a:t>
              </a:r>
            </a:p>
          </p:txBody>
        </p:sp>
        <p:sp>
          <p:nvSpPr>
            <p:cNvPr id="25" name="TextBox 41"/>
            <p:cNvSpPr txBox="1">
              <a:spLocks noChangeArrowheads="1"/>
            </p:cNvSpPr>
            <p:nvPr/>
          </p:nvSpPr>
          <p:spPr bwMode="auto">
            <a:xfrm>
              <a:off x="6379567" y="4642166"/>
              <a:ext cx="1347850"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rgbClr val="0000FF"/>
                  </a:solidFill>
                  <a:latin typeface="微软雅黑" pitchFamily="34" charset="-122"/>
                  <a:ea typeface="微软雅黑" pitchFamily="34" charset="-122"/>
                  <a:cs typeface="Times New Roman" pitchFamily="18" charset="0"/>
                </a:rPr>
                <a:t>3 </a:t>
              </a:r>
              <a:r>
                <a:rPr lang="zh-CN" altLang="en-US" sz="1200" b="1" dirty="0">
                  <a:solidFill>
                    <a:srgbClr val="0000FF"/>
                  </a:solidFill>
                  <a:latin typeface="微软雅黑" pitchFamily="34" charset="-122"/>
                  <a:ea typeface="微软雅黑" pitchFamily="34" charset="-122"/>
                  <a:cs typeface="Times New Roman" pitchFamily="18" charset="0"/>
                </a:rPr>
                <a:t>个重复</a:t>
              </a:r>
              <a:endParaRPr lang="en-US" altLang="zh-CN" sz="1200" b="1" dirty="0">
                <a:solidFill>
                  <a:srgbClr val="0000FF"/>
                </a:solidFill>
                <a:latin typeface="微软雅黑" pitchFamily="34" charset="-122"/>
                <a:ea typeface="微软雅黑" pitchFamily="34" charset="-122"/>
                <a:cs typeface="Times New Roman" pitchFamily="18" charset="0"/>
              </a:endParaRPr>
            </a:p>
            <a:p>
              <a:pPr algn="r" eaLnBrk="1" hangingPunct="1"/>
              <a:r>
                <a:rPr lang="zh-CN" altLang="en-US" sz="1200" b="1" dirty="0">
                  <a:solidFill>
                    <a:srgbClr val="0000FF"/>
                  </a:solidFill>
                  <a:latin typeface="微软雅黑" pitchFamily="34" charset="-122"/>
                  <a:ea typeface="微软雅黑" pitchFamily="34" charset="-122"/>
                  <a:cs typeface="Times New Roman" pitchFamily="18" charset="0"/>
                </a:rPr>
                <a:t>的 </a:t>
              </a:r>
              <a:r>
                <a:rPr lang="en-US" altLang="zh-CN" sz="1200" b="1" dirty="0">
                  <a:solidFill>
                    <a:srgbClr val="0000FF"/>
                  </a:solidFill>
                  <a:latin typeface="微软雅黑" pitchFamily="34" charset="-122"/>
                  <a:ea typeface="微软雅黑" pitchFamily="34" charset="-122"/>
                  <a:cs typeface="Times New Roman" pitchFamily="18" charset="0"/>
                </a:rPr>
                <a:t>ACK</a:t>
              </a:r>
              <a:endParaRPr lang="zh-CN" altLang="en-US" sz="1200" b="1" dirty="0">
                <a:solidFill>
                  <a:srgbClr val="0000FF"/>
                </a:solidFill>
                <a:latin typeface="微软雅黑" pitchFamily="34" charset="-122"/>
                <a:ea typeface="微软雅黑" pitchFamily="34" charset="-122"/>
                <a:cs typeface="Times New Roman" pitchFamily="18" charset="0"/>
              </a:endParaRPr>
            </a:p>
          </p:txBody>
        </p:sp>
        <p:sp>
          <p:nvSpPr>
            <p:cNvPr id="26" name="TextBox 42"/>
            <p:cNvSpPr txBox="1">
              <a:spLocks noChangeArrowheads="1"/>
            </p:cNvSpPr>
            <p:nvPr/>
          </p:nvSpPr>
          <p:spPr bwMode="auto">
            <a:xfrm>
              <a:off x="2810904" y="4715163"/>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超时</a:t>
              </a:r>
            </a:p>
          </p:txBody>
        </p:sp>
        <p:sp>
          <p:nvSpPr>
            <p:cNvPr id="27" name="Text Box 16"/>
            <p:cNvSpPr txBox="1">
              <a:spLocks noChangeArrowheads="1"/>
            </p:cNvSpPr>
            <p:nvPr/>
          </p:nvSpPr>
          <p:spPr bwMode="auto">
            <a:xfrm>
              <a:off x="3932016" y="4664561"/>
              <a:ext cx="2220366"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latin typeface="微软雅黑" pitchFamily="34" charset="-122"/>
                  <a:ea typeface="微软雅黑" pitchFamily="34" charset="-122"/>
                </a:rPr>
                <a:t>拥塞窗口 </a:t>
              </a:r>
              <a:r>
                <a:rPr lang="en-US" altLang="zh-CN" sz="1200" b="1" dirty="0" err="1">
                  <a:latin typeface="微软雅黑" pitchFamily="34" charset="-122"/>
                  <a:ea typeface="微软雅黑" pitchFamily="34" charset="-122"/>
                </a:rPr>
                <a:t>cwnd</a:t>
              </a:r>
              <a:r>
                <a:rPr lang="en-US" altLang="zh-CN" sz="1200" b="1" dirty="0">
                  <a:latin typeface="微软雅黑" pitchFamily="34" charset="-122"/>
                  <a:ea typeface="微软雅黑" pitchFamily="34" charset="-122"/>
                </a:rPr>
                <a:t> </a:t>
              </a:r>
              <a:endParaRPr lang="zh-CN" altLang="en-US" sz="1200" b="1" dirty="0">
                <a:latin typeface="微软雅黑" pitchFamily="34" charset="-122"/>
                <a:ea typeface="微软雅黑" pitchFamily="34" charset="-122"/>
              </a:endParaRPr>
            </a:p>
            <a:p>
              <a:pPr algn="ctr" eaLnBrk="1" hangingPunct="1"/>
              <a:r>
                <a:rPr lang="zh-CN" altLang="en-US" sz="1200" b="1" dirty="0">
                  <a:latin typeface="微软雅黑" pitchFamily="34" charset="-122"/>
                  <a:ea typeface="微软雅黑" pitchFamily="34" charset="-122"/>
                </a:rPr>
                <a:t>按线性规律增大</a:t>
              </a:r>
              <a:endParaRPr lang="en-US" altLang="zh-CN" sz="1200" b="1" u="sng" dirty="0">
                <a:latin typeface="微软雅黑" pitchFamily="34" charset="-122"/>
                <a:ea typeface="微软雅黑" pitchFamily="34" charset="-122"/>
                <a:sym typeface="Symbol" pitchFamily="18" charset="2"/>
              </a:endParaRPr>
            </a:p>
          </p:txBody>
        </p:sp>
        <p:grpSp>
          <p:nvGrpSpPr>
            <p:cNvPr id="28" name="组合 27"/>
            <p:cNvGrpSpPr/>
            <p:nvPr/>
          </p:nvGrpSpPr>
          <p:grpSpPr>
            <a:xfrm>
              <a:off x="2775422" y="1756579"/>
              <a:ext cx="1169466" cy="397559"/>
              <a:chOff x="2775422" y="1756579"/>
              <a:chExt cx="1169466" cy="397559"/>
            </a:xfrm>
          </p:grpSpPr>
          <p:cxnSp>
            <p:nvCxnSpPr>
              <p:cNvPr id="29" name="直接连接符 28"/>
              <p:cNvCxnSpPr/>
              <p:nvPr/>
            </p:nvCxnSpPr>
            <p:spPr bwMode="auto">
              <a:xfrm>
                <a:off x="2775422" y="1756579"/>
                <a:ext cx="1169466" cy="5"/>
              </a:xfrm>
              <a:prstGeom prst="line">
                <a:avLst/>
              </a:prstGeom>
              <a:solidFill>
                <a:schemeClr val="accent1"/>
              </a:solidFill>
              <a:ln w="12700"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756579"/>
                <a:ext cx="0" cy="397559"/>
              </a:xfrm>
              <a:prstGeom prst="straightConnector1">
                <a:avLst/>
              </a:prstGeom>
              <a:ln w="12700">
                <a:solidFill>
                  <a:srgbClr val="0033CC"/>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198486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59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63096" y="594384"/>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发送窗口的上限值</a:t>
            </a:r>
          </a:p>
        </p:txBody>
      </p:sp>
      <p:sp>
        <p:nvSpPr>
          <p:cNvPr id="4" name="Rectangle 68"/>
          <p:cNvSpPr>
            <a:spLocks noChangeArrowheads="1"/>
          </p:cNvSpPr>
          <p:nvPr/>
        </p:nvSpPr>
        <p:spPr bwMode="auto">
          <a:xfrm>
            <a:off x="556963" y="1895671"/>
            <a:ext cx="818496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时，是接收方的</a:t>
            </a:r>
            <a:r>
              <a:rPr lang="zh-CN" altLang="en-US" sz="2000" b="1" dirty="0">
                <a:solidFill>
                  <a:srgbClr val="0000FF"/>
                </a:solidFill>
                <a:latin typeface="微软雅黑" pitchFamily="34" charset="-122"/>
                <a:ea typeface="微软雅黑" pitchFamily="34" charset="-122"/>
              </a:rPr>
              <a:t>接收能力</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a:t>
            </a:r>
            <a:r>
              <a:rPr lang="zh-CN" altLang="en-US" sz="2000" b="1" dirty="0" smtClean="0">
                <a:latin typeface="微软雅黑" pitchFamily="34" charset="-122"/>
                <a:ea typeface="微软雅黑" pitchFamily="34" charset="-122"/>
              </a:rPr>
              <a:t>，是</a:t>
            </a:r>
            <a:r>
              <a:rPr lang="zh-CN" altLang="en-US" sz="2000" b="1" dirty="0" smtClean="0">
                <a:solidFill>
                  <a:srgbClr val="0000FF"/>
                </a:solidFill>
                <a:latin typeface="微软雅黑" pitchFamily="34" charset="-122"/>
                <a:ea typeface="微软雅黑" pitchFamily="34" charset="-122"/>
              </a:rPr>
              <a:t>网络拥塞</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 </a:t>
            </a:r>
          </a:p>
        </p:txBody>
      </p:sp>
      <p:sp>
        <p:nvSpPr>
          <p:cNvPr id="5" name="矩形 4"/>
          <p:cNvSpPr/>
          <p:nvPr/>
        </p:nvSpPr>
        <p:spPr>
          <a:xfrm>
            <a:off x="868047" y="1241137"/>
            <a:ext cx="7267284" cy="531100"/>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发送窗口的上限值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Min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5-9)</a:t>
            </a:r>
          </a:p>
        </p:txBody>
      </p:sp>
    </p:spTree>
    <p:extLst>
      <p:ext uri="{BB962C8B-B14F-4D97-AF65-F5344CB8AC3E}">
        <p14:creationId xmlns:p14="http://schemas.microsoft.com/office/powerpoint/2010/main" val="40395356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591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602553" y="583648"/>
            <a:ext cx="3938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5.8.3  </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主动</a:t>
            </a:r>
            <a:r>
              <a:rPr lang="zh-CN" altLang="en-US" sz="2400" b="1" dirty="0">
                <a:solidFill>
                  <a:schemeClr val="bg1"/>
                </a:solidFill>
                <a:latin typeface="微软雅黑" pitchFamily="34" charset="-122"/>
                <a:ea typeface="微软雅黑" pitchFamily="34" charset="-122"/>
              </a:rPr>
              <a:t>队列管理 </a:t>
            </a:r>
            <a:r>
              <a:rPr lang="en-US" altLang="zh-CN" sz="2400" b="1" dirty="0">
                <a:solidFill>
                  <a:schemeClr val="bg1"/>
                </a:solidFill>
                <a:latin typeface="微软雅黑" pitchFamily="34" charset="-122"/>
                <a:ea typeface="微软雅黑" pitchFamily="34" charset="-122"/>
              </a:rPr>
              <a:t>AQM</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3" y="1029517"/>
            <a:ext cx="8053711" cy="27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拥塞控制和网络层采取的策略有密切联系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例如：</a:t>
            </a:r>
            <a:endParaRPr lang="en-US" altLang="zh-CN" sz="2000" b="1" dirty="0" smtClean="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路由器对某些分组的处理时间特别长</a:t>
            </a:r>
            <a:r>
              <a:rPr lang="zh-CN" altLang="en-US" sz="2000" b="1" dirty="0" smtClean="0">
                <a:latin typeface="微软雅黑" pitchFamily="34" charset="-122"/>
                <a:ea typeface="微软雅黑" pitchFamily="34" charset="-122"/>
              </a:rPr>
              <a:t>，就可能引起</a:t>
            </a:r>
            <a:r>
              <a:rPr lang="zh-CN" altLang="en-US" sz="2000" b="1" dirty="0">
                <a:latin typeface="微软雅黑" pitchFamily="34" charset="-122"/>
                <a:ea typeface="微软雅黑" pitchFamily="34" charset="-122"/>
              </a:rPr>
              <a:t>发送</a:t>
            </a:r>
            <a:r>
              <a:rPr lang="zh-CN" altLang="en-US" sz="2000" b="1" dirty="0" smtClean="0">
                <a:latin typeface="微软雅黑" pitchFamily="34" charset="-122"/>
                <a:ea typeface="微软雅黑" pitchFamily="34" charset="-122"/>
              </a:rPr>
              <a:t>方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超时</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对这些</a:t>
            </a:r>
            <a:r>
              <a:rPr lang="zh-CN" altLang="en-US" sz="2000" b="1" dirty="0">
                <a:latin typeface="微软雅黑" pitchFamily="34" charset="-122"/>
                <a:ea typeface="微软雅黑" pitchFamily="34" charset="-122"/>
              </a:rPr>
              <a:t>报文段进行重传。</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重传会使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连接的发送端认为在网络中发生了拥塞，但实际上网络并没有发生拥塞。</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拥塞控制</a:t>
            </a:r>
            <a:r>
              <a:rPr lang="zh-CN" altLang="en-US" sz="2000" b="1" dirty="0">
                <a:solidFill>
                  <a:srgbClr val="C00000"/>
                </a:solidFill>
                <a:latin typeface="微软雅黑" pitchFamily="34" charset="-122"/>
                <a:ea typeface="微软雅黑" pitchFamily="34" charset="-122"/>
              </a:rPr>
              <a:t>影响最大</a:t>
            </a:r>
            <a:r>
              <a:rPr lang="zh-CN" altLang="en-US" sz="2000" b="1" dirty="0">
                <a:solidFill>
                  <a:srgbClr val="0000FF"/>
                </a:solidFill>
                <a:latin typeface="微软雅黑" pitchFamily="34" charset="-122"/>
                <a:ea typeface="微软雅黑" pitchFamily="34" charset="-122"/>
              </a:rPr>
              <a:t>的就是路由器的</a:t>
            </a:r>
            <a:r>
              <a:rPr lang="zh-CN" altLang="en-US" sz="2000" b="1" dirty="0">
                <a:solidFill>
                  <a:srgbClr val="C00000"/>
                </a:solidFill>
                <a:latin typeface="微软雅黑" pitchFamily="34" charset="-122"/>
                <a:ea typeface="微软雅黑" pitchFamily="34" charset="-122"/>
              </a:rPr>
              <a:t>分组丢弃策略</a:t>
            </a:r>
            <a:r>
              <a:rPr lang="zh-CN" altLang="en-US" sz="2000" b="1" dirty="0" smtClean="0">
                <a:solidFill>
                  <a:srgbClr val="C00000"/>
                </a:solidFill>
                <a:latin typeface="微软雅黑" pitchFamily="34" charset="-122"/>
                <a:ea typeface="微软雅黑" pitchFamily="34" charset="-122"/>
              </a:rPr>
              <a:t>。</a:t>
            </a:r>
          </a:p>
        </p:txBody>
      </p:sp>
    </p:spTree>
    <p:extLst>
      <p:ext uri="{BB962C8B-B14F-4D97-AF65-F5344CB8AC3E}">
        <p14:creationId xmlns:p14="http://schemas.microsoft.com/office/powerpoint/2010/main" val="22845622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823498" y="589202"/>
            <a:ext cx="3515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 </a:t>
            </a:r>
            <a:r>
              <a:rPr lang="zh-CN" altLang="en-US" sz="2000" b="1" dirty="0">
                <a:solidFill>
                  <a:schemeClr val="bg1"/>
                </a:solidFill>
                <a:latin typeface="微软雅黑" pitchFamily="34" charset="-122"/>
                <a:ea typeface="微软雅黑" pitchFamily="34" charset="-122"/>
              </a:rPr>
              <a:t>处理规则</a:t>
            </a:r>
          </a:p>
        </p:txBody>
      </p:sp>
      <p:sp>
        <p:nvSpPr>
          <p:cNvPr id="4" name="Rectangle 68"/>
          <p:cNvSpPr>
            <a:spLocks noChangeArrowheads="1"/>
          </p:cNvSpPr>
          <p:nvPr/>
        </p:nvSpPr>
        <p:spPr bwMode="auto">
          <a:xfrm>
            <a:off x="556963" y="985512"/>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先进先出</a:t>
            </a:r>
            <a:r>
              <a:rPr lang="en-US" altLang="zh-CN" sz="2000" b="1" dirty="0" smtClean="0">
                <a:solidFill>
                  <a:srgbClr val="C00000"/>
                </a:solidFill>
                <a:latin typeface="微软雅黑" pitchFamily="34" charset="-122"/>
                <a:ea typeface="微软雅黑" pitchFamily="34" charset="-122"/>
              </a:rPr>
              <a:t>FIFO </a:t>
            </a:r>
            <a:r>
              <a:rPr lang="en-US" altLang="zh-CN" sz="2000" b="1" dirty="0">
                <a:latin typeface="微软雅黑" pitchFamily="34" charset="-122"/>
                <a:ea typeface="微软雅黑" pitchFamily="34" charset="-122"/>
              </a:rPr>
              <a:t>(First In First Out</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处理规则：</a:t>
            </a:r>
            <a:endParaRPr lang="zh-CN" altLang="en-US"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尾部丢弃策略 </a:t>
            </a:r>
            <a:r>
              <a:rPr lang="en-US" altLang="zh-CN" sz="2000" b="1" dirty="0">
                <a:latin typeface="微软雅黑" pitchFamily="34" charset="-122"/>
                <a:ea typeface="微软雅黑" pitchFamily="34" charset="-122"/>
              </a:rPr>
              <a:t>(tail-drop policy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队列已满时，</a:t>
            </a:r>
            <a:r>
              <a:rPr lang="zh-CN" altLang="en-US" sz="2000" b="1" dirty="0" smtClean="0">
                <a:latin typeface="微软雅黑" pitchFamily="34" charset="-122"/>
                <a:ea typeface="微软雅黑" pitchFamily="34" charset="-122"/>
              </a:rPr>
              <a:t>以后到达</a:t>
            </a:r>
            <a:r>
              <a:rPr lang="zh-CN" altLang="en-US" sz="2000" b="1" dirty="0">
                <a:latin typeface="微软雅黑" pitchFamily="34" charset="-122"/>
                <a:ea typeface="微软雅黑" pitchFamily="34" charset="-122"/>
              </a:rPr>
              <a:t>的所有分组（如果能够继续排队，这些分组都将排在队列的尾部）将都被丢弃</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路由器</a:t>
            </a:r>
            <a:r>
              <a:rPr lang="zh-CN" altLang="en-US" sz="2000" b="1" dirty="0">
                <a:latin typeface="微软雅黑" pitchFamily="34" charset="-122"/>
                <a:ea typeface="微软雅黑" pitchFamily="34" charset="-122"/>
              </a:rPr>
              <a:t>的尾部丢弃往往会导致一连串分组的丢失，这就使发送方出现超时重传，使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进入拥塞控制的慢开始状态，结果使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连接的发送方突然把数据的发送速率降低到很小的数值</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744582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15398"/>
            <a:ext cx="8048776" cy="32078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先进先出（</a:t>
            </a:r>
            <a:r>
              <a:rPr lang="en-US" altLang="zh-CN" sz="2000" b="1" dirty="0" smtClean="0">
                <a:solidFill>
                  <a:schemeClr val="bg1"/>
                </a:solidFill>
                <a:latin typeface="微软雅黑" pitchFamily="34" charset="-122"/>
                <a:ea typeface="微软雅黑" pitchFamily="34" charset="-122"/>
              </a:rPr>
              <a:t>FIFO</a:t>
            </a:r>
            <a:r>
              <a:rPr lang="zh-CN" altLang="en-US" sz="2000" b="1" dirty="0" smtClean="0">
                <a:solidFill>
                  <a:schemeClr val="bg1"/>
                </a:solidFill>
                <a:latin typeface="微软雅黑" pitchFamily="34" charset="-122"/>
                <a:ea typeface="微软雅黑" pitchFamily="34" charset="-122"/>
              </a:rPr>
              <a:t>）处理规则与</a:t>
            </a:r>
            <a:r>
              <a:rPr lang="zh-CN" altLang="en-US" sz="2000" b="1" dirty="0">
                <a:solidFill>
                  <a:schemeClr val="bg1"/>
                </a:solidFill>
                <a:latin typeface="微软雅黑" pitchFamily="34" charset="-122"/>
                <a:ea typeface="微软雅黑" pitchFamily="34" charset="-122"/>
              </a:rPr>
              <a:t>尾部丢弃</a:t>
            </a:r>
            <a:r>
              <a:rPr lang="zh-CN" altLang="en-US" sz="2000" b="1" dirty="0" smtClean="0">
                <a:solidFill>
                  <a:schemeClr val="bg1"/>
                </a:solidFill>
                <a:latin typeface="微软雅黑" pitchFamily="34" charset="-122"/>
                <a:ea typeface="微软雅黑" pitchFamily="34" charset="-122"/>
              </a:rPr>
              <a:t>策略</a:t>
            </a:r>
            <a:endParaRPr lang="zh-CN" altLang="en-US" sz="2000" b="1" dirty="0">
              <a:solidFill>
                <a:schemeClr val="bg1"/>
              </a:solidFill>
              <a:latin typeface="微软雅黑" pitchFamily="34" charset="-122"/>
              <a:ea typeface="微软雅黑" pitchFamily="34" charset="-122"/>
            </a:endParaRPr>
          </a:p>
        </p:txBody>
      </p:sp>
      <p:sp>
        <p:nvSpPr>
          <p:cNvPr id="9" name="Rectangle 9"/>
          <p:cNvSpPr>
            <a:spLocks noChangeArrowheads="1"/>
          </p:cNvSpPr>
          <p:nvPr/>
        </p:nvSpPr>
        <p:spPr bwMode="auto">
          <a:xfrm>
            <a:off x="3516080" y="2606106"/>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0" name="Rectangle 10"/>
          <p:cNvSpPr>
            <a:spLocks noChangeArrowheads="1"/>
          </p:cNvSpPr>
          <p:nvPr/>
        </p:nvSpPr>
        <p:spPr bwMode="auto">
          <a:xfrm>
            <a:off x="2873825" y="2708432"/>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1" name="Rectangle 11"/>
          <p:cNvSpPr>
            <a:spLocks noChangeArrowheads="1"/>
          </p:cNvSpPr>
          <p:nvPr/>
        </p:nvSpPr>
        <p:spPr bwMode="auto">
          <a:xfrm>
            <a:off x="2270759" y="2823821"/>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7" name="Rectangle 17"/>
          <p:cNvSpPr>
            <a:spLocks noChangeArrowheads="1"/>
          </p:cNvSpPr>
          <p:nvPr/>
        </p:nvSpPr>
        <p:spPr bwMode="auto">
          <a:xfrm>
            <a:off x="1693819" y="3052421"/>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8" name="Rectangle 18"/>
          <p:cNvSpPr>
            <a:spLocks noChangeArrowheads="1"/>
          </p:cNvSpPr>
          <p:nvPr/>
        </p:nvSpPr>
        <p:spPr bwMode="auto">
          <a:xfrm>
            <a:off x="1127764" y="3357221"/>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29" name="矩形 28"/>
          <p:cNvSpPr/>
          <p:nvPr/>
        </p:nvSpPr>
        <p:spPr>
          <a:xfrm>
            <a:off x="1652453" y="1140973"/>
            <a:ext cx="6096380" cy="86177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在最简单的情况下，</a:t>
            </a:r>
            <a:r>
              <a:rPr lang="zh-CN" altLang="en-US" sz="1600" b="1" dirty="0" smtClean="0">
                <a:solidFill>
                  <a:schemeClr val="bg1"/>
                </a:solidFill>
                <a:latin typeface="微软雅黑" pitchFamily="34" charset="-122"/>
                <a:ea typeface="微软雅黑" pitchFamily="34" charset="-122"/>
              </a:rPr>
              <a:t>路由器队列</a:t>
            </a:r>
            <a:r>
              <a:rPr lang="zh-CN" altLang="en-US" sz="1600" b="1" dirty="0">
                <a:solidFill>
                  <a:schemeClr val="bg1"/>
                </a:solidFill>
                <a:latin typeface="微软雅黑" pitchFamily="34" charset="-122"/>
                <a:ea typeface="微软雅黑" pitchFamily="34" charset="-122"/>
              </a:rPr>
              <a:t>通常</a:t>
            </a:r>
            <a:r>
              <a:rPr lang="zh-CN" altLang="en-US" sz="1600" b="1" dirty="0" smtClean="0">
                <a:solidFill>
                  <a:schemeClr val="bg1"/>
                </a:solidFill>
                <a:latin typeface="微软雅黑" pitchFamily="34" charset="-122"/>
                <a:ea typeface="微软雅黑" pitchFamily="34" charset="-122"/>
              </a:rPr>
              <a:t>采用</a:t>
            </a:r>
            <a:endParaRPr lang="en-US" altLang="zh-CN" sz="1600" b="1" dirty="0" smtClean="0">
              <a:solidFill>
                <a:schemeClr val="bg1"/>
              </a:solidFill>
              <a:latin typeface="微软雅黑" pitchFamily="34" charset="-122"/>
              <a:ea typeface="微软雅黑" pitchFamily="34" charset="-122"/>
            </a:endParaRPr>
          </a:p>
          <a:p>
            <a:pPr algn="ctr">
              <a:lnSpc>
                <a:spcPts val="2000"/>
              </a:lnSpc>
            </a:pPr>
            <a:r>
              <a:rPr lang="zh-CN" altLang="en-US" sz="1600" b="1" dirty="0" smtClean="0">
                <a:solidFill>
                  <a:srgbClr val="FFC000"/>
                </a:solidFill>
                <a:latin typeface="微软雅黑" pitchFamily="34" charset="-122"/>
                <a:ea typeface="微软雅黑" pitchFamily="34" charset="-122"/>
              </a:rPr>
              <a:t>先进先出</a:t>
            </a:r>
            <a:r>
              <a:rPr lang="zh-CN" altLang="en-US" sz="1600" b="1" dirty="0" smtClean="0">
                <a:solidFill>
                  <a:schemeClr val="bg1"/>
                </a:solidFill>
                <a:latin typeface="微软雅黑" pitchFamily="34" charset="-122"/>
                <a:ea typeface="微软雅黑" pitchFamily="34" charset="-122"/>
              </a:rPr>
              <a:t> </a:t>
            </a:r>
            <a:r>
              <a:rPr lang="en-US" altLang="zh-CN" sz="1600" b="1" dirty="0">
                <a:solidFill>
                  <a:schemeClr val="bg1"/>
                </a:solidFill>
                <a:latin typeface="微软雅黑" pitchFamily="34" charset="-122"/>
                <a:ea typeface="微软雅黑" pitchFamily="34" charset="-122"/>
              </a:rPr>
              <a:t>(FIFO) </a:t>
            </a:r>
            <a:r>
              <a:rPr lang="zh-CN" altLang="en-US" sz="1600" b="1" dirty="0" smtClean="0">
                <a:solidFill>
                  <a:schemeClr val="bg1"/>
                </a:solidFill>
                <a:latin typeface="微软雅黑" pitchFamily="34" charset="-122"/>
                <a:ea typeface="微软雅黑" pitchFamily="34" charset="-122"/>
              </a:rPr>
              <a:t>处理规则</a:t>
            </a:r>
            <a:r>
              <a:rPr lang="zh-CN" altLang="en-US" sz="1600" b="1" dirty="0">
                <a:solidFill>
                  <a:schemeClr val="bg1"/>
                </a:solidFill>
                <a:latin typeface="微软雅黑" pitchFamily="34" charset="-122"/>
                <a:ea typeface="微软雅黑" pitchFamily="34" charset="-122"/>
              </a:rPr>
              <a:t>与</a:t>
            </a:r>
            <a:r>
              <a:rPr lang="zh-CN" altLang="en-US" sz="1600" b="1" dirty="0">
                <a:solidFill>
                  <a:srgbClr val="FFC000"/>
                </a:solidFill>
                <a:latin typeface="微软雅黑" pitchFamily="34" charset="-122"/>
                <a:ea typeface="微软雅黑" pitchFamily="34" charset="-122"/>
              </a:rPr>
              <a:t>尾部丢弃策略 </a:t>
            </a:r>
            <a:r>
              <a:rPr lang="en-US" altLang="zh-CN" sz="1600" b="1" dirty="0">
                <a:solidFill>
                  <a:schemeClr val="bg1"/>
                </a:solidFill>
                <a:latin typeface="微软雅黑" pitchFamily="34" charset="-122"/>
                <a:ea typeface="微软雅黑" pitchFamily="34" charset="-122"/>
              </a:rPr>
              <a:t>(tail-drop policy</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a:t>
            </a:r>
            <a:endParaRPr lang="en-US" altLang="zh-CN" sz="1600" b="1" dirty="0" smtClean="0">
              <a:solidFill>
                <a:schemeClr val="bg1"/>
              </a:solidFill>
              <a:latin typeface="微软雅黑" pitchFamily="34" charset="-122"/>
              <a:ea typeface="微软雅黑" pitchFamily="34" charset="-122"/>
            </a:endParaRPr>
          </a:p>
          <a:p>
            <a:pPr algn="ctr">
              <a:lnSpc>
                <a:spcPts val="2000"/>
              </a:lnSpc>
            </a:pPr>
            <a:r>
              <a:rPr lang="zh-CN" altLang="en-US" sz="1600" b="1" dirty="0" smtClean="0">
                <a:solidFill>
                  <a:schemeClr val="bg1"/>
                </a:solidFill>
                <a:latin typeface="微软雅黑" pitchFamily="34" charset="-122"/>
                <a:ea typeface="微软雅黑" pitchFamily="34" charset="-122"/>
              </a:rPr>
              <a:t>当</a:t>
            </a:r>
            <a:r>
              <a:rPr lang="zh-CN" altLang="en-US" sz="1600" b="1" dirty="0">
                <a:solidFill>
                  <a:schemeClr val="bg1"/>
                </a:solidFill>
                <a:latin typeface="微软雅黑" pitchFamily="34" charset="-122"/>
                <a:ea typeface="微软雅黑" pitchFamily="34" charset="-122"/>
              </a:rPr>
              <a:t>队列已满时，</a:t>
            </a:r>
            <a:r>
              <a:rPr lang="zh-CN" altLang="en-US" sz="1600" b="1" dirty="0" smtClean="0">
                <a:solidFill>
                  <a:schemeClr val="bg1"/>
                </a:solidFill>
                <a:latin typeface="微软雅黑" pitchFamily="34" charset="-122"/>
                <a:ea typeface="微软雅黑" pitchFamily="34" charset="-122"/>
              </a:rPr>
              <a:t>以后到达</a:t>
            </a:r>
            <a:r>
              <a:rPr lang="zh-CN" altLang="en-US" sz="1600" b="1" dirty="0">
                <a:solidFill>
                  <a:schemeClr val="bg1"/>
                </a:solidFill>
                <a:latin typeface="微软雅黑" pitchFamily="34" charset="-122"/>
                <a:ea typeface="微软雅黑" pitchFamily="34" charset="-122"/>
              </a:rPr>
              <a:t>的所有</a:t>
            </a:r>
            <a:r>
              <a:rPr lang="zh-CN" altLang="en-US" sz="1600" b="1" dirty="0" smtClean="0">
                <a:solidFill>
                  <a:schemeClr val="bg1"/>
                </a:solidFill>
                <a:latin typeface="微软雅黑" pitchFamily="34" charset="-122"/>
                <a:ea typeface="微软雅黑" pitchFamily="34" charset="-122"/>
              </a:rPr>
              <a:t>分组将</a:t>
            </a:r>
            <a:r>
              <a:rPr lang="zh-CN" altLang="en-US" sz="1600" b="1" dirty="0">
                <a:solidFill>
                  <a:schemeClr val="bg1"/>
                </a:solidFill>
                <a:latin typeface="微软雅黑" pitchFamily="34" charset="-122"/>
                <a:ea typeface="微软雅黑" pitchFamily="34" charset="-122"/>
              </a:rPr>
              <a:t>都被</a:t>
            </a:r>
            <a:r>
              <a:rPr lang="zh-CN" altLang="en-US" sz="1600" b="1" dirty="0" smtClean="0">
                <a:solidFill>
                  <a:schemeClr val="bg1"/>
                </a:solidFill>
                <a:latin typeface="微软雅黑" pitchFamily="34" charset="-122"/>
                <a:ea typeface="微软雅黑" pitchFamily="34" charset="-122"/>
              </a:rPr>
              <a:t>丢弃。</a:t>
            </a:r>
            <a:endParaRPr lang="zh-CN" altLang="en-US" sz="1600" b="1" dirty="0">
              <a:solidFill>
                <a:schemeClr val="bg1"/>
              </a:solidFill>
              <a:latin typeface="微软雅黑" pitchFamily="34" charset="-122"/>
              <a:ea typeface="微软雅黑" pitchFamily="34" charset="-122"/>
            </a:endParaRPr>
          </a:p>
        </p:txBody>
      </p:sp>
      <p:grpSp>
        <p:nvGrpSpPr>
          <p:cNvPr id="39" name="组合 38"/>
          <p:cNvGrpSpPr/>
          <p:nvPr/>
        </p:nvGrpSpPr>
        <p:grpSpPr>
          <a:xfrm>
            <a:off x="4235261" y="2161969"/>
            <a:ext cx="4165845" cy="1143000"/>
            <a:chOff x="4235261" y="2103118"/>
            <a:chExt cx="4165845" cy="1143000"/>
          </a:xfrm>
        </p:grpSpPr>
        <p:grpSp>
          <p:nvGrpSpPr>
            <p:cNvPr id="40" name="组合 39"/>
            <p:cNvGrpSpPr/>
            <p:nvPr/>
          </p:nvGrpSpPr>
          <p:grpSpPr>
            <a:xfrm>
              <a:off x="4235261" y="2103118"/>
              <a:ext cx="3864782" cy="1143000"/>
              <a:chOff x="4313639" y="2103118"/>
              <a:chExt cx="3864782" cy="1143000"/>
            </a:xfrm>
          </p:grpSpPr>
          <p:sp>
            <p:nvSpPr>
              <p:cNvPr id="42"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3"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41"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Line 25"/>
          <p:cNvSpPr>
            <a:spLocks noChangeShapeType="1"/>
          </p:cNvSpPr>
          <p:nvPr/>
        </p:nvSpPr>
        <p:spPr bwMode="auto">
          <a:xfrm flipV="1">
            <a:off x="4260713" y="3355043"/>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6"/>
          <p:cNvSpPr txBox="1">
            <a:spLocks noChangeArrowheads="1"/>
          </p:cNvSpPr>
          <p:nvPr/>
        </p:nvSpPr>
        <p:spPr bwMode="auto">
          <a:xfrm>
            <a:off x="4263664" y="3532827"/>
            <a:ext cx="1261884" cy="307777"/>
          </a:xfrm>
          <a:prstGeom prst="rect">
            <a:avLst/>
          </a:prstGeom>
          <a:noFill/>
          <a:ln>
            <a:noFill/>
          </a:ln>
          <a:effectLst/>
        </p:spPr>
        <p:txBody>
          <a:bodyPr wrap="none">
            <a:spAutoFit/>
          </a:bodyPr>
          <a:lstStyle/>
          <a:p>
            <a:pPr algn="l" eaLnBrk="1" hangingPunct="1"/>
            <a:r>
              <a:rPr lang="zh-CN" altLang="en-US" sz="1400" b="1" dirty="0" smtClean="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
        <p:nvSpPr>
          <p:cNvPr id="5" name="Rectangle 5"/>
          <p:cNvSpPr>
            <a:spLocks noChangeArrowheads="1"/>
          </p:cNvSpPr>
          <p:nvPr/>
        </p:nvSpPr>
        <p:spPr bwMode="auto">
          <a:xfrm>
            <a:off x="67774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6" name="Rectangle 6"/>
          <p:cNvSpPr>
            <a:spLocks noChangeArrowheads="1"/>
          </p:cNvSpPr>
          <p:nvPr/>
        </p:nvSpPr>
        <p:spPr bwMode="auto">
          <a:xfrm>
            <a:off x="60154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7" name="Rectangle 7"/>
          <p:cNvSpPr>
            <a:spLocks noChangeArrowheads="1"/>
          </p:cNvSpPr>
          <p:nvPr/>
        </p:nvSpPr>
        <p:spPr bwMode="auto">
          <a:xfrm>
            <a:off x="51772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8" name="Rectangle 8"/>
          <p:cNvSpPr>
            <a:spLocks noChangeArrowheads="1"/>
          </p:cNvSpPr>
          <p:nvPr/>
        </p:nvSpPr>
        <p:spPr bwMode="auto">
          <a:xfrm>
            <a:off x="44152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6284251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0-#ppt_w/2"/>
                                          </p:val>
                                        </p:tav>
                                        <p:tav tm="100000">
                                          <p:val>
                                            <p:strVal val="#ppt_x"/>
                                          </p:val>
                                        </p:tav>
                                      </p:tavLst>
                                    </p:anim>
                                    <p:anim calcmode="lin" valueType="num">
                                      <p:cBhvr additive="base">
                                        <p:cTn id="12" dur="2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0-#ppt_w/2"/>
                                          </p:val>
                                        </p:tav>
                                        <p:tav tm="100000">
                                          <p:val>
                                            <p:strVal val="#ppt_x"/>
                                          </p:val>
                                        </p:tav>
                                      </p:tavLst>
                                    </p:anim>
                                    <p:anim calcmode="lin" valueType="num">
                                      <p:cBhvr additive="base">
                                        <p:cTn id="16" dur="2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0-#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2000" fill="hold"/>
                                        <p:tgtEl>
                                          <p:spTgt spid="9"/>
                                        </p:tgtEl>
                                        <p:attrNameLst>
                                          <p:attrName>ppt_x</p:attrName>
                                        </p:attrNameLst>
                                      </p:cBhvr>
                                      <p:tavLst>
                                        <p:tav tm="0">
                                          <p:val>
                                            <p:strVal val="0-#ppt_w/2"/>
                                          </p:val>
                                        </p:tav>
                                        <p:tav tm="100000">
                                          <p:val>
                                            <p:strVal val="#ppt_x"/>
                                          </p:val>
                                        </p:tav>
                                      </p:tavLst>
                                    </p:anim>
                                    <p:anim calcmode="lin" valueType="num">
                                      <p:cBhvr additive="base">
                                        <p:cTn id="24" dur="2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2000" fill="hold"/>
                                        <p:tgtEl>
                                          <p:spTgt spid="10"/>
                                        </p:tgtEl>
                                        <p:attrNameLst>
                                          <p:attrName>ppt_x</p:attrName>
                                        </p:attrNameLst>
                                      </p:cBhvr>
                                      <p:tavLst>
                                        <p:tav tm="0">
                                          <p:val>
                                            <p:strVal val="0-#ppt_w/2"/>
                                          </p:val>
                                        </p:tav>
                                        <p:tav tm="100000">
                                          <p:val>
                                            <p:strVal val="#ppt_x"/>
                                          </p:val>
                                        </p:tav>
                                      </p:tavLst>
                                    </p:anim>
                                    <p:anim calcmode="lin" valueType="num">
                                      <p:cBhvr additive="base">
                                        <p:cTn id="28" dur="20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000" fill="hold"/>
                                        <p:tgtEl>
                                          <p:spTgt spid="17"/>
                                        </p:tgtEl>
                                        <p:attrNameLst>
                                          <p:attrName>ppt_x</p:attrName>
                                        </p:attrNameLst>
                                      </p:cBhvr>
                                      <p:tavLst>
                                        <p:tav tm="0">
                                          <p:val>
                                            <p:strVal val="0-#ppt_w/2"/>
                                          </p:val>
                                        </p:tav>
                                        <p:tav tm="100000">
                                          <p:val>
                                            <p:strVal val="#ppt_x"/>
                                          </p:val>
                                        </p:tav>
                                      </p:tavLst>
                                    </p:anim>
                                    <p:anim calcmode="lin" valueType="num">
                                      <p:cBhvr additive="base">
                                        <p:cTn id="36" dur="20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2000" fill="hold"/>
                                        <p:tgtEl>
                                          <p:spTgt spid="18"/>
                                        </p:tgtEl>
                                        <p:attrNameLst>
                                          <p:attrName>ppt_x</p:attrName>
                                        </p:attrNameLst>
                                      </p:cBhvr>
                                      <p:tavLst>
                                        <p:tav tm="0">
                                          <p:val>
                                            <p:strVal val="0-#ppt_w/2"/>
                                          </p:val>
                                        </p:tav>
                                        <p:tav tm="100000">
                                          <p:val>
                                            <p:strVal val="#ppt_x"/>
                                          </p:val>
                                        </p:tav>
                                      </p:tavLst>
                                    </p:anim>
                                    <p:anim calcmode="lin" valueType="num">
                                      <p:cBhvr additive="base">
                                        <p:cTn id="40" dur="200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xit" presetSubtype="4" fill="hold" grpId="1" nodeType="afterEffect">
                                  <p:stCondLst>
                                    <p:cond delay="1000"/>
                                  </p:stCondLst>
                                  <p:childTnLst>
                                    <p:anim calcmode="lin" valueType="num">
                                      <p:cBhvr additive="base">
                                        <p:cTn id="43" dur="2000"/>
                                        <p:tgtEl>
                                          <p:spTgt spid="9"/>
                                        </p:tgtEl>
                                        <p:attrNameLst>
                                          <p:attrName>ppt_x</p:attrName>
                                        </p:attrNameLst>
                                      </p:cBhvr>
                                      <p:tavLst>
                                        <p:tav tm="0">
                                          <p:val>
                                            <p:strVal val="ppt_x"/>
                                          </p:val>
                                        </p:tav>
                                        <p:tav tm="100000">
                                          <p:val>
                                            <p:strVal val="ppt_x"/>
                                          </p:val>
                                        </p:tav>
                                      </p:tavLst>
                                    </p:anim>
                                    <p:anim calcmode="lin" valueType="num">
                                      <p:cBhvr additive="base">
                                        <p:cTn id="44" dur="2000"/>
                                        <p:tgtEl>
                                          <p:spTgt spid="9"/>
                                        </p:tgtEl>
                                        <p:attrNameLst>
                                          <p:attrName>ppt_y</p:attrName>
                                        </p:attrNameLst>
                                      </p:cBhvr>
                                      <p:tavLst>
                                        <p:tav tm="0">
                                          <p:val>
                                            <p:strVal val="ppt_y"/>
                                          </p:val>
                                        </p:tav>
                                        <p:tav tm="100000">
                                          <p:val>
                                            <p:strVal val="1+ppt_h/2"/>
                                          </p:val>
                                        </p:tav>
                                      </p:tavLst>
                                    </p:anim>
                                    <p:set>
                                      <p:cBhvr>
                                        <p:cTn id="45" dur="1" fill="hold">
                                          <p:stCondLst>
                                            <p:cond delay="1999"/>
                                          </p:stCondLst>
                                        </p:cTn>
                                        <p:tgtEl>
                                          <p:spTgt spid="9"/>
                                        </p:tgtEl>
                                        <p:attrNameLst>
                                          <p:attrName>style.visibility</p:attrName>
                                        </p:attrNameLst>
                                      </p:cBhvr>
                                      <p:to>
                                        <p:strVal val="hidden"/>
                                      </p:to>
                                    </p:set>
                                  </p:childTnLst>
                                </p:cTn>
                              </p:par>
                              <p:par>
                                <p:cTn id="46" presetID="2" presetClass="exit" presetSubtype="4" fill="hold" grpId="1" nodeType="withEffect">
                                  <p:stCondLst>
                                    <p:cond delay="1000"/>
                                  </p:stCondLst>
                                  <p:childTnLst>
                                    <p:anim calcmode="lin" valueType="num">
                                      <p:cBhvr additive="base">
                                        <p:cTn id="47" dur="2000"/>
                                        <p:tgtEl>
                                          <p:spTgt spid="10"/>
                                        </p:tgtEl>
                                        <p:attrNameLst>
                                          <p:attrName>ppt_x</p:attrName>
                                        </p:attrNameLst>
                                      </p:cBhvr>
                                      <p:tavLst>
                                        <p:tav tm="0">
                                          <p:val>
                                            <p:strVal val="ppt_x"/>
                                          </p:val>
                                        </p:tav>
                                        <p:tav tm="100000">
                                          <p:val>
                                            <p:strVal val="ppt_x"/>
                                          </p:val>
                                        </p:tav>
                                      </p:tavLst>
                                    </p:anim>
                                    <p:anim calcmode="lin" valueType="num">
                                      <p:cBhvr additive="base">
                                        <p:cTn id="48" dur="2000"/>
                                        <p:tgtEl>
                                          <p:spTgt spid="10"/>
                                        </p:tgtEl>
                                        <p:attrNameLst>
                                          <p:attrName>ppt_y</p:attrName>
                                        </p:attrNameLst>
                                      </p:cBhvr>
                                      <p:tavLst>
                                        <p:tav tm="0">
                                          <p:val>
                                            <p:strVal val="ppt_y"/>
                                          </p:val>
                                        </p:tav>
                                        <p:tav tm="100000">
                                          <p:val>
                                            <p:strVal val="1+ppt_h/2"/>
                                          </p:val>
                                        </p:tav>
                                      </p:tavLst>
                                    </p:anim>
                                    <p:set>
                                      <p:cBhvr>
                                        <p:cTn id="49" dur="1" fill="hold">
                                          <p:stCondLst>
                                            <p:cond delay="1999"/>
                                          </p:stCondLst>
                                        </p:cTn>
                                        <p:tgtEl>
                                          <p:spTgt spid="10"/>
                                        </p:tgtEl>
                                        <p:attrNameLst>
                                          <p:attrName>style.visibility</p:attrName>
                                        </p:attrNameLst>
                                      </p:cBhvr>
                                      <p:to>
                                        <p:strVal val="hidden"/>
                                      </p:to>
                                    </p:set>
                                  </p:childTnLst>
                                </p:cTn>
                              </p:par>
                              <p:par>
                                <p:cTn id="50" presetID="2" presetClass="exit" presetSubtype="4" fill="hold" grpId="1" nodeType="withEffect">
                                  <p:stCondLst>
                                    <p:cond delay="1000"/>
                                  </p:stCondLst>
                                  <p:childTnLst>
                                    <p:anim calcmode="lin" valueType="num">
                                      <p:cBhvr additive="base">
                                        <p:cTn id="51" dur="2000"/>
                                        <p:tgtEl>
                                          <p:spTgt spid="11"/>
                                        </p:tgtEl>
                                        <p:attrNameLst>
                                          <p:attrName>ppt_x</p:attrName>
                                        </p:attrNameLst>
                                      </p:cBhvr>
                                      <p:tavLst>
                                        <p:tav tm="0">
                                          <p:val>
                                            <p:strVal val="ppt_x"/>
                                          </p:val>
                                        </p:tav>
                                        <p:tav tm="100000">
                                          <p:val>
                                            <p:strVal val="ppt_x"/>
                                          </p:val>
                                        </p:tav>
                                      </p:tavLst>
                                    </p:anim>
                                    <p:anim calcmode="lin" valueType="num">
                                      <p:cBhvr additive="base">
                                        <p:cTn id="52" dur="2000"/>
                                        <p:tgtEl>
                                          <p:spTgt spid="11"/>
                                        </p:tgtEl>
                                        <p:attrNameLst>
                                          <p:attrName>ppt_y</p:attrName>
                                        </p:attrNameLst>
                                      </p:cBhvr>
                                      <p:tavLst>
                                        <p:tav tm="0">
                                          <p:val>
                                            <p:strVal val="ppt_y"/>
                                          </p:val>
                                        </p:tav>
                                        <p:tav tm="100000">
                                          <p:val>
                                            <p:strVal val="1+ppt_h/2"/>
                                          </p:val>
                                        </p:tav>
                                      </p:tavLst>
                                    </p:anim>
                                    <p:set>
                                      <p:cBhvr>
                                        <p:cTn id="53" dur="1" fill="hold">
                                          <p:stCondLst>
                                            <p:cond delay="1999"/>
                                          </p:stCondLst>
                                        </p:cTn>
                                        <p:tgtEl>
                                          <p:spTgt spid="11"/>
                                        </p:tgtEl>
                                        <p:attrNameLst>
                                          <p:attrName>style.visibility</p:attrName>
                                        </p:attrNameLst>
                                      </p:cBhvr>
                                      <p:to>
                                        <p:strVal val="hidden"/>
                                      </p:to>
                                    </p:set>
                                  </p:childTnLst>
                                </p:cTn>
                              </p:par>
                              <p:par>
                                <p:cTn id="54" presetID="2" presetClass="exit" presetSubtype="4" fill="hold" grpId="1" nodeType="withEffect">
                                  <p:stCondLst>
                                    <p:cond delay="1000"/>
                                  </p:stCondLst>
                                  <p:childTnLst>
                                    <p:anim calcmode="lin" valueType="num">
                                      <p:cBhvr additive="base">
                                        <p:cTn id="55" dur="2000"/>
                                        <p:tgtEl>
                                          <p:spTgt spid="17"/>
                                        </p:tgtEl>
                                        <p:attrNameLst>
                                          <p:attrName>ppt_x</p:attrName>
                                        </p:attrNameLst>
                                      </p:cBhvr>
                                      <p:tavLst>
                                        <p:tav tm="0">
                                          <p:val>
                                            <p:strVal val="ppt_x"/>
                                          </p:val>
                                        </p:tav>
                                        <p:tav tm="100000">
                                          <p:val>
                                            <p:strVal val="ppt_x"/>
                                          </p:val>
                                        </p:tav>
                                      </p:tavLst>
                                    </p:anim>
                                    <p:anim calcmode="lin" valueType="num">
                                      <p:cBhvr additive="base">
                                        <p:cTn id="56" dur="2000"/>
                                        <p:tgtEl>
                                          <p:spTgt spid="17"/>
                                        </p:tgtEl>
                                        <p:attrNameLst>
                                          <p:attrName>ppt_y</p:attrName>
                                        </p:attrNameLst>
                                      </p:cBhvr>
                                      <p:tavLst>
                                        <p:tav tm="0">
                                          <p:val>
                                            <p:strVal val="ppt_y"/>
                                          </p:val>
                                        </p:tav>
                                        <p:tav tm="100000">
                                          <p:val>
                                            <p:strVal val="1+ppt_h/2"/>
                                          </p:val>
                                        </p:tav>
                                      </p:tavLst>
                                    </p:anim>
                                    <p:set>
                                      <p:cBhvr>
                                        <p:cTn id="57" dur="1" fill="hold">
                                          <p:stCondLst>
                                            <p:cond delay="1999"/>
                                          </p:stCondLst>
                                        </p:cTn>
                                        <p:tgtEl>
                                          <p:spTgt spid="17"/>
                                        </p:tgtEl>
                                        <p:attrNameLst>
                                          <p:attrName>style.visibility</p:attrName>
                                        </p:attrNameLst>
                                      </p:cBhvr>
                                      <p:to>
                                        <p:strVal val="hidden"/>
                                      </p:to>
                                    </p:set>
                                  </p:childTnLst>
                                </p:cTn>
                              </p:par>
                              <p:par>
                                <p:cTn id="58" presetID="2" presetClass="exit" presetSubtype="4" fill="hold" grpId="1" nodeType="withEffect">
                                  <p:stCondLst>
                                    <p:cond delay="1000"/>
                                  </p:stCondLst>
                                  <p:childTnLst>
                                    <p:anim calcmode="lin" valueType="num">
                                      <p:cBhvr additive="base">
                                        <p:cTn id="59" dur="2000"/>
                                        <p:tgtEl>
                                          <p:spTgt spid="18"/>
                                        </p:tgtEl>
                                        <p:attrNameLst>
                                          <p:attrName>ppt_x</p:attrName>
                                        </p:attrNameLst>
                                      </p:cBhvr>
                                      <p:tavLst>
                                        <p:tav tm="0">
                                          <p:val>
                                            <p:strVal val="ppt_x"/>
                                          </p:val>
                                        </p:tav>
                                        <p:tav tm="100000">
                                          <p:val>
                                            <p:strVal val="ppt_x"/>
                                          </p:val>
                                        </p:tav>
                                      </p:tavLst>
                                    </p:anim>
                                    <p:anim calcmode="lin" valueType="num">
                                      <p:cBhvr additive="base">
                                        <p:cTn id="60" dur="2000"/>
                                        <p:tgtEl>
                                          <p:spTgt spid="18"/>
                                        </p:tgtEl>
                                        <p:attrNameLst>
                                          <p:attrName>ppt_y</p:attrName>
                                        </p:attrNameLst>
                                      </p:cBhvr>
                                      <p:tavLst>
                                        <p:tav tm="0">
                                          <p:val>
                                            <p:strVal val="ppt_y"/>
                                          </p:val>
                                        </p:tav>
                                        <p:tav tm="100000">
                                          <p:val>
                                            <p:strVal val="1+ppt_h/2"/>
                                          </p:val>
                                        </p:tav>
                                      </p:tavLst>
                                    </p:anim>
                                    <p:set>
                                      <p:cBhvr>
                                        <p:cTn id="61" dur="1" fill="hold">
                                          <p:stCondLst>
                                            <p:cond delay="1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7" grpId="0" animBg="1"/>
      <p:bldP spid="17" grpId="1" animBg="1"/>
      <p:bldP spid="18" grpId="0" animBg="1"/>
      <p:bldP spid="18" grpId="1" animBg="1"/>
      <p:bldP spid="5" grpId="0" animBg="1"/>
      <p:bldP spid="6" grpId="0" animBg="1"/>
      <p:bldP spid="7" grpId="0" animBg="1"/>
      <p:bldP spid="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8799"/>
            <a:ext cx="8048776" cy="33181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621410" y="1145619"/>
            <a:ext cx="6099143" cy="348813"/>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分组丢弃使发送方出现超时重传，使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r>
              <a:rPr lang="zh-CN" altLang="en-US" sz="1600" b="1" dirty="0" smtClean="0">
                <a:solidFill>
                  <a:schemeClr val="bg1"/>
                </a:solidFill>
                <a:latin typeface="微软雅黑" pitchFamily="34" charset="-122"/>
                <a:ea typeface="微软雅黑" pitchFamily="34" charset="-122"/>
              </a:rPr>
              <a:t>进入</a:t>
            </a:r>
            <a:r>
              <a:rPr lang="zh-CN" altLang="en-US" sz="1600" b="1" dirty="0" smtClean="0">
                <a:solidFill>
                  <a:srgbClr val="FFC000"/>
                </a:solidFill>
                <a:latin typeface="微软雅黑" pitchFamily="34" charset="-122"/>
                <a:ea typeface="微软雅黑" pitchFamily="34" charset="-122"/>
              </a:rPr>
              <a:t>慢</a:t>
            </a:r>
            <a:r>
              <a:rPr lang="zh-CN" altLang="en-US" sz="1600" b="1" dirty="0">
                <a:solidFill>
                  <a:srgbClr val="FFC000"/>
                </a:solidFill>
                <a:latin typeface="微软雅黑" pitchFamily="34" charset="-122"/>
                <a:ea typeface="微软雅黑" pitchFamily="34" charset="-122"/>
              </a:rPr>
              <a:t>开始</a:t>
            </a:r>
            <a:r>
              <a:rPr lang="zh-CN" altLang="en-US" sz="1600" b="1" dirty="0">
                <a:solidFill>
                  <a:schemeClr val="bg1"/>
                </a:solidFill>
                <a:latin typeface="微软雅黑" pitchFamily="34" charset="-122"/>
                <a:ea typeface="微软雅黑" pitchFamily="34" charset="-122"/>
              </a:rPr>
              <a:t>状态。</a:t>
            </a:r>
          </a:p>
        </p:txBody>
      </p:sp>
      <p:sp>
        <p:nvSpPr>
          <p:cNvPr id="70" name="Line 6"/>
          <p:cNvSpPr>
            <a:spLocks noChangeShapeType="1"/>
          </p:cNvSpPr>
          <p:nvPr/>
        </p:nvSpPr>
        <p:spPr bwMode="auto">
          <a:xfrm>
            <a:off x="2286000" y="4035834"/>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5118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105179"/>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smtClean="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3877084"/>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smtClean="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6" name="Line 12"/>
          <p:cNvSpPr>
            <a:spLocks noChangeShapeType="1"/>
          </p:cNvSpPr>
          <p:nvPr/>
        </p:nvSpPr>
        <p:spPr bwMode="auto">
          <a:xfrm>
            <a:off x="2286000" y="37945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3" name="Text Box 19"/>
          <p:cNvSpPr txBox="1">
            <a:spLocks noChangeArrowheads="1"/>
          </p:cNvSpPr>
          <p:nvPr/>
        </p:nvSpPr>
        <p:spPr bwMode="auto">
          <a:xfrm>
            <a:off x="6891311" y="2353084"/>
            <a:ext cx="95728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smtClean="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648619"/>
            <a:ext cx="1605143"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algn="l" eaLnBrk="1" latinLnBrk="1" hangingPunct="1"/>
            <a:r>
              <a:rPr kumimoji="1" lang="zh-CN" altLang="en-US" sz="1100" b="1" dirty="0" smtClean="0">
                <a:effectLst/>
                <a:latin typeface="微软雅黑" pitchFamily="34" charset="-122"/>
                <a:ea typeface="微软雅黑" pitchFamily="34" charset="-122"/>
              </a:rPr>
              <a:t>队列满时，</a:t>
            </a:r>
            <a:r>
              <a:rPr kumimoji="1" lang="en-US" altLang="zh-CN" sz="1100" b="1" dirty="0" smtClean="0">
                <a:effectLst/>
                <a:latin typeface="微软雅黑" pitchFamily="34" charset="-122"/>
                <a:ea typeface="微软雅黑" pitchFamily="34" charset="-122"/>
              </a:rPr>
              <a:t>TCP </a:t>
            </a:r>
            <a:r>
              <a:rPr kumimoji="1" lang="zh-CN" altLang="en-US" sz="1100" b="1" dirty="0" smtClean="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334419"/>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648619"/>
            <a:ext cx="1267890"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100" b="1" dirty="0" smtClean="0">
                <a:latin typeface="微软雅黑" pitchFamily="34" charset="-122"/>
                <a:ea typeface="微软雅黑" pitchFamily="34" charset="-122"/>
              </a:rPr>
              <a:t>分组离开队列，之后</a:t>
            </a:r>
            <a:r>
              <a:rPr kumimoji="1" lang="zh-CN" altLang="en-US" sz="1100" b="1" dirty="0">
                <a:latin typeface="微软雅黑" pitchFamily="34" charset="-122"/>
                <a:ea typeface="微软雅黑" pitchFamily="34" charset="-122"/>
              </a:rPr>
              <a:t>执行慢启动增大数据</a:t>
            </a:r>
            <a:r>
              <a:rPr kumimoji="1" lang="zh-CN" altLang="en-US" sz="1100" b="1" dirty="0" smtClean="0">
                <a:latin typeface="微软雅黑" pitchFamily="34" charset="-122"/>
                <a:ea typeface="微软雅黑" pitchFamily="34" charset="-122"/>
              </a:rPr>
              <a:t>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648619"/>
            <a:ext cx="1380317"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000" b="1" dirty="0" smtClean="0">
                <a:latin typeface="微软雅黑" pitchFamily="34" charset="-122"/>
                <a:ea typeface="微软雅黑" pitchFamily="34" charset="-122"/>
              </a:rPr>
              <a:t>队列又满</a:t>
            </a:r>
            <a:r>
              <a:rPr kumimoji="1" lang="zh-CN" altLang="en-US" sz="1000" b="1" dirty="0">
                <a:latin typeface="微软雅黑" pitchFamily="34" charset="-122"/>
                <a:ea typeface="微软雅黑" pitchFamily="34" charset="-122"/>
              </a:rPr>
              <a:t>时，</a:t>
            </a:r>
            <a:r>
              <a:rPr kumimoji="1" lang="en-US" altLang="zh-CN" sz="1000" b="1" dirty="0" smtClean="0">
                <a:latin typeface="微软雅黑" pitchFamily="34" charset="-122"/>
                <a:ea typeface="微软雅黑" pitchFamily="34" charset="-122"/>
              </a:rPr>
              <a:t>TCP </a:t>
            </a:r>
            <a:r>
              <a:rPr kumimoji="1" lang="zh-CN" altLang="en-US" sz="1000" b="1" dirty="0" smtClean="0">
                <a:latin typeface="微软雅黑" pitchFamily="34" charset="-122"/>
                <a:ea typeface="微软雅黑" pitchFamily="34" charset="-122"/>
              </a:rPr>
              <a:t>重传</a:t>
            </a:r>
            <a:r>
              <a:rPr kumimoji="1" lang="zh-CN" altLang="en-US" sz="1000" b="1" dirty="0">
                <a:latin typeface="微软雅黑" pitchFamily="34" charset="-122"/>
                <a:ea typeface="微软雅黑" pitchFamily="34" charset="-122"/>
              </a:rPr>
              <a:t>定时器超时，</a:t>
            </a:r>
            <a:r>
              <a:rPr kumimoji="1" lang="zh-CN" altLang="en-US" sz="1000" b="1" dirty="0" smtClean="0">
                <a:latin typeface="微软雅黑" pitchFamily="34" charset="-122"/>
                <a:ea typeface="微软雅黑" pitchFamily="34" charset="-122"/>
              </a:rPr>
              <a:t>重新再次开始</a:t>
            </a:r>
            <a:r>
              <a:rPr kumimoji="1" lang="zh-CN" altLang="en-US" sz="1000" b="1" dirty="0">
                <a:latin typeface="微软雅黑" pitchFamily="34" charset="-122"/>
                <a:ea typeface="微软雅黑" pitchFamily="34" charset="-122"/>
              </a:rPr>
              <a:t>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334419"/>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168005"/>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168006"/>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27"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8"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先进先出（</a:t>
            </a:r>
            <a:r>
              <a:rPr lang="en-US" altLang="zh-CN" sz="2000" b="1" dirty="0" smtClean="0">
                <a:solidFill>
                  <a:schemeClr val="bg1"/>
                </a:solidFill>
                <a:latin typeface="微软雅黑" pitchFamily="34" charset="-122"/>
                <a:ea typeface="微软雅黑" pitchFamily="34" charset="-122"/>
              </a:rPr>
              <a:t>FIFO</a:t>
            </a:r>
            <a:r>
              <a:rPr lang="zh-CN" altLang="en-US" sz="2000" b="1" dirty="0" smtClean="0">
                <a:solidFill>
                  <a:schemeClr val="bg1"/>
                </a:solidFill>
                <a:latin typeface="微软雅黑" pitchFamily="34" charset="-122"/>
                <a:ea typeface="微软雅黑" pitchFamily="34" charset="-122"/>
              </a:rPr>
              <a:t>）处理规则与</a:t>
            </a:r>
            <a:r>
              <a:rPr lang="zh-CN" altLang="en-US" sz="2000" b="1" dirty="0">
                <a:solidFill>
                  <a:schemeClr val="bg1"/>
                </a:solidFill>
                <a:latin typeface="微软雅黑" pitchFamily="34" charset="-122"/>
                <a:ea typeface="微软雅黑" pitchFamily="34" charset="-122"/>
              </a:rPr>
              <a:t>尾部丢弃</a:t>
            </a:r>
            <a:r>
              <a:rPr lang="zh-CN" altLang="en-US" sz="2000" b="1" dirty="0" smtClean="0">
                <a:solidFill>
                  <a:schemeClr val="bg1"/>
                </a:solidFill>
                <a:latin typeface="微软雅黑" pitchFamily="34" charset="-122"/>
                <a:ea typeface="微软雅黑" pitchFamily="34" charset="-122"/>
              </a:rPr>
              <a:t>策略</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486318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56963" y="2170619"/>
            <a:ext cx="8048776" cy="18479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170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90403" y="583789"/>
            <a:ext cx="318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TCP/IP </a:t>
            </a:r>
            <a:r>
              <a:rPr lang="zh-CN" altLang="en-US" sz="2000" b="1" dirty="0">
                <a:solidFill>
                  <a:schemeClr val="bg1"/>
                </a:solidFill>
                <a:latin typeface="微软雅黑" pitchFamily="34" charset="-122"/>
                <a:ea typeface="微软雅黑" pitchFamily="34" charset="-122"/>
              </a:rPr>
              <a:t>运输层</a:t>
            </a:r>
            <a:r>
              <a:rPr lang="zh-CN" altLang="en-US" sz="2000" b="1" dirty="0" smtClean="0">
                <a:solidFill>
                  <a:schemeClr val="bg1"/>
                </a:solidFill>
                <a:latin typeface="微软雅黑" pitchFamily="34" charset="-122"/>
                <a:ea typeface="微软雅黑" pitchFamily="34" charset="-122"/>
              </a:rPr>
              <a:t>端口的标志</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71600"/>
            <a:ext cx="8184960" cy="1246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端口用一个 </a:t>
            </a:r>
            <a:r>
              <a:rPr lang="en-US" altLang="zh-CN" sz="2000" b="1" dirty="0">
                <a:solidFill>
                  <a:srgbClr val="C00000"/>
                </a:solidFill>
                <a:latin typeface="微软雅黑" pitchFamily="34" charset="-122"/>
                <a:ea typeface="微软雅黑" pitchFamily="34" charset="-122"/>
              </a:rPr>
              <a:t>16 </a:t>
            </a:r>
            <a:r>
              <a:rPr lang="zh-CN" altLang="en-US" sz="2000" b="1" dirty="0">
                <a:solidFill>
                  <a:srgbClr val="C00000"/>
                </a:solidFill>
                <a:latin typeface="微软雅黑" pitchFamily="34" charset="-122"/>
                <a:ea typeface="微软雅黑" pitchFamily="34" charset="-122"/>
              </a:rPr>
              <a:t>位端口号</a:t>
            </a:r>
            <a:r>
              <a:rPr lang="zh-CN" altLang="en-US" sz="2000" b="1" dirty="0">
                <a:latin typeface="微软雅黑" pitchFamily="34" charset="-122"/>
                <a:ea typeface="微软雅黑" pitchFamily="34" charset="-122"/>
              </a:rPr>
              <a:t>进行标志，允许</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65,535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不同的端口</a:t>
            </a:r>
            <a:r>
              <a:rPr lang="zh-CN" altLang="en-US" sz="2000" b="1" dirty="0" smtClean="0">
                <a:latin typeface="微软雅黑" pitchFamily="34" charset="-122"/>
                <a:ea typeface="微软雅黑" pitchFamily="34" charset="-122"/>
              </a:rPr>
              <a:t>号。</a:t>
            </a:r>
            <a:endParaRPr lang="zh-CN" altLang="en-US" sz="2000"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端口号只具有</a:t>
            </a:r>
            <a:r>
              <a:rPr lang="zh-CN" altLang="en-US" sz="2000" b="1" dirty="0">
                <a:solidFill>
                  <a:srgbClr val="C00000"/>
                </a:solidFill>
                <a:latin typeface="微软雅黑" pitchFamily="34" charset="-122"/>
                <a:ea typeface="微软雅黑" pitchFamily="34" charset="-122"/>
              </a:rPr>
              <a:t>本地意义</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只是</a:t>
            </a:r>
            <a:r>
              <a:rPr lang="zh-CN" altLang="en-US" sz="2000" b="1" dirty="0">
                <a:latin typeface="微软雅黑" pitchFamily="34" charset="-122"/>
                <a:ea typeface="微软雅黑" pitchFamily="34" charset="-122"/>
              </a:rPr>
              <a:t>为了标志</a:t>
            </a:r>
            <a:r>
              <a:rPr lang="zh-CN" altLang="en-US" sz="2000" b="1" dirty="0">
                <a:solidFill>
                  <a:srgbClr val="0000FF"/>
                </a:solidFill>
                <a:latin typeface="微软雅黑" pitchFamily="34" charset="-122"/>
                <a:ea typeface="微软雅黑" pitchFamily="34" charset="-122"/>
              </a:rPr>
              <a:t>本计算机应用层中的各进程</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互联网中，不同计算机的相同端口</a:t>
            </a:r>
            <a:r>
              <a:rPr lang="zh-CN" altLang="en-US" sz="2000" b="1" dirty="0" smtClean="0">
                <a:latin typeface="微软雅黑" pitchFamily="34" charset="-122"/>
                <a:ea typeface="微软雅黑" pitchFamily="34" charset="-122"/>
              </a:rPr>
              <a:t>号没有联系。</a:t>
            </a:r>
            <a:endParaRPr lang="zh-CN" altLang="en-US" sz="2000" b="1" dirty="0">
              <a:latin typeface="微软雅黑" pitchFamily="34" charset="-122"/>
              <a:ea typeface="微软雅黑" pitchFamily="34" charset="-122"/>
            </a:endParaRPr>
          </a:p>
        </p:txBody>
      </p:sp>
      <p:grpSp>
        <p:nvGrpSpPr>
          <p:cNvPr id="67" name="组合 66"/>
          <p:cNvGrpSpPr/>
          <p:nvPr/>
        </p:nvGrpSpPr>
        <p:grpSpPr>
          <a:xfrm>
            <a:off x="2452764" y="2278276"/>
            <a:ext cx="4079887" cy="1740276"/>
            <a:chOff x="2452764" y="2487614"/>
            <a:chExt cx="4079887" cy="1740276"/>
          </a:xfrm>
        </p:grpSpPr>
        <p:grpSp>
          <p:nvGrpSpPr>
            <p:cNvPr id="4" name="组合 3"/>
            <p:cNvGrpSpPr/>
            <p:nvPr/>
          </p:nvGrpSpPr>
          <p:grpSpPr>
            <a:xfrm>
              <a:off x="5036729" y="2487614"/>
              <a:ext cx="1495922" cy="1740276"/>
              <a:chOff x="5020936" y="2487613"/>
              <a:chExt cx="1922848" cy="2160773"/>
            </a:xfrm>
          </p:grpSpPr>
          <p:grpSp>
            <p:nvGrpSpPr>
              <p:cNvPr id="25" name="Group 223"/>
              <p:cNvGrpSpPr>
                <a:grpSpLocks/>
              </p:cNvGrpSpPr>
              <p:nvPr/>
            </p:nvGrpSpPr>
            <p:grpSpPr bwMode="auto">
              <a:xfrm>
                <a:off x="5025269" y="2487613"/>
                <a:ext cx="1819273" cy="1360190"/>
                <a:chOff x="1234" y="3088"/>
                <a:chExt cx="572" cy="571"/>
              </a:xfrm>
            </p:grpSpPr>
            <p:sp>
              <p:nvSpPr>
                <p:cNvPr id="26"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7"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28"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9"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0"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1"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2"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3"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4"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35" name="Group 5"/>
              <p:cNvGrpSpPr>
                <a:grpSpLocks/>
              </p:cNvGrpSpPr>
              <p:nvPr/>
            </p:nvGrpSpPr>
            <p:grpSpPr bwMode="auto">
              <a:xfrm>
                <a:off x="5055491" y="3835401"/>
                <a:ext cx="1828800" cy="451861"/>
                <a:chOff x="3504" y="3216"/>
                <a:chExt cx="1200" cy="496"/>
              </a:xfrm>
              <a:solidFill>
                <a:srgbClr val="66FFFF"/>
              </a:solidFill>
            </p:grpSpPr>
            <p:sp>
              <p:nvSpPr>
                <p:cNvPr id="36"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7"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38"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39"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40" name="Oval 13"/>
              <p:cNvSpPr>
                <a:spLocks noChangeArrowheads="1"/>
              </p:cNvSpPr>
              <p:nvPr/>
            </p:nvSpPr>
            <p:spPr bwMode="auto">
              <a:xfrm>
                <a:off x="574326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41" name="Oval 14"/>
              <p:cNvSpPr>
                <a:spLocks noChangeArrowheads="1"/>
              </p:cNvSpPr>
              <p:nvPr/>
            </p:nvSpPr>
            <p:spPr bwMode="auto">
              <a:xfrm>
                <a:off x="52245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42" name="Oval 15"/>
              <p:cNvSpPr>
                <a:spLocks noChangeArrowheads="1"/>
              </p:cNvSpPr>
              <p:nvPr/>
            </p:nvSpPr>
            <p:spPr bwMode="auto">
              <a:xfrm>
                <a:off x="62151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43" name="AutoShape 16"/>
              <p:cNvSpPr>
                <a:spLocks noChangeArrowheads="1"/>
              </p:cNvSpPr>
              <p:nvPr/>
            </p:nvSpPr>
            <p:spPr bwMode="auto">
              <a:xfrm>
                <a:off x="582646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12" name="Text Box 10"/>
              <p:cNvSpPr txBox="1">
                <a:spLocks noChangeArrowheads="1"/>
              </p:cNvSpPr>
              <p:nvPr/>
            </p:nvSpPr>
            <p:spPr bwMode="auto">
              <a:xfrm>
                <a:off x="5020936" y="4266242"/>
                <a:ext cx="1922848"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1</a:t>
                </a:r>
                <a:r>
                  <a:rPr kumimoji="1" lang="en-US" altLang="zh-CN" sz="1400" b="1" dirty="0" smtClean="0">
                    <a:solidFill>
                      <a:srgbClr val="C00000"/>
                    </a:solidFill>
                    <a:latin typeface="微软雅黑" pitchFamily="34" charset="-122"/>
                    <a:ea typeface="微软雅黑" pitchFamily="34" charset="-122"/>
                  </a:rPr>
                  <a:t>92</a:t>
                </a:r>
                <a:r>
                  <a:rPr kumimoji="1" lang="zh-CN" altLang="en-US" sz="1400" b="1" dirty="0" smtClean="0">
                    <a:solidFill>
                      <a:srgbClr val="C00000"/>
                    </a:solidFill>
                    <a:latin typeface="微软雅黑" pitchFamily="34" charset="-122"/>
                    <a:ea typeface="微软雅黑" pitchFamily="34" charset="-122"/>
                  </a:rPr>
                  <a:t>.1</a:t>
                </a:r>
                <a:r>
                  <a:rPr kumimoji="1" lang="en-US" altLang="zh-CN" sz="1400" b="1" dirty="0" smtClean="0">
                    <a:solidFill>
                      <a:srgbClr val="C00000"/>
                    </a:solidFill>
                    <a:latin typeface="微软雅黑" pitchFamily="34" charset="-122"/>
                    <a:ea typeface="微软雅黑" pitchFamily="34" charset="-122"/>
                  </a:rPr>
                  <a:t>68</a:t>
                </a:r>
                <a:r>
                  <a:rPr kumimoji="1" lang="zh-CN" altLang="en-US" sz="1400" b="1" dirty="0" smtClean="0">
                    <a:solidFill>
                      <a:srgbClr val="C00000"/>
                    </a:solidFill>
                    <a:latin typeface="微软雅黑" pitchFamily="34" charset="-122"/>
                    <a:ea typeface="微软雅黑" pitchFamily="34" charset="-122"/>
                  </a:rPr>
                  <a:t>.</a:t>
                </a:r>
                <a:r>
                  <a:rPr kumimoji="1" lang="en-US" altLang="zh-CN" sz="1400" b="1" dirty="0" smtClean="0">
                    <a:solidFill>
                      <a:srgbClr val="C00000"/>
                    </a:solidFill>
                    <a:latin typeface="微软雅黑" pitchFamily="34" charset="-122"/>
                    <a:ea typeface="微软雅黑" pitchFamily="34" charset="-122"/>
                  </a:rPr>
                  <a:t>1</a:t>
                </a:r>
                <a:r>
                  <a:rPr kumimoji="1" lang="zh-CN" altLang="en-US" sz="1400" b="1" dirty="0" smtClean="0">
                    <a:solidFill>
                      <a:srgbClr val="C00000"/>
                    </a:solidFill>
                    <a:latin typeface="微软雅黑" pitchFamily="34" charset="-122"/>
                    <a:ea typeface="微软雅黑" pitchFamily="34" charset="-122"/>
                  </a:rPr>
                  <a:t>.</a:t>
                </a:r>
                <a:r>
                  <a:rPr kumimoji="1" lang="en-US" altLang="zh-CN" sz="1400" b="1" dirty="0">
                    <a:solidFill>
                      <a:srgbClr val="C00000"/>
                    </a:solidFill>
                    <a:latin typeface="微软雅黑" pitchFamily="34" charset="-122"/>
                    <a:ea typeface="微软雅黑" pitchFamily="34" charset="-122"/>
                  </a:rPr>
                  <a:t>7</a:t>
                </a:r>
                <a:r>
                  <a:rPr kumimoji="1" lang="zh-CN" altLang="en-US" sz="1400" b="1" dirty="0" smtClean="0">
                    <a:solidFill>
                      <a:srgbClr val="C00000"/>
                    </a:solidFill>
                    <a:latin typeface="微软雅黑" pitchFamily="34" charset="-122"/>
                    <a:ea typeface="微软雅黑" pitchFamily="34" charset="-122"/>
                  </a:rPr>
                  <a:t>:80</a:t>
                </a:r>
                <a:endParaRPr kumimoji="1" lang="en-US" altLang="zh-CN" sz="1400" b="1" dirty="0">
                  <a:solidFill>
                    <a:srgbClr val="C00000"/>
                  </a:solidFill>
                  <a:latin typeface="微软雅黑" pitchFamily="34" charset="-122"/>
                  <a:ea typeface="微软雅黑" pitchFamily="34" charset="-122"/>
                </a:endParaRPr>
              </a:p>
            </p:txBody>
          </p:sp>
        </p:grpSp>
        <p:grpSp>
          <p:nvGrpSpPr>
            <p:cNvPr id="3" name="组合 2"/>
            <p:cNvGrpSpPr/>
            <p:nvPr/>
          </p:nvGrpSpPr>
          <p:grpSpPr>
            <a:xfrm>
              <a:off x="2452764" y="2487614"/>
              <a:ext cx="1606529" cy="1740276"/>
              <a:chOff x="1859918" y="2487613"/>
              <a:chExt cx="2065020" cy="2160773"/>
            </a:xfrm>
          </p:grpSpPr>
          <p:grpSp>
            <p:nvGrpSpPr>
              <p:cNvPr id="44" name="Group 223"/>
              <p:cNvGrpSpPr>
                <a:grpSpLocks/>
              </p:cNvGrpSpPr>
              <p:nvPr/>
            </p:nvGrpSpPr>
            <p:grpSpPr bwMode="auto">
              <a:xfrm>
                <a:off x="1935339" y="2487613"/>
                <a:ext cx="1819273" cy="1360190"/>
                <a:chOff x="1234" y="3088"/>
                <a:chExt cx="572" cy="571"/>
              </a:xfrm>
            </p:grpSpPr>
            <p:sp>
              <p:nvSpPr>
                <p:cNvPr id="45"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6"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47"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8"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9"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0"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1"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2"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3"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54" name="Group 5"/>
              <p:cNvGrpSpPr>
                <a:grpSpLocks/>
              </p:cNvGrpSpPr>
              <p:nvPr/>
            </p:nvGrpSpPr>
            <p:grpSpPr bwMode="auto">
              <a:xfrm>
                <a:off x="1965561" y="3835401"/>
                <a:ext cx="1828800" cy="451861"/>
                <a:chOff x="3504" y="3216"/>
                <a:chExt cx="1200" cy="496"/>
              </a:xfrm>
              <a:solidFill>
                <a:srgbClr val="66FFFF"/>
              </a:solidFill>
            </p:grpSpPr>
            <p:sp>
              <p:nvSpPr>
                <p:cNvPr id="55"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57"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58"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59" name="Oval 13"/>
              <p:cNvSpPr>
                <a:spLocks noChangeArrowheads="1"/>
              </p:cNvSpPr>
              <p:nvPr/>
            </p:nvSpPr>
            <p:spPr bwMode="auto">
              <a:xfrm>
                <a:off x="265333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60" name="Oval 14"/>
              <p:cNvSpPr>
                <a:spLocks noChangeArrowheads="1"/>
              </p:cNvSpPr>
              <p:nvPr/>
            </p:nvSpPr>
            <p:spPr bwMode="auto">
              <a:xfrm>
                <a:off x="21345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61" name="Oval 15"/>
              <p:cNvSpPr>
                <a:spLocks noChangeArrowheads="1"/>
              </p:cNvSpPr>
              <p:nvPr/>
            </p:nvSpPr>
            <p:spPr bwMode="auto">
              <a:xfrm>
                <a:off x="31251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62" name="AutoShape 16"/>
              <p:cNvSpPr>
                <a:spLocks noChangeArrowheads="1"/>
              </p:cNvSpPr>
              <p:nvPr/>
            </p:nvSpPr>
            <p:spPr bwMode="auto">
              <a:xfrm>
                <a:off x="273653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63" name="Text Box 10"/>
              <p:cNvSpPr txBox="1">
                <a:spLocks noChangeArrowheads="1"/>
              </p:cNvSpPr>
              <p:nvPr/>
            </p:nvSpPr>
            <p:spPr bwMode="auto">
              <a:xfrm>
                <a:off x="1859918" y="4266242"/>
                <a:ext cx="2065020"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1</a:t>
                </a:r>
                <a:r>
                  <a:rPr kumimoji="1" lang="en-US" altLang="zh-CN" sz="1400" b="1" dirty="0" smtClean="0">
                    <a:solidFill>
                      <a:srgbClr val="0000FF"/>
                    </a:solidFill>
                    <a:latin typeface="微软雅黑" pitchFamily="34" charset="-122"/>
                    <a:ea typeface="微软雅黑" pitchFamily="34" charset="-122"/>
                  </a:rPr>
                  <a:t>92</a:t>
                </a:r>
                <a:r>
                  <a:rPr kumimoji="1" lang="zh-CN" altLang="en-US" sz="1400" b="1" dirty="0" smtClean="0">
                    <a:solidFill>
                      <a:srgbClr val="0000FF"/>
                    </a:solidFill>
                    <a:latin typeface="微软雅黑" pitchFamily="34" charset="-122"/>
                    <a:ea typeface="微软雅黑" pitchFamily="34" charset="-122"/>
                  </a:rPr>
                  <a:t>.1</a:t>
                </a:r>
                <a:r>
                  <a:rPr kumimoji="1" lang="en-US" altLang="zh-CN" sz="1400" b="1" dirty="0" smtClean="0">
                    <a:solidFill>
                      <a:srgbClr val="0000FF"/>
                    </a:solidFill>
                    <a:latin typeface="微软雅黑" pitchFamily="34" charset="-122"/>
                    <a:ea typeface="微软雅黑" pitchFamily="34" charset="-122"/>
                  </a:rPr>
                  <a:t>68</a:t>
                </a:r>
                <a:r>
                  <a:rPr kumimoji="1" lang="zh-CN" altLang="en-US" sz="1400" b="1" dirty="0" smtClean="0">
                    <a:solidFill>
                      <a:srgbClr val="0000FF"/>
                    </a:solidFill>
                    <a:latin typeface="微软雅黑" pitchFamily="34" charset="-122"/>
                    <a:ea typeface="微软雅黑" pitchFamily="34" charset="-122"/>
                  </a:rPr>
                  <a:t>.</a:t>
                </a:r>
                <a:r>
                  <a:rPr kumimoji="1" lang="en-US" altLang="zh-CN" sz="1400" b="1" dirty="0" smtClean="0">
                    <a:solidFill>
                      <a:srgbClr val="0000FF"/>
                    </a:solidFill>
                    <a:latin typeface="微软雅黑" pitchFamily="34" charset="-122"/>
                    <a:ea typeface="微软雅黑" pitchFamily="34" charset="-122"/>
                  </a:rPr>
                  <a:t>10</a:t>
                </a:r>
                <a:r>
                  <a:rPr kumimoji="1" lang="zh-CN" altLang="en-US" sz="1400" b="1" dirty="0" smtClean="0">
                    <a:solidFill>
                      <a:srgbClr val="0000FF"/>
                    </a:solidFill>
                    <a:latin typeface="微软雅黑" pitchFamily="34" charset="-122"/>
                    <a:ea typeface="微软雅黑" pitchFamily="34" charset="-122"/>
                  </a:rPr>
                  <a:t>.</a:t>
                </a:r>
                <a:r>
                  <a:rPr kumimoji="1" lang="en-US" altLang="zh-CN" sz="1400" b="1" dirty="0" smtClean="0">
                    <a:solidFill>
                      <a:srgbClr val="0000FF"/>
                    </a:solidFill>
                    <a:latin typeface="微软雅黑" pitchFamily="34" charset="-122"/>
                    <a:ea typeface="微软雅黑" pitchFamily="34" charset="-122"/>
                  </a:rPr>
                  <a:t>2</a:t>
                </a:r>
                <a:r>
                  <a:rPr kumimoji="1" lang="zh-CN" altLang="en-US" sz="1400" b="1" dirty="0" smtClean="0">
                    <a:solidFill>
                      <a:srgbClr val="0000FF"/>
                    </a:solidFill>
                    <a:latin typeface="微软雅黑" pitchFamily="34" charset="-122"/>
                    <a:ea typeface="微软雅黑" pitchFamily="34" charset="-122"/>
                  </a:rPr>
                  <a:t>:80</a:t>
                </a:r>
                <a:endParaRPr kumimoji="1" lang="en-US" altLang="zh-CN" sz="1400" b="1" dirty="0">
                  <a:solidFill>
                    <a:srgbClr val="0000FF"/>
                  </a:solidFill>
                  <a:latin typeface="微软雅黑" pitchFamily="34" charset="-122"/>
                  <a:ea typeface="微软雅黑" pitchFamily="34" charset="-122"/>
                </a:endParaRPr>
              </a:p>
            </p:txBody>
          </p:sp>
        </p:grpSp>
        <p:sp>
          <p:nvSpPr>
            <p:cNvPr id="64" name="Rectangle 396"/>
            <p:cNvSpPr>
              <a:spLocks noChangeArrowheads="1"/>
            </p:cNvSpPr>
            <p:nvPr/>
          </p:nvSpPr>
          <p:spPr bwMode="auto">
            <a:xfrm>
              <a:off x="4264969" y="332061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C00000"/>
                  </a:solidFill>
                  <a:latin typeface="微软雅黑" pitchFamily="34" charset="-122"/>
                  <a:ea typeface="微软雅黑" pitchFamily="34" charset="-122"/>
                </a:rPr>
                <a:t>端口</a:t>
              </a:r>
            </a:p>
          </p:txBody>
        </p:sp>
        <p:sp>
          <p:nvSpPr>
            <p:cNvPr id="65" name="Line 399"/>
            <p:cNvSpPr>
              <a:spLocks noChangeShapeType="1"/>
            </p:cNvSpPr>
            <p:nvPr/>
          </p:nvSpPr>
          <p:spPr bwMode="auto">
            <a:xfrm flipH="1">
              <a:off x="3761794" y="3519669"/>
              <a:ext cx="488037" cy="303717"/>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6" name="Line 399"/>
            <p:cNvSpPr>
              <a:spLocks noChangeShapeType="1"/>
            </p:cNvSpPr>
            <p:nvPr/>
          </p:nvSpPr>
          <p:spPr bwMode="auto">
            <a:xfrm>
              <a:off x="4744254" y="3498824"/>
              <a:ext cx="496873" cy="324563"/>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grpSp>
      <p:sp>
        <p:nvSpPr>
          <p:cNvPr id="2" name="矩形 1"/>
          <p:cNvSpPr/>
          <p:nvPr/>
        </p:nvSpPr>
        <p:spPr>
          <a:xfrm>
            <a:off x="1452284" y="3997543"/>
            <a:ext cx="6302188" cy="759182"/>
          </a:xfrm>
          <a:prstGeom prst="rect">
            <a:avLst/>
          </a:prstGeom>
        </p:spPr>
        <p:txBody>
          <a:bodyPr wrap="square">
            <a:spAutoFit/>
          </a:bodyPr>
          <a:lstStyle/>
          <a:p>
            <a:pPr>
              <a:lnSpc>
                <a:spcPts val="2600"/>
              </a:lnSpc>
              <a:spcBef>
                <a:spcPts val="600"/>
              </a:spcBef>
            </a:pPr>
            <a:r>
              <a:rPr lang="zh-CN" altLang="en-US" b="1" dirty="0">
                <a:latin typeface="微软雅黑" pitchFamily="34" charset="-122"/>
                <a:ea typeface="微软雅黑" pitchFamily="34" charset="-122"/>
              </a:rPr>
              <a:t>由此可见，两个计算机中的进程要互相通信，不仅必须知道对方的端口</a:t>
            </a:r>
            <a:r>
              <a:rPr lang="zh-CN" altLang="en-US" b="1" dirty="0" smtClean="0">
                <a:latin typeface="微软雅黑" pitchFamily="34" charset="-122"/>
                <a:ea typeface="微软雅黑" pitchFamily="34" charset="-122"/>
              </a:rPr>
              <a:t>号，</a:t>
            </a:r>
            <a:r>
              <a:rPr lang="zh-CN" altLang="en-US" b="1" dirty="0">
                <a:latin typeface="微软雅黑" pitchFamily="34" charset="-122"/>
                <a:ea typeface="微软雅黑" pitchFamily="34" charset="-122"/>
              </a:rPr>
              <a:t>而且还要知道对方的 </a:t>
            </a:r>
            <a:r>
              <a:rPr lang="en-US" altLang="zh-CN" b="1" dirty="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97434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
        <p:nvSpPr>
          <p:cNvPr id="5" name="圆角矩形 4"/>
          <p:cNvSpPr/>
          <p:nvPr/>
        </p:nvSpPr>
        <p:spPr>
          <a:xfrm>
            <a:off x="556963" y="1005971"/>
            <a:ext cx="8048776" cy="288689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a:spLocks noChangeArrowheads="1"/>
          </p:cNvSpPr>
          <p:nvPr/>
        </p:nvSpPr>
        <p:spPr bwMode="auto">
          <a:xfrm>
            <a:off x="3634390" y="21963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1" name="Rectangle 10"/>
          <p:cNvSpPr>
            <a:spLocks noChangeArrowheads="1"/>
          </p:cNvSpPr>
          <p:nvPr/>
        </p:nvSpPr>
        <p:spPr bwMode="auto">
          <a:xfrm>
            <a:off x="3101537"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12" name="Rectangle 11"/>
          <p:cNvSpPr>
            <a:spLocks noChangeArrowheads="1"/>
          </p:cNvSpPr>
          <p:nvPr/>
        </p:nvSpPr>
        <p:spPr bwMode="auto">
          <a:xfrm>
            <a:off x="2529495" y="21963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3" name="Rectangle 12"/>
          <p:cNvSpPr>
            <a:spLocks noChangeArrowheads="1"/>
          </p:cNvSpPr>
          <p:nvPr/>
        </p:nvSpPr>
        <p:spPr bwMode="auto">
          <a:xfrm>
            <a:off x="3634390" y="26535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4" name="Rectangle 13"/>
          <p:cNvSpPr>
            <a:spLocks noChangeArrowheads="1"/>
          </p:cNvSpPr>
          <p:nvPr/>
        </p:nvSpPr>
        <p:spPr bwMode="auto">
          <a:xfrm>
            <a:off x="3101537"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15" name="Rectangle 14"/>
          <p:cNvSpPr>
            <a:spLocks noChangeArrowheads="1"/>
          </p:cNvSpPr>
          <p:nvPr/>
        </p:nvSpPr>
        <p:spPr bwMode="auto">
          <a:xfrm>
            <a:off x="2529495" y="26535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23" name="Rectangle 22"/>
          <p:cNvSpPr>
            <a:spLocks noChangeArrowheads="1"/>
          </p:cNvSpPr>
          <p:nvPr/>
        </p:nvSpPr>
        <p:spPr bwMode="auto">
          <a:xfrm>
            <a:off x="1918264"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24" name="Rectangle 23"/>
          <p:cNvSpPr>
            <a:spLocks noChangeArrowheads="1"/>
          </p:cNvSpPr>
          <p:nvPr/>
        </p:nvSpPr>
        <p:spPr bwMode="auto">
          <a:xfrm>
            <a:off x="1320096" y="20439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25" name="Rectangle 24"/>
          <p:cNvSpPr>
            <a:spLocks noChangeArrowheads="1"/>
          </p:cNvSpPr>
          <p:nvPr/>
        </p:nvSpPr>
        <p:spPr bwMode="auto">
          <a:xfrm>
            <a:off x="1918264"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26" name="Rectangle 25"/>
          <p:cNvSpPr>
            <a:spLocks noChangeArrowheads="1"/>
          </p:cNvSpPr>
          <p:nvPr/>
        </p:nvSpPr>
        <p:spPr bwMode="auto">
          <a:xfrm>
            <a:off x="1320096" y="28059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36" name="矩形 35"/>
          <p:cNvSpPr/>
          <p:nvPr/>
        </p:nvSpPr>
        <p:spPr>
          <a:xfrm>
            <a:off x="1652453" y="1132117"/>
            <a:ext cx="5957271"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若路由器进行了尾部丢弃，</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所有到达的分组都被丢弃，不论它们属于</a:t>
            </a:r>
            <a:r>
              <a:rPr lang="zh-CN" altLang="en-US" sz="1600" b="1" dirty="0" smtClean="0">
                <a:solidFill>
                  <a:schemeClr val="bg1"/>
                </a:solidFill>
                <a:latin typeface="微软雅黑" pitchFamily="34" charset="-122"/>
                <a:ea typeface="微软雅黑" pitchFamily="34" charset="-122"/>
              </a:rPr>
              <a:t>哪个 </a:t>
            </a:r>
            <a:r>
              <a:rPr lang="en-US" altLang="zh-CN" sz="1600" b="1" dirty="0" smtClean="0">
                <a:solidFill>
                  <a:schemeClr val="bg1"/>
                </a:solidFill>
                <a:latin typeface="微软雅黑" pitchFamily="34" charset="-122"/>
                <a:ea typeface="微软雅黑" pitchFamily="34" charset="-122"/>
              </a:rPr>
              <a:t>TCP </a:t>
            </a:r>
            <a:r>
              <a:rPr lang="zh-CN" altLang="en-US" sz="1600" b="1" dirty="0" smtClean="0">
                <a:solidFill>
                  <a:schemeClr val="bg1"/>
                </a:solidFill>
                <a:latin typeface="微软雅黑" pitchFamily="34" charset="-122"/>
                <a:ea typeface="微软雅黑" pitchFamily="34" charset="-122"/>
              </a:rPr>
              <a:t>连接</a:t>
            </a:r>
            <a:r>
              <a:rPr lang="zh-CN" altLang="en-US" sz="1600" b="1" dirty="0">
                <a:solidFill>
                  <a:schemeClr val="bg1"/>
                </a:solidFill>
                <a:latin typeface="微软雅黑" pitchFamily="34" charset="-122"/>
                <a:ea typeface="微软雅黑" pitchFamily="34" charset="-122"/>
              </a:rPr>
              <a:t>。</a:t>
            </a:r>
          </a:p>
        </p:txBody>
      </p:sp>
      <p:grpSp>
        <p:nvGrpSpPr>
          <p:cNvPr id="37" name="组合 36"/>
          <p:cNvGrpSpPr/>
          <p:nvPr/>
        </p:nvGrpSpPr>
        <p:grpSpPr>
          <a:xfrm>
            <a:off x="4268659" y="1963868"/>
            <a:ext cx="4165845" cy="1143000"/>
            <a:chOff x="4235261" y="2103118"/>
            <a:chExt cx="4165845" cy="1143000"/>
          </a:xfrm>
        </p:grpSpPr>
        <p:grpSp>
          <p:nvGrpSpPr>
            <p:cNvPr id="38" name="组合 37"/>
            <p:cNvGrpSpPr/>
            <p:nvPr/>
          </p:nvGrpSpPr>
          <p:grpSpPr>
            <a:xfrm>
              <a:off x="4235261" y="2103118"/>
              <a:ext cx="3864782" cy="1143000"/>
              <a:chOff x="4313639" y="2103118"/>
              <a:chExt cx="3864782" cy="1143000"/>
            </a:xfrm>
          </p:grpSpPr>
          <p:sp>
            <p:nvSpPr>
              <p:cNvPr id="40"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1"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39"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Rectangle 5"/>
          <p:cNvSpPr>
            <a:spLocks noChangeArrowheads="1"/>
          </p:cNvSpPr>
          <p:nvPr/>
        </p:nvSpPr>
        <p:spPr bwMode="auto">
          <a:xfrm>
            <a:off x="6708511" y="2411912"/>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7" name="Rectangle 6"/>
          <p:cNvSpPr>
            <a:spLocks noChangeArrowheads="1"/>
          </p:cNvSpPr>
          <p:nvPr/>
        </p:nvSpPr>
        <p:spPr bwMode="auto">
          <a:xfrm>
            <a:off x="59465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8" name="Rectangle 7"/>
          <p:cNvSpPr>
            <a:spLocks noChangeArrowheads="1"/>
          </p:cNvSpPr>
          <p:nvPr/>
        </p:nvSpPr>
        <p:spPr bwMode="auto">
          <a:xfrm>
            <a:off x="5108311" y="2411912"/>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9" name="Rectangle 8"/>
          <p:cNvSpPr>
            <a:spLocks noChangeArrowheads="1"/>
          </p:cNvSpPr>
          <p:nvPr/>
        </p:nvSpPr>
        <p:spPr bwMode="auto">
          <a:xfrm>
            <a:off x="43463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31" name="Line 25"/>
          <p:cNvSpPr>
            <a:spLocks noChangeShapeType="1"/>
          </p:cNvSpPr>
          <p:nvPr/>
        </p:nvSpPr>
        <p:spPr bwMode="auto">
          <a:xfrm flipV="1">
            <a:off x="4279567" y="3147654"/>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6"/>
          <p:cNvSpPr txBox="1">
            <a:spLocks noChangeArrowheads="1"/>
          </p:cNvSpPr>
          <p:nvPr/>
        </p:nvSpPr>
        <p:spPr bwMode="auto">
          <a:xfrm>
            <a:off x="4282518" y="3325438"/>
            <a:ext cx="1261884" cy="307777"/>
          </a:xfrm>
          <a:prstGeom prst="rect">
            <a:avLst/>
          </a:prstGeom>
          <a:noFill/>
          <a:ln>
            <a:noFill/>
          </a:ln>
          <a:effectLst/>
        </p:spPr>
        <p:txBody>
          <a:bodyPr wrap="none">
            <a:spAutoFit/>
          </a:bodyPr>
          <a:lstStyle/>
          <a:p>
            <a:pPr algn="l" eaLnBrk="1" hangingPunct="1"/>
            <a:r>
              <a:rPr lang="zh-CN" altLang="en-US" sz="1400" b="1" dirty="0" smtClean="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4024507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0-#ppt_w/2"/>
                                          </p:val>
                                        </p:tav>
                                        <p:tav tm="100000">
                                          <p:val>
                                            <p:strVal val="#ppt_x"/>
                                          </p:val>
                                        </p:tav>
                                      </p:tavLst>
                                    </p:anim>
                                    <p:anim calcmode="lin" valueType="num">
                                      <p:cBhvr additive="base">
                                        <p:cTn id="12" dur="2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0-#ppt_w/2"/>
                                          </p:val>
                                        </p:tav>
                                        <p:tav tm="100000">
                                          <p:val>
                                            <p:strVal val="#ppt_x"/>
                                          </p:val>
                                        </p:tav>
                                      </p:tavLst>
                                    </p:anim>
                                    <p:anim calcmode="lin" valueType="num">
                                      <p:cBhvr additive="base">
                                        <p:cTn id="16" dur="2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000" fill="hold"/>
                                        <p:tgtEl>
                                          <p:spTgt spid="9"/>
                                        </p:tgtEl>
                                        <p:attrNameLst>
                                          <p:attrName>ppt_x</p:attrName>
                                        </p:attrNameLst>
                                      </p:cBhvr>
                                      <p:tavLst>
                                        <p:tav tm="0">
                                          <p:val>
                                            <p:strVal val="0-#ppt_w/2"/>
                                          </p:val>
                                        </p:tav>
                                        <p:tav tm="100000">
                                          <p:val>
                                            <p:strVal val="#ppt_x"/>
                                          </p:val>
                                        </p:tav>
                                      </p:tavLst>
                                    </p:anim>
                                    <p:anim calcmode="lin" valueType="num">
                                      <p:cBhvr additive="base">
                                        <p:cTn id="20" dur="2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000" fill="hold"/>
                                        <p:tgtEl>
                                          <p:spTgt spid="10"/>
                                        </p:tgtEl>
                                        <p:attrNameLst>
                                          <p:attrName>ppt_x</p:attrName>
                                        </p:attrNameLst>
                                      </p:cBhvr>
                                      <p:tavLst>
                                        <p:tav tm="0">
                                          <p:val>
                                            <p:strVal val="0-#ppt_w/2"/>
                                          </p:val>
                                        </p:tav>
                                        <p:tav tm="100000">
                                          <p:val>
                                            <p:strVal val="#ppt_x"/>
                                          </p:val>
                                        </p:tav>
                                      </p:tavLst>
                                    </p:anim>
                                    <p:anim calcmode="lin" valueType="num">
                                      <p:cBhvr additive="base">
                                        <p:cTn id="24" dur="2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000" fill="hold"/>
                                        <p:tgtEl>
                                          <p:spTgt spid="13"/>
                                        </p:tgtEl>
                                        <p:attrNameLst>
                                          <p:attrName>ppt_x</p:attrName>
                                        </p:attrNameLst>
                                      </p:cBhvr>
                                      <p:tavLst>
                                        <p:tav tm="0">
                                          <p:val>
                                            <p:strVal val="0-#ppt_w/2"/>
                                          </p:val>
                                        </p:tav>
                                        <p:tav tm="100000">
                                          <p:val>
                                            <p:strVal val="#ppt_x"/>
                                          </p:val>
                                        </p:tav>
                                      </p:tavLst>
                                    </p:anim>
                                    <p:anim calcmode="lin" valueType="num">
                                      <p:cBhvr additive="base">
                                        <p:cTn id="28" dur="2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2000" fill="hold"/>
                                        <p:tgtEl>
                                          <p:spTgt spid="14"/>
                                        </p:tgtEl>
                                        <p:attrNameLst>
                                          <p:attrName>ppt_x</p:attrName>
                                        </p:attrNameLst>
                                      </p:cBhvr>
                                      <p:tavLst>
                                        <p:tav tm="0">
                                          <p:val>
                                            <p:strVal val="0-#ppt_w/2"/>
                                          </p:val>
                                        </p:tav>
                                        <p:tav tm="100000">
                                          <p:val>
                                            <p:strVal val="#ppt_x"/>
                                          </p:val>
                                        </p:tav>
                                      </p:tavLst>
                                    </p:anim>
                                    <p:anim calcmode="lin" valueType="num">
                                      <p:cBhvr additive="base">
                                        <p:cTn id="36" dur="20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2000" fill="hold"/>
                                        <p:tgtEl>
                                          <p:spTgt spid="12"/>
                                        </p:tgtEl>
                                        <p:attrNameLst>
                                          <p:attrName>ppt_x</p:attrName>
                                        </p:attrNameLst>
                                      </p:cBhvr>
                                      <p:tavLst>
                                        <p:tav tm="0">
                                          <p:val>
                                            <p:strVal val="0-#ppt_w/2"/>
                                          </p:val>
                                        </p:tav>
                                        <p:tav tm="100000">
                                          <p:val>
                                            <p:strVal val="#ppt_x"/>
                                          </p:val>
                                        </p:tav>
                                      </p:tavLst>
                                    </p:anim>
                                    <p:anim calcmode="lin" valueType="num">
                                      <p:cBhvr additive="base">
                                        <p:cTn id="40" dur="20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000" fill="hold"/>
                                        <p:tgtEl>
                                          <p:spTgt spid="15"/>
                                        </p:tgtEl>
                                        <p:attrNameLst>
                                          <p:attrName>ppt_x</p:attrName>
                                        </p:attrNameLst>
                                      </p:cBhvr>
                                      <p:tavLst>
                                        <p:tav tm="0">
                                          <p:val>
                                            <p:strVal val="0-#ppt_w/2"/>
                                          </p:val>
                                        </p:tav>
                                        <p:tav tm="100000">
                                          <p:val>
                                            <p:strVal val="#ppt_x"/>
                                          </p:val>
                                        </p:tav>
                                      </p:tavLst>
                                    </p:anim>
                                    <p:anim calcmode="lin" valueType="num">
                                      <p:cBhvr additive="base">
                                        <p:cTn id="44" dur="20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2000" fill="hold"/>
                                        <p:tgtEl>
                                          <p:spTgt spid="25"/>
                                        </p:tgtEl>
                                        <p:attrNameLst>
                                          <p:attrName>ppt_x</p:attrName>
                                        </p:attrNameLst>
                                      </p:cBhvr>
                                      <p:tavLst>
                                        <p:tav tm="0">
                                          <p:val>
                                            <p:strVal val="0-#ppt_w/2"/>
                                          </p:val>
                                        </p:tav>
                                        <p:tav tm="100000">
                                          <p:val>
                                            <p:strVal val="#ppt_x"/>
                                          </p:val>
                                        </p:tav>
                                      </p:tavLst>
                                    </p:anim>
                                    <p:anim calcmode="lin" valueType="num">
                                      <p:cBhvr additive="base">
                                        <p:cTn id="48" dur="2000" fill="hold"/>
                                        <p:tgtEl>
                                          <p:spTgt spid="2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2000" fill="hold"/>
                                        <p:tgtEl>
                                          <p:spTgt spid="24"/>
                                        </p:tgtEl>
                                        <p:attrNameLst>
                                          <p:attrName>ppt_x</p:attrName>
                                        </p:attrNameLst>
                                      </p:cBhvr>
                                      <p:tavLst>
                                        <p:tav tm="0">
                                          <p:val>
                                            <p:strVal val="0-#ppt_w/2"/>
                                          </p:val>
                                        </p:tav>
                                        <p:tav tm="100000">
                                          <p:val>
                                            <p:strVal val="#ppt_x"/>
                                          </p:val>
                                        </p:tav>
                                      </p:tavLst>
                                    </p:anim>
                                    <p:anim calcmode="lin" valueType="num">
                                      <p:cBhvr additive="base">
                                        <p:cTn id="56" dur="20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2000" fill="hold"/>
                                        <p:tgtEl>
                                          <p:spTgt spid="26"/>
                                        </p:tgtEl>
                                        <p:attrNameLst>
                                          <p:attrName>ppt_x</p:attrName>
                                        </p:attrNameLst>
                                      </p:cBhvr>
                                      <p:tavLst>
                                        <p:tav tm="0">
                                          <p:val>
                                            <p:strVal val="0-#ppt_w/2"/>
                                          </p:val>
                                        </p:tav>
                                        <p:tav tm="100000">
                                          <p:val>
                                            <p:strVal val="#ppt_x"/>
                                          </p:val>
                                        </p:tav>
                                      </p:tavLst>
                                    </p:anim>
                                    <p:anim calcmode="lin" valueType="num">
                                      <p:cBhvr additive="base">
                                        <p:cTn id="60" dur="2000" fill="hold"/>
                                        <p:tgtEl>
                                          <p:spTgt spid="26"/>
                                        </p:tgtEl>
                                        <p:attrNameLst>
                                          <p:attrName>ppt_y</p:attrName>
                                        </p:attrNameLst>
                                      </p:cBhvr>
                                      <p:tavLst>
                                        <p:tav tm="0">
                                          <p:val>
                                            <p:strVal val="#ppt_y"/>
                                          </p:val>
                                        </p:tav>
                                        <p:tav tm="100000">
                                          <p:val>
                                            <p:strVal val="#ppt_y"/>
                                          </p:val>
                                        </p:tav>
                                      </p:tavLst>
                                    </p:anim>
                                  </p:childTnLst>
                                </p:cTn>
                              </p:par>
                            </p:childTnLst>
                          </p:cTn>
                        </p:par>
                        <p:par>
                          <p:cTn id="61" fill="hold">
                            <p:stCondLst>
                              <p:cond delay="2000"/>
                            </p:stCondLst>
                            <p:childTnLst>
                              <p:par>
                                <p:cTn id="62" presetID="2" presetClass="exit" presetSubtype="4" fill="hold" grpId="1" nodeType="afterEffect">
                                  <p:stCondLst>
                                    <p:cond delay="1000"/>
                                  </p:stCondLst>
                                  <p:childTnLst>
                                    <p:anim calcmode="lin" valueType="num">
                                      <p:cBhvr additive="base">
                                        <p:cTn id="63" dur="2000"/>
                                        <p:tgtEl>
                                          <p:spTgt spid="10"/>
                                        </p:tgtEl>
                                        <p:attrNameLst>
                                          <p:attrName>ppt_x</p:attrName>
                                        </p:attrNameLst>
                                      </p:cBhvr>
                                      <p:tavLst>
                                        <p:tav tm="0">
                                          <p:val>
                                            <p:strVal val="ppt_x"/>
                                          </p:val>
                                        </p:tav>
                                        <p:tav tm="100000">
                                          <p:val>
                                            <p:strVal val="ppt_x"/>
                                          </p:val>
                                        </p:tav>
                                      </p:tavLst>
                                    </p:anim>
                                    <p:anim calcmode="lin" valueType="num">
                                      <p:cBhvr additive="base">
                                        <p:cTn id="64" dur="2000"/>
                                        <p:tgtEl>
                                          <p:spTgt spid="10"/>
                                        </p:tgtEl>
                                        <p:attrNameLst>
                                          <p:attrName>ppt_y</p:attrName>
                                        </p:attrNameLst>
                                      </p:cBhvr>
                                      <p:tavLst>
                                        <p:tav tm="0">
                                          <p:val>
                                            <p:strVal val="ppt_y"/>
                                          </p:val>
                                        </p:tav>
                                        <p:tav tm="100000">
                                          <p:val>
                                            <p:strVal val="1+ppt_h/2"/>
                                          </p:val>
                                        </p:tav>
                                      </p:tavLst>
                                    </p:anim>
                                    <p:set>
                                      <p:cBhvr>
                                        <p:cTn id="65" dur="1" fill="hold">
                                          <p:stCondLst>
                                            <p:cond delay="1999"/>
                                          </p:stCondLst>
                                        </p:cTn>
                                        <p:tgtEl>
                                          <p:spTgt spid="10"/>
                                        </p:tgtEl>
                                        <p:attrNameLst>
                                          <p:attrName>style.visibility</p:attrName>
                                        </p:attrNameLst>
                                      </p:cBhvr>
                                      <p:to>
                                        <p:strVal val="hidden"/>
                                      </p:to>
                                    </p:set>
                                  </p:childTnLst>
                                </p:cTn>
                              </p:par>
                              <p:par>
                                <p:cTn id="66" presetID="2" presetClass="exit" presetSubtype="4" fill="hold" grpId="1" nodeType="withEffect">
                                  <p:stCondLst>
                                    <p:cond delay="1000"/>
                                  </p:stCondLst>
                                  <p:childTnLst>
                                    <p:anim calcmode="lin" valueType="num">
                                      <p:cBhvr additive="base">
                                        <p:cTn id="67" dur="2000"/>
                                        <p:tgtEl>
                                          <p:spTgt spid="13"/>
                                        </p:tgtEl>
                                        <p:attrNameLst>
                                          <p:attrName>ppt_x</p:attrName>
                                        </p:attrNameLst>
                                      </p:cBhvr>
                                      <p:tavLst>
                                        <p:tav tm="0">
                                          <p:val>
                                            <p:strVal val="ppt_x"/>
                                          </p:val>
                                        </p:tav>
                                        <p:tav tm="100000">
                                          <p:val>
                                            <p:strVal val="ppt_x"/>
                                          </p:val>
                                        </p:tav>
                                      </p:tavLst>
                                    </p:anim>
                                    <p:anim calcmode="lin" valueType="num">
                                      <p:cBhvr additive="base">
                                        <p:cTn id="68" dur="2000"/>
                                        <p:tgtEl>
                                          <p:spTgt spid="13"/>
                                        </p:tgtEl>
                                        <p:attrNameLst>
                                          <p:attrName>ppt_y</p:attrName>
                                        </p:attrNameLst>
                                      </p:cBhvr>
                                      <p:tavLst>
                                        <p:tav tm="0">
                                          <p:val>
                                            <p:strVal val="ppt_y"/>
                                          </p:val>
                                        </p:tav>
                                        <p:tav tm="100000">
                                          <p:val>
                                            <p:strVal val="1+ppt_h/2"/>
                                          </p:val>
                                        </p:tav>
                                      </p:tavLst>
                                    </p:anim>
                                    <p:set>
                                      <p:cBhvr>
                                        <p:cTn id="69" dur="1" fill="hold">
                                          <p:stCondLst>
                                            <p:cond delay="1999"/>
                                          </p:stCondLst>
                                        </p:cTn>
                                        <p:tgtEl>
                                          <p:spTgt spid="13"/>
                                        </p:tgtEl>
                                        <p:attrNameLst>
                                          <p:attrName>style.visibility</p:attrName>
                                        </p:attrNameLst>
                                      </p:cBhvr>
                                      <p:to>
                                        <p:strVal val="hidden"/>
                                      </p:to>
                                    </p:set>
                                  </p:childTnLst>
                                </p:cTn>
                              </p:par>
                              <p:par>
                                <p:cTn id="70" presetID="2" presetClass="exit" presetSubtype="4" fill="hold" grpId="1" nodeType="withEffect">
                                  <p:stCondLst>
                                    <p:cond delay="1000"/>
                                  </p:stCondLst>
                                  <p:childTnLst>
                                    <p:anim calcmode="lin" valueType="num">
                                      <p:cBhvr additive="base">
                                        <p:cTn id="71" dur="2000"/>
                                        <p:tgtEl>
                                          <p:spTgt spid="11"/>
                                        </p:tgtEl>
                                        <p:attrNameLst>
                                          <p:attrName>ppt_x</p:attrName>
                                        </p:attrNameLst>
                                      </p:cBhvr>
                                      <p:tavLst>
                                        <p:tav tm="0">
                                          <p:val>
                                            <p:strVal val="ppt_x"/>
                                          </p:val>
                                        </p:tav>
                                        <p:tav tm="100000">
                                          <p:val>
                                            <p:strVal val="ppt_x"/>
                                          </p:val>
                                        </p:tav>
                                      </p:tavLst>
                                    </p:anim>
                                    <p:anim calcmode="lin" valueType="num">
                                      <p:cBhvr additive="base">
                                        <p:cTn id="72" dur="2000"/>
                                        <p:tgtEl>
                                          <p:spTgt spid="11"/>
                                        </p:tgtEl>
                                        <p:attrNameLst>
                                          <p:attrName>ppt_y</p:attrName>
                                        </p:attrNameLst>
                                      </p:cBhvr>
                                      <p:tavLst>
                                        <p:tav tm="0">
                                          <p:val>
                                            <p:strVal val="ppt_y"/>
                                          </p:val>
                                        </p:tav>
                                        <p:tav tm="100000">
                                          <p:val>
                                            <p:strVal val="1+ppt_h/2"/>
                                          </p:val>
                                        </p:tav>
                                      </p:tavLst>
                                    </p:anim>
                                    <p:set>
                                      <p:cBhvr>
                                        <p:cTn id="73" dur="1" fill="hold">
                                          <p:stCondLst>
                                            <p:cond delay="1999"/>
                                          </p:stCondLst>
                                        </p:cTn>
                                        <p:tgtEl>
                                          <p:spTgt spid="11"/>
                                        </p:tgtEl>
                                        <p:attrNameLst>
                                          <p:attrName>style.visibility</p:attrName>
                                        </p:attrNameLst>
                                      </p:cBhvr>
                                      <p:to>
                                        <p:strVal val="hidden"/>
                                      </p:to>
                                    </p:set>
                                  </p:childTnLst>
                                </p:cTn>
                              </p:par>
                              <p:par>
                                <p:cTn id="74" presetID="2" presetClass="exit" presetSubtype="4" fill="hold" grpId="1" nodeType="withEffect">
                                  <p:stCondLst>
                                    <p:cond delay="1000"/>
                                  </p:stCondLst>
                                  <p:childTnLst>
                                    <p:anim calcmode="lin" valueType="num">
                                      <p:cBhvr additive="base">
                                        <p:cTn id="75" dur="2000"/>
                                        <p:tgtEl>
                                          <p:spTgt spid="14"/>
                                        </p:tgtEl>
                                        <p:attrNameLst>
                                          <p:attrName>ppt_x</p:attrName>
                                        </p:attrNameLst>
                                      </p:cBhvr>
                                      <p:tavLst>
                                        <p:tav tm="0">
                                          <p:val>
                                            <p:strVal val="ppt_x"/>
                                          </p:val>
                                        </p:tav>
                                        <p:tav tm="100000">
                                          <p:val>
                                            <p:strVal val="ppt_x"/>
                                          </p:val>
                                        </p:tav>
                                      </p:tavLst>
                                    </p:anim>
                                    <p:anim calcmode="lin" valueType="num">
                                      <p:cBhvr additive="base">
                                        <p:cTn id="76" dur="2000"/>
                                        <p:tgtEl>
                                          <p:spTgt spid="14"/>
                                        </p:tgtEl>
                                        <p:attrNameLst>
                                          <p:attrName>ppt_y</p:attrName>
                                        </p:attrNameLst>
                                      </p:cBhvr>
                                      <p:tavLst>
                                        <p:tav tm="0">
                                          <p:val>
                                            <p:strVal val="ppt_y"/>
                                          </p:val>
                                        </p:tav>
                                        <p:tav tm="100000">
                                          <p:val>
                                            <p:strVal val="1+ppt_h/2"/>
                                          </p:val>
                                        </p:tav>
                                      </p:tavLst>
                                    </p:anim>
                                    <p:set>
                                      <p:cBhvr>
                                        <p:cTn id="77" dur="1" fill="hold">
                                          <p:stCondLst>
                                            <p:cond delay="1999"/>
                                          </p:stCondLst>
                                        </p:cTn>
                                        <p:tgtEl>
                                          <p:spTgt spid="14"/>
                                        </p:tgtEl>
                                        <p:attrNameLst>
                                          <p:attrName>style.visibility</p:attrName>
                                        </p:attrNameLst>
                                      </p:cBhvr>
                                      <p:to>
                                        <p:strVal val="hidden"/>
                                      </p:to>
                                    </p:set>
                                  </p:childTnLst>
                                </p:cTn>
                              </p:par>
                              <p:par>
                                <p:cTn id="78" presetID="2" presetClass="exit" presetSubtype="4" fill="hold" grpId="1" nodeType="withEffect">
                                  <p:stCondLst>
                                    <p:cond delay="1000"/>
                                  </p:stCondLst>
                                  <p:childTnLst>
                                    <p:anim calcmode="lin" valueType="num">
                                      <p:cBhvr additive="base">
                                        <p:cTn id="79" dur="2000"/>
                                        <p:tgtEl>
                                          <p:spTgt spid="12"/>
                                        </p:tgtEl>
                                        <p:attrNameLst>
                                          <p:attrName>ppt_x</p:attrName>
                                        </p:attrNameLst>
                                      </p:cBhvr>
                                      <p:tavLst>
                                        <p:tav tm="0">
                                          <p:val>
                                            <p:strVal val="ppt_x"/>
                                          </p:val>
                                        </p:tav>
                                        <p:tav tm="100000">
                                          <p:val>
                                            <p:strVal val="ppt_x"/>
                                          </p:val>
                                        </p:tav>
                                      </p:tavLst>
                                    </p:anim>
                                    <p:anim calcmode="lin" valueType="num">
                                      <p:cBhvr additive="base">
                                        <p:cTn id="80" dur="2000"/>
                                        <p:tgtEl>
                                          <p:spTgt spid="12"/>
                                        </p:tgtEl>
                                        <p:attrNameLst>
                                          <p:attrName>ppt_y</p:attrName>
                                        </p:attrNameLst>
                                      </p:cBhvr>
                                      <p:tavLst>
                                        <p:tav tm="0">
                                          <p:val>
                                            <p:strVal val="ppt_y"/>
                                          </p:val>
                                        </p:tav>
                                        <p:tav tm="100000">
                                          <p:val>
                                            <p:strVal val="1+ppt_h/2"/>
                                          </p:val>
                                        </p:tav>
                                      </p:tavLst>
                                    </p:anim>
                                    <p:set>
                                      <p:cBhvr>
                                        <p:cTn id="81" dur="1" fill="hold">
                                          <p:stCondLst>
                                            <p:cond delay="1999"/>
                                          </p:stCondLst>
                                        </p:cTn>
                                        <p:tgtEl>
                                          <p:spTgt spid="12"/>
                                        </p:tgtEl>
                                        <p:attrNameLst>
                                          <p:attrName>style.visibility</p:attrName>
                                        </p:attrNameLst>
                                      </p:cBhvr>
                                      <p:to>
                                        <p:strVal val="hidden"/>
                                      </p:to>
                                    </p:set>
                                  </p:childTnLst>
                                </p:cTn>
                              </p:par>
                              <p:par>
                                <p:cTn id="82" presetID="2" presetClass="exit" presetSubtype="4" fill="hold" grpId="1" nodeType="withEffect">
                                  <p:stCondLst>
                                    <p:cond delay="1000"/>
                                  </p:stCondLst>
                                  <p:childTnLst>
                                    <p:anim calcmode="lin" valueType="num">
                                      <p:cBhvr additive="base">
                                        <p:cTn id="83" dur="2000"/>
                                        <p:tgtEl>
                                          <p:spTgt spid="15"/>
                                        </p:tgtEl>
                                        <p:attrNameLst>
                                          <p:attrName>ppt_x</p:attrName>
                                        </p:attrNameLst>
                                      </p:cBhvr>
                                      <p:tavLst>
                                        <p:tav tm="0">
                                          <p:val>
                                            <p:strVal val="ppt_x"/>
                                          </p:val>
                                        </p:tav>
                                        <p:tav tm="100000">
                                          <p:val>
                                            <p:strVal val="ppt_x"/>
                                          </p:val>
                                        </p:tav>
                                      </p:tavLst>
                                    </p:anim>
                                    <p:anim calcmode="lin" valueType="num">
                                      <p:cBhvr additive="base">
                                        <p:cTn id="84" dur="2000"/>
                                        <p:tgtEl>
                                          <p:spTgt spid="15"/>
                                        </p:tgtEl>
                                        <p:attrNameLst>
                                          <p:attrName>ppt_y</p:attrName>
                                        </p:attrNameLst>
                                      </p:cBhvr>
                                      <p:tavLst>
                                        <p:tav tm="0">
                                          <p:val>
                                            <p:strVal val="ppt_y"/>
                                          </p:val>
                                        </p:tav>
                                        <p:tav tm="100000">
                                          <p:val>
                                            <p:strVal val="1+ppt_h/2"/>
                                          </p:val>
                                        </p:tav>
                                      </p:tavLst>
                                    </p:anim>
                                    <p:set>
                                      <p:cBhvr>
                                        <p:cTn id="85" dur="1" fill="hold">
                                          <p:stCondLst>
                                            <p:cond delay="1999"/>
                                          </p:stCondLst>
                                        </p:cTn>
                                        <p:tgtEl>
                                          <p:spTgt spid="15"/>
                                        </p:tgtEl>
                                        <p:attrNameLst>
                                          <p:attrName>style.visibility</p:attrName>
                                        </p:attrNameLst>
                                      </p:cBhvr>
                                      <p:to>
                                        <p:strVal val="hidden"/>
                                      </p:to>
                                    </p:set>
                                  </p:childTnLst>
                                </p:cTn>
                              </p:par>
                              <p:par>
                                <p:cTn id="86" presetID="2" presetClass="exit" presetSubtype="4" fill="hold" grpId="1" nodeType="withEffect">
                                  <p:stCondLst>
                                    <p:cond delay="1000"/>
                                  </p:stCondLst>
                                  <p:childTnLst>
                                    <p:anim calcmode="lin" valueType="num">
                                      <p:cBhvr additive="base">
                                        <p:cTn id="87" dur="2000"/>
                                        <p:tgtEl>
                                          <p:spTgt spid="25"/>
                                        </p:tgtEl>
                                        <p:attrNameLst>
                                          <p:attrName>ppt_x</p:attrName>
                                        </p:attrNameLst>
                                      </p:cBhvr>
                                      <p:tavLst>
                                        <p:tav tm="0">
                                          <p:val>
                                            <p:strVal val="ppt_x"/>
                                          </p:val>
                                        </p:tav>
                                        <p:tav tm="100000">
                                          <p:val>
                                            <p:strVal val="ppt_x"/>
                                          </p:val>
                                        </p:tav>
                                      </p:tavLst>
                                    </p:anim>
                                    <p:anim calcmode="lin" valueType="num">
                                      <p:cBhvr additive="base">
                                        <p:cTn id="88" dur="2000"/>
                                        <p:tgtEl>
                                          <p:spTgt spid="25"/>
                                        </p:tgtEl>
                                        <p:attrNameLst>
                                          <p:attrName>ppt_y</p:attrName>
                                        </p:attrNameLst>
                                      </p:cBhvr>
                                      <p:tavLst>
                                        <p:tav tm="0">
                                          <p:val>
                                            <p:strVal val="ppt_y"/>
                                          </p:val>
                                        </p:tav>
                                        <p:tav tm="100000">
                                          <p:val>
                                            <p:strVal val="1+ppt_h/2"/>
                                          </p:val>
                                        </p:tav>
                                      </p:tavLst>
                                    </p:anim>
                                    <p:set>
                                      <p:cBhvr>
                                        <p:cTn id="89" dur="1" fill="hold">
                                          <p:stCondLst>
                                            <p:cond delay="1999"/>
                                          </p:stCondLst>
                                        </p:cTn>
                                        <p:tgtEl>
                                          <p:spTgt spid="25"/>
                                        </p:tgtEl>
                                        <p:attrNameLst>
                                          <p:attrName>style.visibility</p:attrName>
                                        </p:attrNameLst>
                                      </p:cBhvr>
                                      <p:to>
                                        <p:strVal val="hidden"/>
                                      </p:to>
                                    </p:set>
                                  </p:childTnLst>
                                </p:cTn>
                              </p:par>
                              <p:par>
                                <p:cTn id="90" presetID="2" presetClass="exit" presetSubtype="4" fill="hold" grpId="1" nodeType="withEffect">
                                  <p:stCondLst>
                                    <p:cond delay="1000"/>
                                  </p:stCondLst>
                                  <p:childTnLst>
                                    <p:anim calcmode="lin" valueType="num">
                                      <p:cBhvr additive="base">
                                        <p:cTn id="91" dur="2000"/>
                                        <p:tgtEl>
                                          <p:spTgt spid="23"/>
                                        </p:tgtEl>
                                        <p:attrNameLst>
                                          <p:attrName>ppt_x</p:attrName>
                                        </p:attrNameLst>
                                      </p:cBhvr>
                                      <p:tavLst>
                                        <p:tav tm="0">
                                          <p:val>
                                            <p:strVal val="ppt_x"/>
                                          </p:val>
                                        </p:tav>
                                        <p:tav tm="100000">
                                          <p:val>
                                            <p:strVal val="ppt_x"/>
                                          </p:val>
                                        </p:tav>
                                      </p:tavLst>
                                    </p:anim>
                                    <p:anim calcmode="lin" valueType="num">
                                      <p:cBhvr additive="base">
                                        <p:cTn id="92" dur="2000"/>
                                        <p:tgtEl>
                                          <p:spTgt spid="23"/>
                                        </p:tgtEl>
                                        <p:attrNameLst>
                                          <p:attrName>ppt_y</p:attrName>
                                        </p:attrNameLst>
                                      </p:cBhvr>
                                      <p:tavLst>
                                        <p:tav tm="0">
                                          <p:val>
                                            <p:strVal val="ppt_y"/>
                                          </p:val>
                                        </p:tav>
                                        <p:tav tm="100000">
                                          <p:val>
                                            <p:strVal val="1+ppt_h/2"/>
                                          </p:val>
                                        </p:tav>
                                      </p:tavLst>
                                    </p:anim>
                                    <p:set>
                                      <p:cBhvr>
                                        <p:cTn id="93" dur="1" fill="hold">
                                          <p:stCondLst>
                                            <p:cond delay="1999"/>
                                          </p:stCondLst>
                                        </p:cTn>
                                        <p:tgtEl>
                                          <p:spTgt spid="23"/>
                                        </p:tgtEl>
                                        <p:attrNameLst>
                                          <p:attrName>style.visibility</p:attrName>
                                        </p:attrNameLst>
                                      </p:cBhvr>
                                      <p:to>
                                        <p:strVal val="hidden"/>
                                      </p:to>
                                    </p:set>
                                  </p:childTnLst>
                                </p:cTn>
                              </p:par>
                              <p:par>
                                <p:cTn id="94" presetID="2" presetClass="exit" presetSubtype="4" fill="hold" grpId="1" nodeType="withEffect">
                                  <p:stCondLst>
                                    <p:cond delay="1000"/>
                                  </p:stCondLst>
                                  <p:childTnLst>
                                    <p:anim calcmode="lin" valueType="num">
                                      <p:cBhvr additive="base">
                                        <p:cTn id="95" dur="2000"/>
                                        <p:tgtEl>
                                          <p:spTgt spid="24"/>
                                        </p:tgtEl>
                                        <p:attrNameLst>
                                          <p:attrName>ppt_x</p:attrName>
                                        </p:attrNameLst>
                                      </p:cBhvr>
                                      <p:tavLst>
                                        <p:tav tm="0">
                                          <p:val>
                                            <p:strVal val="ppt_x"/>
                                          </p:val>
                                        </p:tav>
                                        <p:tav tm="100000">
                                          <p:val>
                                            <p:strVal val="ppt_x"/>
                                          </p:val>
                                        </p:tav>
                                      </p:tavLst>
                                    </p:anim>
                                    <p:anim calcmode="lin" valueType="num">
                                      <p:cBhvr additive="base">
                                        <p:cTn id="96" dur="2000"/>
                                        <p:tgtEl>
                                          <p:spTgt spid="24"/>
                                        </p:tgtEl>
                                        <p:attrNameLst>
                                          <p:attrName>ppt_y</p:attrName>
                                        </p:attrNameLst>
                                      </p:cBhvr>
                                      <p:tavLst>
                                        <p:tav tm="0">
                                          <p:val>
                                            <p:strVal val="ppt_y"/>
                                          </p:val>
                                        </p:tav>
                                        <p:tav tm="100000">
                                          <p:val>
                                            <p:strVal val="1+ppt_h/2"/>
                                          </p:val>
                                        </p:tav>
                                      </p:tavLst>
                                    </p:anim>
                                    <p:set>
                                      <p:cBhvr>
                                        <p:cTn id="97" dur="1" fill="hold">
                                          <p:stCondLst>
                                            <p:cond delay="1999"/>
                                          </p:stCondLst>
                                        </p:cTn>
                                        <p:tgtEl>
                                          <p:spTgt spid="24"/>
                                        </p:tgtEl>
                                        <p:attrNameLst>
                                          <p:attrName>style.visibility</p:attrName>
                                        </p:attrNameLst>
                                      </p:cBhvr>
                                      <p:to>
                                        <p:strVal val="hidden"/>
                                      </p:to>
                                    </p:set>
                                  </p:childTnLst>
                                </p:cTn>
                              </p:par>
                              <p:par>
                                <p:cTn id="98" presetID="2" presetClass="exit" presetSubtype="4" fill="hold" grpId="1" nodeType="withEffect">
                                  <p:stCondLst>
                                    <p:cond delay="1000"/>
                                  </p:stCondLst>
                                  <p:childTnLst>
                                    <p:anim calcmode="lin" valueType="num">
                                      <p:cBhvr additive="base">
                                        <p:cTn id="99" dur="2000"/>
                                        <p:tgtEl>
                                          <p:spTgt spid="26"/>
                                        </p:tgtEl>
                                        <p:attrNameLst>
                                          <p:attrName>ppt_x</p:attrName>
                                        </p:attrNameLst>
                                      </p:cBhvr>
                                      <p:tavLst>
                                        <p:tav tm="0">
                                          <p:val>
                                            <p:strVal val="ppt_x"/>
                                          </p:val>
                                        </p:tav>
                                        <p:tav tm="100000">
                                          <p:val>
                                            <p:strVal val="ppt_x"/>
                                          </p:val>
                                        </p:tav>
                                      </p:tavLst>
                                    </p:anim>
                                    <p:anim calcmode="lin" valueType="num">
                                      <p:cBhvr additive="base">
                                        <p:cTn id="100" dur="2000"/>
                                        <p:tgtEl>
                                          <p:spTgt spid="26"/>
                                        </p:tgtEl>
                                        <p:attrNameLst>
                                          <p:attrName>ppt_y</p:attrName>
                                        </p:attrNameLst>
                                      </p:cBhvr>
                                      <p:tavLst>
                                        <p:tav tm="0">
                                          <p:val>
                                            <p:strVal val="ppt_y"/>
                                          </p:val>
                                        </p:tav>
                                        <p:tav tm="100000">
                                          <p:val>
                                            <p:strVal val="1+ppt_h/2"/>
                                          </p:val>
                                        </p:tav>
                                      </p:tavLst>
                                    </p:anim>
                                    <p:set>
                                      <p:cBhvr>
                                        <p:cTn id="101"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3" grpId="0" animBg="1"/>
      <p:bldP spid="23" grpId="1" animBg="1"/>
      <p:bldP spid="24" grpId="0" animBg="1"/>
      <p:bldP spid="24" grpId="1" animBg="1"/>
      <p:bldP spid="25" grpId="0" animBg="1"/>
      <p:bldP spid="25" grpId="1" animBg="1"/>
      <p:bldP spid="26" grpId="0" animBg="1"/>
      <p:bldP spid="26" grpId="1" animBg="1"/>
      <p:bldP spid="6" grpId="0" animBg="1"/>
      <p:bldP spid="7" grpId="0" animBg="1"/>
      <p:bldP spid="8" grpId="0" animBg="1"/>
      <p:bldP spid="9"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1687"/>
            <a:ext cx="8048776" cy="33912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212560" y="1098905"/>
            <a:ext cx="6777445"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a:t>
            </a:r>
            <a:r>
              <a:rPr lang="zh-CN" altLang="en-US" sz="1600" b="1" dirty="0" smtClean="0">
                <a:solidFill>
                  <a:schemeClr val="bg1"/>
                </a:solidFill>
                <a:latin typeface="微软雅黑" pitchFamily="34" charset="-122"/>
                <a:ea typeface="微软雅黑" pitchFamily="34" charset="-122"/>
              </a:rPr>
              <a:t>，使</a:t>
            </a:r>
            <a:r>
              <a:rPr lang="zh-CN" altLang="en-US" sz="1600" b="1" dirty="0">
                <a:solidFill>
                  <a:schemeClr val="bg1"/>
                </a:solidFill>
                <a:latin typeface="微软雅黑" pitchFamily="34" charset="-122"/>
                <a:ea typeface="微软雅黑" pitchFamily="34" charset="-122"/>
              </a:rPr>
              <a:t>多个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r>
              <a:rPr lang="zh-CN" altLang="en-US" sz="1600" b="1" dirty="0">
                <a:solidFill>
                  <a:srgbClr val="FFC000"/>
                </a:solidFill>
                <a:latin typeface="微软雅黑" pitchFamily="34" charset="-122"/>
                <a:ea typeface="微软雅黑" pitchFamily="34" charset="-122"/>
              </a:rPr>
              <a:t>同时</a:t>
            </a:r>
            <a:r>
              <a:rPr lang="zh-CN" altLang="en-US" sz="1600" b="1" dirty="0" smtClean="0">
                <a:solidFill>
                  <a:schemeClr val="bg1"/>
                </a:solidFill>
                <a:latin typeface="微软雅黑" pitchFamily="34" charset="-122"/>
                <a:ea typeface="微软雅黑" pitchFamily="34" charset="-122"/>
              </a:rPr>
              <a:t>进入慢</a:t>
            </a:r>
            <a:r>
              <a:rPr lang="zh-CN" altLang="en-US" sz="1600" b="1" dirty="0">
                <a:solidFill>
                  <a:schemeClr val="bg1"/>
                </a:solidFill>
                <a:latin typeface="微软雅黑" pitchFamily="34" charset="-122"/>
                <a:ea typeface="微软雅黑" pitchFamily="34" charset="-122"/>
              </a:rPr>
              <a:t>开始状态</a:t>
            </a:r>
            <a:r>
              <a:rPr lang="zh-CN" altLang="en-US" sz="1600" b="1" dirty="0" smtClean="0">
                <a:solidFill>
                  <a:schemeClr val="bg1"/>
                </a:solidFill>
                <a:latin typeface="微软雅黑" pitchFamily="34" charset="-122"/>
                <a:ea typeface="微软雅黑" pitchFamily="34" charset="-122"/>
              </a:rPr>
              <a:t>，</a:t>
            </a:r>
            <a:endParaRPr lang="en-US" altLang="zh-CN" sz="1600" b="1" dirty="0" smtClean="0">
              <a:solidFill>
                <a:schemeClr val="bg1"/>
              </a:solidFill>
              <a:latin typeface="微软雅黑" pitchFamily="34" charset="-122"/>
              <a:ea typeface="微软雅黑" pitchFamily="34" charset="-122"/>
            </a:endParaRPr>
          </a:p>
          <a:p>
            <a:pPr algn="ctr">
              <a:lnSpc>
                <a:spcPts val="2000"/>
              </a:lnSpc>
            </a:pPr>
            <a:r>
              <a:rPr lang="zh-CN" altLang="en-US" sz="1600" b="1" dirty="0" smtClean="0">
                <a:solidFill>
                  <a:schemeClr val="bg1"/>
                </a:solidFill>
                <a:latin typeface="微软雅黑" pitchFamily="34" charset="-122"/>
                <a:ea typeface="微软雅黑" pitchFamily="34" charset="-122"/>
              </a:rPr>
              <a:t>发生</a:t>
            </a:r>
            <a:r>
              <a:rPr lang="zh-CN" altLang="en-US" sz="1600" b="1" dirty="0">
                <a:solidFill>
                  <a:srgbClr val="FFC000"/>
                </a:solidFill>
                <a:latin typeface="微软雅黑" pitchFamily="34" charset="-122"/>
                <a:ea typeface="微软雅黑" pitchFamily="34" charset="-122"/>
              </a:rPr>
              <a:t>全局</a:t>
            </a:r>
            <a:r>
              <a:rPr lang="zh-CN" altLang="en-US" sz="1600" b="1" dirty="0" smtClean="0">
                <a:solidFill>
                  <a:srgbClr val="FFC000"/>
                </a:solidFill>
                <a:latin typeface="微软雅黑" pitchFamily="34" charset="-122"/>
                <a:ea typeface="微软雅黑" pitchFamily="34" charset="-122"/>
              </a:rPr>
              <a:t>同步 </a:t>
            </a:r>
            <a:r>
              <a:rPr lang="en-US" altLang="zh-CN" sz="1600" b="1" dirty="0" smtClean="0">
                <a:solidFill>
                  <a:schemeClr val="bg1"/>
                </a:solidFill>
                <a:latin typeface="微软雅黑" pitchFamily="34" charset="-122"/>
                <a:ea typeface="微软雅黑" pitchFamily="34" charset="-122"/>
              </a:rPr>
              <a:t>(</a:t>
            </a:r>
            <a:r>
              <a:rPr lang="en-US" altLang="zh-CN" sz="1600" b="1" dirty="0">
                <a:solidFill>
                  <a:schemeClr val="bg1"/>
                </a:solidFill>
                <a:latin typeface="微软雅黑" pitchFamily="34" charset="-122"/>
                <a:ea typeface="微软雅黑" pitchFamily="34" charset="-122"/>
              </a:rPr>
              <a:t>global </a:t>
            </a:r>
            <a:r>
              <a:rPr lang="en-US" altLang="zh-CN" sz="1600" b="1" dirty="0" err="1">
                <a:solidFill>
                  <a:schemeClr val="bg1"/>
                </a:solidFill>
                <a:latin typeface="微软雅黑" pitchFamily="34" charset="-122"/>
                <a:ea typeface="微软雅黑" pitchFamily="34" charset="-122"/>
              </a:rPr>
              <a:t>syncronization</a:t>
            </a:r>
            <a:r>
              <a:rPr lang="en-US" altLang="zh-CN" sz="1600" b="1" dirty="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70" name="Line 6"/>
          <p:cNvSpPr>
            <a:spLocks noChangeShapeType="1"/>
          </p:cNvSpPr>
          <p:nvPr/>
        </p:nvSpPr>
        <p:spPr bwMode="auto">
          <a:xfrm>
            <a:off x="2286000" y="4182000"/>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6580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251345"/>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smtClean="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4023250"/>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smtClean="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6" name="Line 12"/>
          <p:cNvSpPr>
            <a:spLocks noChangeShapeType="1"/>
          </p:cNvSpPr>
          <p:nvPr/>
        </p:nvSpPr>
        <p:spPr bwMode="auto">
          <a:xfrm>
            <a:off x="2286000" y="39407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4" name="组合 3"/>
          <p:cNvGrpSpPr/>
          <p:nvPr/>
        </p:nvGrpSpPr>
        <p:grpSpPr>
          <a:xfrm>
            <a:off x="2286000" y="2658000"/>
            <a:ext cx="3659188" cy="1295400"/>
            <a:chOff x="2286000" y="2511834"/>
            <a:chExt cx="3659188" cy="1295400"/>
          </a:xfrm>
        </p:grpSpPr>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83" name="Text Box 19"/>
          <p:cNvSpPr txBox="1">
            <a:spLocks noChangeArrowheads="1"/>
          </p:cNvSpPr>
          <p:nvPr/>
        </p:nvSpPr>
        <p:spPr bwMode="auto">
          <a:xfrm>
            <a:off x="6881884" y="2515790"/>
            <a:ext cx="105155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smtClean="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794785"/>
            <a:ext cx="1605143"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algn="l" eaLnBrk="1" latinLnBrk="1" hangingPunct="1"/>
            <a:r>
              <a:rPr kumimoji="1" lang="zh-CN" altLang="en-US" sz="1100" b="1" dirty="0" smtClean="0">
                <a:effectLst/>
                <a:latin typeface="微软雅黑" pitchFamily="34" charset="-122"/>
                <a:ea typeface="微软雅黑" pitchFamily="34" charset="-122"/>
              </a:rPr>
              <a:t>队列满时，</a:t>
            </a:r>
            <a:r>
              <a:rPr kumimoji="1" lang="en-US" altLang="zh-CN" sz="1100" b="1" dirty="0" smtClean="0">
                <a:effectLst/>
                <a:latin typeface="微软雅黑" pitchFamily="34" charset="-122"/>
                <a:ea typeface="微软雅黑" pitchFamily="34" charset="-122"/>
              </a:rPr>
              <a:t>TCP </a:t>
            </a:r>
            <a:r>
              <a:rPr kumimoji="1" lang="zh-CN" altLang="en-US" sz="1100" b="1" dirty="0" smtClean="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480585"/>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794785"/>
            <a:ext cx="1267890"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100" b="1" dirty="0" smtClean="0">
                <a:latin typeface="微软雅黑" pitchFamily="34" charset="-122"/>
                <a:ea typeface="微软雅黑" pitchFamily="34" charset="-122"/>
              </a:rPr>
              <a:t>分组离开队列，之后</a:t>
            </a:r>
            <a:r>
              <a:rPr kumimoji="1" lang="zh-CN" altLang="en-US" sz="1100" b="1" dirty="0">
                <a:latin typeface="微软雅黑" pitchFamily="34" charset="-122"/>
                <a:ea typeface="微软雅黑" pitchFamily="34" charset="-122"/>
              </a:rPr>
              <a:t>执行慢启动增大数据</a:t>
            </a:r>
            <a:r>
              <a:rPr kumimoji="1" lang="zh-CN" altLang="en-US" sz="1100" b="1" dirty="0" smtClean="0">
                <a:latin typeface="微软雅黑" pitchFamily="34" charset="-122"/>
                <a:ea typeface="微软雅黑" pitchFamily="34" charset="-122"/>
              </a:rPr>
              <a:t>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794785"/>
            <a:ext cx="1380317"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000" b="1" dirty="0" smtClean="0">
                <a:latin typeface="微软雅黑" pitchFamily="34" charset="-122"/>
                <a:ea typeface="微软雅黑" pitchFamily="34" charset="-122"/>
              </a:rPr>
              <a:t>队列又满</a:t>
            </a:r>
            <a:r>
              <a:rPr kumimoji="1" lang="zh-CN" altLang="en-US" sz="1000" b="1" dirty="0">
                <a:latin typeface="微软雅黑" pitchFamily="34" charset="-122"/>
                <a:ea typeface="微软雅黑" pitchFamily="34" charset="-122"/>
              </a:rPr>
              <a:t>时，</a:t>
            </a:r>
            <a:r>
              <a:rPr kumimoji="1" lang="en-US" altLang="zh-CN" sz="1000" b="1" dirty="0" smtClean="0">
                <a:latin typeface="微软雅黑" pitchFamily="34" charset="-122"/>
                <a:ea typeface="微软雅黑" pitchFamily="34" charset="-122"/>
              </a:rPr>
              <a:t>TCP </a:t>
            </a:r>
            <a:r>
              <a:rPr kumimoji="1" lang="zh-CN" altLang="en-US" sz="1000" b="1" dirty="0" smtClean="0">
                <a:latin typeface="微软雅黑" pitchFamily="34" charset="-122"/>
                <a:ea typeface="微软雅黑" pitchFamily="34" charset="-122"/>
              </a:rPr>
              <a:t>重传</a:t>
            </a:r>
            <a:r>
              <a:rPr kumimoji="1" lang="zh-CN" altLang="en-US" sz="1000" b="1" dirty="0">
                <a:latin typeface="微软雅黑" pitchFamily="34" charset="-122"/>
                <a:ea typeface="微软雅黑" pitchFamily="34" charset="-122"/>
              </a:rPr>
              <a:t>定时器超时，</a:t>
            </a:r>
            <a:r>
              <a:rPr kumimoji="1" lang="zh-CN" altLang="en-US" sz="1000" b="1" dirty="0" smtClean="0">
                <a:latin typeface="微软雅黑" pitchFamily="34" charset="-122"/>
                <a:ea typeface="微软雅黑" pitchFamily="34" charset="-122"/>
              </a:rPr>
              <a:t>重新再次开始</a:t>
            </a:r>
            <a:r>
              <a:rPr kumimoji="1" lang="zh-CN" altLang="en-US" sz="1000" b="1" dirty="0">
                <a:latin typeface="微软雅黑" pitchFamily="34" charset="-122"/>
                <a:ea typeface="微软雅黑" pitchFamily="34" charset="-122"/>
              </a:rPr>
              <a:t>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480585"/>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314171"/>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314172"/>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28" name="组合 27"/>
          <p:cNvGrpSpPr/>
          <p:nvPr/>
        </p:nvGrpSpPr>
        <p:grpSpPr>
          <a:xfrm>
            <a:off x="2286000" y="3410226"/>
            <a:ext cx="3659188" cy="534646"/>
            <a:chOff x="2286000" y="2511834"/>
            <a:chExt cx="3659188" cy="1295400"/>
          </a:xfrm>
        </p:grpSpPr>
        <p:sp>
          <p:nvSpPr>
            <p:cNvPr id="3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grpSp>
        <p:nvGrpSpPr>
          <p:cNvPr id="59" name="组合 58"/>
          <p:cNvGrpSpPr/>
          <p:nvPr/>
        </p:nvGrpSpPr>
        <p:grpSpPr>
          <a:xfrm>
            <a:off x="2286000" y="3248085"/>
            <a:ext cx="3659188" cy="714261"/>
            <a:chOff x="2286000" y="2511834"/>
            <a:chExt cx="3659188" cy="1295400"/>
          </a:xfrm>
        </p:grpSpPr>
        <p:sp>
          <p:nvSpPr>
            <p:cNvPr id="6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46"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7"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Tree>
    <p:extLst>
      <p:ext uri="{BB962C8B-B14F-4D97-AF65-F5344CB8AC3E}">
        <p14:creationId xmlns:p14="http://schemas.microsoft.com/office/powerpoint/2010/main" val="28531269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8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47680" y="588636"/>
            <a:ext cx="24673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主动队列</a:t>
            </a:r>
            <a:r>
              <a:rPr lang="zh-CN" altLang="en-US" sz="2000" b="1" dirty="0" smtClean="0">
                <a:solidFill>
                  <a:schemeClr val="bg1"/>
                </a:solidFill>
                <a:latin typeface="微软雅黑" pitchFamily="34" charset="-122"/>
                <a:ea typeface="微软雅黑" pitchFamily="34" charset="-122"/>
              </a:rPr>
              <a:t>管理 </a:t>
            </a:r>
            <a:r>
              <a:rPr lang="en-US" altLang="zh-CN" sz="2000" b="1" dirty="0" smtClean="0">
                <a:solidFill>
                  <a:schemeClr val="bg1"/>
                </a:solidFill>
                <a:latin typeface="微软雅黑" pitchFamily="34" charset="-122"/>
                <a:ea typeface="微软雅黑" pitchFamily="34" charset="-122"/>
              </a:rPr>
              <a:t>AQM</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946"/>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1998 </a:t>
            </a:r>
            <a:r>
              <a:rPr lang="zh-CN" altLang="en-US" sz="2000" b="1" dirty="0">
                <a:latin typeface="微软雅黑" pitchFamily="34" charset="-122"/>
                <a:ea typeface="微软雅黑" pitchFamily="34" charset="-122"/>
              </a:rPr>
              <a:t>年提出了主动队列管理 </a:t>
            </a:r>
            <a:r>
              <a:rPr lang="en-US" altLang="zh-CN" sz="2000" b="1" dirty="0">
                <a:latin typeface="微软雅黑" pitchFamily="34" charset="-122"/>
                <a:ea typeface="微软雅黑" pitchFamily="34" charset="-122"/>
              </a:rPr>
              <a:t>AQM (Active Queue Management)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主动：</a:t>
            </a:r>
            <a:r>
              <a:rPr lang="zh-CN" altLang="en-US" sz="2000" b="1" dirty="0" smtClean="0">
                <a:latin typeface="微软雅黑" pitchFamily="34" charset="-122"/>
                <a:ea typeface="微软雅黑" pitchFamily="34" charset="-122"/>
              </a:rPr>
              <a:t>不要</a:t>
            </a:r>
            <a:r>
              <a:rPr lang="zh-CN" altLang="en-US" sz="2000" b="1" dirty="0">
                <a:latin typeface="微软雅黑" pitchFamily="34" charset="-122"/>
                <a:ea typeface="微软雅黑" pitchFamily="34" charset="-122"/>
              </a:rPr>
              <a:t>等到路由器的队列长度已经达到最大值时才不得不丢弃后面到达的</a:t>
            </a:r>
            <a:r>
              <a:rPr lang="zh-CN" altLang="en-US" sz="2000" b="1" dirty="0" smtClean="0">
                <a:latin typeface="微软雅黑" pitchFamily="34" charset="-122"/>
                <a:ea typeface="微软雅黑" pitchFamily="34" charset="-122"/>
              </a:rPr>
              <a:t>分组，而是在</a:t>
            </a:r>
            <a:r>
              <a:rPr lang="zh-CN" altLang="en-US" sz="2000" b="1" dirty="0">
                <a:latin typeface="微软雅黑" pitchFamily="34" charset="-122"/>
                <a:ea typeface="微软雅黑" pitchFamily="34" charset="-122"/>
              </a:rPr>
              <a:t>队列长度</a:t>
            </a:r>
            <a:r>
              <a:rPr lang="zh-CN" altLang="en-US" sz="2000" b="1" dirty="0">
                <a:solidFill>
                  <a:srgbClr val="0000FF"/>
                </a:solidFill>
                <a:latin typeface="微软雅黑" pitchFamily="34" charset="-122"/>
                <a:ea typeface="微软雅黑" pitchFamily="34" charset="-122"/>
              </a:rPr>
              <a:t>达到某个值得警惕的数值时</a:t>
            </a:r>
            <a:r>
              <a:rPr lang="zh-CN" altLang="en-US" sz="2000" b="1" dirty="0">
                <a:latin typeface="微软雅黑" pitchFamily="34" charset="-122"/>
                <a:ea typeface="微软雅黑" pitchFamily="34" charset="-122"/>
              </a:rPr>
              <a:t>（即当网络拥塞有了某些拥塞征兆时），就</a:t>
            </a:r>
            <a:r>
              <a:rPr lang="zh-CN" altLang="en-US" sz="2000" b="1" dirty="0">
                <a:solidFill>
                  <a:srgbClr val="0000FF"/>
                </a:solidFill>
                <a:latin typeface="微软雅黑" pitchFamily="34" charset="-122"/>
                <a:ea typeface="微软雅黑" pitchFamily="34" charset="-122"/>
              </a:rPr>
              <a:t>主动丢弃</a:t>
            </a:r>
            <a:r>
              <a:rPr lang="zh-CN" altLang="en-US" sz="2000" b="1" dirty="0">
                <a:latin typeface="微软雅黑" pitchFamily="34" charset="-122"/>
                <a:ea typeface="微软雅黑" pitchFamily="34" charset="-122"/>
              </a:rPr>
              <a:t>到达的分组。</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可以有不同实现方法，其中曾流行多年的就是</a:t>
            </a:r>
            <a:r>
              <a:rPr lang="zh-CN" altLang="en-US" sz="2000" b="1" dirty="0">
                <a:solidFill>
                  <a:srgbClr val="C00000"/>
                </a:solidFill>
                <a:latin typeface="微软雅黑" pitchFamily="34" charset="-122"/>
                <a:ea typeface="微软雅黑" pitchFamily="34" charset="-122"/>
              </a:rPr>
              <a:t>随机早期检测 </a:t>
            </a:r>
            <a:r>
              <a:rPr lang="en-US" altLang="zh-CN" sz="2000" b="1" dirty="0">
                <a:solidFill>
                  <a:srgbClr val="C00000"/>
                </a:solidFill>
                <a:latin typeface="微软雅黑" pitchFamily="34" charset="-122"/>
                <a:ea typeface="微软雅黑" pitchFamily="34" charset="-122"/>
              </a:rPr>
              <a:t>RED</a:t>
            </a:r>
            <a:r>
              <a:rPr lang="en-US" altLang="zh-CN" sz="2000" b="1" dirty="0">
                <a:solidFill>
                  <a:srgbClr val="0000FF"/>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(Random Early Detection)</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0482834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13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86152" y="588919"/>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48653"/>
            <a:ext cx="8184960" cy="3901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路由器队列</a:t>
            </a:r>
            <a:r>
              <a:rPr lang="zh-CN" altLang="en-US" sz="2000" b="1" dirty="0">
                <a:latin typeface="微软雅黑" pitchFamily="34" charset="-122"/>
                <a:ea typeface="微软雅黑" pitchFamily="34" charset="-122"/>
              </a:rPr>
              <a:t>维持两个参数</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a:latin typeface="微软雅黑" pitchFamily="34" charset="-122"/>
                <a:ea typeface="微软雅黑" pitchFamily="34" charset="-122"/>
              </a:rPr>
              <a:t> </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最大</a:t>
            </a:r>
            <a:r>
              <a:rPr lang="zh-CN" altLang="en-US" sz="2000" b="1" dirty="0">
                <a:latin typeface="微软雅黑" pitchFamily="34" charset="-122"/>
                <a:ea typeface="微软雅黑" pitchFamily="34" charset="-122"/>
              </a:rPr>
              <a:t>门限 </a:t>
            </a:r>
            <a:r>
              <a:rPr lang="en-US" altLang="zh-CN" sz="2000" b="1" dirty="0" err="1" smtClean="0">
                <a:latin typeface="微软雅黑" pitchFamily="34" charset="-122"/>
                <a:ea typeface="微软雅黑" pitchFamily="34" charset="-122"/>
              </a:rPr>
              <a:t>TH</a:t>
            </a:r>
            <a:r>
              <a:rPr lang="en-US" altLang="zh-CN" sz="2000" b="1" baseline="-25000" dirty="0" err="1" smtClean="0">
                <a:latin typeface="微软雅黑" pitchFamily="34" charset="-122"/>
                <a:ea typeface="微软雅黑" pitchFamily="34" charset="-122"/>
              </a:rPr>
              <a:t>max</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RED </a:t>
            </a:r>
            <a:r>
              <a:rPr lang="zh-CN" altLang="en-US" sz="2000" b="1" dirty="0">
                <a:latin typeface="微软雅黑" pitchFamily="34" charset="-122"/>
                <a:ea typeface="微软雅黑" pitchFamily="34" charset="-122"/>
              </a:rPr>
              <a:t>对每一个到达的分组都先计算平均队列长度 </a:t>
            </a:r>
            <a:r>
              <a:rPr lang="en-US" altLang="zh-CN" sz="2000" b="1" i="1" dirty="0">
                <a:latin typeface="微软雅黑" pitchFamily="34" charset="-122"/>
                <a:ea typeface="微软雅黑" pitchFamily="34" charset="-122"/>
              </a:rPr>
              <a:t>L</a:t>
            </a:r>
            <a:r>
              <a:rPr lang="en-US" altLang="zh-CN" sz="2000" b="1" baseline="-25000" dirty="0">
                <a:latin typeface="微软雅黑" pitchFamily="34" charset="-122"/>
                <a:ea typeface="微软雅黑" pitchFamily="34" charset="-122"/>
              </a:rPr>
              <a:t>AV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720725" indent="-360363">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平均队列长度</a:t>
            </a:r>
            <a:r>
              <a:rPr lang="zh-CN" altLang="en-US" sz="2000" b="1" dirty="0">
                <a:solidFill>
                  <a:srgbClr val="C00000"/>
                </a:solidFill>
                <a:latin typeface="微软雅黑" pitchFamily="34" charset="-122"/>
                <a:ea typeface="微软雅黑" pitchFamily="34" charset="-122"/>
              </a:rPr>
              <a:t>小于最小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zh-CN" altLang="en-US" sz="2000" b="1" dirty="0">
                <a:latin typeface="微软雅黑" pitchFamily="34" charset="-122"/>
                <a:ea typeface="微软雅黑" pitchFamily="34" charset="-122"/>
              </a:rPr>
              <a:t>，则将新到达的分组放入队列进行排队。</a:t>
            </a:r>
          </a:p>
          <a:p>
            <a:pPr marL="720725" indent="-360363">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平均队列长度</a:t>
            </a:r>
            <a:r>
              <a:rPr lang="zh-CN" altLang="en-US" sz="2000" b="1" dirty="0">
                <a:solidFill>
                  <a:srgbClr val="C00000"/>
                </a:solidFill>
                <a:latin typeface="微软雅黑" pitchFamily="34" charset="-122"/>
                <a:ea typeface="微软雅黑" pitchFamily="34" charset="-122"/>
              </a:rPr>
              <a:t>超过最大</a:t>
            </a:r>
            <a:r>
              <a:rPr lang="zh-CN" altLang="en-US" sz="2000" b="1" dirty="0" smtClean="0">
                <a:latin typeface="微软雅黑" pitchFamily="34" charset="-122"/>
                <a:ea typeface="微软雅黑" pitchFamily="34" charset="-122"/>
              </a:rPr>
              <a:t>门限 </a:t>
            </a:r>
            <a:r>
              <a:rPr lang="en-US" altLang="zh-CN" sz="2000" b="1" dirty="0" err="1" smtClean="0">
                <a:latin typeface="微软雅黑" pitchFamily="34" charset="-122"/>
                <a:ea typeface="微软雅黑" pitchFamily="34" charset="-122"/>
              </a:rPr>
              <a:t>TH</a:t>
            </a:r>
            <a:r>
              <a:rPr lang="en-US" altLang="zh-CN" sz="2000" b="1" baseline="-25000" dirty="0" err="1" smtClean="0">
                <a:latin typeface="微软雅黑" pitchFamily="34" charset="-122"/>
                <a:ea typeface="微软雅黑" pitchFamily="34" charset="-122"/>
              </a:rPr>
              <a:t>max</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则将新到达的分组丢弃。</a:t>
            </a:r>
          </a:p>
          <a:p>
            <a:pPr marL="720725" indent="-360363">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平均</a:t>
            </a:r>
            <a:r>
              <a:rPr lang="zh-CN" altLang="en-US" sz="2000" b="1" dirty="0" smtClean="0">
                <a:latin typeface="微软雅黑" pitchFamily="34" charset="-122"/>
                <a:ea typeface="微软雅黑" pitchFamily="34" charset="-122"/>
              </a:rPr>
              <a:t>队列长度</a:t>
            </a:r>
            <a:r>
              <a:rPr lang="zh-CN" altLang="en-US" sz="2000" b="1" dirty="0" smtClean="0">
                <a:solidFill>
                  <a:srgbClr val="C00000"/>
                </a:solidFill>
                <a:latin typeface="微软雅黑" pitchFamily="34" charset="-122"/>
                <a:ea typeface="微软雅黑" pitchFamily="34" charset="-122"/>
              </a:rPr>
              <a:t>介于</a:t>
            </a: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最小门限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和最大</a:t>
            </a:r>
            <a:r>
              <a:rPr lang="zh-CN" altLang="en-US" sz="2000" b="1" dirty="0" smtClean="0">
                <a:latin typeface="微软雅黑" pitchFamily="34" charset="-122"/>
                <a:ea typeface="微软雅黑" pitchFamily="34" charset="-122"/>
              </a:rPr>
              <a:t>门限 </a:t>
            </a:r>
            <a:r>
              <a:rPr lang="en-US" altLang="zh-CN" sz="2000" b="1" dirty="0" err="1" smtClean="0">
                <a:latin typeface="微软雅黑" pitchFamily="34" charset="-122"/>
                <a:ea typeface="微软雅黑" pitchFamily="34" charset="-122"/>
              </a:rPr>
              <a:t>TH</a:t>
            </a:r>
            <a:r>
              <a:rPr lang="en-US" altLang="zh-CN" sz="2000" b="1" baseline="-25000" dirty="0" err="1" smtClean="0">
                <a:latin typeface="微软雅黑" pitchFamily="34" charset="-122"/>
                <a:ea typeface="微软雅黑" pitchFamily="34" charset="-122"/>
              </a:rPr>
              <a:t>ax</a:t>
            </a:r>
            <a:r>
              <a:rPr lang="en-US" altLang="zh-CN" sz="2000" b="1" dirty="0" smtClean="0">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之间</a:t>
            </a:r>
            <a:r>
              <a:rPr lang="zh-CN" altLang="en-US" sz="2000" b="1" dirty="0">
                <a:latin typeface="微软雅黑" pitchFamily="34" charset="-122"/>
                <a:ea typeface="微软雅黑" pitchFamily="34" charset="-122"/>
              </a:rPr>
              <a:t>，则按照某一</a:t>
            </a:r>
            <a:r>
              <a:rPr lang="zh-CN" altLang="en-US" sz="2000" b="1" dirty="0">
                <a:solidFill>
                  <a:srgbClr val="0000FF"/>
                </a:solidFill>
                <a:latin typeface="微软雅黑" pitchFamily="34" charset="-122"/>
                <a:ea typeface="微软雅黑" pitchFamily="34" charset="-122"/>
              </a:rPr>
              <a:t>概率 </a:t>
            </a:r>
            <a:r>
              <a:rPr lang="en-US" altLang="zh-CN" sz="2000" b="1" i="1" dirty="0">
                <a:solidFill>
                  <a:srgbClr val="0000FF"/>
                </a:solidFill>
                <a:latin typeface="微软雅黑" pitchFamily="34" charset="-122"/>
                <a:ea typeface="微软雅黑" pitchFamily="34" charset="-122"/>
              </a:rPr>
              <a:t>p</a:t>
            </a:r>
            <a:r>
              <a:rPr lang="en-US" altLang="zh-CN"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将新到达的分组丢弃。</a:t>
            </a:r>
          </a:p>
        </p:txBody>
      </p:sp>
    </p:spTree>
    <p:extLst>
      <p:ext uri="{BB962C8B-B14F-4D97-AF65-F5344CB8AC3E}">
        <p14:creationId xmlns:p14="http://schemas.microsoft.com/office/powerpoint/2010/main" val="10256526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427955"/>
            <a:ext cx="8048776" cy="28641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627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86152" y="583636"/>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00401" y="970981"/>
            <a:ext cx="8184960"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en-US" altLang="zh-CN" b="1" dirty="0" smtClean="0">
                <a:latin typeface="微软雅黑" pitchFamily="34" charset="-122"/>
                <a:ea typeface="微软雅黑" pitchFamily="34" charset="-122"/>
              </a:rPr>
              <a:t>RED </a:t>
            </a:r>
            <a:r>
              <a:rPr lang="zh-CN" altLang="en-US" b="1" dirty="0">
                <a:latin typeface="微软雅黑" pitchFamily="34" charset="-122"/>
                <a:ea typeface="微软雅黑" pitchFamily="34" charset="-122"/>
              </a:rPr>
              <a:t>路由器到达队列维持</a:t>
            </a:r>
            <a:r>
              <a:rPr lang="zh-CN" altLang="en-US" b="1" dirty="0">
                <a:solidFill>
                  <a:srgbClr val="C00000"/>
                </a:solidFill>
                <a:latin typeface="微软雅黑" pitchFamily="34" charset="-122"/>
                <a:ea typeface="微软雅黑" pitchFamily="34" charset="-122"/>
              </a:rPr>
              <a:t>两个</a:t>
            </a:r>
            <a:r>
              <a:rPr lang="zh-CN" altLang="en-US" b="1" dirty="0" smtClean="0">
                <a:solidFill>
                  <a:srgbClr val="C00000"/>
                </a:solidFill>
                <a:latin typeface="微软雅黑" pitchFamily="34" charset="-122"/>
                <a:ea typeface="微软雅黑" pitchFamily="34" charset="-122"/>
              </a:rPr>
              <a:t>参数：</a:t>
            </a:r>
            <a:r>
              <a:rPr lang="en-US" altLang="zh-CN" b="1" dirty="0" err="1" smtClean="0">
                <a:latin typeface="微软雅黑" pitchFamily="34" charset="-122"/>
                <a:ea typeface="微软雅黑" pitchFamily="34" charset="-122"/>
              </a:rPr>
              <a:t>Th</a:t>
            </a:r>
            <a:r>
              <a:rPr lang="en-US" altLang="zh-CN" b="1" baseline="-25000" dirty="0" err="1" smtClean="0">
                <a:latin typeface="微软雅黑" pitchFamily="34" charset="-122"/>
                <a:ea typeface="微软雅黑" pitchFamily="34" charset="-122"/>
              </a:rPr>
              <a:t>min</a:t>
            </a:r>
            <a:r>
              <a:rPr lang="zh-CN" altLang="en-US"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Th</a:t>
            </a:r>
            <a:r>
              <a:rPr lang="en-US" altLang="zh-CN" b="1" baseline="-25000" dirty="0" err="1" smtClean="0">
                <a:latin typeface="微软雅黑" pitchFamily="34" charset="-122"/>
                <a:ea typeface="微软雅黑" pitchFamily="34" charset="-122"/>
              </a:rPr>
              <a:t>max</a:t>
            </a:r>
            <a:r>
              <a:rPr lang="zh-CN" altLang="en-US" b="1" dirty="0" smtClean="0">
                <a:latin typeface="微软雅黑" pitchFamily="34" charset="-122"/>
                <a:ea typeface="微软雅黑" pitchFamily="34" charset="-122"/>
              </a:rPr>
              <a:t>，分成</a:t>
            </a:r>
            <a:r>
              <a:rPr lang="zh-CN" altLang="en-US" b="1" dirty="0">
                <a:latin typeface="微软雅黑" pitchFamily="34" charset="-122"/>
                <a:ea typeface="微软雅黑" pitchFamily="34" charset="-122"/>
              </a:rPr>
              <a:t>为</a:t>
            </a:r>
            <a:r>
              <a:rPr lang="zh-CN" altLang="en-US" b="1" dirty="0">
                <a:solidFill>
                  <a:srgbClr val="C00000"/>
                </a:solidFill>
                <a:latin typeface="微软雅黑" pitchFamily="34" charset="-122"/>
                <a:ea typeface="微软雅黑" pitchFamily="34" charset="-122"/>
              </a:rPr>
              <a:t>三个区域： </a:t>
            </a:r>
          </a:p>
        </p:txBody>
      </p:sp>
      <p:grpSp>
        <p:nvGrpSpPr>
          <p:cNvPr id="36" name="组合 35"/>
          <p:cNvGrpSpPr/>
          <p:nvPr/>
        </p:nvGrpSpPr>
        <p:grpSpPr>
          <a:xfrm>
            <a:off x="1357257" y="1521364"/>
            <a:ext cx="6594516" cy="2665222"/>
            <a:chOff x="725398" y="2057562"/>
            <a:chExt cx="8961415" cy="3621820"/>
          </a:xfrm>
        </p:grpSpPr>
        <p:sp>
          <p:nvSpPr>
            <p:cNvPr id="6"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Rectangle 34"/>
            <p:cNvSpPr>
              <a:spLocks noChangeArrowheads="1"/>
            </p:cNvSpPr>
            <p:nvPr/>
          </p:nvSpPr>
          <p:spPr bwMode="auto">
            <a:xfrm>
              <a:off x="6394185" y="2057562"/>
              <a:ext cx="1024996" cy="24765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Rectangle 33"/>
            <p:cNvSpPr>
              <a:spLocks noChangeArrowheads="1"/>
            </p:cNvSpPr>
            <p:nvPr/>
          </p:nvSpPr>
          <p:spPr bwMode="auto">
            <a:xfrm>
              <a:off x="1676798" y="2057563"/>
              <a:ext cx="1276085" cy="3444875"/>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Rectangle 4"/>
            <p:cNvSpPr>
              <a:spLocks noChangeArrowheads="1"/>
            </p:cNvSpPr>
            <p:nvPr/>
          </p:nvSpPr>
          <p:spPr bwMode="auto">
            <a:xfrm>
              <a:off x="4975358" y="2757649"/>
              <a:ext cx="2445544" cy="12763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Freeform 5"/>
            <p:cNvSpPr>
              <a:spLocks/>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6"/>
            <p:cNvSpPr>
              <a:spLocks noChangeShapeType="1"/>
            </p:cNvSpPr>
            <p:nvPr/>
          </p:nvSpPr>
          <p:spPr bwMode="auto">
            <a:xfrm>
              <a:off x="7073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7"/>
            <p:cNvSpPr>
              <a:spLocks noChangeShapeType="1"/>
            </p:cNvSpPr>
            <p:nvPr/>
          </p:nvSpPr>
          <p:spPr bwMode="auto">
            <a:xfrm>
              <a:off x="6724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6373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6024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5675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1"/>
            <p:cNvSpPr>
              <a:spLocks noChangeShapeType="1"/>
            </p:cNvSpPr>
            <p:nvPr/>
          </p:nvSpPr>
          <p:spPr bwMode="auto">
            <a:xfrm>
              <a:off x="5324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2"/>
            <p:cNvSpPr>
              <a:spLocks noChangeShapeType="1"/>
            </p:cNvSpPr>
            <p:nvPr/>
          </p:nvSpPr>
          <p:spPr bwMode="auto">
            <a:xfrm>
              <a:off x="2964921" y="2309975"/>
              <a:ext cx="0" cy="3160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FF00FF"/>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9" name="Text Box 14"/>
            <p:cNvSpPr txBox="1">
              <a:spLocks noChangeArrowheads="1"/>
            </p:cNvSpPr>
            <p:nvPr/>
          </p:nvSpPr>
          <p:spPr bwMode="auto">
            <a:xfrm>
              <a:off x="8288101" y="2986250"/>
              <a:ext cx="982872"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从队首</a:t>
              </a:r>
            </a:p>
            <a:p>
              <a:pPr algn="ctr"/>
              <a:r>
                <a:rPr kumimoji="1" lang="zh-CN" altLang="en-US" sz="1400" b="1">
                  <a:latin typeface="微软雅黑" pitchFamily="34" charset="-122"/>
                  <a:ea typeface="微软雅黑" pitchFamily="34" charset="-122"/>
                </a:rPr>
                <a:t>发送</a:t>
              </a:r>
            </a:p>
          </p:txBody>
        </p:sp>
        <p:sp>
          <p:nvSpPr>
            <p:cNvPr id="20" name="Line 15"/>
            <p:cNvSpPr>
              <a:spLocks noChangeShapeType="1"/>
            </p:cNvSpPr>
            <p:nvPr/>
          </p:nvSpPr>
          <p:spPr bwMode="auto">
            <a:xfrm>
              <a:off x="4975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Text Box 16"/>
            <p:cNvSpPr txBox="1">
              <a:spLocks noChangeArrowheads="1"/>
            </p:cNvSpPr>
            <p:nvPr/>
          </p:nvSpPr>
          <p:spPr bwMode="auto">
            <a:xfrm>
              <a:off x="7571469" y="4363378"/>
              <a:ext cx="2115344"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dirty="0">
                  <a:solidFill>
                    <a:srgbClr val="C00000"/>
                  </a:solidFill>
                  <a:latin typeface="微软雅黑" pitchFamily="34" charset="-122"/>
                  <a:ea typeface="微软雅黑" pitchFamily="34" charset="-122"/>
                </a:rPr>
                <a:t>最小门限 </a:t>
              </a:r>
              <a:r>
                <a:rPr kumimoji="1" lang="en-US" altLang="zh-CN" sz="1400" b="1" dirty="0" err="1" smtClean="0">
                  <a:solidFill>
                    <a:srgbClr val="C00000"/>
                  </a:solidFill>
                  <a:latin typeface="微软雅黑" pitchFamily="34" charset="-122"/>
                  <a:ea typeface="微软雅黑" pitchFamily="34" charset="-122"/>
                </a:rPr>
                <a:t>Th</a:t>
              </a:r>
              <a:r>
                <a:rPr kumimoji="1" lang="en-US" altLang="zh-CN" sz="1400" b="1" baseline="-25000" dirty="0" err="1" smtClean="0">
                  <a:solidFill>
                    <a:srgbClr val="C00000"/>
                  </a:solidFill>
                  <a:latin typeface="微软雅黑" pitchFamily="34" charset="-122"/>
                  <a:ea typeface="微软雅黑" pitchFamily="34" charset="-122"/>
                </a:rPr>
                <a:t>min</a:t>
              </a:r>
              <a:endParaRPr kumimoji="1" lang="en-US" altLang="zh-CN" sz="1400" b="1" baseline="-25000" dirty="0">
                <a:solidFill>
                  <a:srgbClr val="C00000"/>
                </a:solidFill>
                <a:latin typeface="微软雅黑" pitchFamily="34" charset="-122"/>
                <a:ea typeface="微软雅黑" pitchFamily="34" charset="-122"/>
              </a:endParaRPr>
            </a:p>
          </p:txBody>
        </p:sp>
        <p:sp>
          <p:nvSpPr>
            <p:cNvPr id="22" name="Text Box 17"/>
            <p:cNvSpPr txBox="1">
              <a:spLocks noChangeArrowheads="1"/>
            </p:cNvSpPr>
            <p:nvPr/>
          </p:nvSpPr>
          <p:spPr bwMode="auto">
            <a:xfrm>
              <a:off x="4244446" y="5261138"/>
              <a:ext cx="1956595"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最大门限 </a:t>
              </a:r>
              <a:r>
                <a:rPr kumimoji="1" lang="en-US" altLang="zh-CN" sz="1400" b="1" dirty="0" err="1" smtClean="0">
                  <a:solidFill>
                    <a:srgbClr val="C00000"/>
                  </a:solidFill>
                  <a:latin typeface="微软雅黑" pitchFamily="34" charset="-122"/>
                  <a:ea typeface="微软雅黑" pitchFamily="34" charset="-122"/>
                </a:rPr>
                <a:t>Th</a:t>
              </a:r>
              <a:r>
                <a:rPr kumimoji="1" lang="en-US" altLang="zh-CN" sz="1400" b="1" baseline="-25000" dirty="0" err="1" smtClean="0">
                  <a:solidFill>
                    <a:srgbClr val="C00000"/>
                  </a:solidFill>
                  <a:latin typeface="微软雅黑" pitchFamily="34" charset="-122"/>
                  <a:ea typeface="微软雅黑" pitchFamily="34" charset="-122"/>
                </a:rPr>
                <a:t>max</a:t>
              </a:r>
              <a:endParaRPr kumimoji="1" lang="en-US" altLang="zh-CN" sz="1400" b="1" baseline="-25000" dirty="0">
                <a:solidFill>
                  <a:srgbClr val="C00000"/>
                </a:solidFill>
                <a:latin typeface="微软雅黑" pitchFamily="34" charset="-122"/>
                <a:ea typeface="微软雅黑" pitchFamily="34" charset="-122"/>
              </a:endParaRPr>
            </a:p>
          </p:txBody>
        </p:sp>
        <p:sp>
          <p:nvSpPr>
            <p:cNvPr id="23" name="AutoShape 18"/>
            <p:cNvSpPr>
              <a:spLocks noChangeArrowheads="1"/>
            </p:cNvSpPr>
            <p:nvPr/>
          </p:nvSpPr>
          <p:spPr bwMode="auto">
            <a:xfrm>
              <a:off x="1434443" y="3138648"/>
              <a:ext cx="2146300" cy="431800"/>
            </a:xfrm>
            <a:prstGeom prst="rightArrow">
              <a:avLst>
                <a:gd name="adj1" fmla="val 50000"/>
                <a:gd name="adj2" fmla="val 114706"/>
              </a:avLst>
            </a:prstGeom>
            <a:solidFill>
              <a:schemeClr val="accent6">
                <a:lumMod val="75000"/>
              </a:schemeClr>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4" name="Text Box 19"/>
            <p:cNvSpPr txBox="1">
              <a:spLocks noChangeArrowheads="1"/>
            </p:cNvSpPr>
            <p:nvPr/>
          </p:nvSpPr>
          <p:spPr bwMode="auto">
            <a:xfrm>
              <a:off x="725398" y="2979077"/>
              <a:ext cx="738897"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分组</a:t>
              </a:r>
            </a:p>
            <a:p>
              <a:pPr algn="ctr"/>
              <a:r>
                <a:rPr kumimoji="1" lang="zh-CN" altLang="en-US" sz="1400" b="1" dirty="0">
                  <a:latin typeface="微软雅黑" pitchFamily="34" charset="-122"/>
                  <a:ea typeface="微软雅黑" pitchFamily="34" charset="-122"/>
                </a:rPr>
                <a:t>到达</a:t>
              </a:r>
            </a:p>
          </p:txBody>
        </p:sp>
        <p:sp>
          <p:nvSpPr>
            <p:cNvPr id="25" name="Text Box 20"/>
            <p:cNvSpPr txBox="1">
              <a:spLocks noChangeArrowheads="1"/>
            </p:cNvSpPr>
            <p:nvPr/>
          </p:nvSpPr>
          <p:spPr bwMode="auto">
            <a:xfrm>
              <a:off x="5102623" y="4686464"/>
              <a:ext cx="210690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平均队列长度 </a:t>
              </a:r>
              <a:r>
                <a:rPr kumimoji="1" lang="en-US" altLang="zh-CN" sz="1400" b="1" i="1" dirty="0" err="1">
                  <a:solidFill>
                    <a:srgbClr val="0000FF"/>
                  </a:solidFill>
                  <a:latin typeface="微软雅黑" pitchFamily="34" charset="-122"/>
                  <a:ea typeface="微软雅黑" pitchFamily="34" charset="-122"/>
                </a:rPr>
                <a:t>L</a:t>
              </a:r>
              <a:r>
                <a:rPr kumimoji="1" lang="en-US" altLang="zh-CN" sz="1400" b="1" baseline="-25000" dirty="0" err="1">
                  <a:solidFill>
                    <a:srgbClr val="0000FF"/>
                  </a:solidFill>
                  <a:latin typeface="微软雅黑" pitchFamily="34" charset="-122"/>
                  <a:ea typeface="微软雅黑" pitchFamily="34" charset="-122"/>
                </a:rPr>
                <a:t>av</a:t>
              </a:r>
              <a:endParaRPr kumimoji="1" lang="en-US" altLang="zh-CN" sz="1400" b="1" baseline="-25000" dirty="0">
                <a:solidFill>
                  <a:srgbClr val="0000FF"/>
                </a:solidFill>
                <a:latin typeface="微软雅黑" pitchFamily="34" charset="-122"/>
                <a:ea typeface="微软雅黑" pitchFamily="34" charset="-122"/>
              </a:endParaRPr>
            </a:p>
          </p:txBody>
        </p:sp>
        <p:sp>
          <p:nvSpPr>
            <p:cNvPr id="26" name="Line 21"/>
            <p:cNvSpPr>
              <a:spLocks noChangeShapeType="1"/>
            </p:cNvSpPr>
            <p:nvPr/>
          </p:nvSpPr>
          <p:spPr bwMode="auto">
            <a:xfrm>
              <a:off x="7420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Text Box 22"/>
            <p:cNvSpPr txBox="1">
              <a:spLocks noChangeArrowheads="1"/>
            </p:cNvSpPr>
            <p:nvPr/>
          </p:nvSpPr>
          <p:spPr bwMode="auto">
            <a:xfrm>
              <a:off x="6490494"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排队</a:t>
              </a:r>
            </a:p>
          </p:txBody>
        </p:sp>
        <p:sp>
          <p:nvSpPr>
            <p:cNvPr id="28" name="Text Box 23"/>
            <p:cNvSpPr txBox="1">
              <a:spLocks noChangeArrowheads="1"/>
            </p:cNvSpPr>
            <p:nvPr/>
          </p:nvSpPr>
          <p:spPr bwMode="auto">
            <a:xfrm>
              <a:off x="2094705"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丢弃</a:t>
              </a:r>
            </a:p>
          </p:txBody>
        </p:sp>
        <p:sp>
          <p:nvSpPr>
            <p:cNvPr id="29" name="Text Box 24"/>
            <p:cNvSpPr txBox="1">
              <a:spLocks noChangeArrowheads="1"/>
            </p:cNvSpPr>
            <p:nvPr/>
          </p:nvSpPr>
          <p:spPr bwMode="auto">
            <a:xfrm>
              <a:off x="3730229" y="2309974"/>
              <a:ext cx="177797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以概率</a:t>
              </a:r>
              <a:r>
                <a:rPr kumimoji="1" lang="zh-CN" altLang="en-US" sz="1400" b="1" i="1">
                  <a:latin typeface="微软雅黑" pitchFamily="34" charset="-122"/>
                  <a:ea typeface="微软雅黑" pitchFamily="34" charset="-122"/>
                </a:rPr>
                <a:t> </a:t>
              </a:r>
              <a:r>
                <a:rPr kumimoji="1" lang="en-US" altLang="zh-CN" sz="1400" b="1" i="1">
                  <a:latin typeface="微软雅黑" pitchFamily="34" charset="-122"/>
                  <a:ea typeface="微软雅黑" pitchFamily="34" charset="-122"/>
                </a:rPr>
                <a:t>p</a:t>
              </a:r>
              <a:r>
                <a:rPr kumimoji="1" lang="en-US" altLang="zh-CN" sz="1400" b="1">
                  <a:latin typeface="微软雅黑" pitchFamily="34" charset="-122"/>
                  <a:ea typeface="微软雅黑" pitchFamily="34" charset="-122"/>
                </a:rPr>
                <a:t> </a:t>
              </a:r>
              <a:r>
                <a:rPr kumimoji="1" lang="zh-CN" altLang="en-US" sz="1400" b="1">
                  <a:latin typeface="微软雅黑" pitchFamily="34" charset="-122"/>
                  <a:ea typeface="微软雅黑" pitchFamily="34" charset="-122"/>
                </a:rPr>
                <a:t>丢弃</a:t>
              </a:r>
            </a:p>
          </p:txBody>
        </p:sp>
        <p:sp>
          <p:nvSpPr>
            <p:cNvPr id="30" name="Line 25"/>
            <p:cNvSpPr>
              <a:spLocks noChangeShapeType="1"/>
            </p:cNvSpPr>
            <p:nvPr/>
          </p:nvSpPr>
          <p:spPr bwMode="auto">
            <a:xfrm>
              <a:off x="4990836" y="4703924"/>
              <a:ext cx="24111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6"/>
            <p:cNvSpPr>
              <a:spLocks noChangeShapeType="1"/>
            </p:cNvSpPr>
            <p:nvPr/>
          </p:nvSpPr>
          <p:spPr bwMode="auto">
            <a:xfrm flipH="1">
              <a:off x="7420902" y="4076862"/>
              <a:ext cx="15478" cy="1509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27"/>
            <p:cNvSpPr>
              <a:spLocks noChangeShapeType="1"/>
            </p:cNvSpPr>
            <p:nvPr/>
          </p:nvSpPr>
          <p:spPr bwMode="auto">
            <a:xfrm>
              <a:off x="4982237" y="4067337"/>
              <a:ext cx="0" cy="869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28"/>
            <p:cNvSpPr>
              <a:spLocks noChangeShapeType="1"/>
            </p:cNvSpPr>
            <p:nvPr/>
          </p:nvSpPr>
          <p:spPr bwMode="auto">
            <a:xfrm>
              <a:off x="6370109" y="4227674"/>
              <a:ext cx="10903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29"/>
            <p:cNvSpPr>
              <a:spLocks noChangeShapeType="1"/>
            </p:cNvSpPr>
            <p:nvPr/>
          </p:nvSpPr>
          <p:spPr bwMode="auto">
            <a:xfrm>
              <a:off x="2975239" y="5253199"/>
              <a:ext cx="4437063"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30"/>
            <p:cNvSpPr>
              <a:spLocks noChangeShapeType="1"/>
            </p:cNvSpPr>
            <p:nvPr/>
          </p:nvSpPr>
          <p:spPr bwMode="auto">
            <a:xfrm flipH="1" flipV="1">
              <a:off x="6877446" y="4284002"/>
              <a:ext cx="718873" cy="288496"/>
            </a:xfrm>
            <a:prstGeom prst="line">
              <a:avLst/>
            </a:prstGeom>
            <a:noFill/>
            <a:ln w="19050">
              <a:solidFill>
                <a:srgbClr val="00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7" name="矩形 36"/>
          <p:cNvSpPr/>
          <p:nvPr/>
        </p:nvSpPr>
        <p:spPr>
          <a:xfrm>
            <a:off x="1378628" y="4289602"/>
            <a:ext cx="6360778" cy="369332"/>
          </a:xfrm>
          <a:prstGeom prst="rect">
            <a:avLst/>
          </a:prstGeom>
        </p:spPr>
        <p:txBody>
          <a:bodyPr wrap="square">
            <a:spAutoFit/>
          </a:bodyPr>
          <a:lstStyle/>
          <a:p>
            <a:pPr algn="ctr">
              <a:buClr>
                <a:srgbClr val="0070C0"/>
              </a:buClr>
            </a:pPr>
            <a:r>
              <a:rPr lang="en-US" altLang="zh-CN" b="1" dirty="0">
                <a:latin typeface="微软雅黑" pitchFamily="34" charset="-122"/>
                <a:ea typeface="微软雅黑" pitchFamily="34" charset="-122"/>
              </a:rPr>
              <a:t>RED </a:t>
            </a:r>
            <a:r>
              <a:rPr lang="zh-CN" altLang="en-US" b="1" dirty="0">
                <a:latin typeface="微软雅黑" pitchFamily="34" charset="-122"/>
                <a:ea typeface="微软雅黑" pitchFamily="34" charset="-122"/>
              </a:rPr>
              <a:t>对每一个到达的分组都先计算</a:t>
            </a:r>
            <a:r>
              <a:rPr lang="zh-CN" altLang="en-US" b="1" dirty="0">
                <a:solidFill>
                  <a:srgbClr val="C00000"/>
                </a:solidFill>
                <a:latin typeface="微软雅黑" pitchFamily="34" charset="-122"/>
                <a:ea typeface="微软雅黑" pitchFamily="34" charset="-122"/>
              </a:rPr>
              <a:t>平均队列长度 </a:t>
            </a:r>
            <a:r>
              <a:rPr lang="en-US" altLang="zh-CN" b="1" i="1" dirty="0">
                <a:solidFill>
                  <a:srgbClr val="C00000"/>
                </a:solidFill>
                <a:latin typeface="微软雅黑" pitchFamily="34" charset="-122"/>
                <a:ea typeface="微软雅黑" pitchFamily="34" charset="-122"/>
              </a:rPr>
              <a:t>L</a:t>
            </a:r>
            <a:r>
              <a:rPr lang="en-US" altLang="zh-CN" b="1" baseline="-25000" dirty="0">
                <a:solidFill>
                  <a:srgbClr val="C00000"/>
                </a:solidFill>
                <a:latin typeface="微软雅黑" pitchFamily="34" charset="-122"/>
                <a:ea typeface="微软雅黑" pitchFamily="34" charset="-122"/>
              </a:rPr>
              <a:t>AV</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a:t>
            </a:r>
          </a:p>
        </p:txBody>
      </p:sp>
    </p:spTree>
    <p:extLst>
      <p:ext uri="{BB962C8B-B14F-4D97-AF65-F5344CB8AC3E}">
        <p14:creationId xmlns:p14="http://schemas.microsoft.com/office/powerpoint/2010/main" val="13920680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2071154"/>
            <a:ext cx="8048776" cy="2290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5" name="Rectangle 68"/>
          <p:cNvSpPr>
            <a:spLocks noChangeArrowheads="1"/>
          </p:cNvSpPr>
          <p:nvPr/>
        </p:nvSpPr>
        <p:spPr bwMode="auto">
          <a:xfrm>
            <a:off x="556963" y="940075"/>
            <a:ext cx="8184960"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smtClean="0">
                <a:latin typeface="微软雅黑" pitchFamily="34" charset="-122"/>
                <a:ea typeface="微软雅黑" pitchFamily="34" charset="-122"/>
              </a:rPr>
              <a:t>L</a:t>
            </a:r>
            <a:r>
              <a:rPr lang="en-US" altLang="zh-CN" b="1" baseline="-25000" dirty="0" smtClean="0">
                <a:latin typeface="微软雅黑" pitchFamily="34" charset="-122"/>
                <a:ea typeface="微软雅黑" pitchFamily="34" charset="-122"/>
              </a:rPr>
              <a:t>AV</a:t>
            </a:r>
            <a:r>
              <a:rPr lang="en-US" altLang="zh-CN" dirty="0">
                <a:sym typeface="Symbol" pitchFamily="18" charset="2"/>
              </a:rPr>
              <a:t> </a:t>
            </a:r>
            <a:r>
              <a:rPr lang="en-US" altLang="zh-CN" b="1" dirty="0" smtClean="0">
                <a:latin typeface="微软雅黑" pitchFamily="34" charset="-122"/>
                <a:ea typeface="微软雅黑" pitchFamily="34" charset="-122"/>
                <a:sym typeface="Symbol" pitchFamily="18" charset="2"/>
              </a:rPr>
              <a:t>   </a:t>
            </a:r>
            <a:r>
              <a:rPr lang="en-US" altLang="zh-CN" b="1" dirty="0" err="1" smtClean="0">
                <a:latin typeface="微软雅黑" pitchFamily="34" charset="-122"/>
                <a:ea typeface="微软雅黑" pitchFamily="34" charset="-122"/>
              </a:rPr>
              <a:t>Th</a:t>
            </a:r>
            <a:r>
              <a:rPr lang="en-US" altLang="zh-CN" b="1" baseline="-25000" dirty="0" err="1" smtClean="0">
                <a:latin typeface="微软雅黑" pitchFamily="34" charset="-122"/>
                <a:ea typeface="微软雅黑" pitchFamily="34" charset="-122"/>
              </a:rPr>
              <a:t>min</a:t>
            </a:r>
            <a:r>
              <a:rPr lang="en-US" altLang="zh-CN" b="1" baseline="-25000"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0</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smtClean="0">
                <a:latin typeface="微软雅黑" pitchFamily="34" charset="-122"/>
                <a:ea typeface="微软雅黑" pitchFamily="34" charset="-122"/>
              </a:rPr>
              <a:t>L</a:t>
            </a:r>
            <a:r>
              <a:rPr lang="en-US" altLang="zh-CN" b="1" baseline="-25000" dirty="0" smtClean="0">
                <a:latin typeface="微软雅黑" pitchFamily="34" charset="-122"/>
                <a:ea typeface="微软雅黑" pitchFamily="34" charset="-122"/>
              </a:rPr>
              <a:t>AV</a:t>
            </a:r>
            <a:r>
              <a:rPr lang="en-US" altLang="zh-CN" dirty="0">
                <a:sym typeface="Symbol" pitchFamily="18" charset="2"/>
              </a:rPr>
              <a:t> </a:t>
            </a:r>
            <a:r>
              <a:rPr lang="en-US" altLang="zh-CN" b="1" dirty="0" smtClean="0">
                <a:latin typeface="微软雅黑" pitchFamily="34" charset="-122"/>
                <a:ea typeface="微软雅黑" pitchFamily="34" charset="-122"/>
                <a:sym typeface="Symbol" pitchFamily="18" charset="2"/>
              </a:rPr>
              <a:t>   </a:t>
            </a:r>
            <a:r>
              <a:rPr lang="en-US" altLang="zh-CN" b="1" dirty="0" err="1" smtClean="0">
                <a:latin typeface="微软雅黑" pitchFamily="34" charset="-122"/>
                <a:ea typeface="微软雅黑" pitchFamily="34" charset="-122"/>
              </a:rPr>
              <a:t>Th</a:t>
            </a:r>
            <a:r>
              <a:rPr lang="en-US" altLang="zh-CN" b="1" baseline="-25000" dirty="0" err="1" smtClean="0">
                <a:latin typeface="微软雅黑" pitchFamily="34" charset="-122"/>
                <a:ea typeface="微软雅黑" pitchFamily="34" charset="-122"/>
              </a:rPr>
              <a:t>max</a:t>
            </a:r>
            <a:r>
              <a:rPr lang="en-US" altLang="zh-CN" b="1"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1</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en-US" altLang="zh-CN"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sym typeface="Symbol" pitchFamily="18" charset="2"/>
              </a:rPr>
              <a:t>≤ </a:t>
            </a:r>
            <a:r>
              <a:rPr lang="en-US" altLang="zh-CN" b="1" i="1" dirty="0" smtClean="0">
                <a:latin typeface="微软雅黑" pitchFamily="34" charset="-122"/>
                <a:ea typeface="微软雅黑" pitchFamily="34" charset="-122"/>
              </a:rPr>
              <a:t>L</a:t>
            </a:r>
            <a:r>
              <a:rPr lang="en-US" altLang="zh-CN" b="1" baseline="-25000" dirty="0" smtClean="0">
                <a:latin typeface="微软雅黑" pitchFamily="34" charset="-122"/>
                <a:ea typeface="微软雅黑" pitchFamily="34" charset="-122"/>
              </a:rPr>
              <a:t>AV</a:t>
            </a:r>
            <a:r>
              <a:rPr lang="en-US" altLang="zh-CN" b="1" dirty="0" smtClean="0">
                <a:latin typeface="微软雅黑" pitchFamily="34" charset="-122"/>
                <a:ea typeface="微软雅黑" pitchFamily="34" charset="-12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zh-CN" altLang="en-US" b="1" dirty="0" smtClean="0">
                <a:latin typeface="微软雅黑" pitchFamily="34" charset="-122"/>
                <a:ea typeface="微软雅黑" pitchFamily="34" charset="-122"/>
              </a:rPr>
              <a:t>时</a:t>
            </a:r>
            <a:r>
              <a:rPr lang="zh-CN" altLang="en-US" b="1" dirty="0">
                <a:latin typeface="微软雅黑" pitchFamily="34" charset="-122"/>
                <a:ea typeface="微软雅黑" pitchFamily="34" charset="-122"/>
              </a:rPr>
              <a:t>，丢弃</a:t>
            </a:r>
            <a:r>
              <a:rPr lang="zh-CN" altLang="en-US" b="1" dirty="0" smtClean="0">
                <a:latin typeface="微软雅黑" pitchFamily="34" charset="-122"/>
                <a:ea typeface="微软雅黑" pitchFamily="34" charset="-122"/>
              </a:rPr>
              <a:t>概率 </a:t>
            </a:r>
            <a:r>
              <a:rPr lang="en-US" altLang="zh-CN" b="1" i="1" dirty="0" smtClean="0">
                <a:latin typeface="微软雅黑" pitchFamily="34" charset="-122"/>
                <a:ea typeface="微软雅黑" pitchFamily="34" charset="-122"/>
              </a:rPr>
              <a:t>p</a:t>
            </a:r>
            <a:r>
              <a:rPr lang="zh-CN"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0 </a:t>
            </a:r>
            <a:r>
              <a:rPr lang="en-US" altLang="zh-CN" b="1" dirty="0" smtClean="0">
                <a:latin typeface="微软雅黑" pitchFamily="34" charset="-122"/>
                <a:ea typeface="微软雅黑" pitchFamily="34" charset="-122"/>
                <a:sym typeface="Symbol" pitchFamily="18" charset="2"/>
              </a:rPr>
              <a:t> </a:t>
            </a:r>
            <a:r>
              <a:rPr lang="en-US" altLang="zh-CN" b="1" i="1" dirty="0" smtClean="0">
                <a:latin typeface="微软雅黑" pitchFamily="34" charset="-122"/>
                <a:ea typeface="微软雅黑" pitchFamily="34" charset="-122"/>
              </a:rPr>
              <a:t>p</a:t>
            </a:r>
            <a:r>
              <a:rPr lang="en-US" altLang="zh-CN" b="1" dirty="0" smtClean="0">
                <a:latin typeface="微软雅黑" pitchFamily="34" charset="-122"/>
                <a:ea typeface="微软雅黑" pitchFamily="34" charset="-122"/>
              </a:rPr>
              <a:t> </a:t>
            </a:r>
            <a:r>
              <a:rPr lang="en-US" altLang="zh-CN" b="1" dirty="0">
                <a:latin typeface="微软雅黑" pitchFamily="34" charset="-122"/>
                <a:ea typeface="微软雅黑" pitchFamily="34" charset="-122"/>
                <a:sym typeface="Symbol" pitchFamily="18" charset="2"/>
              </a:rPr>
              <a:t>  </a:t>
            </a:r>
            <a:r>
              <a:rPr lang="en-US" altLang="zh-CN" b="1" dirty="0" smtClean="0">
                <a:latin typeface="微软雅黑" pitchFamily="34" charset="-122"/>
                <a:ea typeface="微软雅黑" pitchFamily="34" charset="-122"/>
              </a:rPr>
              <a:t>1 </a:t>
            </a:r>
            <a:r>
              <a:rPr lang="zh-CN" altLang="en-US" b="1" dirty="0">
                <a:latin typeface="微软雅黑" pitchFamily="34" charset="-122"/>
                <a:ea typeface="微软雅黑" pitchFamily="34" charset="-122"/>
              </a:rPr>
              <a:t>。</a:t>
            </a:r>
          </a:p>
        </p:txBody>
      </p:sp>
      <p:sp>
        <p:nvSpPr>
          <p:cNvPr id="37" name="Text Box 155"/>
          <p:cNvSpPr txBox="1">
            <a:spLocks noChangeArrowheads="1"/>
          </p:cNvSpPr>
          <p:nvPr/>
        </p:nvSpPr>
        <p:spPr bwMode="auto">
          <a:xfrm>
            <a:off x="1979629" y="2130284"/>
            <a:ext cx="5312624"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smtClean="0">
                <a:solidFill>
                  <a:srgbClr val="FFC000"/>
                </a:solidFill>
                <a:latin typeface="微软雅黑" pitchFamily="34" charset="-122"/>
                <a:ea typeface="微软雅黑" pitchFamily="34" charset="-122"/>
              </a:rPr>
              <a:t>困难：</a:t>
            </a:r>
            <a:r>
              <a:rPr lang="zh-CN" altLang="en-US" sz="1600" b="1" dirty="0" smtClean="0">
                <a:solidFill>
                  <a:schemeClr val="bg1"/>
                </a:solidFill>
                <a:latin typeface="微软雅黑" pitchFamily="34" charset="-122"/>
                <a:ea typeface="微软雅黑" pitchFamily="34" charset="-122"/>
              </a:rPr>
              <a:t>丢弃</a:t>
            </a:r>
            <a:r>
              <a:rPr lang="zh-CN" altLang="en-US" sz="1600" b="1" dirty="0">
                <a:solidFill>
                  <a:schemeClr val="bg1"/>
                </a:solidFill>
                <a:latin typeface="微软雅黑" pitchFamily="34" charset="-122"/>
                <a:ea typeface="微软雅黑" pitchFamily="34" charset="-122"/>
              </a:rPr>
              <a:t>概率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的选择，因为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并不是个常数</a:t>
            </a:r>
            <a:r>
              <a:rPr lang="zh-CN" altLang="en-US" sz="1600" b="1" dirty="0" smtClean="0">
                <a:solidFill>
                  <a:schemeClr val="bg1"/>
                </a:solidFill>
                <a:latin typeface="微软雅黑" pitchFamily="34" charset="-122"/>
                <a:ea typeface="微软雅黑" pitchFamily="34" charset="-122"/>
              </a:rPr>
              <a:t>。</a:t>
            </a:r>
            <a:endParaRPr lang="en-US" altLang="zh-CN" sz="1600" b="1" dirty="0" smtClean="0">
              <a:solidFill>
                <a:schemeClr val="bg1"/>
              </a:solidFill>
              <a:latin typeface="微软雅黑" pitchFamily="34" charset="-122"/>
              <a:ea typeface="微软雅黑" pitchFamily="34" charset="-122"/>
            </a:endParaRPr>
          </a:p>
          <a:p>
            <a:pPr algn="ctr">
              <a:lnSpc>
                <a:spcPct val="110000"/>
              </a:lnSpc>
            </a:pPr>
            <a:r>
              <a:rPr lang="zh-CN" altLang="en-US" sz="1600" b="1" dirty="0" smtClean="0">
                <a:solidFill>
                  <a:schemeClr val="bg1"/>
                </a:solidFill>
                <a:latin typeface="微软雅黑" pitchFamily="34" charset="-122"/>
                <a:ea typeface="微软雅黑" pitchFamily="34" charset="-122"/>
              </a:rPr>
              <a:t>例如</a:t>
            </a:r>
            <a:r>
              <a:rPr lang="zh-CN" altLang="en-US" sz="1600" b="1" dirty="0">
                <a:solidFill>
                  <a:schemeClr val="bg1"/>
                </a:solidFill>
                <a:latin typeface="微软雅黑" pitchFamily="34" charset="-122"/>
                <a:ea typeface="微软雅黑" pitchFamily="34" charset="-122"/>
              </a:rPr>
              <a:t>，按线性规律变化，从 </a:t>
            </a:r>
            <a:r>
              <a:rPr lang="en-US" altLang="zh-CN" sz="1600" b="1" dirty="0">
                <a:solidFill>
                  <a:schemeClr val="bg1"/>
                </a:solidFill>
                <a:latin typeface="微软雅黑" pitchFamily="34" charset="-122"/>
                <a:ea typeface="微软雅黑" pitchFamily="34" charset="-122"/>
              </a:rPr>
              <a:t>0 </a:t>
            </a:r>
            <a:r>
              <a:rPr lang="zh-CN" altLang="en-US" sz="1600" b="1" dirty="0">
                <a:solidFill>
                  <a:schemeClr val="bg1"/>
                </a:solidFill>
                <a:latin typeface="微软雅黑" pitchFamily="34" charset="-122"/>
                <a:ea typeface="微软雅黑" pitchFamily="34" charset="-122"/>
              </a:rPr>
              <a:t>变到 </a:t>
            </a:r>
            <a:r>
              <a:rPr lang="en-US" altLang="zh-CN" sz="1600" b="1" i="1" dirty="0" err="1">
                <a:solidFill>
                  <a:schemeClr val="bg1"/>
                </a:solidFill>
                <a:latin typeface="微软雅黑" pitchFamily="34" charset="-122"/>
                <a:ea typeface="微软雅黑" pitchFamily="34" charset="-122"/>
              </a:rPr>
              <a:t>p</a:t>
            </a:r>
            <a:r>
              <a:rPr lang="en-US" altLang="zh-CN" sz="1600" b="1" baseline="-25000" dirty="0" err="1">
                <a:solidFill>
                  <a:schemeClr val="bg1"/>
                </a:solidFill>
                <a:latin typeface="微软雅黑" pitchFamily="34" charset="-122"/>
                <a:ea typeface="微软雅黑" pitchFamily="34" charset="-122"/>
              </a:rPr>
              <a:t>max</a:t>
            </a:r>
            <a:r>
              <a:rPr lang="zh-CN" altLang="en-US" sz="1600" b="1" dirty="0">
                <a:solidFill>
                  <a:schemeClr val="bg1"/>
                </a:solidFill>
                <a:latin typeface="微软雅黑" pitchFamily="34" charset="-122"/>
                <a:ea typeface="微软雅黑" pitchFamily="34" charset="-122"/>
              </a:rPr>
              <a:t>。</a:t>
            </a:r>
          </a:p>
        </p:txBody>
      </p:sp>
      <p:sp>
        <p:nvSpPr>
          <p:cNvPr id="38" name="Line 4"/>
          <p:cNvSpPr>
            <a:spLocks noChangeShapeType="1"/>
          </p:cNvSpPr>
          <p:nvPr/>
        </p:nvSpPr>
        <p:spPr bwMode="auto">
          <a:xfrm>
            <a:off x="1805344" y="4003051"/>
            <a:ext cx="5486909"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Line 5"/>
          <p:cNvSpPr>
            <a:spLocks noChangeShapeType="1"/>
          </p:cNvSpPr>
          <p:nvPr/>
        </p:nvSpPr>
        <p:spPr bwMode="auto">
          <a:xfrm rot="16200000">
            <a:off x="1189140" y="3386848"/>
            <a:ext cx="123240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6"/>
          <p:cNvSpPr txBox="1">
            <a:spLocks noChangeArrowheads="1"/>
          </p:cNvSpPr>
          <p:nvPr/>
        </p:nvSpPr>
        <p:spPr bwMode="auto">
          <a:xfrm>
            <a:off x="2600370" y="4019567"/>
            <a:ext cx="14446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最小门限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min</a:t>
            </a:r>
            <a:endParaRPr kumimoji="1" lang="en-US" altLang="zh-CN" sz="1400" b="1" baseline="-25000" dirty="0">
              <a:solidFill>
                <a:srgbClr val="0000FF"/>
              </a:solidFill>
              <a:latin typeface="微软雅黑" pitchFamily="34" charset="-122"/>
              <a:ea typeface="微软雅黑" pitchFamily="34" charset="-122"/>
            </a:endParaRPr>
          </a:p>
        </p:txBody>
      </p:sp>
      <p:sp>
        <p:nvSpPr>
          <p:cNvPr id="41" name="Text Box 7"/>
          <p:cNvSpPr txBox="1">
            <a:spLocks noChangeArrowheads="1"/>
          </p:cNvSpPr>
          <p:nvPr/>
        </p:nvSpPr>
        <p:spPr bwMode="auto">
          <a:xfrm>
            <a:off x="4579548" y="3998923"/>
            <a:ext cx="14718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最大门限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max</a:t>
            </a:r>
            <a:endParaRPr kumimoji="1" lang="en-US" altLang="zh-CN" sz="1400" b="1" baseline="-25000" dirty="0">
              <a:solidFill>
                <a:srgbClr val="0000FF"/>
              </a:solidFill>
              <a:latin typeface="微软雅黑" pitchFamily="34" charset="-122"/>
              <a:ea typeface="微软雅黑" pitchFamily="34" charset="-122"/>
            </a:endParaRPr>
          </a:p>
        </p:txBody>
      </p:sp>
      <p:sp>
        <p:nvSpPr>
          <p:cNvPr id="42" name="Text Box 8"/>
          <p:cNvSpPr txBox="1">
            <a:spLocks noChangeArrowheads="1"/>
          </p:cNvSpPr>
          <p:nvPr/>
        </p:nvSpPr>
        <p:spPr bwMode="auto">
          <a:xfrm>
            <a:off x="6479151" y="4007946"/>
            <a:ext cx="1580636" cy="30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平均队列长度 </a:t>
            </a:r>
            <a:r>
              <a:rPr kumimoji="1" lang="en-US" altLang="zh-CN" sz="1400" b="1" i="1" dirty="0" err="1">
                <a:latin typeface="微软雅黑" pitchFamily="34" charset="-122"/>
                <a:ea typeface="微软雅黑" pitchFamily="34" charset="-122"/>
              </a:rPr>
              <a:t>L</a:t>
            </a:r>
            <a:r>
              <a:rPr kumimoji="1" lang="en-US" altLang="zh-CN" sz="1400" b="1" baseline="-25000" dirty="0" err="1">
                <a:latin typeface="微软雅黑" pitchFamily="34" charset="-122"/>
                <a:ea typeface="微软雅黑" pitchFamily="34" charset="-122"/>
              </a:rPr>
              <a:t>av</a:t>
            </a:r>
            <a:endParaRPr kumimoji="1" lang="en-US" altLang="zh-CN" sz="1400" b="1" baseline="-25000" dirty="0">
              <a:latin typeface="微软雅黑" pitchFamily="34" charset="-122"/>
              <a:ea typeface="微软雅黑" pitchFamily="34" charset="-122"/>
            </a:endParaRPr>
          </a:p>
        </p:txBody>
      </p:sp>
      <p:sp>
        <p:nvSpPr>
          <p:cNvPr id="43" name="Text Box 9"/>
          <p:cNvSpPr txBox="1">
            <a:spLocks noChangeArrowheads="1"/>
          </p:cNvSpPr>
          <p:nvPr/>
        </p:nvSpPr>
        <p:spPr bwMode="auto">
          <a:xfrm>
            <a:off x="1884735" y="2755163"/>
            <a:ext cx="14995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分组丢弃概率</a:t>
            </a:r>
            <a:r>
              <a:rPr kumimoji="1" lang="zh-CN" altLang="en-US" sz="1400" b="1" i="1" dirty="0">
                <a:latin typeface="微软雅黑" pitchFamily="34" charset="-122"/>
                <a:ea typeface="微软雅黑" pitchFamily="34" charset="-122"/>
              </a:rPr>
              <a:t> </a:t>
            </a:r>
            <a:r>
              <a:rPr kumimoji="1" lang="en-US" altLang="zh-CN" sz="1400" b="1" i="1" dirty="0">
                <a:latin typeface="微软雅黑" pitchFamily="34" charset="-122"/>
                <a:ea typeface="微软雅黑" pitchFamily="34" charset="-122"/>
              </a:rPr>
              <a:t>p</a:t>
            </a:r>
          </a:p>
        </p:txBody>
      </p:sp>
      <p:sp>
        <p:nvSpPr>
          <p:cNvPr id="44" name="Line 10"/>
          <p:cNvSpPr>
            <a:spLocks noChangeShapeType="1"/>
          </p:cNvSpPr>
          <p:nvPr/>
        </p:nvSpPr>
        <p:spPr bwMode="auto">
          <a:xfrm>
            <a:off x="5383519" y="3694434"/>
            <a:ext cx="0" cy="30861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11"/>
          <p:cNvSpPr>
            <a:spLocks noChangeShapeType="1"/>
          </p:cNvSpPr>
          <p:nvPr/>
        </p:nvSpPr>
        <p:spPr bwMode="auto">
          <a:xfrm>
            <a:off x="3395395" y="3951444"/>
            <a:ext cx="0" cy="516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12"/>
          <p:cNvSpPr>
            <a:spLocks noChangeShapeType="1"/>
          </p:cNvSpPr>
          <p:nvPr/>
        </p:nvSpPr>
        <p:spPr bwMode="auto">
          <a:xfrm rot="16200000">
            <a:off x="1845039" y="2987959"/>
            <a:ext cx="0" cy="79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4"/>
          <p:cNvSpPr txBox="1">
            <a:spLocks noChangeArrowheads="1"/>
          </p:cNvSpPr>
          <p:nvPr/>
        </p:nvSpPr>
        <p:spPr bwMode="auto">
          <a:xfrm>
            <a:off x="1359269" y="2838769"/>
            <a:ext cx="4571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dirty="0">
                <a:solidFill>
                  <a:srgbClr val="000099"/>
                </a:solidFill>
                <a:latin typeface="微软雅黑" pitchFamily="34" charset="-122"/>
                <a:ea typeface="微软雅黑" pitchFamily="34" charset="-122"/>
              </a:rPr>
              <a:t>1.0</a:t>
            </a:r>
            <a:endParaRPr kumimoji="1" lang="en-US" altLang="zh-CN" sz="1400" b="1" i="1" dirty="0">
              <a:solidFill>
                <a:srgbClr val="000099"/>
              </a:solidFill>
              <a:latin typeface="微软雅黑" pitchFamily="34" charset="-122"/>
              <a:ea typeface="微软雅黑" pitchFamily="34" charset="-122"/>
            </a:endParaRPr>
          </a:p>
        </p:txBody>
      </p:sp>
      <p:sp>
        <p:nvSpPr>
          <p:cNvPr id="49" name="Text Box 15"/>
          <p:cNvSpPr txBox="1">
            <a:spLocks noChangeArrowheads="1"/>
          </p:cNvSpPr>
          <p:nvPr/>
        </p:nvSpPr>
        <p:spPr bwMode="auto">
          <a:xfrm>
            <a:off x="1506790" y="3793523"/>
            <a:ext cx="274557" cy="28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0</a:t>
            </a:r>
            <a:endParaRPr kumimoji="1" lang="en-US" altLang="zh-CN" sz="1400" b="1" i="1">
              <a:solidFill>
                <a:srgbClr val="000099"/>
              </a:solidFill>
              <a:latin typeface="微软雅黑" pitchFamily="34" charset="-122"/>
              <a:ea typeface="微软雅黑" pitchFamily="34" charset="-122"/>
            </a:endParaRPr>
          </a:p>
        </p:txBody>
      </p:sp>
      <p:sp>
        <p:nvSpPr>
          <p:cNvPr id="50" name="Line 16"/>
          <p:cNvSpPr>
            <a:spLocks noChangeShapeType="1"/>
          </p:cNvSpPr>
          <p:nvPr/>
        </p:nvSpPr>
        <p:spPr bwMode="auto">
          <a:xfrm>
            <a:off x="1805343" y="3694434"/>
            <a:ext cx="3578175"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7"/>
          <p:cNvSpPr txBox="1">
            <a:spLocks noChangeArrowheads="1"/>
          </p:cNvSpPr>
          <p:nvPr/>
        </p:nvSpPr>
        <p:spPr bwMode="auto">
          <a:xfrm>
            <a:off x="1255073" y="3493161"/>
            <a:ext cx="5613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i="1">
                <a:solidFill>
                  <a:srgbClr val="000099"/>
                </a:solidFill>
                <a:latin typeface="微软雅黑" pitchFamily="34" charset="-122"/>
                <a:ea typeface="微软雅黑" pitchFamily="34" charset="-122"/>
              </a:rPr>
              <a:t>p</a:t>
            </a:r>
            <a:r>
              <a:rPr kumimoji="1" lang="en-US" altLang="zh-CN" sz="1400" b="1" baseline="-25000">
                <a:solidFill>
                  <a:srgbClr val="000099"/>
                </a:solidFill>
                <a:latin typeface="微软雅黑" pitchFamily="34" charset="-122"/>
                <a:ea typeface="微软雅黑" pitchFamily="34" charset="-122"/>
              </a:rPr>
              <a:t>max</a:t>
            </a:r>
            <a:endParaRPr kumimoji="1" lang="en-US" altLang="zh-CN" sz="1400" b="1" i="1" baseline="-25000">
              <a:solidFill>
                <a:srgbClr val="000099"/>
              </a:solidFill>
              <a:latin typeface="微软雅黑" pitchFamily="34" charset="-122"/>
              <a:ea typeface="微软雅黑" pitchFamily="34" charset="-122"/>
            </a:endParaRPr>
          </a:p>
        </p:txBody>
      </p:sp>
      <p:grpSp>
        <p:nvGrpSpPr>
          <p:cNvPr id="8" name="组合 7"/>
          <p:cNvGrpSpPr/>
          <p:nvPr/>
        </p:nvGrpSpPr>
        <p:grpSpPr>
          <a:xfrm>
            <a:off x="1805344" y="3027655"/>
            <a:ext cx="5328127" cy="975397"/>
            <a:chOff x="1805344" y="3027655"/>
            <a:chExt cx="5328127" cy="975397"/>
          </a:xfrm>
        </p:grpSpPr>
        <p:sp>
          <p:nvSpPr>
            <p:cNvPr id="47" name="Freeform 13"/>
            <p:cNvSpPr>
              <a:spLocks/>
            </p:cNvSpPr>
            <p:nvPr/>
          </p:nvSpPr>
          <p:spPr bwMode="auto">
            <a:xfrm>
              <a:off x="3395395" y="3027655"/>
              <a:ext cx="3738076" cy="97539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cxnSp>
          <p:nvCxnSpPr>
            <p:cNvPr id="7" name="直接连接符 6"/>
            <p:cNvCxnSpPr>
              <a:stCxn id="39" idx="0"/>
              <a:endCxn id="45" idx="1"/>
            </p:cNvCxnSpPr>
            <p:nvPr/>
          </p:nvCxnSpPr>
          <p:spPr>
            <a:xfrm>
              <a:off x="1805344" y="4003052"/>
              <a:ext cx="1590052" cy="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155448" y="3378978"/>
            <a:ext cx="692255" cy="276999"/>
          </a:xfrm>
          <a:prstGeom prst="rect">
            <a:avLst/>
          </a:prstGeom>
          <a:noFill/>
        </p:spPr>
        <p:txBody>
          <a:bodyPr wrap="square" rtlCol="0">
            <a:spAutoFit/>
          </a:bodyPr>
          <a:lstStyle/>
          <a:p>
            <a:r>
              <a:rPr lang="zh-CN" altLang="en-US" sz="1200" b="1" dirty="0" smtClean="0">
                <a:solidFill>
                  <a:srgbClr val="0000FF"/>
                </a:solidFill>
                <a:latin typeface="微软雅黑" pitchFamily="34" charset="-122"/>
                <a:ea typeface="微软雅黑" pitchFamily="34" charset="-122"/>
              </a:rPr>
              <a:t>排队</a:t>
            </a:r>
            <a:endParaRPr lang="zh-CN" altLang="en-US" sz="1200" b="1" dirty="0">
              <a:solidFill>
                <a:srgbClr val="0000FF"/>
              </a:solidFill>
              <a:latin typeface="微软雅黑" pitchFamily="34" charset="-122"/>
              <a:ea typeface="微软雅黑" pitchFamily="34" charset="-122"/>
            </a:endParaRPr>
          </a:p>
        </p:txBody>
      </p:sp>
      <p:sp>
        <p:nvSpPr>
          <p:cNvPr id="27" name="TextBox 26"/>
          <p:cNvSpPr txBox="1"/>
          <p:nvPr/>
        </p:nvSpPr>
        <p:spPr>
          <a:xfrm>
            <a:off x="3970251" y="3010538"/>
            <a:ext cx="1072012" cy="461665"/>
          </a:xfrm>
          <a:prstGeom prst="rect">
            <a:avLst/>
          </a:prstGeom>
          <a:noFill/>
        </p:spPr>
        <p:txBody>
          <a:bodyPr wrap="square" rtlCol="0">
            <a:spAutoFit/>
          </a:bodyPr>
          <a:lstStyle/>
          <a:p>
            <a:r>
              <a:rPr lang="zh-CN" altLang="en-US" sz="1200" b="1" dirty="0" smtClean="0">
                <a:solidFill>
                  <a:srgbClr val="CC00CC"/>
                </a:solidFill>
                <a:latin typeface="微软雅黑" pitchFamily="34" charset="-122"/>
                <a:ea typeface="微软雅黑" pitchFamily="34" charset="-122"/>
              </a:rPr>
              <a:t>丢弃或排队。以概率</a:t>
            </a:r>
            <a:r>
              <a:rPr lang="en-US" altLang="zh-CN" sz="1200" b="1" dirty="0" smtClean="0">
                <a:solidFill>
                  <a:srgbClr val="CC00CC"/>
                </a:solidFill>
                <a:latin typeface="微软雅黑" pitchFamily="34" charset="-122"/>
                <a:ea typeface="微软雅黑" pitchFamily="34" charset="-122"/>
              </a:rPr>
              <a:t>p</a:t>
            </a:r>
            <a:r>
              <a:rPr lang="zh-CN" altLang="en-US" sz="1200" b="1" dirty="0">
                <a:solidFill>
                  <a:srgbClr val="CC00CC"/>
                </a:solidFill>
                <a:latin typeface="微软雅黑" pitchFamily="34" charset="-122"/>
                <a:ea typeface="微软雅黑" pitchFamily="34" charset="-122"/>
              </a:rPr>
              <a:t>丢弃</a:t>
            </a:r>
          </a:p>
        </p:txBody>
      </p:sp>
      <p:sp>
        <p:nvSpPr>
          <p:cNvPr id="28" name="TextBox 27"/>
          <p:cNvSpPr txBox="1"/>
          <p:nvPr/>
        </p:nvSpPr>
        <p:spPr>
          <a:xfrm>
            <a:off x="6061459" y="3389525"/>
            <a:ext cx="1072012" cy="276999"/>
          </a:xfrm>
          <a:prstGeom prst="rect">
            <a:avLst/>
          </a:prstGeom>
          <a:noFill/>
        </p:spPr>
        <p:txBody>
          <a:bodyPr wrap="square" rtlCol="0">
            <a:spAutoFit/>
          </a:bodyPr>
          <a:lstStyle/>
          <a:p>
            <a:r>
              <a:rPr lang="zh-CN" altLang="en-US" sz="1200" b="1" dirty="0" smtClean="0">
                <a:solidFill>
                  <a:srgbClr val="C00000"/>
                </a:solidFill>
                <a:latin typeface="微软雅黑" pitchFamily="34" charset="-122"/>
                <a:ea typeface="微软雅黑" pitchFamily="34" charset="-122"/>
              </a:rPr>
              <a:t>丢弃</a:t>
            </a:r>
            <a:endParaRPr lang="zh-CN" altLang="en-US" sz="1200" b="1" dirty="0">
              <a:solidFill>
                <a:srgbClr val="C00000"/>
              </a:solidFill>
              <a:latin typeface="微软雅黑" pitchFamily="34" charset="-122"/>
              <a:ea typeface="微软雅黑" pitchFamily="34" charset="-122"/>
            </a:endParaRPr>
          </a:p>
        </p:txBody>
      </p:sp>
      <p:cxnSp>
        <p:nvCxnSpPr>
          <p:cNvPr id="11" name="直接箭头连接符 10"/>
          <p:cNvCxnSpPr/>
          <p:nvPr/>
        </p:nvCxnSpPr>
        <p:spPr>
          <a:xfrm>
            <a:off x="2364377" y="3616788"/>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493194" y="3452162"/>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295869" y="3041346"/>
            <a:ext cx="0" cy="360782"/>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8773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9283"/>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多年的实践证明，</a:t>
            </a:r>
            <a:r>
              <a:rPr lang="en-US" altLang="zh-CN" sz="2000" b="1" dirty="0">
                <a:solidFill>
                  <a:srgbClr val="0000FF"/>
                </a:solidFill>
                <a:latin typeface="微软雅黑" pitchFamily="34" charset="-122"/>
                <a:ea typeface="微软雅黑" pitchFamily="34" charset="-122"/>
              </a:rPr>
              <a:t>RED </a:t>
            </a:r>
            <a:r>
              <a:rPr lang="zh-CN" altLang="en-US" sz="2000" b="1" dirty="0">
                <a:solidFill>
                  <a:srgbClr val="0000FF"/>
                </a:solidFill>
                <a:latin typeface="微软雅黑" pitchFamily="34" charset="-122"/>
                <a:ea typeface="微软雅黑" pitchFamily="34" charset="-122"/>
              </a:rPr>
              <a:t>的使用效果并不太理想</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年公布的 </a:t>
            </a:r>
            <a:r>
              <a:rPr lang="en-US" altLang="zh-CN" sz="2000" b="1" dirty="0">
                <a:latin typeface="微软雅黑" pitchFamily="34" charset="-122"/>
                <a:ea typeface="微软雅黑" pitchFamily="34" charset="-122"/>
              </a:rPr>
              <a:t>RFC 7567 </a:t>
            </a:r>
            <a:r>
              <a:rPr lang="zh-CN" altLang="en-US" sz="2000" b="1" dirty="0">
                <a:latin typeface="微软雅黑" pitchFamily="34" charset="-122"/>
                <a:ea typeface="微软雅黑" pitchFamily="34" charset="-122"/>
              </a:rPr>
              <a:t>已经把 </a:t>
            </a:r>
            <a:r>
              <a:rPr lang="en-US" altLang="zh-CN" sz="2000" b="1" dirty="0">
                <a:latin typeface="微软雅黑" pitchFamily="34" charset="-122"/>
                <a:ea typeface="微软雅黑" pitchFamily="34" charset="-122"/>
              </a:rPr>
              <a:t>RFC 2309 </a:t>
            </a:r>
            <a:r>
              <a:rPr lang="zh-CN" altLang="en-US" sz="2000" b="1" dirty="0">
                <a:latin typeface="微软雅黑" pitchFamily="34" charset="-122"/>
                <a:ea typeface="微软雅黑" pitchFamily="34" charset="-122"/>
              </a:rPr>
              <a:t>列为“陈旧的”，并且不再推荐使用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但对</a:t>
            </a:r>
            <a:r>
              <a:rPr lang="zh-CN" altLang="en-US" sz="2000" b="1" dirty="0">
                <a:latin typeface="微软雅黑" pitchFamily="34" charset="-122"/>
                <a:ea typeface="微软雅黑" pitchFamily="34" charset="-122"/>
              </a:rPr>
              <a:t>路由器进行主动队列管理 </a:t>
            </a: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仍是必要的。</a:t>
            </a:r>
          </a:p>
          <a:p>
            <a:pPr marL="342900" indent="-34290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AQM </a:t>
            </a:r>
            <a:r>
              <a:rPr lang="zh-CN" altLang="en-US" sz="2000" b="1" dirty="0">
                <a:solidFill>
                  <a:srgbClr val="0000FF"/>
                </a:solidFill>
                <a:latin typeface="微软雅黑" pitchFamily="34" charset="-122"/>
                <a:ea typeface="微软雅黑" pitchFamily="34" charset="-122"/>
              </a:rPr>
              <a:t>实际上就是对路由器中的分组排队进行</a:t>
            </a:r>
            <a:r>
              <a:rPr lang="zh-CN" altLang="en-US" sz="2000" b="1" dirty="0">
                <a:solidFill>
                  <a:srgbClr val="C00000"/>
                </a:solidFill>
                <a:latin typeface="微软雅黑" pitchFamily="34" charset="-122"/>
                <a:ea typeface="微软雅黑" pitchFamily="34" charset="-122"/>
              </a:rPr>
              <a:t>智能管理，</a:t>
            </a:r>
            <a:r>
              <a:rPr lang="zh-CN" altLang="en-US" sz="2000" b="1" dirty="0">
                <a:solidFill>
                  <a:srgbClr val="0000FF"/>
                </a:solidFill>
                <a:latin typeface="微软雅黑" pitchFamily="34" charset="-122"/>
                <a:ea typeface="微软雅黑" pitchFamily="34" charset="-122"/>
              </a:rPr>
              <a:t>而不是简单地把队列的尾部丢弃。</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现在已经有几种不同的算法来代替旧的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，但都还在实验阶段。</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958057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260724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2629135" y="14049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2629135" y="201137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33350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50945"/>
            <a:ext cx="55855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5.9.1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的连接建立</a:t>
            </a:r>
          </a:p>
          <a:p>
            <a:pPr eaLnBrk="0" hangingPunct="0">
              <a:lnSpc>
                <a:spcPct val="200000"/>
              </a:lnSpc>
            </a:pPr>
            <a:r>
              <a:rPr lang="en-US" altLang="zh-CN" sz="2000" b="1" dirty="0" smtClean="0">
                <a:solidFill>
                  <a:schemeClr val="bg1"/>
                </a:solidFill>
                <a:latin typeface="微软雅黑" pitchFamily="34" charset="-122"/>
                <a:ea typeface="微软雅黑" pitchFamily="34" charset="-122"/>
              </a:rPr>
              <a:t>5.9.2                                      TCP </a:t>
            </a:r>
            <a:r>
              <a:rPr lang="zh-CN" altLang="en-US" sz="2000" b="1" dirty="0">
                <a:solidFill>
                  <a:schemeClr val="bg1"/>
                </a:solidFill>
                <a:latin typeface="微软雅黑" pitchFamily="34" charset="-122"/>
                <a:ea typeface="微软雅黑" pitchFamily="34" charset="-122"/>
              </a:rPr>
              <a:t>的连接释放</a:t>
            </a:r>
          </a:p>
          <a:p>
            <a:pPr eaLnBrk="0" hangingPunct="0">
              <a:lnSpc>
                <a:spcPct val="200000"/>
              </a:lnSpc>
            </a:pPr>
            <a:r>
              <a:rPr lang="en-US" altLang="zh-CN" sz="2000" b="1" dirty="0" smtClean="0">
                <a:solidFill>
                  <a:schemeClr val="bg1"/>
                </a:solidFill>
                <a:latin typeface="微软雅黑" pitchFamily="34" charset="-122"/>
                <a:ea typeface="微软雅黑" pitchFamily="34" charset="-122"/>
              </a:rPr>
              <a:t>5.9.3                                   TCP </a:t>
            </a:r>
            <a:r>
              <a:rPr lang="zh-CN" altLang="en-US" sz="2000" b="1" dirty="0">
                <a:solidFill>
                  <a:schemeClr val="bg1"/>
                </a:solidFill>
                <a:latin typeface="微软雅黑" pitchFamily="34" charset="-122"/>
                <a:ea typeface="微软雅黑" pitchFamily="34" charset="-122"/>
              </a:rPr>
              <a:t>的有限状态机</a:t>
            </a:r>
          </a:p>
        </p:txBody>
      </p:sp>
      <p:sp>
        <p:nvSpPr>
          <p:cNvPr id="7" name="Rectangle 27"/>
          <p:cNvSpPr>
            <a:spLocks noChangeArrowheads="1"/>
          </p:cNvSpPr>
          <p:nvPr/>
        </p:nvSpPr>
        <p:spPr bwMode="auto">
          <a:xfrm>
            <a:off x="639730" y="140494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9987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5.9</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的运输连接管理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20096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2891"/>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4676" y="571476"/>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运输连接的三个阶段</a:t>
            </a:r>
          </a:p>
        </p:txBody>
      </p:sp>
      <p:sp>
        <p:nvSpPr>
          <p:cNvPr id="4" name="Rectangle 8"/>
          <p:cNvSpPr>
            <a:spLocks noChangeArrowheads="1"/>
          </p:cNvSpPr>
          <p:nvPr/>
        </p:nvSpPr>
        <p:spPr bwMode="auto">
          <a:xfrm>
            <a:off x="545143" y="1017062"/>
            <a:ext cx="805371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是面向连接的协议。</a:t>
            </a:r>
          </a:p>
          <a:p>
            <a:pPr marL="285750" indent="-28575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连接</a:t>
            </a:r>
            <a:r>
              <a:rPr lang="zh-CN" altLang="en-US" sz="2000" b="1" dirty="0">
                <a:latin typeface="微软雅黑" pitchFamily="34" charset="-122"/>
                <a:ea typeface="微软雅黑" pitchFamily="34" charset="-122"/>
              </a:rPr>
              <a:t>有</a:t>
            </a:r>
            <a:r>
              <a:rPr lang="zh-CN" altLang="en-US" sz="2000" b="1" dirty="0">
                <a:solidFill>
                  <a:srgbClr val="C00000"/>
                </a:solidFill>
                <a:latin typeface="微软雅黑" pitchFamily="34" charset="-122"/>
                <a:ea typeface="微软雅黑" pitchFamily="34" charset="-122"/>
              </a:rPr>
              <a:t>三个阶段：</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连接建立</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数据传送</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连接释放</a:t>
            </a:r>
          </a:p>
          <a:p>
            <a:pPr marL="285750" indent="-28575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连接</a:t>
            </a:r>
            <a:r>
              <a:rPr lang="zh-CN" altLang="en-US" sz="2000" b="1" dirty="0" smtClean="0">
                <a:solidFill>
                  <a:srgbClr val="C00000"/>
                </a:solidFill>
                <a:latin typeface="微软雅黑" pitchFamily="34" charset="-122"/>
                <a:ea typeface="微软雅黑" pitchFamily="34" charset="-122"/>
              </a:rPr>
              <a:t>管理</a:t>
            </a:r>
            <a:r>
              <a:rPr lang="zh-CN" altLang="en-US" sz="2000" b="1" dirty="0">
                <a:latin typeface="微软雅黑" pitchFamily="34" charset="-122"/>
                <a:ea typeface="微软雅黑" pitchFamily="34" charset="-122"/>
              </a:rPr>
              <a:t>就是</a:t>
            </a:r>
            <a:r>
              <a:rPr lang="zh-CN" altLang="en-US" sz="2000" b="1" dirty="0" smtClean="0">
                <a:latin typeface="微软雅黑" pitchFamily="34" charset="-122"/>
                <a:ea typeface="微软雅黑" pitchFamily="34" charset="-122"/>
              </a:rPr>
              <a:t>使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连接</a:t>
            </a:r>
            <a:r>
              <a:rPr lang="zh-CN" altLang="en-US" sz="2000" b="1" dirty="0">
                <a:latin typeface="微软雅黑" pitchFamily="34" charset="-122"/>
                <a:ea typeface="微软雅黑" pitchFamily="34" charset="-122"/>
              </a:rPr>
              <a:t>的建立和释放都能正常地进行。</a:t>
            </a:r>
          </a:p>
        </p:txBody>
      </p:sp>
    </p:spTree>
    <p:extLst>
      <p:ext uri="{BB962C8B-B14F-4D97-AF65-F5344CB8AC3E}">
        <p14:creationId xmlns:p14="http://schemas.microsoft.com/office/powerpoint/2010/main" val="20083953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1855"/>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1831125" y="579584"/>
            <a:ext cx="5481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连接建立过程中要解决的三个问题</a:t>
            </a:r>
          </a:p>
        </p:txBody>
      </p:sp>
      <p:sp>
        <p:nvSpPr>
          <p:cNvPr id="4" name="Rectangle 8"/>
          <p:cNvSpPr>
            <a:spLocks noChangeArrowheads="1"/>
          </p:cNvSpPr>
          <p:nvPr/>
        </p:nvSpPr>
        <p:spPr bwMode="auto">
          <a:xfrm>
            <a:off x="545143" y="1016026"/>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9900CC"/>
              </a:buClr>
              <a:buFont typeface="+mj-lt"/>
              <a:buAutoNum type="arabicPeriod"/>
            </a:pPr>
            <a:r>
              <a:rPr lang="zh-CN" altLang="en-US" sz="2000" b="1" dirty="0" smtClean="0">
                <a:latin typeface="微软雅黑" pitchFamily="34" charset="-122"/>
                <a:ea typeface="微软雅黑" pitchFamily="34" charset="-122"/>
              </a:rPr>
              <a:t>要</a:t>
            </a:r>
            <a:r>
              <a:rPr lang="zh-CN" altLang="en-US" sz="2000" b="1" dirty="0">
                <a:latin typeface="微软雅黑" pitchFamily="34" charset="-122"/>
                <a:ea typeface="微软雅黑" pitchFamily="34" charset="-122"/>
              </a:rPr>
              <a:t>使每一方能够确知对方的</a:t>
            </a:r>
            <a:r>
              <a:rPr lang="zh-CN" altLang="en-US" sz="2000" b="1" dirty="0">
                <a:solidFill>
                  <a:srgbClr val="C00000"/>
                </a:solidFill>
                <a:latin typeface="微软雅黑" pitchFamily="34" charset="-122"/>
                <a:ea typeface="微软雅黑" pitchFamily="34" charset="-122"/>
              </a:rPr>
              <a:t>存在。</a:t>
            </a:r>
          </a:p>
          <a:p>
            <a:pPr marL="342900" indent="-342900">
              <a:lnSpc>
                <a:spcPts val="3300"/>
              </a:lnSpc>
              <a:buClr>
                <a:srgbClr val="9900CC"/>
              </a:buClr>
              <a:buFont typeface="+mj-lt"/>
              <a:buAutoNum type="arabicPeriod"/>
            </a:pPr>
            <a:r>
              <a:rPr lang="zh-CN" altLang="en-US" sz="2000" b="1" dirty="0" smtClean="0">
                <a:latin typeface="微软雅黑" pitchFamily="34" charset="-122"/>
                <a:ea typeface="微软雅黑" pitchFamily="34" charset="-122"/>
              </a:rPr>
              <a:t>要</a:t>
            </a:r>
            <a:r>
              <a:rPr lang="zh-CN" altLang="en-US" sz="2000" b="1" dirty="0">
                <a:latin typeface="微软雅黑" pitchFamily="34" charset="-122"/>
                <a:ea typeface="微软雅黑" pitchFamily="34" charset="-122"/>
              </a:rPr>
              <a:t>允许双方</a:t>
            </a:r>
            <a:r>
              <a:rPr lang="zh-CN" altLang="en-US" sz="2000" b="1" dirty="0">
                <a:solidFill>
                  <a:srgbClr val="C00000"/>
                </a:solidFill>
                <a:latin typeface="微软雅黑" pitchFamily="34" charset="-122"/>
                <a:ea typeface="微软雅黑" pitchFamily="34" charset="-122"/>
              </a:rPr>
              <a:t>协商</a:t>
            </a:r>
            <a:r>
              <a:rPr lang="zh-CN" altLang="en-US" sz="2000" b="1" dirty="0">
                <a:latin typeface="微软雅黑" pitchFamily="34" charset="-122"/>
                <a:ea typeface="微软雅黑" pitchFamily="34" charset="-122"/>
              </a:rPr>
              <a:t>一些参数（如最大窗口值、是否使用窗口扩大选项和时间戳选项以及服务质量等）。</a:t>
            </a:r>
          </a:p>
          <a:p>
            <a:pPr marL="342900" indent="-342900">
              <a:lnSpc>
                <a:spcPts val="3300"/>
              </a:lnSpc>
              <a:buClr>
                <a:srgbClr val="9900CC"/>
              </a:buClr>
              <a:buFont typeface="+mj-lt"/>
              <a:buAutoNum type="arabicPeriod"/>
            </a:pPr>
            <a:r>
              <a:rPr lang="zh-CN" altLang="en-US" sz="2000" b="1" dirty="0" smtClean="0">
                <a:latin typeface="微软雅黑" pitchFamily="34" charset="-122"/>
                <a:ea typeface="微软雅黑" pitchFamily="34" charset="-122"/>
              </a:rPr>
              <a:t>能够</a:t>
            </a:r>
            <a:r>
              <a:rPr lang="zh-CN" altLang="en-US" sz="2000" b="1" dirty="0">
                <a:latin typeface="微软雅黑" pitchFamily="34" charset="-122"/>
                <a:ea typeface="微软雅黑" pitchFamily="34" charset="-122"/>
              </a:rPr>
              <a:t>对运输实体资源（如缓存大小、连接表中的项目等）进行</a:t>
            </a:r>
            <a:r>
              <a:rPr lang="zh-CN" altLang="en-US" sz="2000" b="1" dirty="0">
                <a:solidFill>
                  <a:srgbClr val="C00000"/>
                </a:solidFill>
                <a:latin typeface="微软雅黑" pitchFamily="34" charset="-122"/>
                <a:ea typeface="微软雅黑" pitchFamily="34" charset="-122"/>
              </a:rPr>
              <a:t>分配。</a:t>
            </a:r>
          </a:p>
        </p:txBody>
      </p:sp>
      <p:sp>
        <p:nvSpPr>
          <p:cNvPr id="5" name="矩形 4"/>
          <p:cNvSpPr/>
          <p:nvPr/>
        </p:nvSpPr>
        <p:spPr>
          <a:xfrm>
            <a:off x="975672" y="2867117"/>
            <a:ext cx="7192651" cy="1211357"/>
          </a:xfrm>
          <a:prstGeom prst="rect">
            <a:avLst/>
          </a:prstGeom>
          <a:solidFill>
            <a:srgbClr val="000066"/>
          </a:solidFill>
        </p:spPr>
        <p:txBody>
          <a:bodyPr wrap="square">
            <a:spAutoFit/>
          </a:bodyPr>
          <a:lstStyle/>
          <a:p>
            <a:pPr marL="342900" indent="-342900">
              <a:lnSpc>
                <a:spcPts val="3000"/>
              </a:lnSpc>
              <a:buClr>
                <a:schemeClr val="bg1"/>
              </a:buClr>
              <a:buFont typeface="Wingdings" pitchFamily="2" charset="2"/>
              <a:buChar char="l"/>
            </a:pP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连接的建立采用</a:t>
            </a:r>
            <a:r>
              <a:rPr lang="zh-CN" altLang="en-US" sz="2000" b="1" dirty="0">
                <a:solidFill>
                  <a:srgbClr val="FFC000"/>
                </a:solidFill>
                <a:latin typeface="微软雅黑" pitchFamily="34" charset="-122"/>
                <a:ea typeface="微软雅黑" pitchFamily="34" charset="-122"/>
              </a:rPr>
              <a:t>客户服务器</a:t>
            </a:r>
            <a:r>
              <a:rPr lang="zh-CN" altLang="en-US" sz="2000" b="1" dirty="0">
                <a:solidFill>
                  <a:schemeClr val="bg1"/>
                </a:solidFill>
                <a:latin typeface="微软雅黑" pitchFamily="34" charset="-122"/>
                <a:ea typeface="微软雅黑" pitchFamily="34" charset="-122"/>
              </a:rPr>
              <a:t>方式。</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主动发起</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客户</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(client)</a:t>
            </a:r>
            <a:r>
              <a:rPr lang="zh-CN" altLang="en-US" sz="2000" b="1" dirty="0">
                <a:solidFill>
                  <a:schemeClr val="bg1"/>
                </a:solidFill>
                <a:latin typeface="微软雅黑" pitchFamily="34" charset="-122"/>
                <a:ea typeface="微软雅黑" pitchFamily="34" charset="-122"/>
              </a:rPr>
              <a:t>。</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被动等待</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服务器</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(server)</a:t>
            </a:r>
            <a:r>
              <a:rPr lang="zh-CN" altLang="en-US" sz="2000" b="1" dirty="0">
                <a:solidFill>
                  <a:schemeClr val="bg1"/>
                </a:solidFill>
                <a:latin typeface="微软雅黑" pitchFamily="34" charset="-122"/>
                <a:ea typeface="微软雅黑" pitchFamily="34" charset="-122"/>
              </a:rPr>
              <a:t>。</a:t>
            </a:r>
          </a:p>
        </p:txBody>
      </p:sp>
    </p:spTree>
    <p:extLst>
      <p:ext uri="{BB962C8B-B14F-4D97-AF65-F5344CB8AC3E}">
        <p14:creationId xmlns:p14="http://schemas.microsoft.com/office/powerpoint/2010/main" val="35031567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472966" y="1023685"/>
            <a:ext cx="8261132" cy="2979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19498"/>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078377" y="58628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两大类、三种类型的</a:t>
            </a:r>
            <a:r>
              <a:rPr lang="zh-CN" altLang="en-US" sz="2000" b="1" dirty="0" smtClean="0">
                <a:solidFill>
                  <a:schemeClr val="bg1"/>
                </a:solidFill>
                <a:latin typeface="微软雅黑" pitchFamily="34" charset="-122"/>
                <a:ea typeface="微软雅黑" pitchFamily="34" charset="-122"/>
              </a:rPr>
              <a:t>端口</a:t>
            </a:r>
            <a:endParaRPr lang="zh-CN" altLang="en-US" sz="2000" b="1" dirty="0">
              <a:solidFill>
                <a:schemeClr val="bg1"/>
              </a:solidFill>
              <a:latin typeface="微软雅黑" pitchFamily="34" charset="-122"/>
              <a:ea typeface="微软雅黑" pitchFamily="34" charset="-122"/>
            </a:endParaRPr>
          </a:p>
        </p:txBody>
      </p:sp>
      <p:grpSp>
        <p:nvGrpSpPr>
          <p:cNvPr id="12" name="组合 11"/>
          <p:cNvGrpSpPr/>
          <p:nvPr/>
        </p:nvGrpSpPr>
        <p:grpSpPr>
          <a:xfrm>
            <a:off x="903891" y="2339206"/>
            <a:ext cx="1187673" cy="336331"/>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80747" y="2339206"/>
            <a:ext cx="3563006" cy="336331"/>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288" y="2339206"/>
            <a:ext cx="2313438" cy="336331"/>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46241" y="2013398"/>
            <a:ext cx="311304"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0</a:t>
            </a:r>
            <a:endParaRPr lang="zh-CN" altLang="en-US" sz="1600" b="1" dirty="0">
              <a:latin typeface="微软雅黑" pitchFamily="34" charset="-122"/>
              <a:ea typeface="微软雅黑" pitchFamily="34" charset="-122"/>
            </a:endParaRPr>
          </a:p>
        </p:txBody>
      </p:sp>
      <p:sp>
        <p:nvSpPr>
          <p:cNvPr id="22" name="TextBox 21"/>
          <p:cNvSpPr txBox="1"/>
          <p:nvPr/>
        </p:nvSpPr>
        <p:spPr>
          <a:xfrm>
            <a:off x="1624957" y="2013398"/>
            <a:ext cx="691215"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1023</a:t>
            </a:r>
            <a:endParaRPr lang="zh-CN" altLang="en-US" sz="1600" b="1" dirty="0">
              <a:latin typeface="微软雅黑" pitchFamily="34" charset="-122"/>
              <a:ea typeface="微软雅黑" pitchFamily="34" charset="-122"/>
            </a:endParaRPr>
          </a:p>
        </p:txBody>
      </p:sp>
      <p:sp>
        <p:nvSpPr>
          <p:cNvPr id="23" name="TextBox 22"/>
          <p:cNvSpPr txBox="1"/>
          <p:nvPr/>
        </p:nvSpPr>
        <p:spPr>
          <a:xfrm>
            <a:off x="2007484" y="2672439"/>
            <a:ext cx="691215"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1024</a:t>
            </a:r>
            <a:endParaRPr lang="zh-CN" altLang="en-US" sz="1600" b="1" dirty="0">
              <a:latin typeface="微软雅黑" pitchFamily="34" charset="-122"/>
              <a:ea typeface="微软雅黑" pitchFamily="34" charset="-122"/>
            </a:endParaRPr>
          </a:p>
        </p:txBody>
      </p:sp>
      <p:sp>
        <p:nvSpPr>
          <p:cNvPr id="24" name="TextBox 23"/>
          <p:cNvSpPr txBox="1"/>
          <p:nvPr/>
        </p:nvSpPr>
        <p:spPr>
          <a:xfrm>
            <a:off x="5265688" y="2672439"/>
            <a:ext cx="877163"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49</a:t>
            </a:r>
            <a:r>
              <a:rPr lang="en-US" altLang="zh-CN"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151</a:t>
            </a:r>
            <a:endParaRPr lang="zh-CN" altLang="en-US" sz="1600" b="1" dirty="0">
              <a:latin typeface="微软雅黑" pitchFamily="34" charset="-122"/>
              <a:ea typeface="微软雅黑" pitchFamily="34" charset="-122"/>
            </a:endParaRPr>
          </a:p>
        </p:txBody>
      </p:sp>
      <p:sp>
        <p:nvSpPr>
          <p:cNvPr id="25" name="TextBox 24"/>
          <p:cNvSpPr txBox="1"/>
          <p:nvPr/>
        </p:nvSpPr>
        <p:spPr>
          <a:xfrm>
            <a:off x="5804497" y="2013398"/>
            <a:ext cx="877163"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49,152</a:t>
            </a:r>
            <a:endParaRPr lang="zh-CN" altLang="en-US" sz="1600" b="1" dirty="0">
              <a:latin typeface="微软雅黑" pitchFamily="34" charset="-122"/>
              <a:ea typeface="微软雅黑" pitchFamily="34" charset="-122"/>
            </a:endParaRPr>
          </a:p>
        </p:txBody>
      </p:sp>
      <p:sp>
        <p:nvSpPr>
          <p:cNvPr id="26" name="TextBox 25"/>
          <p:cNvSpPr txBox="1"/>
          <p:nvPr/>
        </p:nvSpPr>
        <p:spPr>
          <a:xfrm>
            <a:off x="7770616" y="2013398"/>
            <a:ext cx="877163"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65,535</a:t>
            </a:r>
            <a:endParaRPr lang="zh-CN" altLang="en-US" sz="1600" b="1" dirty="0">
              <a:latin typeface="微软雅黑" pitchFamily="34" charset="-122"/>
              <a:ea typeface="微软雅黑" pitchFamily="34" charset="-122"/>
            </a:endParaRPr>
          </a:p>
        </p:txBody>
      </p:sp>
      <p:sp>
        <p:nvSpPr>
          <p:cNvPr id="27" name="矩形 26"/>
          <p:cNvSpPr/>
          <p:nvPr/>
        </p:nvSpPr>
        <p:spPr>
          <a:xfrm>
            <a:off x="2247313" y="1359718"/>
            <a:ext cx="2236510" cy="338554"/>
          </a:xfrm>
          <a:prstGeom prst="rect">
            <a:avLst/>
          </a:prstGeom>
        </p:spPr>
        <p:txBody>
          <a:bodyPr wrap="none">
            <a:spAutoFit/>
          </a:bodyPr>
          <a:lstStyle/>
          <a:p>
            <a:pPr algn="ctr"/>
            <a:r>
              <a:rPr lang="zh-CN" altLang="en-US" sz="1600" b="1" dirty="0">
                <a:solidFill>
                  <a:srgbClr val="C00000"/>
                </a:solidFill>
                <a:latin typeface="微软雅黑" pitchFamily="34" charset="-122"/>
                <a:ea typeface="微软雅黑" pitchFamily="34" charset="-122"/>
              </a:rPr>
              <a:t>服务器端使用的端口号</a:t>
            </a:r>
          </a:p>
        </p:txBody>
      </p:sp>
      <p:sp>
        <p:nvSpPr>
          <p:cNvPr id="28" name="矩形 27"/>
          <p:cNvSpPr/>
          <p:nvPr/>
        </p:nvSpPr>
        <p:spPr>
          <a:xfrm>
            <a:off x="6183344" y="1359718"/>
            <a:ext cx="2031325" cy="338554"/>
          </a:xfrm>
          <a:prstGeom prst="rect">
            <a:avLst/>
          </a:prstGeom>
        </p:spPr>
        <p:txBody>
          <a:bodyPr wrap="none">
            <a:spAutoFit/>
          </a:bodyPr>
          <a:lstStyle/>
          <a:p>
            <a:pPr algn="ctr"/>
            <a:r>
              <a:rPr lang="zh-CN" altLang="en-US" sz="1600" b="1" dirty="0" smtClean="0">
                <a:solidFill>
                  <a:srgbClr val="C00000"/>
                </a:solidFill>
                <a:latin typeface="微软雅黑" pitchFamily="34" charset="-122"/>
                <a:ea typeface="微软雅黑" pitchFamily="34" charset="-122"/>
              </a:rPr>
              <a:t>客户端</a:t>
            </a:r>
            <a:r>
              <a:rPr lang="zh-CN" altLang="en-US" sz="1600" b="1" dirty="0">
                <a:solidFill>
                  <a:srgbClr val="C00000"/>
                </a:solidFill>
                <a:latin typeface="微软雅黑" pitchFamily="34" charset="-122"/>
                <a:ea typeface="微软雅黑" pitchFamily="34" charset="-122"/>
              </a:rPr>
              <a:t>使用的端口号</a:t>
            </a:r>
          </a:p>
        </p:txBody>
      </p:sp>
      <p:sp>
        <p:nvSpPr>
          <p:cNvPr id="29" name="右大括号 28"/>
          <p:cNvSpPr/>
          <p:nvPr/>
        </p:nvSpPr>
        <p:spPr>
          <a:xfrm rot="16200000">
            <a:off x="3222679" y="-531117"/>
            <a:ext cx="285779" cy="4809227"/>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右大括号 29"/>
          <p:cNvSpPr/>
          <p:nvPr/>
        </p:nvSpPr>
        <p:spPr>
          <a:xfrm rot="16200000">
            <a:off x="7056117" y="716777"/>
            <a:ext cx="285779" cy="2313438"/>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AutoShape 16"/>
          <p:cNvSpPr>
            <a:spLocks noChangeArrowheads="1"/>
          </p:cNvSpPr>
          <p:nvPr/>
        </p:nvSpPr>
        <p:spPr bwMode="auto">
          <a:xfrm>
            <a:off x="1541606"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2" name="矩形 31"/>
          <p:cNvSpPr/>
          <p:nvPr/>
        </p:nvSpPr>
        <p:spPr>
          <a:xfrm>
            <a:off x="625769" y="3056515"/>
            <a:ext cx="2028119" cy="830997"/>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熟知</a:t>
            </a:r>
            <a:r>
              <a:rPr lang="zh-CN" altLang="en-US" sz="1600" b="1" dirty="0" smtClean="0">
                <a:solidFill>
                  <a:srgbClr val="0000FF"/>
                </a:solidFill>
                <a:latin typeface="微软雅黑" pitchFamily="34" charset="-122"/>
                <a:ea typeface="微软雅黑" pitchFamily="34" charset="-122"/>
              </a:rPr>
              <a:t>端口</a:t>
            </a:r>
            <a:endParaRPr lang="en-US" altLang="zh-CN" sz="1600" b="1" dirty="0" smtClean="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（全球通用端口号）</a:t>
            </a:r>
            <a:endParaRPr lang="en-US" altLang="zh-CN" sz="1600" b="1" dirty="0" smtClean="0">
              <a:solidFill>
                <a:srgbClr val="0000FF"/>
              </a:solidFill>
              <a:latin typeface="微软雅黑" pitchFamily="34" charset="-122"/>
              <a:ea typeface="微软雅黑" pitchFamily="34" charset="-122"/>
            </a:endParaRPr>
          </a:p>
          <a:p>
            <a:pPr algn="ctr"/>
            <a:r>
              <a:rPr lang="zh-CN" altLang="en-US" sz="1600" b="1" dirty="0" smtClean="0">
                <a:solidFill>
                  <a:srgbClr val="0000FF"/>
                </a:solidFill>
                <a:latin typeface="微软雅黑" pitchFamily="34" charset="-122"/>
                <a:ea typeface="微软雅黑" pitchFamily="34" charset="-122"/>
              </a:rPr>
              <a:t>（</a:t>
            </a:r>
            <a:r>
              <a:rPr lang="en-US" altLang="zh-CN" sz="1600" b="1" dirty="0" smtClean="0">
                <a:solidFill>
                  <a:srgbClr val="0000FF"/>
                </a:solidFill>
                <a:latin typeface="微软雅黑" pitchFamily="34" charset="-122"/>
                <a:ea typeface="微软雅黑" pitchFamily="34" charset="-122"/>
              </a:rPr>
              <a:t>IANA </a:t>
            </a:r>
            <a:r>
              <a:rPr lang="zh-CN" altLang="en-US" sz="1600" b="1" dirty="0" smtClean="0">
                <a:solidFill>
                  <a:srgbClr val="0000FF"/>
                </a:solidFill>
                <a:latin typeface="微软雅黑" pitchFamily="34" charset="-122"/>
                <a:ea typeface="微软雅黑" pitchFamily="34" charset="-122"/>
              </a:rPr>
              <a:t>负责分配）</a:t>
            </a:r>
            <a:endParaRPr lang="zh-CN" altLang="en-US" sz="1600" b="1" dirty="0">
              <a:solidFill>
                <a:srgbClr val="0000FF"/>
              </a:solidFill>
              <a:latin typeface="微软雅黑" pitchFamily="34" charset="-122"/>
              <a:ea typeface="微软雅黑" pitchFamily="34" charset="-122"/>
            </a:endParaRPr>
          </a:p>
        </p:txBody>
      </p:sp>
      <p:sp>
        <p:nvSpPr>
          <p:cNvPr id="33" name="AutoShape 16"/>
          <p:cNvSpPr>
            <a:spLocks noChangeArrowheads="1"/>
          </p:cNvSpPr>
          <p:nvPr/>
        </p:nvSpPr>
        <p:spPr bwMode="auto">
          <a:xfrm>
            <a:off x="3929712"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4" name="矩形 33"/>
          <p:cNvSpPr/>
          <p:nvPr/>
        </p:nvSpPr>
        <p:spPr>
          <a:xfrm>
            <a:off x="3120325" y="3056515"/>
            <a:ext cx="1883850" cy="584775"/>
          </a:xfrm>
          <a:prstGeom prst="rect">
            <a:avLst/>
          </a:prstGeom>
        </p:spPr>
        <p:txBody>
          <a:bodyPr wrap="none">
            <a:spAutoFit/>
          </a:bodyPr>
          <a:lstStyle/>
          <a:p>
            <a:pPr algn="ctr"/>
            <a:r>
              <a:rPr lang="zh-CN" altLang="en-US" sz="1600" b="1" dirty="0" smtClean="0">
                <a:solidFill>
                  <a:srgbClr val="0000FF"/>
                </a:solidFill>
                <a:latin typeface="微软雅黑" pitchFamily="34" charset="-122"/>
                <a:ea typeface="微软雅黑" pitchFamily="34" charset="-122"/>
              </a:rPr>
              <a:t>登记端口</a:t>
            </a:r>
            <a:endParaRPr lang="en-US" altLang="zh-CN" sz="1600" b="1" dirty="0" smtClean="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（在 </a:t>
            </a:r>
            <a:r>
              <a:rPr lang="en-US" altLang="zh-CN" sz="1600" b="1" dirty="0">
                <a:solidFill>
                  <a:srgbClr val="0000FF"/>
                </a:solidFill>
                <a:latin typeface="微软雅黑" pitchFamily="34" charset="-122"/>
                <a:ea typeface="微软雅黑" pitchFamily="34" charset="-122"/>
              </a:rPr>
              <a:t>IANA </a:t>
            </a:r>
            <a:r>
              <a:rPr lang="zh-CN" altLang="en-US" sz="1600" b="1" dirty="0">
                <a:solidFill>
                  <a:srgbClr val="0000FF"/>
                </a:solidFill>
                <a:latin typeface="微软雅黑" pitchFamily="34" charset="-122"/>
                <a:ea typeface="微软雅黑" pitchFamily="34" charset="-122"/>
              </a:rPr>
              <a:t>登记）</a:t>
            </a:r>
          </a:p>
        </p:txBody>
      </p:sp>
      <p:sp>
        <p:nvSpPr>
          <p:cNvPr id="35" name="AutoShape 16"/>
          <p:cNvSpPr>
            <a:spLocks noChangeArrowheads="1"/>
          </p:cNvSpPr>
          <p:nvPr/>
        </p:nvSpPr>
        <p:spPr bwMode="auto">
          <a:xfrm>
            <a:off x="7111293"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6" name="矩形 35"/>
          <p:cNvSpPr/>
          <p:nvPr/>
        </p:nvSpPr>
        <p:spPr>
          <a:xfrm>
            <a:off x="5772974" y="3056515"/>
            <a:ext cx="2852063"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短暂</a:t>
            </a:r>
            <a:r>
              <a:rPr lang="zh-CN" altLang="en-US" sz="1600" b="1" dirty="0" smtClean="0">
                <a:solidFill>
                  <a:srgbClr val="0000FF"/>
                </a:solidFill>
                <a:latin typeface="微软雅黑" pitchFamily="34" charset="-122"/>
                <a:ea typeface="微软雅黑" pitchFamily="34" charset="-122"/>
              </a:rPr>
              <a:t>端口</a:t>
            </a:r>
            <a:endParaRPr lang="en-US" altLang="zh-CN" sz="1600" b="1" dirty="0" smtClean="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（通信结束后</a:t>
            </a:r>
            <a:r>
              <a:rPr lang="zh-CN" altLang="en-US" sz="1600" b="1" dirty="0" smtClean="0">
                <a:solidFill>
                  <a:srgbClr val="0000FF"/>
                </a:solidFill>
                <a:latin typeface="微软雅黑" pitchFamily="34" charset="-122"/>
                <a:ea typeface="微软雅黑" pitchFamily="34" charset="-122"/>
              </a:rPr>
              <a:t>，被</a:t>
            </a:r>
            <a:r>
              <a:rPr lang="zh-CN" altLang="en-US" sz="1600" b="1" dirty="0">
                <a:solidFill>
                  <a:srgbClr val="0000FF"/>
                </a:solidFill>
                <a:latin typeface="微软雅黑" pitchFamily="34" charset="-122"/>
                <a:ea typeface="微软雅黑" pitchFamily="34" charset="-122"/>
              </a:rPr>
              <a:t>系统收回）</a:t>
            </a:r>
          </a:p>
        </p:txBody>
      </p:sp>
    </p:spTree>
    <p:extLst>
      <p:ext uri="{BB962C8B-B14F-4D97-AF65-F5344CB8AC3E}">
        <p14:creationId xmlns:p14="http://schemas.microsoft.com/office/powerpoint/2010/main" val="15384511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609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06739" y="58382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5.9.1  TCP </a:t>
            </a:r>
            <a:r>
              <a:rPr lang="zh-CN" altLang="en-US" sz="2400" b="1" dirty="0">
                <a:solidFill>
                  <a:schemeClr val="bg1"/>
                </a:solidFill>
                <a:latin typeface="微软雅黑" pitchFamily="34" charset="-122"/>
                <a:ea typeface="微软雅黑" pitchFamily="34" charset="-122"/>
              </a:rPr>
              <a:t>的连接建立</a:t>
            </a:r>
          </a:p>
        </p:txBody>
      </p:sp>
      <p:sp>
        <p:nvSpPr>
          <p:cNvPr id="4" name="Rectangle 8"/>
          <p:cNvSpPr>
            <a:spLocks noChangeArrowheads="1"/>
          </p:cNvSpPr>
          <p:nvPr/>
        </p:nvSpPr>
        <p:spPr bwMode="auto">
          <a:xfrm>
            <a:off x="545143" y="1029697"/>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建立连接的过程叫做</a:t>
            </a:r>
            <a:r>
              <a:rPr lang="zh-CN" altLang="en-US" sz="2000" b="1" dirty="0">
                <a:solidFill>
                  <a:srgbClr val="C00000"/>
                </a:solidFill>
                <a:latin typeface="微软雅黑" pitchFamily="34" charset="-122"/>
                <a:ea typeface="微软雅黑" pitchFamily="34" charset="-122"/>
              </a:rPr>
              <a:t>握手。</a:t>
            </a: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smtClean="0">
                <a:solidFill>
                  <a:srgbClr val="C00000"/>
                </a:solidFill>
                <a:latin typeface="微软雅黑" pitchFamily="34" charset="-122"/>
                <a:ea typeface="微软雅黑" pitchFamily="34" charset="-122"/>
              </a:rPr>
              <a:t>三</a:t>
            </a:r>
            <a:r>
              <a:rPr lang="zh-CN" altLang="en-US" sz="2000" b="1" dirty="0">
                <a:solidFill>
                  <a:srgbClr val="C00000"/>
                </a:solidFill>
                <a:latin typeface="微软雅黑" pitchFamily="34" charset="-122"/>
                <a:ea typeface="微软雅黑" pitchFamily="34" charset="-122"/>
              </a:rPr>
              <a:t>报文</a:t>
            </a:r>
            <a:r>
              <a:rPr lang="zh-CN" altLang="en-US" sz="2000" b="1" dirty="0" smtClean="0">
                <a:solidFill>
                  <a:srgbClr val="C00000"/>
                </a:solidFill>
                <a:latin typeface="微软雅黑" pitchFamily="34" charset="-122"/>
                <a:ea typeface="微软雅黑" pitchFamily="34" charset="-122"/>
              </a:rPr>
              <a:t>握手：</a:t>
            </a: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客户和服务器之间交换三个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a:t>
            </a:r>
            <a:r>
              <a:rPr lang="zh-CN" altLang="en-US" sz="2000" b="1" dirty="0" smtClean="0">
                <a:latin typeface="微软雅黑" pitchFamily="34" charset="-122"/>
                <a:ea typeface="微软雅黑" pitchFamily="34" charset="-122"/>
              </a:rPr>
              <a:t>段，以防止已失效的连接请求报文段突然又传送到了，因而产生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连接建立错误。</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27242607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871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365384"/>
            <a:ext cx="5422002" cy="634020"/>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的 </a:t>
            </a:r>
            <a:r>
              <a:rPr lang="en-US" altLang="zh-CN" sz="1600" b="1" dirty="0" smtClean="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服务器</a:t>
            </a:r>
            <a:r>
              <a:rPr lang="zh-CN" altLang="en-US" sz="1600" b="1" dirty="0">
                <a:latin typeface="微软雅黑" pitchFamily="34" charset="-122"/>
                <a:ea typeface="微软雅黑" pitchFamily="34" charset="-122"/>
              </a:rPr>
              <a:t>进程</a:t>
            </a:r>
            <a:r>
              <a:rPr lang="zh-CN" altLang="en-US" sz="1600" b="1" dirty="0">
                <a:solidFill>
                  <a:srgbClr val="0000FF"/>
                </a:solidFill>
                <a:latin typeface="微软雅黑" pitchFamily="34" charset="-122"/>
                <a:ea typeface="微软雅黑" pitchFamily="34" charset="-122"/>
              </a:rPr>
              <a:t>先创建</a:t>
            </a:r>
            <a:r>
              <a:rPr lang="zh-CN" altLang="en-US" sz="1600" b="1" dirty="0">
                <a:latin typeface="微软雅黑" pitchFamily="34" charset="-122"/>
                <a:ea typeface="微软雅黑" pitchFamily="34" charset="-122"/>
              </a:rPr>
              <a:t>传输控制</a:t>
            </a:r>
            <a:r>
              <a:rPr lang="zh-CN" altLang="en-US" sz="1600" b="1" dirty="0" smtClean="0">
                <a:latin typeface="微软雅黑" pitchFamily="34" charset="-122"/>
                <a:ea typeface="微软雅黑" pitchFamily="34" charset="-122"/>
              </a:rPr>
              <a:t>块 </a:t>
            </a:r>
            <a:r>
              <a:rPr lang="en-US" altLang="zh-CN" sz="1600" b="1" dirty="0" smtClean="0">
                <a:latin typeface="微软雅黑" pitchFamily="34" charset="-122"/>
                <a:ea typeface="微软雅黑" pitchFamily="34" charset="-122"/>
              </a:rPr>
              <a:t>TCB</a:t>
            </a:r>
            <a:r>
              <a:rPr lang="zh-CN" altLang="en-US" sz="1600" b="1" dirty="0">
                <a:latin typeface="微软雅黑" pitchFamily="34" charset="-122"/>
                <a:ea typeface="微软雅黑" pitchFamily="34" charset="-122"/>
              </a:rPr>
              <a:t>，准备接受客户进程的连接请求</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4520008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p:tgtEl>
                                          <p:spTgt spid="30"/>
                                        </p:tgtEl>
                                        <p:attrNameLst>
                                          <p:attrName>ppt_y</p:attrName>
                                        </p:attrNameLst>
                                      </p:cBhvr>
                                      <p:tavLst>
                                        <p:tav tm="0">
                                          <p:val>
                                            <p:strVal val="#ppt_y-#ppt_h*1.125000"/>
                                          </p:val>
                                        </p:tav>
                                        <p:tav tm="100000">
                                          <p:val>
                                            <p:strVal val="#ppt_y"/>
                                          </p:val>
                                        </p:tav>
                                      </p:tavLst>
                                    </p:anim>
                                    <p:animEffect transition="in" filter="wipe(down)">
                                      <p:cBhvr>
                                        <p:cTn id="8" dur="1000"/>
                                        <p:tgtEl>
                                          <p:spTgt spid="30"/>
                                        </p:tgtEl>
                                      </p:cBhvr>
                                    </p:animEffect>
                                  </p:childTnLst>
                                </p:cTn>
                              </p:par>
                            </p:childTnLst>
                          </p:cTn>
                        </p:par>
                        <p:par>
                          <p:cTn id="9" fill="hold">
                            <p:stCondLst>
                              <p:cond delay="1500"/>
                            </p:stCondLst>
                            <p:childTnLst>
                              <p:par>
                                <p:cTn id="10" presetID="22" presetClass="entr" presetSubtype="1" fill="hold" nodeType="afterEffect">
                                  <p:stCondLst>
                                    <p:cond delay="20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024317"/>
            <a:ext cx="5422002" cy="904863"/>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主动发出</a:t>
            </a:r>
            <a:r>
              <a:rPr lang="zh-CN" altLang="en-US" sz="1600" b="1" dirty="0">
                <a:latin typeface="微软雅黑" pitchFamily="34" charset="-122"/>
                <a:ea typeface="微软雅黑" pitchFamily="34" charset="-122"/>
              </a:rPr>
              <a:t>连接请求报文段，其首部中</a:t>
            </a:r>
            <a:r>
              <a:rPr lang="zh-CN" altLang="en-US" sz="1600" b="1" dirty="0" smtClean="0">
                <a:latin typeface="微软雅黑" pitchFamily="34" charset="-122"/>
                <a:ea typeface="微软雅黑" pitchFamily="34" charset="-122"/>
              </a:rPr>
              <a:t>的同步</a:t>
            </a:r>
            <a:r>
              <a:rPr lang="zh-CN" altLang="en-US" sz="1600" b="1" dirty="0">
                <a:latin typeface="微软雅黑" pitchFamily="34" charset="-122"/>
                <a:ea typeface="微软雅黑" pitchFamily="34" charset="-122"/>
              </a:rPr>
              <a:t>位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，并选择序号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x</a:t>
            </a:r>
            <a:r>
              <a:rPr lang="zh-CN" altLang="en-US" sz="1600" b="1" dirty="0">
                <a:latin typeface="微软雅黑" pitchFamily="34" charset="-122"/>
                <a:ea typeface="微软雅黑" pitchFamily="34" charset="-122"/>
              </a:rPr>
              <a:t>，表明</a:t>
            </a:r>
            <a:r>
              <a:rPr lang="zh-CN" altLang="en-US" sz="1600" b="1" dirty="0" smtClean="0">
                <a:latin typeface="微软雅黑" pitchFamily="34" charset="-122"/>
                <a:ea typeface="微软雅黑" pitchFamily="34" charset="-122"/>
              </a:rPr>
              <a:t>传送数据</a:t>
            </a:r>
            <a:r>
              <a:rPr lang="zh-CN" altLang="en-US" sz="1600" b="1" dirty="0">
                <a:latin typeface="微软雅黑" pitchFamily="34" charset="-122"/>
                <a:ea typeface="微软雅黑" pitchFamily="34" charset="-122"/>
              </a:rPr>
              <a:t>时的第一个数据字节的序号是 </a:t>
            </a:r>
            <a:r>
              <a:rPr lang="en-US" altLang="zh-CN" sz="1600" b="1" dirty="0">
                <a:latin typeface="微软雅黑" pitchFamily="34" charset="-122"/>
                <a:ea typeface="微软雅黑" pitchFamily="34" charset="-122"/>
              </a:rPr>
              <a:t>x</a:t>
            </a:r>
            <a:r>
              <a:rPr lang="zh-CN" altLang="en-US" sz="1600" b="1" dirty="0">
                <a:latin typeface="微软雅黑" pitchFamily="34" charset="-122"/>
                <a:ea typeface="微软雅黑" pitchFamily="34" charset="-122"/>
              </a:rPr>
              <a:t>。</a:t>
            </a:r>
          </a:p>
        </p:txBody>
      </p:sp>
      <p:sp>
        <p:nvSpPr>
          <p:cNvPr id="20" name="矩形 19"/>
          <p:cNvSpPr/>
          <p:nvPr/>
        </p:nvSpPr>
        <p:spPr>
          <a:xfrm>
            <a:off x="1668543" y="4114800"/>
            <a:ext cx="5891753" cy="646331"/>
          </a:xfrm>
          <a:prstGeom prst="rect">
            <a:avLst/>
          </a:prstGeom>
          <a:solidFill>
            <a:schemeClr val="accent6">
              <a:lumMod val="60000"/>
              <a:lumOff val="40000"/>
            </a:schemeClr>
          </a:solidFill>
        </p:spPr>
        <p:txBody>
          <a:bodyPr wrap="square">
            <a:spAutoFit/>
          </a:bodyPr>
          <a:lstStyle/>
          <a:p>
            <a:r>
              <a:rPr lang="zh-CN" altLang="en-US" b="1" kern="500" dirty="0" smtClean="0">
                <a:latin typeface="微软雅黑" panose="020B0503020204020204" pitchFamily="34" charset="-122"/>
                <a:ea typeface="微软雅黑" panose="020B0503020204020204" pitchFamily="34" charset="-122"/>
              </a:rPr>
              <a:t>注意：</a:t>
            </a:r>
            <a:r>
              <a:rPr lang="en-US" altLang="zh-CN" b="1" kern="500" dirty="0" smtClean="0">
                <a:latin typeface="微软雅黑" panose="020B0503020204020204" pitchFamily="34" charset="-122"/>
                <a:ea typeface="微软雅黑" panose="020B0503020204020204" pitchFamily="34" charset="-122"/>
              </a:rPr>
              <a:t>TCP</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规定，</a:t>
            </a:r>
            <a:r>
              <a:rPr lang="en-US" altLang="zh-CN" b="1" kern="500" dirty="0" smtClean="0">
                <a:latin typeface="微软雅黑" panose="020B0503020204020204" pitchFamily="34" charset="-122"/>
                <a:ea typeface="微软雅黑" panose="020B0503020204020204" pitchFamily="34" charset="-122"/>
              </a:rPr>
              <a:t>SYN </a:t>
            </a:r>
            <a:r>
              <a:rPr lang="zh-CN" altLang="zh-CN" b="1" kern="500" dirty="0" smtClean="0">
                <a:latin typeface="微软雅黑" panose="020B0503020204020204" pitchFamily="34" charset="-122"/>
                <a:ea typeface="微软雅黑" panose="020B0503020204020204" pitchFamily="34" charset="-122"/>
                <a:cs typeface="Times New Roman" panose="02020603050405020304" pitchFamily="18" charset="0"/>
              </a:rPr>
              <a:t>报文</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段（即</a:t>
            </a:r>
            <a:r>
              <a:rPr lang="en-US" altLang="zh-CN" b="1" kern="500" dirty="0">
                <a:latin typeface="微软雅黑" panose="020B0503020204020204" pitchFamily="34" charset="-122"/>
                <a:ea typeface="微软雅黑" panose="020B0503020204020204" pitchFamily="34" charset="-122"/>
              </a:rPr>
              <a:t>SYN = 1</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的报文段）</a:t>
            </a:r>
            <a:r>
              <a:rPr lang="zh-CN" altLang="zh-CN" b="1" kern="5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不能携带数据，</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但要消耗掉一个序号。</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56158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par>
                          <p:cTn id="8" fill="hold">
                            <p:stCondLst>
                              <p:cond delay="2000"/>
                            </p:stCondLst>
                            <p:childTnLst>
                              <p:par>
                                <p:cTn id="9" presetID="12" presetClass="entr" presetSubtype="1"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p:tgtEl>
                                          <p:spTgt spid="30"/>
                                        </p:tgtEl>
                                        <p:attrNameLst>
                                          <p:attrName>ppt_y</p:attrName>
                                        </p:attrNameLst>
                                      </p:cBhvr>
                                      <p:tavLst>
                                        <p:tav tm="0">
                                          <p:val>
                                            <p:strVal val="#ppt_y-#ppt_h*1.125000"/>
                                          </p:val>
                                        </p:tav>
                                        <p:tav tm="100000">
                                          <p:val>
                                            <p:strVal val="#ppt_y"/>
                                          </p:val>
                                        </p:tav>
                                      </p:tavLst>
                                    </p:anim>
                                    <p:animEffect transition="in" filter="wipe(down)">
                                      <p:cBhvr>
                                        <p:cTn id="12" dur="1000"/>
                                        <p:tgtEl>
                                          <p:spTgt spid="30"/>
                                        </p:tgtEl>
                                      </p:cBhvr>
                                    </p:animEffect>
                                  </p:childTnLst>
                                </p:cTn>
                              </p:par>
                            </p:childTnLst>
                          </p:cTn>
                        </p:par>
                        <p:par>
                          <p:cTn id="13" fill="hold">
                            <p:stCondLst>
                              <p:cond delay="4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0"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3196383" y="2596896"/>
            <a:ext cx="2679216" cy="723958"/>
            <a:chOff x="3196383" y="2596896"/>
            <a:chExt cx="2679216" cy="723958"/>
          </a:xfrm>
        </p:grpSpPr>
        <p:sp>
          <p:nvSpPr>
            <p:cNvPr id="27"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8"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sp>
        <p:nvSpPr>
          <p:cNvPr id="30" name="Text Box 155"/>
          <p:cNvSpPr txBox="1">
            <a:spLocks noChangeArrowheads="1"/>
          </p:cNvSpPr>
          <p:nvPr/>
        </p:nvSpPr>
        <p:spPr bwMode="auto">
          <a:xfrm>
            <a:off x="1774326" y="3365384"/>
            <a:ext cx="5514965" cy="904863"/>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600" b="1" dirty="0" smtClean="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收到连接请求报文段后，如同意，</a:t>
            </a:r>
            <a:r>
              <a:rPr lang="zh-CN" altLang="en-US" sz="1600" b="1" dirty="0" smtClean="0">
                <a:latin typeface="微软雅黑" pitchFamily="34" charset="-122"/>
                <a:ea typeface="微软雅黑" pitchFamily="34" charset="-122"/>
              </a:rPr>
              <a:t>则发</a:t>
            </a:r>
            <a:r>
              <a:rPr lang="zh-CN" altLang="en-US" sz="1600" b="1" dirty="0">
                <a:latin typeface="微软雅黑" pitchFamily="34" charset="-122"/>
                <a:ea typeface="微软雅黑" pitchFamily="34" charset="-122"/>
              </a:rPr>
              <a:t>回确认。</a:t>
            </a:r>
          </a:p>
          <a:p>
            <a:pPr marL="285750" indent="-285750">
              <a:lnSpc>
                <a:spcPct val="110000"/>
              </a:lnSpc>
              <a:buFont typeface="Wingdings" pitchFamily="2" charset="2"/>
              <a:buChar char="l"/>
            </a:pPr>
            <a:r>
              <a:rPr lang="en-US" altLang="zh-CN" sz="1600" b="1" dirty="0" smtClean="0">
                <a:latin typeface="微软雅黑" pitchFamily="34" charset="-122"/>
                <a:ea typeface="微软雅黑" pitchFamily="34" charset="-122"/>
              </a:rPr>
              <a:t>B </a:t>
            </a:r>
            <a:r>
              <a:rPr lang="zh-CN" altLang="en-US" sz="1600" b="1" dirty="0">
                <a:latin typeface="微软雅黑" pitchFamily="34" charset="-122"/>
                <a:ea typeface="微软雅黑" pitchFamily="34" charset="-122"/>
              </a:rPr>
              <a:t>在确认报文段中应使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，使 </a:t>
            </a:r>
            <a:r>
              <a:rPr lang="en-US" altLang="zh-CN" sz="1600" b="1" dirty="0">
                <a:latin typeface="微软雅黑" pitchFamily="34" charset="-122"/>
                <a:ea typeface="微软雅黑" pitchFamily="34" charset="-122"/>
              </a:rPr>
              <a:t>ACK = 1</a:t>
            </a:r>
            <a:r>
              <a:rPr lang="zh-CN" altLang="en-US" sz="1600" b="1" dirty="0" smtClean="0">
                <a:latin typeface="微软雅黑" pitchFamily="34" charset="-122"/>
                <a:ea typeface="微软雅黑" pitchFamily="34" charset="-122"/>
              </a:rPr>
              <a:t>，其</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x </a:t>
            </a:r>
            <a:r>
              <a:rPr lang="en-US" altLang="zh-CN" sz="1600" b="1" dirty="0" smtClean="0">
                <a:latin typeface="微软雅黑" pitchFamily="34" charset="-122"/>
                <a:ea typeface="微软雅黑" pitchFamily="34" charset="-122"/>
              </a:rPr>
              <a:t>+ </a:t>
            </a: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，自己选择的序号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y</a:t>
            </a:r>
            <a:r>
              <a:rPr lang="zh-CN" altLang="en-US" sz="1600" b="1" dirty="0">
                <a:latin typeface="微软雅黑" pitchFamily="34" charset="-122"/>
                <a:ea typeface="微软雅黑" pitchFamily="34" charset="-122"/>
              </a:rPr>
              <a:t>。</a:t>
            </a:r>
          </a:p>
        </p:txBody>
      </p:sp>
      <p:sp>
        <p:nvSpPr>
          <p:cNvPr id="2" name="矩形 1"/>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zh-CN" altLang="zh-CN" b="1" kern="500" dirty="0">
                <a:latin typeface="微软雅黑" panose="020B0503020204020204" pitchFamily="34" charset="-122"/>
                <a:ea typeface="微软雅黑" panose="020B0503020204020204" pitchFamily="34" charset="-122"/>
              </a:rPr>
              <a:t>这个报文段也</a:t>
            </a:r>
            <a:r>
              <a:rPr lang="zh-CN" altLang="zh-CN" b="1" kern="500" dirty="0">
                <a:solidFill>
                  <a:srgbClr val="0000FF"/>
                </a:solidFill>
                <a:latin typeface="微软雅黑" panose="020B0503020204020204" pitchFamily="34" charset="-122"/>
                <a:ea typeface="微软雅黑" panose="020B0503020204020204" pitchFamily="34" charset="-122"/>
              </a:rPr>
              <a:t>不能携带数据，</a:t>
            </a:r>
            <a:r>
              <a:rPr lang="zh-CN" altLang="zh-CN" b="1" kern="500" dirty="0">
                <a:latin typeface="微软雅黑" panose="020B0503020204020204" pitchFamily="34" charset="-122"/>
                <a:ea typeface="微软雅黑" panose="020B0503020204020204" pitchFamily="34" charset="-122"/>
              </a:rPr>
              <a:t>但同样要消耗掉一个序号。</a:t>
            </a:r>
            <a:endParaRPr lang="zh-CN" altLang="en-US" b="1" kern="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3713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1000"/>
                                        <p:tgtEl>
                                          <p:spTgt spid="30"/>
                                        </p:tgtEl>
                                      </p:cBhvr>
                                    </p:animEffect>
                                  </p:childTnLst>
                                </p:cTn>
                              </p:par>
                            </p:childTnLst>
                          </p:cTn>
                        </p:par>
                        <p:par>
                          <p:cTn id="8" fill="hold">
                            <p:stCondLst>
                              <p:cond delay="1000"/>
                            </p:stCondLst>
                            <p:childTnLst>
                              <p:par>
                                <p:cTn id="9" presetID="22" presetClass="entr" presetSubtype="2" fill="hold" nodeType="afterEffect">
                                  <p:stCondLst>
                                    <p:cond delay="100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809898" y="2586420"/>
            <a:ext cx="2436395" cy="1361911"/>
          </a:xfrm>
          <a:prstGeom prst="rect">
            <a:avLst/>
          </a:prstGeom>
          <a:solidFill>
            <a:srgbClr val="FFFF99"/>
          </a:solidFill>
          <a:ln w="9525">
            <a:solidFill>
              <a:schemeClr val="tx1"/>
            </a:solidFill>
            <a:miter lim="800000"/>
            <a:headEnd/>
            <a:tailEnd/>
          </a:ln>
          <a:effectLst/>
          <a:extLst/>
        </p:spPr>
        <p:txBody>
          <a:bodyPr wrap="square">
            <a:spAutoFit/>
          </a:bodyPr>
          <a:lstStyle/>
          <a:p>
            <a:pPr marL="182563" indent="-182563">
              <a:lnSpc>
                <a:spcPct val="110000"/>
              </a:lnSpc>
              <a:buFont typeface="Wingdings" pitchFamily="2" charset="2"/>
              <a:buChar char="l"/>
            </a:pPr>
            <a:r>
              <a:rPr lang="en-US" altLang="zh-CN" sz="1500" b="1" dirty="0" smtClean="0">
                <a:latin typeface="微软雅黑" pitchFamily="34" charset="-122"/>
                <a:ea typeface="微软雅黑" pitchFamily="34" charset="-122"/>
              </a:rPr>
              <a:t>A </a:t>
            </a:r>
            <a:r>
              <a:rPr lang="zh-CN" altLang="en-US" sz="1500" b="1" dirty="0">
                <a:latin typeface="微软雅黑" pitchFamily="34" charset="-122"/>
                <a:ea typeface="微软雅黑" pitchFamily="34" charset="-122"/>
              </a:rPr>
              <a:t>收到此报文段后向 </a:t>
            </a: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给出确认，其 </a:t>
            </a:r>
            <a:r>
              <a:rPr lang="en-US" altLang="zh-CN" sz="1500" b="1" dirty="0">
                <a:latin typeface="微软雅黑" pitchFamily="34" charset="-122"/>
                <a:ea typeface="微软雅黑" pitchFamily="34" charset="-122"/>
              </a:rPr>
              <a:t>ACK = 1</a:t>
            </a:r>
            <a:r>
              <a:rPr lang="zh-CN" altLang="en-US" sz="1500" b="1" dirty="0" smtClean="0">
                <a:latin typeface="微软雅黑" pitchFamily="34" charset="-122"/>
                <a:ea typeface="微软雅黑" pitchFamily="34" charset="-122"/>
              </a:rPr>
              <a:t>，确认</a:t>
            </a:r>
            <a:r>
              <a:rPr lang="zh-CN" altLang="en-US" sz="1500" b="1" dirty="0">
                <a:latin typeface="微软雅黑" pitchFamily="34" charset="-122"/>
                <a:ea typeface="微软雅黑" pitchFamily="34" charset="-122"/>
              </a:rPr>
              <a:t>号 </a:t>
            </a:r>
            <a:r>
              <a:rPr lang="en-US" altLang="zh-CN" sz="1500" b="1" dirty="0" err="1">
                <a:latin typeface="微软雅黑" pitchFamily="34" charset="-122"/>
                <a:ea typeface="微软雅黑" pitchFamily="34" charset="-122"/>
              </a:rPr>
              <a:t>ack</a:t>
            </a:r>
            <a:r>
              <a:rPr lang="en-US" altLang="zh-CN" sz="1500" b="1" dirty="0">
                <a:latin typeface="微软雅黑" pitchFamily="34" charset="-122"/>
                <a:ea typeface="微软雅黑" pitchFamily="34" charset="-122"/>
              </a:rPr>
              <a:t> = y </a:t>
            </a:r>
            <a:r>
              <a:rPr lang="en-US" altLang="zh-CN" sz="1500" b="1" dirty="0" smtClean="0">
                <a:latin typeface="微软雅黑" pitchFamily="34" charset="-122"/>
                <a:ea typeface="微软雅黑" pitchFamily="34" charset="-122"/>
              </a:rPr>
              <a:t>+ 1</a:t>
            </a:r>
            <a:r>
              <a:rPr lang="zh-CN" altLang="en-US" sz="1500" b="1" dirty="0">
                <a:latin typeface="微软雅黑" pitchFamily="34" charset="-122"/>
                <a:ea typeface="微软雅黑" pitchFamily="34" charset="-122"/>
              </a:rPr>
              <a:t>。</a:t>
            </a:r>
          </a:p>
          <a:p>
            <a:pPr marL="182563" indent="-182563">
              <a:lnSpc>
                <a:spcPct val="110000"/>
              </a:lnSpc>
              <a:buFont typeface="Wingdings" pitchFamily="2" charset="2"/>
              <a:buChar char="l"/>
            </a:pPr>
            <a:r>
              <a:rPr lang="en-US" altLang="zh-CN" sz="1500" b="1" dirty="0" smtClean="0">
                <a:latin typeface="微软雅黑" pitchFamily="34" charset="-122"/>
                <a:ea typeface="微软雅黑" pitchFamily="34" charset="-122"/>
              </a:rPr>
              <a:t>A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通知上层应用进程，连接已经建立。 </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3" name="组合 32"/>
          <p:cNvGrpSpPr/>
          <p:nvPr/>
        </p:nvGrpSpPr>
        <p:grpSpPr>
          <a:xfrm>
            <a:off x="3369609" y="3394792"/>
            <a:ext cx="2492586" cy="486008"/>
            <a:chOff x="3369609" y="3385648"/>
            <a:chExt cx="2492586" cy="486008"/>
          </a:xfrm>
        </p:grpSpPr>
        <p:sp>
          <p:nvSpPr>
            <p:cNvPr id="30"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a:t>
              </a:r>
              <a:r>
                <a:rPr lang="es-ES" altLang="zh-CN" sz="900" b="1" kern="0" dirty="0" smtClean="0">
                  <a:latin typeface="微软雅黑" pitchFamily="34" charset="-122"/>
                  <a:ea typeface="微软雅黑" pitchFamily="34" charset="-122"/>
                </a:rPr>
                <a:t>y+1</a:t>
              </a:r>
              <a:endParaRPr lang="es-ES" altLang="zh-CN" sz="900" b="1" kern="0" dirty="0">
                <a:latin typeface="微软雅黑" pitchFamily="34" charset="-122"/>
                <a:ea typeface="微软雅黑" pitchFamily="34" charset="-122"/>
              </a:endParaRPr>
            </a:p>
          </p:txBody>
        </p:sp>
      </p:grpSp>
      <p:sp>
        <p:nvSpPr>
          <p:cNvPr id="35" name="矩形 34"/>
          <p:cNvSpPr/>
          <p:nvPr/>
        </p:nvSpPr>
        <p:spPr>
          <a:xfrm>
            <a:off x="1131216" y="4123289"/>
            <a:ext cx="6862714" cy="620683"/>
          </a:xfrm>
          <a:prstGeom prst="rect">
            <a:avLst/>
          </a:prstGeom>
          <a:solidFill>
            <a:schemeClr val="accent6">
              <a:lumMod val="60000"/>
              <a:lumOff val="40000"/>
            </a:schemeClr>
          </a:solidFill>
        </p:spPr>
        <p:txBody>
          <a:bodyPr wrap="square">
            <a:spAutoFit/>
          </a:bodyPr>
          <a:lstStyle/>
          <a:p>
            <a:pPr algn="ctr">
              <a:lnSpc>
                <a:spcPts val="2200"/>
              </a:lnSpc>
            </a:pPr>
            <a:r>
              <a:rPr lang="en-US" altLang="zh-CN" sz="1600" b="1" kern="500" dirty="0" smtClean="0">
                <a:latin typeface="微软雅黑" panose="020B0503020204020204" pitchFamily="34" charset="-122"/>
                <a:ea typeface="微软雅黑" panose="020B0503020204020204" pitchFamily="34" charset="-122"/>
              </a:rPr>
              <a:t>TCP </a:t>
            </a:r>
            <a:r>
              <a:rPr lang="zh-CN" altLang="en-US" sz="1600" b="1" kern="500" dirty="0" smtClean="0">
                <a:latin typeface="微软雅黑" panose="020B0503020204020204" pitchFamily="34" charset="-122"/>
                <a:ea typeface="微软雅黑" panose="020B0503020204020204" pitchFamily="34" charset="-122"/>
              </a:rPr>
              <a:t>标准规定：</a:t>
            </a:r>
            <a:r>
              <a:rPr lang="en-US" altLang="zh-CN" sz="1600" b="1" kern="500" dirty="0" smtClean="0">
                <a:solidFill>
                  <a:srgbClr val="0000FF"/>
                </a:solidFill>
                <a:latin typeface="微软雅黑" panose="020B0503020204020204" pitchFamily="34" charset="-122"/>
                <a:ea typeface="微软雅黑" panose="020B0503020204020204" pitchFamily="34" charset="-122"/>
              </a:rPr>
              <a:t>ACK </a:t>
            </a:r>
            <a:r>
              <a:rPr lang="zh-CN" altLang="en-US" sz="1600" b="1" kern="500" dirty="0" smtClean="0">
                <a:solidFill>
                  <a:srgbClr val="0000FF"/>
                </a:solidFill>
                <a:latin typeface="微软雅黑" panose="020B0503020204020204" pitchFamily="34" charset="-122"/>
                <a:ea typeface="微软雅黑" panose="020B0503020204020204" pitchFamily="34" charset="-122"/>
              </a:rPr>
              <a:t>报文</a:t>
            </a:r>
            <a:r>
              <a:rPr lang="zh-CN" altLang="en-US" sz="1600" b="1" kern="500" dirty="0">
                <a:solidFill>
                  <a:srgbClr val="0000FF"/>
                </a:solidFill>
                <a:latin typeface="微软雅黑" panose="020B0503020204020204" pitchFamily="34" charset="-122"/>
                <a:ea typeface="微软雅黑" panose="020B0503020204020204" pitchFamily="34" charset="-122"/>
              </a:rPr>
              <a:t>段可以携带数据</a:t>
            </a:r>
            <a:r>
              <a:rPr lang="zh-CN" altLang="en-US" sz="1600" b="1" kern="500" dirty="0" smtClean="0">
                <a:solidFill>
                  <a:srgbClr val="0000FF"/>
                </a:solidFill>
                <a:latin typeface="微软雅黑" panose="020B0503020204020204" pitchFamily="34" charset="-122"/>
                <a:ea typeface="微软雅黑" panose="020B0503020204020204" pitchFamily="34" charset="-122"/>
              </a:rPr>
              <a:t>。</a:t>
            </a:r>
            <a:endParaRPr lang="en-US" altLang="zh-CN" sz="1600" b="1" kern="500" dirty="0" smtClean="0">
              <a:solidFill>
                <a:srgbClr val="0000FF"/>
              </a:solidFill>
              <a:latin typeface="微软雅黑" panose="020B0503020204020204" pitchFamily="34" charset="-122"/>
              <a:ea typeface="微软雅黑" panose="020B0503020204020204" pitchFamily="34" charset="-122"/>
            </a:endParaRPr>
          </a:p>
          <a:p>
            <a:pPr algn="ctr"/>
            <a:r>
              <a:rPr lang="zh-CN" altLang="en-US" sz="1600" b="1" kern="500" dirty="0" smtClean="0">
                <a:latin typeface="微软雅黑" panose="020B0503020204020204" pitchFamily="34" charset="-122"/>
                <a:ea typeface="微软雅黑" panose="020B0503020204020204" pitchFamily="34" charset="-122"/>
              </a:rPr>
              <a:t>但</a:t>
            </a:r>
            <a:r>
              <a:rPr lang="zh-CN" altLang="en-US" sz="1600" b="1" kern="500" dirty="0">
                <a:latin typeface="微软雅黑" panose="020B0503020204020204" pitchFamily="34" charset="-122"/>
                <a:ea typeface="微软雅黑" panose="020B0503020204020204" pitchFamily="34" charset="-122"/>
              </a:rPr>
              <a:t>如果不携带</a:t>
            </a:r>
            <a:r>
              <a:rPr lang="zh-CN" altLang="en-US" sz="1600" b="1" kern="500" dirty="0" smtClean="0">
                <a:latin typeface="微软雅黑" panose="020B0503020204020204" pitchFamily="34" charset="-122"/>
                <a:ea typeface="微软雅黑" panose="020B0503020204020204" pitchFamily="34" charset="-122"/>
              </a:rPr>
              <a:t>数据，则</a:t>
            </a:r>
            <a:r>
              <a:rPr lang="zh-CN" altLang="en-US" sz="1600" b="1" kern="500" dirty="0">
                <a:latin typeface="微软雅黑" panose="020B0503020204020204" pitchFamily="34" charset="-122"/>
                <a:ea typeface="微软雅黑" panose="020B0503020204020204" pitchFamily="34" charset="-122"/>
              </a:rPr>
              <a:t>不消耗序号。</a:t>
            </a:r>
            <a:r>
              <a:rPr lang="zh-CN" altLang="en-US" sz="1400" b="1" kern="500" dirty="0">
                <a:latin typeface="微软雅黑" panose="020B0503020204020204" pitchFamily="34" charset="-122"/>
                <a:ea typeface="微软雅黑" panose="020B0503020204020204" pitchFamily="34" charset="-122"/>
              </a:rPr>
              <a:t>下一个数据报文段的序号</a:t>
            </a:r>
            <a:r>
              <a:rPr lang="zh-CN" altLang="en-US" sz="1400" b="1" kern="500" dirty="0" smtClean="0">
                <a:latin typeface="微软雅黑" panose="020B0503020204020204" pitchFamily="34" charset="-122"/>
                <a:ea typeface="微软雅黑" panose="020B0503020204020204" pitchFamily="34" charset="-122"/>
              </a:rPr>
              <a:t>仍是 </a:t>
            </a:r>
            <a:r>
              <a:rPr lang="en-US" altLang="zh-CN" sz="1400" b="1" kern="500" dirty="0" err="1" smtClean="0">
                <a:latin typeface="微软雅黑" panose="020B0503020204020204" pitchFamily="34" charset="-122"/>
                <a:ea typeface="微软雅黑" panose="020B0503020204020204" pitchFamily="34" charset="-122"/>
              </a:rPr>
              <a:t>seq</a:t>
            </a:r>
            <a:r>
              <a:rPr lang="en-US" altLang="zh-CN" sz="1400" b="1" kern="500" dirty="0" smtClean="0">
                <a:latin typeface="微软雅黑" panose="020B0503020204020204" pitchFamily="34" charset="-122"/>
                <a:ea typeface="微软雅黑" panose="020B0503020204020204" pitchFamily="34" charset="-122"/>
              </a:rPr>
              <a:t> </a:t>
            </a:r>
            <a:r>
              <a:rPr lang="en-US" altLang="zh-CN" sz="1400" b="1" kern="500" dirty="0">
                <a:latin typeface="微软雅黑" panose="020B0503020204020204" pitchFamily="34" charset="-122"/>
                <a:ea typeface="微软雅黑" panose="020B0503020204020204" pitchFamily="34" charset="-122"/>
              </a:rPr>
              <a:t>= x + 1</a:t>
            </a:r>
            <a:r>
              <a:rPr lang="zh-CN" altLang="en-US" sz="1400" b="1" kern="5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27369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5988965" y="2892459"/>
            <a:ext cx="2131455" cy="1361911"/>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en-US" altLang="zh-CN" sz="1500" b="1" dirty="0" smtClean="0">
                <a:latin typeface="微软雅黑" pitchFamily="34" charset="-122"/>
                <a:ea typeface="微软雅黑" pitchFamily="34" charset="-122"/>
              </a:rPr>
              <a:t>B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收到主机 </a:t>
            </a: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的确认后，也通知其</a:t>
            </a:r>
            <a:r>
              <a:rPr lang="zh-CN" altLang="en-US" sz="1500" b="1" dirty="0" smtClean="0">
                <a:latin typeface="微软雅黑" pitchFamily="34" charset="-122"/>
                <a:ea typeface="微软雅黑" pitchFamily="34" charset="-122"/>
              </a:rPr>
              <a:t>上层应用</a:t>
            </a:r>
            <a:r>
              <a:rPr lang="zh-CN" altLang="en-US" sz="1500" b="1" dirty="0">
                <a:latin typeface="微软雅黑" pitchFamily="34" charset="-122"/>
                <a:ea typeface="微软雅黑" pitchFamily="34" charset="-122"/>
              </a:rPr>
              <a:t>进程：</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连接已经建立</a:t>
            </a:r>
            <a:r>
              <a:rPr lang="zh-CN" altLang="en-US" sz="1500" b="1" dirty="0" smtClean="0">
                <a:latin typeface="微软雅黑" pitchFamily="34" charset="-122"/>
                <a:ea typeface="微软雅黑" pitchFamily="34" charset="-122"/>
              </a:rPr>
              <a:t>。双方可以开始数据传送。</a:t>
            </a:r>
            <a:endParaRPr lang="zh-CN" altLang="en-US" sz="1500" b="1" dirty="0">
              <a:latin typeface="微软雅黑" pitchFamily="34" charset="-122"/>
              <a:ea typeface="微软雅黑" pitchFamily="34" charset="-122"/>
            </a:endParaRP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a:t>
              </a:r>
              <a:r>
                <a:rPr lang="es-ES" altLang="zh-CN" sz="900" b="1" kern="0" dirty="0" smtClean="0">
                  <a:latin typeface="微软雅黑" pitchFamily="34" charset="-122"/>
                  <a:ea typeface="微软雅黑" pitchFamily="34" charset="-122"/>
                </a:rPr>
                <a:t>y+1</a:t>
              </a:r>
              <a:endParaRPr lang="es-ES" altLang="zh-CN" sz="900" b="1" kern="0" dirty="0">
                <a:latin typeface="微软雅黑" pitchFamily="34" charset="-122"/>
                <a:ea typeface="微软雅黑" pitchFamily="34" charset="-122"/>
              </a:endParaRP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spTree>
    <p:extLst>
      <p:ext uri="{BB962C8B-B14F-4D97-AF65-F5344CB8AC3E}">
        <p14:creationId xmlns:p14="http://schemas.microsoft.com/office/powerpoint/2010/main" val="3335886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645300" y="731252"/>
            <a:ext cx="4160853" cy="363176"/>
          </a:xfrm>
          <a:prstGeom prst="rect">
            <a:avLst/>
          </a:prstGeom>
          <a:noFill/>
          <a:ln w="9525">
            <a:noFill/>
            <a:miter lim="800000"/>
            <a:headEnd/>
            <a:tailEnd/>
          </a:ln>
          <a:effectLst/>
          <a:extLst/>
        </p:spPr>
        <p:txBody>
          <a:bodyPr wrap="square">
            <a:spAutoFit/>
          </a:bodyPr>
          <a:lstStyle/>
          <a:p>
            <a:pPr algn="ctr">
              <a:lnSpc>
                <a:spcPct val="110000"/>
              </a:lnSpc>
            </a:pPr>
            <a:r>
              <a:rPr lang="zh-CN" altLang="en-US" sz="1600" b="1" dirty="0">
                <a:latin typeface="微软雅黑" pitchFamily="34" charset="-122"/>
                <a:ea typeface="微软雅黑" pitchFamily="34" charset="-122"/>
              </a:rPr>
              <a:t>采用三报文握手</a:t>
            </a:r>
            <a:r>
              <a:rPr lang="zh-CN" altLang="en-US" sz="1600" b="1" dirty="0" smtClean="0">
                <a:latin typeface="微软雅黑" pitchFamily="34" charset="-122"/>
                <a:ea typeface="微软雅黑" pitchFamily="34" charset="-122"/>
              </a:rPr>
              <a:t>建立 </a:t>
            </a:r>
            <a:r>
              <a:rPr lang="en-US" altLang="zh-CN" sz="1600" b="1" dirty="0" smtClean="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连接的</a:t>
            </a:r>
            <a:r>
              <a:rPr lang="zh-CN" altLang="en-US" sz="1600" b="1" dirty="0" smtClean="0">
                <a:latin typeface="微软雅黑" pitchFamily="34" charset="-122"/>
                <a:ea typeface="微软雅黑" pitchFamily="34" charset="-122"/>
              </a:rPr>
              <a:t>各个状态 </a:t>
            </a:r>
            <a:endParaRPr lang="zh-CN" altLang="en-US" sz="1600" b="1" dirty="0">
              <a:latin typeface="微软雅黑" pitchFamily="34" charset="-122"/>
              <a:ea typeface="微软雅黑" pitchFamily="34" charset="-122"/>
            </a:endParaRPr>
          </a:p>
        </p:txBody>
      </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a:t>
              </a:r>
              <a:r>
                <a:rPr lang="es-ES" altLang="zh-CN" sz="900" b="1" kern="0" dirty="0" smtClean="0">
                  <a:latin typeface="微软雅黑" pitchFamily="34" charset="-122"/>
                  <a:ea typeface="微软雅黑" pitchFamily="34" charset="-122"/>
                </a:rPr>
                <a:t>y+1</a:t>
              </a:r>
              <a:endParaRPr lang="es-ES" altLang="zh-CN" sz="900" b="1" kern="0" dirty="0">
                <a:latin typeface="微软雅黑" pitchFamily="34" charset="-122"/>
                <a:ea typeface="微软雅黑" pitchFamily="34" charset="-122"/>
              </a:endParaRP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grpSp>
        <p:nvGrpSpPr>
          <p:cNvPr id="53" name="Group 2"/>
          <p:cNvGrpSpPr>
            <a:grpSpLocks/>
          </p:cNvGrpSpPr>
          <p:nvPr/>
        </p:nvGrpSpPr>
        <p:grpSpPr bwMode="auto">
          <a:xfrm>
            <a:off x="2752528" y="2045590"/>
            <a:ext cx="3802206" cy="2120311"/>
            <a:chOff x="880" y="1893"/>
            <a:chExt cx="3747" cy="2372"/>
          </a:xfrm>
        </p:grpSpPr>
        <p:grpSp>
          <p:nvGrpSpPr>
            <p:cNvPr id="54" name="Group 3"/>
            <p:cNvGrpSpPr>
              <a:grpSpLocks/>
            </p:cNvGrpSpPr>
            <p:nvPr/>
          </p:nvGrpSpPr>
          <p:grpSpPr bwMode="auto">
            <a:xfrm>
              <a:off x="899" y="1916"/>
              <a:ext cx="622" cy="1048"/>
              <a:chOff x="899" y="1916"/>
              <a:chExt cx="622" cy="1048"/>
            </a:xfrm>
          </p:grpSpPr>
          <p:sp>
            <p:nvSpPr>
              <p:cNvPr id="67" name="Rectangle 4"/>
              <p:cNvSpPr>
                <a:spLocks noChangeArrowheads="1"/>
              </p:cNvSpPr>
              <p:nvPr/>
            </p:nvSpPr>
            <p:spPr bwMode="auto">
              <a:xfrm>
                <a:off x="899" y="1916"/>
                <a:ext cx="622" cy="1048"/>
              </a:xfrm>
              <a:prstGeom prst="rect">
                <a:avLst/>
              </a:prstGeom>
              <a:solidFill>
                <a:srgbClr val="00990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8" name="Rectangle 5"/>
              <p:cNvSpPr>
                <a:spLocks noChangeArrowheads="1"/>
              </p:cNvSpPr>
              <p:nvPr/>
            </p:nvSpPr>
            <p:spPr bwMode="auto">
              <a:xfrm>
                <a:off x="946" y="2199"/>
                <a:ext cx="54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SENT</a:t>
                </a:r>
              </a:p>
            </p:txBody>
          </p:sp>
        </p:grpSp>
        <p:grpSp>
          <p:nvGrpSpPr>
            <p:cNvPr id="55" name="Group 6"/>
            <p:cNvGrpSpPr>
              <a:grpSpLocks/>
            </p:cNvGrpSpPr>
            <p:nvPr/>
          </p:nvGrpSpPr>
          <p:grpSpPr bwMode="auto">
            <a:xfrm>
              <a:off x="880" y="3013"/>
              <a:ext cx="690" cy="1252"/>
              <a:chOff x="880" y="3013"/>
              <a:chExt cx="690" cy="1252"/>
            </a:xfrm>
          </p:grpSpPr>
          <p:sp>
            <p:nvSpPr>
              <p:cNvPr id="65" name="Rectangle 7"/>
              <p:cNvSpPr>
                <a:spLocks noChangeArrowheads="1"/>
              </p:cNvSpPr>
              <p:nvPr/>
            </p:nvSpPr>
            <p:spPr bwMode="auto">
              <a:xfrm>
                <a:off x="905" y="3013"/>
                <a:ext cx="609" cy="1252"/>
              </a:xfrm>
              <a:prstGeom prst="rect">
                <a:avLst/>
              </a:prstGeom>
              <a:solidFill>
                <a:srgbClr val="0000FF"/>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6" name="Rectangle 8"/>
              <p:cNvSpPr>
                <a:spLocks noChangeArrowheads="1"/>
              </p:cNvSpPr>
              <p:nvPr/>
            </p:nvSpPr>
            <p:spPr bwMode="auto">
              <a:xfrm>
                <a:off x="880" y="3383"/>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nvGrpSpPr>
            <p:cNvPr id="56" name="Group 9"/>
            <p:cNvGrpSpPr>
              <a:grpSpLocks/>
            </p:cNvGrpSpPr>
            <p:nvPr/>
          </p:nvGrpSpPr>
          <p:grpSpPr bwMode="auto">
            <a:xfrm>
              <a:off x="3949" y="2445"/>
              <a:ext cx="621" cy="1064"/>
              <a:chOff x="3949" y="2445"/>
              <a:chExt cx="621" cy="1064"/>
            </a:xfrm>
          </p:grpSpPr>
          <p:sp>
            <p:nvSpPr>
              <p:cNvPr id="63" name="Rectangle 10"/>
              <p:cNvSpPr>
                <a:spLocks noChangeArrowheads="1"/>
              </p:cNvSpPr>
              <p:nvPr/>
            </p:nvSpPr>
            <p:spPr bwMode="auto">
              <a:xfrm>
                <a:off x="3949" y="2445"/>
                <a:ext cx="621" cy="1064"/>
              </a:xfrm>
              <a:prstGeom prst="rect">
                <a:avLst/>
              </a:prstGeom>
              <a:solidFill>
                <a:srgbClr val="009900"/>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Rectangle 11"/>
              <p:cNvSpPr>
                <a:spLocks noChangeArrowheads="1"/>
              </p:cNvSpPr>
              <p:nvPr/>
            </p:nvSpPr>
            <p:spPr bwMode="auto">
              <a:xfrm>
                <a:off x="3976" y="2751"/>
                <a:ext cx="58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RCVD</a:t>
                </a:r>
              </a:p>
            </p:txBody>
          </p:sp>
        </p:grpSp>
        <p:grpSp>
          <p:nvGrpSpPr>
            <p:cNvPr id="57" name="Group 12"/>
            <p:cNvGrpSpPr>
              <a:grpSpLocks/>
            </p:cNvGrpSpPr>
            <p:nvPr/>
          </p:nvGrpSpPr>
          <p:grpSpPr bwMode="auto">
            <a:xfrm>
              <a:off x="3949" y="1893"/>
              <a:ext cx="678" cy="519"/>
              <a:chOff x="3949" y="1893"/>
              <a:chExt cx="678" cy="519"/>
            </a:xfrm>
          </p:grpSpPr>
          <p:sp>
            <p:nvSpPr>
              <p:cNvPr id="61" name="Rectangle 13"/>
              <p:cNvSpPr>
                <a:spLocks noChangeArrowheads="1"/>
              </p:cNvSpPr>
              <p:nvPr/>
            </p:nvSpPr>
            <p:spPr bwMode="auto">
              <a:xfrm>
                <a:off x="3949" y="1893"/>
                <a:ext cx="621" cy="519"/>
              </a:xfrm>
              <a:prstGeom prst="rect">
                <a:avLst/>
              </a:prstGeom>
              <a:solidFill>
                <a:srgbClr val="CC00CC"/>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2" name="Rectangle 14"/>
              <p:cNvSpPr>
                <a:spLocks noChangeArrowheads="1"/>
              </p:cNvSpPr>
              <p:nvPr/>
            </p:nvSpPr>
            <p:spPr bwMode="auto">
              <a:xfrm>
                <a:off x="3956" y="2004"/>
                <a:ext cx="67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LISTEN</a:t>
                </a:r>
              </a:p>
            </p:txBody>
          </p:sp>
        </p:grpSp>
        <p:grpSp>
          <p:nvGrpSpPr>
            <p:cNvPr id="58" name="Group 15"/>
            <p:cNvGrpSpPr>
              <a:grpSpLocks/>
            </p:cNvGrpSpPr>
            <p:nvPr/>
          </p:nvGrpSpPr>
          <p:grpSpPr bwMode="auto">
            <a:xfrm>
              <a:off x="3930" y="3564"/>
              <a:ext cx="690" cy="701"/>
              <a:chOff x="3930" y="3564"/>
              <a:chExt cx="690" cy="701"/>
            </a:xfrm>
          </p:grpSpPr>
          <p:sp>
            <p:nvSpPr>
              <p:cNvPr id="59" name="Rectangle 16"/>
              <p:cNvSpPr>
                <a:spLocks noChangeArrowheads="1"/>
              </p:cNvSpPr>
              <p:nvPr/>
            </p:nvSpPr>
            <p:spPr bwMode="auto">
              <a:xfrm>
                <a:off x="3949" y="3564"/>
                <a:ext cx="621" cy="701"/>
              </a:xfrm>
              <a:prstGeom prst="rect">
                <a:avLst/>
              </a:prstGeom>
              <a:solidFill>
                <a:srgbClr val="0000FF"/>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0" name="Rectangle 17"/>
              <p:cNvSpPr>
                <a:spLocks noChangeArrowheads="1"/>
              </p:cNvSpPr>
              <p:nvPr/>
            </p:nvSpPr>
            <p:spPr bwMode="auto">
              <a:xfrm>
                <a:off x="3930" y="3708"/>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sp>
        <p:nvSpPr>
          <p:cNvPr id="2" name="矩形 1"/>
          <p:cNvSpPr/>
          <p:nvPr/>
        </p:nvSpPr>
        <p:spPr>
          <a:xfrm>
            <a:off x="1438250" y="2348542"/>
            <a:ext cx="1441420"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（同步已发送）</a:t>
            </a:r>
          </a:p>
        </p:txBody>
      </p:sp>
      <p:sp>
        <p:nvSpPr>
          <p:cNvPr id="4" name="矩形 3"/>
          <p:cNvSpPr/>
          <p:nvPr/>
        </p:nvSpPr>
        <p:spPr>
          <a:xfrm>
            <a:off x="6411530" y="2838334"/>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（同步收到）</a:t>
            </a:r>
          </a:p>
        </p:txBody>
      </p:sp>
      <p:sp>
        <p:nvSpPr>
          <p:cNvPr id="5" name="矩形 4"/>
          <p:cNvSpPr/>
          <p:nvPr/>
        </p:nvSpPr>
        <p:spPr>
          <a:xfrm>
            <a:off x="1439489" y="3369465"/>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a:xfrm>
            <a:off x="6396639" y="3655617"/>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2252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6184"/>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06739" y="584769"/>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5.9.2  TCP </a:t>
            </a:r>
            <a:r>
              <a:rPr lang="zh-CN" altLang="en-US" sz="2400" b="1" dirty="0">
                <a:solidFill>
                  <a:schemeClr val="bg1"/>
                </a:solidFill>
                <a:latin typeface="微软雅黑" pitchFamily="34" charset="-122"/>
                <a:ea typeface="微软雅黑" pitchFamily="34" charset="-122"/>
              </a:rPr>
              <a:t>的连接释放</a:t>
            </a:r>
          </a:p>
        </p:txBody>
      </p:sp>
      <p:sp>
        <p:nvSpPr>
          <p:cNvPr id="4" name="Rectangle 8"/>
          <p:cNvSpPr>
            <a:spLocks noChangeArrowheads="1"/>
          </p:cNvSpPr>
          <p:nvPr/>
        </p:nvSpPr>
        <p:spPr bwMode="auto">
          <a:xfrm>
            <a:off x="545143" y="1039782"/>
            <a:ext cx="766500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连接释放过程比较复杂。</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数据传输结束后，通信的</a:t>
            </a:r>
            <a:r>
              <a:rPr lang="zh-CN" altLang="en-US" sz="2000" b="1" dirty="0">
                <a:solidFill>
                  <a:srgbClr val="C00000"/>
                </a:solidFill>
                <a:latin typeface="微软雅黑" pitchFamily="34" charset="-122"/>
                <a:ea typeface="微软雅黑" pitchFamily="34" charset="-122"/>
              </a:rPr>
              <a:t>双方</a:t>
            </a:r>
            <a:r>
              <a:rPr lang="zh-CN" altLang="en-US" sz="2000" b="1" dirty="0">
                <a:latin typeface="微软雅黑" pitchFamily="34" charset="-122"/>
                <a:ea typeface="微软雅黑" pitchFamily="34" charset="-122"/>
              </a:rPr>
              <a:t>都可释放连接。</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连接释放过程是</a:t>
            </a:r>
            <a:r>
              <a:rPr lang="zh-CN" altLang="en-US" sz="2000" b="1" dirty="0">
                <a:solidFill>
                  <a:srgbClr val="C00000"/>
                </a:solidFill>
                <a:latin typeface="微软雅黑" pitchFamily="34" charset="-122"/>
                <a:ea typeface="微软雅黑" pitchFamily="34" charset="-122"/>
              </a:rPr>
              <a:t>四报文握手</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36455555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smtClean="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的连接释放</a:t>
            </a:r>
            <a:endParaRPr lang="en-US" altLang="zh-CN" sz="1600" b="1" dirty="0" smtClean="0">
              <a:latin typeface="微软雅黑" pitchFamily="34" charset="-122"/>
              <a:ea typeface="微软雅黑" pitchFamily="34" charset="-122"/>
            </a:endParaRPr>
          </a:p>
          <a:p>
            <a:pPr algn="ctr">
              <a:lnSpc>
                <a:spcPct val="110000"/>
              </a:lnSpc>
            </a:pPr>
            <a:r>
              <a:rPr lang="zh-CN" altLang="en-US" sz="1600" b="1" dirty="0" smtClean="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136"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37" name="Group 8"/>
          <p:cNvGrpSpPr>
            <a:grpSpLocks/>
          </p:cNvGrpSpPr>
          <p:nvPr/>
        </p:nvGrpSpPr>
        <p:grpSpPr bwMode="auto">
          <a:xfrm>
            <a:off x="3393849" y="1833311"/>
            <a:ext cx="2305317" cy="428484"/>
            <a:chOff x="1614" y="1484"/>
            <a:chExt cx="2604" cy="484"/>
          </a:xfrm>
        </p:grpSpPr>
        <p:sp>
          <p:nvSpPr>
            <p:cNvPr id="138"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139"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40"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1"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42" name="Group 20"/>
          <p:cNvGrpSpPr>
            <a:grpSpLocks/>
          </p:cNvGrpSpPr>
          <p:nvPr/>
        </p:nvGrpSpPr>
        <p:grpSpPr bwMode="auto">
          <a:xfrm>
            <a:off x="2806011" y="1372071"/>
            <a:ext cx="3501355" cy="46036"/>
            <a:chOff x="1020" y="481"/>
            <a:chExt cx="4037" cy="46"/>
          </a:xfrm>
        </p:grpSpPr>
        <p:sp>
          <p:nvSpPr>
            <p:cNvPr id="143"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4"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45" name="Group 37"/>
          <p:cNvGrpSpPr>
            <a:grpSpLocks/>
          </p:cNvGrpSpPr>
          <p:nvPr/>
        </p:nvGrpSpPr>
        <p:grpSpPr bwMode="auto">
          <a:xfrm>
            <a:off x="2103083" y="1220685"/>
            <a:ext cx="922481" cy="603775"/>
            <a:chOff x="156" y="792"/>
            <a:chExt cx="1042" cy="682"/>
          </a:xfrm>
        </p:grpSpPr>
        <p:sp>
          <p:nvSpPr>
            <p:cNvPr id="14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48"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49"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50"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51"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52"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153"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56"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157" name="Group 2"/>
          <p:cNvGrpSpPr>
            <a:grpSpLocks/>
          </p:cNvGrpSpPr>
          <p:nvPr/>
        </p:nvGrpSpPr>
        <p:grpSpPr bwMode="auto">
          <a:xfrm>
            <a:off x="3384905" y="1795969"/>
            <a:ext cx="2321296" cy="2086458"/>
            <a:chOff x="1474" y="1888"/>
            <a:chExt cx="2412" cy="2432"/>
          </a:xfrm>
        </p:grpSpPr>
        <p:sp>
          <p:nvSpPr>
            <p:cNvPr id="158"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9"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60" name="Text Box 155"/>
          <p:cNvSpPr txBox="1">
            <a:spLocks noChangeArrowheads="1"/>
          </p:cNvSpPr>
          <p:nvPr/>
        </p:nvSpPr>
        <p:spPr bwMode="auto">
          <a:xfrm>
            <a:off x="1929775" y="3098036"/>
            <a:ext cx="5422002" cy="1175706"/>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600" b="1" dirty="0" smtClean="0">
                <a:latin typeface="微软雅黑" pitchFamily="34" charset="-122"/>
                <a:ea typeface="微软雅黑" pitchFamily="34" charset="-122"/>
              </a:rPr>
              <a:t>A </a:t>
            </a:r>
            <a:r>
              <a:rPr lang="zh-CN" altLang="en-US" sz="1600" b="1" dirty="0">
                <a:latin typeface="微软雅黑" pitchFamily="34" charset="-122"/>
                <a:ea typeface="微软雅黑" pitchFamily="34" charset="-122"/>
              </a:rPr>
              <a:t>的应用进程先向其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发出</a:t>
            </a:r>
            <a:r>
              <a:rPr lang="zh-CN" altLang="en-US" sz="1600" b="1" dirty="0" smtClean="0">
                <a:latin typeface="微软雅黑" pitchFamily="34" charset="-122"/>
                <a:ea typeface="微软雅黑" pitchFamily="34" charset="-122"/>
              </a:rPr>
              <a:t>连接释放报文段，</a:t>
            </a:r>
            <a:r>
              <a:rPr lang="zh-CN" altLang="en-US" sz="1600" b="1" dirty="0">
                <a:latin typeface="微软雅黑" pitchFamily="34" charset="-122"/>
                <a:ea typeface="微软雅黑" pitchFamily="34" charset="-122"/>
              </a:rPr>
              <a:t>并停止再发送数据，</a:t>
            </a:r>
            <a:r>
              <a:rPr lang="zh-CN" altLang="en-US" sz="1600" b="1" dirty="0">
                <a:solidFill>
                  <a:srgbClr val="0000FF"/>
                </a:solidFill>
                <a:latin typeface="微软雅黑" pitchFamily="34" charset="-122"/>
                <a:ea typeface="微软雅黑" pitchFamily="34" charset="-122"/>
              </a:rPr>
              <a:t>主动关闭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把连接释放报文段首部</a:t>
            </a:r>
            <a:r>
              <a:rPr lang="zh-CN" altLang="en-US" sz="1600" b="1" dirty="0" smtClean="0">
                <a:latin typeface="微软雅黑" pitchFamily="34" charset="-122"/>
                <a:ea typeface="微软雅黑" pitchFamily="34" charset="-122"/>
              </a:rPr>
              <a:t>的 </a:t>
            </a:r>
            <a:r>
              <a:rPr lang="en-US" altLang="zh-CN" sz="1600" b="1" dirty="0" smtClean="0">
                <a:latin typeface="微软雅黑" pitchFamily="34" charset="-122"/>
                <a:ea typeface="微软雅黑" pitchFamily="34" charset="-122"/>
              </a:rPr>
              <a:t>FIN </a:t>
            </a:r>
            <a:r>
              <a:rPr lang="en-US" altLang="zh-CN" sz="1600" b="1" dirty="0">
                <a:latin typeface="微软雅黑" pitchFamily="34" charset="-122"/>
                <a:ea typeface="微软雅黑" pitchFamily="34" charset="-122"/>
              </a:rPr>
              <a:t>= 1</a:t>
            </a:r>
            <a:r>
              <a:rPr lang="zh-CN" altLang="en-US" sz="1600" b="1" dirty="0">
                <a:latin typeface="微软雅黑" pitchFamily="34" charset="-122"/>
                <a:ea typeface="微软雅黑" pitchFamily="34" charset="-122"/>
              </a:rPr>
              <a:t>，其序号</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a:t>
            </a:r>
            <a:r>
              <a:rPr lang="zh-CN" altLang="en-US" sz="1600" b="1" dirty="0">
                <a:latin typeface="微软雅黑" pitchFamily="34" charset="-122"/>
                <a:ea typeface="微软雅黑" pitchFamily="34" charset="-122"/>
              </a:rPr>
              <a:t>，等待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的确认。</a:t>
            </a:r>
          </a:p>
        </p:txBody>
      </p:sp>
      <p:sp>
        <p:nvSpPr>
          <p:cNvPr id="30" name="矩形 29"/>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en-US" altLang="zh-CN" b="1" kern="500" dirty="0">
                <a:latin typeface="微软雅黑" panose="020B0503020204020204" pitchFamily="34" charset="-122"/>
                <a:ea typeface="微软雅黑" panose="020B0503020204020204" pitchFamily="34" charset="-122"/>
              </a:rPr>
              <a:t>TCP</a:t>
            </a:r>
            <a:r>
              <a:rPr lang="zh-CN" altLang="en-US" b="1" kern="500" dirty="0" smtClean="0">
                <a:latin typeface="微软雅黑" panose="020B0503020204020204" pitchFamily="34" charset="-122"/>
                <a:ea typeface="微软雅黑" panose="020B0503020204020204" pitchFamily="34" charset="-122"/>
              </a:rPr>
              <a:t>规定</a:t>
            </a:r>
            <a:r>
              <a:rPr lang="zh-CN" altLang="en-US" b="1" kern="500" dirty="0">
                <a:latin typeface="微软雅黑" panose="020B0503020204020204" pitchFamily="34" charset="-122"/>
                <a:ea typeface="微软雅黑" panose="020B0503020204020204" pitchFamily="34" charset="-122"/>
              </a:rPr>
              <a:t>：</a:t>
            </a:r>
            <a:r>
              <a:rPr lang="en-US" altLang="zh-CN" b="1" kern="500" dirty="0" smtClean="0">
                <a:latin typeface="微软雅黑" panose="020B0503020204020204" pitchFamily="34" charset="-122"/>
                <a:ea typeface="微软雅黑" panose="020B0503020204020204" pitchFamily="34" charset="-122"/>
              </a:rPr>
              <a:t>FIN </a:t>
            </a:r>
            <a:r>
              <a:rPr lang="zh-CN" altLang="en-US" b="1" kern="500" dirty="0" smtClean="0">
                <a:latin typeface="微软雅黑" panose="020B0503020204020204" pitchFamily="34" charset="-122"/>
                <a:ea typeface="微软雅黑" panose="020B0503020204020204" pitchFamily="34" charset="-122"/>
              </a:rPr>
              <a:t>报文</a:t>
            </a:r>
            <a:r>
              <a:rPr lang="zh-CN" altLang="en-US" b="1" kern="500" dirty="0">
                <a:latin typeface="微软雅黑" panose="020B0503020204020204" pitchFamily="34" charset="-122"/>
                <a:ea typeface="微软雅黑" panose="020B0503020204020204" pitchFamily="34" charset="-122"/>
              </a:rPr>
              <a:t>段即使不携带数据</a:t>
            </a:r>
            <a:r>
              <a:rPr lang="zh-CN" altLang="en-US" b="1" kern="500" dirty="0" smtClean="0">
                <a:latin typeface="微软雅黑" panose="020B0503020204020204" pitchFamily="34" charset="-122"/>
                <a:ea typeface="微软雅黑" panose="020B0503020204020204" pitchFamily="34" charset="-122"/>
              </a:rPr>
              <a:t>，也</a:t>
            </a:r>
            <a:r>
              <a:rPr lang="zh-CN" altLang="en-US" b="1" kern="500" dirty="0">
                <a:latin typeface="微软雅黑" panose="020B0503020204020204" pitchFamily="34" charset="-122"/>
                <a:ea typeface="微软雅黑" panose="020B0503020204020204" pitchFamily="34" charset="-122"/>
              </a:rPr>
              <a:t>消耗掉一个序号</a:t>
            </a:r>
            <a:r>
              <a:rPr lang="zh-CN" altLang="en-US" b="1" kern="500" dirty="0" smtClean="0">
                <a:latin typeface="微软雅黑" panose="020B0503020204020204" pitchFamily="34" charset="-122"/>
                <a:ea typeface="微软雅黑" panose="020B0503020204020204" pitchFamily="34" charset="-122"/>
              </a:rPr>
              <a:t>。</a:t>
            </a:r>
            <a:endParaRPr lang="zh-CN" altLang="en-US" b="1" kern="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35065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5"/>
                                        </p:tgtEl>
                                        <p:attrNameLst>
                                          <p:attrName>style.visibility</p:attrName>
                                        </p:attrNameLst>
                                      </p:cBhvr>
                                      <p:to>
                                        <p:strVal val="visible"/>
                                      </p:to>
                                    </p:set>
                                    <p:animEffect transition="in" filter="wipe(up)">
                                      <p:cBhvr>
                                        <p:cTn id="7" dur="1000"/>
                                        <p:tgtEl>
                                          <p:spTgt spid="145"/>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137"/>
                                        </p:tgtEl>
                                        <p:attrNameLst>
                                          <p:attrName>style.visibility</p:attrName>
                                        </p:attrNameLst>
                                      </p:cBhvr>
                                      <p:to>
                                        <p:strVal val="visible"/>
                                      </p:to>
                                    </p:set>
                                    <p:animEffect transition="in" filter="wipe(left)">
                                      <p:cBhvr>
                                        <p:cTn id="11" dur="2000"/>
                                        <p:tgtEl>
                                          <p:spTgt spid="1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99" name="Rectangle 6"/>
          <p:cNvSpPr>
            <a:spLocks noChangeArrowheads="1"/>
          </p:cNvSpPr>
          <p:nvPr/>
        </p:nvSpPr>
        <p:spPr bwMode="auto">
          <a:xfrm>
            <a:off x="3573339" y="59704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常用的熟知端口</a:t>
            </a:r>
          </a:p>
        </p:txBody>
      </p:sp>
      <p:sp>
        <p:nvSpPr>
          <p:cNvPr id="100" name="圆角矩形 99"/>
          <p:cNvSpPr/>
          <p:nvPr/>
        </p:nvSpPr>
        <p:spPr>
          <a:xfrm>
            <a:off x="545145" y="1026455"/>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4" name="Group 52"/>
          <p:cNvGraphicFramePr>
            <a:graphicFrameLocks noGrp="1"/>
          </p:cNvGraphicFramePr>
          <p:nvPr>
            <p:extLst>
              <p:ext uri="{D42A27DB-BD31-4B8C-83A1-F6EECF244321}">
                <p14:modId xmlns:p14="http://schemas.microsoft.com/office/powerpoint/2010/main" val="2017493336"/>
              </p:ext>
            </p:extLst>
          </p:nvPr>
        </p:nvGraphicFramePr>
        <p:xfrm>
          <a:off x="1347347" y="3442933"/>
          <a:ext cx="6396835" cy="640128"/>
        </p:xfrm>
        <a:graphic>
          <a:graphicData uri="http://schemas.openxmlformats.org/drawingml/2006/table">
            <a:tbl>
              <a:tblPr/>
              <a:tblGrid>
                <a:gridCol w="3391504">
                  <a:extLst>
                    <a:ext uri="{9D8B030D-6E8A-4147-A177-3AD203B41FA5}">
                      <a16:colId xmlns:a16="http://schemas.microsoft.com/office/drawing/2014/main" xmlns="" val="20000"/>
                    </a:ext>
                  </a:extLst>
                </a:gridCol>
                <a:gridCol w="3005331">
                  <a:extLst>
                    <a:ext uri="{9D8B030D-6E8A-4147-A177-3AD203B41FA5}">
                      <a16:colId xmlns:a16="http://schemas.microsoft.com/office/drawing/2014/main" xmlns="" val="20001"/>
                    </a:ext>
                  </a:extLst>
                </a:gridCol>
              </a:tblGrid>
              <a:tr h="2682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smtClean="0">
                          <a:ln>
                            <a:noFill/>
                          </a:ln>
                          <a:solidFill>
                            <a:schemeClr val="bg1"/>
                          </a:solidFill>
                          <a:effectLst/>
                          <a:latin typeface="微软雅黑" pitchFamily="34" charset="-122"/>
                          <a:ea typeface="微软雅黑" pitchFamily="34" charset="-122"/>
                        </a:rPr>
                        <a:t>UDP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smtClean="0">
                          <a:ln>
                            <a:noFill/>
                          </a:ln>
                          <a:solidFill>
                            <a:schemeClr val="bg1"/>
                          </a:solidFill>
                          <a:effectLst/>
                          <a:latin typeface="微软雅黑" pitchFamily="34" charset="-122"/>
                          <a:ea typeface="微软雅黑" pitchFamily="34" charset="-122"/>
                        </a:rPr>
                        <a:t>TCP</a:t>
                      </a:r>
                    </a:p>
                  </a:txBody>
                  <a:tcPr marL="99060" marR="99060" marT="45732" marB="45732"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xmlns="" val="10000"/>
                  </a:ext>
                </a:extLst>
              </a:tr>
              <a:tr h="268249">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smtClean="0">
                          <a:ln>
                            <a:noFill/>
                          </a:ln>
                          <a:solidFill>
                            <a:schemeClr val="bg1"/>
                          </a:solidFill>
                          <a:effectLst/>
                          <a:latin typeface="微软雅黑" pitchFamily="34" charset="-122"/>
                          <a:ea typeface="微软雅黑" pitchFamily="34" charset="-122"/>
                        </a:rPr>
                        <a:t>IP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00FF"/>
                    </a:solidFill>
                  </a:tcPr>
                </a:tc>
                <a:tc hMerge="1">
                  <a:txBody>
                    <a:bodyPr/>
                    <a:lstStyle/>
                    <a:p>
                      <a:endParaRPr lang="zh-CN" altLang="en-US"/>
                    </a:p>
                  </a:txBody>
                  <a:tcPr/>
                </a:tc>
                <a:extLst>
                  <a:ext uri="{0D108BD9-81ED-4DB2-BD59-A6C34878D82A}">
                    <a16:rowId xmlns:a16="http://schemas.microsoft.com/office/drawing/2014/main" xmlns="" val="10001"/>
                  </a:ext>
                </a:extLst>
              </a:tr>
            </a:tbl>
          </a:graphicData>
        </a:graphic>
      </p:graphicFrame>
      <p:grpSp>
        <p:nvGrpSpPr>
          <p:cNvPr id="145" name="组合 144"/>
          <p:cNvGrpSpPr/>
          <p:nvPr/>
        </p:nvGrpSpPr>
        <p:grpSpPr>
          <a:xfrm>
            <a:off x="1451405" y="1117895"/>
            <a:ext cx="6616240" cy="2370094"/>
            <a:chOff x="759902" y="1324147"/>
            <a:chExt cx="8990242" cy="3220518"/>
          </a:xfrm>
        </p:grpSpPr>
        <p:sp>
          <p:nvSpPr>
            <p:cNvPr id="146" name="Text Box 14"/>
            <p:cNvSpPr txBox="1">
              <a:spLocks noChangeArrowheads="1"/>
            </p:cNvSpPr>
            <p:nvPr/>
          </p:nvSpPr>
          <p:spPr bwMode="auto">
            <a:xfrm>
              <a:off x="5183702" y="3371439"/>
              <a:ext cx="14291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SMTP</a:t>
              </a:r>
              <a:endParaRPr lang="en-US" altLang="zh-CN" sz="1400" dirty="0">
                <a:latin typeface="微软雅黑" pitchFamily="34" charset="-122"/>
                <a:ea typeface="微软雅黑" pitchFamily="34" charset="-122"/>
              </a:endParaRPr>
            </a:p>
          </p:txBody>
        </p:sp>
        <p:sp>
          <p:nvSpPr>
            <p:cNvPr id="147" name="Text Box 15"/>
            <p:cNvSpPr txBox="1">
              <a:spLocks noChangeArrowheads="1"/>
            </p:cNvSpPr>
            <p:nvPr/>
          </p:nvSpPr>
          <p:spPr bwMode="auto">
            <a:xfrm>
              <a:off x="6228399" y="2905781"/>
              <a:ext cx="131908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FTP</a:t>
              </a:r>
              <a:endParaRPr lang="en-US" altLang="zh-CN" sz="1400" dirty="0">
                <a:latin typeface="微软雅黑" pitchFamily="34" charset="-122"/>
                <a:ea typeface="微软雅黑" pitchFamily="34" charset="-122"/>
              </a:endParaRPr>
            </a:p>
          </p:txBody>
        </p:sp>
        <p:sp>
          <p:nvSpPr>
            <p:cNvPr id="148" name="Text Box 16"/>
            <p:cNvSpPr txBox="1">
              <a:spLocks noChangeArrowheads="1"/>
            </p:cNvSpPr>
            <p:nvPr/>
          </p:nvSpPr>
          <p:spPr bwMode="auto">
            <a:xfrm>
              <a:off x="6899407" y="2401725"/>
              <a:ext cx="1539213"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Telnet</a:t>
              </a:r>
              <a:endParaRPr lang="en-US" altLang="zh-CN" sz="1400" dirty="0">
                <a:latin typeface="微软雅黑" pitchFamily="34" charset="-122"/>
                <a:ea typeface="微软雅黑" pitchFamily="34" charset="-122"/>
              </a:endParaRPr>
            </a:p>
          </p:txBody>
        </p:sp>
        <p:sp>
          <p:nvSpPr>
            <p:cNvPr id="149" name="Text Box 17"/>
            <p:cNvSpPr txBox="1">
              <a:spLocks noChangeArrowheads="1"/>
            </p:cNvSpPr>
            <p:nvPr/>
          </p:nvSpPr>
          <p:spPr bwMode="auto">
            <a:xfrm>
              <a:off x="759902" y="3447638"/>
              <a:ext cx="10989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RPC</a:t>
              </a:r>
              <a:endParaRPr lang="en-US" altLang="zh-CN" sz="1400" dirty="0">
                <a:latin typeface="微软雅黑" pitchFamily="34" charset="-122"/>
                <a:ea typeface="微软雅黑" pitchFamily="34" charset="-122"/>
              </a:endParaRPr>
            </a:p>
          </p:txBody>
        </p:sp>
        <p:sp>
          <p:nvSpPr>
            <p:cNvPr id="150" name="Text Box 18"/>
            <p:cNvSpPr txBox="1">
              <a:spLocks noChangeArrowheads="1"/>
            </p:cNvSpPr>
            <p:nvPr/>
          </p:nvSpPr>
          <p:spPr bwMode="auto">
            <a:xfrm>
              <a:off x="1547877" y="3066640"/>
              <a:ext cx="13190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DNS</a:t>
              </a:r>
              <a:endParaRPr lang="en-US" altLang="zh-CN" sz="1400" dirty="0">
                <a:latin typeface="微软雅黑" pitchFamily="34" charset="-122"/>
                <a:ea typeface="微软雅黑" pitchFamily="34" charset="-122"/>
              </a:endParaRPr>
            </a:p>
          </p:txBody>
        </p:sp>
        <p:sp>
          <p:nvSpPr>
            <p:cNvPr id="151" name="Text Box 19"/>
            <p:cNvSpPr txBox="1">
              <a:spLocks noChangeArrowheads="1"/>
            </p:cNvSpPr>
            <p:nvPr/>
          </p:nvSpPr>
          <p:spPr bwMode="auto">
            <a:xfrm>
              <a:off x="3186129" y="211623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SNMP</a:t>
              </a:r>
              <a:endParaRPr lang="en-US" altLang="zh-CN" sz="1400" dirty="0">
                <a:latin typeface="微软雅黑" pitchFamily="34" charset="-122"/>
                <a:ea typeface="微软雅黑" pitchFamily="34" charset="-122"/>
              </a:endParaRPr>
            </a:p>
          </p:txBody>
        </p:sp>
        <p:sp>
          <p:nvSpPr>
            <p:cNvPr id="152" name="Text Box 20"/>
            <p:cNvSpPr txBox="1">
              <a:spLocks noChangeArrowheads="1"/>
            </p:cNvSpPr>
            <p:nvPr/>
          </p:nvSpPr>
          <p:spPr bwMode="auto">
            <a:xfrm>
              <a:off x="2349476" y="2545742"/>
              <a:ext cx="16492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TFTP</a:t>
              </a:r>
              <a:endParaRPr lang="en-US" altLang="zh-CN" sz="1400" dirty="0">
                <a:latin typeface="微软雅黑" pitchFamily="34" charset="-122"/>
                <a:ea typeface="微软雅黑" pitchFamily="34" charset="-122"/>
              </a:endParaRP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8" name="Text Box 36"/>
            <p:cNvSpPr txBox="1">
              <a:spLocks noChangeArrowheads="1"/>
            </p:cNvSpPr>
            <p:nvPr/>
          </p:nvSpPr>
          <p:spPr bwMode="auto">
            <a:xfrm>
              <a:off x="1469582" y="3825527"/>
              <a:ext cx="1123026"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53</a:t>
              </a:r>
              <a:endParaRPr lang="en-US" altLang="zh-CN" sz="1400" dirty="0">
                <a:latin typeface="微软雅黑" pitchFamily="34" charset="-122"/>
                <a:ea typeface="微软雅黑" pitchFamily="34" charset="-122"/>
              </a:endParaRPr>
            </a:p>
          </p:txBody>
        </p:sp>
        <p:sp>
          <p:nvSpPr>
            <p:cNvPr id="169" name="Text Box 37"/>
            <p:cNvSpPr txBox="1">
              <a:spLocks noChangeArrowheads="1"/>
            </p:cNvSpPr>
            <p:nvPr/>
          </p:nvSpPr>
          <p:spPr bwMode="auto">
            <a:xfrm>
              <a:off x="3606878" y="3825528"/>
              <a:ext cx="816902"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161</a:t>
              </a:r>
              <a:endParaRPr lang="en-US" altLang="zh-CN" sz="1400" dirty="0">
                <a:latin typeface="微软雅黑" pitchFamily="34" charset="-122"/>
                <a:ea typeface="微软雅黑" pitchFamily="34" charset="-122"/>
              </a:endParaRPr>
            </a:p>
          </p:txBody>
        </p:sp>
        <p:sp>
          <p:nvSpPr>
            <p:cNvPr id="170" name="Text Box 38"/>
            <p:cNvSpPr txBox="1">
              <a:spLocks noChangeArrowheads="1"/>
            </p:cNvSpPr>
            <p:nvPr/>
          </p:nvSpPr>
          <p:spPr bwMode="auto">
            <a:xfrm>
              <a:off x="282340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69</a:t>
              </a:r>
              <a:endParaRPr lang="en-US" altLang="zh-CN" sz="1400" dirty="0">
                <a:latin typeface="微软雅黑" pitchFamily="34" charset="-122"/>
                <a:ea typeface="微软雅黑" pitchFamily="34" charset="-122"/>
              </a:endParaRPr>
            </a:p>
          </p:txBody>
        </p:sp>
        <p:sp>
          <p:nvSpPr>
            <p:cNvPr id="171" name="Text Box 39"/>
            <p:cNvSpPr txBox="1">
              <a:spLocks noChangeArrowheads="1"/>
            </p:cNvSpPr>
            <p:nvPr/>
          </p:nvSpPr>
          <p:spPr bwMode="auto">
            <a:xfrm>
              <a:off x="526095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25</a:t>
              </a:r>
              <a:endParaRPr lang="en-US" altLang="zh-CN" sz="1400" dirty="0">
                <a:latin typeface="微软雅黑" pitchFamily="34" charset="-122"/>
                <a:ea typeface="微软雅黑" pitchFamily="34" charset="-122"/>
              </a:endParaRPr>
            </a:p>
          </p:txBody>
        </p:sp>
        <p:sp>
          <p:nvSpPr>
            <p:cNvPr id="173" name="Text Box 41"/>
            <p:cNvSpPr txBox="1">
              <a:spLocks noChangeArrowheads="1"/>
            </p:cNvSpPr>
            <p:nvPr/>
          </p:nvSpPr>
          <p:spPr bwMode="auto">
            <a:xfrm>
              <a:off x="7367539"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23</a:t>
              </a:r>
              <a:endParaRPr lang="en-US" altLang="zh-CN" sz="1400" dirty="0">
                <a:latin typeface="微软雅黑" pitchFamily="34" charset="-122"/>
                <a:ea typeface="微软雅黑" pitchFamily="34" charset="-122"/>
              </a:endParaRPr>
            </a:p>
          </p:txBody>
        </p:sp>
        <p:sp>
          <p:nvSpPr>
            <p:cNvPr id="174" name="Text Box 42"/>
            <p:cNvSpPr txBox="1">
              <a:spLocks noChangeArrowheads="1"/>
            </p:cNvSpPr>
            <p:nvPr/>
          </p:nvSpPr>
          <p:spPr bwMode="auto">
            <a:xfrm>
              <a:off x="7619488" y="1810605"/>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HTTP</a:t>
              </a:r>
              <a:endParaRPr lang="en-US" altLang="zh-CN" sz="1400" dirty="0">
                <a:latin typeface="微软雅黑" pitchFamily="34" charset="-122"/>
                <a:ea typeface="微软雅黑" pitchFamily="34" charset="-122"/>
              </a:endParaRP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77" name="Text Box 45"/>
            <p:cNvSpPr txBox="1">
              <a:spLocks noChangeArrowheads="1"/>
            </p:cNvSpPr>
            <p:nvPr/>
          </p:nvSpPr>
          <p:spPr bwMode="auto">
            <a:xfrm>
              <a:off x="812777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80</a:t>
              </a:r>
              <a:endParaRPr lang="en-US" altLang="zh-CN" sz="1400" dirty="0">
                <a:latin typeface="微软雅黑" pitchFamily="34" charset="-122"/>
                <a:ea typeface="微软雅黑" pitchFamily="34" charset="-122"/>
              </a:endParaRPr>
            </a:p>
          </p:txBody>
        </p:sp>
        <p:sp>
          <p:nvSpPr>
            <p:cNvPr id="178" name="Text Box 42"/>
            <p:cNvSpPr txBox="1">
              <a:spLocks noChangeArrowheads="1"/>
            </p:cNvSpPr>
            <p:nvPr/>
          </p:nvSpPr>
          <p:spPr bwMode="auto">
            <a:xfrm>
              <a:off x="8195552" y="132414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HTTPS</a:t>
              </a:r>
              <a:endParaRPr lang="en-US" altLang="zh-CN" sz="1400" dirty="0">
                <a:latin typeface="微软雅黑" pitchFamily="34" charset="-122"/>
                <a:ea typeface="微软雅黑" pitchFamily="34" charset="-122"/>
              </a:endParaRP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81" name="Text Box 45"/>
            <p:cNvSpPr txBox="1">
              <a:spLocks noChangeArrowheads="1"/>
            </p:cNvSpPr>
            <p:nvPr/>
          </p:nvSpPr>
          <p:spPr bwMode="auto">
            <a:xfrm>
              <a:off x="8831774"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443</a:t>
              </a:r>
              <a:endParaRPr lang="en-US" altLang="zh-CN" sz="1400" dirty="0">
                <a:latin typeface="微软雅黑" pitchFamily="34" charset="-122"/>
                <a:ea typeface="微软雅黑" pitchFamily="34" charset="-122"/>
              </a:endParaRPr>
            </a:p>
          </p:txBody>
        </p:sp>
        <p:sp>
          <p:nvSpPr>
            <p:cNvPr id="182" name="Text Box 19"/>
            <p:cNvSpPr txBox="1">
              <a:spLocks noChangeArrowheads="1"/>
            </p:cNvSpPr>
            <p:nvPr/>
          </p:nvSpPr>
          <p:spPr bwMode="auto">
            <a:xfrm>
              <a:off x="3659047" y="1448466"/>
              <a:ext cx="2167219"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SNMP(trap)</a:t>
              </a:r>
              <a:endParaRPr lang="en-US" altLang="zh-CN" sz="1400" dirty="0">
                <a:latin typeface="微软雅黑" pitchFamily="34" charset="-122"/>
                <a:ea typeface="微软雅黑" pitchFamily="34" charset="-122"/>
              </a:endParaRP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grpSp>
      <p:sp>
        <p:nvSpPr>
          <p:cNvPr id="187" name="Text Box 40"/>
          <p:cNvSpPr txBox="1">
            <a:spLocks noChangeArrowheads="1"/>
          </p:cNvSpPr>
          <p:nvPr/>
        </p:nvSpPr>
        <p:spPr bwMode="auto">
          <a:xfrm>
            <a:off x="5381640" y="2958750"/>
            <a:ext cx="8403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21   20</a:t>
            </a:r>
            <a:endParaRPr lang="en-US" altLang="zh-CN" sz="1400" dirty="0">
              <a:latin typeface="微软雅黑" pitchFamily="34" charset="-122"/>
              <a:ea typeface="微软雅黑" pitchFamily="34" charset="-122"/>
            </a:endParaRPr>
          </a:p>
        </p:txBody>
      </p:sp>
      <p:sp>
        <p:nvSpPr>
          <p:cNvPr id="188" name="Text Box 37"/>
          <p:cNvSpPr txBox="1">
            <a:spLocks noChangeArrowheads="1"/>
          </p:cNvSpPr>
          <p:nvPr/>
        </p:nvSpPr>
        <p:spPr bwMode="auto">
          <a:xfrm>
            <a:off x="4156926" y="2958750"/>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162</a:t>
            </a:r>
            <a:endParaRPr lang="en-US" altLang="zh-CN" sz="1400" dirty="0">
              <a:latin typeface="微软雅黑" pitchFamily="34" charset="-122"/>
              <a:ea typeface="微软雅黑" pitchFamily="34" charset="-122"/>
            </a:endParaRPr>
          </a:p>
        </p:txBody>
      </p:sp>
      <p:sp>
        <p:nvSpPr>
          <p:cNvPr id="189" name="Text Box 35"/>
          <p:cNvSpPr txBox="1">
            <a:spLocks noChangeArrowheads="1"/>
          </p:cNvSpPr>
          <p:nvPr/>
        </p:nvSpPr>
        <p:spPr bwMode="auto">
          <a:xfrm>
            <a:off x="1207355" y="2958748"/>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smtClean="0">
                <a:latin typeface="微软雅黑" pitchFamily="34" charset="-122"/>
                <a:ea typeface="微软雅黑" pitchFamily="34" charset="-122"/>
              </a:rPr>
              <a:t>111</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19642666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smtClean="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的连接释放</a:t>
            </a:r>
            <a:endParaRPr lang="en-US" altLang="zh-CN" sz="1600" b="1" dirty="0" smtClean="0">
              <a:latin typeface="微软雅黑" pitchFamily="34" charset="-122"/>
              <a:ea typeface="微软雅黑" pitchFamily="34" charset="-122"/>
            </a:endParaRPr>
          </a:p>
          <a:p>
            <a:pPr algn="ctr">
              <a:lnSpc>
                <a:spcPct val="110000"/>
              </a:lnSpc>
            </a:pPr>
            <a:r>
              <a:rPr lang="zh-CN" altLang="en-US" sz="1600" b="1" dirty="0" smtClean="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5" name="Group 8"/>
          <p:cNvGrpSpPr>
            <a:grpSpLocks/>
          </p:cNvGrpSpPr>
          <p:nvPr/>
        </p:nvGrpSpPr>
        <p:grpSpPr bwMode="auto">
          <a:xfrm>
            <a:off x="3393849" y="1833311"/>
            <a:ext cx="2305317" cy="428484"/>
            <a:chOff x="1614" y="1484"/>
            <a:chExt cx="2604" cy="484"/>
          </a:xfrm>
        </p:grpSpPr>
        <p:sp>
          <p:nvSpPr>
            <p:cNvPr id="3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3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38"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9"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0" name="Group 20"/>
          <p:cNvGrpSpPr>
            <a:grpSpLocks/>
          </p:cNvGrpSpPr>
          <p:nvPr/>
        </p:nvGrpSpPr>
        <p:grpSpPr bwMode="auto">
          <a:xfrm>
            <a:off x="2806011" y="1372071"/>
            <a:ext cx="3501355" cy="46036"/>
            <a:chOff x="1020" y="481"/>
            <a:chExt cx="4037" cy="46"/>
          </a:xfrm>
        </p:grpSpPr>
        <p:sp>
          <p:nvSpPr>
            <p:cNvPr id="4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3" name="Group 37"/>
          <p:cNvGrpSpPr>
            <a:grpSpLocks/>
          </p:cNvGrpSpPr>
          <p:nvPr/>
        </p:nvGrpSpPr>
        <p:grpSpPr bwMode="auto">
          <a:xfrm>
            <a:off x="2103083" y="1220685"/>
            <a:ext cx="922481" cy="603775"/>
            <a:chOff x="156" y="792"/>
            <a:chExt cx="1042" cy="682"/>
          </a:xfrm>
        </p:grpSpPr>
        <p:sp>
          <p:nvSpPr>
            <p:cNvPr id="4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6"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4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4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4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5" name="Group 2"/>
          <p:cNvGrpSpPr>
            <a:grpSpLocks/>
          </p:cNvGrpSpPr>
          <p:nvPr/>
        </p:nvGrpSpPr>
        <p:grpSpPr bwMode="auto">
          <a:xfrm>
            <a:off x="3384905" y="1795969"/>
            <a:ext cx="2321296" cy="2086458"/>
            <a:chOff x="1474" y="1888"/>
            <a:chExt cx="2412" cy="2432"/>
          </a:xfrm>
        </p:grpSpPr>
        <p:sp>
          <p:nvSpPr>
            <p:cNvPr id="5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5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58" name="Text Box 155"/>
          <p:cNvSpPr txBox="1">
            <a:spLocks noChangeArrowheads="1"/>
          </p:cNvSpPr>
          <p:nvPr/>
        </p:nvSpPr>
        <p:spPr bwMode="auto">
          <a:xfrm>
            <a:off x="1046375" y="3098035"/>
            <a:ext cx="7173798" cy="1175706"/>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600" b="1" dirty="0" smtClean="0">
                <a:latin typeface="微软雅黑" pitchFamily="34" charset="-122"/>
                <a:ea typeface="微软雅黑" pitchFamily="34" charset="-122"/>
              </a:rPr>
              <a:t>B </a:t>
            </a:r>
            <a:r>
              <a:rPr lang="zh-CN" altLang="en-US" sz="1600" b="1" dirty="0">
                <a:latin typeface="微软雅黑" pitchFamily="34" charset="-122"/>
                <a:ea typeface="微软雅黑" pitchFamily="34" charset="-122"/>
              </a:rPr>
              <a:t>发出确认</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ACK=1</a:t>
            </a:r>
            <a:r>
              <a:rPr lang="zh-CN" altLang="en-US" sz="1600" b="1" dirty="0" smtClean="0">
                <a:latin typeface="微软雅黑" pitchFamily="34" charset="-122"/>
                <a:ea typeface="微软雅黑" pitchFamily="34" charset="-122"/>
              </a:rPr>
              <a:t>，确认</a:t>
            </a:r>
            <a:r>
              <a:rPr lang="zh-CN" altLang="en-US" sz="1600" b="1" dirty="0">
                <a:latin typeface="微软雅黑" pitchFamily="34" charset="-122"/>
                <a:ea typeface="微软雅黑" pitchFamily="34" charset="-122"/>
              </a:rPr>
              <a:t>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a:t>
            </a:r>
            <a:r>
              <a:rPr lang="en-US" altLang="zh-CN" sz="1600" b="1" dirty="0" smtClean="0">
                <a:latin typeface="微软雅黑" pitchFamily="34" charset="-122"/>
                <a:ea typeface="微软雅黑" pitchFamily="34" charset="-122"/>
              </a:rPr>
              <a:t>u+1</a:t>
            </a:r>
            <a:r>
              <a:rPr lang="zh-CN" altLang="en-US" sz="1600" b="1" dirty="0" smtClean="0">
                <a:latin typeface="微软雅黑" pitchFamily="34" charset="-122"/>
                <a:ea typeface="微软雅黑" pitchFamily="34" charset="-122"/>
              </a:rPr>
              <a:t>，这个</a:t>
            </a:r>
            <a:r>
              <a:rPr lang="zh-CN" altLang="en-US" sz="1600" b="1" dirty="0">
                <a:latin typeface="微软雅黑" pitchFamily="34" charset="-122"/>
                <a:ea typeface="微软雅黑" pitchFamily="34" charset="-122"/>
              </a:rPr>
              <a:t>报文</a:t>
            </a:r>
            <a:r>
              <a:rPr lang="zh-CN" altLang="en-US" sz="1600" b="1" dirty="0" smtClean="0">
                <a:latin typeface="微软雅黑" pitchFamily="34" charset="-122"/>
                <a:ea typeface="微软雅黑" pitchFamily="34" charset="-122"/>
              </a:rPr>
              <a:t>段的</a:t>
            </a:r>
            <a:r>
              <a:rPr lang="zh-CN" altLang="en-US" sz="1600" b="1" dirty="0">
                <a:latin typeface="微软雅黑" pitchFamily="34" charset="-122"/>
                <a:ea typeface="微软雅黑" pitchFamily="34" charset="-122"/>
              </a:rPr>
              <a:t>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v</a:t>
            </a:r>
            <a:r>
              <a:rPr lang="zh-CN" altLang="en-US" sz="1600" b="1" dirty="0">
                <a:latin typeface="微软雅黑" pitchFamily="34" charset="-122"/>
                <a:ea typeface="微软雅黑" pitchFamily="34" charset="-122"/>
              </a:rPr>
              <a:t>。</a:t>
            </a:r>
          </a:p>
          <a:p>
            <a:pPr marL="285750" indent="-285750">
              <a:lnSpc>
                <a:spcPct val="110000"/>
              </a:lnSpc>
              <a:buFont typeface="Wingdings" pitchFamily="2" charset="2"/>
              <a:buChar char="l"/>
            </a:pPr>
            <a:r>
              <a:rPr lang="en-US" altLang="zh-CN" sz="1600" b="1" dirty="0" smtClean="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服务器进程通知高层应用进程。</a:t>
            </a:r>
          </a:p>
          <a:p>
            <a:pPr marL="285750" indent="-285750">
              <a:lnSpc>
                <a:spcPct val="110000"/>
              </a:lnSpc>
              <a:buFont typeface="Wingdings" pitchFamily="2" charset="2"/>
              <a:buChar char="l"/>
            </a:pPr>
            <a:r>
              <a:rPr lang="zh-CN" altLang="en-US" sz="1600" b="1" dirty="0" smtClean="0">
                <a:latin typeface="微软雅黑" pitchFamily="34" charset="-122"/>
                <a:ea typeface="微软雅黑" pitchFamily="34" charset="-122"/>
              </a:rPr>
              <a:t>从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这个方向的连接就释放了，</a:t>
            </a:r>
            <a:r>
              <a:rPr lang="en-US" altLang="zh-CN" sz="1600" b="1" dirty="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连接处于</a:t>
            </a:r>
            <a:r>
              <a:rPr lang="zh-CN" altLang="en-US" sz="1600" b="1" dirty="0">
                <a:solidFill>
                  <a:srgbClr val="C00000"/>
                </a:solidFill>
                <a:latin typeface="微软雅黑" pitchFamily="34" charset="-122"/>
                <a:ea typeface="微软雅黑" pitchFamily="34" charset="-122"/>
              </a:rPr>
              <a:t>半</a:t>
            </a:r>
            <a:r>
              <a:rPr lang="zh-CN" altLang="en-US" sz="1600" b="1" dirty="0" smtClean="0">
                <a:solidFill>
                  <a:srgbClr val="C00000"/>
                </a:solidFill>
                <a:latin typeface="微软雅黑" pitchFamily="34" charset="-122"/>
                <a:ea typeface="微软雅黑" pitchFamily="34" charset="-122"/>
              </a:rPr>
              <a:t>关闭 </a:t>
            </a:r>
            <a:r>
              <a:rPr lang="en-US" altLang="zh-CN" sz="1600" b="1" dirty="0" smtClean="0">
                <a:solidFill>
                  <a:srgbClr val="C00000"/>
                </a:solidFill>
                <a:latin typeface="微软雅黑" pitchFamily="34" charset="-122"/>
                <a:ea typeface="微软雅黑" pitchFamily="34" charset="-122"/>
              </a:rPr>
              <a:t>(</a:t>
            </a:r>
            <a:r>
              <a:rPr lang="en-US" altLang="zh-CN" sz="1600" b="1" dirty="0">
                <a:solidFill>
                  <a:srgbClr val="C00000"/>
                </a:solidFill>
                <a:latin typeface="微软雅黑" pitchFamily="34" charset="-122"/>
                <a:ea typeface="微软雅黑" pitchFamily="34" charset="-122"/>
              </a:rPr>
              <a:t>half-close</a:t>
            </a:r>
            <a:r>
              <a:rPr lang="en-US" altLang="zh-CN" sz="1600" b="1" dirty="0" smtClean="0">
                <a:solidFill>
                  <a:srgbClr val="C00000"/>
                </a:solidFill>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状态</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若发送数据，</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仍要接收。</a:t>
            </a:r>
          </a:p>
        </p:txBody>
      </p:sp>
      <p:grpSp>
        <p:nvGrpSpPr>
          <p:cNvPr id="62" name="Group 43"/>
          <p:cNvGrpSpPr>
            <a:grpSpLocks/>
          </p:cNvGrpSpPr>
          <p:nvPr/>
        </p:nvGrpSpPr>
        <p:grpSpPr bwMode="auto">
          <a:xfrm>
            <a:off x="6121453" y="1287082"/>
            <a:ext cx="750733" cy="997731"/>
            <a:chOff x="4695" y="867"/>
            <a:chExt cx="848" cy="1127"/>
          </a:xfrm>
        </p:grpSpPr>
        <p:sp>
          <p:nvSpPr>
            <p:cNvPr id="63"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20677244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2000"/>
                                        <p:tgtEl>
                                          <p:spTgt spid="69"/>
                                        </p:tgtEl>
                                      </p:cBhvr>
                                    </p:animEffect>
                                  </p:childTnLst>
                                </p:cTn>
                              </p:par>
                            </p:childTnLst>
                          </p:cTn>
                        </p:par>
                        <p:par>
                          <p:cTn id="8" fill="hold">
                            <p:stCondLst>
                              <p:cond delay="3000"/>
                            </p:stCondLst>
                            <p:childTnLst>
                              <p:par>
                                <p:cTn id="9" presetID="22" presetClass="entr" presetSubtype="4" fill="hold" nodeType="afterEffect">
                                  <p:stCondLst>
                                    <p:cond delay="100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smtClean="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的连接释放</a:t>
            </a:r>
            <a:endParaRPr lang="en-US" altLang="zh-CN" sz="1600" b="1" dirty="0" smtClean="0">
              <a:latin typeface="微软雅黑" pitchFamily="34" charset="-122"/>
              <a:ea typeface="微软雅黑" pitchFamily="34" charset="-122"/>
            </a:endParaRPr>
          </a:p>
          <a:p>
            <a:pPr algn="ctr">
              <a:lnSpc>
                <a:spcPct val="110000"/>
              </a:lnSpc>
            </a:pPr>
            <a:r>
              <a:rPr lang="zh-CN" altLang="en-US" sz="1600" b="1" dirty="0" smtClean="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7"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8" name="Group 8"/>
          <p:cNvGrpSpPr>
            <a:grpSpLocks/>
          </p:cNvGrpSpPr>
          <p:nvPr/>
        </p:nvGrpSpPr>
        <p:grpSpPr bwMode="auto">
          <a:xfrm>
            <a:off x="3393849" y="1833311"/>
            <a:ext cx="2305317" cy="428484"/>
            <a:chOff x="1614" y="1484"/>
            <a:chExt cx="2604" cy="484"/>
          </a:xfrm>
        </p:grpSpPr>
        <p:sp>
          <p:nvSpPr>
            <p:cNvPr id="39"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40"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41"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3" name="Group 20"/>
          <p:cNvGrpSpPr>
            <a:grpSpLocks/>
          </p:cNvGrpSpPr>
          <p:nvPr/>
        </p:nvGrpSpPr>
        <p:grpSpPr bwMode="auto">
          <a:xfrm>
            <a:off x="2806011" y="1372071"/>
            <a:ext cx="3501355" cy="46036"/>
            <a:chOff x="1020" y="481"/>
            <a:chExt cx="4037" cy="46"/>
          </a:xfrm>
        </p:grpSpPr>
        <p:sp>
          <p:nvSpPr>
            <p:cNvPr id="44"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6" name="Group 37"/>
          <p:cNvGrpSpPr>
            <a:grpSpLocks/>
          </p:cNvGrpSpPr>
          <p:nvPr/>
        </p:nvGrpSpPr>
        <p:grpSpPr bwMode="auto">
          <a:xfrm>
            <a:off x="2103083" y="1220685"/>
            <a:ext cx="922481" cy="603775"/>
            <a:chOff x="156" y="792"/>
            <a:chExt cx="1042" cy="682"/>
          </a:xfrm>
        </p:grpSpPr>
        <p:sp>
          <p:nvSpPr>
            <p:cNvPr id="47"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8"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9"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50"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51"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52"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3"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7"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8" name="Group 2"/>
          <p:cNvGrpSpPr>
            <a:grpSpLocks/>
          </p:cNvGrpSpPr>
          <p:nvPr/>
        </p:nvGrpSpPr>
        <p:grpSpPr bwMode="auto">
          <a:xfrm>
            <a:off x="3384905" y="1795969"/>
            <a:ext cx="2321296" cy="2086458"/>
            <a:chOff x="1474" y="1888"/>
            <a:chExt cx="2412" cy="2432"/>
          </a:xfrm>
        </p:grpSpPr>
        <p:sp>
          <p:nvSpPr>
            <p:cNvPr id="59"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0"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61" name="Text Box 155"/>
          <p:cNvSpPr txBox="1">
            <a:spLocks noChangeArrowheads="1"/>
          </p:cNvSpPr>
          <p:nvPr/>
        </p:nvSpPr>
        <p:spPr bwMode="auto">
          <a:xfrm>
            <a:off x="1929775" y="3617831"/>
            <a:ext cx="5422002" cy="904863"/>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zh-CN" altLang="en-US" sz="1600" b="1" dirty="0" smtClean="0">
                <a:latin typeface="微软雅黑" pitchFamily="34" charset="-122"/>
                <a:ea typeface="微软雅黑" pitchFamily="34" charset="-122"/>
              </a:rPr>
              <a:t>若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已经没有要向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发送的数据</a:t>
            </a:r>
            <a:r>
              <a:rPr lang="zh-CN" altLang="en-US" sz="1600" b="1" dirty="0" smtClean="0">
                <a:latin typeface="微软雅黑" pitchFamily="34" charset="-122"/>
                <a:ea typeface="微软雅黑" pitchFamily="34" charset="-122"/>
              </a:rPr>
              <a:t>，其</a:t>
            </a:r>
            <a:r>
              <a:rPr lang="zh-CN" altLang="en-US" sz="1600" b="1" dirty="0">
                <a:latin typeface="微软雅黑" pitchFamily="34" charset="-122"/>
                <a:ea typeface="微软雅黑" pitchFamily="34" charset="-122"/>
              </a:rPr>
              <a:t>应用进程就通知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释放连接。 </a:t>
            </a:r>
            <a:endParaRPr lang="en-US" altLang="zh-CN" sz="1600" b="1" dirty="0" smtClean="0">
              <a:latin typeface="微软雅黑" pitchFamily="34" charset="-122"/>
              <a:ea typeface="微软雅黑" pitchFamily="34" charset="-122"/>
            </a:endParaRPr>
          </a:p>
          <a:p>
            <a:pPr marL="285750" indent="-285750">
              <a:lnSpc>
                <a:spcPct val="110000"/>
              </a:lnSpc>
              <a:buFont typeface="Wingdings" pitchFamily="2" charset="2"/>
              <a:buChar char="l"/>
            </a:pPr>
            <a:r>
              <a:rPr lang="en-US" altLang="zh-CN" sz="1600" b="1" dirty="0" smtClean="0">
                <a:latin typeface="微软雅黑" pitchFamily="34" charset="-122"/>
                <a:ea typeface="微软雅黑" pitchFamily="34" charset="-122"/>
              </a:rPr>
              <a:t>FIN=1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ACK=1</a:t>
            </a:r>
            <a:r>
              <a:rPr lang="zh-CN" altLang="en-US" sz="1600" b="1" dirty="0" smtClean="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a:t>
            </a:r>
            <a:r>
              <a:rPr lang="en-US" altLang="zh-CN" sz="1600" b="1" dirty="0" smtClean="0">
                <a:latin typeface="微软雅黑" pitchFamily="34" charset="-122"/>
                <a:ea typeface="微软雅黑" pitchFamily="34" charset="-122"/>
              </a:rPr>
              <a:t>u+1</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nvGrpSpPr>
          <p:cNvPr id="65" name="Group 43"/>
          <p:cNvGrpSpPr>
            <a:grpSpLocks/>
          </p:cNvGrpSpPr>
          <p:nvPr/>
        </p:nvGrpSpPr>
        <p:grpSpPr bwMode="auto">
          <a:xfrm>
            <a:off x="6121453" y="1287082"/>
            <a:ext cx="750733" cy="997731"/>
            <a:chOff x="4695" y="867"/>
            <a:chExt cx="848" cy="1127"/>
          </a:xfrm>
        </p:grpSpPr>
        <p:sp>
          <p:nvSpPr>
            <p:cNvPr id="6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7"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78" name="组合 77"/>
          <p:cNvGrpSpPr/>
          <p:nvPr/>
        </p:nvGrpSpPr>
        <p:grpSpPr>
          <a:xfrm>
            <a:off x="3382340" y="2558723"/>
            <a:ext cx="2400818" cy="704797"/>
            <a:chOff x="3382340" y="2532597"/>
            <a:chExt cx="2400818" cy="704797"/>
          </a:xfrm>
        </p:grpSpPr>
        <p:sp>
          <p:nvSpPr>
            <p:cNvPr id="68"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9"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0" name="Rectangle 54"/>
            <p:cNvSpPr>
              <a:spLocks noChangeArrowheads="1"/>
            </p:cNvSpPr>
            <p:nvPr/>
          </p:nvSpPr>
          <p:spPr bwMode="auto">
            <a:xfrm rot="20971112">
              <a:off x="4355353" y="2532597"/>
              <a:ext cx="695704" cy="243656"/>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71"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2" name="Group 11"/>
          <p:cNvGrpSpPr>
            <a:grpSpLocks/>
          </p:cNvGrpSpPr>
          <p:nvPr/>
        </p:nvGrpSpPr>
        <p:grpSpPr bwMode="auto">
          <a:xfrm>
            <a:off x="3401817" y="2285699"/>
            <a:ext cx="2305317" cy="429369"/>
            <a:chOff x="1623" y="1995"/>
            <a:chExt cx="2604" cy="485"/>
          </a:xfrm>
        </p:grpSpPr>
        <p:sp>
          <p:nvSpPr>
            <p:cNvPr id="73"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4"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7" name="组合 76"/>
          <p:cNvGrpSpPr/>
          <p:nvPr/>
        </p:nvGrpSpPr>
        <p:grpSpPr>
          <a:xfrm>
            <a:off x="6098436" y="1183502"/>
            <a:ext cx="930398" cy="1630324"/>
            <a:chOff x="6098436" y="1183502"/>
            <a:chExt cx="930398" cy="1630324"/>
          </a:xfrm>
        </p:grpSpPr>
        <p:sp>
          <p:nvSpPr>
            <p:cNvPr id="75"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spTree>
    <p:extLst>
      <p:ext uri="{BB962C8B-B14F-4D97-AF65-F5344CB8AC3E}">
        <p14:creationId xmlns:p14="http://schemas.microsoft.com/office/powerpoint/2010/main" val="9803577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2000"/>
                                        <p:tgtEl>
                                          <p:spTgt spid="77"/>
                                        </p:tgtEl>
                                      </p:cBhvr>
                                    </p:animEffect>
                                  </p:childTnLst>
                                </p:cTn>
                              </p:par>
                            </p:childTnLst>
                          </p:cTn>
                        </p:par>
                        <p:par>
                          <p:cTn id="8" fill="hold">
                            <p:stCondLst>
                              <p:cond delay="3000"/>
                            </p:stCondLst>
                            <p:childTnLst>
                              <p:par>
                                <p:cTn id="9" presetID="22" presetClass="entr" presetSubtype="2" fill="hold" nodeType="afterEffect">
                                  <p:stCondLst>
                                    <p:cond delay="100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smtClean="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的连接释放</a:t>
            </a:r>
            <a:endParaRPr lang="en-US" altLang="zh-CN" sz="1600" b="1" dirty="0" smtClean="0">
              <a:latin typeface="微软雅黑" pitchFamily="34" charset="-122"/>
              <a:ea typeface="微软雅黑" pitchFamily="34" charset="-122"/>
            </a:endParaRPr>
          </a:p>
          <a:p>
            <a:pPr algn="ctr">
              <a:lnSpc>
                <a:spcPct val="110000"/>
              </a:lnSpc>
            </a:pPr>
            <a:r>
              <a:rPr lang="zh-CN" altLang="en-US" sz="1600" b="1" dirty="0" smtClean="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5" name="Group 8"/>
          <p:cNvGrpSpPr>
            <a:grpSpLocks/>
          </p:cNvGrpSpPr>
          <p:nvPr/>
        </p:nvGrpSpPr>
        <p:grpSpPr bwMode="auto">
          <a:xfrm>
            <a:off x="3393849" y="1833311"/>
            <a:ext cx="2305317" cy="428484"/>
            <a:chOff x="1614" y="1484"/>
            <a:chExt cx="2604" cy="484"/>
          </a:xfrm>
        </p:grpSpPr>
        <p:sp>
          <p:nvSpPr>
            <p:cNvPr id="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0" name="Group 20"/>
          <p:cNvGrpSpPr>
            <a:grpSpLocks/>
          </p:cNvGrpSpPr>
          <p:nvPr/>
        </p:nvGrpSpPr>
        <p:grpSpPr bwMode="auto">
          <a:xfrm>
            <a:off x="2806011"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3" name="Group 37"/>
          <p:cNvGrpSpPr>
            <a:grpSpLocks/>
          </p:cNvGrpSpPr>
          <p:nvPr/>
        </p:nvGrpSpPr>
        <p:grpSpPr bwMode="auto">
          <a:xfrm>
            <a:off x="2103083" y="1220685"/>
            <a:ext cx="922481" cy="603775"/>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2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25" name="Group 2"/>
          <p:cNvGrpSpPr>
            <a:grpSpLocks/>
          </p:cNvGrpSpPr>
          <p:nvPr/>
        </p:nvGrpSpPr>
        <p:grpSpPr bwMode="auto">
          <a:xfrm>
            <a:off x="3384905"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28" name="Text Box 155"/>
          <p:cNvSpPr txBox="1">
            <a:spLocks noChangeArrowheads="1"/>
          </p:cNvSpPr>
          <p:nvPr/>
        </p:nvSpPr>
        <p:spPr bwMode="auto">
          <a:xfrm>
            <a:off x="1929775" y="3910912"/>
            <a:ext cx="5422002" cy="634020"/>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收到连接释放报文段后，必须发出确认</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ct val="110000"/>
              </a:lnSpc>
            </a:pPr>
            <a:r>
              <a:rPr lang="zh-CN" altLang="en-US" sz="1600" b="1" dirty="0" smtClean="0">
                <a:latin typeface="微软雅黑" pitchFamily="34" charset="-122"/>
                <a:ea typeface="微软雅黑" pitchFamily="34" charset="-122"/>
              </a:rPr>
              <a:t> </a:t>
            </a:r>
            <a:r>
              <a:rPr lang="en-US" altLang="zh-CN" sz="1600" b="1" dirty="0" smtClean="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a:t>
            </a:r>
            <a:r>
              <a:rPr lang="zh-CN" altLang="en-US" sz="1600" b="1" dirty="0" smtClean="0">
                <a:latin typeface="微软雅黑" pitchFamily="34" charset="-122"/>
                <a:ea typeface="微软雅黑" pitchFamily="34" charset="-122"/>
              </a:rPr>
              <a:t>号 </a:t>
            </a:r>
            <a:r>
              <a:rPr lang="en-US" altLang="zh-CN" sz="1600" b="1" dirty="0" err="1" smtClean="0">
                <a:latin typeface="微软雅黑" pitchFamily="34" charset="-122"/>
                <a:ea typeface="微软雅黑" pitchFamily="34" charset="-122"/>
              </a:rPr>
              <a:t>ack</a:t>
            </a:r>
            <a:r>
              <a:rPr lang="en-US" altLang="zh-CN" sz="1600" b="1" dirty="0" smtClean="0">
                <a:latin typeface="微软雅黑" pitchFamily="34" charset="-122"/>
                <a:ea typeface="微软雅黑" pitchFamily="34" charset="-122"/>
              </a:rPr>
              <a:t>=w+1</a:t>
            </a:r>
            <a:r>
              <a:rPr lang="zh-CN" altLang="en-US" sz="1600" b="1" dirty="0" smtClean="0">
                <a:latin typeface="微软雅黑" pitchFamily="34" charset="-122"/>
                <a:ea typeface="微软雅黑" pitchFamily="34" charset="-122"/>
              </a:rPr>
              <a:t>，自己</a:t>
            </a:r>
            <a:r>
              <a:rPr lang="zh-CN" altLang="en-US" sz="1600" b="1" dirty="0">
                <a:latin typeface="微软雅黑" pitchFamily="34" charset="-122"/>
                <a:ea typeface="微软雅黑" pitchFamily="34" charset="-122"/>
              </a:rPr>
              <a:t>的</a:t>
            </a:r>
            <a:r>
              <a:rPr lang="zh-CN" altLang="en-US" sz="1600" b="1" dirty="0" smtClean="0">
                <a:latin typeface="微软雅黑" pitchFamily="34" charset="-122"/>
                <a:ea typeface="微软雅黑" pitchFamily="34" charset="-122"/>
              </a:rPr>
              <a:t>序号 </a:t>
            </a:r>
            <a:r>
              <a:rPr lang="en-US" altLang="zh-CN" sz="1600" b="1" dirty="0" err="1" smtClean="0">
                <a:latin typeface="微软雅黑" pitchFamily="34" charset="-122"/>
                <a:ea typeface="微软雅黑" pitchFamily="34" charset="-122"/>
              </a:rPr>
              <a:t>seq</a:t>
            </a:r>
            <a:r>
              <a:rPr lang="en-US" altLang="zh-CN" sz="1600" b="1" dirty="0" smtClean="0">
                <a:latin typeface="微软雅黑" pitchFamily="34" charset="-122"/>
                <a:ea typeface="微软雅黑" pitchFamily="34" charset="-122"/>
              </a:rPr>
              <a:t> </a:t>
            </a:r>
            <a:r>
              <a:rPr lang="en-US" altLang="zh-CN" sz="1600" b="1" dirty="0">
                <a:latin typeface="微软雅黑" pitchFamily="34" charset="-122"/>
                <a:ea typeface="微软雅黑" pitchFamily="34" charset="-122"/>
              </a:rPr>
              <a:t>= u + 1</a:t>
            </a:r>
            <a:endParaRPr lang="zh-CN" altLang="en-US" sz="1600" b="1" dirty="0">
              <a:latin typeface="微软雅黑" pitchFamily="34" charset="-122"/>
              <a:ea typeface="微软雅黑" pitchFamily="34" charset="-122"/>
            </a:endParaRPr>
          </a:p>
        </p:txBody>
      </p:sp>
      <p:grpSp>
        <p:nvGrpSpPr>
          <p:cNvPr id="29" name="Group 43"/>
          <p:cNvGrpSpPr>
            <a:grpSpLocks/>
          </p:cNvGrpSpPr>
          <p:nvPr/>
        </p:nvGrpSpPr>
        <p:grpSpPr bwMode="auto">
          <a:xfrm>
            <a:off x="6121453" y="1287082"/>
            <a:ext cx="750733" cy="997731"/>
            <a:chOff x="4695" y="867"/>
            <a:chExt cx="848"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32" name="组合 31"/>
          <p:cNvGrpSpPr/>
          <p:nvPr/>
        </p:nvGrpSpPr>
        <p:grpSpPr>
          <a:xfrm>
            <a:off x="3382340" y="2532597"/>
            <a:ext cx="2400818" cy="704797"/>
            <a:chOff x="3382340" y="2532597"/>
            <a:chExt cx="2400818" cy="704797"/>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5" name="Rectangle 54"/>
            <p:cNvSpPr>
              <a:spLocks noChangeArrowheads="1"/>
            </p:cNvSpPr>
            <p:nvPr/>
          </p:nvSpPr>
          <p:spPr bwMode="auto">
            <a:xfrm rot="20971112">
              <a:off x="4355353" y="2532597"/>
              <a:ext cx="695704" cy="243656"/>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37" name="Group 11"/>
          <p:cNvGrpSpPr>
            <a:grpSpLocks/>
          </p:cNvGrpSpPr>
          <p:nvPr/>
        </p:nvGrpSpPr>
        <p:grpSpPr bwMode="auto">
          <a:xfrm>
            <a:off x="3401817"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0" name="组合 39"/>
          <p:cNvGrpSpPr/>
          <p:nvPr/>
        </p:nvGrpSpPr>
        <p:grpSpPr>
          <a:xfrm>
            <a:off x="6098436" y="1183502"/>
            <a:ext cx="930398" cy="1630324"/>
            <a:chOff x="6098436" y="1183502"/>
            <a:chExt cx="930398" cy="1630324"/>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grpSp>
        <p:nvGrpSpPr>
          <p:cNvPr id="45" name="组合 44"/>
          <p:cNvGrpSpPr/>
          <p:nvPr/>
        </p:nvGrpSpPr>
        <p:grpSpPr>
          <a:xfrm>
            <a:off x="3393849" y="3270695"/>
            <a:ext cx="2343998" cy="429369"/>
            <a:chOff x="3393849" y="3270695"/>
            <a:chExt cx="2343998" cy="429369"/>
          </a:xfrm>
        </p:grpSpPr>
        <p:sp>
          <p:nvSpPr>
            <p:cNvPr id="43"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sp>
          <p:nvSpPr>
            <p:cNvPr id="44"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642658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a:t>
            </a:r>
            <a:r>
              <a:rPr lang="zh-CN" altLang="en-US" sz="1600" b="1" dirty="0" smtClean="0">
                <a:latin typeface="微软雅黑" pitchFamily="34" charset="-122"/>
                <a:ea typeface="微软雅黑" pitchFamily="34" charset="-122"/>
              </a:rPr>
              <a:t>连接释放</a:t>
            </a:r>
            <a:endParaRPr lang="en-US" altLang="zh-CN" sz="1600" b="1" dirty="0" smtClean="0">
              <a:latin typeface="微软雅黑" pitchFamily="34" charset="-122"/>
              <a:ea typeface="微软雅黑" pitchFamily="34" charset="-122"/>
            </a:endParaRPr>
          </a:p>
          <a:p>
            <a:pPr algn="ctr">
              <a:lnSpc>
                <a:spcPct val="110000"/>
              </a:lnSpc>
            </a:pPr>
            <a:r>
              <a:rPr lang="zh-CN" altLang="en-US" sz="1600" b="1" dirty="0" smtClean="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6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grpSp>
        <p:nvGrpSpPr>
          <p:cNvPr id="66" name="Group 8"/>
          <p:cNvGrpSpPr>
            <a:grpSpLocks/>
          </p:cNvGrpSpPr>
          <p:nvPr/>
        </p:nvGrpSpPr>
        <p:grpSpPr bwMode="auto">
          <a:xfrm>
            <a:off x="3393849" y="1833311"/>
            <a:ext cx="2305317" cy="428484"/>
            <a:chOff x="1614" y="1484"/>
            <a:chExt cx="2604" cy="484"/>
          </a:xfrm>
        </p:grpSpPr>
        <p:sp>
          <p:nvSpPr>
            <p:cNvPr id="67"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68"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72"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3"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5"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18"/>
          <p:cNvSpPr>
            <a:spLocks noChangeArrowheads="1"/>
          </p:cNvSpPr>
          <p:nvPr/>
        </p:nvSpPr>
        <p:spPr bwMode="auto">
          <a:xfrm>
            <a:off x="2860899" y="1840394"/>
            <a:ext cx="532065" cy="866707"/>
          </a:xfrm>
          <a:prstGeom prst="rect">
            <a:avLst/>
          </a:prstGeom>
          <a:solidFill>
            <a:srgbClr val="CC00CC"/>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7"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78" name="Group 20"/>
          <p:cNvGrpSpPr>
            <a:grpSpLocks/>
          </p:cNvGrpSpPr>
          <p:nvPr/>
        </p:nvGrpSpPr>
        <p:grpSpPr bwMode="auto">
          <a:xfrm>
            <a:off x="2806011" y="1372071"/>
            <a:ext cx="3501355" cy="46036"/>
            <a:chOff x="1020" y="481"/>
            <a:chExt cx="4037" cy="46"/>
          </a:xfrm>
        </p:grpSpPr>
        <p:sp>
          <p:nvSpPr>
            <p:cNvPr id="79"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0"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1" name="Rectangle 23"/>
          <p:cNvSpPr>
            <a:spLocks noChangeArrowheads="1"/>
          </p:cNvSpPr>
          <p:nvPr/>
        </p:nvSpPr>
        <p:spPr bwMode="auto">
          <a:xfrm>
            <a:off x="2816590"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WAIT-1</a:t>
            </a:r>
          </a:p>
        </p:txBody>
      </p:sp>
      <p:sp>
        <p:nvSpPr>
          <p:cNvPr id="82"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3" name="Rectangle 25"/>
          <p:cNvSpPr>
            <a:spLocks noChangeArrowheads="1"/>
          </p:cNvSpPr>
          <p:nvPr/>
        </p:nvSpPr>
        <p:spPr bwMode="auto">
          <a:xfrm>
            <a:off x="5664639" y="2354752"/>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84" name="Rectangle 26"/>
          <p:cNvSpPr>
            <a:spLocks noChangeArrowheads="1"/>
          </p:cNvSpPr>
          <p:nvPr/>
        </p:nvSpPr>
        <p:spPr bwMode="auto">
          <a:xfrm>
            <a:off x="2860899" y="2747825"/>
            <a:ext cx="532065" cy="486029"/>
          </a:xfrm>
          <a:prstGeom prst="rect">
            <a:avLst/>
          </a:prstGeom>
          <a:solidFill>
            <a:srgbClr val="0000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5" name="Rectangle 27"/>
          <p:cNvSpPr>
            <a:spLocks noChangeArrowheads="1"/>
          </p:cNvSpPr>
          <p:nvPr/>
        </p:nvSpPr>
        <p:spPr bwMode="auto">
          <a:xfrm>
            <a:off x="2809275" y="2777925"/>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WAIT-2</a:t>
            </a:r>
          </a:p>
        </p:txBody>
      </p:sp>
      <p:sp>
        <p:nvSpPr>
          <p:cNvPr id="86" name="Rectangle 28"/>
          <p:cNvSpPr>
            <a:spLocks noChangeArrowheads="1"/>
          </p:cNvSpPr>
          <p:nvPr/>
        </p:nvSpPr>
        <p:spPr bwMode="auto">
          <a:xfrm>
            <a:off x="5697395" y="2825731"/>
            <a:ext cx="532950" cy="826869"/>
          </a:xfrm>
          <a:prstGeom prst="rect">
            <a:avLst/>
          </a:prstGeom>
          <a:solidFill>
            <a:srgbClr val="0070C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7"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ACK</a:t>
            </a:r>
          </a:p>
        </p:txBody>
      </p:sp>
      <p:grpSp>
        <p:nvGrpSpPr>
          <p:cNvPr id="88" name="Group 30"/>
          <p:cNvGrpSpPr>
            <a:grpSpLocks/>
          </p:cNvGrpSpPr>
          <p:nvPr/>
        </p:nvGrpSpPr>
        <p:grpSpPr bwMode="auto">
          <a:xfrm>
            <a:off x="2099547" y="3263852"/>
            <a:ext cx="1324404" cy="794112"/>
            <a:chOff x="152" y="3081"/>
            <a:chExt cx="1496" cy="897"/>
          </a:xfrm>
        </p:grpSpPr>
        <p:sp>
          <p:nvSpPr>
            <p:cNvPr id="89" name="Rectangle 31"/>
            <p:cNvSpPr>
              <a:spLocks noChangeArrowheads="1"/>
            </p:cNvSpPr>
            <p:nvPr/>
          </p:nvSpPr>
          <p:spPr bwMode="auto">
            <a:xfrm>
              <a:off x="152" y="3081"/>
              <a:ext cx="94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等待 </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2MSL</a:t>
              </a:r>
            </a:p>
          </p:txBody>
        </p:sp>
        <p:sp>
          <p:nvSpPr>
            <p:cNvPr id="90" name="Rectangle 32"/>
            <p:cNvSpPr>
              <a:spLocks noChangeArrowheads="1"/>
            </p:cNvSpPr>
            <p:nvPr/>
          </p:nvSpPr>
          <p:spPr bwMode="auto">
            <a:xfrm>
              <a:off x="1012" y="3097"/>
              <a:ext cx="601" cy="779"/>
            </a:xfrm>
            <a:prstGeom prst="rect">
              <a:avLst/>
            </a:prstGeom>
            <a:solidFill>
              <a:srgbClr val="7030A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1" name="Rectangle 33"/>
            <p:cNvSpPr>
              <a:spLocks noChangeArrowheads="1"/>
            </p:cNvSpPr>
            <p:nvPr/>
          </p:nvSpPr>
          <p:spPr bwMode="auto">
            <a:xfrm>
              <a:off x="1007" y="3292"/>
              <a:ext cx="641"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92" name="Freeform 34"/>
            <p:cNvSpPr>
              <a:spLocks/>
            </p:cNvSpPr>
            <p:nvPr/>
          </p:nvSpPr>
          <p:spPr bwMode="auto">
            <a:xfrm>
              <a:off x="185" y="3081"/>
              <a:ext cx="81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3" name="Text Box 35"/>
            <p:cNvSpPr txBox="1">
              <a:spLocks noChangeArrowheads="1"/>
            </p:cNvSpPr>
            <p:nvPr/>
          </p:nvSpPr>
          <p:spPr bwMode="auto">
            <a:xfrm>
              <a:off x="265" y="3178"/>
              <a:ext cx="725" cy="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Wingdings" pitchFamily="2" charset="2"/>
                </a:rPr>
                <a:t></a:t>
              </a:r>
            </a:p>
          </p:txBody>
        </p:sp>
      </p:grpSp>
      <p:sp>
        <p:nvSpPr>
          <p:cNvPr id="94" name="Rectangle 36"/>
          <p:cNvSpPr>
            <a:spLocks noChangeArrowheads="1"/>
          </p:cNvSpPr>
          <p:nvPr/>
        </p:nvSpPr>
        <p:spPr bwMode="auto">
          <a:xfrm>
            <a:off x="5697395" y="3703061"/>
            <a:ext cx="532950" cy="294805"/>
          </a:xfrm>
          <a:prstGeom prst="rect">
            <a:avLst/>
          </a:prstGeom>
          <a:solidFill>
            <a:srgbClr val="00FF99"/>
          </a:solidFill>
          <a:ln>
            <a:solidFill>
              <a:schemeClr val="tx1"/>
            </a:solid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95" name="Group 37"/>
          <p:cNvGrpSpPr>
            <a:grpSpLocks/>
          </p:cNvGrpSpPr>
          <p:nvPr/>
        </p:nvGrpSpPr>
        <p:grpSpPr bwMode="auto">
          <a:xfrm>
            <a:off x="2103083" y="1220685"/>
            <a:ext cx="922481" cy="603775"/>
            <a:chOff x="156" y="792"/>
            <a:chExt cx="1042" cy="682"/>
          </a:xfrm>
        </p:grpSpPr>
        <p:sp>
          <p:nvSpPr>
            <p:cNvPr id="9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98"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9"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sp>
        <p:nvSpPr>
          <p:cNvPr id="100"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nvGrpSpPr>
          <p:cNvPr id="101" name="Group 43"/>
          <p:cNvGrpSpPr>
            <a:grpSpLocks/>
          </p:cNvGrpSpPr>
          <p:nvPr/>
        </p:nvGrpSpPr>
        <p:grpSpPr bwMode="auto">
          <a:xfrm>
            <a:off x="6121453" y="1287082"/>
            <a:ext cx="750733" cy="997731"/>
            <a:chOff x="4695" y="867"/>
            <a:chExt cx="848" cy="1127"/>
          </a:xfrm>
        </p:grpSpPr>
        <p:sp>
          <p:nvSpPr>
            <p:cNvPr id="102"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03"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sp>
        <p:nvSpPr>
          <p:cNvPr id="108"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09"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10"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11"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sp>
        <p:nvSpPr>
          <p:cNvPr id="112" name="Rectangle 54"/>
          <p:cNvSpPr>
            <a:spLocks noChangeArrowheads="1"/>
          </p:cNvSpPr>
          <p:nvPr/>
        </p:nvSpPr>
        <p:spPr bwMode="auto">
          <a:xfrm rot="20971112">
            <a:off x="4355353" y="2532597"/>
            <a:ext cx="695704" cy="243656"/>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13" name="Text Box 55"/>
          <p:cNvSpPr txBox="1">
            <a:spLocks noChangeArrowheads="1"/>
          </p:cNvSpPr>
          <p:nvPr/>
        </p:nvSpPr>
        <p:spPr bwMode="auto">
          <a:xfrm>
            <a:off x="5641576" y="3756179"/>
            <a:ext cx="541803" cy="187683"/>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000" dirty="0">
                <a:latin typeface="微软雅黑" pitchFamily="34" charset="-122"/>
                <a:ea typeface="微软雅黑" pitchFamily="34" charset="-122"/>
              </a:rPr>
              <a:t>CLOSED</a:t>
            </a:r>
          </a:p>
        </p:txBody>
      </p:sp>
      <p:pic>
        <p:nvPicPr>
          <p:cNvPr id="11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18"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4" name="组合 3"/>
          <p:cNvGrpSpPr/>
          <p:nvPr/>
        </p:nvGrpSpPr>
        <p:grpSpPr>
          <a:xfrm>
            <a:off x="2857404" y="3984586"/>
            <a:ext cx="541802" cy="294805"/>
            <a:chOff x="2857404" y="3984586"/>
            <a:chExt cx="541802" cy="294805"/>
          </a:xfrm>
        </p:grpSpPr>
        <p:sp>
          <p:nvSpPr>
            <p:cNvPr id="61" name="Rectangle 3"/>
            <p:cNvSpPr>
              <a:spLocks noChangeArrowheads="1"/>
            </p:cNvSpPr>
            <p:nvPr/>
          </p:nvSpPr>
          <p:spPr bwMode="auto">
            <a:xfrm>
              <a:off x="2860900" y="3984586"/>
              <a:ext cx="532064" cy="294805"/>
            </a:xfrm>
            <a:prstGeom prst="rect">
              <a:avLst/>
            </a:prstGeom>
            <a:solidFill>
              <a:srgbClr val="00FF99"/>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4"/>
            <p:cNvSpPr txBox="1">
              <a:spLocks noChangeArrowheads="1"/>
            </p:cNvSpPr>
            <p:nvPr/>
          </p:nvSpPr>
          <p:spPr bwMode="auto">
            <a:xfrm>
              <a:off x="2857404" y="4031507"/>
              <a:ext cx="541802" cy="187684"/>
            </a:xfrm>
            <a:prstGeom prst="rect">
              <a:avLst/>
            </a:prstGeom>
            <a:no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1000" i="0" u="none" strike="noStrike" kern="0" cap="none" spc="0" normalizeH="0" baseline="0" noProof="0" dirty="0">
                  <a:ln>
                    <a:noFill/>
                  </a:ln>
                  <a:effectLst/>
                  <a:uLnTx/>
                  <a:uFillTx/>
                  <a:latin typeface="微软雅黑" pitchFamily="34" charset="-122"/>
                  <a:ea typeface="微软雅黑" pitchFamily="34" charset="-122"/>
                </a:rPr>
                <a:t>CLOSED</a:t>
              </a:r>
            </a:p>
          </p:txBody>
        </p:sp>
      </p:grpSp>
      <p:sp>
        <p:nvSpPr>
          <p:cNvPr id="59" name="Text Box 155"/>
          <p:cNvSpPr txBox="1">
            <a:spLocks noChangeArrowheads="1"/>
          </p:cNvSpPr>
          <p:nvPr/>
        </p:nvSpPr>
        <p:spPr bwMode="auto">
          <a:xfrm>
            <a:off x="3484723" y="3994017"/>
            <a:ext cx="4499780" cy="904863"/>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zh-CN" altLang="en-US" sz="1600" b="1" dirty="0">
                <a:latin typeface="微软雅黑" pitchFamily="34" charset="-122"/>
                <a:ea typeface="微软雅黑" pitchFamily="34" charset="-122"/>
              </a:rPr>
              <a:t>请</a:t>
            </a:r>
            <a:r>
              <a:rPr lang="zh-CN" altLang="en-US" sz="1600" b="1" dirty="0" smtClean="0">
                <a:latin typeface="微软雅黑" pitchFamily="34" charset="-122"/>
                <a:ea typeface="微软雅黑" pitchFamily="34" charset="-122"/>
              </a:rPr>
              <a:t>注意：此时 </a:t>
            </a:r>
            <a:r>
              <a:rPr lang="en-US" altLang="zh-CN" sz="1600" b="1" dirty="0" smtClean="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连接</a:t>
            </a:r>
            <a:r>
              <a:rPr lang="zh-CN" altLang="en-US" sz="1600" b="1" dirty="0">
                <a:latin typeface="微软雅黑" pitchFamily="34" charset="-122"/>
                <a:ea typeface="微软雅黑" pitchFamily="34" charset="-122"/>
              </a:rPr>
              <a:t>还没有释放掉。必须经过</a:t>
            </a:r>
            <a:r>
              <a:rPr lang="zh-CN" altLang="en-US" sz="1600" b="1" dirty="0">
                <a:solidFill>
                  <a:srgbClr val="C00000"/>
                </a:solidFill>
                <a:latin typeface="微软雅黑" pitchFamily="34" charset="-122"/>
                <a:ea typeface="微软雅黑" pitchFamily="34" charset="-122"/>
              </a:rPr>
              <a:t>时间等待</a:t>
            </a:r>
            <a:r>
              <a:rPr lang="zh-CN" altLang="en-US" sz="1600" b="1" dirty="0" smtClean="0">
                <a:solidFill>
                  <a:srgbClr val="C00000"/>
                </a:solidFill>
                <a:latin typeface="微软雅黑" pitchFamily="34" charset="-122"/>
                <a:ea typeface="微软雅黑" pitchFamily="34" charset="-122"/>
              </a:rPr>
              <a:t>计时器 </a:t>
            </a:r>
            <a:r>
              <a:rPr lang="en-US" altLang="zh-CN"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TIME-WAIT timer</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设置</a:t>
            </a:r>
            <a:r>
              <a:rPr lang="zh-CN" altLang="en-US" sz="1600" b="1" dirty="0">
                <a:latin typeface="微软雅黑" pitchFamily="34" charset="-122"/>
                <a:ea typeface="微软雅黑" pitchFamily="34" charset="-122"/>
              </a:rPr>
              <a:t>的</a:t>
            </a:r>
            <a:r>
              <a:rPr lang="zh-CN" altLang="en-US" sz="1600" b="1" dirty="0" smtClean="0">
                <a:latin typeface="微软雅黑" pitchFamily="34" charset="-122"/>
                <a:ea typeface="微软雅黑" pitchFamily="34" charset="-122"/>
              </a:rPr>
              <a:t>时间 </a:t>
            </a:r>
            <a:r>
              <a:rPr lang="en-US" altLang="zh-CN" sz="1600" b="1" dirty="0" smtClean="0">
                <a:solidFill>
                  <a:srgbClr val="C00000"/>
                </a:solidFill>
                <a:latin typeface="微软雅黑" pitchFamily="34" charset="-122"/>
                <a:ea typeface="微软雅黑" pitchFamily="34" charset="-122"/>
              </a:rPr>
              <a:t>2MSL</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后</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才释放 </a:t>
            </a:r>
            <a:r>
              <a:rPr lang="en-US" altLang="zh-CN" sz="1600" b="1" dirty="0" smtClean="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连接。</a:t>
            </a:r>
            <a:endParaRPr lang="zh-CN" altLang="en-US" sz="1600" b="1" dirty="0">
              <a:latin typeface="微软雅黑" pitchFamily="34" charset="-122"/>
              <a:ea typeface="微软雅黑" pitchFamily="34" charset="-122"/>
            </a:endParaRPr>
          </a:p>
        </p:txBody>
      </p:sp>
      <p:sp>
        <p:nvSpPr>
          <p:cNvPr id="2" name="矩形 1"/>
          <p:cNvSpPr/>
          <p:nvPr/>
        </p:nvSpPr>
        <p:spPr>
          <a:xfrm>
            <a:off x="1502557" y="2092349"/>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a:t>
            </a:r>
          </a:p>
        </p:txBody>
      </p:sp>
      <p:sp>
        <p:nvSpPr>
          <p:cNvPr id="5" name="矩形 4"/>
          <p:cNvSpPr/>
          <p:nvPr/>
        </p:nvSpPr>
        <p:spPr>
          <a:xfrm>
            <a:off x="1500736" y="2772248"/>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a:t>
            </a:r>
          </a:p>
        </p:txBody>
      </p:sp>
      <p:sp>
        <p:nvSpPr>
          <p:cNvPr id="6" name="矩形 5"/>
          <p:cNvSpPr/>
          <p:nvPr/>
        </p:nvSpPr>
        <p:spPr>
          <a:xfrm>
            <a:off x="6960085" y="2347960"/>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（关闭等待）</a:t>
            </a:r>
          </a:p>
        </p:txBody>
      </p:sp>
      <p:sp>
        <p:nvSpPr>
          <p:cNvPr id="7" name="矩形 6"/>
          <p:cNvSpPr/>
          <p:nvPr/>
        </p:nvSpPr>
        <p:spPr>
          <a:xfrm>
            <a:off x="6970075" y="3102407"/>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（最后确认）</a:t>
            </a:r>
          </a:p>
        </p:txBody>
      </p:sp>
      <p:sp>
        <p:nvSpPr>
          <p:cNvPr id="8" name="矩形 7"/>
          <p:cNvSpPr/>
          <p:nvPr/>
        </p:nvSpPr>
        <p:spPr>
          <a:xfrm>
            <a:off x="886427" y="3444915"/>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（时间等待）</a:t>
            </a:r>
          </a:p>
        </p:txBody>
      </p:sp>
      <p:sp>
        <p:nvSpPr>
          <p:cNvPr id="104" name="矩形 103"/>
          <p:cNvSpPr/>
          <p:nvPr/>
        </p:nvSpPr>
        <p:spPr>
          <a:xfrm>
            <a:off x="6975341" y="3669063"/>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
        <p:nvSpPr>
          <p:cNvPr id="105" name="矩形 104"/>
          <p:cNvSpPr/>
          <p:nvPr/>
        </p:nvSpPr>
        <p:spPr>
          <a:xfrm>
            <a:off x="1224463" y="3970925"/>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Tree>
    <p:extLst>
      <p:ext uri="{BB962C8B-B14F-4D97-AF65-F5344CB8AC3E}">
        <p14:creationId xmlns:p14="http://schemas.microsoft.com/office/powerpoint/2010/main" val="3713360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88"/>
                                        </p:tgtEl>
                                        <p:attrNameLst>
                                          <p:attrName>style.visibility</p:attrName>
                                        </p:attrNameLst>
                                      </p:cBhvr>
                                      <p:tavLst>
                                        <p:tav tm="0">
                                          <p:val>
                                            <p:strVal val="hidden"/>
                                          </p:val>
                                        </p:tav>
                                        <p:tav tm="50000">
                                          <p:val>
                                            <p:strVal val="visible"/>
                                          </p:val>
                                        </p:tav>
                                      </p:tavLst>
                                    </p:anim>
                                  </p:childTnLst>
                                </p:cTn>
                              </p:par>
                            </p:childTnLst>
                          </p:cTn>
                        </p:par>
                        <p:par>
                          <p:cTn id="7" fill="hold">
                            <p:stCondLst>
                              <p:cond delay="3500"/>
                            </p:stCondLst>
                            <p:childTnLst>
                              <p:par>
                                <p:cTn id="8" presetID="22" presetClass="entr" presetSubtype="1"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69"/>
            <a:ext cx="8053711"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smtClean="0">
                <a:latin typeface="微软雅黑" pitchFamily="34" charset="-122"/>
                <a:ea typeface="微软雅黑" pitchFamily="34" charset="-122"/>
              </a:rPr>
              <a:t>，保证发送</a:t>
            </a:r>
            <a:r>
              <a:rPr lang="zh-CN" altLang="en-US" sz="2000" b="1" dirty="0">
                <a:latin typeface="微软雅黑" pitchFamily="34" charset="-122"/>
                <a:ea typeface="微软雅黑" pitchFamily="34" charset="-122"/>
              </a:rPr>
              <a:t>的</a:t>
            </a:r>
            <a:r>
              <a:rPr lang="zh-CN" altLang="en-US" sz="2000" b="1" dirty="0">
                <a:solidFill>
                  <a:srgbClr val="C00000"/>
                </a:solidFill>
                <a:latin typeface="微软雅黑" pitchFamily="34" charset="-122"/>
                <a:ea typeface="微软雅黑" pitchFamily="34" charset="-122"/>
              </a:rPr>
              <a:t>最后一个 </a:t>
            </a:r>
            <a:r>
              <a:rPr lang="en-US" altLang="zh-CN" sz="2000" b="1" dirty="0">
                <a:solidFill>
                  <a:srgbClr val="C00000"/>
                </a:solidFill>
                <a:latin typeface="微软雅黑" pitchFamily="34" charset="-122"/>
                <a:ea typeface="微软雅黑" pitchFamily="34" charset="-122"/>
              </a:rPr>
              <a:t>ACK </a:t>
            </a:r>
            <a:r>
              <a:rPr lang="zh-CN" altLang="en-US" sz="2000" b="1" dirty="0">
                <a:latin typeface="微软雅黑" pitchFamily="34" charset="-122"/>
                <a:ea typeface="微软雅黑" pitchFamily="34" charset="-122"/>
              </a:rPr>
              <a:t>报文段能够到达 </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防止“</a:t>
            </a:r>
            <a:r>
              <a:rPr lang="zh-CN" altLang="en-US" sz="2000" b="1" dirty="0">
                <a:solidFill>
                  <a:srgbClr val="C00000"/>
                </a:solidFill>
                <a:latin typeface="微软雅黑" pitchFamily="34" charset="-122"/>
                <a:ea typeface="微软雅黑" pitchFamily="34" charset="-122"/>
              </a:rPr>
              <a:t>已失效的连接请求报文段</a:t>
            </a:r>
            <a:r>
              <a:rPr lang="zh-CN" altLang="en-US" sz="2000" b="1" dirty="0">
                <a:latin typeface="微软雅黑" pitchFamily="34" charset="-122"/>
                <a:ea typeface="微软雅黑" pitchFamily="34" charset="-122"/>
              </a:rPr>
              <a:t>”出现在本连接中</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55319" y="589768"/>
            <a:ext cx="28520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必须</a:t>
            </a:r>
            <a:r>
              <a:rPr lang="zh-CN" altLang="en-US" sz="2000" b="1" dirty="0">
                <a:solidFill>
                  <a:schemeClr val="bg1"/>
                </a:solidFill>
                <a:latin typeface="微软雅黑" pitchFamily="34" charset="-122"/>
                <a:ea typeface="微软雅黑" pitchFamily="34" charset="-122"/>
              </a:rPr>
              <a:t>等待 </a:t>
            </a:r>
            <a:r>
              <a:rPr lang="en-US" altLang="zh-CN" sz="2000" b="1" dirty="0">
                <a:solidFill>
                  <a:schemeClr val="bg1"/>
                </a:solidFill>
                <a:latin typeface="微软雅黑" pitchFamily="34" charset="-122"/>
                <a:ea typeface="微软雅黑" pitchFamily="34" charset="-122"/>
              </a:rPr>
              <a:t>2MSL </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时间</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397196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71"/>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用来</a:t>
            </a:r>
            <a:r>
              <a:rPr lang="zh-CN" altLang="en-US" sz="2000" b="1" dirty="0">
                <a:solidFill>
                  <a:srgbClr val="C00000"/>
                </a:solidFill>
                <a:latin typeface="微软雅黑" pitchFamily="34" charset="-122"/>
                <a:ea typeface="微软雅黑" pitchFamily="34" charset="-122"/>
              </a:rPr>
              <a:t>防止</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连接</a:t>
            </a:r>
            <a:r>
              <a:rPr lang="zh-CN" altLang="en-US" sz="2000" b="1" dirty="0">
                <a:latin typeface="微软雅黑" pitchFamily="34" charset="-122"/>
                <a:ea typeface="微软雅黑" pitchFamily="34" charset="-122"/>
              </a:rPr>
              <a:t>出现</a:t>
            </a:r>
            <a:r>
              <a:rPr lang="zh-CN" altLang="en-US" sz="2000" b="1" dirty="0">
                <a:solidFill>
                  <a:srgbClr val="C00000"/>
                </a:solidFill>
                <a:latin typeface="微软雅黑" pitchFamily="34" charset="-122"/>
                <a:ea typeface="微软雅黑" pitchFamily="34" charset="-122"/>
              </a:rPr>
              <a:t>长</a:t>
            </a:r>
            <a:r>
              <a:rPr lang="zh-CN" altLang="en-US" sz="2000" b="1" dirty="0" smtClean="0">
                <a:solidFill>
                  <a:srgbClr val="C00000"/>
                </a:solidFill>
                <a:latin typeface="微软雅黑" pitchFamily="34" charset="-122"/>
                <a:ea typeface="微软雅黑" pitchFamily="34" charset="-122"/>
              </a:rPr>
              <a:t>时期空闲。</a:t>
            </a:r>
            <a:endParaRPr lang="en-US" altLang="zh-CN" sz="2000" b="1" dirty="0" smtClean="0">
              <a:solidFill>
                <a:srgbClr val="C00000"/>
              </a:solidFill>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设置</a:t>
            </a:r>
            <a:r>
              <a:rPr lang="zh-CN" altLang="en-US" sz="2000" b="1" dirty="0" smtClean="0">
                <a:latin typeface="微软雅黑" pitchFamily="34" charset="-122"/>
                <a:ea typeface="微软雅黑" pitchFamily="34" charset="-122"/>
              </a:rPr>
              <a:t>为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小时 。</a:t>
            </a:r>
            <a:endParaRPr lang="en-US" altLang="zh-CN" sz="2000" b="1" dirty="0" smtClean="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服务器过</a:t>
            </a:r>
            <a:r>
              <a:rPr lang="zh-CN" altLang="en-US" sz="2000" b="1" dirty="0" smtClean="0">
                <a:latin typeface="微软雅黑" pitchFamily="34" charset="-122"/>
                <a:ea typeface="微软雅黑" pitchFamily="34" charset="-122"/>
              </a:rPr>
              <a:t>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小时</a:t>
            </a:r>
            <a:r>
              <a:rPr lang="zh-CN" altLang="en-US" sz="2000" b="1" dirty="0">
                <a:latin typeface="微软雅黑" pitchFamily="34" charset="-122"/>
                <a:ea typeface="微软雅黑" pitchFamily="34" charset="-122"/>
              </a:rPr>
              <a:t>还没有收到客户的信息，它就发送</a:t>
            </a:r>
            <a:r>
              <a:rPr lang="zh-CN" altLang="en-US" sz="2000" b="1" dirty="0">
                <a:solidFill>
                  <a:srgbClr val="C00000"/>
                </a:solidFill>
                <a:latin typeface="微软雅黑" pitchFamily="34" charset="-122"/>
                <a:ea typeface="微软雅黑" pitchFamily="34" charset="-122"/>
              </a:rPr>
              <a:t>探测</a:t>
            </a:r>
            <a:r>
              <a:rPr lang="zh-CN" altLang="en-US" sz="2000" b="1" dirty="0">
                <a:latin typeface="微软雅黑" pitchFamily="34" charset="-122"/>
                <a:ea typeface="微软雅黑" pitchFamily="34" charset="-122"/>
              </a:rPr>
              <a:t>报文段</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发送</a:t>
            </a:r>
            <a:r>
              <a:rPr lang="zh-CN" altLang="en-US" sz="2000" b="1" dirty="0" smtClean="0">
                <a:latin typeface="微软雅黑" pitchFamily="34" charset="-122"/>
                <a:ea typeface="微软雅黑" pitchFamily="34" charset="-122"/>
              </a:rPr>
              <a:t>了 </a:t>
            </a:r>
            <a:r>
              <a:rPr lang="en-US" altLang="zh-CN" sz="2000" b="1" dirty="0" smtClean="0">
                <a:latin typeface="微软雅黑" pitchFamily="34" charset="-122"/>
                <a:ea typeface="微软雅黑" pitchFamily="34" charset="-122"/>
              </a:rPr>
              <a:t>10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探测报文段（每一个</a:t>
            </a:r>
            <a:r>
              <a:rPr lang="zh-CN" altLang="en-US" sz="2000" b="1" dirty="0" smtClean="0">
                <a:latin typeface="微软雅黑" pitchFamily="34" charset="-122"/>
                <a:ea typeface="微软雅黑" pitchFamily="34" charset="-122"/>
              </a:rPr>
              <a:t>相隔 </a:t>
            </a:r>
            <a:r>
              <a:rPr lang="en-US" altLang="zh-CN" sz="2000" b="1" dirty="0" smtClean="0">
                <a:latin typeface="微软雅黑" pitchFamily="34" charset="-122"/>
                <a:ea typeface="微软雅黑" pitchFamily="34" charset="-122"/>
              </a:rPr>
              <a:t>75 </a:t>
            </a:r>
            <a:r>
              <a:rPr lang="zh-CN" altLang="en-US" sz="2000" b="1" dirty="0" smtClean="0">
                <a:latin typeface="微软雅黑" pitchFamily="34" charset="-122"/>
                <a:ea typeface="微软雅黑" pitchFamily="34" charset="-122"/>
              </a:rPr>
              <a:t>秒</a:t>
            </a:r>
            <a:r>
              <a:rPr lang="zh-CN" altLang="en-US" sz="2000" b="1" dirty="0">
                <a:latin typeface="微软雅黑" pitchFamily="34" charset="-122"/>
                <a:ea typeface="微软雅黑" pitchFamily="34" charset="-122"/>
              </a:rPr>
              <a:t>）还没有响应，就假定客户出了故障，因而就</a:t>
            </a:r>
            <a:r>
              <a:rPr lang="zh-CN" altLang="en-US" sz="2000" b="1" dirty="0">
                <a:solidFill>
                  <a:srgbClr val="C00000"/>
                </a:solidFill>
                <a:latin typeface="微软雅黑" pitchFamily="34" charset="-122"/>
                <a:ea typeface="微软雅黑" pitchFamily="34" charset="-122"/>
              </a:rPr>
              <a:t>终止</a:t>
            </a:r>
            <a:r>
              <a:rPr lang="zh-CN" altLang="en-US" sz="2000" b="1" dirty="0">
                <a:latin typeface="微软雅黑" pitchFamily="34" charset="-122"/>
                <a:ea typeface="微软雅黑" pitchFamily="34" charset="-122"/>
              </a:rPr>
              <a:t>该连接。 </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47816" y="58976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保活计时器</a:t>
            </a:r>
          </a:p>
        </p:txBody>
      </p:sp>
    </p:spTree>
    <p:extLst>
      <p:ext uri="{BB962C8B-B14F-4D97-AF65-F5344CB8AC3E}">
        <p14:creationId xmlns:p14="http://schemas.microsoft.com/office/powerpoint/2010/main" val="17518276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45143" y="993781"/>
            <a:ext cx="7797580" cy="37131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9" name="组合 68"/>
          <p:cNvGrpSpPr/>
          <p:nvPr/>
        </p:nvGrpSpPr>
        <p:grpSpPr>
          <a:xfrm>
            <a:off x="3392395" y="957988"/>
            <a:ext cx="4263459" cy="3743225"/>
            <a:chOff x="688417" y="-112036"/>
            <a:chExt cx="8078966" cy="7093164"/>
          </a:xfrm>
        </p:grpSpPr>
        <p:sp>
          <p:nvSpPr>
            <p:cNvPr id="6" name="Rectangle 5"/>
            <p:cNvSpPr>
              <a:spLocks noChangeArrowheads="1"/>
            </p:cNvSpPr>
            <p:nvPr/>
          </p:nvSpPr>
          <p:spPr bwMode="auto">
            <a:xfrm>
              <a:off x="688417" y="4458427"/>
              <a:ext cx="4783787" cy="2451016"/>
            </a:xfrm>
            <a:prstGeom prst="rect">
              <a:avLst/>
            </a:prstGeom>
            <a:solidFill>
              <a:srgbClr val="FFFF00"/>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7" name="Rectangle 6"/>
            <p:cNvSpPr>
              <a:spLocks noChangeArrowheads="1"/>
            </p:cNvSpPr>
            <p:nvPr/>
          </p:nvSpPr>
          <p:spPr bwMode="auto">
            <a:xfrm>
              <a:off x="5726732" y="3632200"/>
              <a:ext cx="1575329" cy="2012950"/>
            </a:xfrm>
            <a:prstGeom prst="rect">
              <a:avLst/>
            </a:prstGeom>
            <a:solidFill>
              <a:srgbClr val="FFFF99"/>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8" name="Line 7"/>
            <p:cNvSpPr>
              <a:spLocks noChangeShapeType="1"/>
            </p:cNvSpPr>
            <p:nvPr/>
          </p:nvSpPr>
          <p:spPr bwMode="auto">
            <a:xfrm rot="5400000" flipV="1">
              <a:off x="5303663" y="3291285"/>
              <a:ext cx="0" cy="1186656"/>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9" name="Rectangle 8"/>
            <p:cNvSpPr>
              <a:spLocks noChangeArrowheads="1"/>
            </p:cNvSpPr>
            <p:nvPr/>
          </p:nvSpPr>
          <p:spPr bwMode="auto">
            <a:xfrm>
              <a:off x="3609668" y="236538"/>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CLOSED</a:t>
              </a:r>
            </a:p>
          </p:txBody>
        </p:sp>
        <p:sp>
          <p:nvSpPr>
            <p:cNvPr id="10" name="Rectangle 9"/>
            <p:cNvSpPr>
              <a:spLocks noChangeArrowheads="1"/>
            </p:cNvSpPr>
            <p:nvPr/>
          </p:nvSpPr>
          <p:spPr bwMode="auto">
            <a:xfrm>
              <a:off x="3270870" y="3759201"/>
              <a:ext cx="1439465"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ESTABLISHED</a:t>
              </a:r>
            </a:p>
          </p:txBody>
        </p:sp>
        <p:sp>
          <p:nvSpPr>
            <p:cNvPr id="11" name="Rectangle 10"/>
            <p:cNvSpPr>
              <a:spLocks noChangeArrowheads="1"/>
            </p:cNvSpPr>
            <p:nvPr/>
          </p:nvSpPr>
          <p:spPr bwMode="auto">
            <a:xfrm>
              <a:off x="3609668" y="1243013"/>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LISTEN</a:t>
              </a:r>
            </a:p>
          </p:txBody>
        </p:sp>
        <p:sp>
          <p:nvSpPr>
            <p:cNvPr id="12" name="Rectangle 11"/>
            <p:cNvSpPr>
              <a:spLocks noChangeArrowheads="1"/>
            </p:cNvSpPr>
            <p:nvPr/>
          </p:nvSpPr>
          <p:spPr bwMode="auto">
            <a:xfrm>
              <a:off x="5853996" y="3759201"/>
              <a:ext cx="135519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CLOSE_WAIT</a:t>
              </a:r>
            </a:p>
          </p:txBody>
        </p:sp>
        <p:sp>
          <p:nvSpPr>
            <p:cNvPr id="13" name="Rectangle 12"/>
            <p:cNvSpPr>
              <a:spLocks noChangeArrowheads="1"/>
            </p:cNvSpPr>
            <p:nvPr/>
          </p:nvSpPr>
          <p:spPr bwMode="auto">
            <a:xfrm>
              <a:off x="983547" y="48910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FIN_WAIT_1</a:t>
              </a:r>
            </a:p>
          </p:txBody>
        </p:sp>
        <p:sp>
          <p:nvSpPr>
            <p:cNvPr id="14" name="Rectangle 13"/>
            <p:cNvSpPr>
              <a:spLocks noChangeArrowheads="1"/>
            </p:cNvSpPr>
            <p:nvPr/>
          </p:nvSpPr>
          <p:spPr bwMode="auto">
            <a:xfrm>
              <a:off x="983547" y="23129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dirty="0">
                  <a:latin typeface="微软雅黑" pitchFamily="34" charset="-122"/>
                  <a:ea typeface="微软雅黑" pitchFamily="34" charset="-122"/>
                </a:rPr>
                <a:t>SYN_RCVD</a:t>
              </a:r>
            </a:p>
          </p:txBody>
        </p:sp>
        <p:sp>
          <p:nvSpPr>
            <p:cNvPr id="15" name="Rectangle 14"/>
            <p:cNvSpPr>
              <a:spLocks noChangeArrowheads="1"/>
            </p:cNvSpPr>
            <p:nvPr/>
          </p:nvSpPr>
          <p:spPr bwMode="auto">
            <a:xfrm>
              <a:off x="983547" y="6337301"/>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FIN_WAIT_2</a:t>
              </a:r>
            </a:p>
          </p:txBody>
        </p:sp>
        <p:sp>
          <p:nvSpPr>
            <p:cNvPr id="16" name="Rectangle 15"/>
            <p:cNvSpPr>
              <a:spLocks noChangeArrowheads="1"/>
            </p:cNvSpPr>
            <p:nvPr/>
          </p:nvSpPr>
          <p:spPr bwMode="auto">
            <a:xfrm>
              <a:off x="3566674" y="4891089"/>
              <a:ext cx="93212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CLOSING</a:t>
              </a:r>
            </a:p>
          </p:txBody>
        </p:sp>
        <p:sp>
          <p:nvSpPr>
            <p:cNvPr id="17" name="Rectangle 16"/>
            <p:cNvSpPr>
              <a:spLocks noChangeArrowheads="1"/>
            </p:cNvSpPr>
            <p:nvPr/>
          </p:nvSpPr>
          <p:spPr bwMode="auto">
            <a:xfrm>
              <a:off x="3439410" y="6337301"/>
              <a:ext cx="118665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TIME_WAIT</a:t>
              </a:r>
            </a:p>
          </p:txBody>
        </p:sp>
        <p:sp>
          <p:nvSpPr>
            <p:cNvPr id="18" name="Rectangle 17"/>
            <p:cNvSpPr>
              <a:spLocks noChangeArrowheads="1"/>
            </p:cNvSpPr>
            <p:nvPr/>
          </p:nvSpPr>
          <p:spPr bwMode="auto">
            <a:xfrm>
              <a:off x="5981261" y="2312989"/>
              <a:ext cx="110066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SYN_SENT</a:t>
              </a:r>
            </a:p>
          </p:txBody>
        </p:sp>
        <p:sp>
          <p:nvSpPr>
            <p:cNvPr id="19" name="Rectangle 18"/>
            <p:cNvSpPr>
              <a:spLocks noChangeArrowheads="1"/>
            </p:cNvSpPr>
            <p:nvPr/>
          </p:nvSpPr>
          <p:spPr bwMode="auto">
            <a:xfrm>
              <a:off x="5938266" y="5267326"/>
              <a:ext cx="1186656" cy="252413"/>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LAST_ACK</a:t>
              </a:r>
            </a:p>
          </p:txBody>
        </p:sp>
        <p:sp>
          <p:nvSpPr>
            <p:cNvPr id="20" name="Line 19"/>
            <p:cNvSpPr>
              <a:spLocks noChangeShapeType="1"/>
            </p:cNvSpPr>
            <p:nvPr/>
          </p:nvSpPr>
          <p:spPr bwMode="auto">
            <a:xfrm>
              <a:off x="4287266" y="488950"/>
              <a:ext cx="2244329" cy="182403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1" name="Line 20"/>
            <p:cNvSpPr>
              <a:spLocks noChangeShapeType="1"/>
            </p:cNvSpPr>
            <p:nvPr/>
          </p:nvSpPr>
          <p:spPr bwMode="auto">
            <a:xfrm flipH="1">
              <a:off x="4371536" y="2563814"/>
              <a:ext cx="173699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2" name="Line 21"/>
            <p:cNvSpPr>
              <a:spLocks noChangeShapeType="1"/>
            </p:cNvSpPr>
            <p:nvPr/>
          </p:nvSpPr>
          <p:spPr bwMode="auto">
            <a:xfrm flipH="1">
              <a:off x="1915674" y="4010026"/>
              <a:ext cx="1693994" cy="88106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3" name="Line 22"/>
            <p:cNvSpPr>
              <a:spLocks noChangeShapeType="1"/>
            </p:cNvSpPr>
            <p:nvPr/>
          </p:nvSpPr>
          <p:spPr bwMode="auto">
            <a:xfrm flipH="1">
              <a:off x="1554517" y="5141914"/>
              <a:ext cx="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4" name="Line 23"/>
            <p:cNvSpPr>
              <a:spLocks noChangeShapeType="1"/>
            </p:cNvSpPr>
            <p:nvPr/>
          </p:nvSpPr>
          <p:spPr bwMode="auto">
            <a:xfrm>
              <a:off x="2166763" y="6462713"/>
              <a:ext cx="1277805"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5" name="Line 24"/>
            <p:cNvSpPr>
              <a:spLocks noChangeShapeType="1"/>
            </p:cNvSpPr>
            <p:nvPr/>
          </p:nvSpPr>
          <p:spPr bwMode="auto">
            <a:xfrm>
              <a:off x="3857318" y="498475"/>
              <a:ext cx="6879" cy="7366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6" name="Line 25"/>
            <p:cNvSpPr>
              <a:spLocks noChangeShapeType="1"/>
            </p:cNvSpPr>
            <p:nvPr/>
          </p:nvSpPr>
          <p:spPr bwMode="auto">
            <a:xfrm flipH="1">
              <a:off x="1363619" y="1263992"/>
              <a:ext cx="2246048" cy="1006475"/>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7" name="Line 26"/>
            <p:cNvSpPr>
              <a:spLocks noChangeShapeType="1"/>
            </p:cNvSpPr>
            <p:nvPr/>
          </p:nvSpPr>
          <p:spPr bwMode="auto">
            <a:xfrm>
              <a:off x="1829684" y="2563814"/>
              <a:ext cx="1864254" cy="1195387"/>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8" name="Line 27"/>
            <p:cNvSpPr>
              <a:spLocks noChangeShapeType="1"/>
            </p:cNvSpPr>
            <p:nvPr/>
          </p:nvSpPr>
          <p:spPr bwMode="auto">
            <a:xfrm>
              <a:off x="6658859" y="4010025"/>
              <a:ext cx="0" cy="12573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9" name="Freeform 28"/>
            <p:cNvSpPr>
              <a:spLocks/>
            </p:cNvSpPr>
            <p:nvPr/>
          </p:nvSpPr>
          <p:spPr bwMode="auto">
            <a:xfrm>
              <a:off x="7133521"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38100" cmpd="sng">
              <a:solidFill>
                <a:srgbClr val="CC00CC"/>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0" name="Line 29"/>
            <p:cNvSpPr>
              <a:spLocks noChangeShapeType="1"/>
            </p:cNvSpPr>
            <p:nvPr/>
          </p:nvSpPr>
          <p:spPr bwMode="auto">
            <a:xfrm>
              <a:off x="1554517" y="2563814"/>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1" name="Line 30"/>
            <p:cNvSpPr>
              <a:spLocks noChangeShapeType="1"/>
            </p:cNvSpPr>
            <p:nvPr/>
          </p:nvSpPr>
          <p:spPr bwMode="auto">
            <a:xfrm>
              <a:off x="4032737" y="5141914"/>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2" name="Line 31"/>
            <p:cNvSpPr>
              <a:spLocks noChangeShapeType="1"/>
            </p:cNvSpPr>
            <p:nvPr/>
          </p:nvSpPr>
          <p:spPr bwMode="auto">
            <a:xfrm rot="-5400000">
              <a:off x="2864205" y="4319192"/>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3" name="Line 33"/>
            <p:cNvSpPr>
              <a:spLocks noChangeShapeType="1"/>
            </p:cNvSpPr>
            <p:nvPr/>
          </p:nvSpPr>
          <p:spPr bwMode="auto">
            <a:xfrm rot="5400000" flipH="1">
              <a:off x="4070572" y="529300"/>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4" name="Line 34"/>
            <p:cNvSpPr>
              <a:spLocks noChangeShapeType="1"/>
            </p:cNvSpPr>
            <p:nvPr/>
          </p:nvSpPr>
          <p:spPr bwMode="auto">
            <a:xfrm rot="-5400000">
              <a:off x="2184357" y="882915"/>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5" name="Line 35"/>
            <p:cNvSpPr>
              <a:spLocks noChangeShapeType="1"/>
            </p:cNvSpPr>
            <p:nvPr/>
          </p:nvSpPr>
          <p:spPr bwMode="auto">
            <a:xfrm>
              <a:off x="1915674" y="5141914"/>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6" name="Freeform 36"/>
            <p:cNvSpPr>
              <a:spLocks/>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7" name="Text Box 37"/>
            <p:cNvSpPr txBox="1">
              <a:spLocks noChangeArrowheads="1"/>
            </p:cNvSpPr>
            <p:nvPr/>
          </p:nvSpPr>
          <p:spPr bwMode="auto">
            <a:xfrm>
              <a:off x="6043645" y="250113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主动打开</a:t>
              </a:r>
            </a:p>
          </p:txBody>
        </p:sp>
        <p:sp>
          <p:nvSpPr>
            <p:cNvPr id="38" name="Text Box 38"/>
            <p:cNvSpPr txBox="1">
              <a:spLocks noChangeArrowheads="1"/>
            </p:cNvSpPr>
            <p:nvPr/>
          </p:nvSpPr>
          <p:spPr bwMode="auto">
            <a:xfrm>
              <a:off x="3496940" y="1495425"/>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39" name="Text Box 39"/>
            <p:cNvSpPr txBox="1">
              <a:spLocks noChangeArrowheads="1"/>
            </p:cNvSpPr>
            <p:nvPr/>
          </p:nvSpPr>
          <p:spPr bwMode="auto">
            <a:xfrm>
              <a:off x="5981262" y="3302601"/>
              <a:ext cx="1127551" cy="408252"/>
            </a:xfrm>
            <a:prstGeom prst="rect">
              <a:avLst/>
            </a:prstGeom>
            <a:solidFill>
              <a:srgbClr val="FFFF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被动关闭</a:t>
              </a:r>
            </a:p>
          </p:txBody>
        </p:sp>
        <p:sp>
          <p:nvSpPr>
            <p:cNvPr id="40" name="Text Box 40"/>
            <p:cNvSpPr txBox="1">
              <a:spLocks noChangeArrowheads="1"/>
            </p:cNvSpPr>
            <p:nvPr/>
          </p:nvSpPr>
          <p:spPr bwMode="auto">
            <a:xfrm>
              <a:off x="3676130" y="4119257"/>
              <a:ext cx="1127551" cy="408252"/>
            </a:xfrm>
            <a:prstGeom prst="rect">
              <a:avLst/>
            </a:prstGeom>
            <a:solidFill>
              <a:srgbClr val="FFFF00"/>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主动关闭</a:t>
              </a:r>
            </a:p>
          </p:txBody>
        </p:sp>
        <p:sp>
          <p:nvSpPr>
            <p:cNvPr id="41" name="Text Box 41"/>
            <p:cNvSpPr txBox="1">
              <a:spLocks noChangeArrowheads="1"/>
            </p:cNvSpPr>
            <p:nvPr/>
          </p:nvSpPr>
          <p:spPr bwMode="auto">
            <a:xfrm>
              <a:off x="3682846" y="-112036"/>
              <a:ext cx="738739"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起点</a:t>
              </a:r>
            </a:p>
          </p:txBody>
        </p:sp>
        <p:sp>
          <p:nvSpPr>
            <p:cNvPr id="42" name="Text Box 42"/>
            <p:cNvSpPr txBox="1">
              <a:spLocks noChangeArrowheads="1"/>
            </p:cNvSpPr>
            <p:nvPr/>
          </p:nvSpPr>
          <p:spPr bwMode="auto">
            <a:xfrm>
              <a:off x="2792381" y="48817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43" name="Text Box 43"/>
            <p:cNvSpPr txBox="1">
              <a:spLocks noChangeArrowheads="1"/>
            </p:cNvSpPr>
            <p:nvPr/>
          </p:nvSpPr>
          <p:spPr bwMode="auto">
            <a:xfrm>
              <a:off x="5043973" y="717550"/>
              <a:ext cx="132195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主动打开</a:t>
              </a:r>
            </a:p>
            <a:p>
              <a:r>
                <a:rPr kumimoji="1" lang="zh-CN" altLang="en-US" sz="800" b="1">
                  <a:latin typeface="微软雅黑" pitchFamily="34" charset="-122"/>
                  <a:ea typeface="微软雅黑" pitchFamily="34" charset="-122"/>
                </a:rPr>
                <a:t>  发送 </a:t>
              </a:r>
              <a:r>
                <a:rPr kumimoji="1" lang="en-US" altLang="zh-CN" sz="800" b="1">
                  <a:latin typeface="微软雅黑" pitchFamily="34" charset="-122"/>
                  <a:ea typeface="微软雅黑" pitchFamily="34" charset="-122"/>
                </a:rPr>
                <a:t>SYN</a:t>
              </a:r>
            </a:p>
          </p:txBody>
        </p:sp>
        <p:sp>
          <p:nvSpPr>
            <p:cNvPr id="44" name="Text Box 44"/>
            <p:cNvSpPr txBox="1">
              <a:spLocks noChangeArrowheads="1"/>
            </p:cNvSpPr>
            <p:nvPr/>
          </p:nvSpPr>
          <p:spPr bwMode="auto">
            <a:xfrm>
              <a:off x="3609668" y="2438399"/>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同时打开</a:t>
              </a:r>
            </a:p>
          </p:txBody>
        </p:sp>
        <p:sp>
          <p:nvSpPr>
            <p:cNvPr id="45" name="Text Box 45"/>
            <p:cNvSpPr txBox="1">
              <a:spLocks noChangeArrowheads="1"/>
            </p:cNvSpPr>
            <p:nvPr/>
          </p:nvSpPr>
          <p:spPr bwMode="auto">
            <a:xfrm>
              <a:off x="2793238" y="2104599"/>
              <a:ext cx="2919724"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r>
                <a:rPr kumimoji="1" lang="zh-CN" altLang="en-US" sz="800" b="1" dirty="0">
                  <a:latin typeface="微软雅黑" pitchFamily="34" charset="-122"/>
                  <a:ea typeface="微软雅黑" pitchFamily="34" charset="-122"/>
                </a:rPr>
                <a:t>，发送 </a:t>
              </a:r>
              <a:r>
                <a:rPr kumimoji="1" lang="en-US" altLang="zh-CN" sz="800" b="1" dirty="0" smtClean="0">
                  <a:latin typeface="微软雅黑" pitchFamily="34" charset="-122"/>
                  <a:ea typeface="微软雅黑" pitchFamily="34" charset="-122"/>
                </a:rPr>
                <a:t>SYN</a:t>
              </a:r>
              <a:r>
                <a:rPr kumimoji="1" lang="zh-CN" altLang="en-US" sz="800" b="1" dirty="0" smtClean="0">
                  <a:latin typeface="微软雅黑" pitchFamily="34" charset="-122"/>
                  <a:ea typeface="微软雅黑" pitchFamily="34" charset="-122"/>
                </a:rPr>
                <a:t>，</a:t>
              </a:r>
              <a:r>
                <a:rPr kumimoji="1" lang="en-US" altLang="zh-CN" sz="800" b="1" dirty="0" smtClean="0">
                  <a:latin typeface="微软雅黑" pitchFamily="34" charset="-122"/>
                  <a:ea typeface="微软雅黑" pitchFamily="34" charset="-122"/>
                </a:rPr>
                <a:t> </a:t>
              </a:r>
              <a:r>
                <a:rPr kumimoji="1" lang="en-US" altLang="zh-CN" sz="800" b="1" dirty="0">
                  <a:latin typeface="微软雅黑" pitchFamily="34" charset="-122"/>
                  <a:ea typeface="微软雅黑" pitchFamily="34" charset="-122"/>
                </a:rPr>
                <a:t>ACK</a:t>
              </a:r>
            </a:p>
          </p:txBody>
        </p:sp>
        <p:sp>
          <p:nvSpPr>
            <p:cNvPr id="46" name="Text Box 46"/>
            <p:cNvSpPr txBox="1">
              <a:spLocks noChangeArrowheads="1"/>
            </p:cNvSpPr>
            <p:nvPr/>
          </p:nvSpPr>
          <p:spPr bwMode="auto">
            <a:xfrm>
              <a:off x="2413469" y="267017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47" name="Text Box 47"/>
            <p:cNvSpPr txBox="1">
              <a:spLocks noChangeArrowheads="1"/>
            </p:cNvSpPr>
            <p:nvPr/>
          </p:nvSpPr>
          <p:spPr bwMode="auto">
            <a:xfrm>
              <a:off x="3376289" y="2997959"/>
              <a:ext cx="1321956" cy="75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ea typeface="微软雅黑" pitchFamily="34" charset="-122"/>
                </a:rPr>
                <a:t>数据传送</a:t>
              </a:r>
            </a:p>
            <a:p>
              <a:pPr algn="ctr"/>
              <a:r>
                <a:rPr kumimoji="1" lang="zh-CN" altLang="en-US" sz="1000" b="1" dirty="0" smtClean="0">
                  <a:solidFill>
                    <a:srgbClr val="CC00CC"/>
                  </a:solidFill>
                  <a:latin typeface="微软雅黑" pitchFamily="34" charset="-122"/>
                  <a:ea typeface="微软雅黑" pitchFamily="34" charset="-122"/>
                </a:rPr>
                <a:t>阶段</a:t>
              </a:r>
              <a:endParaRPr kumimoji="1" lang="zh-CN" altLang="en-US" sz="1000" b="1" dirty="0">
                <a:solidFill>
                  <a:srgbClr val="CC00CC"/>
                </a:solidFill>
                <a:latin typeface="微软雅黑" pitchFamily="34" charset="-122"/>
                <a:ea typeface="微软雅黑" pitchFamily="34" charset="-122"/>
              </a:endParaRPr>
            </a:p>
          </p:txBody>
        </p:sp>
        <p:sp>
          <p:nvSpPr>
            <p:cNvPr id="48" name="Text Box 48"/>
            <p:cNvSpPr txBox="1">
              <a:spLocks noChangeArrowheads="1"/>
            </p:cNvSpPr>
            <p:nvPr/>
          </p:nvSpPr>
          <p:spPr bwMode="auto">
            <a:xfrm>
              <a:off x="5628242" y="4314826"/>
              <a:ext cx="1133627"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49" name="Text Box 49"/>
            <p:cNvSpPr txBox="1">
              <a:spLocks noChangeArrowheads="1"/>
            </p:cNvSpPr>
            <p:nvPr/>
          </p:nvSpPr>
          <p:spPr bwMode="auto">
            <a:xfrm>
              <a:off x="1963828" y="3816889"/>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0" name="Text Box 50"/>
            <p:cNvSpPr txBox="1">
              <a:spLocks noChangeArrowheads="1"/>
            </p:cNvSpPr>
            <p:nvPr/>
          </p:nvSpPr>
          <p:spPr bwMode="auto">
            <a:xfrm>
              <a:off x="1442579" y="3205761"/>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1" name="Text Box 51"/>
            <p:cNvSpPr txBox="1">
              <a:spLocks noChangeArrowheads="1"/>
            </p:cNvSpPr>
            <p:nvPr/>
          </p:nvSpPr>
          <p:spPr bwMode="auto">
            <a:xfrm>
              <a:off x="2591551" y="1787526"/>
              <a:ext cx="1173115"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收到 </a:t>
              </a:r>
              <a:r>
                <a:rPr kumimoji="1" lang="en-US" altLang="zh-CN" sz="800" b="1">
                  <a:latin typeface="微软雅黑" pitchFamily="34" charset="-122"/>
                  <a:ea typeface="微软雅黑" pitchFamily="34" charset="-122"/>
                </a:rPr>
                <a:t>RST</a:t>
              </a:r>
            </a:p>
          </p:txBody>
        </p:sp>
        <p:sp>
          <p:nvSpPr>
            <p:cNvPr id="52" name="Text Box 52"/>
            <p:cNvSpPr txBox="1">
              <a:spLocks noChangeArrowheads="1"/>
            </p:cNvSpPr>
            <p:nvPr/>
          </p:nvSpPr>
          <p:spPr bwMode="auto">
            <a:xfrm>
              <a:off x="1272471" y="1051665"/>
              <a:ext cx="1728992"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SYN, ACK</a:t>
              </a:r>
            </a:p>
          </p:txBody>
        </p:sp>
        <p:sp>
          <p:nvSpPr>
            <p:cNvPr id="53" name="Text Box 53"/>
            <p:cNvSpPr txBox="1">
              <a:spLocks noChangeArrowheads="1"/>
            </p:cNvSpPr>
            <p:nvPr/>
          </p:nvSpPr>
          <p:spPr bwMode="auto">
            <a:xfrm>
              <a:off x="7222951" y="1852331"/>
              <a:ext cx="93314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或超时</a:t>
              </a:r>
            </a:p>
          </p:txBody>
        </p:sp>
        <p:sp>
          <p:nvSpPr>
            <p:cNvPr id="54" name="Text Box 54"/>
            <p:cNvSpPr txBox="1">
              <a:spLocks noChangeArrowheads="1"/>
            </p:cNvSpPr>
            <p:nvPr/>
          </p:nvSpPr>
          <p:spPr bwMode="auto">
            <a:xfrm>
              <a:off x="7195592" y="4928280"/>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5" name="Text Box 55"/>
            <p:cNvSpPr txBox="1">
              <a:spLocks noChangeArrowheads="1"/>
            </p:cNvSpPr>
            <p:nvPr/>
          </p:nvSpPr>
          <p:spPr bwMode="auto">
            <a:xfrm>
              <a:off x="5259895" y="2771976"/>
              <a:ext cx="2017563"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 ACK</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6" name="Text Box 56"/>
            <p:cNvSpPr txBox="1">
              <a:spLocks noChangeArrowheads="1"/>
            </p:cNvSpPr>
            <p:nvPr/>
          </p:nvSpPr>
          <p:spPr bwMode="auto">
            <a:xfrm>
              <a:off x="3915017" y="5390442"/>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7" name="Text Box 57"/>
            <p:cNvSpPr txBox="1">
              <a:spLocks noChangeArrowheads="1"/>
            </p:cNvSpPr>
            <p:nvPr/>
          </p:nvSpPr>
          <p:spPr bwMode="auto">
            <a:xfrm>
              <a:off x="1429605" y="548631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8" name="Text Box 58"/>
            <p:cNvSpPr txBox="1">
              <a:spLocks noChangeArrowheads="1"/>
            </p:cNvSpPr>
            <p:nvPr/>
          </p:nvSpPr>
          <p:spPr bwMode="auto">
            <a:xfrm>
              <a:off x="2051233" y="5875535"/>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9" name="Text Box 59"/>
            <p:cNvSpPr txBox="1">
              <a:spLocks noChangeArrowheads="1"/>
            </p:cNvSpPr>
            <p:nvPr/>
          </p:nvSpPr>
          <p:spPr bwMode="auto">
            <a:xfrm>
              <a:off x="2440674" y="5310190"/>
              <a:ext cx="1656089"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 ACK</a:t>
              </a:r>
            </a:p>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0" name="Text Box 60"/>
            <p:cNvSpPr txBox="1">
              <a:spLocks noChangeArrowheads="1"/>
            </p:cNvSpPr>
            <p:nvPr/>
          </p:nvSpPr>
          <p:spPr bwMode="auto">
            <a:xfrm>
              <a:off x="2410662" y="4443330"/>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1" name="Text Box 61"/>
            <p:cNvSpPr txBox="1">
              <a:spLocks noChangeArrowheads="1"/>
            </p:cNvSpPr>
            <p:nvPr/>
          </p:nvSpPr>
          <p:spPr bwMode="auto">
            <a:xfrm>
              <a:off x="3480846" y="4545696"/>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同时</a:t>
              </a:r>
              <a:r>
                <a:rPr kumimoji="1" lang="zh-CN" altLang="en-US" sz="800" b="1" dirty="0" smtClean="0">
                  <a:latin typeface="微软雅黑" pitchFamily="34" charset="-122"/>
                  <a:ea typeface="微软雅黑" pitchFamily="34" charset="-122"/>
                </a:rPr>
                <a:t>关闭</a:t>
              </a:r>
              <a:endParaRPr kumimoji="1" lang="zh-CN" altLang="en-US" sz="800" b="1" dirty="0">
                <a:latin typeface="微软雅黑" pitchFamily="34" charset="-122"/>
                <a:ea typeface="微软雅黑" pitchFamily="34" charset="-122"/>
              </a:endParaRPr>
            </a:p>
          </p:txBody>
        </p:sp>
        <p:sp>
          <p:nvSpPr>
            <p:cNvPr id="62" name="Text Box 62"/>
            <p:cNvSpPr txBox="1">
              <a:spLocks noChangeArrowheads="1"/>
            </p:cNvSpPr>
            <p:nvPr/>
          </p:nvSpPr>
          <p:spPr bwMode="auto">
            <a:xfrm>
              <a:off x="4667812" y="3251257"/>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3" name="Text Box 63"/>
            <p:cNvSpPr txBox="1">
              <a:spLocks noChangeArrowheads="1"/>
            </p:cNvSpPr>
            <p:nvPr/>
          </p:nvSpPr>
          <p:spPr bwMode="auto">
            <a:xfrm>
              <a:off x="4287266" y="1808163"/>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发送 </a:t>
              </a:r>
              <a:r>
                <a:rPr kumimoji="1" lang="en-US" altLang="zh-CN" sz="800" b="1">
                  <a:latin typeface="微软雅黑" pitchFamily="34" charset="-122"/>
                  <a:ea typeface="微软雅黑" pitchFamily="34" charset="-122"/>
                </a:rPr>
                <a:t>SYN</a:t>
              </a:r>
            </a:p>
          </p:txBody>
        </p:sp>
        <p:sp>
          <p:nvSpPr>
            <p:cNvPr id="64" name="Text Box 64"/>
            <p:cNvSpPr txBox="1">
              <a:spLocks noChangeArrowheads="1"/>
            </p:cNvSpPr>
            <p:nvPr/>
          </p:nvSpPr>
          <p:spPr bwMode="auto">
            <a:xfrm>
              <a:off x="3085116" y="6572876"/>
              <a:ext cx="1981112"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smtClean="0">
                  <a:latin typeface="微软雅黑" pitchFamily="34" charset="-122"/>
                  <a:ea typeface="微软雅黑" pitchFamily="34" charset="-122"/>
                </a:rPr>
                <a:t>等待 </a:t>
              </a:r>
              <a:r>
                <a:rPr kumimoji="1" lang="en-US" altLang="zh-CN" sz="800" b="1" dirty="0" smtClean="0">
                  <a:latin typeface="微软雅黑" pitchFamily="34" charset="-122"/>
                  <a:ea typeface="微软雅黑" pitchFamily="34" charset="-122"/>
                </a:rPr>
                <a:t>2MSL </a:t>
              </a:r>
              <a:r>
                <a:rPr kumimoji="1" lang="zh-CN" altLang="en-US" sz="800" b="1" dirty="0" smtClean="0">
                  <a:latin typeface="微软雅黑" pitchFamily="34" charset="-122"/>
                  <a:ea typeface="微软雅黑" pitchFamily="34" charset="-122"/>
                </a:rPr>
                <a:t>时间后</a:t>
              </a:r>
              <a:endParaRPr kumimoji="1" lang="zh-CN" altLang="en-US" sz="800" b="1" dirty="0">
                <a:latin typeface="微软雅黑" pitchFamily="34" charset="-122"/>
                <a:ea typeface="微软雅黑" pitchFamily="34" charset="-122"/>
              </a:endParaRPr>
            </a:p>
          </p:txBody>
        </p:sp>
        <p:sp>
          <p:nvSpPr>
            <p:cNvPr id="65" name="Line 65"/>
            <p:cNvSpPr>
              <a:spLocks noChangeShapeType="1"/>
            </p:cNvSpPr>
            <p:nvPr/>
          </p:nvSpPr>
          <p:spPr bwMode="auto">
            <a:xfrm flipV="1">
              <a:off x="4117007" y="488951"/>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6" name="Text Box 66"/>
            <p:cNvSpPr txBox="1">
              <a:spLocks noChangeArrowheads="1"/>
            </p:cNvSpPr>
            <p:nvPr/>
          </p:nvSpPr>
          <p:spPr bwMode="auto">
            <a:xfrm>
              <a:off x="4103249" y="846138"/>
              <a:ext cx="738740"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关闭</a:t>
              </a:r>
            </a:p>
          </p:txBody>
        </p:sp>
        <p:sp>
          <p:nvSpPr>
            <p:cNvPr id="67" name="Freeform 67"/>
            <p:cNvSpPr>
              <a:spLocks/>
            </p:cNvSpPr>
            <p:nvPr/>
          </p:nvSpPr>
          <p:spPr bwMode="auto">
            <a:xfrm>
              <a:off x="4455804" y="363537"/>
              <a:ext cx="4311579" cy="6094413"/>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28575"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8" name="Line 31"/>
            <p:cNvSpPr>
              <a:spLocks noChangeShapeType="1"/>
            </p:cNvSpPr>
            <p:nvPr/>
          </p:nvSpPr>
          <p:spPr bwMode="auto">
            <a:xfrm rot="-5400000">
              <a:off x="7722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grpSp>
      <p:sp>
        <p:nvSpPr>
          <p:cNvPr id="70" name="AutoShape 5"/>
          <p:cNvSpPr>
            <a:spLocks noChangeArrowheads="1"/>
          </p:cNvSpPr>
          <p:nvPr/>
        </p:nvSpPr>
        <p:spPr bwMode="auto">
          <a:xfrm>
            <a:off x="545143" y="574386"/>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1" name="Rectangle 6"/>
          <p:cNvSpPr>
            <a:spLocks noChangeArrowheads="1"/>
          </p:cNvSpPr>
          <p:nvPr/>
        </p:nvSpPr>
        <p:spPr bwMode="auto">
          <a:xfrm>
            <a:off x="2752851" y="532115"/>
            <a:ext cx="3638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5.9.3  TCP </a:t>
            </a:r>
            <a:r>
              <a:rPr lang="zh-CN" altLang="en-US" sz="2400" b="1" dirty="0">
                <a:solidFill>
                  <a:schemeClr val="bg1"/>
                </a:solidFill>
                <a:latin typeface="微软雅黑" pitchFamily="34" charset="-122"/>
                <a:ea typeface="微软雅黑" pitchFamily="34" charset="-122"/>
              </a:rPr>
              <a:t>的有限状态机</a:t>
            </a:r>
          </a:p>
        </p:txBody>
      </p:sp>
      <p:grpSp>
        <p:nvGrpSpPr>
          <p:cNvPr id="82" name="组合 81"/>
          <p:cNvGrpSpPr/>
          <p:nvPr/>
        </p:nvGrpSpPr>
        <p:grpSpPr>
          <a:xfrm>
            <a:off x="772662" y="3327893"/>
            <a:ext cx="2770426" cy="883795"/>
            <a:chOff x="772662" y="3252477"/>
            <a:chExt cx="2770426" cy="883795"/>
          </a:xfrm>
        </p:grpSpPr>
        <p:sp>
          <p:nvSpPr>
            <p:cNvPr id="4" name="矩形 3"/>
            <p:cNvSpPr/>
            <p:nvPr/>
          </p:nvSpPr>
          <p:spPr>
            <a:xfrm>
              <a:off x="1203986" y="3545981"/>
              <a:ext cx="2339102"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对服务器进程的正常变迁。</a:t>
              </a:r>
            </a:p>
          </p:txBody>
        </p:sp>
        <p:grpSp>
          <p:nvGrpSpPr>
            <p:cNvPr id="81" name="组合 80"/>
            <p:cNvGrpSpPr/>
            <p:nvPr/>
          </p:nvGrpSpPr>
          <p:grpSpPr>
            <a:xfrm>
              <a:off x="772662" y="3252477"/>
              <a:ext cx="2543755" cy="883795"/>
              <a:chOff x="819797" y="3252477"/>
              <a:chExt cx="2543755" cy="883795"/>
            </a:xfrm>
          </p:grpSpPr>
          <p:sp>
            <p:nvSpPr>
              <p:cNvPr id="76" name="Line 22"/>
              <p:cNvSpPr>
                <a:spLocks noChangeShapeType="1"/>
              </p:cNvSpPr>
              <p:nvPr/>
            </p:nvSpPr>
            <p:spPr bwMode="auto">
              <a:xfrm>
                <a:off x="819797" y="3415760"/>
                <a:ext cx="43734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8" name="Line 22"/>
              <p:cNvSpPr>
                <a:spLocks noChangeShapeType="1"/>
              </p:cNvSpPr>
              <p:nvPr/>
            </p:nvSpPr>
            <p:spPr bwMode="auto">
              <a:xfrm>
                <a:off x="819797" y="3701084"/>
                <a:ext cx="437344" cy="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9" name="Line 22"/>
              <p:cNvSpPr>
                <a:spLocks noChangeShapeType="1"/>
              </p:cNvSpPr>
              <p:nvPr/>
            </p:nvSpPr>
            <p:spPr bwMode="auto">
              <a:xfrm>
                <a:off x="819797" y="3961322"/>
                <a:ext cx="437344" cy="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 name="矩形 2"/>
              <p:cNvSpPr/>
              <p:nvPr/>
            </p:nvSpPr>
            <p:spPr>
              <a:xfrm>
                <a:off x="1203986" y="3252477"/>
                <a:ext cx="2159566"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对客户进程的正常变迁。</a:t>
                </a:r>
              </a:p>
            </p:txBody>
          </p:sp>
          <p:sp>
            <p:nvSpPr>
              <p:cNvPr id="80" name="矩形 79"/>
              <p:cNvSpPr/>
              <p:nvPr/>
            </p:nvSpPr>
            <p:spPr>
              <a:xfrm>
                <a:off x="1203986" y="3828495"/>
                <a:ext cx="1135247"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异常变迁。 </a:t>
                </a:r>
              </a:p>
            </p:txBody>
          </p:sp>
        </p:grpSp>
      </p:grpSp>
    </p:spTree>
    <p:extLst>
      <p:ext uri="{BB962C8B-B14F-4D97-AF65-F5344CB8AC3E}">
        <p14:creationId xmlns:p14="http://schemas.microsoft.com/office/powerpoint/2010/main" val="16132776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807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533861"/>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6561"/>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97311"/>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86198"/>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83573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835736"/>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43757"/>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81436"/>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502111"/>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a:t>
              </a:r>
              <a:r>
                <a:rPr kumimoji="1" lang="en-US" altLang="zh-CN" sz="1100" b="1" dirty="0" smtClean="0">
                  <a:solidFill>
                    <a:srgbClr val="C00000"/>
                  </a:solidFill>
                  <a:latin typeface="微软雅黑" panose="020B0503020204020204" pitchFamily="34" charset="-122"/>
                  <a:ea typeface="微软雅黑" panose="020B0503020204020204" pitchFamily="34" charset="-122"/>
                </a:rPr>
                <a:t>   </a:t>
              </a:r>
              <a:r>
                <a:rPr kumimoji="1" lang="zh-CN" altLang="en-US" sz="1100" b="1" dirty="0" smtClean="0">
                  <a:solidFill>
                    <a:srgbClr val="C00000"/>
                  </a:solidFill>
                  <a:latin typeface="微软雅黑" panose="020B0503020204020204" pitchFamily="34" charset="-122"/>
                  <a:ea typeface="微软雅黑" panose="020B0503020204020204" pitchFamily="34" charset="-122"/>
                </a:rPr>
                <a:t>运输层 </a:t>
              </a:r>
              <a:r>
                <a:rPr kumimoji="1" lang="en-US" altLang="zh-CN" sz="1100" b="1" dirty="0">
                  <a:solidFill>
                    <a:srgbClr val="C00000"/>
                  </a:solidFill>
                  <a:latin typeface="微软雅黑" panose="020B0503020204020204" pitchFamily="34" charset="-122"/>
                  <a:ea typeface="微软雅黑" panose="020B0503020204020204" pitchFamily="34" charset="-122"/>
                </a:rPr>
                <a:t>(TCP </a:t>
              </a:r>
              <a:r>
                <a:rPr kumimoji="1" lang="zh-CN" altLang="en-US" sz="1100" b="1" dirty="0">
                  <a:solidFill>
                    <a:srgbClr val="C00000"/>
                  </a:solidFill>
                  <a:latin typeface="微软雅黑" panose="020B0503020204020204" pitchFamily="34" charset="-122"/>
                  <a:ea typeface="微软雅黑" panose="020B0503020204020204" pitchFamily="34" charset="-122"/>
                </a:rPr>
                <a:t>或 </a:t>
              </a:r>
              <a:r>
                <a:rPr kumimoji="1" lang="en-US" altLang="zh-CN" sz="1100" b="1" dirty="0">
                  <a:solidFill>
                    <a:srgbClr val="C00000"/>
                  </a:solidFill>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204078"/>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832811"/>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533944"/>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42367321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27313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87956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0170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19139"/>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5.2.1  </a:t>
            </a:r>
            <a:r>
              <a:rPr lang="en-US" altLang="zh-CN" sz="2000" b="1" dirty="0" smtClean="0">
                <a:solidFill>
                  <a:schemeClr val="bg1"/>
                </a:solidFill>
                <a:latin typeface="微软雅黑" pitchFamily="34" charset="-122"/>
                <a:ea typeface="微软雅黑" pitchFamily="34" charset="-122"/>
              </a:rPr>
              <a:t>                                            UDP </a:t>
            </a:r>
            <a:r>
              <a:rPr lang="zh-CN" altLang="en-US" sz="2000" b="1" dirty="0">
                <a:solidFill>
                  <a:schemeClr val="bg1"/>
                </a:solidFill>
                <a:latin typeface="微软雅黑" pitchFamily="34" charset="-122"/>
                <a:ea typeface="微软雅黑" pitchFamily="34" charset="-122"/>
              </a:rPr>
              <a:t>概述</a:t>
            </a:r>
          </a:p>
          <a:p>
            <a:pPr eaLnBrk="0" hangingPunct="0">
              <a:lnSpc>
                <a:spcPct val="200000"/>
              </a:lnSpc>
            </a:pPr>
            <a:r>
              <a:rPr lang="en-US" altLang="zh-CN" sz="2000" b="1" dirty="0">
                <a:solidFill>
                  <a:schemeClr val="bg1"/>
                </a:solidFill>
                <a:latin typeface="微软雅黑" pitchFamily="34" charset="-122"/>
                <a:ea typeface="微软雅黑" pitchFamily="34" charset="-122"/>
              </a:rPr>
              <a:t>5.2.2  </a:t>
            </a:r>
            <a:r>
              <a:rPr lang="en-US" altLang="zh-CN" sz="2000" b="1" dirty="0" smtClean="0">
                <a:solidFill>
                  <a:schemeClr val="bg1"/>
                </a:solidFill>
                <a:latin typeface="微软雅黑" pitchFamily="34" charset="-122"/>
                <a:ea typeface="微软雅黑" pitchFamily="34" charset="-122"/>
              </a:rPr>
              <a:t>                                  UDP </a:t>
            </a:r>
            <a:r>
              <a:rPr lang="zh-CN" altLang="en-US" sz="2000" b="1" dirty="0">
                <a:solidFill>
                  <a:schemeClr val="bg1"/>
                </a:solidFill>
                <a:latin typeface="微软雅黑" pitchFamily="34" charset="-122"/>
                <a:ea typeface="微软雅黑" pitchFamily="34" charset="-122"/>
              </a:rPr>
              <a:t>的首部格式</a:t>
            </a:r>
          </a:p>
        </p:txBody>
      </p:sp>
      <p:sp>
        <p:nvSpPr>
          <p:cNvPr id="10" name="Rectangle 27"/>
          <p:cNvSpPr>
            <a:spLocks noChangeArrowheads="1"/>
          </p:cNvSpPr>
          <p:nvPr/>
        </p:nvSpPr>
        <p:spPr bwMode="auto">
          <a:xfrm>
            <a:off x="639730" y="127313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368071"/>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5.2</a:t>
            </a:r>
          </a:p>
          <a:p>
            <a:pPr eaLnBrk="0" hangingPunct="0"/>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4816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4" y="2228205"/>
            <a:ext cx="8053710"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AutoShape 5"/>
          <p:cNvSpPr>
            <a:spLocks noChangeArrowheads="1"/>
          </p:cNvSpPr>
          <p:nvPr/>
        </p:nvSpPr>
        <p:spPr bwMode="auto">
          <a:xfrm>
            <a:off x="545143" y="619820"/>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02" name="Rectangle 6"/>
          <p:cNvSpPr>
            <a:spLocks noChangeArrowheads="1"/>
          </p:cNvSpPr>
          <p:nvPr/>
        </p:nvSpPr>
        <p:spPr bwMode="auto">
          <a:xfrm>
            <a:off x="3320698" y="577549"/>
            <a:ext cx="2502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5.2.1  </a:t>
            </a:r>
            <a:r>
              <a:rPr lang="en-US" altLang="zh-CN" sz="2400" b="1" dirty="0" smtClean="0">
                <a:solidFill>
                  <a:schemeClr val="bg1"/>
                </a:solidFill>
                <a:latin typeface="微软雅黑" pitchFamily="34" charset="-122"/>
                <a:ea typeface="微软雅黑" pitchFamily="34" charset="-122"/>
              </a:rPr>
              <a:t>UDP </a:t>
            </a:r>
            <a:r>
              <a:rPr lang="zh-CN" altLang="en-US" sz="2400" b="1" dirty="0" smtClean="0">
                <a:solidFill>
                  <a:schemeClr val="bg1"/>
                </a:solidFill>
                <a:latin typeface="微软雅黑" pitchFamily="34" charset="-122"/>
                <a:ea typeface="微软雅黑" pitchFamily="34" charset="-122"/>
              </a:rPr>
              <a:t>概述</a:t>
            </a:r>
            <a:endParaRPr lang="zh-CN" altLang="en-US" sz="2400" b="1" dirty="0">
              <a:solidFill>
                <a:schemeClr val="bg1"/>
              </a:solidFill>
              <a:latin typeface="微软雅黑" pitchFamily="34" charset="-122"/>
              <a:ea typeface="微软雅黑" pitchFamily="34" charset="-122"/>
            </a:endParaRPr>
          </a:p>
        </p:txBody>
      </p:sp>
      <p:sp>
        <p:nvSpPr>
          <p:cNvPr id="103" name="Rectangle 8"/>
          <p:cNvSpPr>
            <a:spLocks noChangeArrowheads="1"/>
          </p:cNvSpPr>
          <p:nvPr/>
        </p:nvSpPr>
        <p:spPr bwMode="auto">
          <a:xfrm>
            <a:off x="739495" y="1019888"/>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只在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的数据报服务之上增加</a:t>
            </a:r>
            <a:r>
              <a:rPr lang="zh-CN" altLang="en-US" b="1" dirty="0" smtClean="0">
                <a:latin typeface="微软雅黑" pitchFamily="34" charset="-122"/>
                <a:ea typeface="微软雅黑" pitchFamily="34" charset="-122"/>
              </a:rPr>
              <a:t>了一些功能</a:t>
            </a:r>
            <a:r>
              <a:rPr lang="zh-CN" altLang="en-US" b="1" dirty="0">
                <a:latin typeface="微软雅黑" pitchFamily="34" charset="-122"/>
                <a:ea typeface="微软雅黑" pitchFamily="34" charset="-122"/>
              </a:rPr>
              <a:t>：</a:t>
            </a: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复用和</a:t>
            </a:r>
            <a:r>
              <a:rPr lang="zh-CN" altLang="en-US" b="1" dirty="0" smtClean="0">
                <a:latin typeface="微软雅黑" pitchFamily="34" charset="-122"/>
                <a:ea typeface="微软雅黑" pitchFamily="34" charset="-122"/>
              </a:rPr>
              <a:t>分用</a:t>
            </a:r>
            <a:endParaRPr lang="en-US" altLang="zh-CN" b="1" dirty="0" smtClean="0">
              <a:latin typeface="微软雅黑" pitchFamily="34" charset="-122"/>
              <a:ea typeface="微软雅黑" pitchFamily="34" charset="-122"/>
            </a:endParaRPr>
          </a:p>
          <a:p>
            <a:pPr marL="625475" indent="-342900">
              <a:lnSpc>
                <a:spcPts val="3000"/>
              </a:lnSpc>
              <a:buClr>
                <a:srgbClr val="7030A0"/>
              </a:buClr>
              <a:buFont typeface="+mj-lt"/>
              <a:buAutoNum type="arabicPeriod"/>
            </a:pPr>
            <a:r>
              <a:rPr lang="zh-CN" altLang="en-US" b="1" dirty="0" smtClean="0">
                <a:latin typeface="微软雅黑" pitchFamily="34" charset="-122"/>
                <a:ea typeface="微软雅黑" pitchFamily="34" charset="-122"/>
              </a:rPr>
              <a:t>差错检测</a:t>
            </a:r>
            <a:endParaRPr lang="zh-CN" altLang="en-US" b="1" dirty="0">
              <a:latin typeface="微软雅黑" pitchFamily="34" charset="-122"/>
              <a:ea typeface="微软雅黑" pitchFamily="34" charset="-122"/>
            </a:endParaRPr>
          </a:p>
        </p:txBody>
      </p:sp>
      <p:graphicFrame>
        <p:nvGraphicFramePr>
          <p:cNvPr id="2" name="对象 1"/>
          <p:cNvGraphicFramePr>
            <a:graphicFrameLocks noGrp="1" noChangeAspect="1"/>
          </p:cNvGraphicFramePr>
          <p:nvPr>
            <p:extLst>
              <p:ext uri="{D42A27DB-BD31-4B8C-83A1-F6EECF244321}">
                <p14:modId xmlns:p14="http://schemas.microsoft.com/office/powerpoint/2010/main" val="3324255847"/>
              </p:ext>
            </p:extLst>
          </p:nvPr>
        </p:nvGraphicFramePr>
        <p:xfrm>
          <a:off x="2361104" y="2302095"/>
          <a:ext cx="4187237" cy="1839595"/>
        </p:xfrm>
        <a:graphic>
          <a:graphicData uri="http://schemas.openxmlformats.org/presentationml/2006/ole">
            <mc:AlternateContent xmlns:mc="http://schemas.openxmlformats.org/markup-compatibility/2006">
              <mc:Choice xmlns:v="urn:schemas-microsoft-com:vml" Requires="v">
                <p:oleObj spid="_x0000_s8268" name="Visio" r:id="rId3" imgW="8733536" imgH="3835153" progId="">
                  <p:embed/>
                </p:oleObj>
              </mc:Choice>
              <mc:Fallback>
                <p:oleObj name="Visio" r:id="rId3" imgW="8733536" imgH="3835153" progId="">
                  <p:embed/>
                  <p:pic>
                    <p:nvPicPr>
                      <p:cNvPr id="0" name="Picture 7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104" y="2302095"/>
                        <a:ext cx="4187237" cy="1839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62292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485538" y="589718"/>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的主要</a:t>
            </a:r>
            <a:r>
              <a:rPr lang="zh-CN" altLang="en-US" sz="2000" b="1" dirty="0" smtClean="0">
                <a:solidFill>
                  <a:schemeClr val="bg1"/>
                </a:solidFill>
                <a:latin typeface="微软雅黑" pitchFamily="34" charset="-122"/>
                <a:ea typeface="微软雅黑" pitchFamily="34" charset="-122"/>
              </a:rPr>
              <a:t>特点</a:t>
            </a:r>
            <a:endParaRPr lang="zh-CN" altLang="en-US" sz="2000" b="1" dirty="0">
              <a:solidFill>
                <a:schemeClr val="bg1"/>
              </a:solidFill>
              <a:latin typeface="微软雅黑" pitchFamily="34" charset="-122"/>
              <a:ea typeface="微软雅黑" pitchFamily="34" charset="-122"/>
            </a:endParaRPr>
          </a:p>
        </p:txBody>
      </p:sp>
      <p:sp>
        <p:nvSpPr>
          <p:cNvPr id="8" name="Rectangle 68"/>
          <p:cNvSpPr>
            <a:spLocks noChangeArrowheads="1"/>
          </p:cNvSpPr>
          <p:nvPr/>
        </p:nvSpPr>
        <p:spPr bwMode="auto">
          <a:xfrm>
            <a:off x="556963" y="986386"/>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7030A0"/>
              </a:buClr>
              <a:buFont typeface="+mj-lt"/>
              <a:buAutoNum type="arabicPeriod"/>
            </a:pPr>
            <a:r>
              <a:rPr lang="zh-CN" altLang="en-US" sz="1900" b="1" dirty="0" smtClean="0">
                <a:solidFill>
                  <a:srgbClr val="0000FF"/>
                </a:solidFill>
                <a:latin typeface="微软雅黑" pitchFamily="34" charset="-122"/>
                <a:ea typeface="微软雅黑" pitchFamily="34" charset="-122"/>
              </a:rPr>
              <a:t>无连接</a:t>
            </a:r>
            <a:r>
              <a:rPr lang="zh-CN" altLang="en-US" sz="1900" b="1" dirty="0" smtClean="0">
                <a:latin typeface="微软雅黑" pitchFamily="34" charset="-122"/>
                <a:ea typeface="微软雅黑" pitchFamily="34" charset="-122"/>
              </a:rPr>
              <a:t>。发送</a:t>
            </a:r>
            <a:r>
              <a:rPr lang="zh-CN" altLang="en-US" sz="1900" b="1" dirty="0">
                <a:latin typeface="微软雅黑" pitchFamily="34" charset="-122"/>
                <a:ea typeface="微软雅黑" pitchFamily="34" charset="-122"/>
              </a:rPr>
              <a:t>数据之前不需要建立</a:t>
            </a:r>
            <a:r>
              <a:rPr lang="zh-CN" altLang="en-US" sz="1900" b="1" dirty="0" smtClean="0">
                <a:latin typeface="微软雅黑" pitchFamily="34" charset="-122"/>
                <a:ea typeface="微软雅黑" pitchFamily="34" charset="-122"/>
              </a:rPr>
              <a:t>连接。</a:t>
            </a:r>
            <a:endParaRPr lang="zh-CN" altLang="en-US" sz="1900" b="1" dirty="0">
              <a:latin typeface="微软雅黑" pitchFamily="34" charset="-122"/>
              <a:ea typeface="微软雅黑" pitchFamily="34" charset="-122"/>
            </a:endParaRPr>
          </a:p>
          <a:p>
            <a:pPr marL="342900" indent="-342900">
              <a:lnSpc>
                <a:spcPts val="3000"/>
              </a:lnSpc>
              <a:buClr>
                <a:srgbClr val="7030A0"/>
              </a:buClr>
              <a:buFont typeface="+mj-lt"/>
              <a:buAutoNum type="arabicPeriod"/>
            </a:pPr>
            <a:r>
              <a:rPr lang="zh-CN" altLang="en-US" sz="1900" b="1" dirty="0" smtClean="0">
                <a:solidFill>
                  <a:srgbClr val="0000FF"/>
                </a:solidFill>
                <a:latin typeface="微软雅黑" pitchFamily="34" charset="-122"/>
                <a:ea typeface="微软雅黑" pitchFamily="34" charset="-122"/>
              </a:rPr>
              <a:t>使</a:t>
            </a:r>
            <a:r>
              <a:rPr lang="zh-CN" altLang="en-US" sz="1900" b="1" dirty="0">
                <a:solidFill>
                  <a:srgbClr val="0000FF"/>
                </a:solidFill>
                <a:latin typeface="微软雅黑" pitchFamily="34" charset="-122"/>
                <a:ea typeface="微软雅黑" pitchFamily="34" charset="-122"/>
              </a:rPr>
              <a:t>用尽最大努力</a:t>
            </a:r>
            <a:r>
              <a:rPr lang="zh-CN" altLang="en-US" sz="1900" b="1" dirty="0" smtClean="0">
                <a:solidFill>
                  <a:srgbClr val="0000FF"/>
                </a:solidFill>
                <a:latin typeface="微软雅黑" pitchFamily="34" charset="-122"/>
                <a:ea typeface="微软雅黑" pitchFamily="34" charset="-122"/>
              </a:rPr>
              <a:t>交付</a:t>
            </a:r>
            <a:r>
              <a:rPr lang="zh-CN" altLang="en-US" sz="1900" b="1" dirty="0" smtClean="0">
                <a:latin typeface="微软雅黑" pitchFamily="34" charset="-122"/>
                <a:ea typeface="微软雅黑" pitchFamily="34" charset="-122"/>
              </a:rPr>
              <a:t>。即</a:t>
            </a:r>
            <a:r>
              <a:rPr lang="zh-CN" altLang="en-US" sz="1900" b="1" dirty="0">
                <a:latin typeface="微软雅黑" pitchFamily="34" charset="-122"/>
                <a:ea typeface="微软雅黑" pitchFamily="34" charset="-122"/>
              </a:rPr>
              <a:t>不保证可靠</a:t>
            </a:r>
            <a:r>
              <a:rPr lang="zh-CN" altLang="en-US" sz="1900" b="1" dirty="0" smtClean="0">
                <a:latin typeface="微软雅黑" pitchFamily="34" charset="-122"/>
                <a:ea typeface="微软雅黑" pitchFamily="34" charset="-122"/>
              </a:rPr>
              <a:t>交付。</a:t>
            </a:r>
            <a:endParaRPr lang="zh-CN" altLang="en-US" sz="1900" b="1" dirty="0">
              <a:latin typeface="微软雅黑" pitchFamily="34" charset="-122"/>
              <a:ea typeface="微软雅黑" pitchFamily="34" charset="-122"/>
            </a:endParaRPr>
          </a:p>
          <a:p>
            <a:pPr marL="342900" indent="-342900">
              <a:lnSpc>
                <a:spcPts val="3000"/>
              </a:lnSpc>
              <a:buClr>
                <a:srgbClr val="7030A0"/>
              </a:buClr>
              <a:buFont typeface="+mj-lt"/>
              <a:buAutoNum type="arabicPeriod"/>
            </a:pPr>
            <a:r>
              <a:rPr lang="zh-CN" altLang="en-US" sz="1900" b="1" dirty="0" smtClean="0">
                <a:solidFill>
                  <a:srgbClr val="0000FF"/>
                </a:solidFill>
                <a:latin typeface="微软雅黑" pitchFamily="34" charset="-122"/>
                <a:ea typeface="微软雅黑" pitchFamily="34" charset="-122"/>
              </a:rPr>
              <a:t>面向报文</a:t>
            </a:r>
            <a:r>
              <a:rPr lang="zh-CN" altLang="en-US" sz="1900" b="1" dirty="0" smtClean="0">
                <a:latin typeface="微软雅黑" pitchFamily="34" charset="-122"/>
                <a:ea typeface="微软雅黑" pitchFamily="34" charset="-122"/>
              </a:rPr>
              <a:t>。</a:t>
            </a:r>
            <a:r>
              <a:rPr lang="en-US" altLang="zh-CN" sz="1900" b="1" dirty="0">
                <a:latin typeface="微软雅黑" pitchFamily="34" charset="-122"/>
                <a:ea typeface="微软雅黑" pitchFamily="34" charset="-122"/>
              </a:rPr>
              <a:t>UDP </a:t>
            </a:r>
            <a:r>
              <a:rPr lang="zh-CN" altLang="en-US" sz="1900" b="1" dirty="0">
                <a:latin typeface="微软雅黑" pitchFamily="34" charset="-122"/>
                <a:ea typeface="微软雅黑" pitchFamily="34" charset="-122"/>
              </a:rPr>
              <a:t>一</a:t>
            </a:r>
            <a:r>
              <a:rPr lang="zh-CN" altLang="en-US" sz="1900" b="1" dirty="0" smtClean="0">
                <a:latin typeface="微软雅黑" pitchFamily="34" charset="-122"/>
                <a:ea typeface="微软雅黑" pitchFamily="34" charset="-122"/>
              </a:rPr>
              <a:t>次传送和交付</a:t>
            </a:r>
            <a:r>
              <a:rPr lang="zh-CN" altLang="en-US" sz="1900" b="1" dirty="0">
                <a:latin typeface="微软雅黑" pitchFamily="34" charset="-122"/>
                <a:ea typeface="微软雅黑" pitchFamily="34" charset="-122"/>
              </a:rPr>
              <a:t>一个完整的报文。 </a:t>
            </a:r>
            <a:endParaRPr lang="en-US" altLang="zh-CN" sz="1900" b="1" dirty="0" smtClean="0">
              <a:latin typeface="微软雅黑" pitchFamily="34" charset="-122"/>
              <a:ea typeface="微软雅黑" pitchFamily="34" charset="-122"/>
            </a:endParaRP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没有</a:t>
            </a:r>
            <a:r>
              <a:rPr lang="zh-CN" altLang="en-US" sz="1900" b="1" dirty="0" smtClean="0">
                <a:solidFill>
                  <a:srgbClr val="0000FF"/>
                </a:solidFill>
                <a:latin typeface="微软雅黑" pitchFamily="34" charset="-122"/>
                <a:ea typeface="微软雅黑" pitchFamily="34" charset="-122"/>
              </a:rPr>
              <a:t>拥塞控制</a:t>
            </a:r>
            <a:r>
              <a:rPr lang="zh-CN" altLang="en-US" sz="1900" b="1" dirty="0" smtClean="0">
                <a:latin typeface="微软雅黑" pitchFamily="34" charset="-122"/>
                <a:ea typeface="微软雅黑" pitchFamily="34" charset="-122"/>
              </a:rPr>
              <a:t>。网络</a:t>
            </a:r>
            <a:r>
              <a:rPr lang="zh-CN" altLang="en-US" sz="1900" b="1" dirty="0">
                <a:latin typeface="微软雅黑" pitchFamily="34" charset="-122"/>
                <a:ea typeface="微软雅黑" pitchFamily="34" charset="-122"/>
              </a:rPr>
              <a:t>出现的拥塞不会使源主机的发送速率降低</a:t>
            </a:r>
            <a:r>
              <a:rPr lang="zh-CN" altLang="en-US" sz="1900" b="1" dirty="0" smtClean="0">
                <a:latin typeface="微软雅黑" pitchFamily="34" charset="-122"/>
                <a:ea typeface="微软雅黑" pitchFamily="34" charset="-122"/>
              </a:rPr>
              <a:t>。很</a:t>
            </a:r>
            <a:r>
              <a:rPr lang="zh-CN" altLang="en-US" sz="1900" b="1" dirty="0">
                <a:latin typeface="微软雅黑" pitchFamily="34" charset="-122"/>
                <a:ea typeface="微软雅黑" pitchFamily="34" charset="-122"/>
              </a:rPr>
              <a:t>适合多媒体通信的要求。 </a:t>
            </a:r>
          </a:p>
          <a:p>
            <a:pPr marL="342900" indent="-342900">
              <a:lnSpc>
                <a:spcPts val="3000"/>
              </a:lnSpc>
              <a:buClr>
                <a:srgbClr val="7030A0"/>
              </a:buClr>
              <a:buFont typeface="+mj-lt"/>
              <a:buAutoNum type="arabicPeriod"/>
            </a:pPr>
            <a:r>
              <a:rPr lang="zh-CN" altLang="en-US" sz="1900" b="1" dirty="0" smtClean="0">
                <a:latin typeface="微软雅黑" pitchFamily="34" charset="-122"/>
                <a:ea typeface="微软雅黑" pitchFamily="34" charset="-122"/>
              </a:rPr>
              <a:t>支持</a:t>
            </a:r>
            <a:r>
              <a:rPr lang="zh-CN" altLang="en-US" sz="1900" b="1" dirty="0">
                <a:solidFill>
                  <a:srgbClr val="0000FF"/>
                </a:solidFill>
                <a:latin typeface="微软雅黑" pitchFamily="34" charset="-122"/>
                <a:ea typeface="微软雅黑" pitchFamily="34" charset="-122"/>
              </a:rPr>
              <a:t>一对一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一对多</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多对多</a:t>
            </a:r>
            <a:r>
              <a:rPr lang="zh-CN" altLang="en-US" sz="1900" b="1" dirty="0" smtClean="0">
                <a:latin typeface="微软雅黑" pitchFamily="34" charset="-122"/>
                <a:ea typeface="微软雅黑" pitchFamily="34" charset="-122"/>
              </a:rPr>
              <a:t>等交互</a:t>
            </a:r>
            <a:r>
              <a:rPr lang="zh-CN" altLang="en-US" sz="1900" b="1" dirty="0">
                <a:latin typeface="微软雅黑" pitchFamily="34" charset="-122"/>
                <a:ea typeface="微软雅黑" pitchFamily="34" charset="-122"/>
              </a:rPr>
              <a:t>通信。</a:t>
            </a:r>
          </a:p>
          <a:p>
            <a:pPr marL="342900" indent="-342900">
              <a:lnSpc>
                <a:spcPts val="3000"/>
              </a:lnSpc>
              <a:buClr>
                <a:srgbClr val="7030A0"/>
              </a:buClr>
              <a:buFont typeface="+mj-lt"/>
              <a:buAutoNum type="arabicPeriod"/>
            </a:pPr>
            <a:r>
              <a:rPr lang="zh-CN" altLang="en-US" sz="1900" b="1" dirty="0" smtClean="0">
                <a:solidFill>
                  <a:srgbClr val="0000FF"/>
                </a:solidFill>
                <a:latin typeface="微软雅黑" pitchFamily="34" charset="-122"/>
                <a:ea typeface="微软雅黑" pitchFamily="34" charset="-122"/>
              </a:rPr>
              <a:t>首部</a:t>
            </a:r>
            <a:r>
              <a:rPr lang="zh-CN" altLang="en-US" sz="1900" b="1" dirty="0">
                <a:solidFill>
                  <a:srgbClr val="0000FF"/>
                </a:solidFill>
                <a:latin typeface="微软雅黑" pitchFamily="34" charset="-122"/>
                <a:ea typeface="微软雅黑" pitchFamily="34" charset="-122"/>
              </a:rPr>
              <a:t>开销小，</a:t>
            </a:r>
            <a:r>
              <a:rPr lang="zh-CN" altLang="en-US" sz="1900" b="1" dirty="0">
                <a:latin typeface="微软雅黑" pitchFamily="34" charset="-122"/>
                <a:ea typeface="微软雅黑" pitchFamily="34" charset="-122"/>
              </a:rPr>
              <a:t>只有 </a:t>
            </a:r>
            <a:r>
              <a:rPr lang="en-US" altLang="zh-CN" sz="1900" b="1" dirty="0">
                <a:latin typeface="微软雅黑" pitchFamily="34" charset="-122"/>
                <a:ea typeface="微软雅黑" pitchFamily="34" charset="-122"/>
              </a:rPr>
              <a:t>8 </a:t>
            </a:r>
            <a:r>
              <a:rPr lang="zh-CN" altLang="en-US" sz="1900" b="1" dirty="0">
                <a:latin typeface="微软雅黑" pitchFamily="34" charset="-122"/>
                <a:ea typeface="微软雅黑" pitchFamily="34" charset="-122"/>
              </a:rPr>
              <a:t>个</a:t>
            </a:r>
            <a:r>
              <a:rPr lang="zh-CN" altLang="en-US" sz="1900" b="1" dirty="0" smtClean="0">
                <a:latin typeface="微软雅黑" pitchFamily="34" charset="-122"/>
                <a:ea typeface="微软雅黑" pitchFamily="34" charset="-122"/>
              </a:rPr>
              <a:t>字节。</a:t>
            </a:r>
            <a:endParaRPr lang="zh-CN" altLang="en-US" sz="1900" b="1" dirty="0">
              <a:latin typeface="微软雅黑" pitchFamily="34" charset="-122"/>
              <a:ea typeface="微软雅黑" pitchFamily="34" charset="-122"/>
            </a:endParaRPr>
          </a:p>
        </p:txBody>
      </p:sp>
      <p:sp>
        <p:nvSpPr>
          <p:cNvPr id="2" name="矩形 1"/>
          <p:cNvSpPr/>
          <p:nvPr/>
        </p:nvSpPr>
        <p:spPr>
          <a:xfrm>
            <a:off x="1583514" y="3781291"/>
            <a:ext cx="6006352" cy="378117"/>
          </a:xfrm>
          <a:prstGeom prst="rect">
            <a:avLst/>
          </a:prstGeom>
          <a:solidFill>
            <a:srgbClr val="800080"/>
          </a:solidFill>
        </p:spPr>
        <p:txBody>
          <a:bodyPr wrap="square">
            <a:spAutoFit/>
          </a:bodyPr>
          <a:lstStyle/>
          <a:p>
            <a:pPr algn="ctr">
              <a:lnSpc>
                <a:spcPts val="2400"/>
              </a:lnSpc>
              <a:buClr>
                <a:srgbClr val="0070C0"/>
              </a:buClr>
            </a:pP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通信的特点：简单方便，但不可靠。</a:t>
            </a: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0140"/>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11435" y="597050"/>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a:t>
            </a:r>
            <a:r>
              <a:rPr lang="zh-CN" altLang="en-US" sz="2000" b="1" dirty="0" smtClean="0">
                <a:solidFill>
                  <a:schemeClr val="bg1"/>
                </a:solidFill>
                <a:ea typeface="微软雅黑" pitchFamily="34" charset="-122"/>
              </a:rPr>
              <a:t>的</a:t>
            </a:r>
            <a:endParaRPr lang="zh-CN" altLang="en-US" sz="2000" b="1" dirty="0">
              <a:solidFill>
                <a:schemeClr val="bg1"/>
              </a:solidFill>
              <a:ea typeface="微软雅黑" pitchFamily="34" charset="-122"/>
            </a:endParaRPr>
          </a:p>
        </p:txBody>
      </p:sp>
      <p:sp>
        <p:nvSpPr>
          <p:cNvPr id="4" name="圆角矩形 3"/>
          <p:cNvSpPr/>
          <p:nvPr/>
        </p:nvSpPr>
        <p:spPr>
          <a:xfrm>
            <a:off x="545145" y="1080247"/>
            <a:ext cx="8053710" cy="2424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553426" y="1237129"/>
            <a:ext cx="5832888" cy="2070848"/>
            <a:chOff x="422071" y="1628800"/>
            <a:chExt cx="9004747" cy="3529013"/>
          </a:xfrm>
        </p:grpSpPr>
        <p:sp>
          <p:nvSpPr>
            <p:cNvPr id="6"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FF00FF"/>
            </a:soli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7" name="Rectangle 4"/>
            <p:cNvSpPr>
              <a:spLocks noChangeArrowheads="1"/>
            </p:cNvSpPr>
            <p:nvPr/>
          </p:nvSpPr>
          <p:spPr bwMode="auto">
            <a:xfrm>
              <a:off x="2360409" y="3678263"/>
              <a:ext cx="5915024" cy="730250"/>
            </a:xfrm>
            <a:prstGeom prst="rect">
              <a:avLst/>
            </a:prstGeom>
            <a:gradFill flip="none" rotWithShape="1">
              <a:gsLst>
                <a:gs pos="0">
                  <a:srgbClr val="00FFFF"/>
                </a:gs>
                <a:gs pos="77000">
                  <a:srgbClr val="CCCCFF"/>
                </a:gs>
              </a:gsLst>
              <a:lin ang="5400000" scaled="1"/>
              <a:tileRect/>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8" name="Rectangle 5"/>
            <p:cNvSpPr>
              <a:spLocks noChangeArrowheads="1"/>
            </p:cNvSpPr>
            <p:nvPr/>
          </p:nvSpPr>
          <p:spPr bwMode="auto">
            <a:xfrm>
              <a:off x="3824084" y="2230461"/>
              <a:ext cx="4425949" cy="720726"/>
            </a:xfrm>
            <a:prstGeom prst="rect">
              <a:avLst/>
            </a:prstGeom>
            <a:gradFill rotWithShape="1">
              <a:gsLst>
                <a:gs pos="0">
                  <a:srgbClr val="66FF66"/>
                </a:gs>
                <a:gs pos="33000">
                  <a:srgbClr val="66FF66"/>
                </a:gs>
                <a:gs pos="100000">
                  <a:srgbClr val="00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6"/>
            <p:cNvSpPr>
              <a:spLocks noChangeArrowheads="1"/>
            </p:cNvSpPr>
            <p:nvPr/>
          </p:nvSpPr>
          <p:spPr bwMode="auto">
            <a:xfrm>
              <a:off x="2360409" y="2952775"/>
              <a:ext cx="5915025" cy="722313"/>
            </a:xfrm>
            <a:prstGeom prst="rect">
              <a:avLst/>
            </a:prstGeom>
            <a:solidFill>
              <a:srgbClr val="00FFFF"/>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7"/>
            <p:cNvSpPr>
              <a:spLocks noChangeArrowheads="1"/>
            </p:cNvSpPr>
            <p:nvPr/>
          </p:nvSpPr>
          <p:spPr bwMode="auto">
            <a:xfrm>
              <a:off x="1238046" y="4408513"/>
              <a:ext cx="7037388" cy="749300"/>
            </a:xfrm>
            <a:prstGeom prst="rect">
              <a:avLst/>
            </a:prstGeom>
            <a:solidFill>
              <a:srgbClr val="0000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Rectangle 8"/>
            <p:cNvSpPr>
              <a:spLocks noChangeArrowheads="1"/>
            </p:cNvSpPr>
            <p:nvPr/>
          </p:nvSpPr>
          <p:spPr bwMode="auto">
            <a:xfrm>
              <a:off x="2360410" y="4437088"/>
              <a:ext cx="5891213" cy="69056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Rectangle 9"/>
            <p:cNvSpPr>
              <a:spLocks noChangeArrowheads="1"/>
            </p:cNvSpPr>
            <p:nvPr/>
          </p:nvSpPr>
          <p:spPr bwMode="auto">
            <a:xfrm>
              <a:off x="3747885" y="4573614"/>
              <a:ext cx="285827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数据报的数据部分</a:t>
              </a:r>
            </a:p>
          </p:txBody>
        </p:sp>
        <p:sp>
          <p:nvSpPr>
            <p:cNvPr id="13" name="Rectangle 10"/>
            <p:cNvSpPr>
              <a:spLocks noChangeArrowheads="1"/>
            </p:cNvSpPr>
            <p:nvPr/>
          </p:nvSpPr>
          <p:spPr bwMode="auto">
            <a:xfrm>
              <a:off x="1199946" y="4543449"/>
              <a:ext cx="1195282"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首部</a:t>
              </a:r>
            </a:p>
          </p:txBody>
        </p:sp>
        <p:sp>
          <p:nvSpPr>
            <p:cNvPr id="14" name="Rectangle 11"/>
            <p:cNvSpPr>
              <a:spLocks noChangeArrowheads="1"/>
            </p:cNvSpPr>
            <p:nvPr/>
          </p:nvSpPr>
          <p:spPr bwMode="auto">
            <a:xfrm>
              <a:off x="8313203" y="4553358"/>
              <a:ext cx="918116"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FF"/>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层</a:t>
              </a:r>
            </a:p>
          </p:txBody>
        </p:sp>
        <p:sp>
          <p:nvSpPr>
            <p:cNvPr id="15"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6"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7" name="Rectangle 14"/>
            <p:cNvSpPr>
              <a:spLocks noChangeArrowheads="1"/>
            </p:cNvSpPr>
            <p:nvPr/>
          </p:nvSpPr>
          <p:spPr bwMode="auto">
            <a:xfrm>
              <a:off x="2360409" y="3060723"/>
              <a:ext cx="153678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首部</a:t>
              </a:r>
            </a:p>
          </p:txBody>
        </p:sp>
        <p:sp>
          <p:nvSpPr>
            <p:cNvPr id="18" name="Rectangle 15"/>
            <p:cNvSpPr>
              <a:spLocks noChangeArrowheads="1"/>
            </p:cNvSpPr>
            <p:nvPr/>
          </p:nvSpPr>
          <p:spPr bwMode="auto">
            <a:xfrm>
              <a:off x="4189209" y="3065488"/>
              <a:ext cx="375411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用户数据报的数据部分</a:t>
              </a:r>
            </a:p>
          </p:txBody>
        </p:sp>
        <p:sp>
          <p:nvSpPr>
            <p:cNvPr id="19" name="Rectangle 16"/>
            <p:cNvSpPr>
              <a:spLocks noChangeArrowheads="1"/>
            </p:cNvSpPr>
            <p:nvPr/>
          </p:nvSpPr>
          <p:spPr bwMode="auto">
            <a:xfrm>
              <a:off x="8313203" y="3086509"/>
              <a:ext cx="1113615" cy="52012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FF"/>
                  </a:solidFill>
                  <a:effectLst/>
                  <a:uLnTx/>
                  <a:uFillTx/>
                  <a:latin typeface="微软雅黑" pitchFamily="34" charset="-122"/>
                  <a:ea typeface="微软雅黑" pitchFamily="34" charset="-122"/>
                </a:rPr>
                <a:t>运输层</a:t>
              </a:r>
            </a:p>
          </p:txBody>
        </p:sp>
        <p:sp>
          <p:nvSpPr>
            <p:cNvPr id="20"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1"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2" name="Rectangle 19"/>
            <p:cNvSpPr>
              <a:spLocks noChangeArrowheads="1"/>
            </p:cNvSpPr>
            <p:nvPr/>
          </p:nvSpPr>
          <p:spPr bwMode="auto">
            <a:xfrm>
              <a:off x="3824084" y="1628800"/>
              <a:ext cx="4425950" cy="601663"/>
            </a:xfrm>
            <a:prstGeom prst="rect">
              <a:avLst/>
            </a:prstGeom>
            <a:solidFill>
              <a:srgbClr val="66FF66"/>
            </a:solidFill>
            <a:ln w="28575">
              <a:solidFill>
                <a:srgbClr val="000000"/>
              </a:solidFill>
              <a:miter lim="800000"/>
              <a:headEnd/>
              <a:tailEnd/>
            </a:ln>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应用层报文</a:t>
              </a:r>
            </a:p>
          </p:txBody>
        </p:sp>
        <p:sp>
          <p:nvSpPr>
            <p:cNvPr id="23" name="Rectangle 20"/>
            <p:cNvSpPr>
              <a:spLocks noChangeArrowheads="1"/>
            </p:cNvSpPr>
            <p:nvPr/>
          </p:nvSpPr>
          <p:spPr bwMode="auto">
            <a:xfrm>
              <a:off x="8313203" y="1641884"/>
              <a:ext cx="1113615"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应用层</a:t>
              </a:r>
            </a:p>
          </p:txBody>
        </p:sp>
      </p:grpSp>
      <p:sp>
        <p:nvSpPr>
          <p:cNvPr id="24" name="矩形 23"/>
          <p:cNvSpPr/>
          <p:nvPr/>
        </p:nvSpPr>
        <p:spPr>
          <a:xfrm>
            <a:off x="660758" y="3496236"/>
            <a:ext cx="7945443"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发送</a:t>
            </a:r>
            <a:r>
              <a:rPr lang="zh-CN" altLang="en-US" sz="1600" b="1" dirty="0" smtClean="0">
                <a:solidFill>
                  <a:srgbClr val="C00000"/>
                </a:solidFill>
                <a:latin typeface="微软雅黑" panose="020B0503020204020204" pitchFamily="34" charset="-122"/>
                <a:ea typeface="微软雅黑" panose="020B0503020204020204" pitchFamily="34" charset="-122"/>
              </a:rPr>
              <a:t>方</a:t>
            </a:r>
            <a:r>
              <a:rPr lang="zh-CN" altLang="en-US" sz="1600" b="1" dirty="0" smtClean="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对应用层交下来的报文，既不合并，也不拆分</a:t>
            </a:r>
            <a:r>
              <a:rPr lang="zh-CN" altLang="en-US" sz="1600" b="1" dirty="0" smtClean="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按</a:t>
            </a:r>
            <a:r>
              <a:rPr lang="zh-CN" altLang="en-US" sz="1600" b="1" dirty="0" smtClean="0">
                <a:latin typeface="微软雅黑" panose="020B0503020204020204" pitchFamily="34" charset="-122"/>
                <a:ea typeface="微软雅黑" panose="020B0503020204020204" pitchFamily="34" charset="-122"/>
              </a:rPr>
              <a:t>照样</a:t>
            </a:r>
            <a:r>
              <a:rPr lang="zh-CN" altLang="en-US" sz="1600" b="1" dirty="0">
                <a:latin typeface="微软雅黑" panose="020B0503020204020204" pitchFamily="34" charset="-122"/>
                <a:ea typeface="微软雅黑" panose="020B0503020204020204" pitchFamily="34" charset="-122"/>
              </a:rPr>
              <a:t>发送。</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接收方</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 </a:t>
            </a:r>
            <a:r>
              <a:rPr lang="en-US" altLang="zh-CN" sz="1600" b="1" dirty="0">
                <a:latin typeface="微软雅黑" panose="020B0503020204020204" pitchFamily="34" charset="-122"/>
                <a:ea typeface="微软雅黑" panose="020B0503020204020204" pitchFamily="34" charset="-122"/>
              </a:rPr>
              <a:t>IP </a:t>
            </a:r>
            <a:r>
              <a:rPr lang="zh-CN" altLang="en-US" sz="1600" b="1" dirty="0">
                <a:latin typeface="微软雅黑" panose="020B0503020204020204" pitchFamily="34" charset="-122"/>
                <a:ea typeface="微软雅黑" panose="020B0503020204020204" pitchFamily="34" charset="-122"/>
              </a:rPr>
              <a:t>层交上来的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a:t>
            </a:r>
            <a:r>
              <a:rPr lang="zh-CN" altLang="en-US" sz="1600" b="1" dirty="0" smtClean="0">
                <a:latin typeface="微软雅黑" panose="020B0503020204020204" pitchFamily="34" charset="-122"/>
                <a:ea typeface="微软雅黑" panose="020B0503020204020204" pitchFamily="34" charset="-122"/>
              </a:rPr>
              <a:t>，去除</a:t>
            </a:r>
            <a:r>
              <a:rPr lang="zh-CN" altLang="en-US" sz="1600" b="1" dirty="0">
                <a:latin typeface="微软雅黑" panose="020B0503020204020204" pitchFamily="34" charset="-122"/>
                <a:ea typeface="微软雅黑" panose="020B0503020204020204" pitchFamily="34" charset="-122"/>
              </a:rPr>
              <a:t>首部后就原封不动地交付上层的应用进程，一次交付一个完整的报文</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5141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411435" y="597049"/>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a:t>
            </a:r>
            <a:r>
              <a:rPr lang="zh-CN" altLang="en-US" sz="2000" b="1" dirty="0" smtClean="0">
                <a:solidFill>
                  <a:schemeClr val="bg1"/>
                </a:solidFill>
                <a:ea typeface="微软雅黑" pitchFamily="34" charset="-122"/>
              </a:rPr>
              <a:t>的</a:t>
            </a:r>
            <a:endParaRPr lang="zh-CN" altLang="en-US" sz="2000" b="1" dirty="0">
              <a:solidFill>
                <a:schemeClr val="bg1"/>
              </a:solidFill>
              <a:ea typeface="微软雅黑" pitchFamily="34" charset="-122"/>
            </a:endParaRPr>
          </a:p>
        </p:txBody>
      </p:sp>
      <p:sp>
        <p:nvSpPr>
          <p:cNvPr id="41" name="圆角矩形 40"/>
          <p:cNvSpPr/>
          <p:nvPr/>
        </p:nvSpPr>
        <p:spPr>
          <a:xfrm>
            <a:off x="545145" y="1017489"/>
            <a:ext cx="8053710" cy="20932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59400" y="1159979"/>
            <a:ext cx="1844188" cy="1627483"/>
            <a:chOff x="1577330" y="1312384"/>
            <a:chExt cx="1844188" cy="1627483"/>
          </a:xfrm>
        </p:grpSpPr>
        <p:sp>
          <p:nvSpPr>
            <p:cNvPr id="2" name="Documents"/>
            <p:cNvSpPr>
              <a:spLocks noEditPoints="1" noChangeArrowheads="1"/>
            </p:cNvSpPr>
            <p:nvPr/>
          </p:nvSpPr>
          <p:spPr bwMode="auto">
            <a:xfrm rot="10800000">
              <a:off x="2842728" y="1312384"/>
              <a:ext cx="351223"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36" name="矩形 35"/>
            <p:cNvSpPr/>
            <p:nvPr/>
          </p:nvSpPr>
          <p:spPr>
            <a:xfrm>
              <a:off x="2675144" y="176641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smtClean="0">
                  <a:solidFill>
                    <a:schemeClr val="tx1"/>
                  </a:solidFill>
                  <a:latin typeface="微软雅黑" pitchFamily="34" charset="-122"/>
                  <a:ea typeface="微软雅黑" pitchFamily="34" charset="-122"/>
                </a:rPr>
                <a:t>报文</a:t>
              </a:r>
              <a:endParaRPr lang="zh-CN" altLang="en-US" sz="1100" b="1" dirty="0">
                <a:solidFill>
                  <a:schemeClr val="tx1"/>
                </a:solidFill>
                <a:latin typeface="微软雅黑" pitchFamily="34" charset="-122"/>
                <a:ea typeface="微软雅黑" pitchFamily="34" charset="-122"/>
              </a:endParaRPr>
            </a:p>
          </p:txBody>
        </p:sp>
        <p:sp>
          <p:nvSpPr>
            <p:cNvPr id="37" name="矩形 36"/>
            <p:cNvSpPr/>
            <p:nvPr/>
          </p:nvSpPr>
          <p:spPr>
            <a:xfrm>
              <a:off x="2675145" y="2219896"/>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UDP </a:t>
              </a:r>
              <a:r>
                <a:rPr lang="zh-CN" altLang="en-US" sz="900" b="1" dirty="0" smtClean="0">
                  <a:solidFill>
                    <a:schemeClr val="tx1"/>
                  </a:solidFill>
                  <a:latin typeface="微软雅黑" pitchFamily="34" charset="-122"/>
                  <a:ea typeface="微软雅黑" pitchFamily="34" charset="-122"/>
                </a:rPr>
                <a:t>数据</a:t>
              </a:r>
              <a:endParaRPr lang="zh-CN" altLang="en-US" sz="900" b="1" dirty="0">
                <a:solidFill>
                  <a:schemeClr val="tx1"/>
                </a:solidFill>
                <a:latin typeface="微软雅黑" pitchFamily="34" charset="-122"/>
                <a:ea typeface="微软雅黑" pitchFamily="34" charset="-122"/>
              </a:endParaRPr>
            </a:p>
          </p:txBody>
        </p:sp>
        <p:sp>
          <p:nvSpPr>
            <p:cNvPr id="38" name="矩形 37"/>
            <p:cNvSpPr/>
            <p:nvPr/>
          </p:nvSpPr>
          <p:spPr>
            <a:xfrm>
              <a:off x="2125890" y="2219896"/>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UDP</a:t>
              </a:r>
              <a:r>
                <a:rPr lang="zh-CN" altLang="en-US" sz="900" b="1" dirty="0" smtClean="0">
                  <a:solidFill>
                    <a:schemeClr val="tx1"/>
                  </a:solidFill>
                  <a:latin typeface="微软雅黑" pitchFamily="34" charset="-122"/>
                  <a:ea typeface="微软雅黑" pitchFamily="34" charset="-122"/>
                </a:rPr>
                <a:t>首部</a:t>
              </a:r>
              <a:endParaRPr lang="zh-CN" altLang="en-US" sz="900" b="1" dirty="0">
                <a:solidFill>
                  <a:schemeClr val="tx1"/>
                </a:solidFill>
                <a:latin typeface="微软雅黑" pitchFamily="34" charset="-122"/>
                <a:ea typeface="微软雅黑" pitchFamily="34" charset="-122"/>
              </a:endParaRPr>
            </a:p>
          </p:txBody>
        </p:sp>
        <p:sp>
          <p:nvSpPr>
            <p:cNvPr id="43" name="矩形 42"/>
            <p:cNvSpPr/>
            <p:nvPr/>
          </p:nvSpPr>
          <p:spPr>
            <a:xfrm>
              <a:off x="2125890" y="2677252"/>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IP </a:t>
              </a:r>
              <a:r>
                <a:rPr lang="zh-CN" altLang="en-US" sz="900" b="1" dirty="0" smtClean="0">
                  <a:solidFill>
                    <a:schemeClr val="tx1"/>
                  </a:solidFill>
                  <a:latin typeface="微软雅黑" pitchFamily="34" charset="-122"/>
                  <a:ea typeface="微软雅黑" pitchFamily="34" charset="-122"/>
                </a:rPr>
                <a:t>数据</a:t>
              </a:r>
              <a:endParaRPr lang="zh-CN" altLang="en-US" sz="900" b="1" dirty="0">
                <a:solidFill>
                  <a:schemeClr val="tx1"/>
                </a:solidFill>
                <a:latin typeface="微软雅黑" pitchFamily="34" charset="-122"/>
                <a:ea typeface="微软雅黑" pitchFamily="34" charset="-122"/>
              </a:endParaRPr>
            </a:p>
          </p:txBody>
        </p:sp>
        <p:sp>
          <p:nvSpPr>
            <p:cNvPr id="62" name="矩形 61"/>
            <p:cNvSpPr/>
            <p:nvPr/>
          </p:nvSpPr>
          <p:spPr>
            <a:xfrm>
              <a:off x="1577330" y="2677252"/>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IP</a:t>
              </a:r>
            </a:p>
            <a:p>
              <a:pPr algn="ctr"/>
              <a:r>
                <a:rPr lang="zh-CN" altLang="en-US" sz="900" b="1" dirty="0" smtClean="0">
                  <a:solidFill>
                    <a:schemeClr val="tx1"/>
                  </a:solidFill>
                  <a:latin typeface="微软雅黑" pitchFamily="34" charset="-122"/>
                  <a:ea typeface="微软雅黑" pitchFamily="34" charset="-122"/>
                </a:rPr>
                <a:t>首部</a:t>
              </a:r>
              <a:endParaRPr lang="zh-CN" altLang="en-US" sz="900" b="1" dirty="0">
                <a:solidFill>
                  <a:schemeClr val="tx1"/>
                </a:solidFill>
                <a:latin typeface="微软雅黑" pitchFamily="34" charset="-122"/>
                <a:ea typeface="微软雅黑" pitchFamily="34" charset="-122"/>
              </a:endParaRPr>
            </a:p>
          </p:txBody>
        </p:sp>
        <p:sp>
          <p:nvSpPr>
            <p:cNvPr id="4" name="下箭头 3"/>
            <p:cNvSpPr/>
            <p:nvPr/>
          </p:nvSpPr>
          <p:spPr>
            <a:xfrm>
              <a:off x="2969387" y="160354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下箭头 65"/>
            <p:cNvSpPr/>
            <p:nvPr/>
          </p:nvSpPr>
          <p:spPr>
            <a:xfrm>
              <a:off x="2959412" y="205057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下箭头 66"/>
            <p:cNvSpPr/>
            <p:nvPr/>
          </p:nvSpPr>
          <p:spPr>
            <a:xfrm>
              <a:off x="2950986" y="2508724"/>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6" name="直接连接符 5"/>
            <p:cNvCxnSpPr/>
            <p:nvPr/>
          </p:nvCxnSpPr>
          <p:spPr>
            <a:xfrm>
              <a:off x="2694726"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421518"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421518"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145471"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505656" y="1159978"/>
            <a:ext cx="1844189" cy="1627483"/>
            <a:chOff x="6052508" y="1312383"/>
            <a:chExt cx="1844189" cy="1627483"/>
          </a:xfrm>
        </p:grpSpPr>
        <p:sp>
          <p:nvSpPr>
            <p:cNvPr id="74" name="Documents"/>
            <p:cNvSpPr>
              <a:spLocks noEditPoints="1" noChangeArrowheads="1"/>
            </p:cNvSpPr>
            <p:nvPr/>
          </p:nvSpPr>
          <p:spPr bwMode="auto">
            <a:xfrm rot="10800000">
              <a:off x="7317907" y="1312383"/>
              <a:ext cx="351224"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75" name="矩形 74"/>
            <p:cNvSpPr/>
            <p:nvPr/>
          </p:nvSpPr>
          <p:spPr>
            <a:xfrm>
              <a:off x="7150323" y="1766414"/>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smtClean="0">
                  <a:solidFill>
                    <a:schemeClr val="tx1"/>
                  </a:solidFill>
                  <a:latin typeface="微软雅黑" pitchFamily="34" charset="-122"/>
                  <a:ea typeface="微软雅黑" pitchFamily="34" charset="-122"/>
                </a:rPr>
                <a:t>报文</a:t>
              </a:r>
              <a:endParaRPr lang="zh-CN" altLang="en-US" sz="1050" b="1" dirty="0">
                <a:solidFill>
                  <a:schemeClr val="tx1"/>
                </a:solidFill>
                <a:latin typeface="微软雅黑" pitchFamily="34" charset="-122"/>
                <a:ea typeface="微软雅黑" pitchFamily="34" charset="-122"/>
              </a:endParaRPr>
            </a:p>
          </p:txBody>
        </p:sp>
        <p:sp>
          <p:nvSpPr>
            <p:cNvPr id="76" name="矩形 75"/>
            <p:cNvSpPr/>
            <p:nvPr/>
          </p:nvSpPr>
          <p:spPr>
            <a:xfrm>
              <a:off x="7150324" y="221989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UDP </a:t>
              </a:r>
              <a:r>
                <a:rPr lang="zh-CN" altLang="en-US" sz="900" b="1" dirty="0" smtClean="0">
                  <a:solidFill>
                    <a:schemeClr val="tx1"/>
                  </a:solidFill>
                  <a:latin typeface="微软雅黑" pitchFamily="34" charset="-122"/>
                  <a:ea typeface="微软雅黑" pitchFamily="34" charset="-122"/>
                </a:rPr>
                <a:t>数据</a:t>
              </a:r>
              <a:endParaRPr lang="zh-CN" altLang="en-US" sz="900" b="1" dirty="0">
                <a:solidFill>
                  <a:schemeClr val="tx1"/>
                </a:solidFill>
                <a:latin typeface="微软雅黑" pitchFamily="34" charset="-122"/>
                <a:ea typeface="微软雅黑" pitchFamily="34" charset="-122"/>
              </a:endParaRPr>
            </a:p>
          </p:txBody>
        </p:sp>
        <p:sp>
          <p:nvSpPr>
            <p:cNvPr id="77" name="矩形 76"/>
            <p:cNvSpPr/>
            <p:nvPr/>
          </p:nvSpPr>
          <p:spPr>
            <a:xfrm>
              <a:off x="6601069" y="2219895"/>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UDP</a:t>
              </a:r>
            </a:p>
            <a:p>
              <a:pPr algn="ctr"/>
              <a:r>
                <a:rPr lang="zh-CN" altLang="en-US" sz="900" b="1" dirty="0" smtClean="0">
                  <a:solidFill>
                    <a:schemeClr val="tx1"/>
                  </a:solidFill>
                  <a:latin typeface="微软雅黑" pitchFamily="34" charset="-122"/>
                  <a:ea typeface="微软雅黑" pitchFamily="34" charset="-122"/>
                </a:rPr>
                <a:t>首部</a:t>
              </a:r>
              <a:endParaRPr lang="zh-CN" altLang="en-US" sz="900" b="1" dirty="0">
                <a:solidFill>
                  <a:schemeClr val="tx1"/>
                </a:solidFill>
                <a:latin typeface="微软雅黑" pitchFamily="34" charset="-122"/>
                <a:ea typeface="微软雅黑" pitchFamily="34" charset="-122"/>
              </a:endParaRPr>
            </a:p>
          </p:txBody>
        </p:sp>
        <p:sp>
          <p:nvSpPr>
            <p:cNvPr id="78" name="矩形 77"/>
            <p:cNvSpPr/>
            <p:nvPr/>
          </p:nvSpPr>
          <p:spPr>
            <a:xfrm>
              <a:off x="6601069" y="2677251"/>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IP </a:t>
              </a:r>
              <a:r>
                <a:rPr lang="zh-CN" altLang="en-US" sz="900" b="1" dirty="0" smtClean="0">
                  <a:solidFill>
                    <a:schemeClr val="tx1"/>
                  </a:solidFill>
                  <a:latin typeface="微软雅黑" pitchFamily="34" charset="-122"/>
                  <a:ea typeface="微软雅黑" pitchFamily="34" charset="-122"/>
                </a:rPr>
                <a:t>数据</a:t>
              </a:r>
              <a:endParaRPr lang="zh-CN" altLang="en-US" sz="900" b="1" dirty="0">
                <a:solidFill>
                  <a:schemeClr val="tx1"/>
                </a:solidFill>
                <a:latin typeface="微软雅黑" pitchFamily="34" charset="-122"/>
                <a:ea typeface="微软雅黑" pitchFamily="34" charset="-122"/>
              </a:endParaRPr>
            </a:p>
          </p:txBody>
        </p:sp>
        <p:sp>
          <p:nvSpPr>
            <p:cNvPr id="79" name="矩形 78"/>
            <p:cNvSpPr/>
            <p:nvPr/>
          </p:nvSpPr>
          <p:spPr>
            <a:xfrm>
              <a:off x="6052508" y="2677251"/>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IP</a:t>
              </a:r>
            </a:p>
            <a:p>
              <a:pPr algn="ctr"/>
              <a:r>
                <a:rPr lang="zh-CN" altLang="en-US" sz="900" b="1" dirty="0" smtClean="0">
                  <a:solidFill>
                    <a:schemeClr val="tx1"/>
                  </a:solidFill>
                  <a:latin typeface="微软雅黑" pitchFamily="34" charset="-122"/>
                  <a:ea typeface="微软雅黑" pitchFamily="34" charset="-122"/>
                </a:rPr>
                <a:t>首部</a:t>
              </a:r>
              <a:endParaRPr lang="zh-CN" altLang="en-US" sz="900" b="1" dirty="0">
                <a:solidFill>
                  <a:schemeClr val="tx1"/>
                </a:solidFill>
                <a:latin typeface="微软雅黑" pitchFamily="34" charset="-122"/>
                <a:ea typeface="微软雅黑" pitchFamily="34" charset="-122"/>
              </a:endParaRPr>
            </a:p>
          </p:txBody>
        </p:sp>
        <p:sp>
          <p:nvSpPr>
            <p:cNvPr id="82" name="下箭头 81"/>
            <p:cNvSpPr/>
            <p:nvPr/>
          </p:nvSpPr>
          <p:spPr>
            <a:xfrm flipV="1">
              <a:off x="7444566" y="160354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3" name="下箭头 82"/>
            <p:cNvSpPr/>
            <p:nvPr/>
          </p:nvSpPr>
          <p:spPr>
            <a:xfrm flipV="1">
              <a:off x="7434591" y="205057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4" name="下箭头 83"/>
            <p:cNvSpPr/>
            <p:nvPr/>
          </p:nvSpPr>
          <p:spPr>
            <a:xfrm flipV="1">
              <a:off x="7426167" y="2508723"/>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6" name="直接连接符 85"/>
            <p:cNvCxnSpPr/>
            <p:nvPr/>
          </p:nvCxnSpPr>
          <p:spPr>
            <a:xfrm>
              <a:off x="7169905"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896697"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896697"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620650"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46" name="Object 4"/>
          <p:cNvGraphicFramePr>
            <a:graphicFrameLocks noChangeAspect="1"/>
          </p:cNvGraphicFramePr>
          <p:nvPr>
            <p:extLst>
              <p:ext uri="{D42A27DB-BD31-4B8C-83A1-F6EECF244321}">
                <p14:modId xmlns:p14="http://schemas.microsoft.com/office/powerpoint/2010/main" val="515026737"/>
              </p:ext>
            </p:extLst>
          </p:nvPr>
        </p:nvGraphicFramePr>
        <p:xfrm>
          <a:off x="3853609" y="2330105"/>
          <a:ext cx="1183169" cy="707961"/>
        </p:xfrm>
        <a:graphic>
          <a:graphicData uri="http://schemas.openxmlformats.org/presentationml/2006/ole">
            <mc:AlternateContent xmlns:mc="http://schemas.openxmlformats.org/markup-compatibility/2006">
              <mc:Choice xmlns:v="urn:schemas-microsoft-com:vml" Requires="v">
                <p:oleObj spid="_x0000_s14379" name="Visio" r:id="rId3" imgW="1689885" imgH="964337" progId="">
                  <p:embed/>
                </p:oleObj>
              </mc:Choice>
              <mc:Fallback>
                <p:oleObj name="Visio" r:id="rId3" imgW="1689885" imgH="964337" progId="">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609" y="2330105"/>
                        <a:ext cx="1183169" cy="70796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右箭头 7"/>
          <p:cNvSpPr/>
          <p:nvPr/>
        </p:nvSpPr>
        <p:spPr>
          <a:xfrm>
            <a:off x="3402967"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65994"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65799" y="3087650"/>
            <a:ext cx="7759635" cy="1134734"/>
          </a:xfrm>
          <a:prstGeom prst="rect">
            <a:avLst/>
          </a:prstGeom>
        </p:spPr>
        <p:txBody>
          <a:bodyPr wrap="square">
            <a:spAutoFit/>
          </a:bodyPr>
          <a:lstStyle/>
          <a:p>
            <a:pPr>
              <a:lnSpc>
                <a:spcPts val="2800"/>
              </a:lnSpc>
              <a:buClr>
                <a:srgbClr val="0070C0"/>
              </a:buClr>
            </a:pPr>
            <a:r>
              <a:rPr lang="zh-CN" altLang="en-US" b="1" dirty="0">
                <a:latin typeface="微软雅黑" pitchFamily="34" charset="-122"/>
                <a:ea typeface="微软雅黑" pitchFamily="34" charset="-122"/>
              </a:rPr>
              <a:t>应用程序必须选择</a:t>
            </a:r>
            <a:r>
              <a:rPr lang="zh-CN" altLang="en-US" b="1" dirty="0">
                <a:solidFill>
                  <a:srgbClr val="C00000"/>
                </a:solidFill>
                <a:latin typeface="微软雅黑" pitchFamily="34" charset="-122"/>
                <a:ea typeface="微软雅黑" pitchFamily="34" charset="-122"/>
              </a:rPr>
              <a:t>合适大小</a:t>
            </a:r>
            <a:r>
              <a:rPr lang="zh-CN" altLang="en-US" b="1" dirty="0">
                <a:latin typeface="微软雅黑" pitchFamily="34" charset="-122"/>
                <a:ea typeface="微软雅黑" pitchFamily="34" charset="-122"/>
              </a:rPr>
              <a:t>的报文。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若报文太长</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IP </a:t>
            </a:r>
            <a:r>
              <a:rPr lang="zh-CN" altLang="en-US" b="1" dirty="0">
                <a:latin typeface="微软雅黑" pitchFamily="34" charset="-122"/>
                <a:ea typeface="微软雅黑" pitchFamily="34" charset="-122"/>
              </a:rPr>
              <a:t>层在传送时可能要进行分片，降低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若报文太短</a:t>
            </a:r>
            <a:r>
              <a:rPr lang="zh-CN" altLang="en-US" b="1" dirty="0" smtClean="0">
                <a:latin typeface="微软雅黑" pitchFamily="34" charset="-122"/>
                <a:ea typeface="微软雅黑" pitchFamily="34" charset="-122"/>
              </a:rPr>
              <a:t>，会</a:t>
            </a:r>
            <a:r>
              <a:rPr lang="zh-CN" altLang="en-US" b="1" dirty="0">
                <a:latin typeface="微软雅黑" pitchFamily="34" charset="-122"/>
                <a:ea typeface="微软雅黑" pitchFamily="34" charset="-122"/>
              </a:rPr>
              <a:t>使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数据报的首部的相对长度太大，降低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p:txBody>
      </p:sp>
    </p:spTree>
    <p:extLst>
      <p:ext uri="{BB962C8B-B14F-4D97-AF65-F5344CB8AC3E}">
        <p14:creationId xmlns:p14="http://schemas.microsoft.com/office/powerpoint/2010/main" val="3773091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ea typeface="微软雅黑" pitchFamily="34" charset="-122"/>
              </a:rPr>
              <a:t>UDP </a:t>
            </a:r>
            <a:r>
              <a:rPr lang="zh-CN" altLang="en-US" sz="2000" b="1" dirty="0" smtClean="0">
                <a:solidFill>
                  <a:schemeClr val="bg1"/>
                </a:solidFill>
                <a:ea typeface="微软雅黑" pitchFamily="34" charset="-122"/>
              </a:rPr>
              <a:t>通信</a:t>
            </a:r>
            <a:r>
              <a:rPr lang="zh-CN" altLang="en-US" sz="2000" b="1" dirty="0">
                <a:solidFill>
                  <a:schemeClr val="bg1"/>
                </a:solidFill>
                <a:ea typeface="微软雅黑" pitchFamily="34" charset="-122"/>
              </a:rPr>
              <a:t>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794348" y="1128976"/>
            <a:ext cx="7538010" cy="2579179"/>
            <a:chOff x="794348" y="1128976"/>
            <a:chExt cx="7538010" cy="2579179"/>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7" name="直接箭头连接符 115"/>
            <p:cNvCxnSpPr>
              <a:cxnSpLocks noChangeShapeType="1"/>
            </p:cNvCxnSpPr>
            <p:nvPr/>
          </p:nvCxnSpPr>
          <p:spPr bwMode="auto">
            <a:xfrm flipH="1">
              <a:off x="2332542" y="2334367"/>
              <a:ext cx="10139" cy="422729"/>
            </a:xfrm>
            <a:prstGeom prst="straightConnector1">
              <a:avLst/>
            </a:prstGeom>
            <a:noFill/>
            <a:ln w="12700" algn="ctr">
              <a:solidFill>
                <a:schemeClr val="tx1"/>
              </a:solidFill>
              <a:round/>
              <a:headEnd/>
              <a:tailEnd type="triangle" w="sm" len="lg"/>
            </a:ln>
          </p:spPr>
        </p:cxn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smtClean="0">
                  <a:latin typeface="微软雅黑" panose="020B0503020204020204" pitchFamily="34" charset="-122"/>
                  <a:ea typeface="微软雅黑" panose="020B0503020204020204" pitchFamily="34" charset="-122"/>
                </a:rPr>
                <a:t>（请注意：运输层之间的这条虚线不是一条连接，表示的是一条逻辑通道）</a:t>
              </a:r>
              <a:endParaRPr lang="zh-CN" altLang="en-US" sz="1200" b="1" dirty="0">
                <a:latin typeface="微软雅黑" panose="020B0503020204020204" pitchFamily="34" charset="-122"/>
                <a:ea typeface="微软雅黑" panose="020B0503020204020204" pitchFamily="34" charset="-122"/>
              </a:endParaRP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9" name="下箭头 140"/>
            <p:cNvSpPr>
              <a:spLocks noChangeArrowheads="1"/>
            </p:cNvSpPr>
            <p:nvPr/>
          </p:nvSpPr>
          <p:spPr bwMode="auto">
            <a:xfrm>
              <a:off x="2358613" y="2384911"/>
              <a:ext cx="65178" cy="139378"/>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0" name="下箭头 141"/>
            <p:cNvSpPr>
              <a:spLocks noChangeArrowheads="1"/>
            </p:cNvSpPr>
            <p:nvPr/>
          </p:nvSpPr>
          <p:spPr bwMode="auto">
            <a:xfrm rot="8280000" flipH="1">
              <a:off x="6461911" y="2377253"/>
              <a:ext cx="66626" cy="139379"/>
            </a:xfrm>
            <a:prstGeom prst="downArrow">
              <a:avLst>
                <a:gd name="adj1" fmla="val 50000"/>
                <a:gd name="adj2" fmla="val 49457"/>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6" name="Rectangle 5"/>
            <p:cNvSpPr>
              <a:spLocks noChangeArrowheads="1"/>
            </p:cNvSpPr>
            <p:nvPr/>
          </p:nvSpPr>
          <p:spPr bwMode="auto">
            <a:xfrm rot="10800000" flipV="1">
              <a:off x="3936772" y="2984410"/>
              <a:ext cx="2268637" cy="294470"/>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x         b</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x        c</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smtClean="0">
                  <a:latin typeface="微软雅黑" panose="020B0503020204020204" pitchFamily="34" charset="-122"/>
                  <a:ea typeface="微软雅黑" panose="020B0503020204020204" pitchFamily="34" charset="-122"/>
                </a:rPr>
                <a:t>复用</a:t>
              </a:r>
              <a:endParaRPr lang="zh-CN" altLang="en-US" sz="1400" b="1" dirty="0">
                <a:latin typeface="微软雅黑" panose="020B0503020204020204" pitchFamily="34" charset="-122"/>
                <a:ea typeface="微软雅黑" panose="020B0503020204020204" pitchFamily="34" charset="-122"/>
              </a:endParaRP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smtClean="0">
                  <a:latin typeface="微软雅黑" panose="020B0503020204020204" pitchFamily="34" charset="-122"/>
                  <a:ea typeface="微软雅黑" panose="020B0503020204020204" pitchFamily="34" charset="-122"/>
                </a:rPr>
                <a:t>分用</a:t>
              </a:r>
              <a:endParaRPr lang="zh-CN" altLang="en-US" sz="1400" b="1" dirty="0">
                <a:latin typeface="微软雅黑" panose="020B0503020204020204" pitchFamily="34" charset="-122"/>
                <a:ea typeface="微软雅黑" panose="020B0503020204020204" pitchFamily="34" charset="-122"/>
              </a:endParaRP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1"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2" name="下箭头 140"/>
            <p:cNvSpPr>
              <a:spLocks noChangeArrowheads="1"/>
            </p:cNvSpPr>
            <p:nvPr/>
          </p:nvSpPr>
          <p:spPr bwMode="auto">
            <a:xfrm rot="16200000">
              <a:off x="5041352" y="3215012"/>
              <a:ext cx="68924" cy="131803"/>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3"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smtClean="0">
                  <a:latin typeface="微软雅黑" panose="020B0503020204020204" pitchFamily="34" charset="-122"/>
                  <a:ea typeface="微软雅黑" panose="020B0503020204020204" pitchFamily="34" charset="-122"/>
                </a:rPr>
                <a:t>不可靠的信道</a:t>
              </a:r>
              <a:endParaRPr lang="zh-CN" altLang="en-US" sz="1400" b="1" dirty="0">
                <a:latin typeface="微软雅黑" panose="020B0503020204020204" pitchFamily="34" charset="-122"/>
                <a:ea typeface="微软雅黑" panose="020B0503020204020204" pitchFamily="34" charset="-122"/>
              </a:endParaRP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gr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smtClean="0">
                <a:solidFill>
                  <a:srgbClr val="C00000"/>
                </a:solidFill>
                <a:latin typeface="微软雅黑" pitchFamily="34" charset="-122"/>
                <a:ea typeface="微软雅黑" pitchFamily="34" charset="-122"/>
              </a:rPr>
              <a:t>复用：</a:t>
            </a:r>
            <a:r>
              <a:rPr lang="zh-CN" altLang="en-US" sz="1600" b="1" dirty="0" smtClean="0">
                <a:latin typeface="微软雅黑" pitchFamily="34" charset="-122"/>
                <a:ea typeface="微软雅黑" pitchFamily="34" charset="-122"/>
              </a:rPr>
              <a:t>将 </a:t>
            </a:r>
            <a:r>
              <a:rPr lang="en-US" altLang="zh-CN" sz="1600" b="1" dirty="0" smtClean="0">
                <a:latin typeface="微软雅黑" pitchFamily="34" charset="-122"/>
                <a:ea typeface="微软雅黑" pitchFamily="34" charset="-122"/>
              </a:rPr>
              <a:t>UDP </a:t>
            </a:r>
            <a:r>
              <a:rPr lang="zh-CN" altLang="en-US" sz="1600" b="1" dirty="0" smtClean="0">
                <a:latin typeface="微软雅黑" pitchFamily="34" charset="-122"/>
                <a:ea typeface="微软雅黑" pitchFamily="34" charset="-122"/>
              </a:rPr>
              <a:t>用户</a:t>
            </a:r>
            <a:r>
              <a:rPr lang="zh-CN" altLang="en-US" sz="1600" b="1" dirty="0">
                <a:latin typeface="微软雅黑" pitchFamily="34" charset="-122"/>
                <a:ea typeface="微软雅黑" pitchFamily="34" charset="-122"/>
              </a:rPr>
              <a:t>数据报组装成不同</a:t>
            </a:r>
            <a:r>
              <a:rPr lang="zh-CN" altLang="en-US" sz="1600" b="1" dirty="0" smtClean="0">
                <a:latin typeface="微软雅黑" pitchFamily="34" charset="-122"/>
                <a:ea typeface="微软雅黑" pitchFamily="34" charset="-122"/>
              </a:rPr>
              <a:t>的 </a:t>
            </a:r>
            <a:r>
              <a:rPr lang="en-US" altLang="zh-CN" sz="1600" b="1" dirty="0" smtClean="0">
                <a:latin typeface="微软雅黑" pitchFamily="34" charset="-122"/>
                <a:ea typeface="微软雅黑" pitchFamily="34" charset="-122"/>
              </a:rPr>
              <a:t>IP </a:t>
            </a:r>
            <a:r>
              <a:rPr lang="zh-CN" altLang="en-US" sz="1600" b="1" dirty="0" smtClean="0">
                <a:latin typeface="微软雅黑" pitchFamily="34" charset="-122"/>
                <a:ea typeface="微软雅黑" pitchFamily="34" charset="-122"/>
              </a:rPr>
              <a:t>数据报</a:t>
            </a:r>
            <a:r>
              <a:rPr lang="zh-CN" altLang="en-US" sz="1600" b="1" dirty="0">
                <a:latin typeface="微软雅黑" pitchFamily="34" charset="-122"/>
                <a:ea typeface="微软雅黑" pitchFamily="34" charset="-122"/>
              </a:rPr>
              <a:t>，发送到互联网</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buClr>
                <a:srgbClr val="0070C0"/>
              </a:buClr>
            </a:pPr>
            <a:r>
              <a:rPr lang="zh-CN" altLang="en-US" sz="1600" b="1" dirty="0" smtClean="0">
                <a:solidFill>
                  <a:srgbClr val="C00000"/>
                </a:solidFill>
                <a:latin typeface="微软雅黑" pitchFamily="34" charset="-122"/>
                <a:ea typeface="微软雅黑" pitchFamily="34" charset="-122"/>
              </a:rPr>
              <a:t>分用：</a:t>
            </a:r>
            <a:r>
              <a:rPr lang="zh-CN" altLang="en-US" sz="1600" b="1" dirty="0" smtClean="0">
                <a:latin typeface="微软雅黑" pitchFamily="34" charset="-122"/>
                <a:ea typeface="微软雅黑" pitchFamily="34" charset="-122"/>
              </a:rPr>
              <a:t>根据 </a:t>
            </a:r>
            <a:r>
              <a:rPr lang="en-US" altLang="zh-CN" sz="1600" b="1" dirty="0" smtClean="0">
                <a:latin typeface="微软雅黑" pitchFamily="34" charset="-122"/>
                <a:ea typeface="微软雅黑" pitchFamily="34" charset="-122"/>
              </a:rPr>
              <a:t>UDP </a:t>
            </a:r>
            <a:r>
              <a:rPr lang="zh-CN" altLang="en-US" sz="1600" b="1" dirty="0" smtClean="0">
                <a:latin typeface="微软雅黑" pitchFamily="34" charset="-122"/>
                <a:ea typeface="微软雅黑" pitchFamily="34" charset="-122"/>
              </a:rPr>
              <a:t>用户数据报首部</a:t>
            </a:r>
            <a:r>
              <a:rPr lang="zh-CN" altLang="en-US" sz="1600" b="1" dirty="0">
                <a:latin typeface="微软雅黑" pitchFamily="34" charset="-122"/>
                <a:ea typeface="微软雅黑" pitchFamily="34" charset="-122"/>
              </a:rPr>
              <a:t>中的目的端口号</a:t>
            </a:r>
            <a:r>
              <a:rPr lang="zh-CN" altLang="en-US" sz="1600" b="1" dirty="0" smtClean="0">
                <a:latin typeface="微软雅黑" pitchFamily="34" charset="-122"/>
                <a:ea typeface="微软雅黑" pitchFamily="34" charset="-122"/>
              </a:rPr>
              <a:t>，将数据报分别</a:t>
            </a:r>
            <a:r>
              <a:rPr lang="zh-CN" altLang="en-US" sz="1600" b="1" dirty="0">
                <a:latin typeface="微软雅黑" pitchFamily="34" charset="-122"/>
                <a:ea typeface="微软雅黑" pitchFamily="34" charset="-122"/>
              </a:rPr>
              <a:t>传送到相应的端口，</a:t>
            </a:r>
            <a:r>
              <a:rPr lang="zh-CN" altLang="en-US" sz="1600" b="1" dirty="0" smtClean="0">
                <a:latin typeface="微软雅黑" pitchFamily="34" charset="-122"/>
                <a:ea typeface="微软雅黑" pitchFamily="34" charset="-122"/>
              </a:rPr>
              <a:t>以便应用</a:t>
            </a:r>
            <a:r>
              <a:rPr lang="zh-CN" altLang="en-US" sz="1600" b="1" dirty="0">
                <a:latin typeface="微软雅黑" pitchFamily="34" charset="-122"/>
                <a:ea typeface="微软雅黑" pitchFamily="34" charset="-122"/>
              </a:rPr>
              <a:t>进程到端口读取数据</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多对一的通信</a:t>
            </a:r>
          </a:p>
        </p:txBody>
      </p:sp>
    </p:spTree>
    <p:extLst>
      <p:ext uri="{BB962C8B-B14F-4D97-AF65-F5344CB8AC3E}">
        <p14:creationId xmlns:p14="http://schemas.microsoft.com/office/powerpoint/2010/main" val="18118811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ea typeface="微软雅黑" pitchFamily="34" charset="-122"/>
              </a:rPr>
              <a:t>UDP </a:t>
            </a:r>
            <a:r>
              <a:rPr lang="zh-CN" altLang="en-US" sz="2000" b="1" dirty="0" smtClean="0">
                <a:solidFill>
                  <a:schemeClr val="bg1"/>
                </a:solidFill>
                <a:ea typeface="微软雅黑" pitchFamily="34" charset="-122"/>
              </a:rPr>
              <a:t>通信</a:t>
            </a:r>
            <a:r>
              <a:rPr lang="zh-CN" altLang="en-US" sz="2000" b="1" dirty="0">
                <a:solidFill>
                  <a:schemeClr val="bg1"/>
                </a:solidFill>
                <a:ea typeface="微软雅黑" pitchFamily="34" charset="-122"/>
              </a:rPr>
              <a:t>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smtClean="0">
                <a:solidFill>
                  <a:srgbClr val="C00000"/>
                </a:solidFill>
                <a:latin typeface="微软雅黑" pitchFamily="34" charset="-122"/>
                <a:ea typeface="微软雅黑" pitchFamily="34" charset="-122"/>
              </a:rPr>
              <a:t>复用：</a:t>
            </a:r>
            <a:r>
              <a:rPr lang="zh-CN" altLang="en-US" sz="1600" b="1" dirty="0" smtClean="0">
                <a:latin typeface="微软雅黑" pitchFamily="34" charset="-122"/>
                <a:ea typeface="微软雅黑" pitchFamily="34" charset="-122"/>
              </a:rPr>
              <a:t>将 </a:t>
            </a:r>
            <a:r>
              <a:rPr lang="en-US" altLang="zh-CN" sz="1600" b="1" dirty="0" smtClean="0">
                <a:latin typeface="微软雅黑" pitchFamily="34" charset="-122"/>
                <a:ea typeface="微软雅黑" pitchFamily="34" charset="-122"/>
              </a:rPr>
              <a:t>UDP </a:t>
            </a:r>
            <a:r>
              <a:rPr lang="zh-CN" altLang="en-US" sz="1600" b="1" dirty="0" smtClean="0">
                <a:latin typeface="微软雅黑" pitchFamily="34" charset="-122"/>
                <a:ea typeface="微软雅黑" pitchFamily="34" charset="-122"/>
              </a:rPr>
              <a:t>用户</a:t>
            </a:r>
            <a:r>
              <a:rPr lang="zh-CN" altLang="en-US" sz="1600" b="1" dirty="0">
                <a:latin typeface="微软雅黑" pitchFamily="34" charset="-122"/>
                <a:ea typeface="微软雅黑" pitchFamily="34" charset="-122"/>
              </a:rPr>
              <a:t>数据报组装成不同</a:t>
            </a:r>
            <a:r>
              <a:rPr lang="zh-CN" altLang="en-US" sz="1600" b="1" dirty="0" smtClean="0">
                <a:latin typeface="微软雅黑" pitchFamily="34" charset="-122"/>
                <a:ea typeface="微软雅黑" pitchFamily="34" charset="-122"/>
              </a:rPr>
              <a:t>的 </a:t>
            </a:r>
            <a:r>
              <a:rPr lang="en-US" altLang="zh-CN" sz="1600" b="1" dirty="0" smtClean="0">
                <a:latin typeface="微软雅黑" pitchFamily="34" charset="-122"/>
                <a:ea typeface="微软雅黑" pitchFamily="34" charset="-122"/>
              </a:rPr>
              <a:t>IP </a:t>
            </a:r>
            <a:r>
              <a:rPr lang="zh-CN" altLang="en-US" sz="1600" b="1" dirty="0" smtClean="0">
                <a:latin typeface="微软雅黑" pitchFamily="34" charset="-122"/>
                <a:ea typeface="微软雅黑" pitchFamily="34" charset="-122"/>
              </a:rPr>
              <a:t>数据报</a:t>
            </a:r>
            <a:r>
              <a:rPr lang="zh-CN" altLang="en-US" sz="1600" b="1" dirty="0">
                <a:latin typeface="微软雅黑" pitchFamily="34" charset="-122"/>
                <a:ea typeface="微软雅黑" pitchFamily="34" charset="-122"/>
              </a:rPr>
              <a:t>，发送到互联网</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buClr>
                <a:srgbClr val="0070C0"/>
              </a:buClr>
            </a:pPr>
            <a:r>
              <a:rPr lang="zh-CN" altLang="en-US" sz="1600" b="1" dirty="0" smtClean="0">
                <a:solidFill>
                  <a:srgbClr val="C00000"/>
                </a:solidFill>
                <a:latin typeface="微软雅黑" pitchFamily="34" charset="-122"/>
                <a:ea typeface="微软雅黑" pitchFamily="34" charset="-122"/>
              </a:rPr>
              <a:t>分用：</a:t>
            </a:r>
            <a:r>
              <a:rPr lang="zh-CN" altLang="en-US" sz="1600" b="1" dirty="0" smtClean="0">
                <a:latin typeface="微软雅黑" pitchFamily="34" charset="-122"/>
                <a:ea typeface="微软雅黑" pitchFamily="34" charset="-122"/>
              </a:rPr>
              <a:t>根据 </a:t>
            </a:r>
            <a:r>
              <a:rPr lang="en-US" altLang="zh-CN" sz="1600" b="1" dirty="0" smtClean="0">
                <a:latin typeface="微软雅黑" pitchFamily="34" charset="-122"/>
                <a:ea typeface="微软雅黑" pitchFamily="34" charset="-122"/>
              </a:rPr>
              <a:t>UDP </a:t>
            </a:r>
            <a:r>
              <a:rPr lang="zh-CN" altLang="en-US" sz="1600" b="1" dirty="0" smtClean="0">
                <a:latin typeface="微软雅黑" pitchFamily="34" charset="-122"/>
                <a:ea typeface="微软雅黑" pitchFamily="34" charset="-122"/>
              </a:rPr>
              <a:t>用户数据报首部</a:t>
            </a:r>
            <a:r>
              <a:rPr lang="zh-CN" altLang="en-US" sz="1600" b="1" dirty="0">
                <a:latin typeface="微软雅黑" pitchFamily="34" charset="-122"/>
                <a:ea typeface="微软雅黑" pitchFamily="34" charset="-122"/>
              </a:rPr>
              <a:t>中的目的端口号</a:t>
            </a:r>
            <a:r>
              <a:rPr lang="zh-CN" altLang="en-US" sz="1600" b="1" dirty="0" smtClean="0">
                <a:latin typeface="微软雅黑" pitchFamily="34" charset="-122"/>
                <a:ea typeface="微软雅黑" pitchFamily="34" charset="-122"/>
              </a:rPr>
              <a:t>，将数据报分别</a:t>
            </a:r>
            <a:r>
              <a:rPr lang="zh-CN" altLang="en-US" sz="1600" b="1" dirty="0">
                <a:latin typeface="微软雅黑" pitchFamily="34" charset="-122"/>
                <a:ea typeface="微软雅黑" pitchFamily="34" charset="-122"/>
              </a:rPr>
              <a:t>传送到相应的端口，</a:t>
            </a:r>
            <a:r>
              <a:rPr lang="zh-CN" altLang="en-US" sz="1600" b="1" dirty="0" smtClean="0">
                <a:latin typeface="微软雅黑" pitchFamily="34" charset="-122"/>
                <a:ea typeface="微软雅黑" pitchFamily="34" charset="-122"/>
              </a:rPr>
              <a:t>以便应用</a:t>
            </a:r>
            <a:r>
              <a:rPr lang="zh-CN" altLang="en-US" sz="1600" b="1" dirty="0">
                <a:latin typeface="微软雅黑" pitchFamily="34" charset="-122"/>
                <a:ea typeface="微软雅黑" pitchFamily="34" charset="-122"/>
              </a:rPr>
              <a:t>进程到端口读取数据</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一对</a:t>
            </a:r>
            <a:r>
              <a:rPr lang="zh-CN" altLang="en-US" sz="1600" b="1" dirty="0">
                <a:solidFill>
                  <a:schemeClr val="bg1"/>
                </a:solidFill>
                <a:latin typeface="微软雅黑" panose="020B0503020204020204" pitchFamily="34" charset="-122"/>
                <a:ea typeface="微软雅黑" panose="020B0503020204020204" pitchFamily="34" charset="-122"/>
              </a:rPr>
              <a:t>多</a:t>
            </a:r>
            <a:r>
              <a:rPr lang="zh-CN" altLang="en-US" sz="1600" b="1" dirty="0" smtClean="0">
                <a:solidFill>
                  <a:schemeClr val="bg1"/>
                </a:solidFill>
                <a:latin typeface="微软雅黑" panose="020B0503020204020204" pitchFamily="34" charset="-122"/>
                <a:ea typeface="微软雅黑" panose="020B0503020204020204" pitchFamily="34" charset="-122"/>
              </a:rPr>
              <a:t>的</a:t>
            </a:r>
            <a:r>
              <a:rPr lang="zh-CN" altLang="en-US" sz="1600" b="1" dirty="0">
                <a:solidFill>
                  <a:schemeClr val="bg1"/>
                </a:solidFill>
                <a:latin typeface="微软雅黑" panose="020B0503020204020204" pitchFamily="34" charset="-122"/>
                <a:ea typeface="微软雅黑" panose="020B0503020204020204" pitchFamily="34" charset="-122"/>
              </a:rPr>
              <a:t>通信</a:t>
            </a:r>
          </a:p>
        </p:txBody>
      </p:sp>
      <p:grpSp>
        <p:nvGrpSpPr>
          <p:cNvPr id="2" name="组合 1"/>
          <p:cNvGrpSpPr/>
          <p:nvPr/>
        </p:nvGrpSpPr>
        <p:grpSpPr>
          <a:xfrm>
            <a:off x="794348" y="1138723"/>
            <a:ext cx="7538010" cy="2569432"/>
            <a:chOff x="794348" y="1138723"/>
            <a:chExt cx="7538010" cy="2569432"/>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smtClean="0">
                  <a:latin typeface="微软雅黑" panose="020B0503020204020204" pitchFamily="34" charset="-122"/>
                  <a:ea typeface="微软雅黑" panose="020B0503020204020204" pitchFamily="34" charset="-122"/>
                </a:rPr>
                <a:t>（请注意：运输层之间的这条虚线不是一条连接，表示的是一条逻辑通道）</a:t>
              </a:r>
              <a:endParaRPr lang="zh-CN" altLang="en-US" sz="1200" b="1" dirty="0">
                <a:latin typeface="微软雅黑" panose="020B0503020204020204" pitchFamily="34" charset="-122"/>
                <a:ea typeface="微软雅黑" panose="020B0503020204020204" pitchFamily="34" charset="-122"/>
              </a:endParaRP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smtClean="0">
                  <a:latin typeface="微软雅黑" panose="020B0503020204020204" pitchFamily="34" charset="-122"/>
                  <a:ea typeface="微软雅黑" panose="020B0503020204020204" pitchFamily="34" charset="-122"/>
                </a:rPr>
                <a:t>复用</a:t>
              </a:r>
              <a:endParaRPr lang="zh-CN" altLang="en-US" sz="1400" b="1" dirty="0">
                <a:latin typeface="微软雅黑" panose="020B0503020204020204" pitchFamily="34" charset="-122"/>
                <a:ea typeface="微软雅黑" panose="020B0503020204020204" pitchFamily="34" charset="-122"/>
              </a:endParaRP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smtClean="0">
                  <a:latin typeface="微软雅黑" panose="020B0503020204020204" pitchFamily="34" charset="-122"/>
                  <a:ea typeface="微软雅黑" panose="020B0503020204020204" pitchFamily="34" charset="-122"/>
                </a:rPr>
                <a:t>分用</a:t>
              </a:r>
              <a:endParaRPr lang="zh-CN" altLang="en-US" sz="1400" b="1" dirty="0">
                <a:latin typeface="微软雅黑" panose="020B0503020204020204" pitchFamily="34" charset="-122"/>
                <a:ea typeface="微软雅黑" panose="020B0503020204020204" pitchFamily="34" charset="-122"/>
              </a:endParaRP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smtClean="0">
                  <a:latin typeface="微软雅黑" panose="020B0503020204020204" pitchFamily="34" charset="-122"/>
                  <a:ea typeface="微软雅黑" panose="020B0503020204020204" pitchFamily="34" charset="-122"/>
                </a:rPr>
                <a:t>不可靠的信道</a:t>
              </a:r>
              <a:endParaRPr lang="zh-CN" altLang="en-US" sz="1400" b="1" dirty="0">
                <a:latin typeface="微软雅黑" panose="020B0503020204020204" pitchFamily="34" charset="-122"/>
                <a:ea typeface="微软雅黑" panose="020B0503020204020204" pitchFamily="34" charset="-122"/>
              </a:endParaRP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sp>
          <p:nvSpPr>
            <p:cNvPr id="175" name="Rectangle 5"/>
            <p:cNvSpPr>
              <a:spLocks noChangeArrowheads="1"/>
            </p:cNvSpPr>
            <p:nvPr/>
          </p:nvSpPr>
          <p:spPr bwMode="auto">
            <a:xfrm rot="10800000" flipV="1">
              <a:off x="3936772" y="2988004"/>
              <a:ext cx="2268637"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x         a</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y        c</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76"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7"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8" name="下箭头 136"/>
            <p:cNvSpPr>
              <a:spLocks noChangeArrowheads="1"/>
            </p:cNvSpPr>
            <p:nvPr/>
          </p:nvSpPr>
          <p:spPr bwMode="auto">
            <a:xfrm rot="16200000">
              <a:off x="5035031"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9" name="下箭头 147"/>
            <p:cNvSpPr>
              <a:spLocks noChangeArrowheads="1"/>
            </p:cNvSpPr>
            <p:nvPr/>
          </p:nvSpPr>
          <p:spPr bwMode="auto">
            <a:xfrm rot="13445197">
              <a:off x="6920959" y="2592393"/>
              <a:ext cx="70957" cy="128776"/>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326386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3" y="622412"/>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859033" y="570997"/>
            <a:ext cx="3425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5.2.2  UDP </a:t>
            </a:r>
            <a:r>
              <a:rPr lang="zh-CN" altLang="en-US" sz="2400" b="1" dirty="0">
                <a:solidFill>
                  <a:schemeClr val="bg1"/>
                </a:solidFill>
                <a:latin typeface="微软雅黑" pitchFamily="34" charset="-122"/>
                <a:ea typeface="微软雅黑" pitchFamily="34" charset="-122"/>
              </a:rPr>
              <a:t>的首部</a:t>
            </a:r>
            <a:r>
              <a:rPr lang="zh-CN" altLang="en-US" sz="2400" b="1" dirty="0" smtClean="0">
                <a:solidFill>
                  <a:schemeClr val="bg1"/>
                </a:solidFill>
                <a:latin typeface="微软雅黑" pitchFamily="34" charset="-122"/>
                <a:ea typeface="微软雅黑" pitchFamily="34" charset="-122"/>
              </a:rPr>
              <a:t>格式</a:t>
            </a:r>
            <a:endParaRPr lang="zh-CN" altLang="en-US" sz="2400" b="1" dirty="0">
              <a:solidFill>
                <a:schemeClr val="bg1"/>
              </a:solidFill>
              <a:latin typeface="微软雅黑" pitchFamily="34" charset="-122"/>
              <a:ea typeface="微软雅黑" pitchFamily="34" charset="-122"/>
            </a:endParaRPr>
          </a:p>
        </p:txBody>
      </p:sp>
      <p:sp>
        <p:nvSpPr>
          <p:cNvPr id="9" name="圆角矩形 8"/>
          <p:cNvSpPr/>
          <p:nvPr/>
        </p:nvSpPr>
        <p:spPr>
          <a:xfrm>
            <a:off x="545143" y="1051915"/>
            <a:ext cx="8053711" cy="23470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76546" y="3383327"/>
            <a:ext cx="7174141" cy="1323439"/>
          </a:xfrm>
          <a:prstGeom prst="rect">
            <a:avLst/>
          </a:prstGeom>
        </p:spPr>
        <p:txBody>
          <a:bodyPr wrap="square">
            <a:spAutoFit/>
          </a:bodyPr>
          <a:lstStyle/>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(1) </a:t>
            </a:r>
            <a:r>
              <a:rPr lang="zh-CN" altLang="en-US" sz="1600" b="1" dirty="0">
                <a:solidFill>
                  <a:srgbClr val="0000FF"/>
                </a:solidFill>
                <a:latin typeface="微软雅黑" panose="020B0503020204020204" pitchFamily="34" charset="-122"/>
                <a:ea typeface="微软雅黑" panose="020B0503020204020204" pitchFamily="34" charset="-122"/>
              </a:rPr>
              <a:t>源</a:t>
            </a:r>
            <a:r>
              <a:rPr lang="zh-CN" altLang="en-US" sz="1600" b="1" dirty="0" smtClean="0">
                <a:solidFill>
                  <a:srgbClr val="0000FF"/>
                </a:solidFill>
                <a:latin typeface="微软雅黑" panose="020B0503020204020204" pitchFamily="34" charset="-122"/>
                <a:ea typeface="微软雅黑" panose="020B0503020204020204" pitchFamily="34" charset="-122"/>
              </a:rPr>
              <a:t>端口</a:t>
            </a:r>
            <a:r>
              <a:rPr lang="zh-CN" altLang="en-US" sz="1600" b="1" dirty="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源</a:t>
            </a:r>
            <a:r>
              <a:rPr lang="zh-CN" altLang="en-US" sz="1600" b="1" dirty="0">
                <a:latin typeface="微软雅黑" panose="020B0503020204020204" pitchFamily="34" charset="-122"/>
                <a:ea typeface="微软雅黑" panose="020B0503020204020204" pitchFamily="34" charset="-122"/>
              </a:rPr>
              <a:t>端口号。在需要对方回信时选用。不需要时可用</a:t>
            </a:r>
            <a:r>
              <a:rPr lang="zh-CN" altLang="en-US" sz="1600" b="1" dirty="0" smtClean="0">
                <a:latin typeface="微软雅黑" panose="020B0503020204020204" pitchFamily="34" charset="-122"/>
                <a:ea typeface="微软雅黑" panose="020B0503020204020204" pitchFamily="34" charset="-122"/>
              </a:rPr>
              <a:t>全 </a:t>
            </a:r>
            <a:r>
              <a:rPr lang="en-US" altLang="zh-CN" sz="1600" b="1" dirty="0" smtClean="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(2) </a:t>
            </a:r>
            <a:r>
              <a:rPr lang="zh-CN" altLang="en-US" sz="1600" b="1" dirty="0">
                <a:solidFill>
                  <a:srgbClr val="0000FF"/>
                </a:solidFill>
                <a:latin typeface="微软雅黑" panose="020B0503020204020204" pitchFamily="34" charset="-122"/>
                <a:ea typeface="微软雅黑" panose="020B0503020204020204" pitchFamily="34" charset="-122"/>
              </a:rPr>
              <a:t>目的端口：</a:t>
            </a:r>
            <a:r>
              <a:rPr lang="zh-CN" altLang="en-US" sz="1600" b="1" dirty="0" smtClean="0">
                <a:latin typeface="微软雅黑" panose="020B0503020204020204" pitchFamily="34" charset="-122"/>
                <a:ea typeface="微软雅黑" panose="020B0503020204020204" pitchFamily="34" charset="-122"/>
              </a:rPr>
              <a:t>目的</a:t>
            </a:r>
            <a:r>
              <a:rPr lang="zh-CN" altLang="en-US" sz="1600" b="1" dirty="0">
                <a:latin typeface="微软雅黑" panose="020B0503020204020204" pitchFamily="34" charset="-122"/>
                <a:ea typeface="微软雅黑" panose="020B0503020204020204" pitchFamily="34" charset="-122"/>
              </a:rPr>
              <a:t>端口号</a:t>
            </a:r>
            <a:r>
              <a:rPr lang="zh-CN" altLang="en-US" sz="1600" b="1" dirty="0" smtClean="0">
                <a:latin typeface="微软雅黑" panose="020B0503020204020204" pitchFamily="34" charset="-122"/>
                <a:ea typeface="微软雅黑" panose="020B0503020204020204" pitchFamily="34" charset="-122"/>
              </a:rPr>
              <a:t>。终点</a:t>
            </a:r>
            <a:r>
              <a:rPr lang="zh-CN" altLang="en-US" sz="1600" b="1" dirty="0">
                <a:latin typeface="微软雅黑" panose="020B0503020204020204" pitchFamily="34" charset="-122"/>
                <a:ea typeface="微软雅黑" panose="020B0503020204020204" pitchFamily="34" charset="-122"/>
              </a:rPr>
              <a:t>交付报文时必须使用。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(3) </a:t>
            </a:r>
            <a:r>
              <a:rPr lang="zh-CN" altLang="en-US" sz="1600" b="1" dirty="0">
                <a:solidFill>
                  <a:srgbClr val="0000FF"/>
                </a:solidFill>
                <a:latin typeface="微软雅黑" panose="020B0503020204020204" pitchFamily="34" charset="-122"/>
                <a:ea typeface="微软雅黑" panose="020B0503020204020204" pitchFamily="34" charset="-122"/>
              </a:rPr>
              <a:t>长度：</a:t>
            </a:r>
            <a:r>
              <a:rPr lang="en-US" altLang="zh-CN" sz="1600" b="1" dirty="0" smtClean="0">
                <a:latin typeface="微软雅黑" panose="020B0503020204020204" pitchFamily="34" charset="-122"/>
                <a:ea typeface="微软雅黑" panose="020B0503020204020204" pitchFamily="34" charset="-122"/>
              </a:rPr>
              <a:t>UDP </a:t>
            </a:r>
            <a:r>
              <a:rPr lang="zh-CN" altLang="en-US" sz="1600" b="1" dirty="0" smtClean="0">
                <a:latin typeface="微软雅黑" panose="020B0503020204020204" pitchFamily="34" charset="-122"/>
                <a:ea typeface="微软雅黑" panose="020B0503020204020204" pitchFamily="34" charset="-122"/>
              </a:rPr>
              <a:t>用户</a:t>
            </a:r>
            <a:r>
              <a:rPr lang="zh-CN" altLang="en-US" sz="1600" b="1" dirty="0">
                <a:latin typeface="微软雅黑" panose="020B0503020204020204" pitchFamily="34" charset="-122"/>
                <a:ea typeface="微软雅黑" panose="020B0503020204020204" pitchFamily="34" charset="-122"/>
              </a:rPr>
              <a:t>数据报的长度，其最小值</a:t>
            </a:r>
            <a:r>
              <a:rPr lang="zh-CN" altLang="en-US" sz="1600" b="1" dirty="0" smtClean="0">
                <a:latin typeface="微软雅黑" panose="020B0503020204020204" pitchFamily="34" charset="-122"/>
                <a:ea typeface="微软雅黑" panose="020B0503020204020204" pitchFamily="34" charset="-122"/>
              </a:rPr>
              <a:t>是 </a:t>
            </a:r>
            <a:r>
              <a:rPr lang="en-US" altLang="zh-CN" sz="1600" b="1" dirty="0" smtClean="0">
                <a:latin typeface="微软雅黑" panose="020B0503020204020204" pitchFamily="34" charset="-122"/>
                <a:ea typeface="微软雅黑" panose="020B0503020204020204" pitchFamily="34" charset="-122"/>
              </a:rPr>
              <a:t>8</a:t>
            </a:r>
            <a:r>
              <a:rPr lang="zh-CN" altLang="en-US" sz="1600" b="1" dirty="0">
                <a:latin typeface="微软雅黑" panose="020B0503020204020204" pitchFamily="34" charset="-122"/>
                <a:ea typeface="微软雅黑" panose="020B0503020204020204" pitchFamily="34" charset="-122"/>
              </a:rPr>
              <a:t>（仅有首部）。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(4) </a:t>
            </a:r>
            <a:r>
              <a:rPr lang="zh-CN" altLang="en-US" sz="1600" b="1" dirty="0">
                <a:solidFill>
                  <a:srgbClr val="0000FF"/>
                </a:solidFill>
                <a:latin typeface="微软雅黑" panose="020B0503020204020204" pitchFamily="34" charset="-122"/>
                <a:ea typeface="微软雅黑" panose="020B0503020204020204" pitchFamily="34" charset="-122"/>
              </a:rPr>
              <a:t>检验和：</a:t>
            </a:r>
            <a:r>
              <a:rPr lang="zh-CN" altLang="en-US" sz="1600" b="1" dirty="0" smtClean="0">
                <a:latin typeface="微软雅黑" panose="020B0503020204020204" pitchFamily="34" charset="-122"/>
                <a:ea typeface="微软雅黑" panose="020B0503020204020204" pitchFamily="34" charset="-122"/>
              </a:rPr>
              <a:t>检测 </a:t>
            </a:r>
            <a:r>
              <a:rPr lang="en-US" altLang="zh-CN" sz="1600" b="1" dirty="0" smtClean="0">
                <a:latin typeface="微软雅黑" panose="020B0503020204020204" pitchFamily="34" charset="-122"/>
                <a:ea typeface="微软雅黑" panose="020B0503020204020204" pitchFamily="34" charset="-122"/>
              </a:rPr>
              <a:t>UDP </a:t>
            </a:r>
            <a:r>
              <a:rPr lang="zh-CN" altLang="en-US" sz="1600" b="1" dirty="0" smtClean="0">
                <a:latin typeface="微软雅黑" panose="020B0503020204020204" pitchFamily="34" charset="-122"/>
                <a:ea typeface="微软雅黑" panose="020B0503020204020204" pitchFamily="34" charset="-122"/>
              </a:rPr>
              <a:t>用户</a:t>
            </a:r>
            <a:r>
              <a:rPr lang="zh-CN" altLang="en-US" sz="1600" b="1" dirty="0">
                <a:latin typeface="微软雅黑" panose="020B0503020204020204" pitchFamily="34" charset="-122"/>
                <a:ea typeface="微软雅黑" panose="020B0503020204020204" pitchFamily="34" charset="-122"/>
              </a:rPr>
              <a:t>数据报在传输中是否有错。有错就丢弃。</a:t>
            </a:r>
          </a:p>
        </p:txBody>
      </p:sp>
      <p:grpSp>
        <p:nvGrpSpPr>
          <p:cNvPr id="10" name="组合 9"/>
          <p:cNvGrpSpPr/>
          <p:nvPr/>
        </p:nvGrpSpPr>
        <p:grpSpPr>
          <a:xfrm>
            <a:off x="1624570" y="1139493"/>
            <a:ext cx="6624517" cy="918285"/>
            <a:chOff x="1624570" y="1139493"/>
            <a:chExt cx="6624517" cy="918285"/>
          </a:xfrm>
        </p:grpSpPr>
        <p:grpSp>
          <p:nvGrpSpPr>
            <p:cNvPr id="6" name="组合 5"/>
            <p:cNvGrpSpPr/>
            <p:nvPr/>
          </p:nvGrpSpPr>
          <p:grpSpPr>
            <a:xfrm>
              <a:off x="2091658" y="1139493"/>
              <a:ext cx="6157429" cy="918285"/>
              <a:chOff x="2091658" y="1139493"/>
              <a:chExt cx="6157429" cy="918285"/>
            </a:xfrm>
          </p:grpSpPr>
          <p:sp>
            <p:nvSpPr>
              <p:cNvPr id="12" name="Freeform 3"/>
              <p:cNvSpPr>
                <a:spLocks/>
              </p:cNvSpPr>
              <p:nvPr/>
            </p:nvSpPr>
            <p:spPr bwMode="auto">
              <a:xfrm>
                <a:off x="2091658" y="1670941"/>
                <a:ext cx="3283840" cy="38683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FFFF"/>
                  </a:gs>
                  <a:gs pos="84000">
                    <a:srgbClr val="FF99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Rectangle 8"/>
              <p:cNvSpPr>
                <a:spLocks noChangeArrowheads="1"/>
              </p:cNvSpPr>
              <p:nvPr/>
            </p:nvSpPr>
            <p:spPr bwMode="auto">
              <a:xfrm>
                <a:off x="2091658" y="1365241"/>
                <a:ext cx="3283840" cy="29907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0"/>
              <p:cNvSpPr>
                <a:spLocks noChangeShapeType="1"/>
              </p:cNvSpPr>
              <p:nvPr/>
            </p:nvSpPr>
            <p:spPr bwMode="auto">
              <a:xfrm>
                <a:off x="2912899" y="1365241"/>
                <a:ext cx="1124"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Line 13"/>
              <p:cNvSpPr>
                <a:spLocks noChangeShapeType="1"/>
              </p:cNvSpPr>
              <p:nvPr/>
            </p:nvSpPr>
            <p:spPr bwMode="auto">
              <a:xfrm>
                <a:off x="3733015" y="1365241"/>
                <a:ext cx="2250"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4"/>
              <p:cNvSpPr>
                <a:spLocks noChangeShapeType="1"/>
              </p:cNvSpPr>
              <p:nvPr/>
            </p:nvSpPr>
            <p:spPr bwMode="auto">
              <a:xfrm>
                <a:off x="4554256" y="1365241"/>
                <a:ext cx="1125"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Text Box 17"/>
              <p:cNvSpPr txBox="1">
                <a:spLocks noChangeArrowheads="1"/>
              </p:cNvSpPr>
              <p:nvPr/>
            </p:nvSpPr>
            <p:spPr bwMode="auto">
              <a:xfrm>
                <a:off x="2099533"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源端口</a:t>
                </a:r>
              </a:p>
            </p:txBody>
          </p:sp>
          <p:sp>
            <p:nvSpPr>
              <p:cNvPr id="26" name="Text Box 18"/>
              <p:cNvSpPr txBox="1">
                <a:spLocks noChangeArrowheads="1"/>
              </p:cNvSpPr>
              <p:nvPr/>
            </p:nvSpPr>
            <p:spPr bwMode="auto">
              <a:xfrm>
                <a:off x="2871274" y="13631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目的端口</a:t>
                </a:r>
              </a:p>
            </p:txBody>
          </p:sp>
          <p:sp>
            <p:nvSpPr>
              <p:cNvPr id="27" name="Text Box 19"/>
              <p:cNvSpPr txBox="1">
                <a:spLocks noChangeArrowheads="1"/>
              </p:cNvSpPr>
              <p:nvPr/>
            </p:nvSpPr>
            <p:spPr bwMode="auto">
              <a:xfrm>
                <a:off x="3817389" y="1362126"/>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长  度</a:t>
                </a:r>
              </a:p>
            </p:txBody>
          </p:sp>
          <p:sp>
            <p:nvSpPr>
              <p:cNvPr id="28" name="Text Box 20"/>
              <p:cNvSpPr txBox="1">
                <a:spLocks noChangeArrowheads="1"/>
              </p:cNvSpPr>
              <p:nvPr/>
            </p:nvSpPr>
            <p:spPr bwMode="auto">
              <a:xfrm>
                <a:off x="4628505"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检验和</a:t>
                </a:r>
              </a:p>
            </p:txBody>
          </p:sp>
          <p:sp>
            <p:nvSpPr>
              <p:cNvPr id="49" name="Text Box 41"/>
              <p:cNvSpPr txBox="1">
                <a:spLocks noChangeArrowheads="1"/>
              </p:cNvSpPr>
              <p:nvPr/>
            </p:nvSpPr>
            <p:spPr bwMode="auto">
              <a:xfrm>
                <a:off x="236742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0" name="Text Box 42"/>
              <p:cNvSpPr txBox="1">
                <a:spLocks noChangeArrowheads="1"/>
              </p:cNvSpPr>
              <p:nvPr/>
            </p:nvSpPr>
            <p:spPr bwMode="auto">
              <a:xfrm>
                <a:off x="323591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1" name="Text Box 43"/>
              <p:cNvSpPr txBox="1">
                <a:spLocks noChangeArrowheads="1"/>
              </p:cNvSpPr>
              <p:nvPr/>
            </p:nvSpPr>
            <p:spPr bwMode="auto">
              <a:xfrm>
                <a:off x="3994153"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2" name="Text Box 44"/>
              <p:cNvSpPr txBox="1">
                <a:spLocks noChangeArrowheads="1"/>
              </p:cNvSpPr>
              <p:nvPr/>
            </p:nvSpPr>
            <p:spPr bwMode="auto">
              <a:xfrm>
                <a:off x="4857018"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 name="矩形 4"/>
              <p:cNvSpPr/>
              <p:nvPr/>
            </p:nvSpPr>
            <p:spPr>
              <a:xfrm>
                <a:off x="5438833" y="1203915"/>
                <a:ext cx="2810254" cy="566309"/>
              </a:xfrm>
              <a:prstGeom prst="rect">
                <a:avLst/>
              </a:prstGeom>
            </p:spPr>
            <p:txBody>
              <a:bodyPr wrap="square">
                <a:spAutoFit/>
              </a:bodyPr>
              <a:lstStyle/>
              <a:p>
                <a:pPr>
                  <a:lnSpc>
                    <a:spcPct val="110000"/>
                  </a:lnSpc>
                </a:pPr>
                <a:r>
                  <a:rPr lang="zh-CN" altLang="en-US" sz="1400" b="1" dirty="0">
                    <a:latin typeface="微软雅黑" pitchFamily="34" charset="-122"/>
                    <a:ea typeface="微软雅黑" pitchFamily="34" charset="-122"/>
                  </a:rPr>
                  <a:t>首部</a:t>
                </a:r>
                <a:r>
                  <a:rPr lang="zh-CN" altLang="en-US" sz="1400" b="1" dirty="0" smtClean="0">
                    <a:latin typeface="微软雅黑" pitchFamily="34" charset="-122"/>
                    <a:ea typeface="微软雅黑" pitchFamily="34" charset="-122"/>
                  </a:rPr>
                  <a:t>字段：</a:t>
                </a:r>
                <a:r>
                  <a:rPr lang="en-US" altLang="zh-CN" sz="1400" b="1" dirty="0" smtClean="0">
                    <a:latin typeface="微软雅黑" pitchFamily="34" charset="-122"/>
                    <a:ea typeface="微软雅黑" pitchFamily="34" charset="-122"/>
                  </a:rPr>
                  <a:t>8 </a:t>
                </a:r>
                <a:r>
                  <a:rPr lang="zh-CN" altLang="en-US" sz="1400" b="1" dirty="0">
                    <a:latin typeface="微软雅黑" pitchFamily="34" charset="-122"/>
                    <a:ea typeface="微软雅黑" pitchFamily="34" charset="-122"/>
                  </a:rPr>
                  <a:t>个字节</a:t>
                </a:r>
                <a:r>
                  <a:rPr lang="zh-CN" altLang="en-US" sz="1400" b="1" dirty="0" smtClean="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4 </a:t>
                </a:r>
                <a:r>
                  <a:rPr lang="zh-CN" altLang="en-US" sz="1400" b="1" dirty="0">
                    <a:latin typeface="微软雅黑" pitchFamily="34" charset="-122"/>
                    <a:ea typeface="微软雅黑" pitchFamily="34" charset="-122"/>
                  </a:rPr>
                  <a:t>个</a:t>
                </a:r>
                <a:r>
                  <a:rPr lang="zh-CN" altLang="en-US" sz="1400" b="1" dirty="0" smtClean="0">
                    <a:latin typeface="微软雅黑" pitchFamily="34" charset="-122"/>
                    <a:ea typeface="微软雅黑" pitchFamily="34" charset="-122"/>
                  </a:rPr>
                  <a:t>字段，每个字段为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 </a:t>
                </a:r>
              </a:p>
            </p:txBody>
          </p:sp>
        </p:grpSp>
        <p:sp>
          <p:nvSpPr>
            <p:cNvPr id="42" name="Text Box 34"/>
            <p:cNvSpPr txBox="1">
              <a:spLocks noChangeArrowheads="1"/>
            </p:cNvSpPr>
            <p:nvPr/>
          </p:nvSpPr>
          <p:spPr bwMode="auto">
            <a:xfrm>
              <a:off x="1624570" y="11567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99"/>
                  </a:solidFill>
                  <a:latin typeface="微软雅黑" pitchFamily="34" charset="-122"/>
                  <a:ea typeface="微软雅黑" pitchFamily="34" charset="-122"/>
                </a:rPr>
                <a:t>字节</a:t>
              </a:r>
            </a:p>
          </p:txBody>
        </p:sp>
      </p:grpSp>
      <p:sp>
        <p:nvSpPr>
          <p:cNvPr id="59" name="Rectangle 4"/>
          <p:cNvSpPr>
            <a:spLocks noChangeArrowheads="1"/>
          </p:cNvSpPr>
          <p:nvPr/>
        </p:nvSpPr>
        <p:spPr bwMode="auto">
          <a:xfrm>
            <a:off x="2500126" y="2333140"/>
            <a:ext cx="3869267" cy="422758"/>
          </a:xfrm>
          <a:prstGeom prst="rect">
            <a:avLst/>
          </a:prstGeom>
          <a:gradFill flip="none" rotWithShape="1">
            <a:gsLst>
              <a:gs pos="100000">
                <a:srgbClr val="00B0F0"/>
              </a:gs>
              <a:gs pos="0">
                <a:srgbClr val="00FFFF"/>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 name="Rectangle 2"/>
          <p:cNvSpPr>
            <a:spLocks noChangeArrowheads="1"/>
          </p:cNvSpPr>
          <p:nvPr/>
        </p:nvSpPr>
        <p:spPr bwMode="auto">
          <a:xfrm>
            <a:off x="1732164" y="2648529"/>
            <a:ext cx="764992" cy="299074"/>
          </a:xfrm>
          <a:prstGeom prst="rect">
            <a:avLst/>
          </a:prstGeom>
          <a:solidFill>
            <a:srgbClr val="0000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6"/>
          <p:cNvSpPr>
            <a:spLocks noChangeArrowheads="1"/>
          </p:cNvSpPr>
          <p:nvPr/>
        </p:nvSpPr>
        <p:spPr bwMode="auto">
          <a:xfrm>
            <a:off x="1166295" y="2707721"/>
            <a:ext cx="565870" cy="188998"/>
          </a:xfrm>
          <a:prstGeom prst="leftArrow">
            <a:avLst>
              <a:gd name="adj1" fmla="val 50000"/>
              <a:gd name="adj2" fmla="val 69093"/>
            </a:avLst>
          </a:prstGeom>
          <a:solidFill>
            <a:srgbClr val="FF00FF"/>
          </a:solidFill>
          <a:ln w="1270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9"/>
          <p:cNvSpPr>
            <a:spLocks noChangeArrowheads="1"/>
          </p:cNvSpPr>
          <p:nvPr/>
        </p:nvSpPr>
        <p:spPr bwMode="auto">
          <a:xfrm>
            <a:off x="2497156" y="2650606"/>
            <a:ext cx="3877834" cy="299074"/>
          </a:xfrm>
          <a:prstGeom prst="rect">
            <a:avLst/>
          </a:prstGeom>
          <a:solidFill>
            <a:srgbClr val="00FF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Text Box 21"/>
          <p:cNvSpPr txBox="1">
            <a:spLocks noChangeArrowheads="1"/>
          </p:cNvSpPr>
          <p:nvPr/>
        </p:nvSpPr>
        <p:spPr bwMode="auto">
          <a:xfrm>
            <a:off x="3972015" y="2641030"/>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30" name="Text Box 22"/>
          <p:cNvSpPr txBox="1">
            <a:spLocks noChangeArrowheads="1"/>
          </p:cNvSpPr>
          <p:nvPr/>
        </p:nvSpPr>
        <p:spPr bwMode="auto">
          <a:xfrm>
            <a:off x="1806413" y="2641030"/>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39" name="Line 31"/>
          <p:cNvSpPr>
            <a:spLocks noChangeShapeType="1"/>
          </p:cNvSpPr>
          <p:nvPr/>
        </p:nvSpPr>
        <p:spPr bwMode="auto">
          <a:xfrm>
            <a:off x="1701789" y="3099216"/>
            <a:ext cx="4673201"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Rectangle 32"/>
          <p:cNvSpPr>
            <a:spLocks noChangeArrowheads="1"/>
          </p:cNvSpPr>
          <p:nvPr/>
        </p:nvSpPr>
        <p:spPr bwMode="auto">
          <a:xfrm>
            <a:off x="3533270" y="2998486"/>
            <a:ext cx="831367" cy="191075"/>
          </a:xfrm>
          <a:prstGeom prst="rect">
            <a:avLst/>
          </a:prstGeom>
          <a:solidFill>
            <a:srgbClr val="C3E3F9"/>
          </a:solidFill>
          <a:ln>
            <a:noFill/>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33"/>
          <p:cNvSpPr txBox="1">
            <a:spLocks noChangeArrowheads="1"/>
          </p:cNvSpPr>
          <p:nvPr/>
        </p:nvSpPr>
        <p:spPr bwMode="auto">
          <a:xfrm>
            <a:off x="3546806" y="2958571"/>
            <a:ext cx="845103"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54" name="Text Box 46"/>
          <p:cNvSpPr txBox="1">
            <a:spLocks noChangeArrowheads="1"/>
          </p:cNvSpPr>
          <p:nvPr/>
        </p:nvSpPr>
        <p:spPr bwMode="auto">
          <a:xfrm>
            <a:off x="781196" y="295552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99"/>
                </a:solidFill>
                <a:latin typeface="微软雅黑" pitchFamily="34" charset="-122"/>
                <a:ea typeface="微软雅黑" pitchFamily="34" charset="-122"/>
              </a:rPr>
              <a:t>发送在前</a:t>
            </a:r>
          </a:p>
        </p:txBody>
      </p:sp>
      <p:sp>
        <p:nvSpPr>
          <p:cNvPr id="3" name="矩形 2"/>
          <p:cNvSpPr/>
          <p:nvPr/>
        </p:nvSpPr>
        <p:spPr>
          <a:xfrm>
            <a:off x="6345474" y="1999868"/>
            <a:ext cx="2256915" cy="363176"/>
          </a:xfrm>
          <a:prstGeom prst="rect">
            <a:avLst/>
          </a:prstGeom>
        </p:spPr>
        <p:txBody>
          <a:bodyPr wrap="square">
            <a:spAutoFit/>
          </a:bodyPr>
          <a:lstStyle/>
          <a:p>
            <a:pPr>
              <a:lnSpc>
                <a:spcPct val="110000"/>
              </a:lnSpc>
            </a:pPr>
            <a:r>
              <a:rPr lang="en-US" altLang="zh-CN" sz="1600" b="1" dirty="0" smtClean="0">
                <a:latin typeface="微软雅黑" pitchFamily="34" charset="-122"/>
                <a:ea typeface="微软雅黑" pitchFamily="34" charset="-122"/>
              </a:rPr>
              <a:t>2 </a:t>
            </a:r>
            <a:r>
              <a:rPr lang="zh-CN" altLang="en-US" sz="1600" b="1" dirty="0">
                <a:latin typeface="微软雅黑" pitchFamily="34" charset="-122"/>
                <a:ea typeface="微软雅黑" pitchFamily="34" charset="-122"/>
              </a:rPr>
              <a:t>个字段</a:t>
            </a:r>
            <a:r>
              <a:rPr lang="zh-CN" altLang="en-US" sz="1600" b="1" dirty="0" smtClean="0">
                <a:latin typeface="微软雅黑" pitchFamily="34" charset="-122"/>
                <a:ea typeface="微软雅黑" pitchFamily="34" charset="-122"/>
              </a:rPr>
              <a:t>：首部，数据。</a:t>
            </a:r>
            <a:endParaRPr lang="en-US" altLang="zh-CN" sz="1600" b="1" dirty="0">
              <a:latin typeface="微软雅黑" pitchFamily="34" charset="-122"/>
              <a:ea typeface="微软雅黑" pitchFamily="34" charset="-122"/>
            </a:endParaRPr>
          </a:p>
        </p:txBody>
      </p:sp>
      <p:sp>
        <p:nvSpPr>
          <p:cNvPr id="13" name="Rectangle 4"/>
          <p:cNvSpPr>
            <a:spLocks noChangeArrowheads="1"/>
          </p:cNvSpPr>
          <p:nvPr/>
        </p:nvSpPr>
        <p:spPr bwMode="auto">
          <a:xfrm>
            <a:off x="2496031" y="2033901"/>
            <a:ext cx="766118" cy="299074"/>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48"/>
          <p:cNvSpPr>
            <a:spLocks noChangeArrowheads="1"/>
          </p:cNvSpPr>
          <p:nvPr/>
        </p:nvSpPr>
        <p:spPr bwMode="auto">
          <a:xfrm>
            <a:off x="3262148" y="2033901"/>
            <a:ext cx="3112842" cy="299074"/>
          </a:xfrm>
          <a:prstGeom prst="rect">
            <a:avLst/>
          </a:prstGeom>
          <a:solidFill>
            <a:srgbClr val="66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9"/>
          <p:cNvSpPr txBox="1">
            <a:spLocks noChangeArrowheads="1"/>
          </p:cNvSpPr>
          <p:nvPr/>
        </p:nvSpPr>
        <p:spPr bwMode="auto">
          <a:xfrm>
            <a:off x="4364636" y="2025363"/>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57" name="Text Box 50"/>
          <p:cNvSpPr txBox="1">
            <a:spLocks noChangeArrowheads="1"/>
          </p:cNvSpPr>
          <p:nvPr/>
        </p:nvSpPr>
        <p:spPr bwMode="auto">
          <a:xfrm>
            <a:off x="2596155" y="2025363"/>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58" name="Text Box 52"/>
          <p:cNvSpPr txBox="1">
            <a:spLocks noChangeArrowheads="1"/>
          </p:cNvSpPr>
          <p:nvPr/>
        </p:nvSpPr>
        <p:spPr bwMode="auto">
          <a:xfrm>
            <a:off x="940923" y="2031870"/>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Tree>
    <p:extLst>
      <p:ext uri="{BB962C8B-B14F-4D97-AF65-F5344CB8AC3E}">
        <p14:creationId xmlns:p14="http://schemas.microsoft.com/office/powerpoint/2010/main" val="37887187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圆角矩形 1"/>
          <p:cNvSpPr/>
          <p:nvPr/>
        </p:nvSpPr>
        <p:spPr>
          <a:xfrm>
            <a:off x="545144" y="585216"/>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37937"/>
            <a:ext cx="659369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用户数据报 </a:t>
            </a:r>
            <a:r>
              <a:rPr lang="en-US" altLang="zh-CN" sz="1600" b="1" dirty="0">
                <a:solidFill>
                  <a:schemeClr val="bg1"/>
                </a:solidFill>
                <a:latin typeface="微软雅黑" pitchFamily="34" charset="-122"/>
                <a:ea typeface="微软雅黑" pitchFamily="34" charset="-122"/>
              </a:rPr>
              <a:t>UDP </a:t>
            </a:r>
            <a:r>
              <a:rPr lang="zh-CN" altLang="en-US" sz="1600" b="1" dirty="0">
                <a:solidFill>
                  <a:schemeClr val="bg1"/>
                </a:solidFill>
                <a:latin typeface="微软雅黑" pitchFamily="34" charset="-122"/>
                <a:ea typeface="微软雅黑" pitchFamily="34" charset="-122"/>
              </a:rPr>
              <a:t>有两个字段：数据字段和首部字段。首部字段有 </a:t>
            </a:r>
            <a:r>
              <a:rPr lang="en-US" altLang="zh-CN" sz="1600" b="1" dirty="0">
                <a:solidFill>
                  <a:schemeClr val="bg1"/>
                </a:solidFill>
                <a:latin typeface="微软雅黑" pitchFamily="34" charset="-122"/>
                <a:ea typeface="微软雅黑" pitchFamily="34" charset="-122"/>
              </a:rPr>
              <a:t>8 </a:t>
            </a:r>
            <a:r>
              <a:rPr lang="zh-CN" altLang="en-US" sz="1600" b="1" dirty="0">
                <a:solidFill>
                  <a:schemeClr val="bg1"/>
                </a:solidFill>
                <a:latin typeface="微软雅黑" pitchFamily="34" charset="-122"/>
                <a:ea typeface="微软雅黑" pitchFamily="34" charset="-122"/>
              </a:rPr>
              <a:t>个字节，由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个字段组成，每个字段都是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个字节。 </a:t>
            </a:r>
          </a:p>
        </p:txBody>
      </p:sp>
      <p:sp>
        <p:nvSpPr>
          <p:cNvPr id="4" name="Rectangle 2"/>
          <p:cNvSpPr>
            <a:spLocks noChangeArrowheads="1"/>
          </p:cNvSpPr>
          <p:nvPr/>
        </p:nvSpPr>
        <p:spPr bwMode="auto">
          <a:xfrm>
            <a:off x="2898378" y="3556812"/>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54490"/>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85736"/>
            <a:ext cx="773737" cy="302048"/>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616593"/>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81870"/>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452442"/>
            <a:ext cx="3316500" cy="302048"/>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10" name="Rectangle 9"/>
          <p:cNvSpPr>
            <a:spLocks noChangeArrowheads="1"/>
          </p:cNvSpPr>
          <p:nvPr/>
        </p:nvSpPr>
        <p:spPr bwMode="auto">
          <a:xfrm>
            <a:off x="3670978" y="3558910"/>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79822"/>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7982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45244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452442"/>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594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45034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4492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86179"/>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77035"/>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7982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805157"/>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805157"/>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05157"/>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0515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80515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4011982"/>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910250"/>
            <a:ext cx="839635" cy="192975"/>
          </a:xfrm>
          <a:prstGeom prst="rect">
            <a:avLst/>
          </a:prstGeom>
          <a:solidFill>
            <a:srgbClr val="C3E3F9"/>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80264"/>
            <a:ext cx="845103" cy="276999"/>
          </a:xfrm>
          <a:prstGeom prst="rect">
            <a:avLst/>
          </a:prstGeom>
          <a:solidFill>
            <a:srgbClr val="C3E3F9"/>
          </a:solidFill>
          <a:ln>
            <a:noFill/>
          </a:ln>
          <a:effectLs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636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02832"/>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20283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31083" y="385596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48" name="Rectangle 48"/>
          <p:cNvSpPr>
            <a:spLocks noChangeArrowheads="1"/>
          </p:cNvSpPr>
          <p:nvPr/>
        </p:nvSpPr>
        <p:spPr bwMode="auto">
          <a:xfrm>
            <a:off x="4443579" y="2985736"/>
            <a:ext cx="3143801" cy="302048"/>
          </a:xfrm>
          <a:prstGeom prst="rect">
            <a:avLst/>
          </a:prstGeom>
          <a:solidFill>
            <a:srgbClr val="66FF99"/>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49" name="Text Box 49"/>
          <p:cNvSpPr txBox="1">
            <a:spLocks noChangeArrowheads="1"/>
          </p:cNvSpPr>
          <p:nvPr/>
        </p:nvSpPr>
        <p:spPr bwMode="auto">
          <a:xfrm>
            <a:off x="5557032" y="3014054"/>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770962" y="299576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2312929" y="2985737"/>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UDP </a:t>
            </a:r>
            <a:r>
              <a:rPr kumimoji="1" lang="zh-CN" altLang="en-US" sz="1200" b="1" dirty="0">
                <a:solidFill>
                  <a:srgbClr val="0033CC"/>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94983"/>
            <a:ext cx="3907750" cy="261617"/>
          </a:xfrm>
          <a:prstGeom prst="rect">
            <a:avLst/>
          </a:prstGeom>
          <a:gradFill flip="none" rotWithShape="1">
            <a:gsLst>
              <a:gs pos="0">
                <a:srgbClr val="00B0F0"/>
              </a:gs>
              <a:gs pos="100000">
                <a:srgbClr val="99FFCC"/>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a:off x="3317169" y="2443968"/>
            <a:ext cx="3318773"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Tree>
    <p:extLst>
      <p:ext uri="{BB962C8B-B14F-4D97-AF65-F5344CB8AC3E}">
        <p14:creationId xmlns:p14="http://schemas.microsoft.com/office/powerpoint/2010/main" val="14931287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35" presetClass="emph" presetSubtype="0" repeatCount="4000" fill="hold" grpId="0" nodeType="afterEffect">
                                  <p:stCondLst>
                                    <p:cond delay="250"/>
                                  </p:stCondLst>
                                  <p:childTnLst>
                                    <p:anim calcmode="discrete" valueType="str">
                                      <p:cBhvr>
                                        <p:cTn id="9"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1804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83195" y="594959"/>
            <a:ext cx="2560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基于端口的</a:t>
            </a:r>
            <a:r>
              <a:rPr lang="zh-CN" altLang="en-US" sz="2000" b="1" dirty="0" smtClean="0">
                <a:solidFill>
                  <a:schemeClr val="bg1"/>
                </a:solidFill>
                <a:ea typeface="微软雅黑" pitchFamily="34" charset="-122"/>
              </a:rPr>
              <a:t>分用</a:t>
            </a:r>
            <a:endParaRPr lang="zh-CN" altLang="en-US" sz="2000" b="1" dirty="0">
              <a:solidFill>
                <a:schemeClr val="bg1"/>
              </a:solidFill>
              <a:ea typeface="微软雅黑" pitchFamily="34" charset="-122"/>
            </a:endParaRPr>
          </a:p>
        </p:txBody>
      </p:sp>
      <p:sp>
        <p:nvSpPr>
          <p:cNvPr id="4" name="圆角矩形 3"/>
          <p:cNvSpPr/>
          <p:nvPr/>
        </p:nvSpPr>
        <p:spPr>
          <a:xfrm>
            <a:off x="545144" y="1059689"/>
            <a:ext cx="8053711" cy="21039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155"/>
          <p:cNvSpPr txBox="1">
            <a:spLocks noChangeArrowheads="1"/>
          </p:cNvSpPr>
          <p:nvPr/>
        </p:nvSpPr>
        <p:spPr bwMode="auto">
          <a:xfrm>
            <a:off x="1223160" y="3143356"/>
            <a:ext cx="6884520" cy="1631216"/>
          </a:xfrm>
          <a:prstGeom prst="rect">
            <a:avLst/>
          </a:prstGeom>
          <a:noFill/>
          <a:ln w="9525">
            <a:noFill/>
            <a:miter lim="800000"/>
            <a:headEnd/>
            <a:tailEnd/>
          </a:ln>
          <a:effectLst/>
          <a:extLst/>
        </p:spPr>
        <p:txBody>
          <a:bodyPr wrap="square">
            <a:spAutoFit/>
          </a:bodyPr>
          <a:lstStyle/>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接收方 </a:t>
            </a:r>
            <a:r>
              <a:rPr lang="en-US" altLang="zh-CN" b="1" dirty="0" smtClean="0">
                <a:latin typeface="微软雅黑" pitchFamily="34" charset="-122"/>
                <a:ea typeface="微软雅黑" pitchFamily="34" charset="-122"/>
              </a:rPr>
              <a:t>UDP </a:t>
            </a:r>
            <a:r>
              <a:rPr lang="zh-CN" altLang="en-US" b="1" dirty="0" smtClean="0">
                <a:latin typeface="微软雅黑" pitchFamily="34" charset="-122"/>
                <a:ea typeface="微软雅黑" pitchFamily="34" charset="-122"/>
              </a:rPr>
              <a:t>根据</a:t>
            </a:r>
            <a:r>
              <a:rPr lang="zh-CN" altLang="en-US" b="1" dirty="0">
                <a:latin typeface="微软雅黑" pitchFamily="34" charset="-122"/>
                <a:ea typeface="微软雅黑" pitchFamily="34" charset="-122"/>
              </a:rPr>
              <a:t>首部中的目的</a:t>
            </a:r>
            <a:r>
              <a:rPr lang="zh-CN" altLang="en-US" b="1" dirty="0" smtClean="0">
                <a:latin typeface="微软雅黑" pitchFamily="34" charset="-122"/>
                <a:ea typeface="微软雅黑" pitchFamily="34" charset="-122"/>
              </a:rPr>
              <a:t>端口</a:t>
            </a:r>
            <a:r>
              <a:rPr lang="zh-CN" altLang="en-US" b="1" dirty="0">
                <a:latin typeface="微软雅黑" pitchFamily="34" charset="-122"/>
                <a:ea typeface="微软雅黑" pitchFamily="34" charset="-122"/>
              </a:rPr>
              <a:t>号</a:t>
            </a:r>
            <a:r>
              <a:rPr lang="zh-CN" altLang="en-US" b="1" dirty="0" smtClean="0">
                <a:latin typeface="微软雅黑" pitchFamily="34" charset="-122"/>
                <a:ea typeface="微软雅黑" pitchFamily="34" charset="-122"/>
              </a:rPr>
              <a:t>，把报文通过</a:t>
            </a:r>
            <a:r>
              <a:rPr lang="zh-CN" altLang="en-US" b="1" dirty="0">
                <a:latin typeface="微软雅黑" pitchFamily="34" charset="-122"/>
                <a:ea typeface="微软雅黑" pitchFamily="34" charset="-122"/>
              </a:rPr>
              <a:t>相应的</a:t>
            </a:r>
            <a:r>
              <a:rPr lang="zh-CN" altLang="en-US" b="1" dirty="0" smtClean="0">
                <a:latin typeface="微软雅黑" pitchFamily="34" charset="-122"/>
                <a:ea typeface="微软雅黑" pitchFamily="34" charset="-122"/>
              </a:rPr>
              <a:t>端口</a:t>
            </a:r>
            <a:r>
              <a:rPr lang="zh-CN" altLang="en-US" b="1" dirty="0">
                <a:latin typeface="微软雅黑" pitchFamily="34" charset="-122"/>
                <a:ea typeface="微软雅黑" pitchFamily="34" charset="-122"/>
              </a:rPr>
              <a:t>上交给应用进程。</a:t>
            </a:r>
            <a:endParaRPr lang="en-US" altLang="zh-CN" b="1" dirty="0" smtClean="0">
              <a:latin typeface="微软雅黑" pitchFamily="34" charset="-122"/>
              <a:ea typeface="微软雅黑" pitchFamily="34" charset="-122"/>
            </a:endParaRPr>
          </a:p>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如果接收</a:t>
            </a:r>
            <a:r>
              <a:rPr lang="zh-CN" altLang="en-US" b="1" dirty="0" smtClean="0">
                <a:latin typeface="微软雅黑" pitchFamily="34" charset="-122"/>
                <a:ea typeface="微软雅黑" pitchFamily="34" charset="-122"/>
              </a:rPr>
              <a:t>方 </a:t>
            </a:r>
            <a:r>
              <a:rPr lang="en-US" altLang="zh-CN" b="1" dirty="0" smtClean="0">
                <a:latin typeface="微软雅黑" pitchFamily="34" charset="-122"/>
                <a:ea typeface="微软雅黑" pitchFamily="34" charset="-122"/>
              </a:rPr>
              <a:t>UDP </a:t>
            </a:r>
            <a:r>
              <a:rPr lang="zh-CN" altLang="en-US" b="1" dirty="0" smtClean="0">
                <a:latin typeface="微软雅黑" pitchFamily="34" charset="-122"/>
                <a:ea typeface="微软雅黑" pitchFamily="34" charset="-122"/>
              </a:rPr>
              <a:t>发现</a:t>
            </a:r>
            <a:r>
              <a:rPr lang="zh-CN" altLang="en-US" b="1" dirty="0">
                <a:latin typeface="微软雅黑" pitchFamily="34" charset="-122"/>
                <a:ea typeface="微软雅黑" pitchFamily="34" charset="-122"/>
              </a:rPr>
              <a:t>收到的报文中的目的端口号不正确（即不存在对应于该端口号的应用进程），就丢弃该报文，并</a:t>
            </a:r>
            <a:r>
              <a:rPr lang="zh-CN" altLang="en-US" b="1" dirty="0" smtClean="0">
                <a:latin typeface="微软雅黑" pitchFamily="34" charset="-122"/>
                <a:ea typeface="微软雅黑" pitchFamily="34" charset="-122"/>
              </a:rPr>
              <a:t>由 </a:t>
            </a:r>
            <a:r>
              <a:rPr lang="en-US" altLang="zh-CN" b="1" dirty="0" smtClean="0">
                <a:latin typeface="微软雅黑" pitchFamily="34" charset="-122"/>
                <a:ea typeface="微软雅黑" pitchFamily="34" charset="-122"/>
              </a:rPr>
              <a:t>ICMP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“端口不可达”差错报文给发送方。</a:t>
            </a:r>
          </a:p>
        </p:txBody>
      </p:sp>
      <p:grpSp>
        <p:nvGrpSpPr>
          <p:cNvPr id="8" name="Group 14"/>
          <p:cNvGrpSpPr>
            <a:grpSpLocks/>
          </p:cNvGrpSpPr>
          <p:nvPr/>
        </p:nvGrpSpPr>
        <p:grpSpPr bwMode="auto">
          <a:xfrm>
            <a:off x="2296774" y="1210432"/>
            <a:ext cx="4586655" cy="1776608"/>
            <a:chOff x="1655" y="663"/>
            <a:chExt cx="1951" cy="1316"/>
          </a:xfrm>
        </p:grpSpPr>
        <p:sp>
          <p:nvSpPr>
            <p:cNvPr id="9" name="Rectangle 4"/>
            <p:cNvSpPr>
              <a:spLocks noChangeArrowheads="1"/>
            </p:cNvSpPr>
            <p:nvPr/>
          </p:nvSpPr>
          <p:spPr bwMode="auto">
            <a:xfrm>
              <a:off x="2290" y="1752"/>
              <a:ext cx="681" cy="227"/>
            </a:xfrm>
            <a:prstGeom prst="rect">
              <a:avLst/>
            </a:prstGeom>
            <a:solidFill>
              <a:srgbClr val="0000FF"/>
            </a:solidFill>
            <a:ln w="9525">
              <a:solidFill>
                <a:schemeClr val="tx1"/>
              </a:solidFill>
              <a:miter lim="800000"/>
              <a:headEnd/>
              <a:tailEnd/>
            </a:ln>
            <a:effectLst/>
          </p:spPr>
          <p:txBody>
            <a:bodyPr wrap="none" anchor="ctr"/>
            <a:lstStyle/>
            <a:p>
              <a:pPr algn="ctr"/>
              <a:r>
                <a:rPr lang="en-US" altLang="zh-CN" sz="1600" b="1" dirty="0">
                  <a:solidFill>
                    <a:schemeClr val="bg1"/>
                  </a:solidFill>
                  <a:latin typeface="微软雅黑" pitchFamily="34" charset="-122"/>
                  <a:ea typeface="微软雅黑" pitchFamily="34" charset="-122"/>
                </a:rPr>
                <a:t>IP </a:t>
              </a:r>
              <a:r>
                <a:rPr lang="zh-CN" altLang="en-US" sz="1600" b="1" dirty="0">
                  <a:solidFill>
                    <a:schemeClr val="bg1"/>
                  </a:solidFill>
                  <a:latin typeface="微软雅黑" pitchFamily="34" charset="-122"/>
                  <a:ea typeface="微软雅黑" pitchFamily="34" charset="-122"/>
                </a:rPr>
                <a:t>层</a:t>
              </a:r>
            </a:p>
          </p:txBody>
        </p:sp>
        <p:sp>
          <p:nvSpPr>
            <p:cNvPr id="10" name="Text Box 5"/>
            <p:cNvSpPr txBox="1">
              <a:spLocks noChangeArrowheads="1"/>
            </p:cNvSpPr>
            <p:nvPr/>
          </p:nvSpPr>
          <p:spPr bwMode="auto">
            <a:xfrm>
              <a:off x="1958" y="1482"/>
              <a:ext cx="64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UDP </a:t>
              </a:r>
              <a:r>
                <a:rPr lang="zh-CN" altLang="en-US" sz="1600" b="1" dirty="0" smtClean="0">
                  <a:latin typeface="微软雅黑" pitchFamily="34" charset="-122"/>
                  <a:ea typeface="微软雅黑" pitchFamily="34" charset="-122"/>
                </a:rPr>
                <a:t>报文到达</a:t>
              </a:r>
              <a:endParaRPr lang="zh-CN" altLang="en-US" sz="1600" b="1" dirty="0">
                <a:latin typeface="微软雅黑" pitchFamily="34" charset="-122"/>
                <a:ea typeface="微软雅黑" pitchFamily="34" charset="-122"/>
              </a:endParaRPr>
            </a:p>
          </p:txBody>
        </p:sp>
        <p:sp>
          <p:nvSpPr>
            <p:cNvPr id="11" name="Rectangle 6"/>
            <p:cNvSpPr>
              <a:spLocks noChangeArrowheads="1"/>
            </p:cNvSpPr>
            <p:nvPr/>
          </p:nvSpPr>
          <p:spPr bwMode="auto">
            <a:xfrm>
              <a:off x="2381" y="663"/>
              <a:ext cx="499" cy="227"/>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2</a:t>
              </a:r>
            </a:p>
          </p:txBody>
        </p:sp>
        <p:sp>
          <p:nvSpPr>
            <p:cNvPr id="12" name="Line 7"/>
            <p:cNvSpPr>
              <a:spLocks noChangeShapeType="1"/>
            </p:cNvSpPr>
            <p:nvPr/>
          </p:nvSpPr>
          <p:spPr bwMode="auto">
            <a:xfrm flipV="1">
              <a:off x="2630" y="1434"/>
              <a:ext cx="0" cy="31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8"/>
            <p:cNvSpPr>
              <a:spLocks noChangeShapeType="1"/>
            </p:cNvSpPr>
            <p:nvPr/>
          </p:nvSpPr>
          <p:spPr bwMode="auto">
            <a:xfrm flipV="1">
              <a:off x="2630" y="890"/>
              <a:ext cx="0"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9"/>
            <p:cNvSpPr>
              <a:spLocks noChangeShapeType="1"/>
            </p:cNvSpPr>
            <p:nvPr/>
          </p:nvSpPr>
          <p:spPr bwMode="auto">
            <a:xfrm flipV="1">
              <a:off x="2766"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0"/>
            <p:cNvSpPr>
              <a:spLocks noChangeShapeType="1"/>
            </p:cNvSpPr>
            <p:nvPr/>
          </p:nvSpPr>
          <p:spPr bwMode="auto">
            <a:xfrm flipH="1" flipV="1">
              <a:off x="2018"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Rectangle 11"/>
            <p:cNvSpPr>
              <a:spLocks noChangeArrowheads="1"/>
            </p:cNvSpPr>
            <p:nvPr/>
          </p:nvSpPr>
          <p:spPr bwMode="auto">
            <a:xfrm>
              <a:off x="3107" y="663"/>
              <a:ext cx="499" cy="227"/>
            </a:xfrm>
            <a:prstGeom prst="rect">
              <a:avLst/>
            </a:prstGeom>
            <a:solidFill>
              <a:srgbClr val="99FFCC"/>
            </a:solidFill>
            <a:ln w="9525">
              <a:solidFill>
                <a:schemeClr val="tx1"/>
              </a:solidFill>
              <a:miter lim="800000"/>
              <a:headEnd/>
              <a:tailEnd/>
            </a:ln>
            <a:effectLst/>
          </p:spPr>
          <p:txBody>
            <a:bodyPr wrap="none" anchor="ctr"/>
            <a:lstStyle/>
            <a:p>
              <a:pPr algn="ctr"/>
              <a:r>
                <a:rPr lang="zh-CN" altLang="en-US" sz="1600" b="1" dirty="0">
                  <a:latin typeface="微软雅黑" pitchFamily="34" charset="-122"/>
                  <a:ea typeface="微软雅黑" pitchFamily="34" charset="-122"/>
                </a:rPr>
                <a:t>端口 </a:t>
              </a:r>
              <a:r>
                <a:rPr lang="en-US" altLang="zh-CN" sz="1600" b="1" dirty="0">
                  <a:latin typeface="微软雅黑" pitchFamily="34" charset="-122"/>
                  <a:ea typeface="微软雅黑" pitchFamily="34" charset="-122"/>
                </a:rPr>
                <a:t>3</a:t>
              </a:r>
            </a:p>
          </p:txBody>
        </p:sp>
        <p:sp>
          <p:nvSpPr>
            <p:cNvPr id="17" name="Rectangle 12"/>
            <p:cNvSpPr>
              <a:spLocks noChangeArrowheads="1"/>
            </p:cNvSpPr>
            <p:nvPr/>
          </p:nvSpPr>
          <p:spPr bwMode="auto">
            <a:xfrm>
              <a:off x="1655" y="663"/>
              <a:ext cx="499" cy="227"/>
            </a:xfrm>
            <a:prstGeom prst="rect">
              <a:avLst/>
            </a:prstGeom>
            <a:solidFill>
              <a:srgbClr val="00FF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1</a:t>
              </a:r>
            </a:p>
          </p:txBody>
        </p:sp>
        <p:sp>
          <p:nvSpPr>
            <p:cNvPr id="18" name="Rectangle 13"/>
            <p:cNvSpPr>
              <a:spLocks noChangeArrowheads="1"/>
            </p:cNvSpPr>
            <p:nvPr/>
          </p:nvSpPr>
          <p:spPr bwMode="auto">
            <a:xfrm>
              <a:off x="2290" y="1207"/>
              <a:ext cx="681" cy="227"/>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分用</a:t>
              </a:r>
            </a:p>
          </p:txBody>
        </p:sp>
      </p:gr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a:spLocks noChangeArrowheads="1"/>
          </p:cNvSpPr>
          <p:nvPr/>
        </p:nvSpPr>
        <p:spPr bwMode="auto">
          <a:xfrm>
            <a:off x="1673794" y="277634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0" name="Rectangle 11"/>
          <p:cNvSpPr>
            <a:spLocks noChangeArrowheads="1"/>
          </p:cNvSpPr>
          <p:nvPr/>
        </p:nvSpPr>
        <p:spPr bwMode="auto">
          <a:xfrm>
            <a:off x="1673794" y="3184040"/>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1" name="Rectangle 12"/>
          <p:cNvSpPr>
            <a:spLocks noChangeArrowheads="1"/>
          </p:cNvSpPr>
          <p:nvPr/>
        </p:nvSpPr>
        <p:spPr bwMode="auto">
          <a:xfrm>
            <a:off x="1673794" y="358109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2" name="Rectangle 13"/>
          <p:cNvSpPr>
            <a:spLocks noChangeArrowheads="1"/>
          </p:cNvSpPr>
          <p:nvPr/>
        </p:nvSpPr>
        <p:spPr bwMode="auto">
          <a:xfrm>
            <a:off x="1673794" y="39979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3" name="Rectangle 9"/>
          <p:cNvSpPr>
            <a:spLocks noChangeArrowheads="1"/>
          </p:cNvSpPr>
          <p:nvPr/>
        </p:nvSpPr>
        <p:spPr bwMode="auto">
          <a:xfrm>
            <a:off x="1673794" y="74801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4" name="Rectangle 10"/>
          <p:cNvSpPr>
            <a:spLocks noChangeArrowheads="1"/>
          </p:cNvSpPr>
          <p:nvPr/>
        </p:nvSpPr>
        <p:spPr bwMode="auto">
          <a:xfrm>
            <a:off x="1673794" y="116412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5" name="Rectangle 11"/>
          <p:cNvSpPr>
            <a:spLocks noChangeArrowheads="1"/>
          </p:cNvSpPr>
          <p:nvPr/>
        </p:nvSpPr>
        <p:spPr bwMode="auto">
          <a:xfrm>
            <a:off x="1673794" y="1562680"/>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6" name="Rectangle 12"/>
          <p:cNvSpPr>
            <a:spLocks noChangeArrowheads="1"/>
          </p:cNvSpPr>
          <p:nvPr/>
        </p:nvSpPr>
        <p:spPr bwMode="auto">
          <a:xfrm>
            <a:off x="1673794" y="197802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7" name="Rectangle 13"/>
          <p:cNvSpPr>
            <a:spLocks noChangeArrowheads="1"/>
          </p:cNvSpPr>
          <p:nvPr/>
        </p:nvSpPr>
        <p:spPr bwMode="auto">
          <a:xfrm>
            <a:off x="1673794" y="237654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8" name="Line 16"/>
          <p:cNvSpPr>
            <a:spLocks noChangeShapeType="1"/>
          </p:cNvSpPr>
          <p:nvPr/>
        </p:nvSpPr>
        <p:spPr bwMode="auto">
          <a:xfrm>
            <a:off x="2421504" y="621706"/>
            <a:ext cx="0" cy="392286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29" name="Rectangle 17"/>
          <p:cNvSpPr>
            <a:spLocks noChangeArrowheads="1"/>
          </p:cNvSpPr>
          <p:nvPr/>
        </p:nvSpPr>
        <p:spPr bwMode="auto">
          <a:xfrm>
            <a:off x="1705542" y="651222"/>
            <a:ext cx="5743577"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200"/>
              </a:lnSpc>
            </a:pPr>
            <a:r>
              <a:rPr lang="en-US" altLang="zh-CN" sz="2000" b="1" dirty="0">
                <a:solidFill>
                  <a:schemeClr val="bg1"/>
                </a:solidFill>
                <a:latin typeface="微软雅黑" pitchFamily="34" charset="-122"/>
                <a:ea typeface="微软雅黑" pitchFamily="34" charset="-122"/>
              </a:rPr>
              <a:t>5.1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运输层</a:t>
            </a:r>
            <a:r>
              <a:rPr lang="zh-CN" altLang="en-US" sz="2000" b="1" dirty="0">
                <a:solidFill>
                  <a:schemeClr val="bg1"/>
                </a:solidFill>
                <a:latin typeface="微软雅黑" pitchFamily="34" charset="-122"/>
                <a:ea typeface="微软雅黑" pitchFamily="34" charset="-122"/>
              </a:rPr>
              <a:t>协议概述</a:t>
            </a:r>
          </a:p>
          <a:p>
            <a:pPr eaLnBrk="0" hangingPunct="0">
              <a:lnSpc>
                <a:spcPts val="3200"/>
              </a:lnSpc>
            </a:pPr>
            <a:r>
              <a:rPr lang="en-US" altLang="zh-CN" sz="2000" b="1" dirty="0">
                <a:solidFill>
                  <a:schemeClr val="bg1"/>
                </a:solidFill>
                <a:latin typeface="微软雅黑" pitchFamily="34" charset="-122"/>
                <a:ea typeface="微软雅黑" pitchFamily="34" charset="-122"/>
              </a:rPr>
              <a:t>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用户</a:t>
            </a:r>
            <a:r>
              <a:rPr lang="zh-CN" altLang="en-US" sz="2000" b="1" dirty="0">
                <a:solidFill>
                  <a:schemeClr val="bg1"/>
                </a:solidFill>
                <a:latin typeface="微软雅黑" pitchFamily="34" charset="-122"/>
                <a:ea typeface="微软雅黑" pitchFamily="34" charset="-122"/>
              </a:rPr>
              <a:t>数据报协议 </a:t>
            </a:r>
            <a:r>
              <a:rPr lang="en-US" altLang="zh-CN" sz="2000" b="1" dirty="0">
                <a:solidFill>
                  <a:schemeClr val="bg1"/>
                </a:solidFill>
                <a:latin typeface="微软雅黑" pitchFamily="34" charset="-122"/>
                <a:ea typeface="微软雅黑" pitchFamily="34" charset="-122"/>
              </a:rPr>
              <a:t>UDP </a:t>
            </a:r>
          </a:p>
          <a:p>
            <a:pPr eaLnBrk="0" hangingPunct="0">
              <a:lnSpc>
                <a:spcPts val="3200"/>
              </a:lnSpc>
            </a:pPr>
            <a:r>
              <a:rPr lang="en-US" altLang="zh-CN" sz="2000" b="1" dirty="0">
                <a:solidFill>
                  <a:schemeClr val="bg1"/>
                </a:solidFill>
                <a:latin typeface="微软雅黑" pitchFamily="34" charset="-122"/>
                <a:ea typeface="微软雅黑" pitchFamily="34" charset="-122"/>
              </a:rPr>
              <a:t>5.3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p>
          <a:p>
            <a:pPr eaLnBrk="0" hangingPunct="0">
              <a:lnSpc>
                <a:spcPts val="3200"/>
              </a:lnSpc>
            </a:pPr>
            <a:r>
              <a:rPr lang="en-US" altLang="zh-CN" sz="2000" b="1" dirty="0">
                <a:solidFill>
                  <a:schemeClr val="bg1"/>
                </a:solidFill>
                <a:latin typeface="微软雅黑" pitchFamily="34" charset="-122"/>
                <a:ea typeface="微软雅黑" pitchFamily="34" charset="-122"/>
              </a:rPr>
              <a:t>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可靠</a:t>
            </a:r>
            <a:r>
              <a:rPr lang="zh-CN" altLang="en-US" sz="2000" b="1" dirty="0">
                <a:solidFill>
                  <a:schemeClr val="bg1"/>
                </a:solidFill>
                <a:latin typeface="微软雅黑" pitchFamily="34" charset="-122"/>
                <a:ea typeface="微软雅黑" pitchFamily="34" charset="-122"/>
              </a:rPr>
              <a:t>传输的工作原理</a:t>
            </a:r>
          </a:p>
          <a:p>
            <a:pPr eaLnBrk="0" hangingPunct="0">
              <a:lnSpc>
                <a:spcPts val="3200"/>
              </a:lnSpc>
            </a:pPr>
            <a:r>
              <a:rPr lang="en-US" altLang="zh-CN" sz="2000" b="1" dirty="0">
                <a:solidFill>
                  <a:schemeClr val="bg1"/>
                </a:solidFill>
                <a:latin typeface="微软雅黑" pitchFamily="34" charset="-122"/>
                <a:ea typeface="微软雅黑" pitchFamily="34" charset="-122"/>
              </a:rPr>
              <a:t>5.5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报文段的首部格式</a:t>
            </a:r>
          </a:p>
          <a:p>
            <a:pPr eaLnBrk="0" hangingPunct="0">
              <a:lnSpc>
                <a:spcPts val="3200"/>
              </a:lnSpc>
            </a:pPr>
            <a:r>
              <a:rPr lang="en-US" altLang="zh-CN" sz="2000" b="1" dirty="0">
                <a:solidFill>
                  <a:schemeClr val="bg1"/>
                </a:solidFill>
                <a:latin typeface="微软雅黑" pitchFamily="34" charset="-122"/>
                <a:ea typeface="微软雅黑" pitchFamily="34" charset="-122"/>
              </a:rPr>
              <a:t>5.6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可靠传输的实现</a:t>
            </a:r>
          </a:p>
          <a:p>
            <a:pPr eaLnBrk="0" hangingPunct="0">
              <a:lnSpc>
                <a:spcPts val="3200"/>
              </a:lnSpc>
            </a:pPr>
            <a:r>
              <a:rPr lang="en-US" altLang="zh-CN" sz="2000" b="1" dirty="0">
                <a:solidFill>
                  <a:schemeClr val="bg1"/>
                </a:solidFill>
                <a:latin typeface="微软雅黑" pitchFamily="34" charset="-122"/>
                <a:ea typeface="微软雅黑" pitchFamily="34" charset="-122"/>
              </a:rPr>
              <a:t>5.7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的流量控制</a:t>
            </a:r>
          </a:p>
          <a:p>
            <a:pPr eaLnBrk="0" hangingPunct="0">
              <a:lnSpc>
                <a:spcPts val="3200"/>
              </a:lnSpc>
            </a:pPr>
            <a:r>
              <a:rPr lang="en-US" altLang="zh-CN" sz="2000" b="1" dirty="0">
                <a:solidFill>
                  <a:schemeClr val="bg1"/>
                </a:solidFill>
                <a:latin typeface="微软雅黑" pitchFamily="34" charset="-122"/>
                <a:ea typeface="微软雅黑" pitchFamily="34" charset="-122"/>
              </a:rPr>
              <a:t>5.8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的拥塞控制</a:t>
            </a:r>
          </a:p>
          <a:p>
            <a:pPr eaLnBrk="0" hangingPunct="0">
              <a:lnSpc>
                <a:spcPts val="3200"/>
              </a:lnSpc>
            </a:pPr>
            <a:r>
              <a:rPr lang="en-US" altLang="zh-CN" sz="2000" b="1" dirty="0">
                <a:solidFill>
                  <a:schemeClr val="bg1"/>
                </a:solidFill>
                <a:latin typeface="微软雅黑" pitchFamily="34" charset="-122"/>
                <a:ea typeface="微软雅黑" pitchFamily="34" charset="-122"/>
              </a:rPr>
              <a:t>5.9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的运输连接管理</a:t>
            </a:r>
          </a:p>
        </p:txBody>
      </p:sp>
    </p:spTree>
    <p:extLst>
      <p:ext uri="{BB962C8B-B14F-4D97-AF65-F5344CB8AC3E}">
        <p14:creationId xmlns:p14="http://schemas.microsoft.com/office/powerpoint/2010/main" val="18712266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24875"/>
            <a:ext cx="6593695" cy="701731"/>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b="1" dirty="0">
                <a:solidFill>
                  <a:schemeClr val="bg1"/>
                </a:solidFill>
                <a:latin typeface="微软雅黑" pitchFamily="34" charset="-122"/>
                <a:ea typeface="微软雅黑" pitchFamily="34" charset="-122"/>
              </a:rPr>
              <a:t>在计算检验和时，临时</a:t>
            </a:r>
            <a:r>
              <a:rPr lang="zh-CN" altLang="en-US" b="1" dirty="0" smtClean="0">
                <a:solidFill>
                  <a:schemeClr val="bg1"/>
                </a:solidFill>
                <a:latin typeface="微软雅黑" pitchFamily="34" charset="-122"/>
                <a:ea typeface="微软雅黑" pitchFamily="34" charset="-122"/>
              </a:rPr>
              <a:t>把 </a:t>
            </a:r>
            <a:r>
              <a:rPr lang="en-US" altLang="zh-CN" b="1" dirty="0" smtClean="0">
                <a:solidFill>
                  <a:schemeClr val="bg1"/>
                </a:solidFill>
                <a:latin typeface="微软雅黑" pitchFamily="34" charset="-122"/>
                <a:ea typeface="微软雅黑" pitchFamily="34" charset="-122"/>
              </a:rPr>
              <a:t>12 </a:t>
            </a:r>
            <a:r>
              <a:rPr lang="zh-CN" altLang="en-US" b="1" dirty="0" smtClean="0">
                <a:solidFill>
                  <a:schemeClr val="bg1"/>
                </a:solidFill>
                <a:latin typeface="微软雅黑" pitchFamily="34" charset="-122"/>
                <a:ea typeface="微软雅黑" pitchFamily="34" charset="-122"/>
              </a:rPr>
              <a:t>字节的“</a:t>
            </a:r>
            <a:r>
              <a:rPr lang="zh-CN" altLang="en-US" b="1" dirty="0" smtClean="0">
                <a:solidFill>
                  <a:srgbClr val="FFFF00"/>
                </a:solidFill>
                <a:latin typeface="微软雅黑" pitchFamily="34" charset="-122"/>
                <a:ea typeface="微软雅黑" pitchFamily="34" charset="-122"/>
              </a:rPr>
              <a:t>伪首部</a:t>
            </a:r>
            <a:r>
              <a:rPr lang="zh-CN" altLang="en-US" b="1" dirty="0" smtClean="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和 </a:t>
            </a: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用户数据报连接在一起。伪首部仅仅是为了计算检验和。</a:t>
            </a:r>
          </a:p>
        </p:txBody>
      </p:sp>
      <p:sp>
        <p:nvSpPr>
          <p:cNvPr id="4" name="Rectangle 2"/>
          <p:cNvSpPr>
            <a:spLocks noChangeArrowheads="1"/>
          </p:cNvSpPr>
          <p:nvPr/>
        </p:nvSpPr>
        <p:spPr bwMode="auto">
          <a:xfrm>
            <a:off x="2898378" y="351617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0078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57595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2816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398740"/>
            <a:ext cx="3316500" cy="302048"/>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2612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2612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39874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39874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0578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39664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39559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4554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363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2612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751455"/>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75145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75145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75145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751455"/>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3971343"/>
            <a:ext cx="4719679"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869611"/>
            <a:ext cx="839635" cy="192975"/>
          </a:xfrm>
          <a:prstGeom prst="rect">
            <a:avLst/>
          </a:prstGeom>
          <a:solidFill>
            <a:srgbClr val="C3E3F9"/>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39625"/>
            <a:ext cx="845103" cy="276999"/>
          </a:xfrm>
          <a:prstGeom prst="rect">
            <a:avLst/>
          </a:prstGeom>
          <a:solidFill>
            <a:srgbClr val="C3E3F9"/>
          </a:solidFill>
          <a:ln>
            <a:noFill/>
          </a:ln>
          <a:effectLst/>
          <a:extLst/>
        </p:spPr>
        <p:txBody>
          <a:bodyPr wrap="none">
            <a:spAutoFit/>
          </a:bodyPr>
          <a:lstStyle/>
          <a:p>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0994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14913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14913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20655" y="381532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119889" y="2932035"/>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41263"/>
            <a:ext cx="3907750" cy="287779"/>
          </a:xfrm>
          <a:prstGeom prst="rect">
            <a:avLst/>
          </a:prstGeom>
          <a:gradFill flip="none" rotWithShape="1">
            <a:gsLst>
              <a:gs pos="0">
                <a:srgbClr val="00FFFF"/>
              </a:gs>
              <a:gs pos="100000">
                <a:srgbClr val="00B0F0"/>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flipH="1">
            <a:off x="2420048" y="239026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10" name="Rectangle 9"/>
          <p:cNvSpPr>
            <a:spLocks noChangeArrowheads="1"/>
          </p:cNvSpPr>
          <p:nvPr/>
        </p:nvSpPr>
        <p:spPr bwMode="auto">
          <a:xfrm>
            <a:off x="3670978" y="351827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2932034"/>
            <a:ext cx="3143801" cy="302048"/>
          </a:xfrm>
          <a:prstGeom prst="rect">
            <a:avLst/>
          </a:prstGeom>
          <a:solidFill>
            <a:srgbClr val="66FF99"/>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32034"/>
            <a:ext cx="773737" cy="302048"/>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30322" y="2931904"/>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49" name="Text Box 49"/>
          <p:cNvSpPr txBox="1">
            <a:spLocks noChangeArrowheads="1"/>
          </p:cNvSpPr>
          <p:nvPr/>
        </p:nvSpPr>
        <p:spPr bwMode="auto">
          <a:xfrm>
            <a:off x="5536712" y="2929872"/>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26101" y="605119"/>
            <a:ext cx="2874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 </a:t>
            </a: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检验和的</a:t>
            </a:r>
            <a:r>
              <a:rPr lang="zh-CN" altLang="en-US" sz="2000" b="1" dirty="0" smtClean="0">
                <a:solidFill>
                  <a:schemeClr val="bg1"/>
                </a:solidFill>
                <a:ea typeface="微软雅黑" pitchFamily="34" charset="-122"/>
              </a:rPr>
              <a:t>例子</a:t>
            </a:r>
            <a:endParaRPr lang="zh-CN" altLang="en-US" sz="2000" b="1" dirty="0">
              <a:solidFill>
                <a:schemeClr val="bg1"/>
              </a:solidFill>
              <a:ea typeface="微软雅黑" pitchFamily="34" charset="-122"/>
            </a:endParaRP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809248" y="1099293"/>
            <a:ext cx="4838720" cy="3287054"/>
            <a:chOff x="2662944" y="1099293"/>
            <a:chExt cx="4838720" cy="3287054"/>
          </a:xfrm>
        </p:grpSpPr>
        <p:sp>
          <p:nvSpPr>
            <p:cNvPr id="7" name="Text Box 7"/>
            <p:cNvSpPr txBox="1">
              <a:spLocks noChangeArrowheads="1"/>
            </p:cNvSpPr>
            <p:nvPr/>
          </p:nvSpPr>
          <p:spPr bwMode="auto">
            <a:xfrm>
              <a:off x="4320743" y="1099293"/>
              <a:ext cx="3180921" cy="328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200" b="1" dirty="0">
                  <a:solidFill>
                    <a:srgbClr val="0000FF"/>
                  </a:solidFill>
                  <a:latin typeface="微软雅黑" pitchFamily="34" charset="-122"/>
                  <a:ea typeface="微软雅黑" pitchFamily="34" charset="-122"/>
                </a:rPr>
                <a:t>10011001 00010011  →  153.19</a:t>
              </a:r>
            </a:p>
            <a:p>
              <a:r>
                <a:rPr kumimoji="1" lang="en-US" altLang="zh-CN" sz="1200" b="1" dirty="0">
                  <a:solidFill>
                    <a:srgbClr val="0000FF"/>
                  </a:solidFill>
                  <a:latin typeface="微软雅黑" pitchFamily="34" charset="-122"/>
                  <a:ea typeface="微软雅黑" pitchFamily="34" charset="-122"/>
                </a:rPr>
                <a:t>00001000 01101000  →  8.104</a:t>
              </a:r>
            </a:p>
            <a:p>
              <a:r>
                <a:rPr kumimoji="1" lang="en-US" altLang="zh-CN" sz="1200" b="1" dirty="0">
                  <a:solidFill>
                    <a:srgbClr val="0000FF"/>
                  </a:solidFill>
                  <a:latin typeface="微软雅黑" pitchFamily="34" charset="-122"/>
                  <a:ea typeface="微软雅黑" pitchFamily="34" charset="-122"/>
                </a:rPr>
                <a:t>10101011 00000011  →  171.3</a:t>
              </a:r>
            </a:p>
            <a:p>
              <a:r>
                <a:rPr kumimoji="1" lang="en-US" altLang="zh-CN" sz="1200" b="1" dirty="0">
                  <a:solidFill>
                    <a:srgbClr val="0000FF"/>
                  </a:solidFill>
                  <a:latin typeface="微软雅黑" pitchFamily="34" charset="-122"/>
                  <a:ea typeface="微软雅黑" pitchFamily="34" charset="-122"/>
                </a:rPr>
                <a:t>00001110 00001011  →  14.11</a:t>
              </a:r>
            </a:p>
            <a:p>
              <a:r>
                <a:rPr kumimoji="1" lang="en-US" altLang="zh-CN" sz="1200" b="1" dirty="0">
                  <a:solidFill>
                    <a:srgbClr val="0000FF"/>
                  </a:solidFill>
                  <a:latin typeface="微软雅黑" pitchFamily="34" charset="-122"/>
                  <a:ea typeface="微软雅黑" pitchFamily="34" charset="-122"/>
                </a:rPr>
                <a:t>00000000 00010001  →  0 </a:t>
              </a:r>
              <a:r>
                <a:rPr kumimoji="1" lang="zh-CN" altLang="en-US" sz="1200" b="1" dirty="0">
                  <a:solidFill>
                    <a:srgbClr val="0000FF"/>
                  </a:solidFill>
                  <a:latin typeface="微软雅黑" pitchFamily="34" charset="-122"/>
                  <a:ea typeface="微软雅黑" pitchFamily="34" charset="-122"/>
                </a:rPr>
                <a:t>和 </a:t>
              </a:r>
              <a:r>
                <a:rPr kumimoji="1" lang="en-US" altLang="zh-CN" sz="1200" b="1" dirty="0">
                  <a:solidFill>
                    <a:srgbClr val="0000FF"/>
                  </a:solidFill>
                  <a:latin typeface="微软雅黑" pitchFamily="34" charset="-122"/>
                  <a:ea typeface="微软雅黑" pitchFamily="34" charset="-122"/>
                </a:rPr>
                <a:t>17</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00000100 00111111  →  1087</a:t>
              </a:r>
            </a:p>
            <a:p>
              <a:r>
                <a:rPr kumimoji="1" lang="en-US" altLang="zh-CN" sz="1200" b="1" dirty="0">
                  <a:solidFill>
                    <a:srgbClr val="0000FF"/>
                  </a:solidFill>
                  <a:latin typeface="微软雅黑" pitchFamily="34" charset="-122"/>
                  <a:ea typeface="微软雅黑" pitchFamily="34" charset="-122"/>
                </a:rPr>
                <a:t>00000000 00001101  →  13</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00000000 00000000  →  0</a:t>
              </a:r>
              <a:r>
                <a:rPr kumimoji="1" lang="zh-CN" altLang="en-US" sz="1200" b="1" dirty="0">
                  <a:solidFill>
                    <a:srgbClr val="0000FF"/>
                  </a:solidFill>
                  <a:latin typeface="微软雅黑" pitchFamily="34" charset="-122"/>
                  <a:ea typeface="微软雅黑" pitchFamily="34" charset="-122"/>
                </a:rPr>
                <a:t>（检验和）</a:t>
              </a:r>
            </a:p>
            <a:p>
              <a:r>
                <a:rPr kumimoji="1" lang="en-US" altLang="zh-CN" sz="1200" b="1" dirty="0">
                  <a:solidFill>
                    <a:srgbClr val="0000FF"/>
                  </a:solidFill>
                  <a:latin typeface="微软雅黑" pitchFamily="34" charset="-122"/>
                  <a:ea typeface="微软雅黑" pitchFamily="34" charset="-122"/>
                </a:rPr>
                <a:t>01010100 01000101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01010011 01010100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01001001 01001110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01000111 00000000  →  </a:t>
              </a:r>
              <a:r>
                <a:rPr kumimoji="1" lang="zh-CN" altLang="en-US" sz="1200" b="1" dirty="0">
                  <a:solidFill>
                    <a:srgbClr val="0000FF"/>
                  </a:solidFill>
                  <a:latin typeface="微软雅黑" pitchFamily="34" charset="-122"/>
                  <a:ea typeface="微软雅黑" pitchFamily="34" charset="-122"/>
                </a:rPr>
                <a:t>数据和 </a:t>
              </a:r>
              <a:r>
                <a:rPr kumimoji="1" lang="en-US" altLang="zh-CN" sz="1200" b="1" dirty="0">
                  <a:solidFill>
                    <a:srgbClr val="0000FF"/>
                  </a:solidFill>
                  <a:latin typeface="微软雅黑" pitchFamily="34" charset="-122"/>
                  <a:ea typeface="微软雅黑" pitchFamily="34" charset="-122"/>
                </a:rPr>
                <a:t>0</a:t>
              </a:r>
              <a:r>
                <a:rPr kumimoji="1" lang="zh-CN" altLang="en-US" sz="1200" b="1" dirty="0">
                  <a:solidFill>
                    <a:srgbClr val="0000FF"/>
                  </a:solidFill>
                  <a:latin typeface="微软雅黑" pitchFamily="34" charset="-122"/>
                  <a:ea typeface="微软雅黑" pitchFamily="34" charset="-122"/>
                </a:rPr>
                <a:t>（填充）</a:t>
              </a:r>
            </a:p>
            <a:p>
              <a:endParaRPr kumimoji="1" lang="zh-CN" altLang="en-US" sz="1200" b="1" dirty="0">
                <a:solidFill>
                  <a:srgbClr val="0000FF"/>
                </a:solidFill>
                <a:latin typeface="微软雅黑" pitchFamily="34" charset="-122"/>
                <a:ea typeface="微软雅黑" pitchFamily="34" charset="-122"/>
              </a:endParaRPr>
            </a:p>
            <a:p>
              <a:r>
                <a:rPr kumimoji="1" lang="en-US" altLang="zh-CN" sz="1200" b="1" dirty="0">
                  <a:solidFill>
                    <a:srgbClr val="0000FF"/>
                  </a:solidFill>
                  <a:latin typeface="微软雅黑" pitchFamily="34" charset="-122"/>
                  <a:ea typeface="微软雅黑" pitchFamily="34" charset="-122"/>
                </a:rPr>
                <a:t>10010110 11101101  →  </a:t>
              </a:r>
              <a:r>
                <a:rPr kumimoji="1" lang="zh-CN" altLang="en-US" sz="1200" b="1" dirty="0">
                  <a:solidFill>
                    <a:srgbClr val="0000FF"/>
                  </a:solidFill>
                  <a:latin typeface="微软雅黑" pitchFamily="34" charset="-122"/>
                  <a:ea typeface="微软雅黑" pitchFamily="34" charset="-122"/>
                </a:rPr>
                <a:t>求和得出的结果</a:t>
              </a:r>
            </a:p>
            <a:p>
              <a:pPr>
                <a:lnSpc>
                  <a:spcPct val="130000"/>
                </a:lnSpc>
              </a:pPr>
              <a:r>
                <a:rPr kumimoji="1" lang="en-US" altLang="zh-CN" sz="1200" b="1" dirty="0">
                  <a:solidFill>
                    <a:srgbClr val="0000FF"/>
                  </a:solidFill>
                  <a:latin typeface="微软雅黑" pitchFamily="34" charset="-122"/>
                  <a:ea typeface="微软雅黑" pitchFamily="34" charset="-122"/>
                </a:rPr>
                <a:t>01101001 00010010  →  </a:t>
              </a:r>
              <a:r>
                <a:rPr kumimoji="1" lang="zh-CN" altLang="en-US" sz="1200" b="1" dirty="0">
                  <a:solidFill>
                    <a:srgbClr val="0000FF"/>
                  </a:solidFill>
                  <a:latin typeface="微软雅黑" pitchFamily="34" charset="-122"/>
                  <a:ea typeface="微软雅黑" pitchFamily="34" charset="-122"/>
                </a:rPr>
                <a:t>检验和 </a:t>
              </a:r>
            </a:p>
          </p:txBody>
        </p:sp>
        <p:sp>
          <p:nvSpPr>
            <p:cNvPr id="32" name="Line 30"/>
            <p:cNvSpPr>
              <a:spLocks noChangeShapeType="1"/>
            </p:cNvSpPr>
            <p:nvPr/>
          </p:nvSpPr>
          <p:spPr bwMode="auto">
            <a:xfrm flipV="1">
              <a:off x="4235251" y="3795900"/>
              <a:ext cx="3164240" cy="57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Text Box 31"/>
            <p:cNvSpPr txBox="1">
              <a:spLocks noChangeArrowheads="1"/>
            </p:cNvSpPr>
            <p:nvPr/>
          </p:nvSpPr>
          <p:spPr bwMode="auto">
            <a:xfrm>
              <a:off x="2662944" y="3848835"/>
              <a:ext cx="1723549"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solidFill>
                    <a:srgbClr val="A50021"/>
                  </a:solidFill>
                  <a:latin typeface="微软雅黑" pitchFamily="34" charset="-122"/>
                  <a:ea typeface="微软雅黑" pitchFamily="34" charset="-122"/>
                </a:rPr>
                <a:t>按二进制反码运算求和</a:t>
              </a:r>
            </a:p>
            <a:p>
              <a:pPr algn="r">
                <a:lnSpc>
                  <a:spcPct val="130000"/>
                </a:lnSpc>
              </a:pPr>
              <a:r>
                <a:rPr kumimoji="1" lang="zh-CN" altLang="en-US" sz="1200" b="1" dirty="0">
                  <a:solidFill>
                    <a:srgbClr val="A50021"/>
                  </a:solidFill>
                  <a:latin typeface="微软雅黑" pitchFamily="34" charset="-122"/>
                  <a:ea typeface="微软雅黑" pitchFamily="34" charset="-122"/>
                </a:rPr>
                <a:t>将得出的结果求反码</a:t>
              </a:r>
            </a:p>
          </p:txBody>
        </p:sp>
      </p:grpSp>
      <p:grpSp>
        <p:nvGrpSpPr>
          <p:cNvPr id="37" name="组合 36"/>
          <p:cNvGrpSpPr/>
          <p:nvPr/>
        </p:nvGrpSpPr>
        <p:grpSpPr>
          <a:xfrm>
            <a:off x="1408156" y="1309482"/>
            <a:ext cx="2792084" cy="2021473"/>
            <a:chOff x="1600944" y="1280222"/>
            <a:chExt cx="2540187" cy="1839099"/>
          </a:xfrm>
        </p:grpSpPr>
        <p:sp>
          <p:nvSpPr>
            <p:cNvPr id="5" name="Rectangle 36"/>
            <p:cNvSpPr>
              <a:spLocks noChangeArrowheads="1"/>
            </p:cNvSpPr>
            <p:nvPr/>
          </p:nvSpPr>
          <p:spPr bwMode="auto">
            <a:xfrm>
              <a:off x="3718677" y="2517848"/>
              <a:ext cx="414949" cy="219424"/>
            </a:xfrm>
            <a:prstGeom prst="rect">
              <a:avLst/>
            </a:prstGeom>
            <a:solidFill>
              <a:srgbClr val="FF66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6" name="Rectangle 35"/>
            <p:cNvSpPr>
              <a:spLocks noChangeArrowheads="1"/>
            </p:cNvSpPr>
            <p:nvPr/>
          </p:nvSpPr>
          <p:spPr bwMode="auto">
            <a:xfrm>
              <a:off x="2438255" y="1903528"/>
              <a:ext cx="1688985" cy="431467"/>
            </a:xfrm>
            <a:prstGeom prst="rect">
              <a:avLst/>
            </a:prstGeom>
            <a:solidFill>
              <a:srgbClr val="FFFF66"/>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8" name="Freeform 5"/>
            <p:cNvSpPr>
              <a:spLocks/>
            </p:cNvSpPr>
            <p:nvPr/>
          </p:nvSpPr>
          <p:spPr bwMode="auto">
            <a:xfrm>
              <a:off x="2435465" y="2324409"/>
              <a:ext cx="1705666" cy="408051"/>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00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9" name="Rectangle 6"/>
            <p:cNvSpPr>
              <a:spLocks noChangeArrowheads="1"/>
            </p:cNvSpPr>
            <p:nvPr/>
          </p:nvSpPr>
          <p:spPr bwMode="auto">
            <a:xfrm>
              <a:off x="2435465" y="1303319"/>
              <a:ext cx="1705666" cy="612077"/>
            </a:xfrm>
            <a:prstGeom prst="rect">
              <a:avLst/>
            </a:prstGeom>
            <a:solidFill>
              <a:srgbClr val="66FF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10" name="Rectangle 8"/>
            <p:cNvSpPr>
              <a:spLocks noChangeArrowheads="1"/>
            </p:cNvSpPr>
            <p:nvPr/>
          </p:nvSpPr>
          <p:spPr bwMode="auto">
            <a:xfrm>
              <a:off x="2436508" y="1287920"/>
              <a:ext cx="1702538" cy="14406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Line 9"/>
            <p:cNvSpPr>
              <a:spLocks noChangeShapeType="1"/>
            </p:cNvSpPr>
            <p:nvPr/>
          </p:nvSpPr>
          <p:spPr bwMode="auto">
            <a:xfrm>
              <a:off x="2435465" y="1507344"/>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2" name="Line 10"/>
            <p:cNvSpPr>
              <a:spLocks noChangeShapeType="1"/>
            </p:cNvSpPr>
            <p:nvPr/>
          </p:nvSpPr>
          <p:spPr bwMode="auto">
            <a:xfrm>
              <a:off x="2435465" y="1711370"/>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3" name="Line 11"/>
            <p:cNvSpPr>
              <a:spLocks noChangeShapeType="1"/>
            </p:cNvSpPr>
            <p:nvPr/>
          </p:nvSpPr>
          <p:spPr bwMode="auto">
            <a:xfrm>
              <a:off x="2435465" y="1915395"/>
              <a:ext cx="1705666" cy="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4" name="Line 12"/>
            <p:cNvSpPr>
              <a:spLocks noChangeShapeType="1"/>
            </p:cNvSpPr>
            <p:nvPr/>
          </p:nvSpPr>
          <p:spPr bwMode="auto">
            <a:xfrm>
              <a:off x="2435465" y="2120384"/>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5" name="Line 13"/>
            <p:cNvSpPr>
              <a:spLocks noChangeShapeType="1"/>
            </p:cNvSpPr>
            <p:nvPr/>
          </p:nvSpPr>
          <p:spPr bwMode="auto">
            <a:xfrm>
              <a:off x="2435465" y="2324410"/>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6" name="Line 14"/>
            <p:cNvSpPr>
              <a:spLocks noChangeShapeType="1"/>
            </p:cNvSpPr>
            <p:nvPr/>
          </p:nvSpPr>
          <p:spPr bwMode="auto">
            <a:xfrm>
              <a:off x="2435465" y="2528435"/>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7" name="Line 15"/>
            <p:cNvSpPr>
              <a:spLocks noChangeShapeType="1"/>
            </p:cNvSpPr>
            <p:nvPr/>
          </p:nvSpPr>
          <p:spPr bwMode="auto">
            <a:xfrm>
              <a:off x="3288298" y="1711370"/>
              <a:ext cx="0" cy="10210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8" name="Line 16"/>
            <p:cNvSpPr>
              <a:spLocks noChangeShapeType="1"/>
            </p:cNvSpPr>
            <p:nvPr/>
          </p:nvSpPr>
          <p:spPr bwMode="auto">
            <a:xfrm>
              <a:off x="3713672" y="2324409"/>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9" name="Line 17"/>
            <p:cNvSpPr>
              <a:spLocks noChangeShapeType="1"/>
            </p:cNvSpPr>
            <p:nvPr/>
          </p:nvSpPr>
          <p:spPr bwMode="auto">
            <a:xfrm>
              <a:off x="2854583" y="2325276"/>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0" name="Line 18"/>
            <p:cNvSpPr>
              <a:spLocks noChangeShapeType="1"/>
            </p:cNvSpPr>
            <p:nvPr/>
          </p:nvSpPr>
          <p:spPr bwMode="auto">
            <a:xfrm>
              <a:off x="2861882" y="1711464"/>
              <a:ext cx="0" cy="20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1" name="Text Box 19"/>
            <p:cNvSpPr txBox="1">
              <a:spLocks noChangeArrowheads="1"/>
            </p:cNvSpPr>
            <p:nvPr/>
          </p:nvSpPr>
          <p:spPr bwMode="auto">
            <a:xfrm>
              <a:off x="2767006" y="1291771"/>
              <a:ext cx="986158"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153.19.8.104</a:t>
              </a:r>
            </a:p>
          </p:txBody>
        </p:sp>
        <p:sp>
          <p:nvSpPr>
            <p:cNvPr id="22" name="Text Box 20"/>
            <p:cNvSpPr txBox="1">
              <a:spLocks noChangeArrowheads="1"/>
            </p:cNvSpPr>
            <p:nvPr/>
          </p:nvSpPr>
          <p:spPr bwMode="auto">
            <a:xfrm>
              <a:off x="2788901" y="1498684"/>
              <a:ext cx="907406"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171.3.14.11</a:t>
              </a:r>
            </a:p>
          </p:txBody>
        </p:sp>
        <p:sp>
          <p:nvSpPr>
            <p:cNvPr id="23" name="AutoShape 22"/>
            <p:cNvSpPr>
              <a:spLocks/>
            </p:cNvSpPr>
            <p:nvPr/>
          </p:nvSpPr>
          <p:spPr bwMode="auto">
            <a:xfrm>
              <a:off x="2342675" y="1280222"/>
              <a:ext cx="45874" cy="630362"/>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4" name="AutoShape 23"/>
            <p:cNvSpPr>
              <a:spLocks/>
            </p:cNvSpPr>
            <p:nvPr/>
          </p:nvSpPr>
          <p:spPr bwMode="auto">
            <a:xfrm>
              <a:off x="2337462" y="1946192"/>
              <a:ext cx="51087" cy="366669"/>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AutoShape 24"/>
            <p:cNvSpPr>
              <a:spLocks/>
            </p:cNvSpPr>
            <p:nvPr/>
          </p:nvSpPr>
          <p:spPr bwMode="auto">
            <a:xfrm>
              <a:off x="2341632" y="2334995"/>
              <a:ext cx="51087" cy="384954"/>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6" name="Text Box 25"/>
            <p:cNvSpPr txBox="1">
              <a:spLocks noChangeArrowheads="1"/>
            </p:cNvSpPr>
            <p:nvPr/>
          </p:nvSpPr>
          <p:spPr bwMode="auto">
            <a:xfrm>
              <a:off x="1703572" y="1375498"/>
              <a:ext cx="684978"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1100" b="1" dirty="0">
                  <a:solidFill>
                    <a:srgbClr val="000099"/>
                  </a:solidFill>
                  <a:latin typeface="微软雅黑" pitchFamily="34" charset="-122"/>
                  <a:ea typeface="微软雅黑" pitchFamily="34" charset="-122"/>
                </a:rPr>
                <a:t>12 </a:t>
              </a:r>
              <a:r>
                <a:rPr kumimoji="1" lang="zh-CN" altLang="en-US" sz="1100" b="1" dirty="0">
                  <a:solidFill>
                    <a:srgbClr val="000099"/>
                  </a:solidFill>
                  <a:latin typeface="微软雅黑" pitchFamily="34" charset="-122"/>
                  <a:ea typeface="微软雅黑" pitchFamily="34" charset="-122"/>
                </a:rPr>
                <a:t>字节</a:t>
              </a:r>
            </a:p>
            <a:p>
              <a:pPr algn="ctr"/>
              <a:r>
                <a:rPr kumimoji="1" lang="zh-CN" altLang="en-US" sz="1100" b="1" dirty="0">
                  <a:solidFill>
                    <a:srgbClr val="000099"/>
                  </a:solidFill>
                  <a:latin typeface="微软雅黑" pitchFamily="34" charset="-122"/>
                  <a:ea typeface="微软雅黑" pitchFamily="34" charset="-122"/>
                </a:rPr>
                <a:t>伪首部</a:t>
              </a:r>
            </a:p>
          </p:txBody>
        </p:sp>
        <p:sp>
          <p:nvSpPr>
            <p:cNvPr id="27" name="Text Box 26"/>
            <p:cNvSpPr txBox="1">
              <a:spLocks noChangeArrowheads="1"/>
            </p:cNvSpPr>
            <p:nvPr/>
          </p:nvSpPr>
          <p:spPr bwMode="auto">
            <a:xfrm>
              <a:off x="1600944" y="1876900"/>
              <a:ext cx="74844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dirty="0">
                  <a:solidFill>
                    <a:srgbClr val="000099"/>
                  </a:solidFill>
                  <a:latin typeface="微软雅黑" pitchFamily="34" charset="-122"/>
                  <a:ea typeface="微软雅黑" pitchFamily="34" charset="-122"/>
                </a:rPr>
                <a:t>8 </a:t>
              </a:r>
              <a:r>
                <a:rPr kumimoji="1" lang="zh-CN" altLang="en-US" sz="1100" b="1" dirty="0">
                  <a:solidFill>
                    <a:srgbClr val="000099"/>
                  </a:solidFill>
                  <a:latin typeface="微软雅黑" pitchFamily="34" charset="-122"/>
                  <a:ea typeface="微软雅黑" pitchFamily="34" charset="-122"/>
                </a:rPr>
                <a:t>字节</a:t>
              </a:r>
            </a:p>
            <a:p>
              <a:pPr algn="ctr"/>
              <a:r>
                <a:rPr kumimoji="1" lang="en-US" altLang="zh-CN" sz="1100" b="1" dirty="0">
                  <a:solidFill>
                    <a:srgbClr val="000099"/>
                  </a:solidFill>
                  <a:latin typeface="微软雅黑" pitchFamily="34" charset="-122"/>
                  <a:ea typeface="微软雅黑" pitchFamily="34" charset="-122"/>
                </a:rPr>
                <a:t>UDP </a:t>
              </a:r>
              <a:r>
                <a:rPr kumimoji="1" lang="zh-CN" altLang="en-US" sz="1100" b="1" dirty="0">
                  <a:solidFill>
                    <a:srgbClr val="000099"/>
                  </a:solidFill>
                  <a:latin typeface="微软雅黑" pitchFamily="34" charset="-122"/>
                  <a:ea typeface="微软雅黑" pitchFamily="34" charset="-122"/>
                </a:rPr>
                <a:t>首部</a:t>
              </a:r>
            </a:p>
          </p:txBody>
        </p:sp>
        <p:sp>
          <p:nvSpPr>
            <p:cNvPr id="28" name="Text Box 27"/>
            <p:cNvSpPr txBox="1">
              <a:spLocks noChangeArrowheads="1"/>
            </p:cNvSpPr>
            <p:nvPr/>
          </p:nvSpPr>
          <p:spPr bwMode="auto">
            <a:xfrm>
              <a:off x="1757139" y="2303237"/>
              <a:ext cx="54135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a:solidFill>
                    <a:srgbClr val="000099"/>
                  </a:solidFill>
                  <a:latin typeface="微软雅黑" pitchFamily="34" charset="-122"/>
                  <a:ea typeface="微软雅黑" pitchFamily="34" charset="-122"/>
                </a:rPr>
                <a:t>7 </a:t>
              </a:r>
              <a:r>
                <a:rPr kumimoji="1" lang="zh-CN" altLang="en-US" sz="1100" b="1">
                  <a:solidFill>
                    <a:srgbClr val="000099"/>
                  </a:solidFill>
                  <a:latin typeface="微软雅黑" pitchFamily="34" charset="-122"/>
                  <a:ea typeface="微软雅黑" pitchFamily="34" charset="-122"/>
                </a:rPr>
                <a:t>字节</a:t>
              </a:r>
            </a:p>
            <a:p>
              <a:pPr algn="ctr"/>
              <a:r>
                <a:rPr kumimoji="1" lang="zh-CN" altLang="en-US" sz="1100" b="1">
                  <a:solidFill>
                    <a:srgbClr val="000099"/>
                  </a:solidFill>
                  <a:latin typeface="微软雅黑" pitchFamily="34" charset="-122"/>
                  <a:ea typeface="微软雅黑" pitchFamily="34" charset="-122"/>
                </a:rPr>
                <a:t>数据</a:t>
              </a:r>
            </a:p>
          </p:txBody>
        </p:sp>
        <p:grpSp>
          <p:nvGrpSpPr>
            <p:cNvPr id="29" name="Group 34"/>
            <p:cNvGrpSpPr>
              <a:grpSpLocks/>
            </p:cNvGrpSpPr>
            <p:nvPr/>
          </p:nvGrpSpPr>
          <p:grpSpPr bwMode="auto">
            <a:xfrm>
              <a:off x="3597942" y="2707423"/>
              <a:ext cx="424331" cy="411898"/>
              <a:chOff x="1705" y="2787"/>
              <a:chExt cx="407" cy="428"/>
            </a:xfrm>
          </p:grpSpPr>
          <p:sp>
            <p:nvSpPr>
              <p:cNvPr id="30" name="Text Box 28"/>
              <p:cNvSpPr txBox="1">
                <a:spLocks noChangeArrowheads="1"/>
              </p:cNvSpPr>
              <p:nvPr/>
            </p:nvSpPr>
            <p:spPr bwMode="auto">
              <a:xfrm>
                <a:off x="1705" y="2968"/>
                <a:ext cx="40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填充</a:t>
                </a:r>
              </a:p>
            </p:txBody>
          </p:sp>
          <p:sp>
            <p:nvSpPr>
              <p:cNvPr id="31" name="Line 29"/>
              <p:cNvSpPr>
                <a:spLocks noChangeShapeType="1"/>
              </p:cNvSpPr>
              <p:nvPr/>
            </p:nvSpPr>
            <p:spPr bwMode="auto">
              <a:xfrm flipV="1">
                <a:off x="1920" y="2787"/>
                <a:ext cx="134" cy="207"/>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sp>
        <p:nvSpPr>
          <p:cNvPr id="39" name="矩形 38"/>
          <p:cNvSpPr/>
          <p:nvPr/>
        </p:nvSpPr>
        <p:spPr>
          <a:xfrm>
            <a:off x="977757" y="3206010"/>
            <a:ext cx="2148344" cy="523220"/>
          </a:xfrm>
          <a:prstGeom prst="rect">
            <a:avLst/>
          </a:prstGeom>
          <a:solidFill>
            <a:srgbClr val="000099"/>
          </a:solidFill>
          <a:ln>
            <a:solidFill>
              <a:schemeClr val="tx1"/>
            </a:solidFill>
          </a:ln>
        </p:spPr>
        <p:txBody>
          <a:bodyPr wrap="square">
            <a:spAutoFit/>
          </a:bodyPr>
          <a:lstStyle/>
          <a:p>
            <a:r>
              <a:rPr lang="en-US" altLang="zh-CN" sz="1400" b="1" dirty="0">
                <a:solidFill>
                  <a:schemeClr val="bg1"/>
                </a:solidFill>
                <a:latin typeface="微软雅黑" pitchFamily="34" charset="-122"/>
                <a:ea typeface="微软雅黑" pitchFamily="34" charset="-122"/>
              </a:rPr>
              <a:t>UDP </a:t>
            </a:r>
            <a:r>
              <a:rPr lang="zh-CN" altLang="zh-CN" sz="1400" b="1" dirty="0">
                <a:solidFill>
                  <a:schemeClr val="bg1"/>
                </a:solidFill>
                <a:latin typeface="微软雅黑" pitchFamily="34" charset="-122"/>
                <a:ea typeface="微软雅黑" pitchFamily="34" charset="-122"/>
              </a:rPr>
              <a:t>的检验和是把首部和数据部分一起都检验。</a:t>
            </a:r>
            <a:endParaRPr lang="zh-CN" altLang="en-US" sz="1400" b="1" dirty="0">
              <a:solidFill>
                <a:schemeClr val="bg1"/>
              </a:solidFill>
              <a:latin typeface="微软雅黑" pitchFamily="34" charset="-122"/>
              <a:ea typeface="微软雅黑" pitchFamily="34" charset="-122"/>
            </a:endParaRPr>
          </a:p>
        </p:txBody>
      </p:sp>
      <p:sp>
        <p:nvSpPr>
          <p:cNvPr id="41" name="Text Box 21"/>
          <p:cNvSpPr txBox="1">
            <a:spLocks noChangeArrowheads="1"/>
          </p:cNvSpPr>
          <p:nvPr/>
        </p:nvSpPr>
        <p:spPr bwMode="auto">
          <a:xfrm>
            <a:off x="2327763" y="1762003"/>
            <a:ext cx="2079937" cy="11823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1720"/>
              </a:lnSpc>
            </a:pPr>
            <a:r>
              <a:rPr kumimoji="1" lang="zh-CN" altLang="en-US" sz="1200" b="1" dirty="0">
                <a:latin typeface="微软雅黑" pitchFamily="34" charset="-122"/>
                <a:ea typeface="微软雅黑" pitchFamily="34" charset="-122"/>
              </a:rPr>
              <a:t>全 </a:t>
            </a:r>
            <a:r>
              <a:rPr kumimoji="1" lang="en-US" altLang="zh-CN" sz="1200" b="1" dirty="0">
                <a:latin typeface="微软雅黑" pitchFamily="34" charset="-122"/>
                <a:ea typeface="微软雅黑" pitchFamily="34" charset="-122"/>
              </a:rPr>
              <a:t>0   </a:t>
            </a:r>
            <a:r>
              <a:rPr kumimoji="1" lang="en-US" altLang="zh-CN" sz="1200" b="1" dirty="0" smtClean="0">
                <a:latin typeface="微软雅黑" pitchFamily="34" charset="-122"/>
                <a:ea typeface="微软雅黑" pitchFamily="34" charset="-122"/>
              </a:rPr>
              <a:t> 17          </a:t>
            </a:r>
            <a:r>
              <a:rPr kumimoji="1" lang="en-US" altLang="zh-CN" sz="1200" b="1" dirty="0">
                <a:latin typeface="微软雅黑" pitchFamily="34" charset="-122"/>
                <a:ea typeface="微软雅黑" pitchFamily="34" charset="-122"/>
              </a:rPr>
              <a:t>15</a:t>
            </a:r>
          </a:p>
          <a:p>
            <a:pPr>
              <a:lnSpc>
                <a:spcPts val="1720"/>
              </a:lnSpc>
            </a:pPr>
            <a:r>
              <a:rPr kumimoji="1" lang="en-US" altLang="zh-CN" sz="1200" b="1" dirty="0">
                <a:latin typeface="微软雅黑" pitchFamily="34" charset="-122"/>
                <a:ea typeface="微软雅黑" pitchFamily="34" charset="-122"/>
              </a:rPr>
              <a:t>    1087            13</a:t>
            </a:r>
          </a:p>
          <a:p>
            <a:pPr>
              <a:lnSpc>
                <a:spcPts val="1720"/>
              </a:lnSpc>
            </a:pPr>
            <a:r>
              <a:rPr kumimoji="1" lang="en-US" altLang="zh-CN" sz="1200" b="1" dirty="0">
                <a:latin typeface="微软雅黑" pitchFamily="34" charset="-122"/>
                <a:ea typeface="微软雅黑" pitchFamily="34" charset="-122"/>
              </a:rPr>
              <a:t>      15             </a:t>
            </a:r>
            <a:r>
              <a:rPr kumimoji="1" lang="zh-CN" altLang="en-US" sz="1200" b="1" dirty="0">
                <a:solidFill>
                  <a:srgbClr val="C00000"/>
                </a:solidFill>
                <a:latin typeface="微软雅黑" pitchFamily="34" charset="-122"/>
                <a:ea typeface="微软雅黑" pitchFamily="34" charset="-122"/>
              </a:rPr>
              <a:t>全 </a:t>
            </a:r>
            <a:r>
              <a:rPr kumimoji="1" lang="en-US" altLang="zh-CN" sz="1200" b="1" dirty="0">
                <a:solidFill>
                  <a:srgbClr val="C00000"/>
                </a:solidFill>
                <a:latin typeface="微软雅黑" pitchFamily="34" charset="-122"/>
                <a:ea typeface="微软雅黑" pitchFamily="34" charset="-122"/>
              </a:rPr>
              <a:t>0</a:t>
            </a:r>
          </a:p>
          <a:p>
            <a:pPr>
              <a:lnSpc>
                <a:spcPts val="1720"/>
              </a:lnSpc>
            </a:pPr>
            <a:r>
              <a:rPr kumimoji="1" lang="zh-CN" altLang="en-US" sz="1200" b="1" dirty="0">
                <a:latin typeface="微软雅黑" pitchFamily="34" charset="-122"/>
                <a:ea typeface="微软雅黑" pitchFamily="34" charset="-122"/>
              </a:rPr>
              <a:t>数据  </a:t>
            </a:r>
            <a:r>
              <a:rPr kumimoji="1" lang="zh-CN" altLang="en-US" sz="1200" b="1" dirty="0" smtClean="0">
                <a:latin typeface="微软雅黑" pitchFamily="34" charset="-122"/>
                <a:ea typeface="微软雅黑" pitchFamily="34" charset="-122"/>
              </a:rPr>
              <a:t> 数据    数据   数据</a:t>
            </a:r>
            <a:endParaRPr kumimoji="1" lang="zh-CN" altLang="en-US" sz="1200" b="1" dirty="0">
              <a:latin typeface="微软雅黑" pitchFamily="34" charset="-122"/>
              <a:ea typeface="微软雅黑" pitchFamily="34" charset="-122"/>
            </a:endParaRPr>
          </a:p>
          <a:p>
            <a:pPr>
              <a:lnSpc>
                <a:spcPts val="1720"/>
              </a:lnSpc>
            </a:pPr>
            <a:r>
              <a:rPr kumimoji="1" lang="zh-CN" altLang="en-US" sz="1200" b="1" dirty="0">
                <a:latin typeface="微软雅黑" pitchFamily="34" charset="-122"/>
                <a:ea typeface="微软雅黑" pitchFamily="34" charset="-122"/>
              </a:rPr>
              <a:t>数据  </a:t>
            </a:r>
            <a:r>
              <a:rPr kumimoji="1" lang="zh-CN" altLang="en-US" sz="1200" b="1" dirty="0" smtClean="0">
                <a:latin typeface="微软雅黑" pitchFamily="34" charset="-122"/>
                <a:ea typeface="微软雅黑" pitchFamily="34" charset="-122"/>
              </a:rPr>
              <a:t> 数据    数据   全 </a:t>
            </a:r>
            <a:r>
              <a:rPr kumimoji="1" lang="en-US" altLang="zh-CN" sz="1200" b="1" dirty="0" smtClean="0">
                <a:latin typeface="微软雅黑" pitchFamily="34" charset="-122"/>
                <a:ea typeface="微软雅黑" pitchFamily="34" charset="-122"/>
              </a:rPr>
              <a:t>0</a:t>
            </a:r>
            <a:endParaRPr kumimoji="1" lang="en-US" altLang="zh-CN" sz="1200" b="1" dirty="0">
              <a:latin typeface="微软雅黑" pitchFamily="34" charset="-122"/>
              <a:ea typeface="微软雅黑" pitchFamily="34" charset="-122"/>
            </a:endParaRPr>
          </a:p>
        </p:txBody>
      </p:sp>
    </p:spTree>
    <p:extLst>
      <p:ext uri="{BB962C8B-B14F-4D97-AF65-F5344CB8AC3E}">
        <p14:creationId xmlns:p14="http://schemas.microsoft.com/office/powerpoint/2010/main" val="25978070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8071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8714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Line 16"/>
          <p:cNvSpPr>
            <a:spLocks noChangeShapeType="1"/>
          </p:cNvSpPr>
          <p:nvPr/>
        </p:nvSpPr>
        <p:spPr bwMode="auto">
          <a:xfrm>
            <a:off x="3637198" y="130927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8"/>
          <p:cNvSpPr>
            <a:spLocks noChangeArrowheads="1"/>
          </p:cNvSpPr>
          <p:nvPr/>
        </p:nvSpPr>
        <p:spPr bwMode="auto">
          <a:xfrm>
            <a:off x="2700573" y="1126716"/>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smtClean="0">
                <a:solidFill>
                  <a:schemeClr val="bg1"/>
                </a:solidFill>
                <a:latin typeface="微软雅黑" pitchFamily="34" charset="-122"/>
                <a:ea typeface="微软雅黑" pitchFamily="34" charset="-122"/>
              </a:rPr>
              <a:t>5.3.1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最主要的特点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5.3.2  </a:t>
            </a:r>
            <a:r>
              <a:rPr lang="en-US" altLang="zh-CN" sz="2000" b="1" dirty="0" smtClean="0">
                <a:solidFill>
                  <a:schemeClr val="bg1"/>
                </a:solidFill>
                <a:latin typeface="微软雅黑" pitchFamily="34" charset="-122"/>
                <a:ea typeface="微软雅黑" pitchFamily="34" charset="-122"/>
              </a:rPr>
              <a:t>                                         TCP </a:t>
            </a:r>
            <a:r>
              <a:rPr lang="zh-CN" altLang="en-US" sz="2000" b="1" dirty="0">
                <a:solidFill>
                  <a:schemeClr val="bg1"/>
                </a:solidFill>
                <a:latin typeface="微软雅黑" pitchFamily="34" charset="-122"/>
                <a:ea typeface="微软雅黑" pitchFamily="34" charset="-122"/>
              </a:rPr>
              <a:t>的连接</a:t>
            </a:r>
          </a:p>
        </p:txBody>
      </p:sp>
      <p:sp>
        <p:nvSpPr>
          <p:cNvPr id="6" name="Rectangle 27"/>
          <p:cNvSpPr>
            <a:spLocks noChangeArrowheads="1"/>
          </p:cNvSpPr>
          <p:nvPr/>
        </p:nvSpPr>
        <p:spPr bwMode="auto">
          <a:xfrm>
            <a:off x="639730" y="138071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7" name="Rectangle 29"/>
          <p:cNvSpPr>
            <a:spLocks noChangeArrowheads="1"/>
          </p:cNvSpPr>
          <p:nvPr/>
        </p:nvSpPr>
        <p:spPr bwMode="auto">
          <a:xfrm>
            <a:off x="648619" y="147564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5.3</a:t>
            </a:r>
          </a:p>
          <a:p>
            <a:pPr eaLnBrk="0" hangingPunct="0"/>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205808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6"/>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752851" y="584301"/>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3" y="1030453"/>
            <a:ext cx="8053711"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a:t>
            </a:r>
            <a:r>
              <a:rPr lang="zh-CN" altLang="en-US" b="1" dirty="0" smtClean="0">
                <a:latin typeface="微软雅黑" pitchFamily="34" charset="-122"/>
                <a:ea typeface="微软雅黑" pitchFamily="34" charset="-122"/>
              </a:rPr>
              <a:t>协议</a:t>
            </a:r>
            <a:r>
              <a:rPr lang="zh-CN" altLang="en-US" b="1" dirty="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在无连接的、不可靠的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网络服务基础之上提供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a:t>
            </a:r>
            <a:r>
              <a:rPr lang="zh-CN" altLang="en-US" b="1" dirty="0" smtClean="0">
                <a:latin typeface="微软雅黑" pitchFamily="34" charset="-122"/>
                <a:ea typeface="微软雅黑" pitchFamily="34" charset="-122"/>
              </a:rPr>
              <a:t>。为此，在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a:t>
            </a:r>
            <a:r>
              <a:rPr lang="zh-CN" altLang="en-US" b="1" dirty="0" smtClean="0">
                <a:latin typeface="微软雅黑" pitchFamily="34" charset="-122"/>
                <a:ea typeface="微软雅黑" pitchFamily="34" charset="-122"/>
              </a:rPr>
              <a:t>基础之上，增加了保证可靠性的一系列措施。</a:t>
            </a:r>
            <a:endParaRPr lang="zh-CN" altLang="en-US" b="1" dirty="0">
              <a:latin typeface="微软雅黑" pitchFamily="34" charset="-122"/>
              <a:ea typeface="微软雅黑" pitchFamily="34" charset="-122"/>
            </a:endParaRPr>
          </a:p>
        </p:txBody>
      </p:sp>
      <p:sp>
        <p:nvSpPr>
          <p:cNvPr id="5" name="圆角矩形 4"/>
          <p:cNvSpPr/>
          <p:nvPr/>
        </p:nvSpPr>
        <p:spPr>
          <a:xfrm>
            <a:off x="545142" y="2166152"/>
            <a:ext cx="8053711"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827045352"/>
              </p:ext>
            </p:extLst>
          </p:nvPr>
        </p:nvGraphicFramePr>
        <p:xfrm>
          <a:off x="2353509" y="2187681"/>
          <a:ext cx="4307267" cy="1892328"/>
        </p:xfrm>
        <a:graphic>
          <a:graphicData uri="http://schemas.openxmlformats.org/presentationml/2006/ole">
            <mc:AlternateContent xmlns:mc="http://schemas.openxmlformats.org/markup-compatibility/2006">
              <mc:Choice xmlns:v="urn:schemas-microsoft-com:vml" Requires="v">
                <p:oleObj spid="_x0000_s9293" name="Visio" r:id="rId3" imgW="8733536" imgH="3835153" progId="">
                  <p:embed/>
                </p:oleObj>
              </mc:Choice>
              <mc:Fallback>
                <p:oleObj name="Visio" r:id="rId3" imgW="8733536" imgH="3835153" progId="">
                  <p:embed/>
                  <p:pic>
                    <p:nvPicPr>
                      <p:cNvPr id="0" name="Picture 7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509" y="2187681"/>
                        <a:ext cx="4307267" cy="189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33642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3"/>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752851" y="584298"/>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3" y="1030450"/>
            <a:ext cx="8053711" cy="328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a:t>
            </a:r>
          </a:p>
          <a:p>
            <a:pPr marL="285750" indent="-28575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只能有两个端点 </a:t>
            </a:r>
            <a:r>
              <a:rPr lang="en-US" altLang="zh-CN" b="1" dirty="0">
                <a:latin typeface="微软雅黑" pitchFamily="34" charset="-122"/>
                <a:ea typeface="微软雅黑" pitchFamily="34" charset="-122"/>
              </a:rPr>
              <a:t>(endpoint)</a:t>
            </a: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连接只能是</a:t>
            </a:r>
            <a:r>
              <a:rPr lang="zh-CN" altLang="en-US" b="1" dirty="0">
                <a:solidFill>
                  <a:srgbClr val="C00000"/>
                </a:solidFill>
                <a:latin typeface="微软雅黑" pitchFamily="34" charset="-122"/>
                <a:ea typeface="微软雅黑" pitchFamily="34" charset="-122"/>
              </a:rPr>
              <a:t>点对点</a:t>
            </a:r>
            <a:r>
              <a:rPr lang="zh-CN" altLang="en-US" b="1" dirty="0">
                <a:latin typeface="微软雅黑" pitchFamily="34" charset="-122"/>
                <a:ea typeface="微软雅黑" pitchFamily="34" charset="-122"/>
              </a:rPr>
              <a:t>的（一对一）。 </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全双工</a:t>
            </a:r>
            <a:r>
              <a:rPr lang="zh-CN" altLang="en-US" b="1" dirty="0">
                <a:latin typeface="微软雅黑" pitchFamily="34" charset="-122"/>
                <a:ea typeface="微软雅黑" pitchFamily="34" charset="-122"/>
              </a:rPr>
              <a:t>通信。</a:t>
            </a:r>
          </a:p>
          <a:p>
            <a:pPr marL="285750" indent="-28575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面向字节流</a:t>
            </a:r>
          </a:p>
          <a:p>
            <a:pPr marL="633413" indent="-342900">
              <a:lnSpc>
                <a:spcPts val="28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中的“流”</a:t>
            </a:r>
            <a:r>
              <a:rPr lang="en-US" altLang="zh-CN" b="1" dirty="0">
                <a:latin typeface="微软雅黑" pitchFamily="34" charset="-122"/>
                <a:ea typeface="微软雅黑" pitchFamily="34" charset="-122"/>
              </a:rPr>
              <a:t>(stream) </a:t>
            </a:r>
            <a:r>
              <a:rPr lang="zh-CN" altLang="en-US" b="1" dirty="0">
                <a:latin typeface="微软雅黑" pitchFamily="34" charset="-122"/>
                <a:ea typeface="微软雅黑" pitchFamily="34" charset="-122"/>
              </a:rPr>
              <a:t>指的是流入或流出进程的</a:t>
            </a:r>
            <a:r>
              <a:rPr lang="zh-CN" altLang="en-US" b="1" dirty="0">
                <a:solidFill>
                  <a:srgbClr val="C00000"/>
                </a:solidFill>
                <a:latin typeface="微软雅黑" pitchFamily="34" charset="-122"/>
                <a:ea typeface="微软雅黑" pitchFamily="34" charset="-122"/>
              </a:rPr>
              <a:t>字节序列。</a:t>
            </a:r>
          </a:p>
          <a:p>
            <a:pPr marL="633413" indent="-342900">
              <a:lnSpc>
                <a:spcPts val="2800"/>
              </a:lnSpc>
              <a:buClr>
                <a:srgbClr val="7030A0"/>
              </a:buClr>
              <a:buFont typeface="+mj-lt"/>
              <a:buAutoNum type="arabicPeriod"/>
            </a:pPr>
            <a:r>
              <a:rPr lang="zh-CN" altLang="en-US" b="1" dirty="0" smtClean="0">
                <a:solidFill>
                  <a:srgbClr val="C00000"/>
                </a:solidFill>
                <a:latin typeface="微软雅黑" pitchFamily="34" charset="-122"/>
                <a:ea typeface="微软雅黑" pitchFamily="34" charset="-122"/>
              </a:rPr>
              <a:t>面向</a:t>
            </a:r>
            <a:r>
              <a:rPr lang="zh-CN" altLang="en-US" b="1" dirty="0">
                <a:solidFill>
                  <a:srgbClr val="C00000"/>
                </a:solidFill>
                <a:latin typeface="微软雅黑" pitchFamily="34" charset="-122"/>
                <a:ea typeface="微软雅黑" pitchFamily="34" charset="-122"/>
              </a:rPr>
              <a:t>字节</a:t>
            </a:r>
            <a:r>
              <a:rPr lang="zh-CN" altLang="en-US" b="1" dirty="0" smtClean="0">
                <a:solidFill>
                  <a:srgbClr val="C00000"/>
                </a:solidFill>
                <a:latin typeface="微软雅黑" pitchFamily="34" charset="-122"/>
                <a:ea typeface="微软雅黑" pitchFamily="34" charset="-122"/>
              </a:rPr>
              <a:t>流</a:t>
            </a:r>
            <a:r>
              <a:rPr lang="zh-CN" altLang="en-US"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虽然应用程序和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的交互是一次一个数据块，但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把应用程序交下来的数据看成仅仅是一连串</a:t>
            </a:r>
            <a:r>
              <a:rPr lang="zh-CN" altLang="en-US" b="1" dirty="0">
                <a:solidFill>
                  <a:srgbClr val="C00000"/>
                </a:solidFill>
                <a:latin typeface="微软雅黑" pitchFamily="34" charset="-122"/>
                <a:ea typeface="微软雅黑" pitchFamily="34" charset="-122"/>
              </a:rPr>
              <a:t>无结构的字节流</a:t>
            </a:r>
            <a:r>
              <a:rPr lang="zh-CN" altLang="en-US" b="1" dirty="0" smtClean="0">
                <a:solidFill>
                  <a:srgbClr val="C00000"/>
                </a:solidFill>
                <a:latin typeface="微软雅黑" pitchFamily="34" charset="-122"/>
                <a:ea typeface="微软雅黑" pitchFamily="34" charset="-122"/>
              </a:rPr>
              <a:t>。</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2633297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1295"/>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不保证</a:t>
            </a:r>
            <a:r>
              <a:rPr lang="zh-CN" altLang="en-US" sz="2000" b="1" dirty="0">
                <a:latin typeface="微软雅黑" pitchFamily="34" charset="-122"/>
                <a:ea typeface="微软雅黑" pitchFamily="34" charset="-122"/>
              </a:rPr>
              <a:t>接收方应用程序所收到的数据块和发送方应用程序所发出的数据块具有对应大小的关系。</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但接收</a:t>
            </a:r>
            <a:r>
              <a:rPr lang="zh-CN" altLang="en-US" sz="2000" b="1" dirty="0" smtClean="0">
                <a:latin typeface="微软雅黑" pitchFamily="34" charset="-122"/>
                <a:ea typeface="微软雅黑" pitchFamily="34" charset="-122"/>
              </a:rPr>
              <a:t>方</a:t>
            </a:r>
            <a:r>
              <a:rPr lang="zh-CN" altLang="en-US" sz="2000" b="1" dirty="0">
                <a:latin typeface="微软雅黑" pitchFamily="34" charset="-122"/>
                <a:ea typeface="微软雅黑" pitchFamily="34" charset="-122"/>
              </a:rPr>
              <a:t>应用程序</a:t>
            </a:r>
            <a:r>
              <a:rPr lang="zh-CN" altLang="en-US" sz="2000" b="1" dirty="0">
                <a:solidFill>
                  <a:srgbClr val="C00000"/>
                </a:solidFill>
                <a:latin typeface="微软雅黑" pitchFamily="34" charset="-122"/>
                <a:ea typeface="微软雅黑" pitchFamily="34" charset="-122"/>
              </a:rPr>
              <a:t>收到的字节流</a:t>
            </a:r>
            <a:r>
              <a:rPr lang="zh-CN" altLang="en-US" sz="2000" b="1" dirty="0">
                <a:latin typeface="微软雅黑" pitchFamily="34" charset="-122"/>
                <a:ea typeface="微软雅黑" pitchFamily="34" charset="-122"/>
              </a:rPr>
              <a:t>必须和发送方应用程序</a:t>
            </a:r>
            <a:r>
              <a:rPr lang="zh-CN" altLang="en-US" sz="2000" b="1" dirty="0">
                <a:solidFill>
                  <a:srgbClr val="C00000"/>
                </a:solidFill>
                <a:latin typeface="微软雅黑" pitchFamily="34" charset="-122"/>
                <a:ea typeface="微软雅黑" pitchFamily="34" charset="-122"/>
              </a:rPr>
              <a:t>发出的字节流</a:t>
            </a:r>
            <a:r>
              <a:rPr lang="zh-CN" altLang="en-US" sz="2000" b="1" dirty="0">
                <a:solidFill>
                  <a:srgbClr val="0000FF"/>
                </a:solidFill>
                <a:latin typeface="微软雅黑" pitchFamily="34" charset="-122"/>
                <a:ea typeface="微软雅黑" pitchFamily="34" charset="-122"/>
              </a:rPr>
              <a:t>完全一样</a:t>
            </a:r>
            <a:r>
              <a:rPr lang="zh-CN" altLang="en-US" sz="2000" b="1" dirty="0">
                <a:latin typeface="微软雅黑" pitchFamily="34" charset="-122"/>
                <a:ea typeface="微软雅黑" pitchFamily="34" charset="-122"/>
              </a:rPr>
              <a:t>。</a:t>
            </a:r>
          </a:p>
        </p:txBody>
      </p:sp>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Tree>
    <p:extLst>
      <p:ext uri="{BB962C8B-B14F-4D97-AF65-F5344CB8AC3E}">
        <p14:creationId xmlns:p14="http://schemas.microsoft.com/office/powerpoint/2010/main" val="263619470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371059" y="1133857"/>
            <a:ext cx="6364516" cy="3021160"/>
            <a:chOff x="1353129" y="1133857"/>
            <a:chExt cx="6364516" cy="3021160"/>
          </a:xfrm>
        </p:grpSpPr>
        <p:sp>
          <p:nvSpPr>
            <p:cNvPr id="5" name="AutoShape 47"/>
            <p:cNvSpPr>
              <a:spLocks noChangeArrowheads="1"/>
            </p:cNvSpPr>
            <p:nvPr/>
          </p:nvSpPr>
          <p:spPr bwMode="auto">
            <a:xfrm>
              <a:off x="5941645" y="3705611"/>
              <a:ext cx="197550" cy="90625"/>
            </a:xfrm>
            <a:prstGeom prst="rightArrow">
              <a:avLst>
                <a:gd name="adj1" fmla="val 50000"/>
                <a:gd name="adj2" fmla="val 50305"/>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107"/>
            <p:cNvSpPr>
              <a:spLocks noChangeArrowheads="1"/>
            </p:cNvSpPr>
            <p:nvPr/>
          </p:nvSpPr>
          <p:spPr bwMode="auto">
            <a:xfrm>
              <a:off x="3439663" y="1276633"/>
              <a:ext cx="2247619" cy="522608"/>
            </a:xfrm>
            <a:prstGeom prst="rect">
              <a:avLst/>
            </a:prstGeom>
            <a:solidFill>
              <a:srgbClr val="99FFCC"/>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100" b="1">
                <a:latin typeface="微软雅黑" pitchFamily="34" charset="-122"/>
                <a:ea typeface="微软雅黑" pitchFamily="34" charset="-122"/>
              </a:endParaRPr>
            </a:p>
          </p:txBody>
        </p:sp>
        <p:grpSp>
          <p:nvGrpSpPr>
            <p:cNvPr id="7" name="Group 80"/>
            <p:cNvGrpSpPr>
              <a:grpSpLocks/>
            </p:cNvGrpSpPr>
            <p:nvPr/>
          </p:nvGrpSpPr>
          <p:grpSpPr bwMode="auto">
            <a:xfrm>
              <a:off x="5325046" y="3643721"/>
              <a:ext cx="652517" cy="200037"/>
              <a:chOff x="2925" y="1570"/>
              <a:chExt cx="545" cy="181"/>
            </a:xfrm>
          </p:grpSpPr>
          <p:grpSp>
            <p:nvGrpSpPr>
              <p:cNvPr id="8" name="Group 81"/>
              <p:cNvGrpSpPr>
                <a:grpSpLocks/>
              </p:cNvGrpSpPr>
              <p:nvPr/>
            </p:nvGrpSpPr>
            <p:grpSpPr bwMode="auto">
              <a:xfrm>
                <a:off x="3061" y="1570"/>
                <a:ext cx="272" cy="181"/>
                <a:chOff x="3061" y="1842"/>
                <a:chExt cx="272" cy="181"/>
              </a:xfrm>
            </p:grpSpPr>
            <p:sp>
              <p:nvSpPr>
                <p:cNvPr id="11" name="Rectangle 82"/>
                <p:cNvSpPr>
                  <a:spLocks noChangeArrowheads="1"/>
                </p:cNvSpPr>
                <p:nvPr/>
              </p:nvSpPr>
              <p:spPr bwMode="auto">
                <a:xfrm>
                  <a:off x="3061"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7</a:t>
                  </a:r>
                </a:p>
              </p:txBody>
            </p:sp>
            <p:sp>
              <p:nvSpPr>
                <p:cNvPr id="12" name="Rectangle 83"/>
                <p:cNvSpPr>
                  <a:spLocks noChangeArrowheads="1"/>
                </p:cNvSpPr>
                <p:nvPr/>
              </p:nvSpPr>
              <p:spPr bwMode="auto">
                <a:xfrm>
                  <a:off x="3197"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6</a:t>
                  </a:r>
                </a:p>
              </p:txBody>
            </p:sp>
          </p:grpSp>
          <p:sp>
            <p:nvSpPr>
              <p:cNvPr id="9" name="Rectangle 84"/>
              <p:cNvSpPr>
                <a:spLocks noChangeArrowheads="1"/>
              </p:cNvSpPr>
              <p:nvPr/>
            </p:nvSpPr>
            <p:spPr bwMode="auto">
              <a:xfrm>
                <a:off x="2925" y="157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8</a:t>
                </a:r>
              </a:p>
            </p:txBody>
          </p:sp>
          <p:sp>
            <p:nvSpPr>
              <p:cNvPr id="10" name="Rectangle 85"/>
              <p:cNvSpPr>
                <a:spLocks noChangeArrowheads="1"/>
              </p:cNvSpPr>
              <p:nvPr/>
            </p:nvSpPr>
            <p:spPr bwMode="auto">
              <a:xfrm>
                <a:off x="3334" y="1570"/>
                <a:ext cx="136" cy="18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sp>
          <p:nvSpPr>
            <p:cNvPr id="13" name="Text Box 62"/>
            <p:cNvSpPr txBox="1">
              <a:spLocks noChangeArrowheads="1"/>
            </p:cNvSpPr>
            <p:nvPr/>
          </p:nvSpPr>
          <p:spPr bwMode="auto">
            <a:xfrm>
              <a:off x="6422399"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4" name="Freeform 44"/>
            <p:cNvSpPr>
              <a:spLocks/>
            </p:cNvSpPr>
            <p:nvPr/>
          </p:nvSpPr>
          <p:spPr bwMode="auto">
            <a:xfrm>
              <a:off x="6467249" y="3392844"/>
              <a:ext cx="269388" cy="618901"/>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45"/>
            <p:cNvSpPr txBox="1">
              <a:spLocks noChangeArrowheads="1"/>
            </p:cNvSpPr>
            <p:nvPr/>
          </p:nvSpPr>
          <p:spPr bwMode="auto">
            <a:xfrm>
              <a:off x="1696743"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6" name="AutoShape 46"/>
            <p:cNvSpPr>
              <a:spLocks noChangeArrowheads="1"/>
            </p:cNvSpPr>
            <p:nvPr/>
          </p:nvSpPr>
          <p:spPr bwMode="auto">
            <a:xfrm>
              <a:off x="4428286" y="3706716"/>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7" name="AutoShape 48"/>
            <p:cNvSpPr>
              <a:spLocks noChangeArrowheads="1"/>
            </p:cNvSpPr>
            <p:nvPr/>
          </p:nvSpPr>
          <p:spPr bwMode="auto">
            <a:xfrm>
              <a:off x="3062191" y="3705611"/>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8" name="Line 49"/>
            <p:cNvSpPr>
              <a:spLocks noChangeShapeType="1"/>
            </p:cNvSpPr>
            <p:nvPr/>
          </p:nvSpPr>
          <p:spPr bwMode="auto">
            <a:xfrm>
              <a:off x="2012179" y="1889800"/>
              <a:ext cx="2395" cy="1035554"/>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Text Box 50"/>
            <p:cNvSpPr txBox="1">
              <a:spLocks noChangeArrowheads="1"/>
            </p:cNvSpPr>
            <p:nvPr/>
          </p:nvSpPr>
          <p:spPr bwMode="auto">
            <a:xfrm>
              <a:off x="4846599" y="3376267"/>
              <a:ext cx="13424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 </a:t>
              </a:r>
              <a:r>
                <a:rPr kumimoji="1" lang="en-US" altLang="zh-CN" sz="1200" b="1">
                  <a:solidFill>
                    <a:srgbClr val="0000FF"/>
                  </a:solidFill>
                  <a:latin typeface="微软雅黑" pitchFamily="34" charset="-122"/>
                  <a:ea typeface="微软雅黑" pitchFamily="34" charset="-122"/>
                </a:rPr>
                <a:t>TCP </a:t>
              </a:r>
              <a:r>
                <a:rPr kumimoji="1" lang="zh-CN" altLang="en-US" sz="1200" b="1">
                  <a:solidFill>
                    <a:srgbClr val="0000FF"/>
                  </a:solidFill>
                  <a:latin typeface="微软雅黑" pitchFamily="34" charset="-122"/>
                  <a:ea typeface="微软雅黑" pitchFamily="34" charset="-122"/>
                </a:rPr>
                <a:t>报文段</a:t>
              </a:r>
            </a:p>
          </p:txBody>
        </p:sp>
        <p:sp>
          <p:nvSpPr>
            <p:cNvPr id="20" name="Rectangle 51"/>
            <p:cNvSpPr>
              <a:spLocks noChangeArrowheads="1"/>
            </p:cNvSpPr>
            <p:nvPr/>
          </p:nvSpPr>
          <p:spPr bwMode="auto">
            <a:xfrm>
              <a:off x="1390791" y="2917618"/>
              <a:ext cx="1254747"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1" name="Line 52"/>
            <p:cNvSpPr>
              <a:spLocks noChangeShapeType="1"/>
            </p:cNvSpPr>
            <p:nvPr/>
          </p:nvSpPr>
          <p:spPr bwMode="auto">
            <a:xfrm flipV="1">
              <a:off x="6756991" y="1889801"/>
              <a:ext cx="0" cy="1027817"/>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Rectangle 53"/>
            <p:cNvSpPr>
              <a:spLocks noChangeArrowheads="1"/>
            </p:cNvSpPr>
            <p:nvPr/>
          </p:nvSpPr>
          <p:spPr bwMode="auto">
            <a:xfrm>
              <a:off x="6129618" y="2917618"/>
              <a:ext cx="1253550"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3" name="Text Box 54"/>
            <p:cNvSpPr txBox="1">
              <a:spLocks noChangeArrowheads="1"/>
            </p:cNvSpPr>
            <p:nvPr/>
          </p:nvSpPr>
          <p:spPr bwMode="auto">
            <a:xfrm>
              <a:off x="1687816"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发送方</a:t>
              </a:r>
            </a:p>
          </p:txBody>
        </p:sp>
        <p:sp>
          <p:nvSpPr>
            <p:cNvPr id="24" name="Text Box 55"/>
            <p:cNvSpPr txBox="1">
              <a:spLocks noChangeArrowheads="1"/>
            </p:cNvSpPr>
            <p:nvPr/>
          </p:nvSpPr>
          <p:spPr bwMode="auto">
            <a:xfrm>
              <a:off x="6421852"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接收方</a:t>
              </a:r>
            </a:p>
          </p:txBody>
        </p:sp>
        <p:sp>
          <p:nvSpPr>
            <p:cNvPr id="25" name="AutoShape 56"/>
            <p:cNvSpPr>
              <a:spLocks noChangeArrowheads="1"/>
            </p:cNvSpPr>
            <p:nvPr/>
          </p:nvSpPr>
          <p:spPr bwMode="auto">
            <a:xfrm>
              <a:off x="2554545" y="2390447"/>
              <a:ext cx="909931" cy="424389"/>
            </a:xfrm>
            <a:prstGeom prst="wedgeRoundRectCallout">
              <a:avLst>
                <a:gd name="adj1" fmla="val -85792"/>
                <a:gd name="adj2" fmla="val 120833"/>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6" name="Text Box 57"/>
            <p:cNvSpPr txBox="1">
              <a:spLocks noChangeArrowheads="1"/>
            </p:cNvSpPr>
            <p:nvPr/>
          </p:nvSpPr>
          <p:spPr bwMode="auto">
            <a:xfrm>
              <a:off x="2548022" y="237828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把字节写入</a:t>
              </a:r>
            </a:p>
            <a:p>
              <a:pPr algn="ctr"/>
              <a:r>
                <a:rPr kumimoji="1" lang="zh-CN" altLang="en-US" sz="1200" b="1" dirty="0">
                  <a:latin typeface="微软雅黑" pitchFamily="34" charset="-122"/>
                  <a:ea typeface="微软雅黑" pitchFamily="34" charset="-122"/>
                </a:rPr>
                <a:t>发送缓存</a:t>
              </a:r>
            </a:p>
          </p:txBody>
        </p:sp>
        <p:sp>
          <p:nvSpPr>
            <p:cNvPr id="27" name="AutoShape 58"/>
            <p:cNvSpPr>
              <a:spLocks noChangeArrowheads="1"/>
            </p:cNvSpPr>
            <p:nvPr/>
          </p:nvSpPr>
          <p:spPr bwMode="auto">
            <a:xfrm>
              <a:off x="5650706" y="2190409"/>
              <a:ext cx="890775" cy="424389"/>
            </a:xfrm>
            <a:prstGeom prst="wedgeRoundRectCallout">
              <a:avLst>
                <a:gd name="adj1" fmla="val 80912"/>
                <a:gd name="adj2" fmla="val 178384"/>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8" name="Text Box 59"/>
            <p:cNvSpPr txBox="1">
              <a:spLocks noChangeArrowheads="1"/>
            </p:cNvSpPr>
            <p:nvPr/>
          </p:nvSpPr>
          <p:spPr bwMode="auto">
            <a:xfrm>
              <a:off x="5620236" y="219040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从接收缓存</a:t>
              </a:r>
            </a:p>
            <a:p>
              <a:pPr algn="ctr"/>
              <a:r>
                <a:rPr kumimoji="1" lang="zh-CN" altLang="en-US" sz="1200" b="1" dirty="0">
                  <a:latin typeface="微软雅黑" pitchFamily="34" charset="-122"/>
                  <a:ea typeface="微软雅黑" pitchFamily="34" charset="-122"/>
                </a:rPr>
                <a:t>读取字节</a:t>
              </a:r>
            </a:p>
          </p:txBody>
        </p:sp>
        <p:sp>
          <p:nvSpPr>
            <p:cNvPr id="29" name="Text Box 60"/>
            <p:cNvSpPr txBox="1">
              <a:spLocks noChangeArrowheads="1"/>
            </p:cNvSpPr>
            <p:nvPr/>
          </p:nvSpPr>
          <p:spPr bwMode="auto">
            <a:xfrm>
              <a:off x="2175008" y="1551616"/>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应用进程</a:t>
              </a:r>
            </a:p>
          </p:txBody>
        </p:sp>
        <p:sp>
          <p:nvSpPr>
            <p:cNvPr id="30" name="Text Box 61"/>
            <p:cNvSpPr txBox="1">
              <a:spLocks noChangeArrowheads="1"/>
            </p:cNvSpPr>
            <p:nvPr/>
          </p:nvSpPr>
          <p:spPr bwMode="auto">
            <a:xfrm>
              <a:off x="6917426" y="151293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应用进程</a:t>
              </a:r>
            </a:p>
          </p:txBody>
        </p:sp>
        <p:grpSp>
          <p:nvGrpSpPr>
            <p:cNvPr id="31" name="Group 63"/>
            <p:cNvGrpSpPr>
              <a:grpSpLocks/>
            </p:cNvGrpSpPr>
            <p:nvPr/>
          </p:nvGrpSpPr>
          <p:grpSpPr bwMode="auto">
            <a:xfrm>
              <a:off x="6865943" y="1990372"/>
              <a:ext cx="162830" cy="801255"/>
              <a:chOff x="3107" y="210"/>
              <a:chExt cx="136" cy="725"/>
            </a:xfrm>
          </p:grpSpPr>
          <p:sp>
            <p:nvSpPr>
              <p:cNvPr id="32" name="Rectangle 64"/>
              <p:cNvSpPr>
                <a:spLocks noChangeArrowheads="1"/>
              </p:cNvSpPr>
              <p:nvPr/>
            </p:nvSpPr>
            <p:spPr bwMode="auto">
              <a:xfrm>
                <a:off x="3107" y="391"/>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65"/>
              <p:cNvSpPr>
                <a:spLocks noChangeArrowheads="1"/>
              </p:cNvSpPr>
              <p:nvPr/>
            </p:nvSpPr>
            <p:spPr bwMode="auto">
              <a:xfrm>
                <a:off x="3107" y="573"/>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34" name="Rectangle 66"/>
              <p:cNvSpPr>
                <a:spLocks noChangeArrowheads="1"/>
              </p:cNvSpPr>
              <p:nvPr/>
            </p:nvSpPr>
            <p:spPr bwMode="auto">
              <a:xfrm>
                <a:off x="3107" y="754"/>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5" name="Rectangle 67"/>
              <p:cNvSpPr>
                <a:spLocks noChangeArrowheads="1"/>
              </p:cNvSpPr>
              <p:nvPr/>
            </p:nvSpPr>
            <p:spPr bwMode="auto">
              <a:xfrm>
                <a:off x="3107" y="21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0</a:t>
                </a:r>
              </a:p>
            </p:txBody>
          </p:sp>
        </p:grpSp>
        <p:sp>
          <p:nvSpPr>
            <p:cNvPr id="36" name="Rectangle 68"/>
            <p:cNvSpPr>
              <a:spLocks noChangeArrowheads="1"/>
            </p:cNvSpPr>
            <p:nvPr/>
          </p:nvSpPr>
          <p:spPr bwMode="auto">
            <a:xfrm>
              <a:off x="157756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18</a:t>
              </a:r>
            </a:p>
          </p:txBody>
        </p:sp>
        <p:sp>
          <p:nvSpPr>
            <p:cNvPr id="37" name="Rectangle 69"/>
            <p:cNvSpPr>
              <a:spLocks noChangeArrowheads="1"/>
            </p:cNvSpPr>
            <p:nvPr/>
          </p:nvSpPr>
          <p:spPr bwMode="auto">
            <a:xfrm>
              <a:off x="174039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17</a:t>
              </a:r>
            </a:p>
          </p:txBody>
        </p:sp>
        <p:sp>
          <p:nvSpPr>
            <p:cNvPr id="38" name="Rectangle 70"/>
            <p:cNvSpPr>
              <a:spLocks noChangeArrowheads="1"/>
            </p:cNvSpPr>
            <p:nvPr/>
          </p:nvSpPr>
          <p:spPr bwMode="auto">
            <a:xfrm>
              <a:off x="190322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16</a:t>
              </a:r>
            </a:p>
          </p:txBody>
        </p:sp>
        <p:sp>
          <p:nvSpPr>
            <p:cNvPr id="39" name="Rectangle 71"/>
            <p:cNvSpPr>
              <a:spLocks noChangeArrowheads="1"/>
            </p:cNvSpPr>
            <p:nvPr/>
          </p:nvSpPr>
          <p:spPr bwMode="auto">
            <a:xfrm>
              <a:off x="206605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15</a:t>
              </a:r>
            </a:p>
          </p:txBody>
        </p:sp>
        <p:sp>
          <p:nvSpPr>
            <p:cNvPr id="40" name="Rectangle 72"/>
            <p:cNvSpPr>
              <a:spLocks noChangeArrowheads="1"/>
            </p:cNvSpPr>
            <p:nvPr/>
          </p:nvSpPr>
          <p:spPr bwMode="auto">
            <a:xfrm>
              <a:off x="2228885" y="3130373"/>
              <a:ext cx="162830" cy="200038"/>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14</a:t>
              </a:r>
            </a:p>
          </p:txBody>
        </p:sp>
        <p:grpSp>
          <p:nvGrpSpPr>
            <p:cNvPr id="41" name="Group 73"/>
            <p:cNvGrpSpPr>
              <a:grpSpLocks/>
            </p:cNvGrpSpPr>
            <p:nvPr/>
          </p:nvGrpSpPr>
          <p:grpSpPr bwMode="auto">
            <a:xfrm>
              <a:off x="2119934" y="2053366"/>
              <a:ext cx="162830" cy="601218"/>
              <a:chOff x="1429" y="176"/>
              <a:chExt cx="136" cy="544"/>
            </a:xfrm>
          </p:grpSpPr>
          <p:sp>
            <p:nvSpPr>
              <p:cNvPr id="42" name="Rectangle 74"/>
              <p:cNvSpPr>
                <a:spLocks noChangeArrowheads="1"/>
              </p:cNvSpPr>
              <p:nvPr/>
            </p:nvSpPr>
            <p:spPr bwMode="auto">
              <a:xfrm>
                <a:off x="1429" y="539"/>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19</a:t>
                </a:r>
              </a:p>
            </p:txBody>
          </p:sp>
          <p:sp>
            <p:nvSpPr>
              <p:cNvPr id="43" name="Rectangle 75"/>
              <p:cNvSpPr>
                <a:spLocks noChangeArrowheads="1"/>
              </p:cNvSpPr>
              <p:nvPr/>
            </p:nvSpPr>
            <p:spPr bwMode="auto">
              <a:xfrm>
                <a:off x="1429" y="358"/>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20</a:t>
                </a:r>
              </a:p>
            </p:txBody>
          </p:sp>
          <p:sp>
            <p:nvSpPr>
              <p:cNvPr id="44" name="Rectangle 76"/>
              <p:cNvSpPr>
                <a:spLocks noChangeArrowheads="1"/>
              </p:cNvSpPr>
              <p:nvPr/>
            </p:nvSpPr>
            <p:spPr bwMode="auto">
              <a:xfrm>
                <a:off x="1429" y="176"/>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21</a:t>
                </a:r>
              </a:p>
            </p:txBody>
          </p:sp>
        </p:grpSp>
        <p:grpSp>
          <p:nvGrpSpPr>
            <p:cNvPr id="45" name="Group 77"/>
            <p:cNvGrpSpPr>
              <a:grpSpLocks/>
            </p:cNvGrpSpPr>
            <p:nvPr/>
          </p:nvGrpSpPr>
          <p:grpSpPr bwMode="auto">
            <a:xfrm>
              <a:off x="6595358" y="3141969"/>
              <a:ext cx="325659" cy="200037"/>
              <a:chOff x="2789" y="1842"/>
              <a:chExt cx="272" cy="181"/>
            </a:xfrm>
          </p:grpSpPr>
          <p:sp>
            <p:nvSpPr>
              <p:cNvPr id="46" name="Rectangle 78"/>
              <p:cNvSpPr>
                <a:spLocks noChangeArrowheads="1"/>
              </p:cNvSpPr>
              <p:nvPr/>
            </p:nvSpPr>
            <p:spPr bwMode="auto">
              <a:xfrm>
                <a:off x="2925"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7" name="Rectangle 79"/>
              <p:cNvSpPr>
                <a:spLocks noChangeArrowheads="1"/>
              </p:cNvSpPr>
              <p:nvPr/>
            </p:nvSpPr>
            <p:spPr bwMode="auto">
              <a:xfrm>
                <a:off x="2789"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grpSp>
        <p:grpSp>
          <p:nvGrpSpPr>
            <p:cNvPr id="48" name="Group 86"/>
            <p:cNvGrpSpPr>
              <a:grpSpLocks/>
            </p:cNvGrpSpPr>
            <p:nvPr/>
          </p:nvGrpSpPr>
          <p:grpSpPr bwMode="auto">
            <a:xfrm>
              <a:off x="2446790" y="3643721"/>
              <a:ext cx="651319" cy="200037"/>
              <a:chOff x="2200" y="1298"/>
              <a:chExt cx="544" cy="181"/>
            </a:xfrm>
          </p:grpSpPr>
          <p:sp>
            <p:nvSpPr>
              <p:cNvPr id="49" name="Rectangle 87"/>
              <p:cNvSpPr>
                <a:spLocks noChangeArrowheads="1"/>
              </p:cNvSpPr>
              <p:nvPr/>
            </p:nvSpPr>
            <p:spPr bwMode="auto">
              <a:xfrm>
                <a:off x="2200"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13</a:t>
                </a:r>
              </a:p>
            </p:txBody>
          </p:sp>
          <p:sp>
            <p:nvSpPr>
              <p:cNvPr id="50" name="Rectangle 88"/>
              <p:cNvSpPr>
                <a:spLocks noChangeArrowheads="1"/>
              </p:cNvSpPr>
              <p:nvPr/>
            </p:nvSpPr>
            <p:spPr bwMode="auto">
              <a:xfrm>
                <a:off x="2336"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12</a:t>
                </a:r>
              </a:p>
            </p:txBody>
          </p:sp>
          <p:sp>
            <p:nvSpPr>
              <p:cNvPr id="51" name="Rectangle 89"/>
              <p:cNvSpPr>
                <a:spLocks noChangeArrowheads="1"/>
              </p:cNvSpPr>
              <p:nvPr/>
            </p:nvSpPr>
            <p:spPr bwMode="auto">
              <a:xfrm>
                <a:off x="2472"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11</a:t>
                </a:r>
              </a:p>
            </p:txBody>
          </p:sp>
          <p:sp>
            <p:nvSpPr>
              <p:cNvPr id="52" name="Rectangle 90"/>
              <p:cNvSpPr>
                <a:spLocks noChangeArrowheads="1"/>
              </p:cNvSpPr>
              <p:nvPr/>
            </p:nvSpPr>
            <p:spPr bwMode="auto">
              <a:xfrm>
                <a:off x="2608" y="1298"/>
                <a:ext cx="136" cy="181"/>
              </a:xfrm>
              <a:prstGeom prst="rect">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grpSp>
          <p:nvGrpSpPr>
            <p:cNvPr id="53" name="Group 91"/>
            <p:cNvGrpSpPr>
              <a:grpSpLocks/>
            </p:cNvGrpSpPr>
            <p:nvPr/>
          </p:nvGrpSpPr>
          <p:grpSpPr bwMode="auto">
            <a:xfrm>
              <a:off x="3967333" y="3644825"/>
              <a:ext cx="325659" cy="200038"/>
              <a:chOff x="2290" y="482"/>
              <a:chExt cx="272" cy="181"/>
            </a:xfrm>
          </p:grpSpPr>
          <p:sp>
            <p:nvSpPr>
              <p:cNvPr id="54" name="Rectangle 92"/>
              <p:cNvSpPr>
                <a:spLocks noChangeArrowheads="1"/>
              </p:cNvSpPr>
              <p:nvPr/>
            </p:nvSpPr>
            <p:spPr bwMode="auto">
              <a:xfrm>
                <a:off x="2290"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10</a:t>
                </a:r>
              </a:p>
            </p:txBody>
          </p:sp>
          <p:sp>
            <p:nvSpPr>
              <p:cNvPr id="55" name="Rectangle 93"/>
              <p:cNvSpPr>
                <a:spLocks noChangeArrowheads="1"/>
              </p:cNvSpPr>
              <p:nvPr/>
            </p:nvSpPr>
            <p:spPr bwMode="auto">
              <a:xfrm>
                <a:off x="2426"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9</a:t>
                </a:r>
              </a:p>
            </p:txBody>
          </p:sp>
        </p:grpSp>
        <p:sp>
          <p:nvSpPr>
            <p:cNvPr id="56" name="Rectangle 94"/>
            <p:cNvSpPr>
              <a:spLocks noChangeArrowheads="1"/>
            </p:cNvSpPr>
            <p:nvPr/>
          </p:nvSpPr>
          <p:spPr bwMode="auto">
            <a:xfrm>
              <a:off x="4292992" y="3644825"/>
              <a:ext cx="162830" cy="200038"/>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57" name="AutoShape 95"/>
            <p:cNvSpPr>
              <a:spLocks noChangeArrowheads="1"/>
            </p:cNvSpPr>
            <p:nvPr/>
          </p:nvSpPr>
          <p:spPr bwMode="auto">
            <a:xfrm>
              <a:off x="3423769" y="2892198"/>
              <a:ext cx="1412788" cy="424389"/>
            </a:xfrm>
            <a:prstGeom prst="wedgeRoundRectCallout">
              <a:avLst>
                <a:gd name="adj1" fmla="val -73306"/>
                <a:gd name="adj2" fmla="val 126301"/>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58" name="Text Box 96"/>
            <p:cNvSpPr txBox="1">
              <a:spLocks noChangeArrowheads="1"/>
            </p:cNvSpPr>
            <p:nvPr/>
          </p:nvSpPr>
          <p:spPr bwMode="auto">
            <a:xfrm>
              <a:off x="3425430" y="2878936"/>
              <a:ext cx="1342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加上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首部</a:t>
              </a:r>
            </a:p>
            <a:p>
              <a:pPr algn="ctr"/>
              <a:r>
                <a:rPr kumimoji="1" lang="zh-CN" altLang="en-US" sz="1200" b="1" dirty="0">
                  <a:latin typeface="微软雅黑" pitchFamily="34" charset="-122"/>
                  <a:ea typeface="微软雅黑" pitchFamily="34" charset="-122"/>
                </a:rPr>
                <a:t>构成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59" name="Line 97"/>
            <p:cNvSpPr>
              <a:spLocks noChangeShapeType="1"/>
            </p:cNvSpPr>
            <p:nvPr/>
          </p:nvSpPr>
          <p:spPr bwMode="auto">
            <a:xfrm>
              <a:off x="2385873" y="2148412"/>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98"/>
            <p:cNvSpPr>
              <a:spLocks noChangeShapeType="1"/>
            </p:cNvSpPr>
            <p:nvPr/>
          </p:nvSpPr>
          <p:spPr bwMode="auto">
            <a:xfrm flipV="1">
              <a:off x="7112726" y="2190409"/>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Text Box 99"/>
            <p:cNvSpPr txBox="1">
              <a:spLocks noChangeArrowheads="1"/>
            </p:cNvSpPr>
            <p:nvPr/>
          </p:nvSpPr>
          <p:spPr bwMode="auto">
            <a:xfrm>
              <a:off x="1353129" y="2868989"/>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chemeClr val="bg1"/>
                  </a:solidFill>
                  <a:latin typeface="微软雅黑" pitchFamily="34" charset="-122"/>
                  <a:ea typeface="微软雅黑" pitchFamily="34" charset="-122"/>
                </a:rPr>
                <a:t>TCP</a:t>
              </a:r>
            </a:p>
          </p:txBody>
        </p:sp>
        <p:sp>
          <p:nvSpPr>
            <p:cNvPr id="62" name="Text Box 100"/>
            <p:cNvSpPr txBox="1">
              <a:spLocks noChangeArrowheads="1"/>
            </p:cNvSpPr>
            <p:nvPr/>
          </p:nvSpPr>
          <p:spPr bwMode="auto">
            <a:xfrm>
              <a:off x="6090757" y="2875621"/>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chemeClr val="bg1"/>
                  </a:solidFill>
                  <a:latin typeface="微软雅黑" pitchFamily="34" charset="-122"/>
                  <a:ea typeface="微软雅黑" pitchFamily="34" charset="-122"/>
                </a:rPr>
                <a:t>TCP</a:t>
              </a:r>
            </a:p>
          </p:txBody>
        </p:sp>
        <p:sp>
          <p:nvSpPr>
            <p:cNvPr id="63" name="Text Box 101"/>
            <p:cNvSpPr txBox="1">
              <a:spLocks noChangeArrowheads="1"/>
            </p:cNvSpPr>
            <p:nvPr/>
          </p:nvSpPr>
          <p:spPr bwMode="auto">
            <a:xfrm>
              <a:off x="2337838"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4" name="Text Box 102"/>
            <p:cNvSpPr txBox="1">
              <a:spLocks noChangeArrowheads="1"/>
            </p:cNvSpPr>
            <p:nvPr/>
          </p:nvSpPr>
          <p:spPr bwMode="auto">
            <a:xfrm>
              <a:off x="7027575"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5" name="Rectangle 103"/>
            <p:cNvSpPr>
              <a:spLocks noChangeArrowheads="1"/>
            </p:cNvSpPr>
            <p:nvPr/>
          </p:nvSpPr>
          <p:spPr bwMode="auto">
            <a:xfrm>
              <a:off x="3547418" y="1313850"/>
              <a:ext cx="162830" cy="20003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66" name="Text Box 104"/>
            <p:cNvSpPr txBox="1">
              <a:spLocks noChangeArrowheads="1"/>
            </p:cNvSpPr>
            <p:nvPr/>
          </p:nvSpPr>
          <p:spPr bwMode="auto">
            <a:xfrm>
              <a:off x="3765323" y="1269839"/>
              <a:ext cx="1804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报文段的首部</a:t>
              </a:r>
            </a:p>
          </p:txBody>
        </p:sp>
        <p:sp>
          <p:nvSpPr>
            <p:cNvPr id="67" name="Rectangle 105"/>
            <p:cNvSpPr>
              <a:spLocks noChangeArrowheads="1"/>
            </p:cNvSpPr>
            <p:nvPr/>
          </p:nvSpPr>
          <p:spPr bwMode="auto">
            <a:xfrm>
              <a:off x="3547418" y="1552838"/>
              <a:ext cx="162830" cy="200037"/>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x</a:t>
              </a:r>
            </a:p>
          </p:txBody>
        </p:sp>
        <p:sp>
          <p:nvSpPr>
            <p:cNvPr id="68" name="Text Box 106"/>
            <p:cNvSpPr txBox="1">
              <a:spLocks noChangeArrowheads="1"/>
            </p:cNvSpPr>
            <p:nvPr/>
          </p:nvSpPr>
          <p:spPr bwMode="auto">
            <a:xfrm>
              <a:off x="3765323" y="1517972"/>
              <a:ext cx="19062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表示序号为 </a:t>
              </a:r>
              <a:r>
                <a:rPr kumimoji="1" lang="en-US" altLang="zh-CN" sz="1200" b="1" dirty="0">
                  <a:latin typeface="微软雅黑" pitchFamily="34" charset="-122"/>
                  <a:ea typeface="微软雅黑" pitchFamily="34" charset="-122"/>
                </a:rPr>
                <a:t>x </a:t>
              </a:r>
              <a:r>
                <a:rPr kumimoji="1" lang="zh-CN" altLang="en-US" sz="1200" b="1" dirty="0">
                  <a:latin typeface="微软雅黑" pitchFamily="34" charset="-122"/>
                  <a:ea typeface="微软雅黑" pitchFamily="34" charset="-122"/>
                </a:rPr>
                <a:t>的数据字节</a:t>
              </a:r>
            </a:p>
          </p:txBody>
        </p:sp>
        <p:sp>
          <p:nvSpPr>
            <p:cNvPr id="69" name="AutoShape 108"/>
            <p:cNvSpPr>
              <a:spLocks noChangeArrowheads="1"/>
            </p:cNvSpPr>
            <p:nvPr/>
          </p:nvSpPr>
          <p:spPr bwMode="auto">
            <a:xfrm rot="16200000">
              <a:off x="4275908" y="1738621"/>
              <a:ext cx="250876" cy="4562826"/>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Text Box 109"/>
            <p:cNvSpPr txBox="1">
              <a:spLocks noChangeArrowheads="1"/>
            </p:cNvSpPr>
            <p:nvPr/>
          </p:nvSpPr>
          <p:spPr bwMode="auto">
            <a:xfrm>
              <a:off x="3107617" y="3878018"/>
              <a:ext cx="23731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smtClean="0">
                  <a:latin typeface="微软雅黑" pitchFamily="34" charset="-122"/>
                  <a:ea typeface="微软雅黑" pitchFamily="34" charset="-122"/>
                </a:rPr>
                <a:t>连接</a:t>
              </a:r>
              <a:r>
                <a:rPr kumimoji="1" lang="zh-CN" altLang="en-US" sz="1200" b="1" dirty="0">
                  <a:latin typeface="微软雅黑" pitchFamily="34" charset="-122"/>
                  <a:ea typeface="微软雅黑" pitchFamily="34" charset="-122"/>
                </a:rPr>
                <a:t>（虚</a:t>
              </a:r>
              <a:r>
                <a:rPr kumimoji="1" lang="zh-CN" altLang="en-US" sz="1200" b="1" dirty="0" smtClean="0">
                  <a:latin typeface="微软雅黑" pitchFamily="34" charset="-122"/>
                  <a:ea typeface="微软雅黑" pitchFamily="34" charset="-122"/>
                </a:rPr>
                <a:t>连接，逻辑</a:t>
              </a:r>
              <a:r>
                <a:rPr kumimoji="1" lang="zh-CN" altLang="en-US" sz="1200" b="1" dirty="0">
                  <a:latin typeface="微软雅黑" pitchFamily="34" charset="-122"/>
                  <a:ea typeface="微软雅黑" pitchFamily="34" charset="-122"/>
                </a:rPr>
                <a:t>连接）</a:t>
              </a:r>
            </a:p>
          </p:txBody>
        </p:sp>
        <p:sp>
          <p:nvSpPr>
            <p:cNvPr id="71" name="Freeform 110"/>
            <p:cNvSpPr>
              <a:spLocks/>
            </p:cNvSpPr>
            <p:nvPr/>
          </p:nvSpPr>
          <p:spPr bwMode="auto">
            <a:xfrm>
              <a:off x="2018165" y="3392845"/>
              <a:ext cx="150857" cy="621111"/>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7" name="圆角矩形 46"/>
          <p:cNvSpPr/>
          <p:nvPr/>
        </p:nvSpPr>
        <p:spPr>
          <a:xfrm>
            <a:off x="473426" y="1028827"/>
            <a:ext cx="8053711" cy="34608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 Box 4"/>
          <p:cNvSpPr txBox="1">
            <a:spLocks noChangeArrowheads="1"/>
          </p:cNvSpPr>
          <p:nvPr/>
        </p:nvSpPr>
        <p:spPr bwMode="auto">
          <a:xfrm>
            <a:off x="1977030" y="1449416"/>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dirty="0">
                <a:solidFill>
                  <a:srgbClr val="0033CC"/>
                </a:solidFill>
                <a:latin typeface="微软雅黑" pitchFamily="34" charset="-122"/>
                <a:ea typeface="微软雅黑" pitchFamily="34" charset="-122"/>
                <a:sym typeface="Wingdings" pitchFamily="2" charset="2"/>
              </a:rPr>
              <a:t></a:t>
            </a:r>
            <a:endParaRPr lang="en-US" altLang="zh-CN" sz="4800" dirty="0">
              <a:solidFill>
                <a:srgbClr val="0033CC"/>
              </a:solidFill>
              <a:latin typeface="微软雅黑" pitchFamily="34" charset="-122"/>
              <a:ea typeface="微软雅黑" pitchFamily="34" charset="-122"/>
            </a:endParaRPr>
          </a:p>
        </p:txBody>
      </p:sp>
      <p:sp>
        <p:nvSpPr>
          <p:cNvPr id="53" name="Text Box 8"/>
          <p:cNvSpPr txBox="1">
            <a:spLocks noChangeArrowheads="1"/>
          </p:cNvSpPr>
          <p:nvPr/>
        </p:nvSpPr>
        <p:spPr bwMode="auto">
          <a:xfrm>
            <a:off x="1751861" y="2552005"/>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54" name="Line 9"/>
          <p:cNvSpPr>
            <a:spLocks noChangeShapeType="1"/>
          </p:cNvSpPr>
          <p:nvPr/>
        </p:nvSpPr>
        <p:spPr bwMode="auto">
          <a:xfrm>
            <a:off x="2285044" y="2064466"/>
            <a:ext cx="5311" cy="797207"/>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5" name="Text Box 10"/>
          <p:cNvSpPr txBox="1">
            <a:spLocks noChangeArrowheads="1"/>
          </p:cNvSpPr>
          <p:nvPr/>
        </p:nvSpPr>
        <p:spPr bwMode="auto">
          <a:xfrm rot="5400000">
            <a:off x="2331321" y="2445098"/>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56" name="Rectangle 12"/>
          <p:cNvSpPr>
            <a:spLocks noChangeArrowheads="1"/>
          </p:cNvSpPr>
          <p:nvPr/>
        </p:nvSpPr>
        <p:spPr bwMode="auto">
          <a:xfrm>
            <a:off x="2394441" y="2182333"/>
            <a:ext cx="436530" cy="114652"/>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Rectangle 13"/>
          <p:cNvSpPr>
            <a:spLocks noChangeArrowheads="1"/>
          </p:cNvSpPr>
          <p:nvPr/>
        </p:nvSpPr>
        <p:spPr bwMode="auto">
          <a:xfrm>
            <a:off x="2394441" y="2354846"/>
            <a:ext cx="108336"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Rectangle 14"/>
          <p:cNvSpPr>
            <a:spLocks noChangeArrowheads="1"/>
          </p:cNvSpPr>
          <p:nvPr/>
        </p:nvSpPr>
        <p:spPr bwMode="auto">
          <a:xfrm>
            <a:off x="2394441" y="2703089"/>
            <a:ext cx="272964"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9" name="Rectangle 15"/>
          <p:cNvSpPr>
            <a:spLocks noChangeArrowheads="1"/>
          </p:cNvSpPr>
          <p:nvPr/>
        </p:nvSpPr>
        <p:spPr bwMode="auto">
          <a:xfrm>
            <a:off x="1628656" y="2935608"/>
            <a:ext cx="1312775"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latin typeface="微软雅黑" pitchFamily="34" charset="-122"/>
              <a:ea typeface="微软雅黑" pitchFamily="34" charset="-122"/>
            </a:endParaRPr>
          </a:p>
          <a:p>
            <a:endParaRPr lang="en-US" altLang="zh-CN" sz="1400" b="1" dirty="0">
              <a:latin typeface="微软雅黑" pitchFamily="34" charset="-122"/>
              <a:ea typeface="微软雅黑" pitchFamily="34" charset="-122"/>
            </a:endParaRPr>
          </a:p>
        </p:txBody>
      </p:sp>
      <p:sp>
        <p:nvSpPr>
          <p:cNvPr id="60" name="Line 16"/>
          <p:cNvSpPr>
            <a:spLocks noChangeShapeType="1"/>
          </p:cNvSpPr>
          <p:nvPr/>
        </p:nvSpPr>
        <p:spPr bwMode="auto">
          <a:xfrm flipV="1">
            <a:off x="6823465" y="2064466"/>
            <a:ext cx="0" cy="87114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17"/>
          <p:cNvSpPr txBox="1">
            <a:spLocks noChangeArrowheads="1"/>
          </p:cNvSpPr>
          <p:nvPr/>
        </p:nvSpPr>
        <p:spPr bwMode="auto">
          <a:xfrm rot="5400000">
            <a:off x="6868680" y="2448313"/>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62" name="Rectangle 18"/>
          <p:cNvSpPr>
            <a:spLocks noChangeArrowheads="1"/>
          </p:cNvSpPr>
          <p:nvPr/>
        </p:nvSpPr>
        <p:spPr bwMode="auto">
          <a:xfrm>
            <a:off x="6932863" y="2703089"/>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Rectangle 19"/>
          <p:cNvSpPr>
            <a:spLocks noChangeArrowheads="1"/>
          </p:cNvSpPr>
          <p:nvPr/>
        </p:nvSpPr>
        <p:spPr bwMode="auto">
          <a:xfrm>
            <a:off x="6167077" y="2935608"/>
            <a:ext cx="1311713"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solidFill>
                <a:schemeClr val="bg1"/>
              </a:solidFill>
              <a:latin typeface="微软雅黑" pitchFamily="34" charset="-122"/>
              <a:ea typeface="微软雅黑" pitchFamily="34" charset="-122"/>
            </a:endParaRPr>
          </a:p>
          <a:p>
            <a:endParaRPr lang="en-US" altLang="zh-CN" sz="1400" b="1" dirty="0">
              <a:solidFill>
                <a:schemeClr val="bg1"/>
              </a:solidFill>
              <a:latin typeface="微软雅黑" pitchFamily="34" charset="-122"/>
              <a:ea typeface="微软雅黑" pitchFamily="34" charset="-122"/>
            </a:endParaRPr>
          </a:p>
        </p:txBody>
      </p:sp>
      <p:sp>
        <p:nvSpPr>
          <p:cNvPr id="64" name="Rectangle 20"/>
          <p:cNvSpPr>
            <a:spLocks noChangeArrowheads="1"/>
          </p:cNvSpPr>
          <p:nvPr/>
        </p:nvSpPr>
        <p:spPr bwMode="auto">
          <a:xfrm>
            <a:off x="6310463" y="3306352"/>
            <a:ext cx="1039811"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接收缓存</a:t>
            </a:r>
          </a:p>
        </p:txBody>
      </p:sp>
      <p:sp>
        <p:nvSpPr>
          <p:cNvPr id="66" name="Rectangle 22"/>
          <p:cNvSpPr>
            <a:spLocks noChangeArrowheads="1"/>
          </p:cNvSpPr>
          <p:nvPr/>
        </p:nvSpPr>
        <p:spPr bwMode="auto">
          <a:xfrm>
            <a:off x="1773104" y="3306352"/>
            <a:ext cx="1037687"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发送缓存</a:t>
            </a:r>
          </a:p>
        </p:txBody>
      </p:sp>
      <p:sp>
        <p:nvSpPr>
          <p:cNvPr id="71" name="Rectangle 27"/>
          <p:cNvSpPr>
            <a:spLocks noChangeArrowheads="1"/>
          </p:cNvSpPr>
          <p:nvPr/>
        </p:nvSpPr>
        <p:spPr bwMode="auto">
          <a:xfrm>
            <a:off x="6932863" y="2354846"/>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2" name="Rectangle 28"/>
          <p:cNvSpPr>
            <a:spLocks noChangeArrowheads="1"/>
          </p:cNvSpPr>
          <p:nvPr/>
        </p:nvSpPr>
        <p:spPr bwMode="auto">
          <a:xfrm>
            <a:off x="6932863" y="2182333"/>
            <a:ext cx="328194" cy="114652"/>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29"/>
          <p:cNvSpPr txBox="1">
            <a:spLocks noChangeArrowheads="1"/>
          </p:cNvSpPr>
          <p:nvPr/>
        </p:nvSpPr>
        <p:spPr bwMode="auto">
          <a:xfrm>
            <a:off x="6271165" y="2569150"/>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74" name="Text Box 30"/>
          <p:cNvSpPr txBox="1">
            <a:spLocks noChangeArrowheads="1"/>
          </p:cNvSpPr>
          <p:nvPr/>
        </p:nvSpPr>
        <p:spPr bwMode="auto">
          <a:xfrm>
            <a:off x="1906930" y="1299404"/>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solidFill>
                  <a:srgbClr val="0000FF"/>
                </a:solidFill>
                <a:latin typeface="微软雅黑" pitchFamily="34" charset="-122"/>
                <a:ea typeface="微软雅黑" pitchFamily="34" charset="-122"/>
              </a:rPr>
              <a:t>发送端</a:t>
            </a:r>
          </a:p>
        </p:txBody>
      </p:sp>
      <p:sp>
        <p:nvSpPr>
          <p:cNvPr id="75" name="Text Box 31"/>
          <p:cNvSpPr txBox="1">
            <a:spLocks noChangeArrowheads="1"/>
          </p:cNvSpPr>
          <p:nvPr/>
        </p:nvSpPr>
        <p:spPr bwMode="auto">
          <a:xfrm>
            <a:off x="6442165" y="1300476"/>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a:solidFill>
                  <a:srgbClr val="0000FF"/>
                </a:solidFill>
                <a:latin typeface="微软雅黑" pitchFamily="34" charset="-122"/>
                <a:ea typeface="微软雅黑" pitchFamily="34" charset="-122"/>
              </a:rPr>
              <a:t>接收端</a:t>
            </a:r>
          </a:p>
        </p:txBody>
      </p:sp>
      <p:sp>
        <p:nvSpPr>
          <p:cNvPr id="76" name="AutoShape 32"/>
          <p:cNvSpPr>
            <a:spLocks noChangeArrowheads="1"/>
          </p:cNvSpPr>
          <p:nvPr/>
        </p:nvSpPr>
        <p:spPr bwMode="auto">
          <a:xfrm>
            <a:off x="3084867" y="2454702"/>
            <a:ext cx="1211874" cy="468191"/>
          </a:xfrm>
          <a:prstGeom prst="wedgeRoundRectCallout">
            <a:avLst>
              <a:gd name="adj1" fmla="val -78065"/>
              <a:gd name="adj2" fmla="val 147193"/>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7" name="Text Box 33"/>
          <p:cNvSpPr txBox="1">
            <a:spLocks noChangeArrowheads="1"/>
          </p:cNvSpPr>
          <p:nvPr/>
        </p:nvSpPr>
        <p:spPr bwMode="auto">
          <a:xfrm>
            <a:off x="3139719" y="2425352"/>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向发送缓存</a:t>
            </a:r>
          </a:p>
          <a:p>
            <a:pPr eaLnBrk="1" hangingPunct="1"/>
            <a:r>
              <a:rPr lang="zh-CN" altLang="en-US" sz="1400" dirty="0">
                <a:latin typeface="微软雅黑" pitchFamily="34" charset="-122"/>
                <a:ea typeface="微软雅黑" pitchFamily="34" charset="-122"/>
              </a:rPr>
              <a:t>写入数据块</a:t>
            </a:r>
          </a:p>
        </p:txBody>
      </p:sp>
      <p:sp>
        <p:nvSpPr>
          <p:cNvPr id="78" name="AutoShape 34"/>
          <p:cNvSpPr>
            <a:spLocks noChangeArrowheads="1"/>
          </p:cNvSpPr>
          <p:nvPr/>
        </p:nvSpPr>
        <p:spPr bwMode="auto">
          <a:xfrm>
            <a:off x="4798060" y="2459530"/>
            <a:ext cx="1172576" cy="484793"/>
          </a:xfrm>
          <a:prstGeom prst="wedgeRoundRectCallout">
            <a:avLst>
              <a:gd name="adj1" fmla="val 84105"/>
              <a:gd name="adj2" fmla="val 139389"/>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9" name="Text Box 35"/>
          <p:cNvSpPr txBox="1">
            <a:spLocks noChangeArrowheads="1"/>
          </p:cNvSpPr>
          <p:nvPr/>
        </p:nvSpPr>
        <p:spPr bwMode="auto">
          <a:xfrm>
            <a:off x="4852912" y="2437139"/>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从接收缓存</a:t>
            </a:r>
          </a:p>
          <a:p>
            <a:pPr eaLnBrk="1" hangingPunct="1"/>
            <a:r>
              <a:rPr lang="zh-CN" altLang="en-US" sz="1400" dirty="0">
                <a:latin typeface="微软雅黑" pitchFamily="34" charset="-122"/>
                <a:ea typeface="微软雅黑" pitchFamily="34" charset="-122"/>
              </a:rPr>
              <a:t>读取数据块</a:t>
            </a:r>
          </a:p>
        </p:txBody>
      </p:sp>
      <p:sp>
        <p:nvSpPr>
          <p:cNvPr id="80" name="Text Box 36"/>
          <p:cNvSpPr txBox="1">
            <a:spLocks noChangeArrowheads="1"/>
          </p:cNvSpPr>
          <p:nvPr/>
        </p:nvSpPr>
        <p:spPr bwMode="auto">
          <a:xfrm>
            <a:off x="1263288" y="1626216"/>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1" name="Text Box 37"/>
          <p:cNvSpPr txBox="1">
            <a:spLocks noChangeArrowheads="1"/>
          </p:cNvSpPr>
          <p:nvPr/>
        </p:nvSpPr>
        <p:spPr bwMode="auto">
          <a:xfrm>
            <a:off x="6966850" y="1627288"/>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2" name="Text Box 38"/>
          <p:cNvSpPr txBox="1">
            <a:spLocks noChangeArrowheads="1"/>
          </p:cNvSpPr>
          <p:nvPr/>
        </p:nvSpPr>
        <p:spPr bwMode="auto">
          <a:xfrm>
            <a:off x="6511203" y="1481562"/>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a:solidFill>
                  <a:srgbClr val="0033CC"/>
                </a:solidFill>
                <a:latin typeface="微软雅黑" pitchFamily="34" charset="-122"/>
                <a:ea typeface="微软雅黑" pitchFamily="34" charset="-122"/>
                <a:sym typeface="Wingdings" pitchFamily="2" charset="2"/>
              </a:rPr>
              <a:t></a:t>
            </a:r>
            <a:endParaRPr lang="en-US" altLang="zh-CN" sz="4800">
              <a:solidFill>
                <a:srgbClr val="0033CC"/>
              </a:solidFill>
              <a:latin typeface="微软雅黑" pitchFamily="34" charset="-122"/>
              <a:ea typeface="微软雅黑" pitchFamily="34" charset="-122"/>
            </a:endParaRPr>
          </a:p>
        </p:txBody>
      </p:sp>
      <p:sp>
        <p:nvSpPr>
          <p:cNvPr id="83" name="Rectangle 39"/>
          <p:cNvSpPr>
            <a:spLocks noChangeArrowheads="1"/>
          </p:cNvSpPr>
          <p:nvPr/>
        </p:nvSpPr>
        <p:spPr bwMode="auto">
          <a:xfrm>
            <a:off x="2211758"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4" name="Rectangle 40"/>
          <p:cNvSpPr>
            <a:spLocks noChangeArrowheads="1"/>
          </p:cNvSpPr>
          <p:nvPr/>
        </p:nvSpPr>
        <p:spPr bwMode="auto">
          <a:xfrm>
            <a:off x="6741682"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5" name="矩形 84"/>
          <p:cNvSpPr/>
          <p:nvPr/>
        </p:nvSpPr>
        <p:spPr>
          <a:xfrm>
            <a:off x="2900010" y="1091437"/>
            <a:ext cx="3572958" cy="1246495"/>
          </a:xfrm>
          <a:prstGeom prst="rect">
            <a:avLst/>
          </a:prstGeom>
          <a:solidFill>
            <a:srgbClr val="99FFCC"/>
          </a:solidFill>
          <a:ln>
            <a:solidFill>
              <a:schemeClr val="tx1"/>
            </a:solidFill>
          </a:ln>
        </p:spPr>
        <p:txBody>
          <a:bodyPr wrap="square">
            <a:spAutoFit/>
          </a:bodyPr>
          <a:lstStyle/>
          <a:p>
            <a:pPr marL="179388" indent="-179388">
              <a:lnSpc>
                <a:spcPts val="1800"/>
              </a:lnSpc>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不关心应用进程一次把多长的报文发送到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缓存</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marL="179388" indent="-179388">
              <a:lnSpc>
                <a:spcPts val="1800"/>
              </a:lnSpc>
              <a:buFont typeface="Wingdings" pitchFamily="2" charset="2"/>
              <a:buChar char="l"/>
            </a:pPr>
            <a:r>
              <a:rPr lang="en-US" altLang="zh-CN" sz="1400" b="1" dirty="0" smtClean="0">
                <a:latin typeface="微软雅黑" pitchFamily="34" charset="-122"/>
                <a:ea typeface="微软雅黑" pitchFamily="34" charset="-122"/>
              </a:rPr>
              <a:t>TCP </a:t>
            </a:r>
            <a:r>
              <a:rPr lang="zh-CN" altLang="en-US" sz="1400" b="1" dirty="0" smtClean="0">
                <a:latin typeface="微软雅黑" pitchFamily="34" charset="-122"/>
                <a:ea typeface="微软雅黑" pitchFamily="34" charset="-122"/>
              </a:rPr>
              <a:t>根据</a:t>
            </a:r>
            <a:r>
              <a:rPr lang="zh-CN" altLang="en-US" sz="1400" b="1" dirty="0">
                <a:latin typeface="微软雅黑" pitchFamily="34" charset="-122"/>
                <a:ea typeface="微软雅黑" pitchFamily="34" charset="-122"/>
              </a:rPr>
              <a:t>对方给出的</a:t>
            </a:r>
            <a:r>
              <a:rPr lang="zh-CN" altLang="en-US" sz="1400" b="1" dirty="0">
                <a:solidFill>
                  <a:srgbClr val="C00000"/>
                </a:solidFill>
                <a:latin typeface="微软雅黑" pitchFamily="34" charset="-122"/>
                <a:ea typeface="微软雅黑" pitchFamily="34" charset="-122"/>
              </a:rPr>
              <a:t>窗口值</a:t>
            </a:r>
            <a:r>
              <a:rPr lang="zh-CN" altLang="en-US" sz="1400" b="1" dirty="0">
                <a:latin typeface="微软雅黑" pitchFamily="34" charset="-122"/>
                <a:ea typeface="微软雅黑" pitchFamily="34" charset="-122"/>
              </a:rPr>
              <a:t>和当前</a:t>
            </a:r>
            <a:r>
              <a:rPr lang="zh-CN" altLang="en-US" sz="1400" b="1" dirty="0" smtClean="0">
                <a:solidFill>
                  <a:srgbClr val="C00000"/>
                </a:solidFill>
                <a:latin typeface="微软雅黑" pitchFamily="34" charset="-122"/>
                <a:ea typeface="微软雅黑" pitchFamily="34" charset="-122"/>
              </a:rPr>
              <a:t>网络拥塞</a:t>
            </a:r>
            <a:r>
              <a:rPr lang="zh-CN" altLang="en-US" sz="1400" b="1" dirty="0" smtClean="0">
                <a:latin typeface="微软雅黑" pitchFamily="34" charset="-122"/>
                <a:ea typeface="微软雅黑" pitchFamily="34" charset="-122"/>
              </a:rPr>
              <a:t>程度</a:t>
            </a:r>
            <a:r>
              <a:rPr lang="zh-CN" altLang="en-US" sz="1400" b="1" dirty="0">
                <a:latin typeface="微软雅黑" pitchFamily="34" charset="-122"/>
                <a:ea typeface="微软雅黑" pitchFamily="34" charset="-122"/>
              </a:rPr>
              <a:t>来决定一个报文段应包含多少个</a:t>
            </a:r>
            <a:r>
              <a:rPr lang="zh-CN" altLang="en-US" sz="1400" b="1" dirty="0" smtClean="0">
                <a:latin typeface="微软雅黑" pitchFamily="34" charset="-122"/>
                <a:ea typeface="微软雅黑" pitchFamily="34" charset="-122"/>
              </a:rPr>
              <a:t>字节，形成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
        <p:nvSpPr>
          <p:cNvPr id="43" name="AutoShape 108"/>
          <p:cNvSpPr>
            <a:spLocks noChangeArrowheads="1"/>
          </p:cNvSpPr>
          <p:nvPr/>
        </p:nvSpPr>
        <p:spPr bwMode="auto">
          <a:xfrm rot="16200000">
            <a:off x="4400718" y="1982333"/>
            <a:ext cx="346183" cy="4206853"/>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Text Box 109"/>
          <p:cNvSpPr txBox="1">
            <a:spLocks noChangeArrowheads="1"/>
          </p:cNvSpPr>
          <p:nvPr/>
        </p:nvSpPr>
        <p:spPr bwMode="auto">
          <a:xfrm>
            <a:off x="3467553" y="4248894"/>
            <a:ext cx="2373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连接（虚连接，逻辑连接</a:t>
            </a:r>
            <a:r>
              <a:rPr kumimoji="1" lang="zh-CN" altLang="en-US" sz="1200" b="1" dirty="0" smtClean="0">
                <a:latin typeface="微软雅黑" pitchFamily="34" charset="-122"/>
                <a:ea typeface="微软雅黑" pitchFamily="34" charset="-122"/>
              </a:rPr>
              <a:t>）</a:t>
            </a:r>
            <a:endParaRPr kumimoji="1" lang="zh-CN" altLang="en-US" sz="1200" b="1" dirty="0">
              <a:latin typeface="微软雅黑" pitchFamily="34" charset="-122"/>
              <a:ea typeface="微软雅黑" pitchFamily="34" charset="-122"/>
            </a:endParaRPr>
          </a:p>
        </p:txBody>
      </p:sp>
      <p:sp>
        <p:nvSpPr>
          <p:cNvPr id="50" name="AutoShape 5"/>
          <p:cNvSpPr>
            <a:spLocks noChangeArrowheads="1"/>
          </p:cNvSpPr>
          <p:nvPr/>
        </p:nvSpPr>
        <p:spPr bwMode="auto">
          <a:xfrm>
            <a:off x="352287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1" name="AutoShape 6"/>
          <p:cNvSpPr>
            <a:spLocks noChangeArrowheads="1"/>
          </p:cNvSpPr>
          <p:nvPr/>
        </p:nvSpPr>
        <p:spPr bwMode="auto">
          <a:xfrm>
            <a:off x="6191974" y="4010100"/>
            <a:ext cx="206050" cy="166085"/>
          </a:xfrm>
          <a:prstGeom prst="rightArrow">
            <a:avLst>
              <a:gd name="adj1" fmla="val 50000"/>
              <a:gd name="adj2" fmla="val 31290"/>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AutoShape 7"/>
          <p:cNvSpPr>
            <a:spLocks noChangeArrowheads="1"/>
          </p:cNvSpPr>
          <p:nvPr/>
        </p:nvSpPr>
        <p:spPr bwMode="auto">
          <a:xfrm>
            <a:off x="461718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23"/>
          <p:cNvSpPr>
            <a:spLocks noChangeArrowheads="1"/>
          </p:cNvSpPr>
          <p:nvPr/>
        </p:nvSpPr>
        <p:spPr bwMode="auto">
          <a:xfrm>
            <a:off x="2819756"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9" name="Rectangle 25"/>
          <p:cNvSpPr>
            <a:spLocks noChangeArrowheads="1"/>
          </p:cNvSpPr>
          <p:nvPr/>
        </p:nvSpPr>
        <p:spPr bwMode="auto">
          <a:xfrm>
            <a:off x="3935309"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a:latin typeface="微软雅黑" pitchFamily="34" charset="-122"/>
                <a:ea typeface="微软雅黑" pitchFamily="34" charset="-122"/>
              </a:rPr>
              <a:t>报文段</a:t>
            </a:r>
          </a:p>
        </p:txBody>
      </p:sp>
      <p:sp>
        <p:nvSpPr>
          <p:cNvPr id="70" name="Rectangle 26"/>
          <p:cNvSpPr>
            <a:spLocks noChangeArrowheads="1"/>
          </p:cNvSpPr>
          <p:nvPr/>
        </p:nvSpPr>
        <p:spPr bwMode="auto">
          <a:xfrm>
            <a:off x="5496288"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8" name="Text Box 24"/>
          <p:cNvSpPr txBox="1">
            <a:spLocks noChangeArrowheads="1"/>
          </p:cNvSpPr>
          <p:nvPr/>
        </p:nvSpPr>
        <p:spPr bwMode="auto">
          <a:xfrm>
            <a:off x="5042017" y="3886394"/>
            <a:ext cx="345188" cy="29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dirty="0">
                <a:latin typeface="微软雅黑" pitchFamily="34" charset="-122"/>
                <a:ea typeface="微软雅黑" pitchFamily="34" charset="-122"/>
              </a:rPr>
              <a:t>…</a:t>
            </a:r>
          </a:p>
        </p:txBody>
      </p:sp>
      <p:sp>
        <p:nvSpPr>
          <p:cNvPr id="86" name="Freeform 44"/>
          <p:cNvSpPr>
            <a:spLocks/>
          </p:cNvSpPr>
          <p:nvPr/>
        </p:nvSpPr>
        <p:spPr bwMode="auto">
          <a:xfrm>
            <a:off x="6677235" y="3665638"/>
            <a:ext cx="158793" cy="408099"/>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Freeform 110"/>
          <p:cNvSpPr>
            <a:spLocks/>
          </p:cNvSpPr>
          <p:nvPr/>
        </p:nvSpPr>
        <p:spPr bwMode="auto">
          <a:xfrm>
            <a:off x="2278145" y="3666102"/>
            <a:ext cx="262399" cy="409556"/>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Tree>
    <p:extLst>
      <p:ext uri="{BB962C8B-B14F-4D97-AF65-F5344CB8AC3E}">
        <p14:creationId xmlns:p14="http://schemas.microsoft.com/office/powerpoint/2010/main" val="3967746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0874"/>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14516" y="588603"/>
            <a:ext cx="271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5.3.2  TCP </a:t>
            </a:r>
            <a:r>
              <a:rPr lang="zh-CN" altLang="en-US" sz="2400" b="1" dirty="0">
                <a:solidFill>
                  <a:schemeClr val="bg1"/>
                </a:solidFill>
                <a:latin typeface="微软雅黑" pitchFamily="34" charset="-122"/>
                <a:ea typeface="微软雅黑" pitchFamily="34" charset="-122"/>
              </a:rPr>
              <a:t>的</a:t>
            </a:r>
            <a:r>
              <a:rPr lang="zh-CN" altLang="en-US" sz="2400" b="1" dirty="0" smtClean="0">
                <a:solidFill>
                  <a:schemeClr val="bg1"/>
                </a:solidFill>
                <a:latin typeface="微软雅黑" pitchFamily="34" charset="-122"/>
                <a:ea typeface="微软雅黑" pitchFamily="34" charset="-122"/>
              </a:rPr>
              <a:t>连接</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3" y="1043899"/>
            <a:ext cx="8053711" cy="47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把连接作为</a:t>
            </a:r>
            <a:r>
              <a:rPr lang="zh-CN" altLang="en-US" sz="2000" b="1" dirty="0">
                <a:solidFill>
                  <a:srgbClr val="0000FF"/>
                </a:solidFill>
                <a:latin typeface="微软雅黑" pitchFamily="34" charset="-122"/>
                <a:ea typeface="微软雅黑" pitchFamily="34" charset="-122"/>
              </a:rPr>
              <a:t>最基本的抽象</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6" name="圆角矩形 5"/>
          <p:cNvSpPr/>
          <p:nvPr/>
        </p:nvSpPr>
        <p:spPr>
          <a:xfrm>
            <a:off x="545144" y="1538973"/>
            <a:ext cx="8053710" cy="2826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3423" y="2530517"/>
            <a:ext cx="2578172" cy="861532"/>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Text Box 25"/>
          <p:cNvSpPr txBox="1">
            <a:spLocks noChangeArrowheads="1"/>
          </p:cNvSpPr>
          <p:nvPr/>
        </p:nvSpPr>
        <p:spPr bwMode="auto">
          <a:xfrm>
            <a:off x="3247857"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9" name="Text Box 26"/>
          <p:cNvSpPr txBox="1">
            <a:spLocks noChangeArrowheads="1"/>
          </p:cNvSpPr>
          <p:nvPr/>
        </p:nvSpPr>
        <p:spPr bwMode="auto">
          <a:xfrm>
            <a:off x="2343759"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grpSp>
        <p:nvGrpSpPr>
          <p:cNvPr id="10" name="组合 9"/>
          <p:cNvGrpSpPr/>
          <p:nvPr/>
        </p:nvGrpSpPr>
        <p:grpSpPr>
          <a:xfrm>
            <a:off x="1496229" y="2454208"/>
            <a:ext cx="513414" cy="196831"/>
            <a:chOff x="1452836" y="2079261"/>
            <a:chExt cx="586980" cy="241909"/>
          </a:xfrm>
        </p:grpSpPr>
        <p:sp>
          <p:nvSpPr>
            <p:cNvPr id="11" name="矩形 1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2" name="直接连接符 1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 Box 20"/>
          <p:cNvSpPr txBox="1">
            <a:spLocks noChangeArrowheads="1"/>
          </p:cNvSpPr>
          <p:nvPr/>
        </p:nvSpPr>
        <p:spPr bwMode="auto">
          <a:xfrm>
            <a:off x="1404184"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grpSp>
        <p:nvGrpSpPr>
          <p:cNvPr id="15" name="组合 14"/>
          <p:cNvGrpSpPr/>
          <p:nvPr/>
        </p:nvGrpSpPr>
        <p:grpSpPr>
          <a:xfrm>
            <a:off x="2427373" y="2394347"/>
            <a:ext cx="513414" cy="310492"/>
            <a:chOff x="1452836" y="2079261"/>
            <a:chExt cx="586980" cy="241909"/>
          </a:xfrm>
        </p:grpSpPr>
        <p:sp>
          <p:nvSpPr>
            <p:cNvPr id="16" name="矩形 1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7" name="直接连接符 1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337892" y="2394347"/>
            <a:ext cx="513414" cy="310492"/>
            <a:chOff x="1452836" y="2079261"/>
            <a:chExt cx="586980" cy="241909"/>
          </a:xfrm>
        </p:grpSpPr>
        <p:sp>
          <p:nvSpPr>
            <p:cNvPr id="20" name="矩形 1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1" name="直接连接符 2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96"/>
          <p:cNvSpPr>
            <a:spLocks noChangeArrowheads="1"/>
          </p:cNvSpPr>
          <p:nvPr/>
        </p:nvSpPr>
        <p:spPr bwMode="auto">
          <a:xfrm>
            <a:off x="4318768" y="221702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0000FF"/>
                </a:solidFill>
                <a:latin typeface="微软雅黑" pitchFamily="34" charset="-122"/>
                <a:ea typeface="微软雅黑" pitchFamily="34" charset="-122"/>
              </a:rPr>
              <a:t>端口</a:t>
            </a:r>
          </a:p>
        </p:txBody>
      </p:sp>
      <p:sp>
        <p:nvSpPr>
          <p:cNvPr id="24" name="矩形 23"/>
          <p:cNvSpPr/>
          <p:nvPr/>
        </p:nvSpPr>
        <p:spPr>
          <a:xfrm>
            <a:off x="4962260" y="2530517"/>
            <a:ext cx="2578172" cy="861532"/>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5" name="组合 24"/>
          <p:cNvGrpSpPr/>
          <p:nvPr/>
        </p:nvGrpSpPr>
        <p:grpSpPr>
          <a:xfrm>
            <a:off x="5085067" y="2454208"/>
            <a:ext cx="513414" cy="196831"/>
            <a:chOff x="1452836" y="2079261"/>
            <a:chExt cx="586980" cy="241909"/>
          </a:xfrm>
        </p:grpSpPr>
        <p:sp>
          <p:nvSpPr>
            <p:cNvPr id="26" name="矩形 2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7" name="直接连接符 2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755115" y="2394348"/>
            <a:ext cx="992462" cy="310829"/>
            <a:chOff x="1452836" y="2079261"/>
            <a:chExt cx="586980" cy="241909"/>
          </a:xfrm>
        </p:grpSpPr>
        <p:sp>
          <p:nvSpPr>
            <p:cNvPr id="30" name="矩形 2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1" name="直接连接符 3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926729" y="2454208"/>
            <a:ext cx="513414" cy="196831"/>
            <a:chOff x="1452836" y="2079261"/>
            <a:chExt cx="586980" cy="241909"/>
          </a:xfrm>
        </p:grpSpPr>
        <p:sp>
          <p:nvSpPr>
            <p:cNvPr id="34" name="矩形 33"/>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5" name="直接连接符 34"/>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Line 399"/>
          <p:cNvSpPr>
            <a:spLocks noChangeShapeType="1"/>
          </p:cNvSpPr>
          <p:nvPr/>
        </p:nvSpPr>
        <p:spPr bwMode="auto">
          <a:xfrm>
            <a:off x="4752738" y="2418287"/>
            <a:ext cx="505018" cy="17829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38" name="Text Box 25"/>
          <p:cNvSpPr txBox="1">
            <a:spLocks noChangeArrowheads="1"/>
          </p:cNvSpPr>
          <p:nvPr/>
        </p:nvSpPr>
        <p:spPr bwMode="auto">
          <a:xfrm>
            <a:off x="6826440"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39" name="Text Box 26"/>
          <p:cNvSpPr txBox="1">
            <a:spLocks noChangeArrowheads="1"/>
          </p:cNvSpPr>
          <p:nvPr/>
        </p:nvSpPr>
        <p:spPr bwMode="auto">
          <a:xfrm>
            <a:off x="5857992"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4982767"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sp>
        <p:nvSpPr>
          <p:cNvPr id="41" name="Rectangle 396"/>
          <p:cNvSpPr>
            <a:spLocks noChangeArrowheads="1"/>
          </p:cNvSpPr>
          <p:nvPr/>
        </p:nvSpPr>
        <p:spPr bwMode="auto">
          <a:xfrm>
            <a:off x="5883179" y="162205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服务器</a:t>
            </a:r>
            <a:endParaRPr kumimoji="1" lang="zh-CN" altLang="en-US" sz="1200" b="1" dirty="0">
              <a:latin typeface="微软雅黑" pitchFamily="34" charset="-122"/>
              <a:ea typeface="微软雅黑" pitchFamily="34" charset="-122"/>
            </a:endParaRPr>
          </a:p>
        </p:txBody>
      </p:sp>
      <p:sp>
        <p:nvSpPr>
          <p:cNvPr id="42" name="Rectangle 396"/>
          <p:cNvSpPr>
            <a:spLocks noChangeArrowheads="1"/>
          </p:cNvSpPr>
          <p:nvPr/>
        </p:nvSpPr>
        <p:spPr bwMode="auto">
          <a:xfrm>
            <a:off x="2417248"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客户</a:t>
            </a:r>
            <a:endParaRPr kumimoji="1" lang="zh-CN" altLang="en-US" sz="1200" b="1" dirty="0">
              <a:latin typeface="微软雅黑" pitchFamily="34" charset="-122"/>
              <a:ea typeface="微软雅黑" pitchFamily="34" charset="-122"/>
            </a:endParaRPr>
          </a:p>
        </p:txBody>
      </p:sp>
      <p:grpSp>
        <p:nvGrpSpPr>
          <p:cNvPr id="43" name="组合 42"/>
          <p:cNvGrpSpPr/>
          <p:nvPr/>
        </p:nvGrpSpPr>
        <p:grpSpPr>
          <a:xfrm>
            <a:off x="2670445" y="2635526"/>
            <a:ext cx="3884273" cy="404780"/>
            <a:chOff x="2551493" y="2475572"/>
            <a:chExt cx="4440845" cy="497481"/>
          </a:xfrm>
        </p:grpSpPr>
        <p:cxnSp>
          <p:nvCxnSpPr>
            <p:cNvPr id="44" name="直接连接符 43"/>
            <p:cNvCxnSpPr/>
            <p:nvPr/>
          </p:nvCxnSpPr>
          <p:spPr>
            <a:xfrm>
              <a:off x="2551493" y="2973053"/>
              <a:ext cx="4440845"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562002" y="2475572"/>
              <a:ext cx="4430335" cy="497481"/>
              <a:chOff x="2665137" y="2409968"/>
              <a:chExt cx="4106940" cy="1165570"/>
            </a:xfrm>
          </p:grpSpPr>
          <p:cxnSp>
            <p:nvCxnSpPr>
              <p:cNvPr id="46" name="直接连接符 45"/>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48" name="Rectangle 396"/>
          <p:cNvSpPr>
            <a:spLocks noChangeArrowheads="1"/>
          </p:cNvSpPr>
          <p:nvPr/>
        </p:nvSpPr>
        <p:spPr bwMode="auto">
          <a:xfrm>
            <a:off x="1400318" y="3053785"/>
            <a:ext cx="4780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smtClean="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49" name="Rectangle 396"/>
          <p:cNvSpPr>
            <a:spLocks noChangeArrowheads="1"/>
          </p:cNvSpPr>
          <p:nvPr/>
        </p:nvSpPr>
        <p:spPr bwMode="auto">
          <a:xfrm>
            <a:off x="7046932" y="3053785"/>
            <a:ext cx="4780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50" name="椭圆 49"/>
          <p:cNvSpPr/>
          <p:nvPr/>
        </p:nvSpPr>
        <p:spPr>
          <a:xfrm>
            <a:off x="5901834"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6475997"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2605360"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3515879"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54" name="组合 53"/>
          <p:cNvGrpSpPr/>
          <p:nvPr/>
        </p:nvGrpSpPr>
        <p:grpSpPr>
          <a:xfrm>
            <a:off x="3571034" y="2641501"/>
            <a:ext cx="2418713" cy="226655"/>
            <a:chOff x="3581127" y="2482916"/>
            <a:chExt cx="2765287" cy="278563"/>
          </a:xfrm>
        </p:grpSpPr>
        <p:grpSp>
          <p:nvGrpSpPr>
            <p:cNvPr id="55" name="组合 54"/>
            <p:cNvGrpSpPr/>
            <p:nvPr/>
          </p:nvGrpSpPr>
          <p:grpSpPr>
            <a:xfrm>
              <a:off x="3589605" y="2482916"/>
              <a:ext cx="2746299" cy="269427"/>
              <a:chOff x="2665137" y="2409968"/>
              <a:chExt cx="4106940" cy="1165570"/>
            </a:xfrm>
          </p:grpSpPr>
          <p:cxnSp>
            <p:nvCxnSpPr>
              <p:cNvPr id="57" name="直接连接符 56"/>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a:off x="3581127" y="2761479"/>
              <a:ext cx="2765287"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59" name="Rectangle 396"/>
          <p:cNvSpPr>
            <a:spLocks noChangeArrowheads="1"/>
          </p:cNvSpPr>
          <p:nvPr/>
        </p:nvSpPr>
        <p:spPr bwMode="auto">
          <a:xfrm>
            <a:off x="3349339"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客户</a:t>
            </a:r>
            <a:endParaRPr kumimoji="1" lang="zh-CN" altLang="en-US" sz="1200" b="1" dirty="0">
              <a:latin typeface="微软雅黑" pitchFamily="34" charset="-122"/>
              <a:ea typeface="微软雅黑" pitchFamily="34" charset="-122"/>
            </a:endParaRPr>
          </a:p>
        </p:txBody>
      </p:sp>
      <p:sp>
        <p:nvSpPr>
          <p:cNvPr id="60" name="矩形 59"/>
          <p:cNvSpPr/>
          <p:nvPr/>
        </p:nvSpPr>
        <p:spPr>
          <a:xfrm>
            <a:off x="3002678" y="3350144"/>
            <a:ext cx="2956257" cy="425758"/>
          </a:xfrm>
          <a:prstGeom prst="rect">
            <a:avLst/>
          </a:prstGeom>
        </p:spPr>
        <p:txBody>
          <a:bodyPr wrap="none">
            <a:spAutoFit/>
          </a:bodyPr>
          <a:lstStyle/>
          <a:p>
            <a:pPr algn="ctr">
              <a:lnSpc>
                <a:spcPts val="2600"/>
              </a:lnSpc>
              <a:buClr>
                <a:srgbClr val="0070C0"/>
              </a:buClr>
            </a:pPr>
            <a:r>
              <a:rPr lang="zh-CN" altLang="en-US" sz="1600" b="1" dirty="0">
                <a:latin typeface="微软雅黑" pitchFamily="34" charset="-122"/>
                <a:ea typeface="微软雅黑" pitchFamily="34" charset="-122"/>
              </a:rPr>
              <a:t>每一条 </a:t>
            </a:r>
            <a:r>
              <a:rPr lang="en-US" altLang="zh-CN" sz="1600" b="1" dirty="0">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连接有</a:t>
            </a:r>
            <a:r>
              <a:rPr lang="zh-CN" altLang="en-US" sz="1600" b="1" dirty="0">
                <a:solidFill>
                  <a:srgbClr val="C00000"/>
                </a:solidFill>
                <a:latin typeface="微软雅黑" pitchFamily="34" charset="-122"/>
                <a:ea typeface="微软雅黑" pitchFamily="34" charset="-122"/>
              </a:rPr>
              <a:t>两个端点</a:t>
            </a:r>
            <a:r>
              <a:rPr lang="zh-CN" altLang="en-US" sz="1600" b="1" dirty="0" smtClean="0">
                <a:solidFill>
                  <a:srgbClr val="C00000"/>
                </a:solidFill>
                <a:latin typeface="微软雅黑" pitchFamily="34" charset="-122"/>
                <a:ea typeface="微软雅黑" pitchFamily="34" charset="-122"/>
              </a:rPr>
              <a:t>。</a:t>
            </a:r>
            <a:endParaRPr lang="en-US" altLang="zh-CN" sz="1600" b="1" dirty="0" smtClean="0">
              <a:solidFill>
                <a:srgbClr val="C00000"/>
              </a:solidFill>
              <a:latin typeface="微软雅黑" pitchFamily="34" charset="-122"/>
              <a:ea typeface="微软雅黑" pitchFamily="34" charset="-122"/>
            </a:endParaRPr>
          </a:p>
        </p:txBody>
      </p:sp>
      <p:sp>
        <p:nvSpPr>
          <p:cNvPr id="61" name="Rectangle 396"/>
          <p:cNvSpPr>
            <a:spLocks noChangeArrowheads="1"/>
          </p:cNvSpPr>
          <p:nvPr/>
        </p:nvSpPr>
        <p:spPr bwMode="auto">
          <a:xfrm>
            <a:off x="4090280" y="2629644"/>
            <a:ext cx="7858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smtClean="0">
                <a:solidFill>
                  <a:srgbClr val="CC00CC"/>
                </a:solidFill>
                <a:latin typeface="微软雅黑" pitchFamily="34" charset="-122"/>
                <a:ea typeface="微软雅黑" pitchFamily="34" charset="-122"/>
              </a:rPr>
              <a:t>TCP</a:t>
            </a:r>
            <a:r>
              <a:rPr kumimoji="1" lang="zh-CN" altLang="en-US" sz="1200" b="1" dirty="0" smtClean="0">
                <a:solidFill>
                  <a:srgbClr val="CC00CC"/>
                </a:solidFill>
                <a:latin typeface="微软雅黑" pitchFamily="34" charset="-122"/>
                <a:ea typeface="微软雅黑" pitchFamily="34" charset="-122"/>
              </a:rPr>
              <a:t>连接</a:t>
            </a:r>
            <a:endParaRPr kumimoji="1" lang="zh-CN" altLang="en-US" sz="1200" b="1" dirty="0">
              <a:solidFill>
                <a:srgbClr val="CC00CC"/>
              </a:solidFill>
              <a:latin typeface="微软雅黑" pitchFamily="34" charset="-122"/>
              <a:ea typeface="微软雅黑" pitchFamily="34" charset="-122"/>
            </a:endParaRPr>
          </a:p>
        </p:txBody>
      </p:sp>
      <p:sp>
        <p:nvSpPr>
          <p:cNvPr id="62" name="Rectangle 396"/>
          <p:cNvSpPr>
            <a:spLocks noChangeArrowheads="1"/>
          </p:cNvSpPr>
          <p:nvPr/>
        </p:nvSpPr>
        <p:spPr bwMode="auto">
          <a:xfrm>
            <a:off x="4154860" y="1790001"/>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solidFill>
                  <a:srgbClr val="C00000"/>
                </a:solidFill>
                <a:latin typeface="微软雅黑" pitchFamily="34" charset="-122"/>
                <a:ea typeface="微软雅黑" pitchFamily="34" charset="-122"/>
              </a:rPr>
              <a:t>套接字</a:t>
            </a:r>
            <a:endParaRPr kumimoji="1" lang="zh-CN" altLang="en-US" sz="1400" b="1" dirty="0">
              <a:solidFill>
                <a:srgbClr val="C00000"/>
              </a:solidFill>
              <a:latin typeface="微软雅黑" pitchFamily="34" charset="-122"/>
              <a:ea typeface="微软雅黑" pitchFamily="34" charset="-122"/>
            </a:endParaRPr>
          </a:p>
        </p:txBody>
      </p:sp>
      <p:sp>
        <p:nvSpPr>
          <p:cNvPr id="63" name="Line 399"/>
          <p:cNvSpPr>
            <a:spLocks noChangeShapeType="1"/>
          </p:cNvSpPr>
          <p:nvPr/>
        </p:nvSpPr>
        <p:spPr bwMode="auto">
          <a:xfrm flipH="1">
            <a:off x="3673319" y="2058065"/>
            <a:ext cx="566073" cy="436531"/>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65" name="矩形 64"/>
          <p:cNvSpPr/>
          <p:nvPr/>
        </p:nvSpPr>
        <p:spPr>
          <a:xfrm>
            <a:off x="1694722" y="3741203"/>
            <a:ext cx="5558118" cy="416589"/>
          </a:xfrm>
          <a:prstGeom prst="rect">
            <a:avLst/>
          </a:prstGeom>
          <a:solidFill>
            <a:srgbClr val="000099"/>
          </a:solidFill>
          <a:ln>
            <a:noFill/>
          </a:ln>
        </p:spPr>
        <p:style>
          <a:lnRef idx="1">
            <a:schemeClr val="accent2"/>
          </a:lnRef>
          <a:fillRef idx="3">
            <a:schemeClr val="accent2"/>
          </a:fillRef>
          <a:effectRef idx="2">
            <a:schemeClr val="accent2"/>
          </a:effectRef>
          <a:fontRef idx="minor">
            <a:schemeClr val="lt1"/>
          </a:fontRef>
        </p:style>
        <p:txBody>
          <a:bodyPr wrap="square" anchor="ctr" anchorCtr="0">
            <a:spAutoFit/>
          </a:bodyPr>
          <a:lstStyle/>
          <a:p>
            <a:pPr algn="ctr">
              <a:lnSpc>
                <a:spcPts val="2800"/>
              </a:lnSpc>
              <a:buClr>
                <a:srgbClr val="0070C0"/>
              </a:buClr>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连接的端点</a:t>
            </a:r>
            <a:r>
              <a:rPr lang="zh-CN" altLang="en-US" b="1" dirty="0" smtClean="0">
                <a:solidFill>
                  <a:schemeClr val="bg1"/>
                </a:solidFill>
                <a:latin typeface="微软雅黑" pitchFamily="34" charset="-122"/>
                <a:ea typeface="微软雅黑" pitchFamily="34" charset="-122"/>
              </a:rPr>
              <a:t>：套</a:t>
            </a:r>
            <a:r>
              <a:rPr lang="zh-CN" altLang="en-US" b="1" dirty="0">
                <a:solidFill>
                  <a:schemeClr val="bg1"/>
                </a:solidFill>
                <a:latin typeface="微软雅黑" pitchFamily="34" charset="-122"/>
                <a:ea typeface="微软雅黑" pitchFamily="34" charset="-122"/>
              </a:rPr>
              <a:t>接字 </a:t>
            </a:r>
            <a:r>
              <a:rPr lang="en-US" altLang="zh-CN" b="1" dirty="0">
                <a:solidFill>
                  <a:schemeClr val="bg1"/>
                </a:solidFill>
                <a:latin typeface="微软雅黑" pitchFamily="34" charset="-122"/>
                <a:ea typeface="微软雅黑" pitchFamily="34" charset="-122"/>
              </a:rPr>
              <a:t>(socket) </a:t>
            </a:r>
            <a:r>
              <a:rPr lang="zh-CN" altLang="en-US" b="1" dirty="0">
                <a:solidFill>
                  <a:schemeClr val="bg1"/>
                </a:solidFill>
                <a:latin typeface="微软雅黑" pitchFamily="34" charset="-122"/>
                <a:ea typeface="微软雅黑" pitchFamily="34" charset="-122"/>
              </a:rPr>
              <a:t>或插口。</a:t>
            </a:r>
          </a:p>
        </p:txBody>
      </p:sp>
    </p:spTree>
    <p:extLst>
      <p:ext uri="{BB962C8B-B14F-4D97-AF65-F5344CB8AC3E}">
        <p14:creationId xmlns:p14="http://schemas.microsoft.com/office/powerpoint/2010/main" val="42759162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23064"/>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532879" y="599974"/>
            <a:ext cx="2060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套接字 </a:t>
            </a:r>
            <a:r>
              <a:rPr lang="en-US" altLang="zh-CN" sz="2000" b="1" dirty="0">
                <a:solidFill>
                  <a:schemeClr val="bg1"/>
                </a:solidFill>
                <a:latin typeface="微软雅黑" pitchFamily="34" charset="-122"/>
                <a:ea typeface="微软雅黑" pitchFamily="34" charset="-122"/>
              </a:rPr>
              <a:t>(socket)</a:t>
            </a:r>
            <a:endParaRPr lang="zh-CN" altLang="en-US" sz="2000" b="1" dirty="0">
              <a:solidFill>
                <a:schemeClr val="bg1"/>
              </a:solidFill>
              <a:latin typeface="微软雅黑" pitchFamily="34" charset="-122"/>
              <a:ea typeface="微软雅黑" pitchFamily="34" charset="-122"/>
            </a:endParaRPr>
          </a:p>
        </p:txBody>
      </p:sp>
      <p:sp>
        <p:nvSpPr>
          <p:cNvPr id="8" name="圆角矩形 7"/>
          <p:cNvSpPr/>
          <p:nvPr/>
        </p:nvSpPr>
        <p:spPr>
          <a:xfrm>
            <a:off x="545144" y="1064703"/>
            <a:ext cx="8053711" cy="3363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a:spLocks noChangeArrowheads="1"/>
          </p:cNvSpPr>
          <p:nvPr/>
        </p:nvSpPr>
        <p:spPr bwMode="auto">
          <a:xfrm>
            <a:off x="1727139" y="1206521"/>
            <a:ext cx="5716077" cy="432475"/>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套接字 </a:t>
            </a:r>
            <a:r>
              <a:rPr lang="en-US" altLang="zh-CN" b="1" dirty="0">
                <a:latin typeface="微软雅黑" pitchFamily="34" charset="-122"/>
                <a:ea typeface="微软雅黑" pitchFamily="34" charset="-122"/>
              </a:rPr>
              <a:t>socket = (IP</a:t>
            </a:r>
            <a:r>
              <a:rPr lang="zh-CN" altLang="en-US" b="1" dirty="0" smtClean="0">
                <a:latin typeface="微软雅黑" pitchFamily="34" charset="-122"/>
                <a:ea typeface="微软雅黑" pitchFamily="34" charset="-122"/>
              </a:rPr>
              <a:t>地址 </a:t>
            </a:r>
            <a:r>
              <a:rPr lang="en-US" altLang="zh-CN" b="1"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端口号</a:t>
            </a: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en-US" altLang="zh-CN" b="1" dirty="0">
                <a:latin typeface="微软雅黑" pitchFamily="34" charset="-122"/>
                <a:ea typeface="微软雅黑" pitchFamily="34" charset="-122"/>
              </a:rPr>
              <a:t>5-1</a:t>
            </a:r>
            <a:r>
              <a:rPr lang="en-US" altLang="zh-CN" b="1" dirty="0" smtClean="0">
                <a:latin typeface="微软雅黑" pitchFamily="34" charset="-122"/>
                <a:ea typeface="微软雅黑" pitchFamily="34" charset="-122"/>
              </a:rPr>
              <a:t>)</a:t>
            </a:r>
            <a:endParaRPr lang="en-US" altLang="zh-CN" b="1" dirty="0">
              <a:latin typeface="微软雅黑" pitchFamily="34" charset="-122"/>
              <a:ea typeface="微软雅黑" pitchFamily="34" charset="-122"/>
            </a:endParaRPr>
          </a:p>
        </p:txBody>
      </p:sp>
      <p:sp>
        <p:nvSpPr>
          <p:cNvPr id="11" name="矩形 10"/>
          <p:cNvSpPr/>
          <p:nvPr/>
        </p:nvSpPr>
        <p:spPr>
          <a:xfrm>
            <a:off x="1727140" y="1712412"/>
            <a:ext cx="5572461" cy="378117"/>
          </a:xfrm>
          <a:prstGeom prst="rect">
            <a:avLst/>
          </a:prstGeom>
        </p:spPr>
        <p:txBody>
          <a:bodyPr wrap="square">
            <a:spAutoFit/>
          </a:bodyPr>
          <a:lstStyle/>
          <a:p>
            <a:pPr>
              <a:lnSpc>
                <a:spcPts val="2400"/>
              </a:lnSpc>
              <a:spcBef>
                <a:spcPct val="40000"/>
              </a:spcBef>
              <a:spcAft>
                <a:spcPct val="50000"/>
              </a:spcAft>
            </a:pPr>
            <a:r>
              <a:rPr lang="zh-CN" altLang="en-US" sz="1600" b="1" dirty="0">
                <a:latin typeface="微软雅黑" pitchFamily="34" charset="-122"/>
                <a:ea typeface="微软雅黑" pitchFamily="34" charset="-122"/>
              </a:rPr>
              <a:t>例如</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12" name="Rectangle 4"/>
          <p:cNvSpPr>
            <a:spLocks noChangeArrowheads="1"/>
          </p:cNvSpPr>
          <p:nvPr/>
        </p:nvSpPr>
        <p:spPr bwMode="auto">
          <a:xfrm>
            <a:off x="1727139" y="2106307"/>
            <a:ext cx="5716077" cy="432475"/>
          </a:xfrm>
          <a:prstGeom prst="rect">
            <a:avLst/>
          </a:prstGeom>
          <a:solidFill>
            <a:schemeClr val="bg1"/>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套接字 </a:t>
            </a:r>
            <a:r>
              <a:rPr lang="en-US" altLang="zh-CN" sz="1600" b="1" dirty="0">
                <a:latin typeface="微软雅黑" pitchFamily="34" charset="-122"/>
                <a:ea typeface="微软雅黑" pitchFamily="34" charset="-122"/>
              </a:rPr>
              <a:t>socket = </a:t>
            </a:r>
            <a:r>
              <a:rPr lang="en-US" altLang="zh-CN" sz="1600" b="1" dirty="0" smtClean="0">
                <a:latin typeface="微软雅黑" pitchFamily="34" charset="-122"/>
                <a:ea typeface="微软雅黑" pitchFamily="34" charset="-122"/>
              </a:rPr>
              <a:t>(192.169.1.20</a:t>
            </a:r>
            <a:r>
              <a:rPr lang="zh-CN" altLang="en-US" sz="1600" b="1" dirty="0" smtClean="0">
                <a:latin typeface="微软雅黑" pitchFamily="34" charset="-122"/>
                <a:ea typeface="微软雅黑" pitchFamily="34" charset="-122"/>
              </a:rPr>
              <a:t> </a:t>
            </a:r>
            <a:r>
              <a:rPr lang="en-US" altLang="zh-CN" sz="1600" b="1" dirty="0" smtClean="0">
                <a:latin typeface="微软雅黑" pitchFamily="34" charset="-122"/>
                <a:ea typeface="微软雅黑" pitchFamily="34" charset="-122"/>
              </a:rPr>
              <a:t>: 2028)</a:t>
            </a:r>
            <a:endParaRPr lang="en-US" altLang="zh-CN" sz="1600" b="1" dirty="0">
              <a:latin typeface="微软雅黑" pitchFamily="34" charset="-122"/>
              <a:ea typeface="微软雅黑" pitchFamily="34" charset="-122"/>
            </a:endParaRPr>
          </a:p>
        </p:txBody>
      </p:sp>
      <p:grpSp>
        <p:nvGrpSpPr>
          <p:cNvPr id="2" name="组合 1"/>
          <p:cNvGrpSpPr/>
          <p:nvPr/>
        </p:nvGrpSpPr>
        <p:grpSpPr>
          <a:xfrm>
            <a:off x="641510" y="2921997"/>
            <a:ext cx="7894590" cy="899786"/>
            <a:chOff x="641510" y="2921997"/>
            <a:chExt cx="7894590" cy="899786"/>
          </a:xfrm>
        </p:grpSpPr>
        <p:sp>
          <p:nvSpPr>
            <p:cNvPr id="9" name="Rectangle 5"/>
            <p:cNvSpPr>
              <a:spLocks noChangeArrowheads="1"/>
            </p:cNvSpPr>
            <p:nvPr/>
          </p:nvSpPr>
          <p:spPr bwMode="auto">
            <a:xfrm>
              <a:off x="641510" y="3322725"/>
              <a:ext cx="7894590" cy="49905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 </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en-US" altLang="zh-CN" b="1" dirty="0">
                  <a:latin typeface="微软雅黑" pitchFamily="34" charset="-122"/>
                  <a:ea typeface="微软雅黑" pitchFamily="34" charset="-122"/>
                </a:rPr>
                <a:t>{(IP</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1</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IP</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en-US" altLang="zh-CN" b="1" dirty="0">
                  <a:latin typeface="微软雅黑" pitchFamily="34" charset="-122"/>
                  <a:ea typeface="微软雅黑" pitchFamily="34" charset="-122"/>
                </a:rPr>
                <a:t>5-2)</a:t>
              </a:r>
            </a:p>
          </p:txBody>
        </p:sp>
        <p:sp>
          <p:nvSpPr>
            <p:cNvPr id="13" name="矩形 12"/>
            <p:cNvSpPr/>
            <p:nvPr/>
          </p:nvSpPr>
          <p:spPr>
            <a:xfrm>
              <a:off x="826544" y="2921997"/>
              <a:ext cx="7517266" cy="425758"/>
            </a:xfrm>
            <a:prstGeom prst="rect">
              <a:avLst/>
            </a:prstGeom>
          </p:spPr>
          <p:txBody>
            <a:bodyPr wrap="square">
              <a:spAutoFit/>
            </a:bodyPr>
            <a:lstStyle/>
            <a:p>
              <a:pPr>
                <a:lnSpc>
                  <a:spcPts val="2600"/>
                </a:lnSpc>
                <a:spcBef>
                  <a:spcPct val="40000"/>
                </a:spcBef>
                <a:spcAft>
                  <a:spcPct val="50000"/>
                </a:spcAft>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唯一</a:t>
              </a:r>
              <a:r>
                <a:rPr lang="zh-CN" altLang="en-US" b="1" dirty="0">
                  <a:latin typeface="微软雅黑" pitchFamily="34" charset="-122"/>
                  <a:ea typeface="微软雅黑" pitchFamily="34" charset="-122"/>
                </a:rPr>
                <a:t>地被通信两端的两个端点（即</a:t>
              </a:r>
              <a:r>
                <a:rPr lang="zh-CN" altLang="en-US" b="1" dirty="0">
                  <a:solidFill>
                    <a:srgbClr val="C00000"/>
                  </a:solidFill>
                  <a:latin typeface="微软雅黑" pitchFamily="34" charset="-122"/>
                  <a:ea typeface="微软雅黑" pitchFamily="34" charset="-122"/>
                </a:rPr>
                <a:t>两个套接字</a:t>
              </a:r>
              <a:r>
                <a:rPr lang="zh-CN" altLang="en-US" b="1" dirty="0">
                  <a:latin typeface="微软雅黑" pitchFamily="34" charset="-122"/>
                  <a:ea typeface="微软雅黑" pitchFamily="34" charset="-122"/>
                </a:rPr>
                <a:t>）所</a:t>
              </a:r>
              <a:r>
                <a:rPr lang="zh-CN" altLang="en-US" b="1" dirty="0" smtClean="0">
                  <a:latin typeface="微软雅黑" pitchFamily="34" charset="-122"/>
                  <a:ea typeface="微软雅黑" pitchFamily="34" charset="-122"/>
                </a:rPr>
                <a:t>确定：</a:t>
              </a:r>
              <a:endParaRPr lang="zh-CN" altLang="en-US" b="1" dirty="0">
                <a:latin typeface="微软雅黑" pitchFamily="34" charset="-122"/>
                <a:ea typeface="微软雅黑" pitchFamily="34" charset="-122"/>
              </a:endParaRPr>
            </a:p>
          </p:txBody>
        </p:sp>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1"/>
          <p:cNvSpPr>
            <a:spLocks noChangeArrowheads="1"/>
          </p:cNvSpPr>
          <p:nvPr/>
        </p:nvSpPr>
        <p:spPr bwMode="auto">
          <a:xfrm>
            <a:off x="2629135" y="25508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4"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8"/>
          <p:cNvSpPr>
            <a:spLocks noChangeArrowheads="1"/>
          </p:cNvSpPr>
          <p:nvPr/>
        </p:nvSpPr>
        <p:spPr bwMode="auto">
          <a:xfrm>
            <a:off x="2700573" y="10729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进程</a:t>
            </a:r>
            <a:r>
              <a:rPr lang="zh-CN" altLang="en-US" sz="2000" b="1" dirty="0">
                <a:solidFill>
                  <a:schemeClr val="bg1"/>
                </a:solidFill>
                <a:latin typeface="微软雅黑" pitchFamily="34" charset="-122"/>
                <a:ea typeface="微软雅黑" pitchFamily="34" charset="-122"/>
              </a:rPr>
              <a:t>之间的通信</a:t>
            </a:r>
          </a:p>
          <a:p>
            <a:pPr eaLnBrk="0" hangingPunct="0">
              <a:lnSpc>
                <a:spcPct val="200000"/>
              </a:lnSpc>
            </a:pPr>
            <a:r>
              <a:rPr lang="en-US" altLang="zh-CN" sz="2000" b="1" dirty="0">
                <a:solidFill>
                  <a:schemeClr val="bg1"/>
                </a:solidFill>
                <a:latin typeface="微软雅黑" pitchFamily="34" charset="-122"/>
                <a:ea typeface="微软雅黑" pitchFamily="34" charset="-122"/>
              </a:rPr>
              <a:t>5.1.2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运输层</a:t>
            </a:r>
            <a:r>
              <a:rPr lang="zh-CN" altLang="en-US" sz="2000" b="1" dirty="0">
                <a:solidFill>
                  <a:schemeClr val="bg1"/>
                </a:solidFill>
                <a:latin typeface="微软雅黑" pitchFamily="34" charset="-122"/>
                <a:ea typeface="微软雅黑" pitchFamily="34" charset="-122"/>
              </a:rPr>
              <a:t>的两个主要协议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5.1.3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运输层</a:t>
            </a:r>
            <a:r>
              <a:rPr lang="zh-CN" altLang="en-US" sz="2000" b="1" dirty="0">
                <a:solidFill>
                  <a:schemeClr val="bg1"/>
                </a:solidFill>
                <a:latin typeface="微软雅黑" pitchFamily="34" charset="-122"/>
                <a:ea typeface="微软雅黑" pitchFamily="34" charset="-122"/>
              </a:rPr>
              <a:t>的端口</a:t>
            </a:r>
          </a:p>
        </p:txBody>
      </p:sp>
      <p:sp>
        <p:nvSpPr>
          <p:cNvPr id="16"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7"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5.1</a:t>
            </a:r>
          </a:p>
          <a:p>
            <a:pPr eaLnBrk="0" hangingPunct="0"/>
            <a:r>
              <a:rPr lang="zh-CN" altLang="en-US" sz="2000" b="1" dirty="0" smtClean="0">
                <a:solidFill>
                  <a:schemeClr val="bg1"/>
                </a:solidFill>
                <a:latin typeface="微软雅黑" pitchFamily="34" charset="-122"/>
                <a:ea typeface="微软雅黑" pitchFamily="34" charset="-122"/>
              </a:rPr>
              <a:t>运输层协议</a:t>
            </a:r>
            <a:r>
              <a:rPr lang="zh-CN" altLang="fr-FR" sz="2000" b="1" dirty="0" smtClean="0">
                <a:solidFill>
                  <a:schemeClr val="bg1"/>
                </a:solidFill>
                <a:latin typeface="微软雅黑" pitchFamily="34" charset="-122"/>
                <a:ea typeface="微软雅黑" pitchFamily="34" charset="-122"/>
              </a:rPr>
              <a:t>概述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121935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716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884605" y="593951"/>
            <a:ext cx="3393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地址，套接字</a:t>
            </a:r>
          </a:p>
        </p:txBody>
      </p:sp>
      <p:sp>
        <p:nvSpPr>
          <p:cNvPr id="9" name="Rectangle 68"/>
          <p:cNvSpPr>
            <a:spLocks noChangeArrowheads="1"/>
          </p:cNvSpPr>
          <p:nvPr/>
        </p:nvSpPr>
        <p:spPr bwMode="auto">
          <a:xfrm>
            <a:off x="556963" y="1054269"/>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连接就是由协议软件所提供的一种</a:t>
            </a:r>
            <a:r>
              <a:rPr lang="zh-CN" altLang="en-US" sz="2000" b="1" dirty="0">
                <a:solidFill>
                  <a:srgbClr val="C00000"/>
                </a:solidFill>
                <a:latin typeface="微软雅黑" pitchFamily="34" charset="-122"/>
                <a:ea typeface="微软雅黑" pitchFamily="34" charset="-122"/>
              </a:rPr>
              <a:t>抽象。</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连接的端点</a:t>
            </a:r>
            <a:r>
              <a:rPr lang="zh-CN" altLang="en-US" sz="2000" b="1" dirty="0" smtClean="0">
                <a:latin typeface="微软雅黑" pitchFamily="34" charset="-122"/>
                <a:ea typeface="微软雅黑" pitchFamily="34" charset="-122"/>
              </a:rPr>
              <a:t>是抽象</a:t>
            </a:r>
            <a:r>
              <a:rPr lang="zh-CN" altLang="en-US" sz="2000" b="1" dirty="0">
                <a:latin typeface="微软雅黑" pitchFamily="34" charset="-122"/>
                <a:ea typeface="微软雅黑" pitchFamily="34" charset="-122"/>
              </a:rPr>
              <a:t>的</a:t>
            </a:r>
            <a:r>
              <a:rPr lang="zh-CN" altLang="en-US" sz="2000" b="1" dirty="0">
                <a:solidFill>
                  <a:srgbClr val="C00000"/>
                </a:solidFill>
                <a:latin typeface="微软雅黑" pitchFamily="34" charset="-122"/>
                <a:ea typeface="微软雅黑" pitchFamily="34" charset="-122"/>
              </a:rPr>
              <a:t>套接字</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地址：端口号）。</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地址可以有多个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同一个端口号也可以出现在多个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连接中。</a:t>
            </a: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7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56965" y="594489"/>
            <a:ext cx="32487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Socket </a:t>
            </a:r>
            <a:r>
              <a:rPr lang="zh-CN" altLang="en-US" sz="2000" b="1" dirty="0">
                <a:solidFill>
                  <a:schemeClr val="bg1"/>
                </a:solidFill>
                <a:latin typeface="微软雅黑" pitchFamily="34" charset="-122"/>
                <a:ea typeface="微软雅黑" pitchFamily="34" charset="-122"/>
              </a:rPr>
              <a:t>有多种不同的</a:t>
            </a:r>
            <a:r>
              <a:rPr lang="zh-CN" altLang="en-US" sz="2000" b="1" dirty="0" smtClean="0">
                <a:solidFill>
                  <a:schemeClr val="bg1"/>
                </a:solidFill>
                <a:latin typeface="微软雅黑" pitchFamily="34" charset="-122"/>
                <a:ea typeface="微软雅黑" pitchFamily="34" charset="-122"/>
              </a:rPr>
              <a:t>意思</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75022"/>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应用编程接口  </a:t>
            </a:r>
            <a:r>
              <a:rPr lang="en-US" altLang="zh-CN" sz="2000" b="1" dirty="0">
                <a:latin typeface="微软雅黑" pitchFamily="34" charset="-122"/>
                <a:ea typeface="微软雅黑" pitchFamily="34" charset="-122"/>
              </a:rPr>
              <a:t>API  </a:t>
            </a:r>
            <a:r>
              <a:rPr lang="zh-CN" altLang="en-US" sz="2000" b="1" dirty="0">
                <a:latin typeface="微软雅黑" pitchFamily="34" charset="-122"/>
                <a:ea typeface="微软雅黑" pitchFamily="34" charset="-122"/>
              </a:rPr>
              <a:t>称为 </a:t>
            </a: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中使用的一个函数名也叫作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函数的端点称为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函数时其返回值称为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描述符，可简称为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在操作系统内核中连网协议的 </a:t>
            </a:r>
            <a:r>
              <a:rPr lang="en-US" altLang="zh-CN" sz="2000" b="1" dirty="0">
                <a:latin typeface="微软雅黑" pitchFamily="34" charset="-122"/>
                <a:ea typeface="微软雅黑" pitchFamily="34" charset="-122"/>
              </a:rPr>
              <a:t>Berkeley </a:t>
            </a:r>
            <a:r>
              <a:rPr lang="zh-CN" altLang="en-US" sz="2000" b="1" dirty="0">
                <a:latin typeface="微软雅黑" pitchFamily="34" charset="-122"/>
                <a:ea typeface="微软雅黑" pitchFamily="34" charset="-122"/>
              </a:rPr>
              <a:t>实现，称为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实现。 </a:t>
            </a:r>
          </a:p>
        </p:txBody>
      </p:sp>
    </p:spTree>
    <p:extLst>
      <p:ext uri="{BB962C8B-B14F-4D97-AF65-F5344CB8AC3E}">
        <p14:creationId xmlns:p14="http://schemas.microsoft.com/office/powerpoint/2010/main" val="11740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34485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95128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3637198" y="127341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2700573" y="1090855"/>
            <a:ext cx="561867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停止</a:t>
            </a:r>
            <a:r>
              <a:rPr lang="zh-CN" altLang="en-US" sz="2000" b="1" dirty="0">
                <a:solidFill>
                  <a:schemeClr val="bg1"/>
                </a:solidFill>
                <a:latin typeface="微软雅黑" pitchFamily="34" charset="-122"/>
                <a:ea typeface="微软雅黑" pitchFamily="34" charset="-122"/>
              </a:rPr>
              <a:t>等待协议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9" name="Rectangle 27"/>
          <p:cNvSpPr>
            <a:spLocks noChangeArrowheads="1"/>
          </p:cNvSpPr>
          <p:nvPr/>
        </p:nvSpPr>
        <p:spPr bwMode="auto">
          <a:xfrm>
            <a:off x="639730" y="134485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 name="Rectangle 29"/>
          <p:cNvSpPr>
            <a:spLocks noChangeArrowheads="1"/>
          </p:cNvSpPr>
          <p:nvPr/>
        </p:nvSpPr>
        <p:spPr bwMode="auto">
          <a:xfrm>
            <a:off x="648619" y="143978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5.4</a:t>
            </a:r>
          </a:p>
          <a:p>
            <a:pPr eaLnBrk="0" hangingPunct="0"/>
            <a:r>
              <a:rPr lang="zh-CN" altLang="en-US" sz="2000" b="1" dirty="0">
                <a:solidFill>
                  <a:schemeClr val="bg1"/>
                </a:solidFill>
                <a:latin typeface="微软雅黑" pitchFamily="34" charset="-122"/>
                <a:ea typeface="微软雅黑" pitchFamily="34" charset="-122"/>
              </a:rPr>
              <a:t>可靠传输的工作原理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503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784224" y="591824"/>
            <a:ext cx="35942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网络提供</a:t>
            </a:r>
            <a:r>
              <a:rPr lang="zh-CN" altLang="en-US" sz="2000" b="1" dirty="0">
                <a:solidFill>
                  <a:schemeClr val="bg1"/>
                </a:solidFill>
                <a:latin typeface="微软雅黑" pitchFamily="34" charset="-122"/>
                <a:ea typeface="微软雅黑" pitchFamily="34" charset="-122"/>
              </a:rPr>
              <a:t>的是不可靠的传输</a:t>
            </a:r>
          </a:p>
        </p:txBody>
      </p:sp>
      <p:sp>
        <p:nvSpPr>
          <p:cNvPr id="5" name="圆角矩形 4"/>
          <p:cNvSpPr/>
          <p:nvPr/>
        </p:nvSpPr>
        <p:spPr>
          <a:xfrm>
            <a:off x="556963" y="1030365"/>
            <a:ext cx="8048775" cy="2627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926977613"/>
              </p:ext>
            </p:extLst>
          </p:nvPr>
        </p:nvGraphicFramePr>
        <p:xfrm>
          <a:off x="2277035" y="1245085"/>
          <a:ext cx="4706471" cy="2067712"/>
        </p:xfrm>
        <a:graphic>
          <a:graphicData uri="http://schemas.openxmlformats.org/presentationml/2006/ole">
            <mc:AlternateContent xmlns:mc="http://schemas.openxmlformats.org/markup-compatibility/2006">
              <mc:Choice xmlns:v="urn:schemas-microsoft-com:vml" Requires="v">
                <p:oleObj spid="_x0000_s10317" name="Visio" r:id="rId3" imgW="8715538" imgH="3819698" progId="">
                  <p:embed/>
                </p:oleObj>
              </mc:Choice>
              <mc:Fallback>
                <p:oleObj name="Visio" r:id="rId3" imgW="8715538" imgH="3819698" progId="">
                  <p:embed/>
                  <p:pic>
                    <p:nvPicPr>
                      <p:cNvPr id="0" name="Picture 7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35" y="1245085"/>
                        <a:ext cx="4706471" cy="206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3325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3303597" y="600044"/>
            <a:ext cx="25555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理想传输条件的特点</a:t>
            </a:r>
            <a:endParaRPr lang="zh-CN" altLang="en-US" sz="2000" b="1" dirty="0">
              <a:solidFill>
                <a:schemeClr val="bg1"/>
              </a:solidFill>
              <a:latin typeface="微软雅黑" pitchFamily="34" charset="-122"/>
              <a:ea typeface="微软雅黑" pitchFamily="34" charset="-122"/>
            </a:endParaRPr>
          </a:p>
        </p:txBody>
      </p:sp>
      <p:sp>
        <p:nvSpPr>
          <p:cNvPr id="17" name="Rectangle 68"/>
          <p:cNvSpPr>
            <a:spLocks noChangeArrowheads="1"/>
          </p:cNvSpPr>
          <p:nvPr/>
        </p:nvSpPr>
        <p:spPr bwMode="auto">
          <a:xfrm>
            <a:off x="556963" y="986494"/>
            <a:ext cx="804877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8775"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传输</a:t>
            </a:r>
            <a:r>
              <a:rPr lang="zh-CN" altLang="en-US" sz="2000" b="1" dirty="0">
                <a:latin typeface="微软雅黑" pitchFamily="34" charset="-122"/>
                <a:ea typeface="微软雅黑" pitchFamily="34" charset="-122"/>
              </a:rPr>
              <a:t>信道不产生差错。</a:t>
            </a:r>
          </a:p>
          <a:p>
            <a:pPr marL="358775"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不管</a:t>
            </a:r>
            <a:r>
              <a:rPr lang="zh-CN" altLang="en-US" sz="2000" b="1" dirty="0">
                <a:latin typeface="微软雅黑" pitchFamily="34" charset="-122"/>
                <a:ea typeface="微软雅黑" pitchFamily="34" charset="-122"/>
              </a:rPr>
              <a:t>发送方以多快的速度发送数据，接收方总是来得及处理收到的数据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2" name="矩形 1"/>
          <p:cNvSpPr/>
          <p:nvPr/>
        </p:nvSpPr>
        <p:spPr>
          <a:xfrm>
            <a:off x="860997" y="2429086"/>
            <a:ext cx="7440707"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smtClean="0">
                <a:latin typeface="微软雅黑" pitchFamily="34" charset="-122"/>
                <a:ea typeface="微软雅黑" pitchFamily="34" charset="-122"/>
              </a:rPr>
              <a:t>在理想</a:t>
            </a:r>
            <a:r>
              <a:rPr lang="zh-CN" altLang="en-US" b="1" dirty="0">
                <a:latin typeface="微软雅黑" pitchFamily="34" charset="-122"/>
                <a:ea typeface="微软雅黑" pitchFamily="34" charset="-122"/>
              </a:rPr>
              <a:t>传输条件下，不需要采取任何措施就能够实现可靠传输。</a:t>
            </a:r>
          </a:p>
          <a:p>
            <a:pPr marL="285750" indent="-285750">
              <a:lnSpc>
                <a:spcPts val="2800"/>
              </a:lnSpc>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但</a:t>
            </a:r>
            <a:r>
              <a:rPr lang="zh-CN" altLang="en-US" b="1" dirty="0" smtClean="0">
                <a:solidFill>
                  <a:srgbClr val="0000FF"/>
                </a:solidFill>
                <a:latin typeface="微软雅黑" pitchFamily="34" charset="-122"/>
                <a:ea typeface="微软雅黑" pitchFamily="34" charset="-122"/>
              </a:rPr>
              <a:t>实际网络</a:t>
            </a:r>
            <a:r>
              <a:rPr lang="zh-CN" altLang="en-US" b="1" dirty="0">
                <a:solidFill>
                  <a:srgbClr val="0000FF"/>
                </a:solidFill>
                <a:latin typeface="微软雅黑" pitchFamily="34" charset="-122"/>
                <a:ea typeface="微软雅黑" pitchFamily="34" charset="-122"/>
              </a:rPr>
              <a:t>都不</a:t>
            </a:r>
            <a:r>
              <a:rPr lang="zh-CN" altLang="en-US" b="1" dirty="0" smtClean="0">
                <a:solidFill>
                  <a:srgbClr val="0000FF"/>
                </a:solidFill>
                <a:latin typeface="微软雅黑" pitchFamily="34" charset="-122"/>
                <a:ea typeface="微软雅黑" pitchFamily="34" charset="-122"/>
              </a:rPr>
              <a:t>具备理想传输条件</a:t>
            </a:r>
            <a:r>
              <a:rPr lang="zh-CN" altLang="en-US" b="1" dirty="0">
                <a:solidFill>
                  <a:srgbClr val="0000FF"/>
                </a:solidFill>
                <a:latin typeface="微软雅黑" pitchFamily="34" charset="-122"/>
                <a:ea typeface="微软雅黑" pitchFamily="34" charset="-122"/>
              </a:rPr>
              <a:t>。</a:t>
            </a:r>
            <a:r>
              <a:rPr lang="zh-CN" altLang="en-US" b="1" dirty="0">
                <a:latin typeface="微软雅黑" pitchFamily="34" charset="-122"/>
                <a:ea typeface="微软雅黑" pitchFamily="34" charset="-122"/>
              </a:rPr>
              <a:t>必须使用一些可靠传输协议，在不可靠的传输信道实现可靠传输。</a:t>
            </a:r>
          </a:p>
        </p:txBody>
      </p:sp>
    </p:spTree>
    <p:extLst>
      <p:ext uri="{BB962C8B-B14F-4D97-AF65-F5344CB8AC3E}">
        <p14:creationId xmlns:p14="http://schemas.microsoft.com/office/powerpoint/2010/main" val="13837210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3" y="626213"/>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5" name="Rectangle 6"/>
          <p:cNvSpPr>
            <a:spLocks noChangeArrowheads="1"/>
          </p:cNvSpPr>
          <p:nvPr/>
        </p:nvSpPr>
        <p:spPr bwMode="auto">
          <a:xfrm>
            <a:off x="3093072" y="58394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5.4.1  </a:t>
            </a:r>
            <a:r>
              <a:rPr lang="zh-CN" altLang="en-US" sz="2400" b="1" dirty="0">
                <a:solidFill>
                  <a:schemeClr val="bg1"/>
                </a:solidFill>
                <a:latin typeface="微软雅黑" pitchFamily="34" charset="-122"/>
                <a:ea typeface="微软雅黑" pitchFamily="34" charset="-122"/>
              </a:rPr>
              <a:t>停止等待协议</a:t>
            </a:r>
          </a:p>
        </p:txBody>
      </p:sp>
      <p:sp>
        <p:nvSpPr>
          <p:cNvPr id="26" name="Rectangle 8"/>
          <p:cNvSpPr>
            <a:spLocks noChangeArrowheads="1"/>
          </p:cNvSpPr>
          <p:nvPr/>
        </p:nvSpPr>
        <p:spPr bwMode="auto">
          <a:xfrm>
            <a:off x="545143" y="1012343"/>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每</a:t>
            </a:r>
            <a:r>
              <a:rPr lang="zh-CN" altLang="en-US" sz="2000" b="1" dirty="0">
                <a:latin typeface="微软雅黑" pitchFamily="34" charset="-122"/>
                <a:ea typeface="微软雅黑" pitchFamily="34" charset="-122"/>
              </a:rPr>
              <a:t>发送完一个分组就</a:t>
            </a:r>
            <a:r>
              <a:rPr lang="zh-CN" altLang="en-US" sz="2000" b="1" dirty="0">
                <a:solidFill>
                  <a:srgbClr val="C00000"/>
                </a:solidFill>
                <a:latin typeface="微软雅黑" pitchFamily="34" charset="-122"/>
                <a:ea typeface="微软雅黑" pitchFamily="34" charset="-122"/>
              </a:rPr>
              <a:t>停止</a:t>
            </a:r>
            <a:r>
              <a:rPr lang="zh-CN" altLang="en-US" sz="2000" b="1" dirty="0">
                <a:latin typeface="微软雅黑" pitchFamily="34" charset="-122"/>
                <a:ea typeface="微软雅黑" pitchFamily="34" charset="-122"/>
              </a:rPr>
              <a:t>发送，</a:t>
            </a:r>
            <a:r>
              <a:rPr lang="zh-CN" altLang="en-US" sz="2000" b="1" dirty="0">
                <a:solidFill>
                  <a:srgbClr val="C00000"/>
                </a:solidFill>
                <a:latin typeface="微软雅黑" pitchFamily="34" charset="-122"/>
                <a:ea typeface="微软雅黑" pitchFamily="34" charset="-122"/>
              </a:rPr>
              <a:t>等待</a:t>
            </a:r>
            <a:r>
              <a:rPr lang="zh-CN" altLang="en-US" sz="2000" b="1" dirty="0">
                <a:latin typeface="微软雅黑" pitchFamily="34" charset="-122"/>
                <a:ea typeface="微软雅黑" pitchFamily="34" charset="-122"/>
              </a:rPr>
              <a:t>对方的确认。在收到确认后再发送下一个分组。</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全双工通信的双方既是发送方也是接收方。</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假设仅</a:t>
            </a:r>
            <a:r>
              <a:rPr lang="zh-CN" altLang="en-US" sz="2000" b="1" dirty="0">
                <a:latin typeface="微软雅黑" pitchFamily="34" charset="-122"/>
                <a:ea typeface="微软雅黑" pitchFamily="34" charset="-122"/>
              </a:rPr>
              <a:t>考虑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a:t>
            </a:r>
            <a:r>
              <a:rPr lang="zh-CN" altLang="en-US" sz="2000" b="1" dirty="0" smtClean="0">
                <a:latin typeface="微软雅黑" pitchFamily="34" charset="-122"/>
                <a:ea typeface="微软雅黑" pitchFamily="34" charset="-122"/>
              </a:rPr>
              <a:t>数据，而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接收数据并发送确认。因此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发送方</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接收方</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5981700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4" name="Rectangle 6"/>
          <p:cNvSpPr>
            <a:spLocks noChangeArrowheads="1"/>
          </p:cNvSpPr>
          <p:nvPr/>
        </p:nvSpPr>
        <p:spPr bwMode="auto">
          <a:xfrm>
            <a:off x="3675130" y="595391"/>
            <a:ext cx="1776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无差错情况</a:t>
            </a:r>
          </a:p>
        </p:txBody>
      </p:sp>
      <p:sp>
        <p:nvSpPr>
          <p:cNvPr id="65" name="圆角矩形 64"/>
          <p:cNvSpPr/>
          <p:nvPr/>
        </p:nvSpPr>
        <p:spPr>
          <a:xfrm>
            <a:off x="545144" y="102426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 Box 155"/>
          <p:cNvSpPr txBox="1">
            <a:spLocks noChangeArrowheads="1"/>
          </p:cNvSpPr>
          <p:nvPr/>
        </p:nvSpPr>
        <p:spPr bwMode="auto">
          <a:xfrm>
            <a:off x="5451577" y="1725674"/>
            <a:ext cx="2922380" cy="1374735"/>
          </a:xfrm>
          <a:prstGeom prst="rect">
            <a:avLst/>
          </a:prstGeom>
          <a:solidFill>
            <a:schemeClr val="bg1"/>
          </a:solidFill>
          <a:ln w="9525">
            <a:solidFill>
              <a:schemeClr val="tx1"/>
            </a:solidFill>
            <a:miter lim="800000"/>
            <a:headEnd/>
            <a:tailEnd/>
          </a:ln>
          <a:effectLst/>
          <a:extLst/>
        </p:spPr>
        <p:txBody>
          <a:bodyPr wrap="square">
            <a:spAutoFit/>
          </a:bodyPr>
          <a:lstStyle/>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发送完分组 </a:t>
            </a:r>
            <a:r>
              <a:rPr lang="en-US" altLang="zh-CN" sz="1400" b="1" dirty="0" smtClean="0">
                <a:latin typeface="微软雅黑" pitchFamily="34" charset="-122"/>
                <a:ea typeface="微软雅黑" pitchFamily="34" charset="-122"/>
              </a:rPr>
              <a:t>M</a:t>
            </a:r>
            <a:r>
              <a:rPr lang="en-US" altLang="zh-CN" sz="1400" b="1" baseline="-25000" dirty="0" smtClean="0">
                <a:latin typeface="微软雅黑" pitchFamily="34" charset="-122"/>
                <a:ea typeface="微软雅黑" pitchFamily="34" charset="-122"/>
              </a:rPr>
              <a:t>1</a:t>
            </a:r>
            <a:r>
              <a:rPr lang="zh-CN" altLang="en-US" sz="1400" b="1" dirty="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后就</a:t>
            </a:r>
            <a:r>
              <a:rPr lang="zh-CN" altLang="en-US" sz="1400" b="1" dirty="0">
                <a:latin typeface="微软雅黑" pitchFamily="34" charset="-122"/>
                <a:ea typeface="微软雅黑" pitchFamily="34" charset="-122"/>
              </a:rPr>
              <a:t>暂停发送，等待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的确认 </a:t>
            </a:r>
            <a:r>
              <a:rPr lang="en-US" altLang="zh-CN" sz="1400" b="1" dirty="0">
                <a:latin typeface="微软雅黑" pitchFamily="34" charset="-122"/>
                <a:ea typeface="微软雅黑" pitchFamily="34" charset="-122"/>
              </a:rPr>
              <a:t>(ACK)</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收到 </a:t>
            </a:r>
            <a:r>
              <a:rPr lang="en-US" altLang="zh-CN" sz="1400" b="1" dirty="0" smtClean="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  </a:t>
            </a:r>
            <a:r>
              <a:rPr lang="en-US" altLang="zh-CN" sz="1400" b="1" dirty="0">
                <a:latin typeface="微软雅黑" pitchFamily="34" charset="-122"/>
                <a:ea typeface="微软雅黑" pitchFamily="34" charset="-122"/>
              </a:rPr>
              <a:t>ACK</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在收到了对 </a:t>
            </a:r>
            <a:r>
              <a:rPr lang="en-US" altLang="zh-CN" sz="1400" b="1" dirty="0" smtClean="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的确认后，就再发送下一个分组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2</a:t>
            </a:r>
            <a:r>
              <a:rPr lang="zh-CN" altLang="en-US" sz="1400" b="1" dirty="0">
                <a:latin typeface="微软雅黑" pitchFamily="34" charset="-122"/>
                <a:ea typeface="微软雅黑" pitchFamily="34" charset="-122"/>
              </a:rPr>
              <a:t>。</a:t>
            </a:r>
          </a:p>
        </p:txBody>
      </p:sp>
      <p:grpSp>
        <p:nvGrpSpPr>
          <p:cNvPr id="67" name="Group 16"/>
          <p:cNvGrpSpPr>
            <a:grpSpLocks/>
          </p:cNvGrpSpPr>
          <p:nvPr/>
        </p:nvGrpSpPr>
        <p:grpSpPr bwMode="auto">
          <a:xfrm>
            <a:off x="3104636" y="1473745"/>
            <a:ext cx="1365577" cy="578834"/>
            <a:chOff x="3439" y="3564"/>
            <a:chExt cx="1156" cy="490"/>
          </a:xfrm>
        </p:grpSpPr>
        <p:sp>
          <p:nvSpPr>
            <p:cNvPr id="6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69" name="AutoShape 1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0" name="Rectangle 19"/>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smtClean="0">
                  <a:solidFill>
                    <a:srgbClr val="0000FF"/>
                  </a:solidFill>
                  <a:latin typeface="微软雅黑" pitchFamily="34" charset="-122"/>
                  <a:ea typeface="微软雅黑" pitchFamily="34" charset="-122"/>
                </a:rPr>
                <a:t>1</a:t>
              </a:r>
              <a:endParaRPr lang="en-US" altLang="zh-CN" sz="1400" b="1" baseline="-25000" dirty="0">
                <a:solidFill>
                  <a:srgbClr val="0000FF"/>
                </a:solidFill>
                <a:latin typeface="微软雅黑" pitchFamily="34" charset="-122"/>
                <a:ea typeface="微软雅黑" pitchFamily="34" charset="-122"/>
              </a:endParaRPr>
            </a:p>
          </p:txBody>
        </p:sp>
      </p:grpSp>
      <p:grpSp>
        <p:nvGrpSpPr>
          <p:cNvPr id="71" name="Group 20"/>
          <p:cNvGrpSpPr>
            <a:grpSpLocks/>
          </p:cNvGrpSpPr>
          <p:nvPr/>
        </p:nvGrpSpPr>
        <p:grpSpPr bwMode="auto">
          <a:xfrm>
            <a:off x="3103455" y="2458943"/>
            <a:ext cx="1365577" cy="578834"/>
            <a:chOff x="3439" y="3564"/>
            <a:chExt cx="1156" cy="490"/>
          </a:xfrm>
        </p:grpSpPr>
        <p:sp>
          <p:nvSpPr>
            <p:cNvPr id="7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73" name="AutoShape 2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4" name="Rectangle 23"/>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smtClean="0">
                  <a:solidFill>
                    <a:srgbClr val="0000FF"/>
                  </a:solidFill>
                  <a:latin typeface="微软雅黑" pitchFamily="34" charset="-122"/>
                  <a:ea typeface="微软雅黑" pitchFamily="34" charset="-122"/>
                </a:rPr>
                <a:t>2</a:t>
              </a:r>
              <a:endParaRPr lang="en-US" altLang="zh-CN" sz="1400" b="1" baseline="-25000" dirty="0">
                <a:solidFill>
                  <a:srgbClr val="0000FF"/>
                </a:solidFill>
                <a:latin typeface="微软雅黑" pitchFamily="34" charset="-122"/>
                <a:ea typeface="微软雅黑" pitchFamily="34" charset="-122"/>
              </a:endParaRPr>
            </a:p>
          </p:txBody>
        </p:sp>
      </p:grpSp>
      <p:grpSp>
        <p:nvGrpSpPr>
          <p:cNvPr id="75" name="Group 25"/>
          <p:cNvGrpSpPr>
            <a:grpSpLocks/>
          </p:cNvGrpSpPr>
          <p:nvPr/>
        </p:nvGrpSpPr>
        <p:grpSpPr bwMode="auto">
          <a:xfrm>
            <a:off x="3114893" y="2014780"/>
            <a:ext cx="1368315" cy="367382"/>
            <a:chOff x="2012" y="2305"/>
            <a:chExt cx="1177" cy="311"/>
          </a:xfrm>
        </p:grpSpPr>
        <p:sp>
          <p:nvSpPr>
            <p:cNvPr id="76" name="Line 26"/>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77" name="Text Box 27"/>
            <p:cNvSpPr txBox="1">
              <a:spLocks noChangeArrowheads="1"/>
            </p:cNvSpPr>
            <p:nvPr/>
          </p:nvSpPr>
          <p:spPr bwMode="auto">
            <a:xfrm rot="21169770">
              <a:off x="2159" y="2305"/>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smtClean="0">
                  <a:latin typeface="微软雅黑" pitchFamily="34" charset="-122"/>
                  <a:ea typeface="微软雅黑" pitchFamily="34" charset="-122"/>
                </a:rPr>
                <a:t>ACK </a:t>
              </a:r>
              <a:r>
                <a:rPr kumimoji="0" lang="en-US" altLang="zh-CN" sz="1400" b="1" baseline="-25000" dirty="0" smtClean="0">
                  <a:latin typeface="微软雅黑" pitchFamily="34" charset="-122"/>
                  <a:ea typeface="微软雅黑" pitchFamily="34" charset="-122"/>
                </a:rPr>
                <a:t>1</a:t>
              </a:r>
              <a:endParaRPr kumimoji="0" lang="en-US" altLang="zh-CN" sz="1400" b="1" baseline="-25000" dirty="0">
                <a:latin typeface="微软雅黑" pitchFamily="34" charset="-122"/>
                <a:ea typeface="微软雅黑" pitchFamily="34" charset="-122"/>
              </a:endParaRPr>
            </a:p>
          </p:txBody>
        </p:sp>
      </p:grpSp>
      <p:grpSp>
        <p:nvGrpSpPr>
          <p:cNvPr id="78" name="Group 28"/>
          <p:cNvGrpSpPr>
            <a:grpSpLocks/>
          </p:cNvGrpSpPr>
          <p:nvPr/>
        </p:nvGrpSpPr>
        <p:grpSpPr bwMode="auto">
          <a:xfrm>
            <a:off x="3105443" y="3043683"/>
            <a:ext cx="1368315" cy="373289"/>
            <a:chOff x="2012" y="2300"/>
            <a:chExt cx="1177" cy="316"/>
          </a:xfrm>
        </p:grpSpPr>
        <p:sp>
          <p:nvSpPr>
            <p:cNvPr id="79" name="Line 29"/>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80" name="Text Box 30"/>
            <p:cNvSpPr txBox="1">
              <a:spLocks noChangeArrowheads="1"/>
            </p:cNvSpPr>
            <p:nvPr/>
          </p:nvSpPr>
          <p:spPr bwMode="auto">
            <a:xfrm rot="21169770">
              <a:off x="2167" y="2300"/>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smtClean="0">
                  <a:latin typeface="微软雅黑" pitchFamily="34" charset="-122"/>
                  <a:ea typeface="微软雅黑" pitchFamily="34" charset="-122"/>
                </a:rPr>
                <a:t>ACK </a:t>
              </a:r>
              <a:r>
                <a:rPr kumimoji="0" lang="en-US" altLang="zh-CN" sz="1400" b="1" baseline="-25000" dirty="0" smtClean="0">
                  <a:latin typeface="微软雅黑" pitchFamily="34" charset="-122"/>
                  <a:ea typeface="微软雅黑" pitchFamily="34" charset="-122"/>
                </a:rPr>
                <a:t>2</a:t>
              </a:r>
              <a:endParaRPr kumimoji="0" lang="en-US" altLang="zh-CN" sz="1400" b="1" baseline="-25000" dirty="0">
                <a:latin typeface="微软雅黑" pitchFamily="34" charset="-122"/>
                <a:ea typeface="微软雅黑" pitchFamily="34" charset="-122"/>
              </a:endParaRPr>
            </a:p>
          </p:txBody>
        </p:sp>
      </p:grpSp>
      <p:grpSp>
        <p:nvGrpSpPr>
          <p:cNvPr id="81" name="Group 33"/>
          <p:cNvGrpSpPr>
            <a:grpSpLocks/>
          </p:cNvGrpSpPr>
          <p:nvPr/>
        </p:nvGrpSpPr>
        <p:grpSpPr bwMode="auto">
          <a:xfrm>
            <a:off x="1242915" y="1747808"/>
            <a:ext cx="1741229" cy="538670"/>
            <a:chOff x="446" y="1800"/>
            <a:chExt cx="1474" cy="456"/>
          </a:xfrm>
        </p:grpSpPr>
        <p:sp>
          <p:nvSpPr>
            <p:cNvPr id="82"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a:t>
              </a:r>
              <a:r>
                <a:rPr lang="zh-CN" altLang="en-US" sz="1400" b="1" dirty="0" smtClean="0">
                  <a:solidFill>
                    <a:srgbClr val="CC00CC"/>
                  </a:solidFill>
                  <a:latin typeface="微软雅黑" pitchFamily="34" charset="-122"/>
                  <a:ea typeface="微软雅黑" pitchFamily="34" charset="-122"/>
                </a:rPr>
                <a:t>等待 </a:t>
              </a:r>
              <a:r>
                <a:rPr lang="en-US" altLang="zh-CN" sz="1400" b="1" dirty="0" smtClean="0">
                  <a:solidFill>
                    <a:srgbClr val="CC00CC"/>
                  </a:solidFill>
                  <a:latin typeface="微软雅黑" pitchFamily="34" charset="-122"/>
                  <a:ea typeface="微软雅黑" pitchFamily="34" charset="-122"/>
                </a:rPr>
                <a:t>ACK</a:t>
              </a:r>
              <a:endParaRPr lang="en-US" altLang="zh-CN" sz="1400" b="1" dirty="0">
                <a:solidFill>
                  <a:srgbClr val="CC00CC"/>
                </a:solidFill>
                <a:latin typeface="微软雅黑" pitchFamily="34" charset="-122"/>
                <a:ea typeface="微软雅黑" pitchFamily="34" charset="-122"/>
              </a:endParaRPr>
            </a:p>
          </p:txBody>
        </p:sp>
        <p:sp>
          <p:nvSpPr>
            <p:cNvPr id="83"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7"/>
          <p:cNvGrpSpPr>
            <a:grpSpLocks/>
          </p:cNvGrpSpPr>
          <p:nvPr/>
        </p:nvGrpSpPr>
        <p:grpSpPr bwMode="auto">
          <a:xfrm>
            <a:off x="1242915" y="2299923"/>
            <a:ext cx="1741229" cy="523313"/>
            <a:chOff x="446" y="2304"/>
            <a:chExt cx="1474" cy="443"/>
          </a:xfrm>
        </p:grpSpPr>
        <p:sp>
          <p:nvSpPr>
            <p:cNvPr id="85" name="Text Box 35"/>
            <p:cNvSpPr txBox="1">
              <a:spLocks noChangeArrowheads="1"/>
            </p:cNvSpPr>
            <p:nvPr/>
          </p:nvSpPr>
          <p:spPr bwMode="auto">
            <a:xfrm>
              <a:off x="446" y="2304"/>
              <a:ext cx="111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smtClean="0">
                  <a:solidFill>
                    <a:srgbClr val="0000CC"/>
                  </a:solidFill>
                  <a:latin typeface="微软雅黑" pitchFamily="34" charset="-122"/>
                  <a:ea typeface="微软雅黑" pitchFamily="34" charset="-122"/>
                </a:rPr>
                <a:t>收到 </a:t>
              </a:r>
              <a:r>
                <a:rPr lang="en-US" altLang="zh-CN" sz="1400" b="1" dirty="0" smtClean="0">
                  <a:solidFill>
                    <a:srgbClr val="0000CC"/>
                  </a:solidFill>
                  <a:latin typeface="微软雅黑" pitchFamily="34" charset="-122"/>
                  <a:ea typeface="微软雅黑" pitchFamily="34" charset="-122"/>
                </a:rPr>
                <a:t>ACK</a:t>
              </a:r>
              <a:r>
                <a:rPr lang="zh-CN" altLang="en-US" sz="1400" b="1" dirty="0">
                  <a:solidFill>
                    <a:srgbClr val="0000CC"/>
                  </a:solidFill>
                  <a:latin typeface="微软雅黑" pitchFamily="34" charset="-122"/>
                  <a:ea typeface="微软雅黑" pitchFamily="34" charset="-122"/>
                </a:rPr>
                <a:t>，继续发送</a:t>
              </a:r>
            </a:p>
          </p:txBody>
        </p:sp>
        <p:sp>
          <p:nvSpPr>
            <p:cNvPr id="8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4451069" y="1966259"/>
            <a:ext cx="854721" cy="307777"/>
          </a:xfrm>
          <a:prstGeom prst="rect">
            <a:avLst/>
          </a:prstGeom>
          <a:noFill/>
        </p:spPr>
        <p:txBody>
          <a:bodyPr wrap="none" rtlCol="0">
            <a:spAutoFit/>
          </a:bodyPr>
          <a:lstStyle/>
          <a:p>
            <a:pPr defTabSz="762000" eaLnBrk="0" hangingPunct="0"/>
            <a:r>
              <a:rPr lang="zh-CN" altLang="en-US" sz="1400" b="1" dirty="0" smtClean="0">
                <a:solidFill>
                  <a:srgbClr val="0000FF"/>
                </a:solidFill>
                <a:latin typeface="微软雅黑" pitchFamily="34" charset="-122"/>
                <a:ea typeface="微软雅黑" pitchFamily="34" charset="-122"/>
              </a:rPr>
              <a:t>确认 </a:t>
            </a:r>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7"/>
          <p:cNvSpPr txBox="1"/>
          <p:nvPr/>
        </p:nvSpPr>
        <p:spPr>
          <a:xfrm>
            <a:off x="4451069" y="2954720"/>
            <a:ext cx="854721" cy="307777"/>
          </a:xfrm>
          <a:prstGeom prst="rect">
            <a:avLst/>
          </a:prstGeom>
          <a:noFill/>
        </p:spPr>
        <p:txBody>
          <a:bodyPr wrap="none" rtlCol="0">
            <a:spAutoFit/>
          </a:bodyPr>
          <a:lstStyle/>
          <a:p>
            <a:r>
              <a:rPr lang="zh-CN" altLang="en-US" sz="1400" b="1" dirty="0" smtClean="0">
                <a:solidFill>
                  <a:srgbClr val="0000FF"/>
                </a:solidFill>
                <a:latin typeface="微软雅黑" pitchFamily="34" charset="-122"/>
                <a:ea typeface="微软雅黑" pitchFamily="34" charset="-122"/>
              </a:rPr>
              <a:t>确认 </a:t>
            </a:r>
            <a:r>
              <a:rPr lang="en-US" altLang="zh-CN" sz="1400" b="1" dirty="0" smtClean="0">
                <a:solidFill>
                  <a:srgbClr val="0000FF"/>
                </a:solidFill>
                <a:latin typeface="微软雅黑" pitchFamily="34" charset="-122"/>
                <a:ea typeface="微软雅黑" pitchFamily="34" charset="-122"/>
              </a:rPr>
              <a:t>M</a:t>
            </a:r>
            <a:r>
              <a:rPr lang="en-US" altLang="zh-CN" sz="1400" b="1" baseline="-25000" dirty="0" smtClean="0">
                <a:solidFill>
                  <a:srgbClr val="0000FF"/>
                </a:solidFill>
                <a:latin typeface="微软雅黑" pitchFamily="34" charset="-122"/>
                <a:ea typeface="微软雅黑" pitchFamily="34" charset="-122"/>
              </a:rPr>
              <a:t>2</a:t>
            </a:r>
            <a:endParaRPr lang="zh-CN" altLang="en-US" sz="1400" b="1" baseline="-25000" dirty="0">
              <a:solidFill>
                <a:srgbClr val="0000FF"/>
              </a:solidFill>
              <a:latin typeface="微软雅黑" pitchFamily="34" charset="-122"/>
              <a:ea typeface="微软雅黑" pitchFamily="34" charset="-122"/>
            </a:endParaRPr>
          </a:p>
        </p:txBody>
      </p:sp>
      <p:grpSp>
        <p:nvGrpSpPr>
          <p:cNvPr id="89" name="组合 88"/>
          <p:cNvGrpSpPr/>
          <p:nvPr/>
        </p:nvGrpSpPr>
        <p:grpSpPr>
          <a:xfrm>
            <a:off x="2822657" y="1374516"/>
            <a:ext cx="1930174" cy="2673907"/>
            <a:chOff x="3674443" y="2912516"/>
            <a:chExt cx="2593891" cy="3593374"/>
          </a:xfrm>
        </p:grpSpPr>
        <p:sp>
          <p:nvSpPr>
            <p:cNvPr id="90" name="Line 4"/>
            <p:cNvSpPr>
              <a:spLocks noChangeShapeType="1"/>
            </p:cNvSpPr>
            <p:nvPr/>
          </p:nvSpPr>
          <p:spPr bwMode="auto">
            <a:xfrm>
              <a:off x="4055098" y="2912516"/>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1" name="Line 5"/>
            <p:cNvSpPr>
              <a:spLocks noChangeShapeType="1"/>
            </p:cNvSpPr>
            <p:nvPr/>
          </p:nvSpPr>
          <p:spPr bwMode="auto">
            <a:xfrm>
              <a:off x="5885232" y="2912516"/>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2" name="TextBox 91"/>
            <p:cNvSpPr txBox="1"/>
            <p:nvPr/>
          </p:nvSpPr>
          <p:spPr>
            <a:xfrm>
              <a:off x="5537622" y="6092279"/>
              <a:ext cx="730712" cy="413611"/>
            </a:xfrm>
            <a:prstGeom prst="rect">
              <a:avLst/>
            </a:prstGeom>
            <a:noFill/>
          </p:spPr>
          <p:txBody>
            <a:bodyPr wrap="none" rtlCol="0">
              <a:spAutoFit/>
            </a:bodyPr>
            <a:lstStyle/>
            <a:p>
              <a:r>
                <a:rPr lang="zh-CN" altLang="en-US" sz="1400" b="1" dirty="0" smtClean="0">
                  <a:latin typeface="微软雅黑" pitchFamily="34" charset="-122"/>
                  <a:ea typeface="微软雅黑" pitchFamily="34" charset="-122"/>
                </a:rPr>
                <a:t>时间</a:t>
              </a:r>
              <a:endParaRPr lang="zh-CN" altLang="en-US" sz="1400" b="1" dirty="0">
                <a:latin typeface="微软雅黑" pitchFamily="34" charset="-122"/>
                <a:ea typeface="微软雅黑" pitchFamily="34" charset="-122"/>
              </a:endParaRPr>
            </a:p>
          </p:txBody>
        </p:sp>
        <p:sp>
          <p:nvSpPr>
            <p:cNvPr id="93" name="TextBox 92"/>
            <p:cNvSpPr txBox="1"/>
            <p:nvPr/>
          </p:nvSpPr>
          <p:spPr>
            <a:xfrm>
              <a:off x="3674443" y="6092279"/>
              <a:ext cx="730712" cy="413611"/>
            </a:xfrm>
            <a:prstGeom prst="rect">
              <a:avLst/>
            </a:prstGeom>
            <a:noFill/>
          </p:spPr>
          <p:txBody>
            <a:bodyPr wrap="none" rtlCol="0">
              <a:spAutoFit/>
            </a:bodyPr>
            <a:lstStyle/>
            <a:p>
              <a:r>
                <a:rPr lang="zh-CN" altLang="en-US" sz="1400" b="1" dirty="0" smtClean="0">
                  <a:latin typeface="微软雅黑" pitchFamily="34" charset="-122"/>
                  <a:ea typeface="微软雅黑" pitchFamily="34" charset="-122"/>
                </a:rPr>
                <a:t>时间</a:t>
              </a:r>
              <a:endParaRPr lang="zh-CN" altLang="en-US" sz="1400" b="1" dirty="0">
                <a:latin typeface="微软雅黑" pitchFamily="34" charset="-122"/>
                <a:ea typeface="微软雅黑" pitchFamily="34" charset="-122"/>
              </a:endParaRPr>
            </a:p>
          </p:txBody>
        </p:sp>
      </p:grpSp>
      <p:grpSp>
        <p:nvGrpSpPr>
          <p:cNvPr id="33" name="Group 33"/>
          <p:cNvGrpSpPr>
            <a:grpSpLocks/>
          </p:cNvGrpSpPr>
          <p:nvPr/>
        </p:nvGrpSpPr>
        <p:grpSpPr bwMode="auto">
          <a:xfrm>
            <a:off x="1242915" y="2743732"/>
            <a:ext cx="1741229" cy="538670"/>
            <a:chOff x="446" y="1800"/>
            <a:chExt cx="1474" cy="456"/>
          </a:xfrm>
        </p:grpSpPr>
        <p:sp>
          <p:nvSpPr>
            <p:cNvPr id="34"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a:t>
              </a:r>
              <a:r>
                <a:rPr lang="zh-CN" altLang="en-US" sz="1400" b="1" dirty="0" smtClean="0">
                  <a:solidFill>
                    <a:srgbClr val="CC00CC"/>
                  </a:solidFill>
                  <a:latin typeface="微软雅黑" pitchFamily="34" charset="-122"/>
                  <a:ea typeface="微软雅黑" pitchFamily="34" charset="-122"/>
                </a:rPr>
                <a:t>等待 </a:t>
              </a:r>
              <a:r>
                <a:rPr lang="en-US" altLang="zh-CN" sz="1400" b="1" dirty="0" smtClean="0">
                  <a:solidFill>
                    <a:srgbClr val="CC00CC"/>
                  </a:solidFill>
                  <a:latin typeface="微软雅黑" pitchFamily="34" charset="-122"/>
                  <a:ea typeface="微软雅黑" pitchFamily="34" charset="-122"/>
                </a:rPr>
                <a:t>ACK</a:t>
              </a:r>
              <a:endParaRPr lang="en-US" altLang="zh-CN" sz="1400" b="1" dirty="0">
                <a:solidFill>
                  <a:srgbClr val="CC00CC"/>
                </a:solidFill>
                <a:latin typeface="微软雅黑" pitchFamily="34" charset="-122"/>
                <a:ea typeface="微软雅黑" pitchFamily="34" charset="-122"/>
              </a:endParaRPr>
            </a:p>
          </p:txBody>
        </p:sp>
        <p:sp>
          <p:nvSpPr>
            <p:cNvPr id="35"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36" name="Rectangle 38"/>
          <p:cNvSpPr>
            <a:spLocks noChangeArrowheads="1"/>
          </p:cNvSpPr>
          <p:nvPr/>
        </p:nvSpPr>
        <p:spPr bwMode="auto">
          <a:xfrm>
            <a:off x="2934130" y="1110083"/>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37" name="Rectangle 39"/>
          <p:cNvSpPr>
            <a:spLocks noChangeArrowheads="1"/>
          </p:cNvSpPr>
          <p:nvPr/>
        </p:nvSpPr>
        <p:spPr bwMode="auto">
          <a:xfrm>
            <a:off x="4306259" y="1110083"/>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spTree>
    <p:extLst>
      <p:ext uri="{BB962C8B-B14F-4D97-AF65-F5344CB8AC3E}">
        <p14:creationId xmlns:p14="http://schemas.microsoft.com/office/powerpoint/2010/main" val="143245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1000"/>
                                        <p:tgtEl>
                                          <p:spTgt spid="6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2000"/>
                            </p:stCondLst>
                            <p:childTnLst>
                              <p:par>
                                <p:cTn id="13" presetID="1" presetClass="entr" presetSubtype="0" fill="hold" grpId="0" nodeType="afterEffect">
                                  <p:stCondLst>
                                    <p:cond delay="1000"/>
                                  </p:stCondLst>
                                  <p:childTnLst>
                                    <p:set>
                                      <p:cBhvr>
                                        <p:cTn id="14" dur="1" fill="hold">
                                          <p:stCondLst>
                                            <p:cond delay="999"/>
                                          </p:stCondLst>
                                        </p:cTn>
                                        <p:tgtEl>
                                          <p:spTgt spid="87"/>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87"/>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22" presetClass="entr" presetSubtype="2"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1000"/>
                                        <p:tgtEl>
                                          <p:spTgt spid="75"/>
                                        </p:tgtEl>
                                      </p:cBhvr>
                                    </p:animEffect>
                                  </p:childTnLst>
                                </p:cTn>
                              </p:par>
                            </p:childTnLst>
                          </p:cTn>
                        </p:par>
                        <p:par>
                          <p:cTn id="22" fill="hold">
                            <p:stCondLst>
                              <p:cond delay="7500"/>
                            </p:stCondLst>
                            <p:childTnLst>
                              <p:par>
                                <p:cTn id="23" presetID="22" presetClass="entr" presetSubtype="8"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1000"/>
                                        <p:tgtEl>
                                          <p:spTgt spid="84"/>
                                        </p:tgtEl>
                                      </p:cBhvr>
                                    </p:animEffect>
                                  </p:childTnLst>
                                </p:cTn>
                              </p:par>
                            </p:childTnLst>
                          </p:cTn>
                        </p:par>
                        <p:par>
                          <p:cTn id="26" fill="hold">
                            <p:stCondLst>
                              <p:cond delay="9500"/>
                            </p:stCondLst>
                            <p:childTnLst>
                              <p:par>
                                <p:cTn id="27" presetID="22" presetClass="entr" presetSubtype="8" fill="hold" nodeType="after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1000"/>
                                        <p:tgtEl>
                                          <p:spTgt spid="71"/>
                                        </p:tgtEl>
                                      </p:cBhvr>
                                    </p:animEffect>
                                  </p:childTnLst>
                                </p:cTn>
                              </p:par>
                            </p:childTnLst>
                          </p:cTn>
                        </p:par>
                        <p:par>
                          <p:cTn id="30" fill="hold">
                            <p:stCondLst>
                              <p:cond delay="115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1000"/>
                                        <p:tgtEl>
                                          <p:spTgt spid="33"/>
                                        </p:tgtEl>
                                      </p:cBhvr>
                                    </p:animEffect>
                                  </p:childTnLst>
                                </p:cTn>
                              </p:par>
                            </p:childTnLst>
                          </p:cTn>
                        </p:par>
                        <p:par>
                          <p:cTn id="34" fill="hold">
                            <p:stCondLst>
                              <p:cond delay="12500"/>
                            </p:stCondLst>
                            <p:childTnLst>
                              <p:par>
                                <p:cTn id="35" presetID="1" presetClass="entr" presetSubtype="0" fill="hold" grpId="0"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3500"/>
                            </p:stCondLst>
                            <p:childTnLst>
                              <p:par>
                                <p:cTn id="38" presetID="35" presetClass="emph" presetSubtype="0" repeatCount="3000" fill="hold" grpId="1" nodeType="afterEffect">
                                  <p:stCondLst>
                                    <p:cond delay="0"/>
                                  </p:stCondLst>
                                  <p:childTnLst>
                                    <p:anim calcmode="discrete" valueType="str">
                                      <p:cBhvr>
                                        <p:cTn id="39" dur="500" fill="hold"/>
                                        <p:tgtEl>
                                          <p:spTgt spid="88"/>
                                        </p:tgtEl>
                                        <p:attrNameLst>
                                          <p:attrName>style.visibility</p:attrName>
                                        </p:attrNameLst>
                                      </p:cBhvr>
                                      <p:tavLst>
                                        <p:tav tm="0">
                                          <p:val>
                                            <p:strVal val="hidden"/>
                                          </p:val>
                                        </p:tav>
                                        <p:tav tm="50000">
                                          <p:val>
                                            <p:strVal val="visible"/>
                                          </p:val>
                                        </p:tav>
                                      </p:tavLst>
                                    </p:anim>
                                  </p:childTnLst>
                                </p:cTn>
                              </p:par>
                            </p:childTnLst>
                          </p:cTn>
                        </p:par>
                        <p:par>
                          <p:cTn id="40" fill="hold">
                            <p:stCondLst>
                              <p:cond delay="15000"/>
                            </p:stCondLst>
                            <p:childTnLst>
                              <p:par>
                                <p:cTn id="41" presetID="22" presetClass="entr" presetSubtype="2" fill="hold" nodeType="after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1000"/>
                                        <p:tgtEl>
                                          <p:spTgt spid="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87" grpId="0"/>
      <p:bldP spid="87" grpId="1"/>
      <p:bldP spid="88" grpId="0"/>
      <p:bldP spid="8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7210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两种</a:t>
            </a:r>
            <a:r>
              <a:rPr lang="zh-CN" altLang="en-US" sz="2000" b="1" dirty="0">
                <a:latin typeface="微软雅黑" pitchFamily="34" charset="-122"/>
                <a:ea typeface="微软雅黑" pitchFamily="34" charset="-122"/>
              </a:rPr>
              <a:t>情况：</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时检测出了</a:t>
            </a:r>
            <a:r>
              <a:rPr lang="zh-CN" altLang="en-US" sz="2000" b="1" dirty="0">
                <a:solidFill>
                  <a:srgbClr val="C00000"/>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就丢弃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，其他什么也不做（不通知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收到有差错的分组）。</a:t>
            </a:r>
          </a:p>
          <a:p>
            <a:pPr marL="633413" indent="-342900">
              <a:lnSpc>
                <a:spcPts val="3000"/>
              </a:lnSpc>
              <a:buClr>
                <a:srgbClr val="7030A0"/>
              </a:buClr>
              <a:buFont typeface="+mj-lt"/>
              <a:buAutoNum type="arabicPeriod"/>
            </a:pPr>
            <a:r>
              <a:rPr lang="en-US" altLang="zh-CN" sz="2000" b="1" dirty="0" smtClean="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在传输过程中</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当然什么都不知道，也什么都不做。</a:t>
            </a:r>
          </a:p>
          <a:p>
            <a:pPr marL="342900" indent="-342900">
              <a:lnSpc>
                <a:spcPts val="30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这两种情况下，</a:t>
            </a:r>
            <a:r>
              <a:rPr lang="en-US" altLang="zh-CN" sz="2000" b="1" dirty="0">
                <a:solidFill>
                  <a:srgbClr val="0000FF"/>
                </a:solidFill>
                <a:latin typeface="微软雅黑" pitchFamily="34" charset="-122"/>
                <a:ea typeface="微软雅黑" pitchFamily="34" charset="-122"/>
              </a:rPr>
              <a:t>B </a:t>
            </a:r>
            <a:r>
              <a:rPr lang="zh-CN" altLang="en-US" sz="2000" b="1" dirty="0">
                <a:solidFill>
                  <a:srgbClr val="0000FF"/>
                </a:solidFill>
                <a:latin typeface="微软雅黑" pitchFamily="34" charset="-122"/>
                <a:ea typeface="微软雅黑" pitchFamily="34" charset="-122"/>
              </a:rPr>
              <a:t>都不会发送任何信息</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Tree>
    <p:extLst>
      <p:ext uri="{BB962C8B-B14F-4D97-AF65-F5344CB8AC3E}">
        <p14:creationId xmlns:p14="http://schemas.microsoft.com/office/powerpoint/2010/main" val="174727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88040"/>
            <a:ext cx="8184960" cy="29649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en-US" altLang="zh-CN" sz="2000" b="1" dirty="0" smtClean="0">
                <a:latin typeface="微软雅黑" pitchFamily="34" charset="-122"/>
                <a:ea typeface="微软雅黑" pitchFamily="34" charset="-122"/>
              </a:rPr>
              <a:t>A </a:t>
            </a:r>
            <a:r>
              <a:rPr lang="zh-CN" altLang="en-US" sz="2000" b="1" dirty="0" smtClean="0">
                <a:latin typeface="微软雅黑" pitchFamily="34" charset="-122"/>
                <a:ea typeface="微软雅黑" pitchFamily="34" charset="-122"/>
              </a:rPr>
              <a:t>如何知道 </a:t>
            </a:r>
            <a:r>
              <a:rPr lang="en-US" altLang="zh-CN" sz="2000" b="1" dirty="0">
                <a:latin typeface="微软雅黑" pitchFamily="34" charset="-122"/>
                <a:ea typeface="微软雅黑" pitchFamily="34" charset="-122"/>
              </a:rPr>
              <a:t>B </a:t>
            </a:r>
            <a:r>
              <a:rPr lang="zh-CN" altLang="en-US" sz="2000" b="1" dirty="0" smtClean="0">
                <a:latin typeface="微软雅黑" pitchFamily="34" charset="-122"/>
                <a:ea typeface="微软雅黑" pitchFamily="34" charset="-122"/>
              </a:rPr>
              <a:t>是否正确</a:t>
            </a:r>
            <a:r>
              <a:rPr lang="zh-CN" altLang="en-US" sz="2000" b="1" dirty="0">
                <a:latin typeface="微软雅黑" pitchFamily="34" charset="-122"/>
                <a:ea typeface="微软雅黑" pitchFamily="34" charset="-122"/>
              </a:rPr>
              <a:t>收到了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呢？</a:t>
            </a:r>
          </a:p>
          <a:p>
            <a:pPr marL="342900" indent="-342900">
              <a:lnSpc>
                <a:spcPts val="32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solidFill>
                  <a:srgbClr val="C00000"/>
                </a:solidFill>
                <a:latin typeface="微软雅黑" pitchFamily="34" charset="-122"/>
                <a:ea typeface="微软雅黑" pitchFamily="34" charset="-122"/>
              </a:rPr>
              <a:t>超时重传</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为每一个已发送的</a:t>
            </a:r>
            <a:r>
              <a:rPr lang="zh-CN" altLang="en-US" sz="2000" b="1" dirty="0" smtClean="0">
                <a:latin typeface="微软雅黑" pitchFamily="34" charset="-122"/>
                <a:ea typeface="微软雅黑" pitchFamily="34" charset="-122"/>
              </a:rPr>
              <a:t>分组设置一</a:t>
            </a:r>
            <a:r>
              <a:rPr lang="zh-CN" altLang="en-US" sz="2000" b="1" dirty="0">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超时计时器。</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只要在超时计时器到期之前收到了相应的确认，就撤销该超时计时器，</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发送下一个分组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2</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smtClean="0">
                <a:latin typeface="微软雅黑" pitchFamily="34" charset="-122"/>
                <a:ea typeface="微软雅黑" pitchFamily="34" charset="-122"/>
              </a:rPr>
              <a:t>若 </a:t>
            </a:r>
            <a:r>
              <a:rPr lang="en-US" altLang="zh-CN" sz="2000" b="1" dirty="0" smtClean="0">
                <a:latin typeface="微软雅黑" pitchFamily="34" charset="-122"/>
                <a:ea typeface="微软雅黑" pitchFamily="34" charset="-122"/>
              </a:rPr>
              <a:t>A </a:t>
            </a: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超时计时器规定时间内没有</a:t>
            </a:r>
            <a:r>
              <a:rPr lang="zh-CN" altLang="en-US" sz="2000" b="1" dirty="0" smtClean="0">
                <a:latin typeface="微软雅黑" pitchFamily="34" charset="-122"/>
                <a:ea typeface="微软雅黑" pitchFamily="34" charset="-122"/>
              </a:rPr>
              <a:t>收到 </a:t>
            </a:r>
            <a:r>
              <a:rPr lang="en-US" altLang="zh-CN" sz="2000" b="1" dirty="0" smtClean="0">
                <a:latin typeface="微软雅黑" pitchFamily="34" charset="-122"/>
                <a:ea typeface="微软雅黑" pitchFamily="34" charset="-122"/>
              </a:rPr>
              <a:t>B </a:t>
            </a:r>
            <a:r>
              <a:rPr lang="zh-CN" altLang="en-US" sz="2000" b="1" dirty="0" smtClean="0">
                <a:latin typeface="微软雅黑" pitchFamily="34" charset="-122"/>
                <a:ea typeface="微软雅黑" pitchFamily="34" charset="-122"/>
              </a:rPr>
              <a:t>的确认，</a:t>
            </a:r>
            <a:r>
              <a:rPr lang="zh-CN" altLang="en-US" sz="2000" b="1" dirty="0">
                <a:latin typeface="微软雅黑" pitchFamily="34" charset="-122"/>
                <a:ea typeface="微软雅黑" pitchFamily="34" charset="-122"/>
              </a:rPr>
              <a:t>就认为分组错误或丢失</a:t>
            </a:r>
            <a:r>
              <a:rPr lang="zh-CN" altLang="en-US" sz="2000" b="1" dirty="0" smtClean="0">
                <a:latin typeface="微软雅黑" pitchFamily="34" charset="-122"/>
                <a:ea typeface="微软雅黑" pitchFamily="34" charset="-122"/>
              </a:rPr>
              <a:t>，就</a:t>
            </a:r>
            <a:r>
              <a:rPr lang="zh-CN" altLang="en-US" sz="2000" b="1" dirty="0">
                <a:solidFill>
                  <a:srgbClr val="0000FF"/>
                </a:solidFill>
                <a:latin typeface="微软雅黑" pitchFamily="34" charset="-122"/>
                <a:ea typeface="微软雅黑" pitchFamily="34" charset="-122"/>
              </a:rPr>
              <a:t>重发</a:t>
            </a:r>
            <a:r>
              <a:rPr lang="zh-CN" altLang="en-US" sz="2000" b="1" dirty="0">
                <a:latin typeface="微软雅黑" pitchFamily="34" charset="-122"/>
                <a:ea typeface="微软雅黑" pitchFamily="34" charset="-122"/>
              </a:rPr>
              <a:t>该分组</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Tree>
    <p:extLst>
      <p:ext uri="{BB962C8B-B14F-4D97-AF65-F5344CB8AC3E}">
        <p14:creationId xmlns:p14="http://schemas.microsoft.com/office/powerpoint/2010/main" val="15904073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7" name="圆角矩形 6"/>
          <p:cNvSpPr/>
          <p:nvPr/>
        </p:nvSpPr>
        <p:spPr>
          <a:xfrm>
            <a:off x="545144" y="1050392"/>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28"/>
          <p:cNvSpPr txBox="1">
            <a:spLocks noChangeArrowheads="1"/>
          </p:cNvSpPr>
          <p:nvPr/>
        </p:nvSpPr>
        <p:spPr bwMode="auto">
          <a:xfrm>
            <a:off x="2565148"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smtClean="0">
                <a:solidFill>
                  <a:srgbClr val="0000FF"/>
                </a:solidFill>
                <a:latin typeface="微软雅黑" pitchFamily="34" charset="-122"/>
                <a:ea typeface="微软雅黑" pitchFamily="34" charset="-122"/>
              </a:rPr>
              <a:t>分组错误</a:t>
            </a:r>
            <a:endParaRPr kumimoji="0" lang="zh-CN" altLang="en-US" sz="1400" b="1" dirty="0">
              <a:solidFill>
                <a:srgbClr val="0000FF"/>
              </a:solidFill>
              <a:latin typeface="微软雅黑" pitchFamily="34" charset="-122"/>
              <a:ea typeface="微软雅黑" pitchFamily="34" charset="-122"/>
            </a:endParaRPr>
          </a:p>
        </p:txBody>
      </p:sp>
      <p:grpSp>
        <p:nvGrpSpPr>
          <p:cNvPr id="37" name="组合 36"/>
          <p:cNvGrpSpPr/>
          <p:nvPr/>
        </p:nvGrpSpPr>
        <p:grpSpPr>
          <a:xfrm>
            <a:off x="2442953" y="1581642"/>
            <a:ext cx="1159152" cy="2263658"/>
            <a:chOff x="1968664" y="1662782"/>
            <a:chExt cx="1840305" cy="3179762"/>
          </a:xfrm>
        </p:grpSpPr>
        <p:sp>
          <p:nvSpPr>
            <p:cNvPr id="38" name="Line 36"/>
            <p:cNvSpPr>
              <a:spLocks noChangeShapeType="1"/>
            </p:cNvSpPr>
            <p:nvPr/>
          </p:nvSpPr>
          <p:spPr bwMode="auto">
            <a:xfrm>
              <a:off x="1968664" y="1662782"/>
              <a:ext cx="0" cy="317976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39" name="Line 37"/>
            <p:cNvSpPr>
              <a:spLocks noChangeShapeType="1"/>
            </p:cNvSpPr>
            <p:nvPr/>
          </p:nvSpPr>
          <p:spPr bwMode="auto">
            <a:xfrm>
              <a:off x="3808969" y="1662782"/>
              <a:ext cx="0" cy="3160711"/>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grpSp>
      <p:sp>
        <p:nvSpPr>
          <p:cNvPr id="40" name="Rectangle 38"/>
          <p:cNvSpPr>
            <a:spLocks noChangeArrowheads="1"/>
          </p:cNvSpPr>
          <p:nvPr/>
        </p:nvSpPr>
        <p:spPr bwMode="auto">
          <a:xfrm>
            <a:off x="2321087" y="1297665"/>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41" name="Rectangle 39"/>
          <p:cNvSpPr>
            <a:spLocks noChangeArrowheads="1"/>
          </p:cNvSpPr>
          <p:nvPr/>
        </p:nvSpPr>
        <p:spPr bwMode="auto">
          <a:xfrm>
            <a:off x="3495991" y="1297665"/>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42" name="Group 40"/>
          <p:cNvGrpSpPr>
            <a:grpSpLocks/>
          </p:cNvGrpSpPr>
          <p:nvPr/>
        </p:nvGrpSpPr>
        <p:grpSpPr bwMode="auto">
          <a:xfrm>
            <a:off x="2445077" y="1665635"/>
            <a:ext cx="1155905" cy="489960"/>
            <a:chOff x="3439" y="3564"/>
            <a:chExt cx="1156" cy="490"/>
          </a:xfrm>
        </p:grpSpPr>
        <p:sp>
          <p:nvSpPr>
            <p:cNvPr id="43"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4" name="AutoShape 4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5" name="Rectangle 43"/>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smtClean="0">
                  <a:solidFill>
                    <a:srgbClr val="0000FF"/>
                  </a:solidFill>
                  <a:latin typeface="微软雅黑" pitchFamily="34" charset="-122"/>
                  <a:ea typeface="微软雅黑" pitchFamily="34" charset="-122"/>
                </a:rPr>
                <a:t>1</a:t>
              </a:r>
              <a:endParaRPr lang="en-US" altLang="zh-CN" sz="1400" b="1" baseline="-25000" dirty="0">
                <a:solidFill>
                  <a:srgbClr val="0000FF"/>
                </a:solidFill>
                <a:latin typeface="微软雅黑" pitchFamily="34" charset="-122"/>
                <a:ea typeface="微软雅黑" pitchFamily="34" charset="-122"/>
              </a:endParaRPr>
            </a:p>
          </p:txBody>
        </p:sp>
      </p:grpSp>
      <p:grpSp>
        <p:nvGrpSpPr>
          <p:cNvPr id="46" name="Group 44"/>
          <p:cNvGrpSpPr>
            <a:grpSpLocks/>
          </p:cNvGrpSpPr>
          <p:nvPr/>
        </p:nvGrpSpPr>
        <p:grpSpPr bwMode="auto">
          <a:xfrm>
            <a:off x="2444077" y="2649335"/>
            <a:ext cx="1155905" cy="489960"/>
            <a:chOff x="3439" y="3564"/>
            <a:chExt cx="1156" cy="490"/>
          </a:xfrm>
        </p:grpSpPr>
        <p:sp>
          <p:nvSpPr>
            <p:cNvPr id="47"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8" name="AutoShape 46"/>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9" name="Rectangle 47"/>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50" name="Group 51"/>
          <p:cNvGrpSpPr>
            <a:grpSpLocks/>
          </p:cNvGrpSpPr>
          <p:nvPr/>
        </p:nvGrpSpPr>
        <p:grpSpPr bwMode="auto">
          <a:xfrm>
            <a:off x="2427078" y="3124300"/>
            <a:ext cx="1176904" cy="335973"/>
            <a:chOff x="2012" y="2280"/>
            <a:chExt cx="1177" cy="336"/>
          </a:xfrm>
        </p:grpSpPr>
        <p:sp>
          <p:nvSpPr>
            <p:cNvPr id="51" name="Line 5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52" name="Text Box 53"/>
            <p:cNvSpPr txBox="1">
              <a:spLocks noChangeArrowheads="1"/>
            </p:cNvSpPr>
            <p:nvPr/>
          </p:nvSpPr>
          <p:spPr bwMode="auto">
            <a:xfrm rot="21169770">
              <a:off x="2127" y="2280"/>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smtClean="0">
                  <a:latin typeface="微软雅黑" pitchFamily="34" charset="-122"/>
                  <a:ea typeface="微软雅黑" pitchFamily="34" charset="-122"/>
                </a:rPr>
                <a:t>ACK </a:t>
              </a:r>
              <a:r>
                <a:rPr kumimoji="0" lang="en-US" altLang="zh-CN" sz="1400" b="1" baseline="-25000" dirty="0" smtClean="0">
                  <a:latin typeface="微软雅黑" pitchFamily="34" charset="-122"/>
                  <a:ea typeface="微软雅黑" pitchFamily="34" charset="-122"/>
                </a:rPr>
                <a:t>1</a:t>
              </a:r>
              <a:endParaRPr kumimoji="0" lang="en-US" altLang="zh-CN" sz="1400" b="1" baseline="-25000" dirty="0">
                <a:latin typeface="微软雅黑" pitchFamily="34" charset="-122"/>
                <a:ea typeface="微软雅黑" pitchFamily="34" charset="-122"/>
              </a:endParaRPr>
            </a:p>
          </p:txBody>
        </p:sp>
      </p:grpSp>
      <p:sp>
        <p:nvSpPr>
          <p:cNvPr id="53" name="Rectangle 56"/>
          <p:cNvSpPr>
            <a:spLocks noChangeArrowheads="1"/>
          </p:cNvSpPr>
          <p:nvPr/>
        </p:nvSpPr>
        <p:spPr bwMode="auto">
          <a:xfrm>
            <a:off x="4023679" y="1906605"/>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1400" b="1" dirty="0" smtClean="0">
                <a:solidFill>
                  <a:srgbClr val="CC00CC"/>
                </a:solidFill>
                <a:latin typeface="微软雅黑" pitchFamily="34" charset="-122"/>
                <a:ea typeface="微软雅黑" pitchFamily="34" charset="-122"/>
              </a:rPr>
              <a:t>丢弃</a:t>
            </a:r>
            <a:endParaRPr lang="zh-CN" altLang="en-US" sz="1400" b="1" baseline="-25000" dirty="0">
              <a:solidFill>
                <a:srgbClr val="CC00CC"/>
              </a:solidFill>
              <a:latin typeface="微软雅黑" pitchFamily="34" charset="-122"/>
              <a:ea typeface="微软雅黑" pitchFamily="34" charset="-122"/>
            </a:endParaRPr>
          </a:p>
        </p:txBody>
      </p:sp>
      <p:sp>
        <p:nvSpPr>
          <p:cNvPr id="54" name="AutoShape 60"/>
          <p:cNvSpPr>
            <a:spLocks noChangeArrowheads="1"/>
          </p:cNvSpPr>
          <p:nvPr/>
        </p:nvSpPr>
        <p:spPr bwMode="auto">
          <a:xfrm>
            <a:off x="3632979" y="1839621"/>
            <a:ext cx="433965" cy="415966"/>
          </a:xfrm>
          <a:prstGeom prst="irregularSeal1">
            <a:avLst/>
          </a:prstGeom>
          <a:solidFill>
            <a:srgbClr val="FF0000"/>
          </a:solidFill>
          <a:ln w="9525" algn="ctr">
            <a:solidFill>
              <a:schemeClr val="tx1"/>
            </a:solidFill>
            <a:miter lim="800000"/>
            <a:headEnd/>
            <a:tailEnd/>
          </a:ln>
          <a:effectLst/>
          <a:extLst/>
        </p:spPr>
        <p:txBody>
          <a:bodyPr wrap="none" anchor="ctr"/>
          <a:lstStyle/>
          <a:p>
            <a:endParaRPr lang="zh-CN" altLang="en-US" sz="1400">
              <a:latin typeface="微软雅黑" pitchFamily="34" charset="-122"/>
              <a:ea typeface="微软雅黑" pitchFamily="34" charset="-122"/>
            </a:endParaRPr>
          </a:p>
        </p:txBody>
      </p:sp>
      <p:sp>
        <p:nvSpPr>
          <p:cNvPr id="55" name="Text Box 24"/>
          <p:cNvSpPr txBox="1">
            <a:spLocks noChangeArrowheads="1"/>
          </p:cNvSpPr>
          <p:nvPr/>
        </p:nvSpPr>
        <p:spPr bwMode="auto">
          <a:xfrm>
            <a:off x="1556001" y="267884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a:t>
            </a:r>
            <a:r>
              <a:rPr kumimoji="0" lang="zh-CN" altLang="en-US" sz="1400" b="1" dirty="0" smtClean="0">
                <a:solidFill>
                  <a:srgbClr val="C00000"/>
                </a:solidFill>
                <a:latin typeface="微软雅黑" pitchFamily="34" charset="-122"/>
                <a:ea typeface="微软雅黑" pitchFamily="34" charset="-122"/>
              </a:rPr>
              <a:t>重</a:t>
            </a:r>
            <a:r>
              <a:rPr kumimoji="0" lang="zh-CN" altLang="en-US" sz="1400" b="1" dirty="0">
                <a:solidFill>
                  <a:srgbClr val="C00000"/>
                </a:solidFill>
                <a:latin typeface="微软雅黑" pitchFamily="34" charset="-122"/>
                <a:ea typeface="微软雅黑" pitchFamily="34" charset="-122"/>
              </a:rPr>
              <a:t>传</a:t>
            </a:r>
          </a:p>
        </p:txBody>
      </p:sp>
      <p:grpSp>
        <p:nvGrpSpPr>
          <p:cNvPr id="56" name="Group 25"/>
          <p:cNvGrpSpPr>
            <a:grpSpLocks/>
          </p:cNvGrpSpPr>
          <p:nvPr/>
        </p:nvGrpSpPr>
        <p:grpSpPr bwMode="auto">
          <a:xfrm>
            <a:off x="1879539" y="2010185"/>
            <a:ext cx="502959" cy="583952"/>
            <a:chOff x="3188" y="2204"/>
            <a:chExt cx="503" cy="584"/>
          </a:xfrm>
        </p:grpSpPr>
        <p:sp>
          <p:nvSpPr>
            <p:cNvPr id="57"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58"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59" name="组合 58"/>
          <p:cNvGrpSpPr/>
          <p:nvPr/>
        </p:nvGrpSpPr>
        <p:grpSpPr>
          <a:xfrm>
            <a:off x="6402443" y="1572080"/>
            <a:ext cx="1159152" cy="2259658"/>
            <a:chOff x="6885560" y="1647602"/>
            <a:chExt cx="1840305" cy="3179763"/>
          </a:xfrm>
        </p:grpSpPr>
        <p:sp>
          <p:nvSpPr>
            <p:cNvPr id="60" name="Line 4"/>
            <p:cNvSpPr>
              <a:spLocks noChangeShapeType="1"/>
            </p:cNvSpPr>
            <p:nvPr/>
          </p:nvSpPr>
          <p:spPr bwMode="auto">
            <a:xfrm>
              <a:off x="6885560"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Line 5"/>
            <p:cNvSpPr>
              <a:spLocks noChangeShapeType="1"/>
            </p:cNvSpPr>
            <p:nvPr/>
          </p:nvSpPr>
          <p:spPr bwMode="auto">
            <a:xfrm>
              <a:off x="8725865" y="1647602"/>
              <a:ext cx="0" cy="316071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62" name="Rectangle 6"/>
          <p:cNvSpPr>
            <a:spLocks noChangeArrowheads="1"/>
          </p:cNvSpPr>
          <p:nvPr/>
        </p:nvSpPr>
        <p:spPr bwMode="auto">
          <a:xfrm>
            <a:off x="6280577" y="1242748"/>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63" name="Rectangle 7"/>
          <p:cNvSpPr>
            <a:spLocks noChangeArrowheads="1"/>
          </p:cNvSpPr>
          <p:nvPr/>
        </p:nvSpPr>
        <p:spPr bwMode="auto">
          <a:xfrm>
            <a:off x="7455482" y="1242748"/>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64" name="Group 8"/>
          <p:cNvGrpSpPr>
            <a:grpSpLocks/>
          </p:cNvGrpSpPr>
          <p:nvPr/>
        </p:nvGrpSpPr>
        <p:grpSpPr bwMode="auto">
          <a:xfrm>
            <a:off x="6404567" y="1656074"/>
            <a:ext cx="1071912" cy="489960"/>
            <a:chOff x="3769" y="1868"/>
            <a:chExt cx="1072" cy="490"/>
          </a:xfrm>
        </p:grpSpPr>
        <p:sp>
          <p:nvSpPr>
            <p:cNvPr id="65"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AutoShape 10"/>
            <p:cNvSpPr>
              <a:spLocks noChangeArrowheads="1"/>
            </p:cNvSpPr>
            <p:nvPr/>
          </p:nvSpPr>
          <p:spPr bwMode="auto">
            <a:xfrm rot="480000">
              <a:off x="4521"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11"/>
            <p:cNvSpPr>
              <a:spLocks noChangeArrowheads="1"/>
            </p:cNvSpPr>
            <p:nvPr/>
          </p:nvSpPr>
          <p:spPr bwMode="auto">
            <a:xfrm rot="540000">
              <a:off x="3968" y="1941"/>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8" name="Group 12"/>
          <p:cNvGrpSpPr>
            <a:grpSpLocks/>
          </p:cNvGrpSpPr>
          <p:nvPr/>
        </p:nvGrpSpPr>
        <p:grpSpPr bwMode="auto">
          <a:xfrm>
            <a:off x="6403567" y="2585997"/>
            <a:ext cx="1155905" cy="489960"/>
            <a:chOff x="3439" y="3564"/>
            <a:chExt cx="1156" cy="490"/>
          </a:xfrm>
        </p:grpSpPr>
        <p:sp>
          <p:nvSpPr>
            <p:cNvPr id="69"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0" name="AutoShape 14"/>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1" name="Rectangle 15"/>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72" name="Text Box 16"/>
          <p:cNvSpPr txBox="1">
            <a:spLocks noChangeArrowheads="1"/>
          </p:cNvSpPr>
          <p:nvPr/>
        </p:nvSpPr>
        <p:spPr bwMode="auto">
          <a:xfrm>
            <a:off x="6557173"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smtClean="0">
                <a:solidFill>
                  <a:srgbClr val="0000FF"/>
                </a:solidFill>
                <a:latin typeface="微软雅黑" pitchFamily="34" charset="-122"/>
                <a:ea typeface="微软雅黑" pitchFamily="34" charset="-122"/>
              </a:rPr>
              <a:t>分组丢失</a:t>
            </a:r>
            <a:endParaRPr kumimoji="0" lang="zh-CN" altLang="en-US" sz="1400" b="1" dirty="0">
              <a:solidFill>
                <a:srgbClr val="0000FF"/>
              </a:solidFill>
              <a:latin typeface="微软雅黑" pitchFamily="34" charset="-122"/>
              <a:ea typeface="微软雅黑" pitchFamily="34" charset="-122"/>
            </a:endParaRPr>
          </a:p>
        </p:txBody>
      </p:sp>
      <p:grpSp>
        <p:nvGrpSpPr>
          <p:cNvPr id="73" name="Group 17"/>
          <p:cNvGrpSpPr>
            <a:grpSpLocks/>
          </p:cNvGrpSpPr>
          <p:nvPr/>
        </p:nvGrpSpPr>
        <p:grpSpPr bwMode="auto">
          <a:xfrm>
            <a:off x="6386568" y="3045962"/>
            <a:ext cx="1176904" cy="350972"/>
            <a:chOff x="2012" y="2265"/>
            <a:chExt cx="1177" cy="351"/>
          </a:xfrm>
        </p:grpSpPr>
        <p:sp>
          <p:nvSpPr>
            <p:cNvPr id="74" name="Line 18"/>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Text Box 19"/>
            <p:cNvSpPr txBox="1">
              <a:spLocks noChangeArrowheads="1"/>
            </p:cNvSpPr>
            <p:nvPr/>
          </p:nvSpPr>
          <p:spPr bwMode="auto">
            <a:xfrm rot="21169770">
              <a:off x="2147" y="2265"/>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smtClean="0">
                  <a:latin typeface="微软雅黑" pitchFamily="34" charset="-122"/>
                  <a:ea typeface="微软雅黑" pitchFamily="34" charset="-122"/>
                </a:rPr>
                <a:t>ACK </a:t>
              </a:r>
              <a:r>
                <a:rPr kumimoji="0" lang="en-US" altLang="zh-CN" sz="1400" b="1" baseline="-25000" dirty="0" smtClean="0">
                  <a:latin typeface="微软雅黑" pitchFamily="34" charset="-122"/>
                  <a:ea typeface="微软雅黑" pitchFamily="34" charset="-122"/>
                </a:rPr>
                <a:t>1</a:t>
              </a:r>
              <a:endParaRPr kumimoji="0" lang="en-US" altLang="zh-CN" sz="1400" b="1" dirty="0">
                <a:latin typeface="微软雅黑" pitchFamily="34" charset="-122"/>
                <a:ea typeface="微软雅黑" pitchFamily="34" charset="-122"/>
              </a:endParaRPr>
            </a:p>
          </p:txBody>
        </p:sp>
      </p:grpSp>
      <p:sp>
        <p:nvSpPr>
          <p:cNvPr id="76" name="AutoShape 20"/>
          <p:cNvSpPr>
            <a:spLocks noChangeArrowheads="1"/>
          </p:cNvSpPr>
          <p:nvPr/>
        </p:nvSpPr>
        <p:spPr bwMode="auto">
          <a:xfrm>
            <a:off x="7294494" y="1591079"/>
            <a:ext cx="475961" cy="458962"/>
          </a:xfrm>
          <a:prstGeom prst="irregularSeal1">
            <a:avLst/>
          </a:prstGeom>
          <a:solidFill>
            <a:srgbClr val="FF0000"/>
          </a:solidFill>
          <a:ln w="9525" algn="ctr">
            <a:solidFill>
              <a:schemeClr val="tx1"/>
            </a:solidFill>
            <a:miter lim="800000"/>
            <a:headEnd/>
            <a:tailEnd/>
          </a:ln>
          <a:effectLst/>
          <a:extLst/>
        </p:spPr>
        <p:txBody>
          <a:bodyPr wrap="none" anchor="ctr"/>
          <a:lstStyle/>
          <a:p>
            <a:endParaRPr lang="zh-CN" altLang="en-US" sz="1400" b="1">
              <a:latin typeface="微软雅黑" pitchFamily="34" charset="-122"/>
              <a:ea typeface="微软雅黑" pitchFamily="34" charset="-122"/>
            </a:endParaRPr>
          </a:p>
        </p:txBody>
      </p:sp>
      <p:sp>
        <p:nvSpPr>
          <p:cNvPr id="77" name="Text Box 24"/>
          <p:cNvSpPr txBox="1">
            <a:spLocks noChangeArrowheads="1"/>
          </p:cNvSpPr>
          <p:nvPr/>
        </p:nvSpPr>
        <p:spPr bwMode="auto">
          <a:xfrm>
            <a:off x="5472643" y="260699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a:t>
            </a:r>
            <a:r>
              <a:rPr kumimoji="0" lang="zh-CN" altLang="en-US" sz="1400" b="1" dirty="0" smtClean="0">
                <a:solidFill>
                  <a:srgbClr val="C00000"/>
                </a:solidFill>
                <a:latin typeface="微软雅黑" pitchFamily="34" charset="-122"/>
                <a:ea typeface="微软雅黑" pitchFamily="34" charset="-122"/>
              </a:rPr>
              <a:t>重传</a:t>
            </a:r>
            <a:endParaRPr kumimoji="0" lang="zh-CN" altLang="en-US" sz="1400" b="1" dirty="0">
              <a:solidFill>
                <a:srgbClr val="C00000"/>
              </a:solidFill>
              <a:latin typeface="微软雅黑" pitchFamily="34" charset="-122"/>
              <a:ea typeface="微软雅黑" pitchFamily="34" charset="-122"/>
            </a:endParaRPr>
          </a:p>
        </p:txBody>
      </p:sp>
      <p:grpSp>
        <p:nvGrpSpPr>
          <p:cNvPr id="78" name="Group 25"/>
          <p:cNvGrpSpPr>
            <a:grpSpLocks/>
          </p:cNvGrpSpPr>
          <p:nvPr/>
        </p:nvGrpSpPr>
        <p:grpSpPr bwMode="auto">
          <a:xfrm>
            <a:off x="5823613" y="2000045"/>
            <a:ext cx="502959" cy="583952"/>
            <a:chOff x="3188" y="2204"/>
            <a:chExt cx="503" cy="584"/>
          </a:xfrm>
        </p:grpSpPr>
        <p:sp>
          <p:nvSpPr>
            <p:cNvPr id="79"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81" name="Group 33"/>
          <p:cNvGrpSpPr>
            <a:grpSpLocks/>
          </p:cNvGrpSpPr>
          <p:nvPr/>
        </p:nvGrpSpPr>
        <p:grpSpPr bwMode="auto">
          <a:xfrm>
            <a:off x="955137" y="1854628"/>
            <a:ext cx="1383297" cy="799738"/>
            <a:chOff x="749" y="1800"/>
            <a:chExt cx="1171" cy="677"/>
          </a:xfrm>
        </p:grpSpPr>
        <p:sp>
          <p:nvSpPr>
            <p:cNvPr id="82" name="Text Box 31"/>
            <p:cNvSpPr txBox="1">
              <a:spLocks noChangeArrowheads="1"/>
            </p:cNvSpPr>
            <p:nvPr/>
          </p:nvSpPr>
          <p:spPr bwMode="auto">
            <a:xfrm>
              <a:off x="749" y="1800"/>
              <a:ext cx="891"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smtClean="0">
                  <a:solidFill>
                    <a:srgbClr val="CC00CC"/>
                  </a:solidFill>
                  <a:latin typeface="微软雅黑" pitchFamily="34" charset="-122"/>
                  <a:ea typeface="微软雅黑" pitchFamily="34" charset="-122"/>
                </a:rPr>
                <a:t>启动超时计时器</a:t>
              </a:r>
              <a:r>
                <a:rPr lang="en-US" altLang="zh-CN" sz="1800" b="1" kern="0" dirty="0" smtClean="0">
                  <a:solidFill>
                    <a:srgbClr val="0000FF"/>
                  </a:solidFill>
                  <a:latin typeface="微软雅黑" pitchFamily="34" charset="-122"/>
                  <a:ea typeface="微软雅黑" pitchFamily="34" charset="-122"/>
                  <a:sym typeface="Wingdings" pitchFamily="2" charset="2"/>
                </a:rPr>
                <a:t></a:t>
              </a:r>
              <a:r>
                <a:rPr lang="zh-CN" altLang="en-US" sz="1400" b="1" dirty="0" smtClean="0">
                  <a:solidFill>
                    <a:srgbClr val="CC00CC"/>
                  </a:solidFill>
                  <a:latin typeface="微软雅黑" pitchFamily="34" charset="-122"/>
                  <a:ea typeface="微软雅黑" pitchFamily="34" charset="-122"/>
                </a:rPr>
                <a:t>，等待 </a:t>
              </a:r>
              <a:r>
                <a:rPr lang="en-US" altLang="zh-CN" sz="1400" b="1" dirty="0" smtClean="0">
                  <a:solidFill>
                    <a:srgbClr val="CC00CC"/>
                  </a:solidFill>
                  <a:latin typeface="微软雅黑" pitchFamily="34" charset="-122"/>
                  <a:ea typeface="微软雅黑" pitchFamily="34" charset="-122"/>
                </a:rPr>
                <a:t>ACK</a:t>
              </a:r>
              <a:endParaRPr lang="en-US" altLang="zh-CN" sz="1400" b="1" dirty="0">
                <a:solidFill>
                  <a:srgbClr val="CC00CC"/>
                </a:solidFill>
                <a:latin typeface="微软雅黑" pitchFamily="34" charset="-122"/>
                <a:ea typeface="微软雅黑" pitchFamily="34" charset="-122"/>
              </a:endParaRPr>
            </a:p>
          </p:txBody>
        </p:sp>
        <p:sp>
          <p:nvSpPr>
            <p:cNvPr id="83"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3"/>
          <p:cNvGrpSpPr>
            <a:grpSpLocks/>
          </p:cNvGrpSpPr>
          <p:nvPr/>
        </p:nvGrpSpPr>
        <p:grpSpPr bwMode="auto">
          <a:xfrm>
            <a:off x="4945125" y="1854628"/>
            <a:ext cx="1333681" cy="799738"/>
            <a:chOff x="791" y="1800"/>
            <a:chExt cx="1129" cy="677"/>
          </a:xfrm>
        </p:grpSpPr>
        <p:sp>
          <p:nvSpPr>
            <p:cNvPr id="85" name="Text Box 31"/>
            <p:cNvSpPr txBox="1">
              <a:spLocks noChangeArrowheads="1"/>
            </p:cNvSpPr>
            <p:nvPr/>
          </p:nvSpPr>
          <p:spPr bwMode="auto">
            <a:xfrm>
              <a:off x="791" y="1800"/>
              <a:ext cx="825"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smtClean="0">
                  <a:solidFill>
                    <a:srgbClr val="CC00CC"/>
                  </a:solidFill>
                  <a:latin typeface="微软雅黑" pitchFamily="34" charset="-122"/>
                  <a:ea typeface="微软雅黑" pitchFamily="34" charset="-122"/>
                </a:rPr>
                <a:t>启动超时计时器</a:t>
              </a:r>
              <a:r>
                <a:rPr lang="en-US" altLang="zh-CN" sz="1800" b="1" kern="0" dirty="0" smtClean="0">
                  <a:solidFill>
                    <a:srgbClr val="0000FF"/>
                  </a:solidFill>
                  <a:latin typeface="微软雅黑" pitchFamily="34" charset="-122"/>
                  <a:ea typeface="微软雅黑" pitchFamily="34" charset="-122"/>
                  <a:sym typeface="Wingdings" pitchFamily="2" charset="2"/>
                </a:rPr>
                <a:t></a:t>
              </a:r>
              <a:r>
                <a:rPr lang="zh-CN" altLang="en-US" sz="1400" b="1" dirty="0" smtClean="0">
                  <a:solidFill>
                    <a:srgbClr val="CC00CC"/>
                  </a:solidFill>
                  <a:latin typeface="微软雅黑" pitchFamily="34" charset="-122"/>
                  <a:ea typeface="微软雅黑" pitchFamily="34" charset="-122"/>
                </a:rPr>
                <a:t>，等待 </a:t>
              </a:r>
              <a:r>
                <a:rPr lang="en-US" altLang="zh-CN" sz="1400" b="1" dirty="0" smtClean="0">
                  <a:solidFill>
                    <a:srgbClr val="CC00CC"/>
                  </a:solidFill>
                  <a:latin typeface="微软雅黑" pitchFamily="34" charset="-122"/>
                  <a:ea typeface="微软雅黑" pitchFamily="34" charset="-122"/>
                </a:rPr>
                <a:t>ACK</a:t>
              </a:r>
              <a:endParaRPr lang="en-US" altLang="zh-CN" sz="1400" b="1" dirty="0">
                <a:solidFill>
                  <a:srgbClr val="CC00CC"/>
                </a:solidFill>
                <a:latin typeface="微软雅黑" pitchFamily="34" charset="-122"/>
                <a:ea typeface="微软雅黑" pitchFamily="34" charset="-122"/>
              </a:endParaRPr>
            </a:p>
          </p:txBody>
        </p:sp>
        <p:sp>
          <p:nvSpPr>
            <p:cNvPr id="86"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3582107" y="3047752"/>
            <a:ext cx="854721" cy="307777"/>
          </a:xfrm>
          <a:prstGeom prst="rect">
            <a:avLst/>
          </a:prstGeom>
          <a:noFill/>
        </p:spPr>
        <p:txBody>
          <a:bodyPr wrap="none" rtlCol="0">
            <a:spAutoFit/>
          </a:bodyPr>
          <a:lstStyle/>
          <a:p>
            <a:pPr defTabSz="762000" eaLnBrk="0" hangingPunct="0"/>
            <a:r>
              <a:rPr lang="zh-CN" altLang="en-US" sz="1400" b="1" dirty="0" smtClean="0">
                <a:solidFill>
                  <a:srgbClr val="0000FF"/>
                </a:solidFill>
                <a:latin typeface="微软雅黑" pitchFamily="34" charset="-122"/>
                <a:ea typeface="微软雅黑" pitchFamily="34" charset="-122"/>
              </a:rPr>
              <a:t>确认 </a:t>
            </a:r>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6"/>
          <p:cNvSpPr txBox="1"/>
          <p:nvPr/>
        </p:nvSpPr>
        <p:spPr>
          <a:xfrm>
            <a:off x="7553223" y="2988665"/>
            <a:ext cx="854721" cy="307777"/>
          </a:xfrm>
          <a:prstGeom prst="rect">
            <a:avLst/>
          </a:prstGeom>
          <a:noFill/>
        </p:spPr>
        <p:txBody>
          <a:bodyPr wrap="none" rtlCol="0">
            <a:spAutoFit/>
          </a:bodyPr>
          <a:lstStyle/>
          <a:p>
            <a:pPr defTabSz="762000" eaLnBrk="0" hangingPunct="0"/>
            <a:r>
              <a:rPr lang="zh-CN" altLang="en-US" sz="1400" b="1" dirty="0" smtClean="0">
                <a:solidFill>
                  <a:srgbClr val="0000FF"/>
                </a:solidFill>
                <a:latin typeface="微软雅黑" pitchFamily="34" charset="-122"/>
                <a:ea typeface="微软雅黑" pitchFamily="34" charset="-122"/>
              </a:rPr>
              <a:t>确认 </a:t>
            </a:r>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000"/>
                                        <p:tgtEl>
                                          <p:spTgt spid="4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3000"/>
                            </p:stCondLst>
                            <p:childTnLst>
                              <p:par>
                                <p:cTn id="13" presetID="1" presetClass="entr" presetSubtype="0" fill="hold" grpId="0" nodeType="afterEffect">
                                  <p:stCondLst>
                                    <p:cond delay="100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54"/>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1" presetClass="entr" presetSubtype="0" fill="hold" grpId="0" nodeType="afterEffect">
                                  <p:stCondLst>
                                    <p:cond delay="0"/>
                                  </p:stCondLst>
                                  <p:childTnLst>
                                    <p:set>
                                      <p:cBhvr>
                                        <p:cTn id="20" dur="1" fill="hold">
                                          <p:stCondLst>
                                            <p:cond delay="999"/>
                                          </p:stCondLst>
                                        </p:cTn>
                                        <p:tgtEl>
                                          <p:spTgt spid="53"/>
                                        </p:tgtEl>
                                        <p:attrNameLst>
                                          <p:attrName>style.visibility</p:attrName>
                                        </p:attrNameLst>
                                      </p:cBhvr>
                                      <p:to>
                                        <p:strVal val="visible"/>
                                      </p:to>
                                    </p:set>
                                  </p:childTnLst>
                                </p:cTn>
                              </p:par>
                            </p:childTnLst>
                          </p:cTn>
                        </p:par>
                        <p:par>
                          <p:cTn id="21" fill="hold">
                            <p:stCondLst>
                              <p:cond delay="6500"/>
                            </p:stCondLst>
                            <p:childTnLst>
                              <p:par>
                                <p:cTn id="22" presetID="1" presetClass="entr" presetSubtype="0" fill="hold" nodeType="afterEffect">
                                  <p:stCondLst>
                                    <p:cond delay="100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7500"/>
                            </p:stCondLst>
                            <p:childTnLst>
                              <p:par>
                                <p:cTn id="25" presetID="35" presetClass="emph" presetSubtype="0" repeatCount="3000" fill="hold" nodeType="afterEffect">
                                  <p:stCondLst>
                                    <p:cond delay="0"/>
                                  </p:stCondLst>
                                  <p:childTnLst>
                                    <p:anim calcmode="discrete" valueType="str">
                                      <p:cBhvr>
                                        <p:cTn id="26" dur="533" fill="hold"/>
                                        <p:tgtEl>
                                          <p:spTgt spid="56"/>
                                        </p:tgtEl>
                                        <p:attrNameLst>
                                          <p:attrName>style.visibility</p:attrName>
                                        </p:attrNameLst>
                                      </p:cBhvr>
                                      <p:tavLst>
                                        <p:tav tm="0">
                                          <p:val>
                                            <p:strVal val="hidden"/>
                                          </p:val>
                                        </p:tav>
                                        <p:tav tm="50000">
                                          <p:val>
                                            <p:strVal val="visible"/>
                                          </p:val>
                                        </p:tav>
                                      </p:tavLst>
                                    </p:anim>
                                  </p:childTnLst>
                                </p:cTn>
                              </p:par>
                            </p:childTnLst>
                          </p:cTn>
                        </p:par>
                        <p:par>
                          <p:cTn id="27" fill="hold">
                            <p:stCondLst>
                              <p:cond delay="9100"/>
                            </p:stCondLst>
                            <p:childTnLst>
                              <p:par>
                                <p:cTn id="28" presetID="1" presetClass="entr" presetSubtype="0" fill="hold" grpId="0" nodeType="afterEffect">
                                  <p:stCondLst>
                                    <p:cond delay="1000"/>
                                  </p:stCondLst>
                                  <p:childTnLst>
                                    <p:set>
                                      <p:cBhvr>
                                        <p:cTn id="29" dur="1" fill="hold">
                                          <p:stCondLst>
                                            <p:cond delay="0"/>
                                          </p:stCondLst>
                                        </p:cTn>
                                        <p:tgtEl>
                                          <p:spTgt spid="55"/>
                                        </p:tgtEl>
                                        <p:attrNameLst>
                                          <p:attrName>style.visibility</p:attrName>
                                        </p:attrNameLst>
                                      </p:cBhvr>
                                      <p:to>
                                        <p:strVal val="visible"/>
                                      </p:to>
                                    </p:set>
                                  </p:childTnLst>
                                </p:cTn>
                              </p:par>
                            </p:childTnLst>
                          </p:cTn>
                        </p:par>
                        <p:par>
                          <p:cTn id="30" fill="hold">
                            <p:stCondLst>
                              <p:cond delay="10100"/>
                            </p:stCondLst>
                            <p:childTnLst>
                              <p:par>
                                <p:cTn id="31" presetID="35" presetClass="emph" presetSubtype="0" repeatCount="3000" fill="hold" grpId="1" nodeType="afterEffect">
                                  <p:stCondLst>
                                    <p:cond delay="0"/>
                                  </p:stCondLst>
                                  <p:childTnLst>
                                    <p:anim calcmode="discrete" valueType="str">
                                      <p:cBhvr>
                                        <p:cTn id="32" dur="500" fill="hold"/>
                                        <p:tgtEl>
                                          <p:spTgt spid="55"/>
                                        </p:tgtEl>
                                        <p:attrNameLst>
                                          <p:attrName>style.visibility</p:attrName>
                                        </p:attrNameLst>
                                      </p:cBhvr>
                                      <p:tavLst>
                                        <p:tav tm="0">
                                          <p:val>
                                            <p:strVal val="hidden"/>
                                          </p:val>
                                        </p:tav>
                                        <p:tav tm="50000">
                                          <p:val>
                                            <p:strVal val="visible"/>
                                          </p:val>
                                        </p:tav>
                                      </p:tavLst>
                                    </p:anim>
                                  </p:childTnLst>
                                </p:cTn>
                              </p:par>
                            </p:childTnLst>
                          </p:cTn>
                        </p:par>
                        <p:par>
                          <p:cTn id="33" fill="hold">
                            <p:stCondLst>
                              <p:cond delay="11600"/>
                            </p:stCondLst>
                            <p:childTnLst>
                              <p:par>
                                <p:cTn id="34" presetID="2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000"/>
                                        <p:tgtEl>
                                          <p:spTgt spid="46"/>
                                        </p:tgtEl>
                                      </p:cBhvr>
                                    </p:animEffect>
                                  </p:childTnLst>
                                </p:cTn>
                              </p:par>
                            </p:childTnLst>
                          </p:cTn>
                        </p:par>
                        <p:par>
                          <p:cTn id="37" fill="hold">
                            <p:stCondLst>
                              <p:cond delay="13600"/>
                            </p:stCondLst>
                            <p:childTnLst>
                              <p:par>
                                <p:cTn id="38" presetID="1" presetClass="entr" presetSubtype="0" fill="hold" grpId="0" nodeType="afterEffect">
                                  <p:stCondLst>
                                    <p:cond delay="0"/>
                                  </p:stCondLst>
                                  <p:childTnLst>
                                    <p:set>
                                      <p:cBhvr>
                                        <p:cTn id="39" dur="1" fill="hold">
                                          <p:stCondLst>
                                            <p:cond delay="999"/>
                                          </p:stCondLst>
                                        </p:cTn>
                                        <p:tgtEl>
                                          <p:spTgt spid="87"/>
                                        </p:tgtEl>
                                        <p:attrNameLst>
                                          <p:attrName>style.visibility</p:attrName>
                                        </p:attrNameLst>
                                      </p:cBhvr>
                                      <p:to>
                                        <p:strVal val="visible"/>
                                      </p:to>
                                    </p:set>
                                  </p:childTnLst>
                                </p:cTn>
                              </p:par>
                            </p:childTnLst>
                          </p:cTn>
                        </p:par>
                        <p:par>
                          <p:cTn id="40" fill="hold">
                            <p:stCondLst>
                              <p:cond delay="14600"/>
                            </p:stCondLst>
                            <p:childTnLst>
                              <p:par>
                                <p:cTn id="41" presetID="35" presetClass="emph" presetSubtype="0" repeatCount="3000" fill="hold" grpId="1" nodeType="afterEffect">
                                  <p:stCondLst>
                                    <p:cond delay="0"/>
                                  </p:stCondLst>
                                  <p:childTnLst>
                                    <p:anim calcmode="discrete" valueType="str">
                                      <p:cBhvr>
                                        <p:cTn id="42" dur="500" fill="hold"/>
                                        <p:tgtEl>
                                          <p:spTgt spid="87"/>
                                        </p:tgtEl>
                                        <p:attrNameLst>
                                          <p:attrName>style.visibility</p:attrName>
                                        </p:attrNameLst>
                                      </p:cBhvr>
                                      <p:tavLst>
                                        <p:tav tm="0">
                                          <p:val>
                                            <p:strVal val="hidden"/>
                                          </p:val>
                                        </p:tav>
                                        <p:tav tm="50000">
                                          <p:val>
                                            <p:strVal val="visible"/>
                                          </p:val>
                                        </p:tav>
                                      </p:tavLst>
                                    </p:anim>
                                  </p:childTnLst>
                                </p:cTn>
                              </p:par>
                            </p:childTnLst>
                          </p:cTn>
                        </p:par>
                        <p:par>
                          <p:cTn id="43" fill="hold">
                            <p:stCondLst>
                              <p:cond delay="16100"/>
                            </p:stCondLst>
                            <p:childTnLst>
                              <p:par>
                                <p:cTn id="44" presetID="22" presetClass="entr" presetSubtype="2" fill="hold" nodeType="afterEffect">
                                  <p:stCondLst>
                                    <p:cond delay="500"/>
                                  </p:stCondLst>
                                  <p:childTnLst>
                                    <p:set>
                                      <p:cBhvr>
                                        <p:cTn id="45" dur="1" fill="hold">
                                          <p:stCondLst>
                                            <p:cond delay="0"/>
                                          </p:stCondLst>
                                        </p:cTn>
                                        <p:tgtEl>
                                          <p:spTgt spid="50"/>
                                        </p:tgtEl>
                                        <p:attrNameLst>
                                          <p:attrName>style.visibility</p:attrName>
                                        </p:attrNameLst>
                                      </p:cBhvr>
                                      <p:to>
                                        <p:strVal val="visible"/>
                                      </p:to>
                                    </p:set>
                                    <p:animEffect transition="in" filter="wipe(right)">
                                      <p:cBhvr>
                                        <p:cTn id="46" dur="20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200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2000"/>
                                        <p:tgtEl>
                                          <p:spTgt spid="64"/>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left)">
                                      <p:cBhvr>
                                        <p:cTn id="55" dur="1000"/>
                                        <p:tgtEl>
                                          <p:spTgt spid="84"/>
                                        </p:tgtEl>
                                      </p:cBhvr>
                                    </p:animEffect>
                                  </p:childTnLst>
                                </p:cTn>
                              </p:par>
                            </p:childTnLst>
                          </p:cTn>
                        </p:par>
                        <p:par>
                          <p:cTn id="56" fill="hold">
                            <p:stCondLst>
                              <p:cond delay="5000"/>
                            </p:stCondLst>
                            <p:childTnLst>
                              <p:par>
                                <p:cTn id="57" presetID="1" presetClass="entr" presetSubtype="0" fill="hold" grpId="0" nodeType="afterEffect">
                                  <p:stCondLst>
                                    <p:cond delay="1000"/>
                                  </p:stCondLst>
                                  <p:childTnLst>
                                    <p:set>
                                      <p:cBhvr>
                                        <p:cTn id="58" dur="1" fill="hold">
                                          <p:stCondLst>
                                            <p:cond delay="0"/>
                                          </p:stCondLst>
                                        </p:cTn>
                                        <p:tgtEl>
                                          <p:spTgt spid="76"/>
                                        </p:tgtEl>
                                        <p:attrNameLst>
                                          <p:attrName>style.visibility</p:attrName>
                                        </p:attrNameLst>
                                      </p:cBhvr>
                                      <p:to>
                                        <p:strVal val="visible"/>
                                      </p:to>
                                    </p:set>
                                  </p:childTnLst>
                                </p:cTn>
                              </p:par>
                            </p:childTnLst>
                          </p:cTn>
                        </p:par>
                        <p:par>
                          <p:cTn id="59" fill="hold">
                            <p:stCondLst>
                              <p:cond delay="6000"/>
                            </p:stCondLst>
                            <p:childTnLst>
                              <p:par>
                                <p:cTn id="60" presetID="35" presetClass="emph" presetSubtype="0" repeatCount="3000" fill="hold" grpId="1" nodeType="afterEffect">
                                  <p:stCondLst>
                                    <p:cond delay="0"/>
                                  </p:stCondLst>
                                  <p:childTnLst>
                                    <p:anim calcmode="discrete" valueType="str">
                                      <p:cBhvr>
                                        <p:cTn id="61" dur="500" fill="hold"/>
                                        <p:tgtEl>
                                          <p:spTgt spid="76"/>
                                        </p:tgtEl>
                                        <p:attrNameLst>
                                          <p:attrName>style.visibility</p:attrName>
                                        </p:attrNameLst>
                                      </p:cBhvr>
                                      <p:tavLst>
                                        <p:tav tm="0">
                                          <p:val>
                                            <p:strVal val="hidden"/>
                                          </p:val>
                                        </p:tav>
                                        <p:tav tm="50000">
                                          <p:val>
                                            <p:strVal val="visible"/>
                                          </p:val>
                                        </p:tav>
                                      </p:tavLst>
                                    </p:anim>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par>
                          <p:cTn id="65" fill="hold">
                            <p:stCondLst>
                              <p:cond delay="7500"/>
                            </p:stCondLst>
                            <p:childTnLst>
                              <p:par>
                                <p:cTn id="66" presetID="35" presetClass="emph" presetSubtype="0" repeatCount="3000" fill="hold" nodeType="afterEffect">
                                  <p:stCondLst>
                                    <p:cond delay="0"/>
                                  </p:stCondLst>
                                  <p:childTnLst>
                                    <p:anim calcmode="discrete" valueType="str">
                                      <p:cBhvr>
                                        <p:cTn id="67" dur="500" fill="hold"/>
                                        <p:tgtEl>
                                          <p:spTgt spid="78"/>
                                        </p:tgtEl>
                                        <p:attrNameLst>
                                          <p:attrName>style.visibility</p:attrName>
                                        </p:attrNameLst>
                                      </p:cBhvr>
                                      <p:tavLst>
                                        <p:tav tm="0">
                                          <p:val>
                                            <p:strVal val="hidden"/>
                                          </p:val>
                                        </p:tav>
                                        <p:tav tm="50000">
                                          <p:val>
                                            <p:strVal val="visible"/>
                                          </p:val>
                                        </p:tav>
                                      </p:tavLst>
                                    </p:anim>
                                  </p:childTnLst>
                                </p:cTn>
                              </p:par>
                            </p:childTnLst>
                          </p:cTn>
                        </p:par>
                        <p:par>
                          <p:cTn id="68" fill="hold">
                            <p:stCondLst>
                              <p:cond delay="9000"/>
                            </p:stCondLst>
                            <p:childTnLst>
                              <p:par>
                                <p:cTn id="69" presetID="1" presetClass="entr" presetSubtype="0" fill="hold" grpId="0" nodeType="afterEffect">
                                  <p:stCondLst>
                                    <p:cond delay="1000"/>
                                  </p:stCondLst>
                                  <p:childTnLst>
                                    <p:set>
                                      <p:cBhvr>
                                        <p:cTn id="70" dur="1" fill="hold">
                                          <p:stCondLst>
                                            <p:cond delay="0"/>
                                          </p:stCondLst>
                                        </p:cTn>
                                        <p:tgtEl>
                                          <p:spTgt spid="77"/>
                                        </p:tgtEl>
                                        <p:attrNameLst>
                                          <p:attrName>style.visibility</p:attrName>
                                        </p:attrNameLst>
                                      </p:cBhvr>
                                      <p:to>
                                        <p:strVal val="visible"/>
                                      </p:to>
                                    </p:set>
                                  </p:childTnLst>
                                </p:cTn>
                              </p:par>
                            </p:childTnLst>
                          </p:cTn>
                        </p:par>
                        <p:par>
                          <p:cTn id="71" fill="hold">
                            <p:stCondLst>
                              <p:cond delay="10000"/>
                            </p:stCondLst>
                            <p:childTnLst>
                              <p:par>
                                <p:cTn id="72" presetID="35" presetClass="emph" presetSubtype="0" repeatCount="3000" fill="hold" grpId="1" nodeType="afterEffect">
                                  <p:stCondLst>
                                    <p:cond delay="0"/>
                                  </p:stCondLst>
                                  <p:childTnLst>
                                    <p:anim calcmode="discrete" valueType="str">
                                      <p:cBhvr>
                                        <p:cTn id="7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74" fill="hold">
                            <p:stCondLst>
                              <p:cond delay="11500"/>
                            </p:stCondLst>
                            <p:childTnLst>
                              <p:par>
                                <p:cTn id="75" presetID="22" presetClass="entr" presetSubtype="8"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wipe(left)">
                                      <p:cBhvr>
                                        <p:cTn id="77" dur="2000"/>
                                        <p:tgtEl>
                                          <p:spTgt spid="68"/>
                                        </p:tgtEl>
                                      </p:cBhvr>
                                    </p:animEffect>
                                  </p:childTnLst>
                                </p:cTn>
                              </p:par>
                            </p:childTnLst>
                          </p:cTn>
                        </p:par>
                        <p:par>
                          <p:cTn id="78" fill="hold">
                            <p:stCondLst>
                              <p:cond delay="13500"/>
                            </p:stCondLst>
                            <p:childTnLst>
                              <p:par>
                                <p:cTn id="79" presetID="1" presetClass="entr" presetSubtype="0" fill="hold" grpId="0" nodeType="afterEffect">
                                  <p:stCondLst>
                                    <p:cond delay="0"/>
                                  </p:stCondLst>
                                  <p:childTnLst>
                                    <p:set>
                                      <p:cBhvr>
                                        <p:cTn id="80" dur="1" fill="hold">
                                          <p:stCondLst>
                                            <p:cond delay="999"/>
                                          </p:stCondLst>
                                        </p:cTn>
                                        <p:tgtEl>
                                          <p:spTgt spid="88"/>
                                        </p:tgtEl>
                                        <p:attrNameLst>
                                          <p:attrName>style.visibility</p:attrName>
                                        </p:attrNameLst>
                                      </p:cBhvr>
                                      <p:to>
                                        <p:strVal val="visible"/>
                                      </p:to>
                                    </p:set>
                                  </p:childTnLst>
                                </p:cTn>
                              </p:par>
                            </p:childTnLst>
                          </p:cTn>
                        </p:par>
                        <p:par>
                          <p:cTn id="81" fill="hold">
                            <p:stCondLst>
                              <p:cond delay="14500"/>
                            </p:stCondLst>
                            <p:childTnLst>
                              <p:par>
                                <p:cTn id="82" presetID="35" presetClass="emph" presetSubtype="0" repeatCount="3000" fill="hold" grpId="1" nodeType="afterEffect">
                                  <p:stCondLst>
                                    <p:cond delay="0"/>
                                  </p:stCondLst>
                                  <p:childTnLst>
                                    <p:anim calcmode="discrete" valueType="str">
                                      <p:cBhvr>
                                        <p:cTn id="83" dur="500" fill="hold"/>
                                        <p:tgtEl>
                                          <p:spTgt spid="88"/>
                                        </p:tgtEl>
                                        <p:attrNameLst>
                                          <p:attrName>style.visibility</p:attrName>
                                        </p:attrNameLst>
                                      </p:cBhvr>
                                      <p:tavLst>
                                        <p:tav tm="0">
                                          <p:val>
                                            <p:strVal val="hidden"/>
                                          </p:val>
                                        </p:tav>
                                        <p:tav tm="50000">
                                          <p:val>
                                            <p:strVal val="visible"/>
                                          </p:val>
                                        </p:tav>
                                      </p:tavLst>
                                    </p:anim>
                                  </p:childTnLst>
                                </p:cTn>
                              </p:par>
                            </p:childTnLst>
                          </p:cTn>
                        </p:par>
                        <p:par>
                          <p:cTn id="84" fill="hold">
                            <p:stCondLst>
                              <p:cond delay="16000"/>
                            </p:stCondLst>
                            <p:childTnLst>
                              <p:par>
                                <p:cTn id="85" presetID="22" presetClass="entr" presetSubtype="2" fill="hold" nodeType="afterEffect">
                                  <p:stCondLst>
                                    <p:cond delay="500"/>
                                  </p:stCondLst>
                                  <p:childTnLst>
                                    <p:set>
                                      <p:cBhvr>
                                        <p:cTn id="86" dur="1" fill="hold">
                                          <p:stCondLst>
                                            <p:cond delay="0"/>
                                          </p:stCondLst>
                                        </p:cTn>
                                        <p:tgtEl>
                                          <p:spTgt spid="73"/>
                                        </p:tgtEl>
                                        <p:attrNameLst>
                                          <p:attrName>style.visibility</p:attrName>
                                        </p:attrNameLst>
                                      </p:cBhvr>
                                      <p:to>
                                        <p:strVal val="visible"/>
                                      </p:to>
                                    </p:set>
                                    <p:animEffect transition="in" filter="wipe(right)">
                                      <p:cBhvr>
                                        <p:cTn id="87"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4" grpId="1" animBg="1"/>
      <p:bldP spid="55" grpId="0"/>
      <p:bldP spid="55" grpId="1"/>
      <p:bldP spid="76" grpId="0" animBg="1"/>
      <p:bldP spid="76" grpId="1" animBg="1"/>
      <p:bldP spid="77" grpId="0"/>
      <p:bldP spid="77" grpId="1"/>
      <p:bldP spid="87" grpId="0"/>
      <p:bldP spid="87" grpId="1"/>
      <p:bldP spid="88" grpId="0"/>
      <p:bldP spid="8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545145" y="1062316"/>
            <a:ext cx="8053710" cy="30345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45143" y="61616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93498" y="573898"/>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5.1.1 </a:t>
            </a:r>
            <a:r>
              <a:rPr lang="en-US" altLang="zh-CN" sz="2400" b="1" dirty="0" smtClean="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进程之间的通信</a:t>
            </a:r>
          </a:p>
        </p:txBody>
      </p:sp>
      <p:sp>
        <p:nvSpPr>
          <p:cNvPr id="2" name="矩形 1"/>
          <p:cNvSpPr/>
          <p:nvPr/>
        </p:nvSpPr>
        <p:spPr>
          <a:xfrm>
            <a:off x="2755595" y="3281081"/>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物理层</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51" name="矩形 50"/>
          <p:cNvSpPr/>
          <p:nvPr/>
        </p:nvSpPr>
        <p:spPr>
          <a:xfrm>
            <a:off x="2755595" y="2895599"/>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数据链路</a:t>
            </a:r>
            <a:r>
              <a:rPr lang="zh-CN" altLang="en-US" sz="1600" b="1" dirty="0" smtClean="0">
                <a:solidFill>
                  <a:schemeClr val="tx1"/>
                </a:solidFill>
                <a:latin typeface="微软雅黑" panose="020B0503020204020204" pitchFamily="34" charset="-122"/>
                <a:ea typeface="微软雅黑" panose="020B0503020204020204" pitchFamily="34" charset="-122"/>
              </a:rPr>
              <a:t>层</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52" name="矩形 51"/>
          <p:cNvSpPr/>
          <p:nvPr/>
        </p:nvSpPr>
        <p:spPr>
          <a:xfrm>
            <a:off x="2755595" y="2510117"/>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网络层</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53" name="矩形 52"/>
          <p:cNvSpPr/>
          <p:nvPr/>
        </p:nvSpPr>
        <p:spPr>
          <a:xfrm>
            <a:off x="2755595" y="2124631"/>
            <a:ext cx="1759189" cy="388520"/>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运输层</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54" name="矩形 53"/>
          <p:cNvSpPr/>
          <p:nvPr/>
        </p:nvSpPr>
        <p:spPr>
          <a:xfrm>
            <a:off x="2755595" y="1435936"/>
            <a:ext cx="1759189" cy="692977"/>
          </a:xfrm>
          <a:prstGeom prst="rect">
            <a:avLst/>
          </a:prstGeom>
          <a:solidFill>
            <a:srgbClr val="66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应用</a:t>
            </a:r>
            <a:r>
              <a:rPr lang="zh-CN" altLang="en-US" sz="1600" b="1" dirty="0" smtClean="0">
                <a:solidFill>
                  <a:schemeClr val="tx1"/>
                </a:solidFill>
                <a:latin typeface="微软雅黑" panose="020B0503020204020204" pitchFamily="34" charset="-122"/>
                <a:ea typeface="微软雅黑" panose="020B0503020204020204" pitchFamily="34" charset="-122"/>
              </a:rPr>
              <a:t>层</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4620254" y="1435936"/>
            <a:ext cx="1585428" cy="1074181"/>
            <a:chOff x="4620254" y="1435936"/>
            <a:chExt cx="1585428" cy="1074181"/>
          </a:xfrm>
        </p:grpSpPr>
        <p:sp>
          <p:nvSpPr>
            <p:cNvPr id="3" name="右大括号 2"/>
            <p:cNvSpPr/>
            <p:nvPr/>
          </p:nvSpPr>
          <p:spPr>
            <a:xfrm>
              <a:off x="4620254" y="1435936"/>
              <a:ext cx="224118" cy="1074181"/>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4831976" y="1619083"/>
              <a:ext cx="1373706" cy="707886"/>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用户功能中的最低层</a:t>
              </a:r>
            </a:p>
          </p:txBody>
        </p:sp>
      </p:grpSp>
      <p:grpSp>
        <p:nvGrpSpPr>
          <p:cNvPr id="67" name="组合 66"/>
          <p:cNvGrpSpPr/>
          <p:nvPr/>
        </p:nvGrpSpPr>
        <p:grpSpPr>
          <a:xfrm>
            <a:off x="1028175" y="2124631"/>
            <a:ext cx="1650166" cy="1459667"/>
            <a:chOff x="1028175" y="2124631"/>
            <a:chExt cx="1650166" cy="1459667"/>
          </a:xfrm>
        </p:grpSpPr>
        <p:sp>
          <p:nvSpPr>
            <p:cNvPr id="55" name="右大括号 54"/>
            <p:cNvSpPr/>
            <p:nvPr/>
          </p:nvSpPr>
          <p:spPr>
            <a:xfrm flipH="1">
              <a:off x="2454223" y="2124631"/>
              <a:ext cx="224118" cy="1459667"/>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矩形 55"/>
            <p:cNvSpPr/>
            <p:nvPr/>
          </p:nvSpPr>
          <p:spPr>
            <a:xfrm>
              <a:off x="1028175" y="2510117"/>
              <a:ext cx="1426048" cy="707886"/>
            </a:xfrm>
            <a:prstGeom prst="rect">
              <a:avLst/>
            </a:prstGeom>
          </p:spPr>
          <p:txBody>
            <a:bodyPr wrap="square">
              <a:spAutoFit/>
            </a:bodyPr>
            <a:lstStyle/>
            <a:p>
              <a:pPr algn="r">
                <a:lnSpc>
                  <a:spcPts val="2400"/>
                </a:lnSpc>
              </a:pPr>
              <a:r>
                <a:rPr lang="zh-CN" altLang="en-US" sz="1600" b="1" dirty="0">
                  <a:latin typeface="微软雅黑" panose="020B0503020204020204" pitchFamily="34" charset="-122"/>
                  <a:ea typeface="微软雅黑" panose="020B0503020204020204" pitchFamily="34" charset="-122"/>
                </a:rPr>
                <a:t>面向通信部分的最高层</a:t>
              </a:r>
            </a:p>
          </p:txBody>
        </p:sp>
      </p:grpSp>
      <p:grpSp>
        <p:nvGrpSpPr>
          <p:cNvPr id="68" name="组合 67"/>
          <p:cNvGrpSpPr/>
          <p:nvPr/>
        </p:nvGrpSpPr>
        <p:grpSpPr>
          <a:xfrm>
            <a:off x="6201470" y="2505002"/>
            <a:ext cx="1068912" cy="1220847"/>
            <a:chOff x="4620254" y="1421856"/>
            <a:chExt cx="1068912" cy="1220847"/>
          </a:xfrm>
        </p:grpSpPr>
        <p:sp>
          <p:nvSpPr>
            <p:cNvPr id="69" name="右大括号 68"/>
            <p:cNvSpPr/>
            <p:nvPr/>
          </p:nvSpPr>
          <p:spPr>
            <a:xfrm>
              <a:off x="4620254" y="1435936"/>
              <a:ext cx="224118" cy="1150519"/>
            </a:xfrm>
            <a:prstGeom prst="rightBrace">
              <a:avLst>
                <a:gd name="adj1" fmla="val 20333"/>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矩形 69"/>
            <p:cNvSpPr/>
            <p:nvPr/>
          </p:nvSpPr>
          <p:spPr>
            <a:xfrm>
              <a:off x="4742326" y="1421856"/>
              <a:ext cx="946840" cy="1220847"/>
            </a:xfrm>
            <a:prstGeom prst="rect">
              <a:avLst/>
            </a:prstGeom>
          </p:spPr>
          <p:txBody>
            <a:bodyPr wrap="square">
              <a:spAutoFit/>
            </a:bodyPr>
            <a:lstStyle/>
            <a:p>
              <a:pPr algn="ctr">
                <a:lnSpc>
                  <a:spcPts val="2200"/>
                </a:lnSpc>
              </a:pPr>
              <a:r>
                <a:rPr lang="zh-CN" altLang="en-US" sz="1400" b="1" dirty="0">
                  <a:solidFill>
                    <a:srgbClr val="000099"/>
                  </a:solidFill>
                  <a:latin typeface="微软雅黑" panose="020B0503020204020204" pitchFamily="34" charset="-122"/>
                  <a:ea typeface="微软雅黑" panose="020B0503020204020204" pitchFamily="34" charset="-122"/>
                </a:rPr>
                <a:t>网络</a:t>
              </a:r>
              <a:r>
                <a:rPr lang="zh-CN" altLang="en-US" sz="1400" b="1" dirty="0" smtClean="0">
                  <a:solidFill>
                    <a:srgbClr val="000099"/>
                  </a:solidFill>
                  <a:latin typeface="微软雅黑" panose="020B0503020204020204" pitchFamily="34" charset="-122"/>
                  <a:ea typeface="微软雅黑" panose="020B0503020204020204" pitchFamily="34" charset="-122"/>
                </a:rPr>
                <a:t>核心中的路由器实现和使用</a:t>
              </a:r>
              <a:endParaRPr lang="zh-CN" altLang="en-US" sz="1400" b="1" dirty="0">
                <a:solidFill>
                  <a:srgbClr val="000099"/>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214473" y="1435936"/>
            <a:ext cx="1085794" cy="2294177"/>
            <a:chOff x="4620254" y="292278"/>
            <a:chExt cx="1085794" cy="2294177"/>
          </a:xfrm>
        </p:grpSpPr>
        <p:sp>
          <p:nvSpPr>
            <p:cNvPr id="72" name="右大括号 71"/>
            <p:cNvSpPr/>
            <p:nvPr/>
          </p:nvSpPr>
          <p:spPr>
            <a:xfrm>
              <a:off x="4620254" y="292278"/>
              <a:ext cx="224118" cy="2294177"/>
            </a:xfrm>
            <a:prstGeom prst="rightBrace">
              <a:avLst>
                <a:gd name="adj1" fmla="val 20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4759208" y="851770"/>
              <a:ext cx="946840" cy="1220847"/>
            </a:xfrm>
            <a:prstGeom prst="rect">
              <a:avLst/>
            </a:prstGeom>
            <a:ln>
              <a:noFill/>
            </a:ln>
          </p:spPr>
          <p:txBody>
            <a:bodyPr wrap="square">
              <a:spAutoFit/>
            </a:bodyPr>
            <a:lstStyle/>
            <a:p>
              <a:pPr algn="ct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边缘</a:t>
              </a:r>
              <a:r>
                <a:rPr lang="zh-CN" altLang="en-US" sz="1400" b="1" dirty="0" smtClean="0">
                  <a:solidFill>
                    <a:srgbClr val="C00000"/>
                  </a:solidFill>
                  <a:latin typeface="微软雅黑" panose="020B0503020204020204" pitchFamily="34" charset="-122"/>
                  <a:ea typeface="微软雅黑" panose="020B0503020204020204" pitchFamily="34" charset="-122"/>
                </a:rPr>
                <a:t>部分中的主机</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lnSpc>
                  <a:spcPts val="2200"/>
                </a:lnSpc>
              </a:pPr>
              <a:r>
                <a:rPr lang="zh-CN" altLang="en-US" sz="1400" b="1" dirty="0" smtClean="0">
                  <a:solidFill>
                    <a:srgbClr val="C00000"/>
                  </a:solidFill>
                  <a:latin typeface="微软雅黑" panose="020B0503020204020204" pitchFamily="34" charset="-122"/>
                  <a:ea typeface="微软雅黑" panose="020B0503020204020204" pitchFamily="34" charset="-122"/>
                </a:rPr>
                <a:t>实现和使用</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69022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1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up)">
                                      <p:cBhvr>
                                        <p:cTn id="17" dur="10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确认丢失</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若 </a:t>
            </a:r>
            <a:r>
              <a:rPr lang="en-US" altLang="zh-CN" sz="2000" b="1" dirty="0">
                <a:latin typeface="微软雅黑" pitchFamily="34" charset="-122"/>
                <a:ea typeface="微软雅黑" pitchFamily="34" charset="-122"/>
              </a:rPr>
              <a:t>B </a:t>
            </a:r>
            <a:r>
              <a:rPr lang="zh-CN" altLang="en-US" sz="2000" b="1" dirty="0" smtClean="0">
                <a:latin typeface="微软雅黑" pitchFamily="34" charset="-122"/>
                <a:ea typeface="微软雅黑" pitchFamily="34" charset="-122"/>
              </a:rPr>
              <a:t>所</a:t>
            </a:r>
            <a:r>
              <a:rPr lang="zh-CN" altLang="en-US" sz="2000" b="1" dirty="0">
                <a:latin typeface="微软雅黑" pitchFamily="34" charset="-122"/>
                <a:ea typeface="微软雅黑" pitchFamily="34" charset="-122"/>
              </a:rPr>
              <a:t>发送的对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了，那么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在设定的超时重传时间</a:t>
            </a:r>
            <a:r>
              <a:rPr lang="zh-CN" altLang="en-US" sz="2000" b="1" dirty="0" smtClean="0">
                <a:latin typeface="微软雅黑" pitchFamily="34" charset="-122"/>
                <a:ea typeface="微软雅黑" pitchFamily="34" charset="-122"/>
              </a:rPr>
              <a:t>内将不会收到</a:t>
            </a:r>
            <a:r>
              <a:rPr lang="zh-CN" altLang="en-US" sz="2000" b="1" dirty="0">
                <a:latin typeface="微软雅黑" pitchFamily="34" charset="-122"/>
                <a:ea typeface="微软雅黑" pitchFamily="34" charset="-122"/>
              </a:rPr>
              <a:t>确认</a:t>
            </a:r>
            <a:r>
              <a:rPr lang="zh-CN" altLang="en-US" sz="2000" b="1" dirty="0" smtClean="0">
                <a:latin typeface="微软雅黑" pitchFamily="34" charset="-122"/>
                <a:ea typeface="微软雅黑" pitchFamily="34" charset="-122"/>
              </a:rPr>
              <a:t>，因此 </a:t>
            </a:r>
            <a:r>
              <a:rPr lang="en-US" altLang="zh-CN" sz="2000" b="1" dirty="0" smtClean="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a:t>
            </a:r>
            <a:r>
              <a:rPr lang="zh-CN" altLang="en-US" sz="2000" b="1" dirty="0" smtClean="0">
                <a:latin typeface="微软雅黑" pitchFamily="34" charset="-122"/>
                <a:ea typeface="微软雅黑" pitchFamily="34" charset="-122"/>
              </a:rPr>
              <a:t>后</a:t>
            </a:r>
            <a:r>
              <a:rPr lang="zh-CN" altLang="en-US" sz="2000" b="1" dirty="0" smtClean="0">
                <a:solidFill>
                  <a:srgbClr val="C00000"/>
                </a:solidFill>
                <a:latin typeface="微软雅黑" pitchFamily="34" charset="-122"/>
                <a:ea typeface="微软雅黑" pitchFamily="34" charset="-122"/>
              </a:rPr>
              <a:t>重传</a:t>
            </a:r>
            <a:r>
              <a:rPr lang="zh-CN" altLang="en-US"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假定 </a:t>
            </a:r>
            <a:r>
              <a:rPr lang="en-US" altLang="zh-CN" sz="2000" b="1" dirty="0">
                <a:latin typeface="微软雅黑" pitchFamily="34" charset="-122"/>
                <a:ea typeface="微软雅黑" pitchFamily="34" charset="-122"/>
              </a:rPr>
              <a:t>B </a:t>
            </a:r>
            <a:r>
              <a:rPr lang="zh-CN" altLang="en-US" sz="2000" b="1" dirty="0" smtClean="0">
                <a:latin typeface="微软雅黑" pitchFamily="34" charset="-122"/>
                <a:ea typeface="微软雅黑" pitchFamily="34" charset="-122"/>
              </a:rPr>
              <a:t>正确收到了 </a:t>
            </a:r>
            <a:r>
              <a:rPr lang="en-US" altLang="zh-CN" sz="2000" b="1" dirty="0" smtClean="0">
                <a:solidFill>
                  <a:srgbClr val="C00000"/>
                </a:solidFill>
                <a:latin typeface="微软雅黑" pitchFamily="34" charset="-122"/>
                <a:ea typeface="微软雅黑" pitchFamily="34" charset="-122"/>
              </a:rPr>
              <a:t>A </a:t>
            </a:r>
            <a:r>
              <a:rPr lang="zh-CN" altLang="en-US" sz="2000" b="1" dirty="0" smtClean="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的分组 </a:t>
            </a:r>
            <a:r>
              <a:rPr lang="en-US" altLang="zh-CN" sz="2000" b="1" dirty="0" smtClean="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应采取两个行动：</a:t>
            </a:r>
          </a:p>
          <a:p>
            <a:pPr marL="990600" indent="-342900">
              <a:lnSpc>
                <a:spcPts val="3200"/>
              </a:lnSpc>
              <a:buClr>
                <a:srgbClr val="993300"/>
              </a:buClr>
              <a:buSzPct val="80000"/>
              <a:buFont typeface="Wingdings" panose="05000000000000000000" pitchFamily="2" charset="2"/>
              <a:buChar char="p"/>
            </a:pPr>
            <a:r>
              <a:rPr lang="en-US" altLang="zh-CN" sz="2000" b="1" dirty="0" smtClean="0">
                <a:latin typeface="微软雅黑" pitchFamily="34" charset="-122"/>
                <a:ea typeface="微软雅黑" pitchFamily="34" charset="-122"/>
              </a:rPr>
              <a:t>(1) </a:t>
            </a:r>
            <a:r>
              <a:rPr lang="zh-CN" altLang="en-US" sz="2000" b="1" dirty="0" smtClean="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这个重复的分组 </a:t>
            </a:r>
            <a:r>
              <a:rPr lang="en-US" altLang="zh-CN" sz="2000" b="1" dirty="0" smtClean="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不向上层交付。</a:t>
            </a:r>
          </a:p>
          <a:p>
            <a:pPr marL="990600" indent="-342900">
              <a:lnSpc>
                <a:spcPts val="3200"/>
              </a:lnSpc>
              <a:buClr>
                <a:srgbClr val="993300"/>
              </a:buClr>
              <a:buSzPct val="80000"/>
              <a:buFont typeface="Wingdings" panose="05000000000000000000" pitchFamily="2" charset="2"/>
              <a:buChar char="p"/>
            </a:pPr>
            <a:r>
              <a:rPr lang="en-US" altLang="zh-CN" sz="2000" b="1" dirty="0" smtClean="0">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向 </a:t>
            </a:r>
            <a:r>
              <a:rPr lang="en-US" altLang="zh-CN" sz="2000" b="1" dirty="0">
                <a:solidFill>
                  <a:srgbClr val="0000FF"/>
                </a:solidFill>
                <a:latin typeface="微软雅黑" pitchFamily="34" charset="-122"/>
                <a:ea typeface="微软雅黑" pitchFamily="34" charset="-122"/>
              </a:rPr>
              <a:t>A </a:t>
            </a:r>
            <a:r>
              <a:rPr lang="zh-CN" altLang="en-US" sz="2000" b="1" dirty="0">
                <a:solidFill>
                  <a:srgbClr val="0000FF"/>
                </a:solidFill>
                <a:latin typeface="微软雅黑" pitchFamily="34" charset="-122"/>
                <a:ea typeface="微软雅黑" pitchFamily="34" charset="-122"/>
              </a:rPr>
              <a:t>发送确认。</a:t>
            </a:r>
          </a:p>
        </p:txBody>
      </p:sp>
    </p:spTree>
    <p:extLst>
      <p:ext uri="{BB962C8B-B14F-4D97-AF65-F5344CB8AC3E}">
        <p14:creationId xmlns:p14="http://schemas.microsoft.com/office/powerpoint/2010/main" val="28631794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确认</a:t>
            </a:r>
            <a:r>
              <a:rPr lang="zh-CN" altLang="en-US" sz="2000" b="1" dirty="0">
                <a:solidFill>
                  <a:srgbClr val="C00000"/>
                </a:solidFill>
                <a:latin typeface="微软雅黑" pitchFamily="34" charset="-122"/>
                <a:ea typeface="微软雅黑" pitchFamily="34" charset="-122"/>
              </a:rPr>
              <a:t>迟到</a:t>
            </a:r>
          </a:p>
          <a:p>
            <a:pPr marL="633413" indent="-342900">
              <a:lnSpc>
                <a:spcPts val="3200"/>
              </a:lnSpc>
              <a:buClr>
                <a:srgbClr val="7030A0"/>
              </a:buClr>
              <a:buFont typeface="+mj-lt"/>
              <a:buAutoNum type="arabicPeriod"/>
            </a:pPr>
            <a:r>
              <a:rPr lang="en-US" altLang="zh-CN" sz="2000" b="1" dirty="0" smtClean="0">
                <a:latin typeface="微软雅黑" pitchFamily="34" charset="-122"/>
                <a:ea typeface="微软雅黑" pitchFamily="34" charset="-122"/>
              </a:rPr>
              <a:t>B </a:t>
            </a:r>
            <a:r>
              <a:rPr lang="zh-CN" altLang="en-US" sz="2000" b="1" dirty="0">
                <a:latin typeface="微软雅黑" pitchFamily="34" charset="-122"/>
                <a:ea typeface="微软雅黑" pitchFamily="34" charset="-122"/>
              </a:rPr>
              <a:t>对分组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的确认迟到</a:t>
            </a:r>
            <a:r>
              <a:rPr lang="zh-CN" altLang="en-US" sz="2000" b="1" dirty="0" smtClean="0">
                <a:latin typeface="微软雅黑" pitchFamily="34" charset="-122"/>
                <a:ea typeface="微软雅黑" pitchFamily="34" charset="-122"/>
              </a:rPr>
              <a:t>了</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在超时计时器到期后</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smtClean="0">
                <a:latin typeface="微软雅黑" pitchFamily="34" charset="-122"/>
                <a:ea typeface="微软雅黑" pitchFamily="34" charset="-122"/>
              </a:rPr>
              <a:t>会</a:t>
            </a:r>
            <a:r>
              <a:rPr lang="zh-CN" altLang="en-US" sz="2000" b="1" dirty="0">
                <a:latin typeface="微软雅黑" pitchFamily="34" charset="-122"/>
                <a:ea typeface="微软雅黑" pitchFamily="34" charset="-122"/>
              </a:rPr>
              <a:t>收到</a:t>
            </a:r>
            <a:r>
              <a:rPr lang="zh-CN" altLang="en-US" sz="2000" b="1" dirty="0">
                <a:solidFill>
                  <a:srgbClr val="C00000"/>
                </a:solidFill>
                <a:latin typeface="微软雅黑" pitchFamily="34" charset="-122"/>
                <a:ea typeface="微软雅黑" pitchFamily="34" charset="-122"/>
              </a:rPr>
              <a:t>重复</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重复的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，并</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确认分组。</a:t>
            </a:r>
          </a:p>
          <a:p>
            <a:pPr marL="633413" indent="-342900">
              <a:lnSpc>
                <a:spcPts val="3200"/>
              </a:lnSpc>
              <a:buClr>
                <a:srgbClr val="7030A0"/>
              </a:buClr>
              <a:buFont typeface="+mj-lt"/>
              <a:buAutoNum type="arabicPeriod"/>
            </a:pPr>
            <a:r>
              <a:rPr lang="en-US" altLang="zh-CN" sz="2000" b="1" dirty="0" smtClean="0">
                <a:latin typeface="微软雅黑" pitchFamily="34" charset="-122"/>
                <a:ea typeface="微软雅黑" pitchFamily="34" charset="-122"/>
              </a:rPr>
              <a:t>A </a:t>
            </a:r>
            <a:r>
              <a:rPr lang="zh-CN" altLang="en-US" sz="2000" b="1" dirty="0">
                <a:latin typeface="微软雅黑" pitchFamily="34" charset="-122"/>
                <a:ea typeface="微软雅黑" pitchFamily="34" charset="-122"/>
              </a:rPr>
              <a:t>会收到重复的确认。对重复的确认的</a:t>
            </a:r>
            <a:r>
              <a:rPr lang="zh-CN" altLang="en-US" sz="2000" b="1" dirty="0" smtClean="0">
                <a:latin typeface="微软雅黑" pitchFamily="34" charset="-122"/>
                <a:ea typeface="微软雅黑" pitchFamily="34" charset="-122"/>
              </a:rPr>
              <a:t>处理：</a:t>
            </a:r>
            <a:r>
              <a:rPr lang="zh-CN" altLang="en-US" sz="2000" b="1" dirty="0" smtClean="0">
                <a:solidFill>
                  <a:srgbClr val="C00000"/>
                </a:solidFill>
                <a:latin typeface="微软雅黑" pitchFamily="34" charset="-122"/>
                <a:ea typeface="微软雅黑" pitchFamily="34" charset="-122"/>
              </a:rPr>
              <a:t>丢弃。</a:t>
            </a:r>
            <a:endParaRPr lang="zh-CN" altLang="en-US" sz="20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6243687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62169" y="6051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7" name="圆角矩形 6"/>
          <p:cNvSpPr/>
          <p:nvPr/>
        </p:nvSpPr>
        <p:spPr>
          <a:xfrm>
            <a:off x="545144" y="1025023"/>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2151462" y="1337233"/>
            <a:ext cx="1082227" cy="2099762"/>
            <a:chOff x="1965184" y="1647602"/>
            <a:chExt cx="1834656" cy="3179763"/>
          </a:xfrm>
        </p:grpSpPr>
        <p:sp>
          <p:nvSpPr>
            <p:cNvPr id="54"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56" name="Rectangle 30"/>
          <p:cNvSpPr>
            <a:spLocks noChangeArrowheads="1"/>
          </p:cNvSpPr>
          <p:nvPr/>
        </p:nvSpPr>
        <p:spPr bwMode="auto">
          <a:xfrm>
            <a:off x="1982174"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57" name="Rectangle 31"/>
          <p:cNvSpPr>
            <a:spLocks noChangeArrowheads="1"/>
          </p:cNvSpPr>
          <p:nvPr/>
        </p:nvSpPr>
        <p:spPr bwMode="auto">
          <a:xfrm>
            <a:off x="3082484"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grpSp>
        <p:nvGrpSpPr>
          <p:cNvPr id="58" name="Group 32"/>
          <p:cNvGrpSpPr>
            <a:grpSpLocks/>
          </p:cNvGrpSpPr>
          <p:nvPr/>
        </p:nvGrpSpPr>
        <p:grpSpPr bwMode="auto">
          <a:xfrm>
            <a:off x="2153156" y="1415894"/>
            <a:ext cx="1080298" cy="458853"/>
            <a:chOff x="3769" y="1868"/>
            <a:chExt cx="1057" cy="490"/>
          </a:xfrm>
        </p:grpSpPr>
        <p:sp>
          <p:nvSpPr>
            <p:cNvPr id="59"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smtClean="0">
                  <a:solidFill>
                    <a:srgbClr val="0000FF"/>
                  </a:solidFill>
                  <a:latin typeface="微软雅黑" pitchFamily="34" charset="-122"/>
                  <a:ea typeface="微软雅黑" pitchFamily="34" charset="-122"/>
                </a:rPr>
                <a:t>1</a:t>
              </a:r>
              <a:endParaRPr lang="en-US" altLang="zh-CN" sz="1400" b="1" baseline="-25000" dirty="0">
                <a:solidFill>
                  <a:srgbClr val="0000FF"/>
                </a:solidFill>
                <a:latin typeface="微软雅黑" pitchFamily="34" charset="-122"/>
                <a:ea typeface="微软雅黑" pitchFamily="34" charset="-122"/>
              </a:endParaRPr>
            </a:p>
          </p:txBody>
        </p:sp>
      </p:grpSp>
      <p:grpSp>
        <p:nvGrpSpPr>
          <p:cNvPr id="62" name="Group 36"/>
          <p:cNvGrpSpPr>
            <a:grpSpLocks/>
          </p:cNvGrpSpPr>
          <p:nvPr/>
        </p:nvGrpSpPr>
        <p:grpSpPr bwMode="auto">
          <a:xfrm>
            <a:off x="2152219" y="2286778"/>
            <a:ext cx="1082519" cy="458853"/>
            <a:chOff x="3439" y="3564"/>
            <a:chExt cx="1156" cy="490"/>
          </a:xfrm>
        </p:grpSpPr>
        <p:sp>
          <p:nvSpPr>
            <p:cNvPr id="63"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66" name="Text Box 40"/>
          <p:cNvSpPr txBox="1">
            <a:spLocks noChangeArrowheads="1"/>
          </p:cNvSpPr>
          <p:nvPr/>
        </p:nvSpPr>
        <p:spPr bwMode="auto">
          <a:xfrm>
            <a:off x="2263248"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smtClean="0">
                <a:solidFill>
                  <a:srgbClr val="0000FF"/>
                </a:solidFill>
                <a:latin typeface="微软雅黑" pitchFamily="34" charset="-122"/>
                <a:ea typeface="微软雅黑" pitchFamily="34" charset="-122"/>
              </a:rPr>
              <a:t>确认丢失</a:t>
            </a:r>
            <a:endParaRPr kumimoji="0" lang="zh-CN" altLang="en-US" sz="1400" b="1" dirty="0">
              <a:solidFill>
                <a:srgbClr val="0000FF"/>
              </a:solidFill>
              <a:latin typeface="微软雅黑" pitchFamily="34" charset="-122"/>
              <a:ea typeface="微软雅黑" pitchFamily="34" charset="-122"/>
            </a:endParaRPr>
          </a:p>
        </p:txBody>
      </p:sp>
      <p:grpSp>
        <p:nvGrpSpPr>
          <p:cNvPr id="67" name="Group 41"/>
          <p:cNvGrpSpPr>
            <a:grpSpLocks/>
          </p:cNvGrpSpPr>
          <p:nvPr/>
        </p:nvGrpSpPr>
        <p:grpSpPr bwMode="auto">
          <a:xfrm>
            <a:off x="2136299" y="2734396"/>
            <a:ext cx="1102183" cy="311833"/>
            <a:chOff x="2012" y="2283"/>
            <a:chExt cx="1177" cy="333"/>
          </a:xfrm>
        </p:grpSpPr>
        <p:sp>
          <p:nvSpPr>
            <p:cNvPr id="68"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smtClean="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0" name="Text Box 47"/>
          <p:cNvSpPr txBox="1">
            <a:spLocks noChangeArrowheads="1"/>
          </p:cNvSpPr>
          <p:nvPr/>
        </p:nvSpPr>
        <p:spPr bwMode="auto">
          <a:xfrm>
            <a:off x="1280398"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a:t>
            </a:r>
            <a:r>
              <a:rPr kumimoji="0" lang="zh-CN" altLang="en-US" sz="1400" b="1" dirty="0" smtClean="0">
                <a:solidFill>
                  <a:srgbClr val="CC00CC"/>
                </a:solidFill>
                <a:latin typeface="微软雅黑" pitchFamily="34" charset="-122"/>
                <a:ea typeface="微软雅黑" pitchFamily="34" charset="-122"/>
              </a:rPr>
              <a:t>重传</a:t>
            </a:r>
            <a:endParaRPr kumimoji="0" lang="zh-CN" altLang="en-US" sz="1400" b="1" dirty="0">
              <a:solidFill>
                <a:srgbClr val="CC00CC"/>
              </a:solidFill>
              <a:latin typeface="微软雅黑" pitchFamily="34" charset="-122"/>
              <a:ea typeface="微软雅黑" pitchFamily="34" charset="-122"/>
            </a:endParaRPr>
          </a:p>
        </p:txBody>
      </p:sp>
      <p:grpSp>
        <p:nvGrpSpPr>
          <p:cNvPr id="71" name="Group 48"/>
          <p:cNvGrpSpPr>
            <a:grpSpLocks/>
          </p:cNvGrpSpPr>
          <p:nvPr/>
        </p:nvGrpSpPr>
        <p:grpSpPr bwMode="auto">
          <a:xfrm>
            <a:off x="1576311" y="1738027"/>
            <a:ext cx="499119" cy="546878"/>
            <a:chOff x="3153" y="2204"/>
            <a:chExt cx="533" cy="584"/>
          </a:xfrm>
        </p:grpSpPr>
        <p:sp>
          <p:nvSpPr>
            <p:cNvPr id="72"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74" name="Group 51"/>
          <p:cNvGrpSpPr>
            <a:grpSpLocks/>
          </p:cNvGrpSpPr>
          <p:nvPr/>
        </p:nvGrpSpPr>
        <p:grpSpPr bwMode="auto">
          <a:xfrm>
            <a:off x="2290137" y="1839164"/>
            <a:ext cx="937372" cy="336180"/>
            <a:chOff x="4012" y="2397"/>
            <a:chExt cx="1001" cy="359"/>
          </a:xfrm>
        </p:grpSpPr>
        <p:sp>
          <p:nvSpPr>
            <p:cNvPr id="75" name="Line 52"/>
            <p:cNvSpPr>
              <a:spLocks noChangeShapeType="1"/>
            </p:cNvSpPr>
            <p:nvPr/>
          </p:nvSpPr>
          <p:spPr bwMode="auto">
            <a:xfrm flipH="1">
              <a:off x="4012" y="2555"/>
              <a:ext cx="1001"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53"/>
            <p:cNvSpPr txBox="1">
              <a:spLocks noChangeArrowheads="1"/>
            </p:cNvSpPr>
            <p:nvPr/>
          </p:nvSpPr>
          <p:spPr bwMode="auto">
            <a:xfrm rot="21169770">
              <a:off x="4145" y="2397"/>
              <a:ext cx="7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smtClean="0">
                  <a:latin typeface="微软雅黑" pitchFamily="34" charset="-122"/>
                  <a:ea typeface="微软雅黑" pitchFamily="34" charset="-122"/>
                </a:rPr>
                <a:t>ACK </a:t>
              </a:r>
              <a:r>
                <a:rPr kumimoji="0" lang="en-US" altLang="zh-CN" sz="1200" b="1" baseline="-25000" dirty="0" smtClean="0">
                  <a:latin typeface="微软雅黑" pitchFamily="34" charset="-122"/>
                  <a:ea typeface="微软雅黑" pitchFamily="34" charset="-122"/>
                </a:rPr>
                <a:t>1</a:t>
              </a:r>
              <a:endParaRPr kumimoji="0" lang="en-US" altLang="zh-CN" sz="1200" b="1" baseline="-25000" dirty="0">
                <a:latin typeface="微软雅黑" pitchFamily="34" charset="-122"/>
                <a:ea typeface="微软雅黑" pitchFamily="34" charset="-122"/>
              </a:endParaRPr>
            </a:p>
          </p:txBody>
        </p:sp>
      </p:grpSp>
      <p:sp>
        <p:nvSpPr>
          <p:cNvPr id="77" name="AutoShape 57"/>
          <p:cNvSpPr>
            <a:spLocks noChangeArrowheads="1"/>
          </p:cNvSpPr>
          <p:nvPr/>
        </p:nvSpPr>
        <p:spPr bwMode="auto">
          <a:xfrm>
            <a:off x="2094160" y="1944043"/>
            <a:ext cx="414841" cy="340862"/>
          </a:xfrm>
          <a:prstGeom prst="irregularSeal1">
            <a:avLst/>
          </a:prstGeom>
          <a:solidFill>
            <a:srgbClr val="FF0000"/>
          </a:solidFill>
          <a:ln w="9525" algn="ctr">
            <a:solidFill>
              <a:schemeClr val="tx1"/>
            </a:solidFill>
            <a:miter lim="800000"/>
            <a:headEnd/>
            <a:tailEnd/>
          </a:ln>
          <a:effectLst/>
          <a:extLst/>
        </p:spPr>
        <p:txBody>
          <a:bodyPr wrap="none" anchor="ctr"/>
          <a:lstStyle/>
          <a:p>
            <a:endParaRPr lang="zh-CN" altLang="en-US" sz="1400" b="1">
              <a:latin typeface="微软雅黑" pitchFamily="34" charset="-122"/>
              <a:ea typeface="微软雅黑" pitchFamily="34" charset="-122"/>
            </a:endParaRPr>
          </a:p>
        </p:txBody>
      </p:sp>
      <p:grpSp>
        <p:nvGrpSpPr>
          <p:cNvPr id="78" name="组合 77"/>
          <p:cNvGrpSpPr/>
          <p:nvPr/>
        </p:nvGrpSpPr>
        <p:grpSpPr>
          <a:xfrm>
            <a:off x="6030643" y="1337233"/>
            <a:ext cx="1082227" cy="2692542"/>
            <a:chOff x="6891708" y="1647602"/>
            <a:chExt cx="1834656" cy="3179763"/>
          </a:xfrm>
        </p:grpSpPr>
        <p:sp>
          <p:nvSpPr>
            <p:cNvPr id="79" name="Line 28"/>
            <p:cNvSpPr>
              <a:spLocks noChangeShapeType="1"/>
            </p:cNvSpPr>
            <p:nvPr/>
          </p:nvSpPr>
          <p:spPr bwMode="auto">
            <a:xfrm>
              <a:off x="6891708"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Line 29"/>
            <p:cNvSpPr>
              <a:spLocks noChangeShapeType="1"/>
            </p:cNvSpPr>
            <p:nvPr/>
          </p:nvSpPr>
          <p:spPr bwMode="auto">
            <a:xfrm>
              <a:off x="8726364"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81" name="Rectangle 30"/>
          <p:cNvSpPr>
            <a:spLocks noChangeArrowheads="1"/>
          </p:cNvSpPr>
          <p:nvPr/>
        </p:nvSpPr>
        <p:spPr bwMode="auto">
          <a:xfrm>
            <a:off x="5861356"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82" name="Rectangle 31"/>
          <p:cNvSpPr>
            <a:spLocks noChangeArrowheads="1"/>
          </p:cNvSpPr>
          <p:nvPr/>
        </p:nvSpPr>
        <p:spPr bwMode="auto">
          <a:xfrm>
            <a:off x="6961666"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83" name="Group 32"/>
          <p:cNvGrpSpPr>
            <a:grpSpLocks/>
          </p:cNvGrpSpPr>
          <p:nvPr/>
        </p:nvGrpSpPr>
        <p:grpSpPr bwMode="auto">
          <a:xfrm>
            <a:off x="6032337" y="1415894"/>
            <a:ext cx="1080298" cy="458853"/>
            <a:chOff x="3769" y="1868"/>
            <a:chExt cx="1057" cy="490"/>
          </a:xfrm>
        </p:grpSpPr>
        <p:sp>
          <p:nvSpPr>
            <p:cNvPr id="84"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6"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87" name="Group 36"/>
          <p:cNvGrpSpPr>
            <a:grpSpLocks/>
          </p:cNvGrpSpPr>
          <p:nvPr/>
        </p:nvGrpSpPr>
        <p:grpSpPr bwMode="auto">
          <a:xfrm>
            <a:off x="6031400" y="2286778"/>
            <a:ext cx="1082519" cy="458853"/>
            <a:chOff x="3439" y="3564"/>
            <a:chExt cx="1156" cy="490"/>
          </a:xfrm>
        </p:grpSpPr>
        <p:sp>
          <p:nvSpPr>
            <p:cNvPr id="88"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91" name="Text Box 40"/>
          <p:cNvSpPr txBox="1">
            <a:spLocks noChangeArrowheads="1"/>
          </p:cNvSpPr>
          <p:nvPr/>
        </p:nvSpPr>
        <p:spPr bwMode="auto">
          <a:xfrm>
            <a:off x="6142429"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smtClean="0">
                <a:solidFill>
                  <a:srgbClr val="0000FF"/>
                </a:solidFill>
                <a:latin typeface="微软雅黑" pitchFamily="34" charset="-122"/>
                <a:ea typeface="微软雅黑" pitchFamily="34" charset="-122"/>
              </a:rPr>
              <a:t>确认迟到</a:t>
            </a:r>
            <a:endParaRPr kumimoji="0" lang="zh-CN" altLang="en-US" sz="1400" b="1" dirty="0">
              <a:solidFill>
                <a:srgbClr val="0000FF"/>
              </a:solidFill>
              <a:latin typeface="微软雅黑" pitchFamily="34" charset="-122"/>
              <a:ea typeface="微软雅黑" pitchFamily="34" charset="-122"/>
            </a:endParaRPr>
          </a:p>
        </p:txBody>
      </p:sp>
      <p:grpSp>
        <p:nvGrpSpPr>
          <p:cNvPr id="92" name="Group 41"/>
          <p:cNvGrpSpPr>
            <a:grpSpLocks/>
          </p:cNvGrpSpPr>
          <p:nvPr/>
        </p:nvGrpSpPr>
        <p:grpSpPr bwMode="auto">
          <a:xfrm>
            <a:off x="6015481" y="2734396"/>
            <a:ext cx="1102183" cy="311833"/>
            <a:chOff x="2012" y="2283"/>
            <a:chExt cx="1177" cy="333"/>
          </a:xfrm>
        </p:grpSpPr>
        <p:sp>
          <p:nvSpPr>
            <p:cNvPr id="93"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smtClean="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95" name="Text Box 47"/>
          <p:cNvSpPr txBox="1">
            <a:spLocks noChangeArrowheads="1"/>
          </p:cNvSpPr>
          <p:nvPr/>
        </p:nvSpPr>
        <p:spPr bwMode="auto">
          <a:xfrm>
            <a:off x="5130084"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a:r>
              <a:rPr kumimoji="0" lang="zh-CN" altLang="en-US" sz="1400" b="1" dirty="0">
                <a:solidFill>
                  <a:srgbClr val="CC00CC"/>
                </a:solidFill>
                <a:latin typeface="微软雅黑" pitchFamily="34" charset="-122"/>
                <a:ea typeface="微软雅黑" pitchFamily="34" charset="-122"/>
              </a:rPr>
              <a:t>超时</a:t>
            </a:r>
            <a:r>
              <a:rPr kumimoji="0" lang="zh-CN" altLang="en-US" sz="1400" b="1" dirty="0" smtClean="0">
                <a:solidFill>
                  <a:srgbClr val="CC00CC"/>
                </a:solidFill>
                <a:latin typeface="微软雅黑" pitchFamily="34" charset="-122"/>
                <a:ea typeface="微软雅黑" pitchFamily="34" charset="-122"/>
              </a:rPr>
              <a:t>重传</a:t>
            </a:r>
            <a:endParaRPr kumimoji="0" lang="zh-CN" altLang="en-US" sz="1400" b="1" dirty="0">
              <a:solidFill>
                <a:srgbClr val="CC00CC"/>
              </a:solidFill>
              <a:latin typeface="微软雅黑" pitchFamily="34" charset="-122"/>
              <a:ea typeface="微软雅黑" pitchFamily="34" charset="-122"/>
            </a:endParaRPr>
          </a:p>
        </p:txBody>
      </p:sp>
      <p:grpSp>
        <p:nvGrpSpPr>
          <p:cNvPr id="96" name="Group 48"/>
          <p:cNvGrpSpPr>
            <a:grpSpLocks/>
          </p:cNvGrpSpPr>
          <p:nvPr/>
        </p:nvGrpSpPr>
        <p:grpSpPr bwMode="auto">
          <a:xfrm>
            <a:off x="5455492" y="1738027"/>
            <a:ext cx="499119" cy="546878"/>
            <a:chOff x="3153" y="2204"/>
            <a:chExt cx="533" cy="584"/>
          </a:xfrm>
        </p:grpSpPr>
        <p:sp>
          <p:nvSpPr>
            <p:cNvPr id="97"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8"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99" name="Group 36"/>
          <p:cNvGrpSpPr>
            <a:grpSpLocks/>
          </p:cNvGrpSpPr>
          <p:nvPr/>
        </p:nvGrpSpPr>
        <p:grpSpPr bwMode="auto">
          <a:xfrm>
            <a:off x="6031400" y="3100539"/>
            <a:ext cx="1082519" cy="458853"/>
            <a:chOff x="3439" y="3564"/>
            <a:chExt cx="1156" cy="490"/>
          </a:xfrm>
        </p:grpSpPr>
        <p:sp>
          <p:nvSpPr>
            <p:cNvPr id="100"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1"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2" name="Rectangle 39"/>
            <p:cNvSpPr>
              <a:spLocks noChangeArrowheads="1"/>
            </p:cNvSpPr>
            <p:nvPr/>
          </p:nvSpPr>
          <p:spPr bwMode="auto">
            <a:xfrm rot="540000">
              <a:off x="3555" y="3623"/>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smtClean="0">
                  <a:solidFill>
                    <a:srgbClr val="0000FF"/>
                  </a:solidFill>
                  <a:latin typeface="微软雅黑" pitchFamily="34" charset="-122"/>
                  <a:ea typeface="微软雅黑" pitchFamily="34" charset="-122"/>
                </a:rPr>
                <a:t>M</a:t>
              </a:r>
              <a:r>
                <a:rPr lang="en-US" altLang="zh-CN" sz="1400" b="1" baseline="-25000" dirty="0" smtClean="0">
                  <a:solidFill>
                    <a:srgbClr val="0000FF"/>
                  </a:solidFill>
                  <a:latin typeface="微软雅黑" pitchFamily="34" charset="-122"/>
                  <a:ea typeface="微软雅黑" pitchFamily="34" charset="-122"/>
                </a:rPr>
                <a:t>2</a:t>
              </a:r>
              <a:endParaRPr lang="en-US" altLang="zh-CN" sz="1400" b="1" baseline="-25000" dirty="0">
                <a:solidFill>
                  <a:srgbClr val="0000FF"/>
                </a:solidFill>
                <a:latin typeface="微软雅黑" pitchFamily="34" charset="-122"/>
                <a:ea typeface="微软雅黑" pitchFamily="34" charset="-122"/>
              </a:endParaRPr>
            </a:p>
          </p:txBody>
        </p:sp>
      </p:grpSp>
      <p:sp>
        <p:nvSpPr>
          <p:cNvPr id="103" name="矩形 102"/>
          <p:cNvSpPr/>
          <p:nvPr/>
        </p:nvSpPr>
        <p:spPr>
          <a:xfrm>
            <a:off x="4411990" y="3379484"/>
            <a:ext cx="1620906" cy="523220"/>
          </a:xfrm>
          <a:prstGeom prst="rect">
            <a:avLst/>
          </a:prstGeom>
        </p:spPr>
        <p:txBody>
          <a:bodyPr wrap="square">
            <a:spAutoFit/>
          </a:bodyPr>
          <a:lstStyle/>
          <a:p>
            <a:pPr algn="r"/>
            <a:r>
              <a:rPr lang="zh-CN" altLang="en-US" sz="1400" b="1" dirty="0" smtClean="0">
                <a:solidFill>
                  <a:srgbClr val="C00000"/>
                </a:solidFill>
                <a:latin typeface="微软雅黑" pitchFamily="34" charset="-122"/>
                <a:ea typeface="微软雅黑" pitchFamily="34" charset="-122"/>
              </a:rPr>
              <a:t>重复 </a:t>
            </a:r>
            <a:r>
              <a:rPr lang="en-US" altLang="zh-CN" sz="1400" b="1" dirty="0" smtClean="0">
                <a:solidFill>
                  <a:srgbClr val="C00000"/>
                </a:solidFill>
                <a:latin typeface="微软雅黑" pitchFamily="34" charset="-122"/>
                <a:ea typeface="微软雅黑" pitchFamily="34" charset="-122"/>
              </a:rPr>
              <a:t>ACK</a:t>
            </a:r>
            <a:r>
              <a:rPr lang="en-US" altLang="zh-CN" sz="1400" b="1" baseline="-25000" dirty="0" smtClean="0">
                <a:solidFill>
                  <a:srgbClr val="C00000"/>
                </a:solidFill>
                <a:latin typeface="微软雅黑" pitchFamily="34" charset="-122"/>
                <a:ea typeface="微软雅黑" pitchFamily="34" charset="-122"/>
              </a:rPr>
              <a:t>1</a:t>
            </a:r>
            <a:r>
              <a:rPr lang="zh-CN" altLang="en-US" sz="1400" b="1" dirty="0" smtClean="0">
                <a:solidFill>
                  <a:srgbClr val="C00000"/>
                </a:solidFill>
                <a:latin typeface="微软雅黑" pitchFamily="34" charset="-122"/>
                <a:ea typeface="微软雅黑" pitchFamily="34" charset="-122"/>
              </a:rPr>
              <a:t>，丢弃</a:t>
            </a:r>
            <a:endParaRPr lang="en-US" altLang="zh-CN" sz="1400" dirty="0">
              <a:solidFill>
                <a:srgbClr val="C00000"/>
              </a:solidFill>
              <a:latin typeface="微软雅黑" pitchFamily="34" charset="-122"/>
              <a:ea typeface="微软雅黑" pitchFamily="34" charset="-122"/>
            </a:endParaRPr>
          </a:p>
          <a:p>
            <a:pPr algn="r"/>
            <a:r>
              <a:rPr lang="zh-CN" altLang="en-US" sz="1400" b="1" dirty="0" smtClean="0">
                <a:solidFill>
                  <a:srgbClr val="C00000"/>
                </a:solidFill>
                <a:latin typeface="微软雅黑" pitchFamily="34" charset="-122"/>
                <a:ea typeface="微软雅黑" pitchFamily="34" charset="-122"/>
              </a:rPr>
              <a:t>等待 </a:t>
            </a:r>
            <a:r>
              <a:rPr lang="en-US" altLang="zh-CN" sz="1400" b="1" dirty="0" smtClean="0">
                <a:solidFill>
                  <a:srgbClr val="C00000"/>
                </a:solidFill>
                <a:latin typeface="微软雅黑" pitchFamily="34" charset="-122"/>
                <a:ea typeface="微软雅黑" pitchFamily="34" charset="-122"/>
              </a:rPr>
              <a:t>ACK</a:t>
            </a:r>
            <a:r>
              <a:rPr lang="en-US" altLang="zh-CN" sz="1400" b="1" baseline="-25000" dirty="0" smtClean="0">
                <a:solidFill>
                  <a:srgbClr val="C00000"/>
                </a:solidFill>
                <a:latin typeface="微软雅黑" pitchFamily="34" charset="-122"/>
                <a:ea typeface="微软雅黑" pitchFamily="34" charset="-122"/>
              </a:rPr>
              <a:t>2</a:t>
            </a:r>
            <a:r>
              <a:rPr lang="en-US" altLang="zh-CN" sz="1400" b="1" dirty="0" smtClean="0">
                <a:solidFill>
                  <a:srgbClr val="C00000"/>
                </a:solidFill>
                <a:latin typeface="微软雅黑" pitchFamily="34" charset="-122"/>
                <a:ea typeface="微软雅黑" pitchFamily="34" charset="-122"/>
              </a:rPr>
              <a:t> </a:t>
            </a:r>
          </a:p>
        </p:txBody>
      </p:sp>
      <p:grpSp>
        <p:nvGrpSpPr>
          <p:cNvPr id="104" name="组合 103"/>
          <p:cNvGrpSpPr/>
          <p:nvPr/>
        </p:nvGrpSpPr>
        <p:grpSpPr>
          <a:xfrm>
            <a:off x="6035835" y="1900192"/>
            <a:ext cx="1078084" cy="1699467"/>
            <a:chOff x="6900509" y="2601963"/>
            <a:chExt cx="1827632" cy="2881039"/>
          </a:xfrm>
        </p:grpSpPr>
        <p:sp>
          <p:nvSpPr>
            <p:cNvPr id="105"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CC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06" name="矩形 105"/>
            <p:cNvSpPr/>
            <p:nvPr/>
          </p:nvSpPr>
          <p:spPr>
            <a:xfrm rot="20115699">
              <a:off x="7511689" y="2601963"/>
              <a:ext cx="1047981" cy="469585"/>
            </a:xfrm>
            <a:prstGeom prst="rect">
              <a:avLst/>
            </a:prstGeom>
          </p:spPr>
          <p:txBody>
            <a:bodyPr wrap="none">
              <a:spAutoFit/>
            </a:bodyPr>
            <a:lstStyle/>
            <a:p>
              <a:r>
                <a:rPr lang="en-US" altLang="zh-CN" sz="1200" b="1" dirty="0">
                  <a:latin typeface="微软雅黑" pitchFamily="34" charset="-122"/>
                  <a:ea typeface="微软雅黑" pitchFamily="34" charset="-122"/>
                </a:rPr>
                <a:t>ACK </a:t>
              </a:r>
              <a:r>
                <a:rPr lang="en-US" altLang="zh-CN" sz="1200" b="1" baseline="-25000" dirty="0">
                  <a:latin typeface="微软雅黑" pitchFamily="34" charset="-122"/>
                  <a:ea typeface="微软雅黑" pitchFamily="34" charset="-122"/>
                </a:rPr>
                <a:t>1</a:t>
              </a:r>
            </a:p>
          </p:txBody>
        </p:sp>
      </p:grpSp>
      <p:sp>
        <p:nvSpPr>
          <p:cNvPr id="108" name="矩形 107"/>
          <p:cNvSpPr/>
          <p:nvPr/>
        </p:nvSpPr>
        <p:spPr>
          <a:xfrm>
            <a:off x="7105160" y="2557540"/>
            <a:ext cx="1300919" cy="523220"/>
          </a:xfrm>
          <a:prstGeom prst="rect">
            <a:avLst/>
          </a:prstGeom>
        </p:spPr>
        <p:txBody>
          <a:bodyPr wrap="square">
            <a:spAutoFit/>
          </a:bodyPr>
          <a:lstStyle/>
          <a:p>
            <a:r>
              <a:rPr lang="zh-CN" altLang="en-US" sz="1400" b="1" dirty="0" smtClean="0">
                <a:solidFill>
                  <a:srgbClr val="CC00CC"/>
                </a:solidFill>
                <a:latin typeface="微软雅黑" pitchFamily="34" charset="-122"/>
                <a:ea typeface="微软雅黑" pitchFamily="34" charset="-122"/>
              </a:rPr>
              <a:t>重复，丢弃</a:t>
            </a:r>
            <a:endParaRPr lang="en-US" altLang="zh-CN" sz="1400" b="1" dirty="0" smtClean="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smtClean="0">
                <a:solidFill>
                  <a:srgbClr val="CC00CC"/>
                </a:solidFill>
                <a:latin typeface="微软雅黑" pitchFamily="34" charset="-122"/>
                <a:ea typeface="微软雅黑" pitchFamily="34" charset="-122"/>
              </a:rPr>
              <a:t>M</a:t>
            </a:r>
            <a:r>
              <a:rPr lang="en-US" altLang="zh-CN" sz="1400" b="1" baseline="-25000" dirty="0" smtClean="0">
                <a:solidFill>
                  <a:srgbClr val="CC00CC"/>
                </a:solidFill>
                <a:latin typeface="微软雅黑" pitchFamily="34" charset="-122"/>
                <a:ea typeface="微软雅黑" pitchFamily="34" charset="-122"/>
              </a:rPr>
              <a:t>1</a:t>
            </a:r>
            <a:r>
              <a:rPr lang="en-US" altLang="zh-CN" sz="1400" b="1" dirty="0" smtClean="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07"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9"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110" name="矩形 109"/>
          <p:cNvSpPr/>
          <p:nvPr/>
        </p:nvSpPr>
        <p:spPr>
          <a:xfrm>
            <a:off x="3224851" y="2537641"/>
            <a:ext cx="1306549" cy="523220"/>
          </a:xfrm>
          <a:prstGeom prst="rect">
            <a:avLst/>
          </a:prstGeom>
        </p:spPr>
        <p:txBody>
          <a:bodyPr wrap="square">
            <a:spAutoFit/>
          </a:bodyPr>
          <a:lstStyle/>
          <a:p>
            <a:r>
              <a:rPr lang="zh-CN" altLang="en-US" sz="1400" b="1" dirty="0" smtClean="0">
                <a:solidFill>
                  <a:srgbClr val="CC00CC"/>
                </a:solidFill>
                <a:latin typeface="微软雅黑" pitchFamily="34" charset="-122"/>
                <a:ea typeface="微软雅黑" pitchFamily="34" charset="-122"/>
              </a:rPr>
              <a:t>重复，丢弃</a:t>
            </a:r>
            <a:endParaRPr lang="en-US" altLang="zh-CN" sz="1400" b="1" dirty="0" smtClean="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smtClean="0">
                <a:solidFill>
                  <a:srgbClr val="CC00CC"/>
                </a:solidFill>
                <a:latin typeface="微软雅黑" pitchFamily="34" charset="-122"/>
                <a:ea typeface="微软雅黑" pitchFamily="34" charset="-122"/>
              </a:rPr>
              <a:t>M</a:t>
            </a:r>
            <a:r>
              <a:rPr lang="en-US" altLang="zh-CN" sz="1400" b="1" baseline="-25000" dirty="0" smtClean="0">
                <a:solidFill>
                  <a:srgbClr val="CC00CC"/>
                </a:solidFill>
                <a:latin typeface="微软雅黑" pitchFamily="34" charset="-122"/>
                <a:ea typeface="微软雅黑" pitchFamily="34" charset="-122"/>
              </a:rPr>
              <a:t>1</a:t>
            </a:r>
            <a:r>
              <a:rPr lang="en-US" altLang="zh-CN" sz="1400" b="1" dirty="0" smtClean="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11" name="TextBox 86"/>
          <p:cNvSpPr txBox="1"/>
          <p:nvPr/>
        </p:nvSpPr>
        <p:spPr>
          <a:xfrm>
            <a:off x="3224250" y="1798868"/>
            <a:ext cx="854721" cy="307777"/>
          </a:xfrm>
          <a:prstGeom prst="rect">
            <a:avLst/>
          </a:prstGeom>
          <a:noFill/>
        </p:spPr>
        <p:txBody>
          <a:bodyPr wrap="none" rtlCol="0">
            <a:spAutoFit/>
          </a:bodyPr>
          <a:lstStyle/>
          <a:p>
            <a:pPr defTabSz="762000" eaLnBrk="0" hangingPunct="0"/>
            <a:r>
              <a:rPr lang="zh-CN" altLang="en-US" sz="1400" b="1" dirty="0" smtClean="0">
                <a:solidFill>
                  <a:srgbClr val="0000FF"/>
                </a:solidFill>
                <a:latin typeface="微软雅黑" pitchFamily="34" charset="-122"/>
                <a:ea typeface="微软雅黑" pitchFamily="34" charset="-122"/>
              </a:rPr>
              <a:t>确认 </a:t>
            </a:r>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2" name="TextBox 86"/>
          <p:cNvSpPr txBox="1"/>
          <p:nvPr/>
        </p:nvSpPr>
        <p:spPr>
          <a:xfrm>
            <a:off x="7107679" y="1769991"/>
            <a:ext cx="854721" cy="307777"/>
          </a:xfrm>
          <a:prstGeom prst="rect">
            <a:avLst/>
          </a:prstGeom>
          <a:noFill/>
        </p:spPr>
        <p:txBody>
          <a:bodyPr wrap="none" rtlCol="0">
            <a:spAutoFit/>
          </a:bodyPr>
          <a:lstStyle/>
          <a:p>
            <a:pPr defTabSz="762000" eaLnBrk="0" hangingPunct="0"/>
            <a:r>
              <a:rPr lang="zh-CN" altLang="en-US" sz="1400" b="1" dirty="0" smtClean="0">
                <a:solidFill>
                  <a:srgbClr val="0000FF"/>
                </a:solidFill>
                <a:latin typeface="微软雅黑" pitchFamily="34" charset="-122"/>
                <a:ea typeface="微软雅黑" pitchFamily="34" charset="-122"/>
              </a:rPr>
              <a:t>确认 </a:t>
            </a:r>
            <a:r>
              <a:rPr lang="en-US" altLang="zh-CN" sz="1400" b="1" dirty="0" smtClean="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3" name="矩形 112"/>
          <p:cNvSpPr/>
          <p:nvPr/>
        </p:nvSpPr>
        <p:spPr>
          <a:xfrm>
            <a:off x="4907674" y="3054072"/>
            <a:ext cx="1125221" cy="307777"/>
          </a:xfrm>
          <a:prstGeom prst="rect">
            <a:avLst/>
          </a:prstGeom>
        </p:spPr>
        <p:txBody>
          <a:bodyPr wrap="square">
            <a:spAutoFit/>
          </a:bodyPr>
          <a:lstStyle/>
          <a:p>
            <a:pPr algn="r"/>
            <a:r>
              <a:rPr lang="zh-CN" altLang="en-US" sz="1400" b="1" dirty="0" smtClean="0">
                <a:solidFill>
                  <a:srgbClr val="CC00CC"/>
                </a:solidFill>
                <a:latin typeface="微软雅黑" pitchFamily="34" charset="-122"/>
                <a:ea typeface="微软雅黑" pitchFamily="34" charset="-122"/>
              </a:rPr>
              <a:t>发送下一个</a:t>
            </a:r>
            <a:endParaRPr lang="zh-CN" altLang="en-US" sz="1400"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999"/>
                                          </p:stCondLst>
                                        </p:cTn>
                                        <p:tgtEl>
                                          <p:spTgt spid="111"/>
                                        </p:tgtEl>
                                        <p:attrNameLst>
                                          <p:attrName>style.visibility</p:attrName>
                                        </p:attrNameLst>
                                      </p:cBhvr>
                                      <p:to>
                                        <p:strVal val="visible"/>
                                      </p:to>
                                    </p:set>
                                  </p:childTnLst>
                                </p:cTn>
                              </p:par>
                            </p:childTnLst>
                          </p:cTn>
                        </p:par>
                        <p:par>
                          <p:cTn id="11" fill="hold">
                            <p:stCondLst>
                              <p:cond delay="3000"/>
                            </p:stCondLst>
                            <p:childTnLst>
                              <p:par>
                                <p:cTn id="12" presetID="35" presetClass="emph" presetSubtype="0" repeatCount="3000" fill="hold" grpId="1" nodeType="afterEffect">
                                  <p:stCondLst>
                                    <p:cond delay="0"/>
                                  </p:stCondLst>
                                  <p:childTnLst>
                                    <p:anim calcmode="discrete" valueType="str">
                                      <p:cBhvr>
                                        <p:cTn id="13" dur="500" fill="hold"/>
                                        <p:tgtEl>
                                          <p:spTgt spid="111"/>
                                        </p:tgtEl>
                                        <p:attrNameLst>
                                          <p:attrName>style.visibility</p:attrName>
                                        </p:attrNameLst>
                                      </p:cBhvr>
                                      <p:tavLst>
                                        <p:tav tm="0">
                                          <p:val>
                                            <p:strVal val="hidden"/>
                                          </p:val>
                                        </p:tav>
                                        <p:tav tm="50000">
                                          <p:val>
                                            <p:strVal val="visible"/>
                                          </p:val>
                                        </p:tav>
                                      </p:tavLst>
                                    </p:anim>
                                  </p:childTnLst>
                                </p:cTn>
                              </p:par>
                            </p:childTnLst>
                          </p:cTn>
                        </p:par>
                        <p:par>
                          <p:cTn id="14" fill="hold">
                            <p:stCondLst>
                              <p:cond delay="4500"/>
                            </p:stCondLst>
                            <p:childTnLst>
                              <p:par>
                                <p:cTn id="15" presetID="22" presetClass="entr" presetSubtype="2" fill="hold" nodeType="afterEffect">
                                  <p:stCondLst>
                                    <p:cond delay="1000"/>
                                  </p:stCondLst>
                                  <p:childTnLst>
                                    <p:set>
                                      <p:cBhvr>
                                        <p:cTn id="16" dur="1" fill="hold">
                                          <p:stCondLst>
                                            <p:cond delay="0"/>
                                          </p:stCondLst>
                                        </p:cTn>
                                        <p:tgtEl>
                                          <p:spTgt spid="74"/>
                                        </p:tgtEl>
                                        <p:attrNameLst>
                                          <p:attrName>style.visibility</p:attrName>
                                        </p:attrNameLst>
                                      </p:cBhvr>
                                      <p:to>
                                        <p:strVal val="visible"/>
                                      </p:to>
                                    </p:set>
                                    <p:animEffect transition="in" filter="wipe(right)">
                                      <p:cBhvr>
                                        <p:cTn id="17" dur="2000"/>
                                        <p:tgtEl>
                                          <p:spTgt spid="74"/>
                                        </p:tgtEl>
                                      </p:cBhvr>
                                    </p:animEffect>
                                  </p:childTnLst>
                                </p:cTn>
                              </p:par>
                            </p:childTnLst>
                          </p:cTn>
                        </p:par>
                        <p:par>
                          <p:cTn id="18" fill="hold">
                            <p:stCondLst>
                              <p:cond delay="750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7500"/>
                            </p:stCondLst>
                            <p:childTnLst>
                              <p:par>
                                <p:cTn id="22" presetID="35" presetClass="emph" presetSubtype="0" repeatCount="3000" fill="hold" grpId="1" nodeType="afterEffect">
                                  <p:stCondLst>
                                    <p:cond delay="0"/>
                                  </p:stCondLst>
                                  <p:childTnLst>
                                    <p:anim calcmode="discrete" valueType="str">
                                      <p:cBhvr>
                                        <p:cTn id="2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24" fill="hold">
                            <p:stCondLst>
                              <p:cond delay="9000"/>
                            </p:stCondLst>
                            <p:childTnLst>
                              <p:par>
                                <p:cTn id="25" presetID="1" presetClass="entr" presetSubtype="0" fill="hold" nodeType="afterEffect">
                                  <p:stCondLst>
                                    <p:cond delay="1000"/>
                                  </p:stCondLst>
                                  <p:childTnLst>
                                    <p:set>
                                      <p:cBhvr>
                                        <p:cTn id="26" dur="1" fill="hold">
                                          <p:stCondLst>
                                            <p:cond delay="9"/>
                                          </p:stCondLst>
                                        </p:cTn>
                                        <p:tgtEl>
                                          <p:spTgt spid="71"/>
                                        </p:tgtEl>
                                        <p:attrNameLst>
                                          <p:attrName>style.visibility</p:attrName>
                                        </p:attrNameLst>
                                      </p:cBhvr>
                                      <p:to>
                                        <p:strVal val="visible"/>
                                      </p:to>
                                    </p:set>
                                  </p:childTnLst>
                                </p:cTn>
                              </p:par>
                            </p:childTnLst>
                          </p:cTn>
                        </p:par>
                        <p:par>
                          <p:cTn id="27" fill="hold">
                            <p:stCondLst>
                              <p:cond delay="10010"/>
                            </p:stCondLst>
                            <p:childTnLst>
                              <p:par>
                                <p:cTn id="28" presetID="35" presetClass="emph" presetSubtype="0" repeatCount="3000" fill="hold" nodeType="afterEffect">
                                  <p:stCondLst>
                                    <p:cond delay="0"/>
                                  </p:stCondLst>
                                  <p:childTnLst>
                                    <p:anim calcmode="discrete" valueType="str">
                                      <p:cBhvr>
                                        <p:cTn id="29" dur="500" fill="hold"/>
                                        <p:tgtEl>
                                          <p:spTgt spid="71"/>
                                        </p:tgtEl>
                                        <p:attrNameLst>
                                          <p:attrName>style.visibility</p:attrName>
                                        </p:attrNameLst>
                                      </p:cBhvr>
                                      <p:tavLst>
                                        <p:tav tm="0">
                                          <p:val>
                                            <p:strVal val="hidden"/>
                                          </p:val>
                                        </p:tav>
                                        <p:tav tm="50000">
                                          <p:val>
                                            <p:strVal val="visible"/>
                                          </p:val>
                                        </p:tav>
                                      </p:tavLst>
                                    </p:anim>
                                  </p:childTnLst>
                                </p:cTn>
                              </p:par>
                            </p:childTnLst>
                          </p:cTn>
                        </p:par>
                        <p:par>
                          <p:cTn id="30" fill="hold">
                            <p:stCondLst>
                              <p:cond delay="11510"/>
                            </p:stCondLst>
                            <p:childTnLst>
                              <p:par>
                                <p:cTn id="31" presetID="1" presetClass="entr" presetSubtype="0"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par>
                          <p:cTn id="33" fill="hold">
                            <p:stCondLst>
                              <p:cond delay="11510"/>
                            </p:stCondLst>
                            <p:childTnLst>
                              <p:par>
                                <p:cTn id="34" presetID="35" presetClass="emph" presetSubtype="0" repeatCount="3000" fill="hold" grpId="1" nodeType="afterEffect">
                                  <p:stCondLst>
                                    <p:cond delay="0"/>
                                  </p:stCondLst>
                                  <p:childTnLst>
                                    <p:anim calcmode="discrete" valueType="str">
                                      <p:cBhvr>
                                        <p:cTn id="35" dur="500" fill="hold"/>
                                        <p:tgtEl>
                                          <p:spTgt spid="70"/>
                                        </p:tgtEl>
                                        <p:attrNameLst>
                                          <p:attrName>style.visibility</p:attrName>
                                        </p:attrNameLst>
                                      </p:cBhvr>
                                      <p:tavLst>
                                        <p:tav tm="0">
                                          <p:val>
                                            <p:strVal val="hidden"/>
                                          </p:val>
                                        </p:tav>
                                        <p:tav tm="50000">
                                          <p:val>
                                            <p:strVal val="visible"/>
                                          </p:val>
                                        </p:tav>
                                      </p:tavLst>
                                    </p:anim>
                                  </p:childTnLst>
                                </p:cTn>
                              </p:par>
                            </p:childTnLst>
                          </p:cTn>
                        </p:par>
                        <p:par>
                          <p:cTn id="36" fill="hold">
                            <p:stCondLst>
                              <p:cond delay="13010"/>
                            </p:stCondLst>
                            <p:childTnLst>
                              <p:par>
                                <p:cTn id="37" presetID="22" presetClass="entr" presetSubtype="8" fill="hold" nodeType="afterEffect">
                                  <p:stCondLst>
                                    <p:cond delay="100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2000"/>
                                        <p:tgtEl>
                                          <p:spTgt spid="62"/>
                                        </p:tgtEl>
                                      </p:cBhvr>
                                    </p:animEffect>
                                  </p:childTnLst>
                                </p:cTn>
                              </p:par>
                            </p:childTnLst>
                          </p:cTn>
                        </p:par>
                        <p:par>
                          <p:cTn id="40" fill="hold">
                            <p:stCondLst>
                              <p:cond delay="16010"/>
                            </p:stCondLst>
                            <p:childTnLst>
                              <p:par>
                                <p:cTn id="41" presetID="22" presetClass="entr" presetSubtype="8" fill="hold" grpId="0" nodeType="after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2000"/>
                                        <p:tgtEl>
                                          <p:spTgt spid="110"/>
                                        </p:tgtEl>
                                      </p:cBhvr>
                                    </p:animEffect>
                                  </p:childTnLst>
                                </p:cTn>
                              </p:par>
                            </p:childTnLst>
                          </p:cTn>
                        </p:par>
                        <p:par>
                          <p:cTn id="44" fill="hold">
                            <p:stCondLst>
                              <p:cond delay="18010"/>
                            </p:stCondLst>
                            <p:childTnLst>
                              <p:par>
                                <p:cTn id="45" presetID="22" presetClass="entr" presetSubtype="2" fill="hold" nodeType="afterEffect">
                                  <p:stCondLst>
                                    <p:cond delay="500"/>
                                  </p:stCondLst>
                                  <p:childTnLst>
                                    <p:set>
                                      <p:cBhvr>
                                        <p:cTn id="46" dur="1" fill="hold">
                                          <p:stCondLst>
                                            <p:cond delay="0"/>
                                          </p:stCondLst>
                                        </p:cTn>
                                        <p:tgtEl>
                                          <p:spTgt spid="67"/>
                                        </p:tgtEl>
                                        <p:attrNameLst>
                                          <p:attrName>style.visibility</p:attrName>
                                        </p:attrNameLst>
                                      </p:cBhvr>
                                      <p:to>
                                        <p:strVal val="visible"/>
                                      </p:to>
                                    </p:set>
                                    <p:animEffect transition="in" filter="wipe(right)">
                                      <p:cBhvr>
                                        <p:cTn id="47" dur="20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left)">
                                      <p:cBhvr>
                                        <p:cTn id="52" dur="3000"/>
                                        <p:tgtEl>
                                          <p:spTgt spid="83"/>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999"/>
                                          </p:stCondLst>
                                        </p:cTn>
                                        <p:tgtEl>
                                          <p:spTgt spid="112"/>
                                        </p:tgtEl>
                                        <p:attrNameLst>
                                          <p:attrName>style.visibility</p:attrName>
                                        </p:attrNameLst>
                                      </p:cBhvr>
                                      <p:to>
                                        <p:strVal val="visible"/>
                                      </p:to>
                                    </p:set>
                                  </p:childTnLst>
                                </p:cTn>
                              </p:par>
                              <p:par>
                                <p:cTn id="56" presetID="35" presetClass="emph" presetSubtype="0" repeatCount="3000" fill="hold" grpId="1" nodeType="withEffect">
                                  <p:stCondLst>
                                    <p:cond delay="0"/>
                                  </p:stCondLst>
                                  <p:childTnLst>
                                    <p:anim calcmode="discrete" valueType="str">
                                      <p:cBhvr>
                                        <p:cTn id="57" dur="500" fill="hold"/>
                                        <p:tgtEl>
                                          <p:spTgt spid="112"/>
                                        </p:tgtEl>
                                        <p:attrNameLst>
                                          <p:attrName>style.visibility</p:attrName>
                                        </p:attrNameLst>
                                      </p:cBhvr>
                                      <p:tavLst>
                                        <p:tav tm="0">
                                          <p:val>
                                            <p:strVal val="hidden"/>
                                          </p:val>
                                        </p:tav>
                                        <p:tav tm="50000">
                                          <p:val>
                                            <p:strVal val="visible"/>
                                          </p:val>
                                        </p:tav>
                                      </p:tavLst>
                                    </p:anim>
                                  </p:childTnLst>
                                </p:cTn>
                              </p:par>
                            </p:childTnLst>
                          </p:cTn>
                        </p:par>
                        <p:par>
                          <p:cTn id="58" fill="hold">
                            <p:stCondLst>
                              <p:cond delay="4500"/>
                            </p:stCondLst>
                            <p:childTnLst>
                              <p:par>
                                <p:cTn id="59" presetID="22" presetClass="entr" presetSubtype="1"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wipe(up)">
                                      <p:cBhvr>
                                        <p:cTn id="61" dur="23000"/>
                                        <p:tgtEl>
                                          <p:spTgt spid="104"/>
                                        </p:tgtEl>
                                      </p:cBhvr>
                                    </p:animEffect>
                                  </p:childTnLst>
                                </p:cTn>
                              </p:par>
                              <p:par>
                                <p:cTn id="62" presetID="1" presetClass="entr" presetSubtype="0" fill="hold" nodeType="withEffect">
                                  <p:stCondLst>
                                    <p:cond delay="2000"/>
                                  </p:stCondLst>
                                  <p:childTnLst>
                                    <p:set>
                                      <p:cBhvr>
                                        <p:cTn id="63" dur="1" fill="hold">
                                          <p:stCondLst>
                                            <p:cond delay="0"/>
                                          </p:stCondLst>
                                        </p:cTn>
                                        <p:tgtEl>
                                          <p:spTgt spid="96"/>
                                        </p:tgtEl>
                                        <p:attrNameLst>
                                          <p:attrName>style.visibility</p:attrName>
                                        </p:attrNameLst>
                                      </p:cBhvr>
                                      <p:to>
                                        <p:strVal val="visible"/>
                                      </p:to>
                                    </p:set>
                                  </p:childTnLst>
                                </p:cTn>
                              </p:par>
                              <p:par>
                                <p:cTn id="64" presetID="35" presetClass="emph" presetSubtype="0" repeatCount="3000" fill="hold" nodeType="withEffect">
                                  <p:stCondLst>
                                    <p:cond delay="2000"/>
                                  </p:stCondLst>
                                  <p:childTnLst>
                                    <p:anim calcmode="discrete" valueType="str">
                                      <p:cBhvr>
                                        <p:cTn id="65" dur="500" fill="hold"/>
                                        <p:tgtEl>
                                          <p:spTgt spid="96"/>
                                        </p:tgtEl>
                                        <p:attrNameLst>
                                          <p:attrName>style.visibility</p:attrName>
                                        </p:attrNameLst>
                                      </p:cBhvr>
                                      <p:tavLst>
                                        <p:tav tm="0">
                                          <p:val>
                                            <p:strVal val="hidden"/>
                                          </p:val>
                                        </p:tav>
                                        <p:tav tm="50000">
                                          <p:val>
                                            <p:strVal val="visible"/>
                                          </p:val>
                                        </p:tav>
                                      </p:tavLst>
                                    </p:anim>
                                  </p:childTnLst>
                                </p:cTn>
                              </p:par>
                              <p:par>
                                <p:cTn id="66" presetID="1" presetClass="entr" presetSubtype="0" fill="hold" grpId="0" nodeType="withEffect">
                                  <p:stCondLst>
                                    <p:cond delay="4000"/>
                                  </p:stCondLst>
                                  <p:childTnLst>
                                    <p:set>
                                      <p:cBhvr>
                                        <p:cTn id="67" dur="1" fill="hold">
                                          <p:stCondLst>
                                            <p:cond delay="0"/>
                                          </p:stCondLst>
                                        </p:cTn>
                                        <p:tgtEl>
                                          <p:spTgt spid="95"/>
                                        </p:tgtEl>
                                        <p:attrNameLst>
                                          <p:attrName>style.visibility</p:attrName>
                                        </p:attrNameLst>
                                      </p:cBhvr>
                                      <p:to>
                                        <p:strVal val="visible"/>
                                      </p:to>
                                    </p:set>
                                  </p:childTnLst>
                                </p:cTn>
                              </p:par>
                              <p:par>
                                <p:cTn id="68" presetID="35" presetClass="emph" presetSubtype="0" repeatCount="3000" fill="hold" grpId="1" nodeType="withEffect">
                                  <p:stCondLst>
                                    <p:cond delay="4000"/>
                                  </p:stCondLst>
                                  <p:childTnLst>
                                    <p:anim calcmode="discrete" valueType="str">
                                      <p:cBhvr>
                                        <p:cTn id="69" dur="500" fill="hold"/>
                                        <p:tgtEl>
                                          <p:spTgt spid="95"/>
                                        </p:tgtEl>
                                        <p:attrNameLst>
                                          <p:attrName>style.visibility</p:attrName>
                                        </p:attrNameLst>
                                      </p:cBhvr>
                                      <p:tavLst>
                                        <p:tav tm="0">
                                          <p:val>
                                            <p:strVal val="hidden"/>
                                          </p:val>
                                        </p:tav>
                                        <p:tav tm="50000">
                                          <p:val>
                                            <p:strVal val="visible"/>
                                          </p:val>
                                        </p:tav>
                                      </p:tavLst>
                                    </p:anim>
                                  </p:childTnLst>
                                </p:cTn>
                              </p:par>
                              <p:par>
                                <p:cTn id="70" presetID="22" presetClass="entr" presetSubtype="8" fill="hold" nodeType="withEffect">
                                  <p:stCondLst>
                                    <p:cond delay="6000"/>
                                  </p:stCondLst>
                                  <p:childTnLst>
                                    <p:set>
                                      <p:cBhvr>
                                        <p:cTn id="71" dur="1" fill="hold">
                                          <p:stCondLst>
                                            <p:cond delay="0"/>
                                          </p:stCondLst>
                                        </p:cTn>
                                        <p:tgtEl>
                                          <p:spTgt spid="87"/>
                                        </p:tgtEl>
                                        <p:attrNameLst>
                                          <p:attrName>style.visibility</p:attrName>
                                        </p:attrNameLst>
                                      </p:cBhvr>
                                      <p:to>
                                        <p:strVal val="visible"/>
                                      </p:to>
                                    </p:set>
                                    <p:animEffect transition="in" filter="wipe(left)">
                                      <p:cBhvr>
                                        <p:cTn id="72" dur="2000"/>
                                        <p:tgtEl>
                                          <p:spTgt spid="87"/>
                                        </p:tgtEl>
                                      </p:cBhvr>
                                    </p:animEffect>
                                  </p:childTnLst>
                                </p:cTn>
                              </p:par>
                              <p:par>
                                <p:cTn id="73" presetID="22" presetClass="entr" presetSubtype="8" fill="hold" grpId="0" nodeType="withEffect">
                                  <p:stCondLst>
                                    <p:cond delay="9000"/>
                                  </p:stCondLst>
                                  <p:childTnLst>
                                    <p:set>
                                      <p:cBhvr>
                                        <p:cTn id="74" dur="1" fill="hold">
                                          <p:stCondLst>
                                            <p:cond delay="0"/>
                                          </p:stCondLst>
                                        </p:cTn>
                                        <p:tgtEl>
                                          <p:spTgt spid="108"/>
                                        </p:tgtEl>
                                        <p:attrNameLst>
                                          <p:attrName>style.visibility</p:attrName>
                                        </p:attrNameLst>
                                      </p:cBhvr>
                                      <p:to>
                                        <p:strVal val="visible"/>
                                      </p:to>
                                    </p:set>
                                    <p:animEffect transition="in" filter="wipe(left)">
                                      <p:cBhvr>
                                        <p:cTn id="75" dur="2000"/>
                                        <p:tgtEl>
                                          <p:spTgt spid="108"/>
                                        </p:tgtEl>
                                      </p:cBhvr>
                                    </p:animEffect>
                                  </p:childTnLst>
                                </p:cTn>
                              </p:par>
                              <p:par>
                                <p:cTn id="76" presetID="22" presetClass="entr" presetSubtype="2" fill="hold" nodeType="withEffect">
                                  <p:stCondLst>
                                    <p:cond delay="12000"/>
                                  </p:stCondLst>
                                  <p:childTnLst>
                                    <p:set>
                                      <p:cBhvr>
                                        <p:cTn id="77" dur="1" fill="hold">
                                          <p:stCondLst>
                                            <p:cond delay="0"/>
                                          </p:stCondLst>
                                        </p:cTn>
                                        <p:tgtEl>
                                          <p:spTgt spid="92"/>
                                        </p:tgtEl>
                                        <p:attrNameLst>
                                          <p:attrName>style.visibility</p:attrName>
                                        </p:attrNameLst>
                                      </p:cBhvr>
                                      <p:to>
                                        <p:strVal val="visible"/>
                                      </p:to>
                                    </p:set>
                                    <p:animEffect transition="in" filter="wipe(right)">
                                      <p:cBhvr>
                                        <p:cTn id="78" dur="2000"/>
                                        <p:tgtEl>
                                          <p:spTgt spid="92"/>
                                        </p:tgtEl>
                                      </p:cBhvr>
                                    </p:animEffect>
                                  </p:childTnLst>
                                </p:cTn>
                              </p:par>
                              <p:par>
                                <p:cTn id="79" presetID="1" presetClass="entr" presetSubtype="0" fill="hold" grpId="0" nodeType="withEffect">
                                  <p:stCondLst>
                                    <p:cond delay="14500"/>
                                  </p:stCondLst>
                                  <p:childTnLst>
                                    <p:set>
                                      <p:cBhvr>
                                        <p:cTn id="80" dur="1" fill="hold">
                                          <p:stCondLst>
                                            <p:cond delay="0"/>
                                          </p:stCondLst>
                                        </p:cTn>
                                        <p:tgtEl>
                                          <p:spTgt spid="113"/>
                                        </p:tgtEl>
                                        <p:attrNameLst>
                                          <p:attrName>style.visibility</p:attrName>
                                        </p:attrNameLst>
                                      </p:cBhvr>
                                      <p:to>
                                        <p:strVal val="visible"/>
                                      </p:to>
                                    </p:set>
                                  </p:childTnLst>
                                </p:cTn>
                              </p:par>
                              <p:par>
                                <p:cTn id="81" presetID="35" presetClass="emph" presetSubtype="0" repeatCount="3000" fill="hold" grpId="1" nodeType="withEffect">
                                  <p:stCondLst>
                                    <p:cond delay="14500"/>
                                  </p:stCondLst>
                                  <p:childTnLst>
                                    <p:anim calcmode="discrete" valueType="str">
                                      <p:cBhvr>
                                        <p:cTn id="82" dur="500" fill="hold"/>
                                        <p:tgtEl>
                                          <p:spTgt spid="113"/>
                                        </p:tgtEl>
                                        <p:attrNameLst>
                                          <p:attrName>style.visibility</p:attrName>
                                        </p:attrNameLst>
                                      </p:cBhvr>
                                      <p:tavLst>
                                        <p:tav tm="0">
                                          <p:val>
                                            <p:strVal val="hidden"/>
                                          </p:val>
                                        </p:tav>
                                        <p:tav tm="50000">
                                          <p:val>
                                            <p:strVal val="visible"/>
                                          </p:val>
                                        </p:tav>
                                      </p:tavLst>
                                    </p:anim>
                                  </p:childTnLst>
                                </p:cTn>
                              </p:par>
                              <p:par>
                                <p:cTn id="83" presetID="22" presetClass="entr" presetSubtype="8" fill="hold" nodeType="withEffect">
                                  <p:stCondLst>
                                    <p:cond delay="16500"/>
                                  </p:stCondLst>
                                  <p:childTnLst>
                                    <p:set>
                                      <p:cBhvr>
                                        <p:cTn id="84" dur="1" fill="hold">
                                          <p:stCondLst>
                                            <p:cond delay="0"/>
                                          </p:stCondLst>
                                        </p:cTn>
                                        <p:tgtEl>
                                          <p:spTgt spid="99"/>
                                        </p:tgtEl>
                                        <p:attrNameLst>
                                          <p:attrName>style.visibility</p:attrName>
                                        </p:attrNameLst>
                                      </p:cBhvr>
                                      <p:to>
                                        <p:strVal val="visible"/>
                                      </p:to>
                                    </p:set>
                                    <p:animEffect transition="in" filter="wipe(left)">
                                      <p:cBhvr>
                                        <p:cTn id="85" dur="2000"/>
                                        <p:tgtEl>
                                          <p:spTgt spid="99"/>
                                        </p:tgtEl>
                                      </p:cBhvr>
                                    </p:animEffect>
                                  </p:childTnLst>
                                </p:cTn>
                              </p:par>
                              <p:par>
                                <p:cTn id="86" presetID="1" presetClass="entr" presetSubtype="0" fill="hold" grpId="0" nodeType="withEffect">
                                  <p:stCondLst>
                                    <p:cond delay="21500"/>
                                  </p:stCondLst>
                                  <p:childTnLst>
                                    <p:set>
                                      <p:cBhvr>
                                        <p:cTn id="87" dur="1" fill="hold">
                                          <p:stCondLst>
                                            <p:cond delay="0"/>
                                          </p:stCondLst>
                                        </p:cTn>
                                        <p:tgtEl>
                                          <p:spTgt spid="103"/>
                                        </p:tgtEl>
                                        <p:attrNameLst>
                                          <p:attrName>style.visibility</p:attrName>
                                        </p:attrNameLst>
                                      </p:cBhvr>
                                      <p:to>
                                        <p:strVal val="visible"/>
                                      </p:to>
                                    </p:set>
                                  </p:childTnLst>
                                </p:cTn>
                              </p:par>
                              <p:par>
                                <p:cTn id="88" presetID="35" presetClass="emph" presetSubtype="0" repeatCount="3000" fill="hold" grpId="1" nodeType="withEffect">
                                  <p:stCondLst>
                                    <p:cond delay="21500"/>
                                  </p:stCondLst>
                                  <p:childTnLst>
                                    <p:anim calcmode="discrete" valueType="str">
                                      <p:cBhvr>
                                        <p:cTn id="89" dur="500" fill="hold"/>
                                        <p:tgtEl>
                                          <p:spTgt spid="1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7" grpId="0" animBg="1"/>
      <p:bldP spid="77" grpId="1" animBg="1"/>
      <p:bldP spid="95" grpId="0"/>
      <p:bldP spid="95" grpId="1"/>
      <p:bldP spid="103" grpId="0"/>
      <p:bldP spid="103" grpId="1"/>
      <p:bldP spid="108" grpId="0"/>
      <p:bldP spid="110" grpId="0"/>
      <p:bldP spid="111" grpId="0"/>
      <p:bldP spid="111" grpId="1"/>
      <p:bldP spid="112" grpId="0"/>
      <p:bldP spid="112" grpId="1"/>
      <p:bldP spid="113" grpId="0"/>
      <p:bldP spid="11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4" y="619244"/>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5" name="Rectangle 6"/>
          <p:cNvSpPr>
            <a:spLocks noChangeArrowheads="1"/>
          </p:cNvSpPr>
          <p:nvPr/>
        </p:nvSpPr>
        <p:spPr bwMode="auto">
          <a:xfrm>
            <a:off x="3675130" y="596154"/>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4. </a:t>
            </a:r>
            <a:r>
              <a:rPr lang="zh-CN" altLang="en-US" sz="2000" b="1" dirty="0">
                <a:solidFill>
                  <a:schemeClr val="bg1"/>
                </a:solidFill>
                <a:latin typeface="微软雅黑" pitchFamily="34" charset="-122"/>
                <a:ea typeface="微软雅黑" pitchFamily="34" charset="-122"/>
              </a:rPr>
              <a:t>信道利用率</a:t>
            </a:r>
          </a:p>
        </p:txBody>
      </p:sp>
      <p:sp>
        <p:nvSpPr>
          <p:cNvPr id="26" name="圆角矩形 25"/>
          <p:cNvSpPr/>
          <p:nvPr/>
        </p:nvSpPr>
        <p:spPr>
          <a:xfrm>
            <a:off x="545144" y="1025024"/>
            <a:ext cx="8053711" cy="28208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 Box 155"/>
          <p:cNvSpPr txBox="1">
            <a:spLocks noChangeArrowheads="1"/>
          </p:cNvSpPr>
          <p:nvPr/>
        </p:nvSpPr>
        <p:spPr bwMode="auto">
          <a:xfrm>
            <a:off x="1846729" y="3890323"/>
            <a:ext cx="5844989" cy="397032"/>
          </a:xfrm>
          <a:prstGeom prst="rect">
            <a:avLst/>
          </a:prstGeom>
          <a:solidFill>
            <a:srgbClr val="000099"/>
          </a:solidFill>
          <a:ln w="9525">
            <a:solidFill>
              <a:schemeClr val="tx1"/>
            </a:solidFill>
            <a:miter lim="800000"/>
            <a:headEnd/>
            <a:tailEnd/>
          </a:ln>
          <a:effectLst/>
          <a:extLst/>
        </p:spPr>
        <p:txBody>
          <a:bodyPr wrap="square">
            <a:spAutoFit/>
          </a:bodyPr>
          <a:lstStyle/>
          <a:p>
            <a:pPr algn="ctr">
              <a:lnSpc>
                <a:spcPct val="110000"/>
              </a:lnSpc>
            </a:pPr>
            <a:r>
              <a:rPr lang="zh-CN" altLang="en-US" b="1" dirty="0" smtClean="0">
                <a:solidFill>
                  <a:srgbClr val="FFC000"/>
                </a:solidFill>
                <a:latin typeface="微软雅黑" pitchFamily="34" charset="-122"/>
                <a:ea typeface="微软雅黑" pitchFamily="34" charset="-122"/>
              </a:rPr>
              <a:t>优点：</a:t>
            </a:r>
            <a:r>
              <a:rPr lang="zh-CN" altLang="en-US" b="1" dirty="0" smtClean="0">
                <a:solidFill>
                  <a:schemeClr val="bg1"/>
                </a:solidFill>
                <a:latin typeface="微软雅黑" pitchFamily="34" charset="-122"/>
                <a:ea typeface="微软雅黑" pitchFamily="34" charset="-122"/>
              </a:rPr>
              <a:t>简单</a:t>
            </a:r>
            <a:r>
              <a:rPr lang="zh-CN" altLang="en-US" b="1" dirty="0">
                <a:solidFill>
                  <a:schemeClr val="bg1"/>
                </a:solidFill>
                <a:latin typeface="微软雅黑" pitchFamily="34" charset="-122"/>
                <a:ea typeface="微软雅黑" pitchFamily="34" charset="-122"/>
              </a:rPr>
              <a:t>。</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信道</a:t>
            </a:r>
            <a:r>
              <a:rPr lang="zh-CN" altLang="en-US" b="1" dirty="0">
                <a:solidFill>
                  <a:schemeClr val="bg1"/>
                </a:solidFill>
                <a:latin typeface="微软雅黑" pitchFamily="34" charset="-122"/>
                <a:ea typeface="微软雅黑" pitchFamily="34" charset="-122"/>
              </a:rPr>
              <a:t>利用率太低。</a:t>
            </a:r>
          </a:p>
        </p:txBody>
      </p:sp>
      <p:sp>
        <p:nvSpPr>
          <p:cNvPr id="28" name="Text Box 4"/>
          <p:cNvSpPr txBox="1">
            <a:spLocks noChangeArrowheads="1"/>
          </p:cNvSpPr>
          <p:nvPr/>
        </p:nvSpPr>
        <p:spPr bwMode="auto">
          <a:xfrm>
            <a:off x="2430781" y="2044553"/>
            <a:ext cx="36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i="1" dirty="0">
                <a:latin typeface="微软雅黑" pitchFamily="34" charset="-122"/>
                <a:ea typeface="微软雅黑" pitchFamily="34" charset="-122"/>
              </a:rPr>
              <a:t>T</a:t>
            </a:r>
            <a:r>
              <a:rPr lang="en-US" altLang="zh-CN" sz="1200" b="1" i="1" baseline="-25000" dirty="0">
                <a:latin typeface="微软雅黑" pitchFamily="34" charset="-122"/>
                <a:ea typeface="微软雅黑" pitchFamily="34" charset="-122"/>
              </a:rPr>
              <a:t>D</a:t>
            </a:r>
          </a:p>
        </p:txBody>
      </p:sp>
      <p:sp>
        <p:nvSpPr>
          <p:cNvPr id="29" name="Line 5"/>
          <p:cNvSpPr>
            <a:spLocks noChangeShapeType="1"/>
          </p:cNvSpPr>
          <p:nvPr/>
        </p:nvSpPr>
        <p:spPr bwMode="auto">
          <a:xfrm flipV="1">
            <a:off x="2524893"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6"/>
          <p:cNvSpPr>
            <a:spLocks noChangeShapeType="1"/>
          </p:cNvSpPr>
          <p:nvPr/>
        </p:nvSpPr>
        <p:spPr bwMode="auto">
          <a:xfrm>
            <a:off x="2733296"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7"/>
          <p:cNvSpPr>
            <a:spLocks noChangeShapeType="1"/>
          </p:cNvSpPr>
          <p:nvPr/>
        </p:nvSpPr>
        <p:spPr bwMode="auto">
          <a:xfrm>
            <a:off x="4560147"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Line 8"/>
          <p:cNvSpPr>
            <a:spLocks noChangeShapeType="1"/>
          </p:cNvSpPr>
          <p:nvPr/>
        </p:nvSpPr>
        <p:spPr bwMode="auto">
          <a:xfrm>
            <a:off x="2732409" y="2200634"/>
            <a:ext cx="1826851"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Text Box 9"/>
          <p:cNvSpPr txBox="1">
            <a:spLocks noChangeArrowheads="1"/>
          </p:cNvSpPr>
          <p:nvPr/>
        </p:nvSpPr>
        <p:spPr bwMode="auto">
          <a:xfrm>
            <a:off x="3397524" y="2057855"/>
            <a:ext cx="484235" cy="276999"/>
          </a:xfrm>
          <a:prstGeom prst="rect">
            <a:avLst/>
          </a:prstGeom>
          <a:solidFill>
            <a:srgbClr val="C3E3F9"/>
          </a:solidFill>
          <a:ln>
            <a:noFill/>
          </a:ln>
          <a:effectLst/>
          <a:extLst/>
        </p:spPr>
        <p:txBody>
          <a:bodyPr wrap="none">
            <a:spAutoFit/>
          </a:bodyPr>
          <a:lstStyle/>
          <a:p>
            <a:r>
              <a:rPr lang="en-US" altLang="zh-CN" sz="1200" b="1" dirty="0">
                <a:solidFill>
                  <a:srgbClr val="C00000"/>
                </a:solidFill>
                <a:latin typeface="微软雅黑" pitchFamily="34" charset="-122"/>
                <a:ea typeface="微软雅黑" pitchFamily="34" charset="-122"/>
              </a:rPr>
              <a:t>RTT</a:t>
            </a:r>
          </a:p>
        </p:txBody>
      </p:sp>
      <p:sp>
        <p:nvSpPr>
          <p:cNvPr id="34" name="Line 10"/>
          <p:cNvSpPr>
            <a:spLocks noChangeShapeType="1"/>
          </p:cNvSpPr>
          <p:nvPr/>
        </p:nvSpPr>
        <p:spPr bwMode="auto">
          <a:xfrm rot="5400000" flipH="1" flipV="1">
            <a:off x="2399851" y="2076479"/>
            <a:ext cx="0" cy="24831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Text Box 11"/>
          <p:cNvSpPr txBox="1">
            <a:spLocks noChangeArrowheads="1"/>
          </p:cNvSpPr>
          <p:nvPr/>
        </p:nvSpPr>
        <p:spPr bwMode="auto">
          <a:xfrm>
            <a:off x="2126600" y="1900944"/>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A</a:t>
            </a:r>
          </a:p>
        </p:txBody>
      </p:sp>
      <p:sp>
        <p:nvSpPr>
          <p:cNvPr id="36" name="Line 12"/>
          <p:cNvSpPr>
            <a:spLocks noChangeShapeType="1"/>
          </p:cNvSpPr>
          <p:nvPr/>
        </p:nvSpPr>
        <p:spPr bwMode="auto">
          <a:xfrm flipV="1">
            <a:off x="4601827"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13"/>
          <p:cNvSpPr>
            <a:spLocks noChangeShapeType="1"/>
          </p:cNvSpPr>
          <p:nvPr/>
        </p:nvSpPr>
        <p:spPr bwMode="auto">
          <a:xfrm>
            <a:off x="2524893" y="2423225"/>
            <a:ext cx="207693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Text Box 14"/>
          <p:cNvSpPr txBox="1">
            <a:spLocks noChangeArrowheads="1"/>
          </p:cNvSpPr>
          <p:nvPr/>
        </p:nvSpPr>
        <p:spPr bwMode="auto">
          <a:xfrm>
            <a:off x="2957661" y="2299957"/>
            <a:ext cx="1243610" cy="276999"/>
          </a:xfrm>
          <a:prstGeom prst="rect">
            <a:avLst/>
          </a:prstGeom>
          <a:solidFill>
            <a:srgbClr val="C3E3F9"/>
          </a:solidFill>
          <a:ln>
            <a:noFill/>
          </a:ln>
          <a:effectLst/>
          <a:extLst/>
        </p:spPr>
        <p:txBody>
          <a:bodyPr wrap="none">
            <a:spAutoFit/>
          </a:bodyPr>
          <a:lstStyle/>
          <a:p>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D</a:t>
            </a:r>
            <a:r>
              <a:rPr lang="en-US" altLang="zh-CN" sz="1200" b="1">
                <a:solidFill>
                  <a:srgbClr val="0000FF"/>
                </a:solidFill>
                <a:latin typeface="微软雅黑" pitchFamily="34" charset="-122"/>
                <a:ea typeface="微软雅黑" pitchFamily="34" charset="-122"/>
              </a:rPr>
              <a:t> + RTT + </a:t>
            </a:r>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A</a:t>
            </a:r>
          </a:p>
        </p:txBody>
      </p:sp>
      <p:sp>
        <p:nvSpPr>
          <p:cNvPr id="39" name="Freeform 16"/>
          <p:cNvSpPr>
            <a:spLocks/>
          </p:cNvSpPr>
          <p:nvPr/>
        </p:nvSpPr>
        <p:spPr bwMode="auto">
          <a:xfrm>
            <a:off x="2524893" y="1247301"/>
            <a:ext cx="1116508" cy="80966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17"/>
          <p:cNvSpPr txBox="1">
            <a:spLocks noChangeArrowheads="1"/>
          </p:cNvSpPr>
          <p:nvPr/>
        </p:nvSpPr>
        <p:spPr bwMode="auto">
          <a:xfrm>
            <a:off x="2134581" y="110723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B</a:t>
            </a:r>
          </a:p>
        </p:txBody>
      </p:sp>
      <p:sp>
        <p:nvSpPr>
          <p:cNvPr id="41" name="Line 18"/>
          <p:cNvSpPr>
            <a:spLocks noChangeShapeType="1"/>
          </p:cNvSpPr>
          <p:nvPr/>
        </p:nvSpPr>
        <p:spPr bwMode="auto">
          <a:xfrm flipV="1">
            <a:off x="2524893" y="1249074"/>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Line 19"/>
          <p:cNvSpPr>
            <a:spLocks noChangeShapeType="1"/>
          </p:cNvSpPr>
          <p:nvPr/>
        </p:nvSpPr>
        <p:spPr bwMode="auto">
          <a:xfrm flipV="1">
            <a:off x="2732409" y="1249074"/>
            <a:ext cx="912539"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Text Box 22"/>
          <p:cNvSpPr txBox="1">
            <a:spLocks noChangeArrowheads="1"/>
          </p:cNvSpPr>
          <p:nvPr/>
        </p:nvSpPr>
        <p:spPr bwMode="auto">
          <a:xfrm rot="19131970">
            <a:off x="2464974" y="1535050"/>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分组</a:t>
            </a:r>
          </a:p>
        </p:txBody>
      </p:sp>
      <p:sp>
        <p:nvSpPr>
          <p:cNvPr id="44" name="Text Box 23"/>
          <p:cNvSpPr txBox="1">
            <a:spLocks noChangeArrowheads="1"/>
          </p:cNvSpPr>
          <p:nvPr/>
        </p:nvSpPr>
        <p:spPr bwMode="auto">
          <a:xfrm rot="2307784">
            <a:off x="3852848" y="1319552"/>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45" name="Text Box 24"/>
          <p:cNvSpPr txBox="1">
            <a:spLocks noChangeArrowheads="1"/>
          </p:cNvSpPr>
          <p:nvPr/>
        </p:nvSpPr>
        <p:spPr bwMode="auto">
          <a:xfrm>
            <a:off x="6803803" y="110723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6" name="Text Box 25"/>
          <p:cNvSpPr txBox="1">
            <a:spLocks noChangeArrowheads="1"/>
          </p:cNvSpPr>
          <p:nvPr/>
        </p:nvSpPr>
        <p:spPr bwMode="auto">
          <a:xfrm>
            <a:off x="6803803" y="187960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7" name="Line 26"/>
          <p:cNvSpPr>
            <a:spLocks noChangeShapeType="1"/>
          </p:cNvSpPr>
          <p:nvPr/>
        </p:nvSpPr>
        <p:spPr bwMode="auto">
          <a:xfrm>
            <a:off x="4269269" y="1653465"/>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rot="15894661">
            <a:off x="2953671" y="1441071"/>
            <a:ext cx="128589" cy="172043"/>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28"/>
          <p:cNvSpPr>
            <a:spLocks/>
          </p:cNvSpPr>
          <p:nvPr/>
        </p:nvSpPr>
        <p:spPr bwMode="auto">
          <a:xfrm>
            <a:off x="574690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29"/>
          <p:cNvSpPr>
            <a:spLocks/>
          </p:cNvSpPr>
          <p:nvPr/>
        </p:nvSpPr>
        <p:spPr bwMode="auto">
          <a:xfrm>
            <a:off x="4618677" y="1249074"/>
            <a:ext cx="1116507" cy="810554"/>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flipV="1">
            <a:off x="4618677" y="1251735"/>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flipV="1">
            <a:off x="4826193" y="1251735"/>
            <a:ext cx="912538"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Text Box 34"/>
          <p:cNvSpPr txBox="1">
            <a:spLocks noChangeArrowheads="1"/>
          </p:cNvSpPr>
          <p:nvPr/>
        </p:nvSpPr>
        <p:spPr bwMode="auto">
          <a:xfrm rot="19044759">
            <a:off x="4516634" y="1576287"/>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分组</a:t>
            </a:r>
          </a:p>
        </p:txBody>
      </p:sp>
      <p:sp>
        <p:nvSpPr>
          <p:cNvPr id="56" name="Line 35"/>
          <p:cNvSpPr>
            <a:spLocks noChangeShapeType="1"/>
          </p:cNvSpPr>
          <p:nvPr/>
        </p:nvSpPr>
        <p:spPr bwMode="auto">
          <a:xfrm rot="15894661">
            <a:off x="5021293" y="1460138"/>
            <a:ext cx="128589" cy="171156"/>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Text Box 36"/>
          <p:cNvSpPr txBox="1">
            <a:spLocks noChangeArrowheads="1"/>
          </p:cNvSpPr>
          <p:nvPr/>
        </p:nvSpPr>
        <p:spPr bwMode="auto">
          <a:xfrm rot="2510398">
            <a:off x="5994520" y="1361233"/>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58" name="Line 37"/>
          <p:cNvSpPr>
            <a:spLocks noChangeShapeType="1"/>
          </p:cNvSpPr>
          <p:nvPr/>
        </p:nvSpPr>
        <p:spPr bwMode="auto">
          <a:xfrm>
            <a:off x="6391431" y="1675636"/>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38"/>
          <p:cNvSpPr>
            <a:spLocks noChangeShapeType="1"/>
          </p:cNvSpPr>
          <p:nvPr/>
        </p:nvSpPr>
        <p:spPr bwMode="auto">
          <a:xfrm>
            <a:off x="2398964" y="1249074"/>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39"/>
          <p:cNvSpPr>
            <a:spLocks noChangeShapeType="1"/>
          </p:cNvSpPr>
          <p:nvPr/>
        </p:nvSpPr>
        <p:spPr bwMode="auto">
          <a:xfrm>
            <a:off x="2398964" y="2056969"/>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Freeform 28"/>
          <p:cNvSpPr>
            <a:spLocks/>
          </p:cNvSpPr>
          <p:nvPr/>
        </p:nvSpPr>
        <p:spPr bwMode="auto">
          <a:xfrm>
            <a:off x="363842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64" name="组合 63"/>
          <p:cNvGrpSpPr/>
          <p:nvPr/>
        </p:nvGrpSpPr>
        <p:grpSpPr>
          <a:xfrm>
            <a:off x="2024468" y="2623770"/>
            <a:ext cx="5095061" cy="643610"/>
            <a:chOff x="603552" y="5085184"/>
            <a:chExt cx="9120681" cy="1152128"/>
          </a:xfrm>
          <a:solidFill>
            <a:srgbClr val="FFFF99"/>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p:txBody>
        </p:sp>
        <p:graphicFrame>
          <p:nvGraphicFramePr>
            <p:cNvPr id="66" name="Object 4"/>
            <p:cNvGraphicFramePr>
              <a:graphicFrameLocks noChangeAspect="1"/>
            </p:cNvGraphicFramePr>
            <p:nvPr>
              <p:extLst>
                <p:ext uri="{D42A27DB-BD31-4B8C-83A1-F6EECF244321}">
                  <p14:modId xmlns:p14="http://schemas.microsoft.com/office/powerpoint/2010/main" val="364683173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11342" name="公式" r:id="rId4" imgW="1091726" imgH="380835" progId="Equation.3">
                    <p:embed/>
                  </p:oleObj>
                </mc:Choice>
                <mc:Fallback>
                  <p:oleObj name="公式" r:id="rId4" imgW="1091726" imgH="380835" progId="Equation.3">
                    <p:embed/>
                    <p:pic>
                      <p:nvPicPr>
                        <p:cNvPr id="0"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8219829" y="5397242"/>
              <a:ext cx="1231607" cy="60604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(5-3)</a:t>
              </a:r>
            </a:p>
          </p:txBody>
        </p:sp>
        <p:sp>
          <p:nvSpPr>
            <p:cNvPr id="68" name="TextBox 67"/>
            <p:cNvSpPr txBox="1"/>
            <p:nvPr/>
          </p:nvSpPr>
          <p:spPr>
            <a:xfrm>
              <a:off x="1050286" y="5399420"/>
              <a:ext cx="2167077" cy="606046"/>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sz="1600" dirty="0">
                  <a:solidFill>
                    <a:schemeClr val="tx1"/>
                  </a:solidFill>
                  <a:latin typeface="微软雅黑" pitchFamily="34" charset="-122"/>
                  <a:ea typeface="微软雅黑" pitchFamily="34" charset="-122"/>
                </a:rPr>
                <a:t>信道利用率</a:t>
              </a:r>
            </a:p>
          </p:txBody>
        </p:sp>
      </p:grpSp>
      <p:sp>
        <p:nvSpPr>
          <p:cNvPr id="2" name="矩形 1"/>
          <p:cNvSpPr/>
          <p:nvPr/>
        </p:nvSpPr>
        <p:spPr>
          <a:xfrm>
            <a:off x="1344707" y="3350401"/>
            <a:ext cx="6714564" cy="338554"/>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当往返</a:t>
            </a:r>
            <a:r>
              <a:rPr lang="zh-CN" altLang="en-US" sz="1600" b="1" dirty="0" smtClean="0">
                <a:latin typeface="微软雅黑" panose="020B0503020204020204" pitchFamily="34" charset="-122"/>
                <a:ea typeface="微软雅黑" panose="020B0503020204020204" pitchFamily="34" charset="-122"/>
              </a:rPr>
              <a:t>时间 </a:t>
            </a:r>
            <a:r>
              <a:rPr lang="en-US" altLang="zh-CN" sz="1600" b="1" dirty="0" smtClean="0">
                <a:latin typeface="微软雅黑" panose="020B0503020204020204" pitchFamily="34" charset="-122"/>
                <a:ea typeface="微软雅黑" panose="020B0503020204020204" pitchFamily="34" charset="-122"/>
              </a:rPr>
              <a:t>RTT </a:t>
            </a:r>
            <a:r>
              <a:rPr lang="zh-CN" altLang="en-US" sz="1600" b="1" dirty="0" smtClean="0">
                <a:latin typeface="微软雅黑" panose="020B0503020204020204" pitchFamily="34" charset="-122"/>
                <a:ea typeface="微软雅黑" panose="020B0503020204020204" pitchFamily="34" charset="-122"/>
              </a:rPr>
              <a:t>远大</a:t>
            </a:r>
            <a:r>
              <a:rPr lang="zh-CN" altLang="en-US" sz="1600" b="1" dirty="0">
                <a:latin typeface="微软雅黑" panose="020B0503020204020204" pitchFamily="34" charset="-122"/>
                <a:ea typeface="微软雅黑" panose="020B0503020204020204" pitchFamily="34" charset="-122"/>
              </a:rPr>
              <a:t>于分组发送</a:t>
            </a:r>
            <a:r>
              <a:rPr lang="zh-CN" altLang="en-US" sz="1600" b="1" dirty="0" smtClean="0">
                <a:latin typeface="微软雅黑" panose="020B0503020204020204" pitchFamily="34" charset="-122"/>
                <a:ea typeface="微软雅黑" panose="020B0503020204020204" pitchFamily="34" charset="-122"/>
              </a:rPr>
              <a:t>时间 </a:t>
            </a:r>
            <a:r>
              <a:rPr lang="en-US" altLang="zh-CN" sz="1600" b="1" dirty="0" smtClean="0">
                <a:latin typeface="微软雅黑" panose="020B0503020204020204" pitchFamily="34" charset="-122"/>
                <a:ea typeface="微软雅黑" panose="020B0503020204020204" pitchFamily="34" charset="-122"/>
              </a:rPr>
              <a:t>T</a:t>
            </a:r>
            <a:r>
              <a:rPr lang="en-US" altLang="zh-CN" sz="1600" b="1" baseline="-25000" dirty="0" smtClean="0">
                <a:latin typeface="微软雅黑" panose="020B0503020204020204" pitchFamily="34" charset="-122"/>
                <a:ea typeface="微软雅黑" panose="020B0503020204020204" pitchFamily="34" charset="-122"/>
              </a:rPr>
              <a:t>D</a:t>
            </a:r>
            <a:r>
              <a:rPr lang="en-US" altLang="zh-CN" sz="1600" b="1"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时</a:t>
            </a:r>
            <a:r>
              <a:rPr lang="zh-CN" altLang="en-US" sz="1600" b="1" dirty="0">
                <a:latin typeface="微软雅黑" panose="020B0503020204020204" pitchFamily="34" charset="-122"/>
                <a:ea typeface="微软雅黑" panose="020B0503020204020204" pitchFamily="34" charset="-122"/>
              </a:rPr>
              <a:t>，信道的</a:t>
            </a:r>
            <a:r>
              <a:rPr lang="zh-CN" altLang="en-US" sz="1600" b="1" dirty="0" smtClean="0">
                <a:latin typeface="微软雅黑" panose="020B0503020204020204" pitchFamily="34" charset="-122"/>
                <a:ea typeface="微软雅黑" panose="020B0503020204020204" pitchFamily="34" charset="-122"/>
              </a:rPr>
              <a:t>利用率会</a:t>
            </a:r>
            <a:r>
              <a:rPr lang="zh-CN" altLang="en-US" sz="1600" b="1" dirty="0">
                <a:latin typeface="微软雅黑" panose="020B0503020204020204" pitchFamily="34" charset="-122"/>
                <a:ea typeface="微软雅黑" panose="020B0503020204020204" pitchFamily="34" charset="-122"/>
              </a:rPr>
              <a:t>非常低。</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3" name="Rectangle 6"/>
          <p:cNvSpPr>
            <a:spLocks noChangeArrowheads="1"/>
          </p:cNvSpPr>
          <p:nvPr/>
        </p:nvSpPr>
        <p:spPr bwMode="auto">
          <a:xfrm>
            <a:off x="3463095" y="587638"/>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停止等待协议要点</a:t>
            </a:r>
            <a:endParaRPr lang="zh-CN" altLang="en-US" sz="2000" b="1" dirty="0">
              <a:solidFill>
                <a:schemeClr val="bg1"/>
              </a:solidFill>
              <a:latin typeface="微软雅黑" pitchFamily="34" charset="-122"/>
              <a:ea typeface="微软雅黑" pitchFamily="34" charset="-122"/>
            </a:endParaRPr>
          </a:p>
        </p:txBody>
      </p:sp>
      <p:sp>
        <p:nvSpPr>
          <p:cNvPr id="34" name="Rectangle 68"/>
          <p:cNvSpPr>
            <a:spLocks noChangeArrowheads="1"/>
          </p:cNvSpPr>
          <p:nvPr/>
        </p:nvSpPr>
        <p:spPr bwMode="auto">
          <a:xfrm>
            <a:off x="556963" y="983948"/>
            <a:ext cx="8048776"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smtClean="0">
                <a:solidFill>
                  <a:srgbClr val="C00000"/>
                </a:solidFill>
                <a:latin typeface="微软雅黑" pitchFamily="34" charset="-122"/>
                <a:ea typeface="微软雅黑" pitchFamily="34" charset="-122"/>
              </a:rPr>
              <a:t>停止</a:t>
            </a:r>
            <a:r>
              <a:rPr lang="zh-CN" altLang="en-US" b="1" dirty="0">
                <a:solidFill>
                  <a:srgbClr val="C00000"/>
                </a:solidFill>
                <a:latin typeface="微软雅黑" pitchFamily="34" charset="-122"/>
                <a:ea typeface="微软雅黑" pitchFamily="34" charset="-122"/>
              </a:rPr>
              <a:t>等待。</a:t>
            </a:r>
            <a:r>
              <a:rPr lang="zh-CN" altLang="en-US" b="1" dirty="0">
                <a:latin typeface="微软雅黑" pitchFamily="34" charset="-122"/>
                <a:ea typeface="微软雅黑" pitchFamily="34" charset="-122"/>
              </a:rPr>
              <a:t>发送方每次只发送一个分组</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收到确认后再发送下一个分组</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smtClean="0">
                <a:solidFill>
                  <a:srgbClr val="C00000"/>
                </a:solidFill>
                <a:latin typeface="微软雅黑" pitchFamily="34" charset="-122"/>
                <a:ea typeface="微软雅黑" pitchFamily="34" charset="-122"/>
              </a:rPr>
              <a:t>暂存</a:t>
            </a:r>
            <a:r>
              <a:rPr lang="zh-CN" altLang="en-US" b="1" dirty="0">
                <a:solidFill>
                  <a:srgbClr val="C00000"/>
                </a:solidFill>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发送完一个分组后</a:t>
            </a:r>
            <a:r>
              <a:rPr lang="zh-CN" altLang="en-US" b="1" dirty="0" smtClean="0">
                <a:latin typeface="微软雅黑" pitchFamily="34" charset="-122"/>
                <a:ea typeface="微软雅黑" pitchFamily="34" charset="-122"/>
              </a:rPr>
              <a:t>，发送方必须</a:t>
            </a:r>
            <a:r>
              <a:rPr lang="zh-CN" altLang="en-US" b="1" dirty="0">
                <a:latin typeface="微软雅黑" pitchFamily="34" charset="-122"/>
                <a:ea typeface="微软雅黑" pitchFamily="34" charset="-122"/>
              </a:rPr>
              <a:t>暂存已发送的分组的副本，以备重发。</a:t>
            </a:r>
          </a:p>
          <a:p>
            <a:pPr marL="342900" indent="-342900">
              <a:lnSpc>
                <a:spcPts val="2800"/>
              </a:lnSpc>
              <a:buClr>
                <a:srgbClr val="0070C0"/>
              </a:buClr>
              <a:buFont typeface="Wingdings" pitchFamily="2" charset="2"/>
              <a:buChar char="l"/>
            </a:pPr>
            <a:r>
              <a:rPr lang="zh-CN" altLang="en-US" b="1" dirty="0" smtClean="0">
                <a:solidFill>
                  <a:srgbClr val="C00000"/>
                </a:solidFill>
                <a:latin typeface="微软雅黑" pitchFamily="34" charset="-122"/>
                <a:ea typeface="微软雅黑" pitchFamily="34" charset="-122"/>
              </a:rPr>
              <a:t>编号。</a:t>
            </a:r>
            <a:r>
              <a:rPr lang="zh-CN" altLang="en-US" b="1" dirty="0" smtClean="0">
                <a:latin typeface="微软雅黑" pitchFamily="34" charset="-122"/>
                <a:ea typeface="微软雅黑" pitchFamily="34" charset="-122"/>
              </a:rPr>
              <a:t>对</a:t>
            </a:r>
            <a:r>
              <a:rPr lang="zh-CN" altLang="en-US" b="1" dirty="0">
                <a:latin typeface="微软雅黑" pitchFamily="34" charset="-122"/>
                <a:ea typeface="微软雅黑" pitchFamily="34" charset="-122"/>
              </a:rPr>
              <a:t>发送的每个</a:t>
            </a:r>
            <a:r>
              <a:rPr lang="zh-CN" altLang="en-US" b="1" dirty="0" smtClean="0">
                <a:latin typeface="微软雅黑" pitchFamily="34" charset="-122"/>
                <a:ea typeface="微软雅黑" pitchFamily="34" charset="-122"/>
              </a:rPr>
              <a:t>分组和确认都进行编号。</a:t>
            </a:r>
            <a:endParaRPr lang="en-US" altLang="zh-CN" b="1" dirty="0" smtClean="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超时</a:t>
            </a:r>
            <a:r>
              <a:rPr lang="zh-CN" altLang="en-US" b="1" dirty="0" smtClean="0">
                <a:solidFill>
                  <a:srgbClr val="C00000"/>
                </a:solidFill>
                <a:latin typeface="微软雅黑" pitchFamily="34" charset="-122"/>
                <a:ea typeface="微软雅黑" pitchFamily="34" charset="-122"/>
              </a:rPr>
              <a:t>重传。</a:t>
            </a:r>
            <a:r>
              <a:rPr lang="zh-CN" altLang="en-US" b="1" dirty="0">
                <a:latin typeface="微软雅黑" pitchFamily="34" charset="-122"/>
                <a:ea typeface="微软雅黑" pitchFamily="34" charset="-122"/>
              </a:rPr>
              <a:t>发送方</a:t>
            </a:r>
            <a:r>
              <a:rPr lang="zh-CN" altLang="en-US" b="1" dirty="0" smtClean="0">
                <a:latin typeface="微软雅黑" pitchFamily="34" charset="-122"/>
                <a:ea typeface="微软雅黑" pitchFamily="34" charset="-122"/>
              </a:rPr>
              <a:t>为发送</a:t>
            </a:r>
            <a:r>
              <a:rPr lang="zh-CN" altLang="en-US" b="1" dirty="0">
                <a:latin typeface="微软雅黑" pitchFamily="34" charset="-122"/>
                <a:ea typeface="微软雅黑" pitchFamily="34" charset="-122"/>
              </a:rPr>
              <a:t>的每个分组设置一个超时计时器</a:t>
            </a:r>
            <a:r>
              <a:rPr lang="zh-CN" altLang="en-US" b="1" dirty="0" smtClean="0">
                <a:latin typeface="微软雅黑" pitchFamily="34" charset="-122"/>
                <a:ea typeface="微软雅黑" pitchFamily="34" charset="-122"/>
              </a:rPr>
              <a:t>。若超时计时器超时位收到确认，发送</a:t>
            </a:r>
            <a:r>
              <a:rPr lang="zh-CN" altLang="en-US" b="1" dirty="0">
                <a:latin typeface="微软雅黑" pitchFamily="34" charset="-122"/>
                <a:ea typeface="微软雅黑" pitchFamily="34" charset="-122"/>
              </a:rPr>
              <a:t>方会</a:t>
            </a:r>
            <a:r>
              <a:rPr lang="zh-CN" altLang="en-US" b="1" dirty="0" smtClean="0">
                <a:solidFill>
                  <a:srgbClr val="C00000"/>
                </a:solidFill>
                <a:latin typeface="微软雅黑" pitchFamily="34" charset="-122"/>
                <a:ea typeface="微软雅黑" pitchFamily="34" charset="-122"/>
              </a:rPr>
              <a:t>自动</a:t>
            </a:r>
            <a:r>
              <a:rPr lang="zh-CN" altLang="en-US" b="1" dirty="0" smtClean="0">
                <a:latin typeface="微软雅黑" pitchFamily="34" charset="-122"/>
                <a:ea typeface="微软雅黑" pitchFamily="34" charset="-122"/>
              </a:rPr>
              <a:t>超时重传分组。</a:t>
            </a:r>
            <a:endParaRPr lang="en-US" altLang="zh-CN" b="1" dirty="0" smtClean="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超时计时器的重传时间应当比数据在分组传输的平均往返时间</a:t>
            </a:r>
            <a:r>
              <a:rPr lang="zh-CN" altLang="en-US" b="1" dirty="0">
                <a:solidFill>
                  <a:srgbClr val="C00000"/>
                </a:solidFill>
                <a:latin typeface="微软雅黑" pitchFamily="34" charset="-122"/>
                <a:ea typeface="微软雅黑" pitchFamily="34" charset="-122"/>
              </a:rPr>
              <a:t>更长</a:t>
            </a:r>
            <a:r>
              <a:rPr lang="zh-CN" altLang="en-US" b="1" dirty="0" smtClean="0">
                <a:solidFill>
                  <a:srgbClr val="C00000"/>
                </a:solidFill>
                <a:latin typeface="微软雅黑" pitchFamily="34" charset="-122"/>
                <a:ea typeface="微软雅黑" pitchFamily="34" charset="-122"/>
              </a:rPr>
              <a:t>一些，</a:t>
            </a:r>
            <a:r>
              <a:rPr lang="zh-CN" altLang="en-US" b="1" dirty="0" smtClean="0">
                <a:latin typeface="微软雅黑" pitchFamily="34" charset="-122"/>
                <a:ea typeface="微软雅黑" pitchFamily="34" charset="-122"/>
              </a:rPr>
              <a:t>防止不必要的重传。</a:t>
            </a:r>
            <a:endParaRPr lang="zh-CN" altLang="en-US"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简单</a:t>
            </a:r>
            <a:r>
              <a:rPr lang="zh-CN" altLang="en-US" b="1" dirty="0" smtClean="0">
                <a:solidFill>
                  <a:srgbClr val="0000FF"/>
                </a:solidFill>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但</a:t>
            </a:r>
            <a:r>
              <a:rPr lang="zh-CN" altLang="en-US" b="1" dirty="0" smtClean="0">
                <a:solidFill>
                  <a:srgbClr val="0000FF"/>
                </a:solidFill>
                <a:latin typeface="微软雅黑" pitchFamily="34" charset="-122"/>
                <a:ea typeface="微软雅黑" pitchFamily="34" charset="-122"/>
              </a:rPr>
              <a:t>信道</a:t>
            </a:r>
            <a:r>
              <a:rPr lang="zh-CN" altLang="en-US" b="1" dirty="0">
                <a:solidFill>
                  <a:srgbClr val="0000FF"/>
                </a:solidFill>
                <a:latin typeface="微软雅黑" pitchFamily="34" charset="-122"/>
                <a:ea typeface="微软雅黑" pitchFamily="34" charset="-122"/>
              </a:rPr>
              <a:t>利用率太低</a:t>
            </a:r>
            <a:r>
              <a:rPr lang="zh-CN" altLang="en-US" b="1" dirty="0" smtClean="0">
                <a:solidFill>
                  <a:srgbClr val="0000FF"/>
                </a:solidFill>
                <a:latin typeface="微软雅黑" pitchFamily="34" charset="-122"/>
                <a:ea typeface="微软雅黑" pitchFamily="34" charset="-122"/>
              </a:rPr>
              <a:t>。</a:t>
            </a:r>
            <a:endParaRPr lang="zh-CN" altLang="en-US"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7538128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45144" y="1025024"/>
            <a:ext cx="8053711" cy="230984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55"/>
          <p:cNvSpPr txBox="1">
            <a:spLocks noChangeArrowheads="1"/>
          </p:cNvSpPr>
          <p:nvPr/>
        </p:nvSpPr>
        <p:spPr bwMode="auto">
          <a:xfrm>
            <a:off x="2483225" y="3365643"/>
            <a:ext cx="4435888" cy="759182"/>
          </a:xfrm>
          <a:prstGeom prst="rect">
            <a:avLst/>
          </a:prstGeom>
          <a:solidFill>
            <a:srgbClr val="FFCC66"/>
          </a:solidFill>
          <a:ln w="9525">
            <a:solidFill>
              <a:schemeClr val="tx1"/>
            </a:solidFill>
            <a:miter lim="800000"/>
            <a:headEnd/>
            <a:tailEnd/>
          </a:ln>
          <a:effectLst/>
          <a:extLst/>
        </p:spPr>
        <p:txBody>
          <a:bodyPr wrap="square">
            <a:spAutoFit/>
          </a:bodyPr>
          <a:lstStyle/>
          <a:p>
            <a:pPr algn="ctr">
              <a:lnSpc>
                <a:spcPts val="2600"/>
              </a:lnSpc>
            </a:pPr>
            <a:r>
              <a:rPr lang="zh-CN" altLang="en-US" b="1" dirty="0">
                <a:latin typeface="微软雅黑" pitchFamily="34" charset="-122"/>
                <a:ea typeface="微软雅黑" pitchFamily="34" charset="-122"/>
              </a:rPr>
              <a:t>由于信道上一直有数据不间断地传送</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algn="ctr">
              <a:lnSpc>
                <a:spcPts val="2600"/>
              </a:lnSpc>
            </a:pPr>
            <a:r>
              <a:rPr lang="zh-CN" altLang="en-US" b="1" dirty="0">
                <a:latin typeface="微软雅黑" pitchFamily="34" charset="-122"/>
                <a:ea typeface="微软雅黑" pitchFamily="34" charset="-122"/>
              </a:rPr>
              <a:t>流水线传输可获得很高的信道利用率。 </a:t>
            </a:r>
          </a:p>
        </p:txBody>
      </p:sp>
      <p:grpSp>
        <p:nvGrpSpPr>
          <p:cNvPr id="64" name="组合 63"/>
          <p:cNvGrpSpPr/>
          <p:nvPr/>
        </p:nvGrpSpPr>
        <p:grpSpPr>
          <a:xfrm>
            <a:off x="1211409" y="1027657"/>
            <a:ext cx="6790641" cy="1588776"/>
            <a:chOff x="667767" y="2780928"/>
            <a:chExt cx="8907112" cy="2083958"/>
          </a:xfrm>
        </p:grpSpPr>
        <p:sp>
          <p:nvSpPr>
            <p:cNvPr id="26"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00FFFF"/>
            </a:solidFill>
            <a:ln>
              <a:noFill/>
            </a:ln>
            <a:effectLst/>
          </p:spPr>
          <p:txBody>
            <a:bodyPr/>
            <a:lstStyle/>
            <a:p>
              <a:endParaRPr lang="zh-CN" altLang="en-US" sz="1600" b="1">
                <a:latin typeface="微软雅黑" pitchFamily="34" charset="-122"/>
                <a:ea typeface="微软雅黑" pitchFamily="34" charset="-122"/>
              </a:endParaRPr>
            </a:p>
          </p:txBody>
        </p:sp>
        <p:sp>
          <p:nvSpPr>
            <p:cNvPr id="27"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8"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 name="Text Box 7"/>
            <p:cNvSpPr txBox="1">
              <a:spLocks noChangeArrowheads="1"/>
            </p:cNvSpPr>
            <p:nvPr/>
          </p:nvSpPr>
          <p:spPr bwMode="auto">
            <a:xfrm>
              <a:off x="682054" y="2806329"/>
              <a:ext cx="42725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B</a:t>
              </a:r>
            </a:p>
          </p:txBody>
        </p:sp>
        <p:sp>
          <p:nvSpPr>
            <p:cNvPr id="30" name="Line 8"/>
            <p:cNvSpPr>
              <a:spLocks noChangeShapeType="1"/>
            </p:cNvSpPr>
            <p:nvPr/>
          </p:nvSpPr>
          <p:spPr bwMode="auto">
            <a:xfrm flipV="1">
              <a:off x="130752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1" name="Line 9"/>
            <p:cNvSpPr>
              <a:spLocks noChangeShapeType="1"/>
            </p:cNvSpPr>
            <p:nvPr/>
          </p:nvSpPr>
          <p:spPr bwMode="auto">
            <a:xfrm flipV="1">
              <a:off x="1694879"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2" name="Text Box 10"/>
            <p:cNvSpPr txBox="1">
              <a:spLocks noChangeArrowheads="1"/>
            </p:cNvSpPr>
            <p:nvPr/>
          </p:nvSpPr>
          <p:spPr bwMode="auto">
            <a:xfrm rot="18918223">
              <a:off x="1291934" y="3750311"/>
              <a:ext cx="780492"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分组</a:t>
              </a:r>
            </a:p>
          </p:txBody>
        </p:sp>
        <p:sp>
          <p:nvSpPr>
            <p:cNvPr id="33" name="Text Box 11"/>
            <p:cNvSpPr txBox="1">
              <a:spLocks noChangeArrowheads="1"/>
            </p:cNvSpPr>
            <p:nvPr/>
          </p:nvSpPr>
          <p:spPr bwMode="auto">
            <a:xfrm>
              <a:off x="9221217" y="2780928"/>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4" name="Text Box 12"/>
            <p:cNvSpPr txBox="1">
              <a:spLocks noChangeArrowheads="1"/>
            </p:cNvSpPr>
            <p:nvPr/>
          </p:nvSpPr>
          <p:spPr bwMode="auto">
            <a:xfrm>
              <a:off x="9221217" y="4366841"/>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5" name="Text Box 13"/>
            <p:cNvSpPr txBox="1">
              <a:spLocks noChangeArrowheads="1"/>
            </p:cNvSpPr>
            <p:nvPr/>
          </p:nvSpPr>
          <p:spPr bwMode="auto">
            <a:xfrm>
              <a:off x="667767" y="4420813"/>
              <a:ext cx="444073"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A</a:t>
              </a:r>
            </a:p>
          </p:txBody>
        </p:sp>
        <p:sp>
          <p:nvSpPr>
            <p:cNvPr id="36" name="Line 14"/>
            <p:cNvSpPr>
              <a:spLocks noChangeShapeType="1"/>
            </p:cNvSpPr>
            <p:nvPr/>
          </p:nvSpPr>
          <p:spPr bwMode="auto">
            <a:xfrm rot="15894661">
              <a:off x="2034604" y="3347666"/>
              <a:ext cx="350837" cy="461962"/>
            </a:xfrm>
            <a:prstGeom prst="line">
              <a:avLst/>
            </a:prstGeom>
            <a:noFill/>
            <a:ln w="5715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15"/>
            <p:cNvSpPr>
              <a:spLocks noChangeShapeType="1"/>
            </p:cNvSpPr>
            <p:nvPr/>
          </p:nvSpPr>
          <p:spPr bwMode="auto">
            <a:xfrm flipV="1">
              <a:off x="2077467" y="3088903"/>
              <a:ext cx="1693862" cy="1627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8"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 name="Line 17"/>
            <p:cNvSpPr>
              <a:spLocks noChangeShapeType="1"/>
            </p:cNvSpPr>
            <p:nvPr/>
          </p:nvSpPr>
          <p:spPr bwMode="auto">
            <a:xfrm flipH="1" flipV="1">
              <a:off x="3388742"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2" name="Line 20"/>
            <p:cNvSpPr>
              <a:spLocks noChangeShapeType="1"/>
            </p:cNvSpPr>
            <p:nvPr/>
          </p:nvSpPr>
          <p:spPr bwMode="auto">
            <a:xfrm flipV="1">
              <a:off x="2461642"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3" name="Line 21"/>
            <p:cNvSpPr>
              <a:spLocks noChangeShapeType="1"/>
            </p:cNvSpPr>
            <p:nvPr/>
          </p:nvSpPr>
          <p:spPr bwMode="auto">
            <a:xfrm flipV="1">
              <a:off x="2847404"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 name="Line 22"/>
            <p:cNvSpPr>
              <a:spLocks noChangeShapeType="1"/>
            </p:cNvSpPr>
            <p:nvPr/>
          </p:nvSpPr>
          <p:spPr bwMode="auto">
            <a:xfrm flipV="1">
              <a:off x="3250629" y="310319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5" name="Line 23"/>
            <p:cNvSpPr>
              <a:spLocks noChangeShapeType="1"/>
            </p:cNvSpPr>
            <p:nvPr/>
          </p:nvSpPr>
          <p:spPr bwMode="auto">
            <a:xfrm flipV="1">
              <a:off x="36205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6" name="Line 24"/>
            <p:cNvSpPr>
              <a:spLocks noChangeShapeType="1"/>
            </p:cNvSpPr>
            <p:nvPr/>
          </p:nvSpPr>
          <p:spPr bwMode="auto">
            <a:xfrm flipV="1">
              <a:off x="43952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7" name="Line 25"/>
            <p:cNvSpPr>
              <a:spLocks noChangeShapeType="1"/>
            </p:cNvSpPr>
            <p:nvPr/>
          </p:nvSpPr>
          <p:spPr bwMode="auto">
            <a:xfrm flipV="1">
              <a:off x="47841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8" name="Line 26"/>
            <p:cNvSpPr>
              <a:spLocks noChangeShapeType="1"/>
            </p:cNvSpPr>
            <p:nvPr/>
          </p:nvSpPr>
          <p:spPr bwMode="auto">
            <a:xfrm flipV="1">
              <a:off x="5169917"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9" name="Line 27"/>
            <p:cNvSpPr>
              <a:spLocks noChangeShapeType="1"/>
            </p:cNvSpPr>
            <p:nvPr/>
          </p:nvSpPr>
          <p:spPr bwMode="auto">
            <a:xfrm flipV="1">
              <a:off x="55588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0" name="Line 28"/>
            <p:cNvSpPr>
              <a:spLocks noChangeShapeType="1"/>
            </p:cNvSpPr>
            <p:nvPr/>
          </p:nvSpPr>
          <p:spPr bwMode="auto">
            <a:xfrm flipV="1">
              <a:off x="4003104"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1" name="Line 29"/>
            <p:cNvSpPr>
              <a:spLocks noChangeShapeType="1"/>
            </p:cNvSpPr>
            <p:nvPr/>
          </p:nvSpPr>
          <p:spPr bwMode="auto">
            <a:xfrm flipV="1">
              <a:off x="5928742"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2" name="Line 30"/>
            <p:cNvSpPr>
              <a:spLocks noChangeShapeType="1"/>
            </p:cNvSpPr>
            <p:nvPr/>
          </p:nvSpPr>
          <p:spPr bwMode="auto">
            <a:xfrm flipV="1">
              <a:off x="630180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3" name="Line 31"/>
            <p:cNvSpPr>
              <a:spLocks noChangeShapeType="1"/>
            </p:cNvSpPr>
            <p:nvPr/>
          </p:nvSpPr>
          <p:spPr bwMode="auto">
            <a:xfrm flipV="1">
              <a:off x="667327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4" name="Line 32"/>
            <p:cNvSpPr>
              <a:spLocks noChangeShapeType="1"/>
            </p:cNvSpPr>
            <p:nvPr/>
          </p:nvSpPr>
          <p:spPr bwMode="auto">
            <a:xfrm flipH="1" flipV="1">
              <a:off x="37729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5" name="Line 33"/>
            <p:cNvSpPr>
              <a:spLocks noChangeShapeType="1"/>
            </p:cNvSpPr>
            <p:nvPr/>
          </p:nvSpPr>
          <p:spPr bwMode="auto">
            <a:xfrm flipH="1" flipV="1">
              <a:off x="4155504"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6" name="Line 34"/>
            <p:cNvSpPr>
              <a:spLocks noChangeShapeType="1"/>
            </p:cNvSpPr>
            <p:nvPr/>
          </p:nvSpPr>
          <p:spPr bwMode="auto">
            <a:xfrm flipH="1" flipV="1">
              <a:off x="4541267"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7" name="Line 35"/>
            <p:cNvSpPr>
              <a:spLocks noChangeShapeType="1"/>
            </p:cNvSpPr>
            <p:nvPr/>
          </p:nvSpPr>
          <p:spPr bwMode="auto">
            <a:xfrm flipH="1" flipV="1">
              <a:off x="49254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Line 36"/>
            <p:cNvSpPr>
              <a:spLocks noChangeShapeType="1"/>
            </p:cNvSpPr>
            <p:nvPr/>
          </p:nvSpPr>
          <p:spPr bwMode="auto">
            <a:xfrm flipH="1" flipV="1">
              <a:off x="5308029"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9" name="Line 37"/>
            <p:cNvSpPr>
              <a:spLocks noChangeShapeType="1"/>
            </p:cNvSpPr>
            <p:nvPr/>
          </p:nvSpPr>
          <p:spPr bwMode="auto">
            <a:xfrm flipH="1" flipV="1">
              <a:off x="5692204"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Line 38"/>
            <p:cNvSpPr>
              <a:spLocks noChangeShapeType="1"/>
            </p:cNvSpPr>
            <p:nvPr/>
          </p:nvSpPr>
          <p:spPr bwMode="auto">
            <a:xfrm flipH="1" flipV="1">
              <a:off x="6076379"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Line 39"/>
            <p:cNvSpPr>
              <a:spLocks noChangeShapeType="1"/>
            </p:cNvSpPr>
            <p:nvPr/>
          </p:nvSpPr>
          <p:spPr bwMode="auto">
            <a:xfrm flipH="1" flipV="1">
              <a:off x="6458967" y="3088903"/>
              <a:ext cx="1695450"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Line 40"/>
            <p:cNvSpPr>
              <a:spLocks noChangeShapeType="1"/>
            </p:cNvSpPr>
            <p:nvPr/>
          </p:nvSpPr>
          <p:spPr bwMode="auto">
            <a:xfrm flipH="1" flipV="1">
              <a:off x="68431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Line 41"/>
            <p:cNvSpPr>
              <a:spLocks noChangeShapeType="1"/>
            </p:cNvSpPr>
            <p:nvPr/>
          </p:nvSpPr>
          <p:spPr bwMode="auto">
            <a:xfrm flipH="1" flipV="1">
              <a:off x="72273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0" name="Text Box 18"/>
            <p:cNvSpPr txBox="1">
              <a:spLocks noChangeArrowheads="1"/>
            </p:cNvSpPr>
            <p:nvPr/>
          </p:nvSpPr>
          <p:spPr bwMode="auto">
            <a:xfrm rot="2268438">
              <a:off x="3392106" y="3533618"/>
              <a:ext cx="807658"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ACK</a:t>
              </a:r>
            </a:p>
          </p:txBody>
        </p:sp>
        <p:sp>
          <p:nvSpPr>
            <p:cNvPr id="41" name="Line 19"/>
            <p:cNvSpPr>
              <a:spLocks noChangeShapeType="1"/>
            </p:cNvSpPr>
            <p:nvPr/>
          </p:nvSpPr>
          <p:spPr bwMode="auto">
            <a:xfrm>
              <a:off x="4088829" y="3981078"/>
              <a:ext cx="292100" cy="279400"/>
            </a:xfrm>
            <a:prstGeom prst="line">
              <a:avLst/>
            </a:prstGeom>
            <a:noFill/>
            <a:ln w="3810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 name="左大括号 1"/>
          <p:cNvSpPr/>
          <p:nvPr/>
        </p:nvSpPr>
        <p:spPr>
          <a:xfrm rot="16200000">
            <a:off x="3000782" y="1289503"/>
            <a:ext cx="229088" cy="2775777"/>
          </a:xfrm>
          <a:prstGeom prst="leftBrace">
            <a:avLst>
              <a:gd name="adj1" fmla="val 30208"/>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1182444" y="2765041"/>
            <a:ext cx="6186309" cy="369332"/>
          </a:xfrm>
          <a:prstGeom prst="rect">
            <a:avLst/>
          </a:prstGeom>
        </p:spPr>
        <p:txBody>
          <a:bodyPr wrap="none">
            <a:spAutoFit/>
          </a:bodyPr>
          <a:lstStyle/>
          <a:p>
            <a:r>
              <a:rPr lang="zh-CN" altLang="en-US" b="1" dirty="0">
                <a:solidFill>
                  <a:srgbClr val="C00000"/>
                </a:solidFill>
                <a:latin typeface="微软雅黑" pitchFamily="34" charset="-122"/>
                <a:ea typeface="微软雅黑" pitchFamily="34" charset="-122"/>
              </a:rPr>
              <a:t>流水线</a:t>
            </a:r>
            <a:r>
              <a:rPr lang="zh-CN" altLang="en-US" b="1" dirty="0" smtClean="0">
                <a:solidFill>
                  <a:srgbClr val="C00000"/>
                </a:solidFill>
                <a:latin typeface="微软雅黑" pitchFamily="34" charset="-122"/>
                <a:ea typeface="微软雅黑" pitchFamily="34" charset="-122"/>
              </a:rPr>
              <a:t>传输：</a:t>
            </a:r>
            <a:r>
              <a:rPr lang="zh-CN" altLang="en-US" b="1" dirty="0" smtClean="0">
                <a:solidFill>
                  <a:srgbClr val="000099"/>
                </a:solidFill>
                <a:latin typeface="微软雅黑" pitchFamily="34" charset="-122"/>
                <a:ea typeface="微软雅黑" pitchFamily="34" charset="-122"/>
              </a:rPr>
              <a:t>在</a:t>
            </a:r>
            <a:r>
              <a:rPr lang="zh-CN" altLang="en-US" b="1" dirty="0">
                <a:solidFill>
                  <a:srgbClr val="000099"/>
                </a:solidFill>
                <a:latin typeface="微软雅黑" pitchFamily="34" charset="-122"/>
                <a:ea typeface="微软雅黑" pitchFamily="34" charset="-122"/>
              </a:rPr>
              <a:t>收到确认之前，</a:t>
            </a:r>
            <a:r>
              <a:rPr lang="zh-CN" altLang="en-US" b="1" dirty="0" smtClean="0">
                <a:solidFill>
                  <a:srgbClr val="000099"/>
                </a:solidFill>
                <a:latin typeface="微软雅黑" pitchFamily="34" charset="-122"/>
                <a:ea typeface="微软雅黑" pitchFamily="34" charset="-122"/>
              </a:rPr>
              <a:t>发送方连续</a:t>
            </a:r>
            <a:r>
              <a:rPr lang="zh-CN" altLang="en-US" b="1" dirty="0">
                <a:solidFill>
                  <a:srgbClr val="000099"/>
                </a:solidFill>
                <a:latin typeface="微软雅黑" pitchFamily="34" charset="-122"/>
                <a:ea typeface="微软雅黑" pitchFamily="34" charset="-122"/>
              </a:rPr>
              <a:t>发出多个</a:t>
            </a:r>
            <a:r>
              <a:rPr lang="zh-CN" altLang="en-US" b="1" dirty="0" smtClean="0">
                <a:solidFill>
                  <a:srgbClr val="000099"/>
                </a:solidFill>
                <a:latin typeface="微软雅黑" pitchFamily="34" charset="-122"/>
                <a:ea typeface="微软雅黑" pitchFamily="34" charset="-122"/>
              </a:rPr>
              <a:t>分组</a:t>
            </a:r>
            <a:r>
              <a:rPr lang="zh-CN" altLang="en-US" b="1" dirty="0">
                <a:solidFill>
                  <a:srgbClr val="000099"/>
                </a:solidFill>
                <a:latin typeface="微软雅黑" pitchFamily="34" charset="-122"/>
                <a:ea typeface="微软雅黑" pitchFamily="34" charset="-122"/>
              </a:rPr>
              <a:t>。</a:t>
            </a:r>
          </a:p>
        </p:txBody>
      </p:sp>
      <p:sp>
        <p:nvSpPr>
          <p:cNvPr id="66"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7" name="Rectangle 6"/>
          <p:cNvSpPr>
            <a:spLocks noChangeArrowheads="1"/>
          </p:cNvSpPr>
          <p:nvPr/>
        </p:nvSpPr>
        <p:spPr bwMode="auto">
          <a:xfrm>
            <a:off x="2950134" y="587638"/>
            <a:ext cx="32624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提高传输</a:t>
            </a:r>
            <a:r>
              <a:rPr lang="zh-CN" altLang="en-US" sz="2000" b="1" dirty="0" smtClean="0">
                <a:solidFill>
                  <a:schemeClr val="bg1"/>
                </a:solidFill>
                <a:latin typeface="微软雅黑" pitchFamily="34" charset="-122"/>
                <a:ea typeface="微软雅黑" pitchFamily="34" charset="-122"/>
              </a:rPr>
              <a:t>效率：流水线</a:t>
            </a:r>
            <a:r>
              <a:rPr lang="zh-CN" altLang="en-US" sz="2000" b="1" dirty="0">
                <a:solidFill>
                  <a:schemeClr val="bg1"/>
                </a:solidFill>
                <a:latin typeface="微软雅黑" pitchFamily="34" charset="-122"/>
                <a:ea typeface="微软雅黑" pitchFamily="34" charset="-122"/>
              </a:rPr>
              <a:t>传输</a:t>
            </a:r>
          </a:p>
        </p:txBody>
      </p:sp>
      <p:sp>
        <p:nvSpPr>
          <p:cNvPr id="4" name="矩形 3"/>
          <p:cNvSpPr/>
          <p:nvPr/>
        </p:nvSpPr>
        <p:spPr>
          <a:xfrm>
            <a:off x="1727437" y="4119737"/>
            <a:ext cx="5901528" cy="425758"/>
          </a:xfrm>
          <a:prstGeom prst="rect">
            <a:avLst/>
          </a:prstGeom>
          <a:solidFill>
            <a:schemeClr val="accent6">
              <a:lumMod val="50000"/>
            </a:schemeClr>
          </a:solidFill>
        </p:spPr>
        <p:txBody>
          <a:bodyPr wrap="square">
            <a:spAutoFit/>
          </a:bodyPr>
          <a:lstStyle/>
          <a:p>
            <a:pPr algn="ctr">
              <a:lnSpc>
                <a:spcPts val="2600"/>
              </a:lnSpc>
            </a:pPr>
            <a:r>
              <a:rPr lang="zh-CN" altLang="en-US" b="1" dirty="0" smtClean="0">
                <a:solidFill>
                  <a:schemeClr val="bg1"/>
                </a:solidFill>
                <a:latin typeface="微软雅黑" panose="020B0503020204020204" pitchFamily="34" charset="-122"/>
                <a:ea typeface="微软雅黑" panose="020B0503020204020204" pitchFamily="34" charset="-122"/>
              </a:rPr>
              <a:t>连续 </a:t>
            </a:r>
            <a:r>
              <a:rPr lang="en-US" altLang="zh-CN" b="1" dirty="0" smtClean="0">
                <a:solidFill>
                  <a:schemeClr val="bg1"/>
                </a:solidFill>
                <a:latin typeface="微软雅黑" panose="020B0503020204020204" pitchFamily="34" charset="-122"/>
                <a:ea typeface="微软雅黑" panose="020B0503020204020204" pitchFamily="34" charset="-122"/>
              </a:rPr>
              <a:t>ARQ </a:t>
            </a:r>
            <a:r>
              <a:rPr lang="zh-CN" altLang="en-US" b="1" dirty="0" smtClean="0">
                <a:solidFill>
                  <a:schemeClr val="bg1"/>
                </a:solidFill>
                <a:latin typeface="微软雅黑" panose="020B0503020204020204" pitchFamily="34" charset="-122"/>
                <a:ea typeface="微软雅黑" panose="020B0503020204020204" pitchFamily="34" charset="-122"/>
              </a:rPr>
              <a:t>协议</a:t>
            </a:r>
            <a:r>
              <a:rPr lang="zh-CN" altLang="en-US" b="1" dirty="0">
                <a:solidFill>
                  <a:schemeClr val="bg1"/>
                </a:solidFill>
                <a:latin typeface="微软雅黑" panose="020B0503020204020204" pitchFamily="34" charset="-122"/>
                <a:ea typeface="微软雅黑" panose="020B0503020204020204" pitchFamily="34" charset="-122"/>
              </a:rPr>
              <a:t>和滑动窗口协议采用流水线</a:t>
            </a:r>
            <a:r>
              <a:rPr lang="zh-CN" altLang="en-US" b="1" dirty="0" smtClean="0">
                <a:solidFill>
                  <a:schemeClr val="bg1"/>
                </a:solidFill>
                <a:latin typeface="微软雅黑" panose="020B0503020204020204" pitchFamily="34" charset="-122"/>
                <a:ea typeface="微软雅黑" panose="020B0503020204020204" pitchFamily="34" charset="-122"/>
              </a:rPr>
              <a:t>传输方式。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628758"/>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16871" y="586487"/>
            <a:ext cx="3310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5.4.2 </a:t>
            </a:r>
            <a:r>
              <a:rPr lang="en-US" altLang="zh-CN" sz="2400" b="1" dirty="0" smtClean="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连续 </a:t>
            </a:r>
            <a:r>
              <a:rPr lang="en-US" altLang="zh-CN" sz="2400" b="1" dirty="0">
                <a:solidFill>
                  <a:schemeClr val="bg1"/>
                </a:solidFill>
                <a:latin typeface="微软雅黑" pitchFamily="34" charset="-122"/>
                <a:ea typeface="微软雅黑" pitchFamily="34" charset="-122"/>
              </a:rPr>
              <a:t>ARQ </a:t>
            </a:r>
            <a:r>
              <a:rPr lang="zh-CN" altLang="en-US" sz="2400" b="1" dirty="0">
                <a:solidFill>
                  <a:schemeClr val="bg1"/>
                </a:solidFill>
                <a:latin typeface="微软雅黑" pitchFamily="34" charset="-122"/>
                <a:ea typeface="微软雅黑" pitchFamily="34" charset="-122"/>
              </a:rPr>
              <a:t>协议</a:t>
            </a:r>
          </a:p>
        </p:txBody>
      </p:sp>
      <p:sp>
        <p:nvSpPr>
          <p:cNvPr id="7" name="Rectangle 8"/>
          <p:cNvSpPr>
            <a:spLocks noChangeArrowheads="1"/>
          </p:cNvSpPr>
          <p:nvPr/>
        </p:nvSpPr>
        <p:spPr bwMode="auto">
          <a:xfrm>
            <a:off x="545143" y="1014888"/>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发送窗口：</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方</a:t>
            </a:r>
            <a:r>
              <a:rPr lang="zh-CN" altLang="en-US" sz="2000" b="1" dirty="0" smtClean="0">
                <a:latin typeface="微软雅黑" pitchFamily="34" charset="-122"/>
                <a:ea typeface="微软雅黑" pitchFamily="34" charset="-122"/>
              </a:rPr>
              <a:t>维持一个发送窗口，位于发送窗口内的分组都可被</a:t>
            </a:r>
            <a:r>
              <a:rPr lang="zh-CN" altLang="en-US" sz="2000" b="1" dirty="0" smtClean="0">
                <a:solidFill>
                  <a:srgbClr val="0000FF"/>
                </a:solidFill>
                <a:latin typeface="微软雅黑" pitchFamily="34" charset="-122"/>
                <a:ea typeface="微软雅黑" pitchFamily="34" charset="-122"/>
              </a:rPr>
              <a:t>连续发送</a:t>
            </a:r>
            <a:r>
              <a:rPr lang="zh-CN" altLang="en-US" sz="2000" b="1" dirty="0" smtClean="0">
                <a:latin typeface="微软雅黑" pitchFamily="34" charset="-122"/>
                <a:ea typeface="微软雅黑" pitchFamily="34" charset="-122"/>
              </a:rPr>
              <a:t>出去，而不需要等待对方的确认。</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发送</a:t>
            </a:r>
            <a:r>
              <a:rPr lang="zh-CN" altLang="en-US" sz="2000" b="1" dirty="0" smtClean="0">
                <a:solidFill>
                  <a:srgbClr val="C00000"/>
                </a:solidFill>
                <a:latin typeface="微软雅黑" pitchFamily="34" charset="-122"/>
                <a:ea typeface="微软雅黑" pitchFamily="34" charset="-122"/>
              </a:rPr>
              <a:t>窗口滑动：</a:t>
            </a:r>
            <a:r>
              <a:rPr lang="zh-CN" altLang="en-US" sz="2000" b="1" dirty="0">
                <a:latin typeface="微软雅黑" pitchFamily="34" charset="-122"/>
                <a:ea typeface="微软雅黑" pitchFamily="34" charset="-122"/>
              </a:rPr>
              <a:t>发送方</a:t>
            </a:r>
            <a:r>
              <a:rPr lang="zh-CN" altLang="en-US" sz="2000" b="1" dirty="0" smtClean="0">
                <a:latin typeface="微软雅黑" pitchFamily="34" charset="-122"/>
                <a:ea typeface="微软雅黑" pitchFamily="34" charset="-122"/>
              </a:rPr>
              <a:t>每</a:t>
            </a:r>
            <a:r>
              <a:rPr lang="zh-CN" altLang="en-US" sz="2000" b="1" dirty="0">
                <a:latin typeface="微软雅黑" pitchFamily="34" charset="-122"/>
                <a:ea typeface="微软雅黑" pitchFamily="34" charset="-122"/>
              </a:rPr>
              <a:t>收到一个确认</a:t>
            </a:r>
            <a:r>
              <a:rPr lang="zh-CN" altLang="en-US" sz="2000" b="1" dirty="0" smtClean="0">
                <a:latin typeface="微软雅黑" pitchFamily="34" charset="-122"/>
                <a:ea typeface="微软雅黑" pitchFamily="34" charset="-122"/>
              </a:rPr>
              <a:t>，就</a:t>
            </a:r>
            <a:r>
              <a:rPr lang="zh-CN" altLang="en-US" sz="2000" b="1" dirty="0">
                <a:latin typeface="微软雅黑" pitchFamily="34" charset="-122"/>
                <a:ea typeface="微软雅黑" pitchFamily="34" charset="-122"/>
              </a:rPr>
              <a:t>把发送窗口</a:t>
            </a:r>
            <a:r>
              <a:rPr lang="zh-CN" altLang="en-US" sz="2000" b="1" dirty="0">
                <a:solidFill>
                  <a:srgbClr val="0000FF"/>
                </a:solidFill>
                <a:latin typeface="微软雅黑" pitchFamily="34" charset="-122"/>
                <a:ea typeface="微软雅黑" pitchFamily="34" charset="-122"/>
              </a:rPr>
              <a:t>向前滑动一个分组的位置</a:t>
            </a:r>
            <a:r>
              <a:rPr lang="zh-CN" altLang="en-US" sz="2000" b="1" dirty="0" smtClean="0">
                <a:solidFill>
                  <a:srgbClr val="0000FF"/>
                </a:solidFill>
                <a:latin typeface="微软雅黑" pitchFamily="34" charset="-122"/>
                <a:ea typeface="微软雅黑" pitchFamily="34" charset="-122"/>
              </a:rPr>
              <a:t>。</a:t>
            </a:r>
            <a:endParaRPr lang="en-US" altLang="zh-CN"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累积</a:t>
            </a:r>
            <a:r>
              <a:rPr lang="zh-CN" altLang="en-US" sz="2000" b="1" dirty="0" smtClean="0">
                <a:solidFill>
                  <a:srgbClr val="C00000"/>
                </a:solidFill>
                <a:latin typeface="微软雅黑" pitchFamily="34" charset="-122"/>
                <a:ea typeface="微软雅黑" pitchFamily="34" charset="-122"/>
              </a:rPr>
              <a:t>确认：</a:t>
            </a:r>
            <a:r>
              <a:rPr lang="zh-CN" altLang="en-US" sz="2000" b="1" dirty="0" smtClean="0">
                <a:latin typeface="微软雅黑" pitchFamily="34" charset="-122"/>
                <a:ea typeface="微软雅黑" pitchFamily="34" charset="-122"/>
              </a:rPr>
              <a:t>接收方对</a:t>
            </a:r>
            <a:r>
              <a:rPr lang="zh-CN" altLang="en-US" sz="2000" b="1" dirty="0">
                <a:solidFill>
                  <a:srgbClr val="0000FF"/>
                </a:solidFill>
                <a:latin typeface="微软雅黑" pitchFamily="34" charset="-122"/>
                <a:ea typeface="微软雅黑" pitchFamily="34" charset="-122"/>
              </a:rPr>
              <a:t>按序到达</a:t>
            </a:r>
            <a:r>
              <a:rPr lang="zh-CN" altLang="en-US" sz="2000" b="1" dirty="0">
                <a:latin typeface="微软雅黑" pitchFamily="34" charset="-122"/>
                <a:ea typeface="微软雅黑" pitchFamily="34" charset="-122"/>
              </a:rPr>
              <a:t>的</a:t>
            </a:r>
            <a:r>
              <a:rPr lang="zh-CN" altLang="en-US" sz="2000" b="1" dirty="0">
                <a:solidFill>
                  <a:srgbClr val="0000FF"/>
                </a:solidFill>
                <a:latin typeface="微软雅黑" pitchFamily="34" charset="-122"/>
                <a:ea typeface="微软雅黑" pitchFamily="34" charset="-122"/>
              </a:rPr>
              <a:t>最后</a:t>
            </a:r>
            <a:r>
              <a:rPr lang="zh-CN" altLang="en-US" sz="2000" b="1" dirty="0">
                <a:latin typeface="微软雅黑" pitchFamily="34" charset="-122"/>
                <a:ea typeface="微软雅黑" pitchFamily="34" charset="-122"/>
              </a:rPr>
              <a:t>一个分组发送</a:t>
            </a:r>
            <a:r>
              <a:rPr lang="zh-CN" altLang="en-US" sz="2000" b="1" dirty="0" smtClean="0">
                <a:latin typeface="微软雅黑" pitchFamily="34" charset="-122"/>
                <a:ea typeface="微软雅黑" pitchFamily="34" charset="-122"/>
              </a:rPr>
              <a:t>确认，表示</a:t>
            </a:r>
            <a:r>
              <a:rPr lang="zh-CN" altLang="en-US" sz="2000" b="1" dirty="0">
                <a:latin typeface="微软雅黑" pitchFamily="34" charset="-122"/>
                <a:ea typeface="微软雅黑" pitchFamily="34" charset="-122"/>
              </a:rPr>
              <a:t>：到这个分组为止的所有分组都已正确收到了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8954925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5144" y="1027708"/>
            <a:ext cx="8053710" cy="3092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063225" y="1049057"/>
            <a:ext cx="5014230" cy="1258442"/>
            <a:chOff x="930027" y="1412776"/>
            <a:chExt cx="8199437" cy="2057847"/>
          </a:xfrm>
        </p:grpSpPr>
        <p:sp>
          <p:nvSpPr>
            <p:cNvPr id="6"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17"/>
            <p:cNvSpPr>
              <a:spLocks noChangeArrowheads="1"/>
            </p:cNvSpPr>
            <p:nvPr/>
          </p:nvSpPr>
          <p:spPr bwMode="auto">
            <a:xfrm>
              <a:off x="930027" y="2136676"/>
              <a:ext cx="8189912" cy="5048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9"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0"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11"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4</a:t>
              </a:r>
            </a:p>
          </p:txBody>
        </p:sp>
        <p:sp>
          <p:nvSpPr>
            <p:cNvPr id="12"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13"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14"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15"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16"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17"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18"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19"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20"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30"/>
            <p:cNvSpPr txBox="1">
              <a:spLocks noChangeArrowheads="1"/>
            </p:cNvSpPr>
            <p:nvPr/>
          </p:nvSpPr>
          <p:spPr bwMode="auto">
            <a:xfrm>
              <a:off x="2288927" y="2967336"/>
              <a:ext cx="6341411"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 </a:t>
              </a:r>
              <a:r>
                <a:rPr lang="zh-CN" altLang="en-US" sz="1400" b="1" dirty="0">
                  <a:solidFill>
                    <a:srgbClr val="000099"/>
                  </a:solidFill>
                  <a:latin typeface="微软雅黑" pitchFamily="34" charset="-122"/>
                  <a:ea typeface="微软雅黑" pitchFamily="34" charset="-122"/>
                </a:rPr>
                <a:t>发送方维持发送窗口（发送</a:t>
              </a:r>
              <a:r>
                <a:rPr lang="zh-CN" altLang="en-US" sz="1400" b="1" dirty="0" smtClean="0">
                  <a:solidFill>
                    <a:srgbClr val="000099"/>
                  </a:solidFill>
                  <a:latin typeface="微软雅黑" pitchFamily="34" charset="-122"/>
                  <a:ea typeface="微软雅黑" pitchFamily="34" charset="-122"/>
                </a:rPr>
                <a:t>窗口大小是 </a:t>
              </a:r>
              <a:r>
                <a:rPr lang="en-US" altLang="zh-CN" sz="1400" b="1" dirty="0">
                  <a:solidFill>
                    <a:srgbClr val="000099"/>
                  </a:solidFill>
                  <a:latin typeface="微软雅黑" pitchFamily="34" charset="-122"/>
                  <a:ea typeface="微软雅黑" pitchFamily="34" charset="-122"/>
                </a:rPr>
                <a:t>5</a:t>
              </a:r>
              <a:r>
                <a:rPr lang="zh-CN" altLang="en-US" sz="1400" b="1" dirty="0">
                  <a:solidFill>
                    <a:srgbClr val="000099"/>
                  </a:solidFill>
                  <a:latin typeface="微软雅黑" pitchFamily="34" charset="-122"/>
                  <a:ea typeface="微软雅黑" pitchFamily="34" charset="-122"/>
                </a:rPr>
                <a:t>）</a:t>
              </a:r>
            </a:p>
          </p:txBody>
        </p:sp>
        <p:sp>
          <p:nvSpPr>
            <p:cNvPr id="32" name="Text Box 31"/>
            <p:cNvSpPr txBox="1">
              <a:spLocks noChangeArrowheads="1"/>
            </p:cNvSpPr>
            <p:nvPr/>
          </p:nvSpPr>
          <p:spPr bwMode="auto">
            <a:xfrm>
              <a:off x="1858714" y="1412776"/>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sp>
        <p:nvSpPr>
          <p:cNvPr id="36" name="Text Box 32"/>
          <p:cNvSpPr txBox="1">
            <a:spLocks noChangeArrowheads="1"/>
          </p:cNvSpPr>
          <p:nvPr/>
        </p:nvSpPr>
        <p:spPr bwMode="auto">
          <a:xfrm>
            <a:off x="2915850" y="3497760"/>
            <a:ext cx="3371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(b) </a:t>
            </a:r>
            <a:r>
              <a:rPr lang="zh-CN" altLang="en-US" sz="1400" b="1" dirty="0" smtClean="0">
                <a:solidFill>
                  <a:srgbClr val="000099"/>
                </a:solidFill>
                <a:latin typeface="微软雅黑" pitchFamily="34" charset="-122"/>
                <a:ea typeface="微软雅黑" pitchFamily="34" charset="-122"/>
              </a:rPr>
              <a:t>收到一个确认后，发送</a:t>
            </a:r>
            <a:r>
              <a:rPr lang="zh-CN" altLang="en-US" sz="1400" b="1" dirty="0">
                <a:solidFill>
                  <a:srgbClr val="000099"/>
                </a:solidFill>
                <a:latin typeface="微软雅黑" pitchFamily="34" charset="-122"/>
                <a:ea typeface="微软雅黑" pitchFamily="34" charset="-122"/>
              </a:rPr>
              <a:t>窗口向前滑动</a:t>
            </a:r>
          </a:p>
        </p:txBody>
      </p:sp>
      <p:grpSp>
        <p:nvGrpSpPr>
          <p:cNvPr id="73" name="组合 72"/>
          <p:cNvGrpSpPr/>
          <p:nvPr/>
        </p:nvGrpSpPr>
        <p:grpSpPr>
          <a:xfrm>
            <a:off x="4158070" y="2409392"/>
            <a:ext cx="1261884" cy="328639"/>
            <a:chOff x="3716242" y="2442860"/>
            <a:chExt cx="1261884" cy="328639"/>
          </a:xfrm>
        </p:grpSpPr>
        <p:sp>
          <p:nvSpPr>
            <p:cNvPr id="38" name="Text Box 34"/>
            <p:cNvSpPr txBox="1">
              <a:spLocks noChangeArrowheads="1"/>
            </p:cNvSpPr>
            <p:nvPr/>
          </p:nvSpPr>
          <p:spPr bwMode="auto">
            <a:xfrm>
              <a:off x="3716242" y="2442860"/>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smtClean="0">
                  <a:solidFill>
                    <a:srgbClr val="0000FF"/>
                  </a:solidFill>
                  <a:latin typeface="微软雅黑" pitchFamily="34" charset="-122"/>
                  <a:ea typeface="微软雅黑" pitchFamily="34" charset="-122"/>
                </a:rPr>
                <a:t>窗口向前滑动</a:t>
              </a:r>
              <a:endParaRPr lang="zh-CN" altLang="en-US" sz="1400" b="1" dirty="0">
                <a:solidFill>
                  <a:srgbClr val="0000FF"/>
                </a:solidFill>
                <a:latin typeface="微软雅黑" pitchFamily="34" charset="-122"/>
                <a:ea typeface="微软雅黑" pitchFamily="34" charset="-122"/>
              </a:endParaRPr>
            </a:p>
          </p:txBody>
        </p:sp>
        <p:sp>
          <p:nvSpPr>
            <p:cNvPr id="37" name="Line 33"/>
            <p:cNvSpPr>
              <a:spLocks noChangeShapeType="1"/>
            </p:cNvSpPr>
            <p:nvPr/>
          </p:nvSpPr>
          <p:spPr bwMode="auto">
            <a:xfrm>
              <a:off x="4142829" y="2771499"/>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72" name="组合 71"/>
          <p:cNvGrpSpPr/>
          <p:nvPr/>
        </p:nvGrpSpPr>
        <p:grpSpPr>
          <a:xfrm>
            <a:off x="2059329" y="2605906"/>
            <a:ext cx="2087240" cy="857226"/>
            <a:chOff x="2059329" y="2428927"/>
            <a:chExt cx="2087240" cy="857226"/>
          </a:xfrm>
        </p:grpSpPr>
        <p:sp>
          <p:nvSpPr>
            <p:cNvPr id="34" name="Rectangle 60"/>
            <p:cNvSpPr>
              <a:spLocks noChangeArrowheads="1"/>
            </p:cNvSpPr>
            <p:nvPr/>
          </p:nvSpPr>
          <p:spPr bwMode="auto">
            <a:xfrm>
              <a:off x="2059329" y="2727937"/>
              <a:ext cx="2087240" cy="558216"/>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Text Box 61"/>
            <p:cNvSpPr txBox="1">
              <a:spLocks noChangeArrowheads="1"/>
            </p:cNvSpPr>
            <p:nvPr/>
          </p:nvSpPr>
          <p:spPr bwMode="auto">
            <a:xfrm>
              <a:off x="2715596" y="242892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grpSp>
        <p:nvGrpSpPr>
          <p:cNvPr id="71" name="组合 70"/>
          <p:cNvGrpSpPr/>
          <p:nvPr/>
        </p:nvGrpSpPr>
        <p:grpSpPr>
          <a:xfrm>
            <a:off x="1895639" y="3409736"/>
            <a:ext cx="723275" cy="602023"/>
            <a:chOff x="1895639" y="3232757"/>
            <a:chExt cx="723275" cy="602023"/>
          </a:xfrm>
        </p:grpSpPr>
        <p:sp>
          <p:nvSpPr>
            <p:cNvPr id="66" name="Line 33"/>
            <p:cNvSpPr>
              <a:spLocks noChangeShapeType="1"/>
            </p:cNvSpPr>
            <p:nvPr/>
          </p:nvSpPr>
          <p:spPr bwMode="auto">
            <a:xfrm flipV="1">
              <a:off x="2251262" y="3232757"/>
              <a:ext cx="0" cy="34803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34"/>
            <p:cNvSpPr txBox="1">
              <a:spLocks noChangeArrowheads="1"/>
            </p:cNvSpPr>
            <p:nvPr/>
          </p:nvSpPr>
          <p:spPr bwMode="auto">
            <a:xfrm>
              <a:off x="1895639" y="352700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smtClean="0">
                  <a:solidFill>
                    <a:srgbClr val="C00000"/>
                  </a:solidFill>
                  <a:latin typeface="微软雅黑" pitchFamily="34" charset="-122"/>
                  <a:ea typeface="微软雅黑" pitchFamily="34" charset="-122"/>
                </a:rPr>
                <a:t>被确认</a:t>
              </a:r>
              <a:endParaRPr lang="zh-CN" altLang="en-US" sz="1400" b="1" dirty="0">
                <a:solidFill>
                  <a:srgbClr val="C00000"/>
                </a:solidFill>
                <a:latin typeface="微软雅黑" pitchFamily="34" charset="-122"/>
                <a:ea typeface="微软雅黑" pitchFamily="34" charset="-122"/>
              </a:endParaRPr>
            </a:p>
          </p:txBody>
        </p:sp>
      </p:grpSp>
      <p:sp>
        <p:nvSpPr>
          <p:cNvPr id="64"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5"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grpSp>
        <p:nvGrpSpPr>
          <p:cNvPr id="69" name="组合 68"/>
          <p:cNvGrpSpPr/>
          <p:nvPr/>
        </p:nvGrpSpPr>
        <p:grpSpPr>
          <a:xfrm>
            <a:off x="2057401" y="3029180"/>
            <a:ext cx="5014229" cy="309689"/>
            <a:chOff x="2057401" y="2852201"/>
            <a:chExt cx="5014229" cy="309689"/>
          </a:xfrm>
        </p:grpSpPr>
        <p:sp>
          <p:nvSpPr>
            <p:cNvPr id="35" name="Rectangle 48"/>
            <p:cNvSpPr>
              <a:spLocks noChangeArrowheads="1"/>
            </p:cNvSpPr>
            <p:nvPr/>
          </p:nvSpPr>
          <p:spPr bwMode="auto">
            <a:xfrm>
              <a:off x="2057401" y="2852201"/>
              <a:ext cx="500743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6"/>
            <p:cNvSpPr>
              <a:spLocks noChangeArrowheads="1"/>
            </p:cNvSpPr>
            <p:nvPr/>
          </p:nvSpPr>
          <p:spPr bwMode="auto">
            <a:xfrm>
              <a:off x="2057401"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40" name="Rectangle 37"/>
            <p:cNvSpPr>
              <a:spLocks noChangeArrowheads="1"/>
            </p:cNvSpPr>
            <p:nvPr/>
          </p:nvSpPr>
          <p:spPr bwMode="auto">
            <a:xfrm>
              <a:off x="2474849"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41" name="Rectangle 38"/>
            <p:cNvSpPr>
              <a:spLocks noChangeArrowheads="1"/>
            </p:cNvSpPr>
            <p:nvPr/>
          </p:nvSpPr>
          <p:spPr bwMode="auto">
            <a:xfrm>
              <a:off x="2893267"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42" name="Rectangle 39"/>
            <p:cNvSpPr>
              <a:spLocks noChangeArrowheads="1"/>
            </p:cNvSpPr>
            <p:nvPr/>
          </p:nvSpPr>
          <p:spPr bwMode="auto">
            <a:xfrm>
              <a:off x="3309745"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4</a:t>
              </a:r>
            </a:p>
          </p:txBody>
        </p:sp>
        <p:sp>
          <p:nvSpPr>
            <p:cNvPr id="43" name="Rectangle 40"/>
            <p:cNvSpPr>
              <a:spLocks noChangeArrowheads="1"/>
            </p:cNvSpPr>
            <p:nvPr/>
          </p:nvSpPr>
          <p:spPr bwMode="auto">
            <a:xfrm>
              <a:off x="3729134"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44" name="Rectangle 41"/>
            <p:cNvSpPr>
              <a:spLocks noChangeArrowheads="1"/>
            </p:cNvSpPr>
            <p:nvPr/>
          </p:nvSpPr>
          <p:spPr bwMode="auto">
            <a:xfrm>
              <a:off x="4147553"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45" name="Rectangle 42"/>
            <p:cNvSpPr>
              <a:spLocks noChangeArrowheads="1"/>
            </p:cNvSpPr>
            <p:nvPr/>
          </p:nvSpPr>
          <p:spPr bwMode="auto">
            <a:xfrm>
              <a:off x="4564030"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46" name="Rectangle 43"/>
            <p:cNvSpPr>
              <a:spLocks noChangeArrowheads="1"/>
            </p:cNvSpPr>
            <p:nvPr/>
          </p:nvSpPr>
          <p:spPr bwMode="auto">
            <a:xfrm>
              <a:off x="4983420"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47" name="Rectangle 44"/>
            <p:cNvSpPr>
              <a:spLocks noChangeArrowheads="1"/>
            </p:cNvSpPr>
            <p:nvPr/>
          </p:nvSpPr>
          <p:spPr bwMode="auto">
            <a:xfrm>
              <a:off x="539989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48" name="Rectangle 45"/>
            <p:cNvSpPr>
              <a:spLocks noChangeArrowheads="1"/>
            </p:cNvSpPr>
            <p:nvPr/>
          </p:nvSpPr>
          <p:spPr bwMode="auto">
            <a:xfrm>
              <a:off x="581831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49" name="Rectangle 46"/>
            <p:cNvSpPr>
              <a:spLocks noChangeArrowheads="1"/>
            </p:cNvSpPr>
            <p:nvPr/>
          </p:nvSpPr>
          <p:spPr bwMode="auto">
            <a:xfrm>
              <a:off x="6236734"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50" name="Rectangle 47"/>
            <p:cNvSpPr>
              <a:spLocks noChangeArrowheads="1"/>
            </p:cNvSpPr>
            <p:nvPr/>
          </p:nvSpPr>
          <p:spPr bwMode="auto">
            <a:xfrm>
              <a:off x="6654182"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51" name="Line 49"/>
            <p:cNvSpPr>
              <a:spLocks noChangeShapeType="1"/>
            </p:cNvSpPr>
            <p:nvPr/>
          </p:nvSpPr>
          <p:spPr bwMode="auto">
            <a:xfrm>
              <a:off x="24748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50"/>
            <p:cNvSpPr>
              <a:spLocks noChangeShapeType="1"/>
            </p:cNvSpPr>
            <p:nvPr/>
          </p:nvSpPr>
          <p:spPr bwMode="auto">
            <a:xfrm>
              <a:off x="289132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51"/>
            <p:cNvSpPr>
              <a:spLocks noChangeShapeType="1"/>
            </p:cNvSpPr>
            <p:nvPr/>
          </p:nvSpPr>
          <p:spPr bwMode="auto">
            <a:xfrm>
              <a:off x="3308773"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52"/>
            <p:cNvSpPr>
              <a:spLocks noChangeShapeType="1"/>
            </p:cNvSpPr>
            <p:nvPr/>
          </p:nvSpPr>
          <p:spPr bwMode="auto">
            <a:xfrm>
              <a:off x="3725251"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53"/>
            <p:cNvSpPr>
              <a:spLocks noChangeShapeType="1"/>
            </p:cNvSpPr>
            <p:nvPr/>
          </p:nvSpPr>
          <p:spPr bwMode="auto">
            <a:xfrm>
              <a:off x="414269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54"/>
            <p:cNvSpPr>
              <a:spLocks noChangeShapeType="1"/>
            </p:cNvSpPr>
            <p:nvPr/>
          </p:nvSpPr>
          <p:spPr bwMode="auto">
            <a:xfrm>
              <a:off x="456014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55"/>
            <p:cNvSpPr>
              <a:spLocks noChangeShapeType="1"/>
            </p:cNvSpPr>
            <p:nvPr/>
          </p:nvSpPr>
          <p:spPr bwMode="auto">
            <a:xfrm>
              <a:off x="4976624"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56"/>
            <p:cNvSpPr>
              <a:spLocks noChangeShapeType="1"/>
            </p:cNvSpPr>
            <p:nvPr/>
          </p:nvSpPr>
          <p:spPr bwMode="auto">
            <a:xfrm>
              <a:off x="5394072"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57"/>
            <p:cNvSpPr>
              <a:spLocks noChangeShapeType="1"/>
            </p:cNvSpPr>
            <p:nvPr/>
          </p:nvSpPr>
          <p:spPr bwMode="auto">
            <a:xfrm>
              <a:off x="58105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58"/>
            <p:cNvSpPr>
              <a:spLocks noChangeShapeType="1"/>
            </p:cNvSpPr>
            <p:nvPr/>
          </p:nvSpPr>
          <p:spPr bwMode="auto">
            <a:xfrm>
              <a:off x="622799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59"/>
            <p:cNvSpPr>
              <a:spLocks noChangeShapeType="1"/>
            </p:cNvSpPr>
            <p:nvPr/>
          </p:nvSpPr>
          <p:spPr bwMode="auto">
            <a:xfrm>
              <a:off x="664544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63511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3"/>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73"/>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63" presetClass="path" presetSubtype="0" accel="50000" decel="50000" fill="hold" nodeType="afterEffect">
                                  <p:stCondLst>
                                    <p:cond delay="0"/>
                                  </p:stCondLst>
                                  <p:childTnLst>
                                    <p:animMotion origin="layout" path="M 3.88889E-6 -3.45679E-6 L 0.04548 -3.45679E-6 " pathEditMode="relative" rAng="0" ptsTypes="AA">
                                      <p:cBhvr>
                                        <p:cTn id="15" dur="2000" fill="hold"/>
                                        <p:tgtEl>
                                          <p:spTgt spid="72"/>
                                        </p:tgtEl>
                                        <p:attrNameLst>
                                          <p:attrName>ppt_x</p:attrName>
                                          <p:attrName>ppt_y</p:attrName>
                                        </p:attrNameLst>
                                      </p:cBhvr>
                                      <p:rCtr x="22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556963" y="1019422"/>
            <a:ext cx="8048776"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AutoShape 5"/>
          <p:cNvSpPr>
            <a:spLocks noChangeArrowheads="1"/>
          </p:cNvSpPr>
          <p:nvPr/>
        </p:nvSpPr>
        <p:spPr bwMode="auto">
          <a:xfrm>
            <a:off x="556963" y="62060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5" name="Rectangle 6"/>
          <p:cNvSpPr>
            <a:spLocks noChangeArrowheads="1"/>
          </p:cNvSpPr>
          <p:nvPr/>
        </p:nvSpPr>
        <p:spPr bwMode="auto">
          <a:xfrm>
            <a:off x="3976057" y="5873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a:t>
            </a:r>
            <a:r>
              <a:rPr lang="zh-CN" altLang="en-US" sz="2000" b="1" dirty="0" smtClean="0">
                <a:solidFill>
                  <a:schemeClr val="bg1"/>
                </a:solidFill>
                <a:latin typeface="微软雅黑" pitchFamily="34" charset="-122"/>
                <a:ea typeface="微软雅黑" pitchFamily="34" charset="-122"/>
              </a:rPr>
              <a:t>确认</a:t>
            </a:r>
            <a:endParaRPr lang="zh-CN" altLang="en-US" sz="2000" b="1" dirty="0">
              <a:solidFill>
                <a:schemeClr val="bg1"/>
              </a:solidFill>
              <a:latin typeface="微软雅黑" pitchFamily="34" charset="-122"/>
              <a:ea typeface="微软雅黑" pitchFamily="34" charset="-122"/>
            </a:endParaRPr>
          </a:p>
        </p:txBody>
      </p:sp>
      <p:sp>
        <p:nvSpPr>
          <p:cNvPr id="6" name="Text Box 7"/>
          <p:cNvSpPr txBox="1">
            <a:spLocks noChangeArrowheads="1"/>
          </p:cNvSpPr>
          <p:nvPr/>
        </p:nvSpPr>
        <p:spPr bwMode="auto">
          <a:xfrm>
            <a:off x="4649014" y="2270237"/>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smtClean="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en-US" altLang="zh-CN" sz="1200" b="1" dirty="0" smtClean="0">
                <a:solidFill>
                  <a:srgbClr val="0000FF"/>
                </a:solidFill>
                <a:latin typeface="微软雅黑" pitchFamily="34" charset="-122"/>
                <a:ea typeface="微软雅黑" pitchFamily="34" charset="-122"/>
              </a:rPr>
              <a:t> </a:t>
            </a:r>
            <a:r>
              <a:rPr lang="zh-CN" altLang="en-US" sz="1200" b="1" dirty="0" smtClean="0">
                <a:solidFill>
                  <a:srgbClr val="0000FF"/>
                </a:solidFill>
                <a:latin typeface="微软雅黑" pitchFamily="34" charset="-122"/>
                <a:ea typeface="微软雅黑" pitchFamily="34" charset="-122"/>
              </a:rPr>
              <a:t>正确</a:t>
            </a:r>
            <a:endParaRPr lang="zh-CN" altLang="en-US" sz="1200" b="1" dirty="0">
              <a:solidFill>
                <a:srgbClr val="0000FF"/>
              </a:solidFill>
              <a:latin typeface="微软雅黑" pitchFamily="34" charset="-122"/>
              <a:ea typeface="微软雅黑" pitchFamily="34" charset="-122"/>
            </a:endParaRPr>
          </a:p>
        </p:txBody>
      </p:sp>
      <p:sp>
        <p:nvSpPr>
          <p:cNvPr id="7" name="Text Box 8"/>
          <p:cNvSpPr txBox="1">
            <a:spLocks noChangeArrowheads="1"/>
          </p:cNvSpPr>
          <p:nvPr/>
        </p:nvSpPr>
        <p:spPr bwMode="auto">
          <a:xfrm>
            <a:off x="4649014" y="2516411"/>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smtClean="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en-US" altLang="zh-CN" sz="1200" b="1" dirty="0" smtClean="0">
                <a:solidFill>
                  <a:srgbClr val="0000FF"/>
                </a:solidFill>
                <a:latin typeface="微软雅黑" pitchFamily="34" charset="-122"/>
                <a:ea typeface="微软雅黑" pitchFamily="34" charset="-122"/>
              </a:rPr>
              <a:t> </a:t>
            </a:r>
            <a:r>
              <a:rPr lang="zh-CN" altLang="en-US" sz="1200" b="1" dirty="0" smtClean="0">
                <a:solidFill>
                  <a:srgbClr val="0000FF"/>
                </a:solidFill>
                <a:latin typeface="微软雅黑" pitchFamily="34" charset="-122"/>
                <a:ea typeface="微软雅黑" pitchFamily="34" charset="-122"/>
              </a:rPr>
              <a:t>正确</a:t>
            </a:r>
            <a:endParaRPr lang="zh-CN" altLang="en-US" sz="1200" b="1" dirty="0">
              <a:solidFill>
                <a:srgbClr val="0000FF"/>
              </a:solidFill>
              <a:latin typeface="微软雅黑" pitchFamily="34" charset="-122"/>
              <a:ea typeface="微软雅黑" pitchFamily="34" charset="-122"/>
            </a:endParaRPr>
          </a:p>
        </p:txBody>
      </p:sp>
      <p:sp>
        <p:nvSpPr>
          <p:cNvPr id="8" name="Text Box 9"/>
          <p:cNvSpPr txBox="1">
            <a:spLocks noChangeArrowheads="1"/>
          </p:cNvSpPr>
          <p:nvPr/>
        </p:nvSpPr>
        <p:spPr bwMode="auto">
          <a:xfrm>
            <a:off x="4649014" y="276912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smtClean="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r>
              <a:rPr lang="en-US" altLang="zh-CN" sz="1200" b="1" dirty="0" smtClean="0">
                <a:solidFill>
                  <a:srgbClr val="0000FF"/>
                </a:solidFill>
                <a:latin typeface="微软雅黑" pitchFamily="34" charset="-122"/>
                <a:ea typeface="微软雅黑" pitchFamily="34" charset="-122"/>
              </a:rPr>
              <a:t> </a:t>
            </a:r>
            <a:r>
              <a:rPr lang="zh-CN" altLang="en-US" sz="1200" b="1" dirty="0" smtClean="0">
                <a:solidFill>
                  <a:srgbClr val="0000FF"/>
                </a:solidFill>
                <a:latin typeface="微软雅黑" pitchFamily="34" charset="-122"/>
                <a:ea typeface="微软雅黑" pitchFamily="34" charset="-122"/>
              </a:rPr>
              <a:t>正确</a:t>
            </a:r>
            <a:endParaRPr lang="zh-CN" altLang="en-US" sz="1200" b="1" dirty="0">
              <a:solidFill>
                <a:srgbClr val="0000FF"/>
              </a:solidFill>
              <a:latin typeface="微软雅黑" pitchFamily="34" charset="-122"/>
              <a:ea typeface="微软雅黑" pitchFamily="34" charset="-122"/>
            </a:endParaRPr>
          </a:p>
        </p:txBody>
      </p:sp>
      <p:grpSp>
        <p:nvGrpSpPr>
          <p:cNvPr id="3" name="组合 2"/>
          <p:cNvGrpSpPr/>
          <p:nvPr/>
        </p:nvGrpSpPr>
        <p:grpSpPr>
          <a:xfrm>
            <a:off x="1211428" y="1294256"/>
            <a:ext cx="3358863" cy="320244"/>
            <a:chOff x="1211428" y="1464591"/>
            <a:chExt cx="3358863" cy="320244"/>
          </a:xfrm>
        </p:grpSpPr>
        <p:sp>
          <p:nvSpPr>
            <p:cNvPr id="13"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4" name="Group 15"/>
            <p:cNvGrpSpPr>
              <a:grpSpLocks/>
            </p:cNvGrpSpPr>
            <p:nvPr/>
          </p:nvGrpSpPr>
          <p:grpSpPr bwMode="auto">
            <a:xfrm rot="344460">
              <a:off x="1533819" y="1464591"/>
              <a:ext cx="1357040" cy="191711"/>
              <a:chOff x="3024" y="1776"/>
              <a:chExt cx="1008" cy="144"/>
            </a:xfrm>
          </p:grpSpPr>
          <p:sp>
            <p:nvSpPr>
              <p:cNvPr id="96"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0</a:t>
                </a:r>
                <a:endParaRPr lang="en-US" altLang="zh-CN" sz="1200" b="1" baseline="-25000" dirty="0">
                  <a:latin typeface="微软雅黑" pitchFamily="34" charset="-122"/>
                  <a:ea typeface="微软雅黑" pitchFamily="34" charset="-122"/>
                </a:endParaRPr>
              </a:p>
            </p:txBody>
          </p:sp>
          <p:sp>
            <p:nvSpPr>
              <p:cNvPr id="97"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4" name="组合 3"/>
          <p:cNvGrpSpPr/>
          <p:nvPr/>
        </p:nvGrpSpPr>
        <p:grpSpPr>
          <a:xfrm>
            <a:off x="1211428" y="1550233"/>
            <a:ext cx="3358863" cy="320244"/>
            <a:chOff x="1211428" y="1720568"/>
            <a:chExt cx="3358863" cy="320244"/>
          </a:xfrm>
        </p:grpSpPr>
        <p:sp>
          <p:nvSpPr>
            <p:cNvPr id="16"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7" name="Group 20"/>
            <p:cNvGrpSpPr>
              <a:grpSpLocks/>
            </p:cNvGrpSpPr>
            <p:nvPr/>
          </p:nvGrpSpPr>
          <p:grpSpPr bwMode="auto">
            <a:xfrm rot="344460">
              <a:off x="1533819" y="1720568"/>
              <a:ext cx="1357040" cy="191711"/>
              <a:chOff x="3024" y="1776"/>
              <a:chExt cx="1008" cy="144"/>
            </a:xfrm>
          </p:grpSpPr>
          <p:sp>
            <p:nvSpPr>
              <p:cNvPr id="94"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1</a:t>
                </a:r>
                <a:endParaRPr lang="en-US" altLang="zh-CN" sz="1200" b="1" baseline="-25000" dirty="0">
                  <a:latin typeface="微软雅黑" pitchFamily="34" charset="-122"/>
                  <a:ea typeface="微软雅黑" pitchFamily="34" charset="-122"/>
                </a:endParaRPr>
              </a:p>
            </p:txBody>
          </p:sp>
          <p:sp>
            <p:nvSpPr>
              <p:cNvPr id="95"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0" name="组合 99"/>
          <p:cNvGrpSpPr/>
          <p:nvPr/>
        </p:nvGrpSpPr>
        <p:grpSpPr>
          <a:xfrm>
            <a:off x="1211428" y="2317075"/>
            <a:ext cx="3358863" cy="320244"/>
            <a:chOff x="1211428" y="2487410"/>
            <a:chExt cx="3358863" cy="320244"/>
          </a:xfrm>
        </p:grpSpPr>
        <p:sp>
          <p:nvSpPr>
            <p:cNvPr id="22"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3" name="Group 32"/>
            <p:cNvGrpSpPr>
              <a:grpSpLocks/>
            </p:cNvGrpSpPr>
            <p:nvPr/>
          </p:nvGrpSpPr>
          <p:grpSpPr bwMode="auto">
            <a:xfrm rot="344460">
              <a:off x="1533819" y="2487410"/>
              <a:ext cx="1357040" cy="191711"/>
              <a:chOff x="3024" y="1776"/>
              <a:chExt cx="1008" cy="144"/>
            </a:xfrm>
            <a:solidFill>
              <a:srgbClr val="FFFF99"/>
            </a:solidFill>
          </p:grpSpPr>
          <p:sp>
            <p:nvSpPr>
              <p:cNvPr id="88"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4</a:t>
                </a:r>
                <a:endParaRPr lang="en-US" altLang="zh-CN" sz="1200" b="1" baseline="-25000" dirty="0">
                  <a:latin typeface="微软雅黑" pitchFamily="34" charset="-122"/>
                  <a:ea typeface="微软雅黑" pitchFamily="34" charset="-122"/>
                </a:endParaRPr>
              </a:p>
            </p:txBody>
          </p:sp>
          <p:sp>
            <p:nvSpPr>
              <p:cNvPr id="89"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1" name="组合 100"/>
          <p:cNvGrpSpPr/>
          <p:nvPr/>
        </p:nvGrpSpPr>
        <p:grpSpPr>
          <a:xfrm>
            <a:off x="1211428" y="2573053"/>
            <a:ext cx="3358863" cy="320244"/>
            <a:chOff x="1211428" y="2743388"/>
            <a:chExt cx="3358863" cy="320244"/>
          </a:xfrm>
        </p:grpSpPr>
        <p:sp>
          <p:nvSpPr>
            <p:cNvPr id="24" name="Line 35"/>
            <p:cNvSpPr>
              <a:spLocks noChangeShapeType="1"/>
            </p:cNvSpPr>
            <p:nvPr/>
          </p:nvSpPr>
          <p:spPr bwMode="auto">
            <a:xfrm>
              <a:off x="1211428" y="274338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5" name="Group 36"/>
            <p:cNvGrpSpPr>
              <a:grpSpLocks/>
            </p:cNvGrpSpPr>
            <p:nvPr/>
          </p:nvGrpSpPr>
          <p:grpSpPr bwMode="auto">
            <a:xfrm rot="344460">
              <a:off x="1533819" y="2743388"/>
              <a:ext cx="1357040" cy="191711"/>
              <a:chOff x="3024" y="1776"/>
              <a:chExt cx="1008" cy="144"/>
            </a:xfrm>
            <a:solidFill>
              <a:srgbClr val="FFFF99"/>
            </a:solidFill>
          </p:grpSpPr>
          <p:sp>
            <p:nvSpPr>
              <p:cNvPr id="86" name="Rectangle 37"/>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5</a:t>
                </a:r>
                <a:endParaRPr lang="en-US" altLang="zh-CN" sz="1200" b="1" baseline="-25000" dirty="0">
                  <a:latin typeface="微软雅黑" pitchFamily="34" charset="-122"/>
                  <a:ea typeface="微软雅黑" pitchFamily="34" charset="-122"/>
                </a:endParaRPr>
              </a:p>
            </p:txBody>
          </p:sp>
          <p:sp>
            <p:nvSpPr>
              <p:cNvPr id="87" name="AutoShape 38"/>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2" name="组合 101"/>
          <p:cNvGrpSpPr/>
          <p:nvPr/>
        </p:nvGrpSpPr>
        <p:grpSpPr>
          <a:xfrm>
            <a:off x="1211428" y="1654802"/>
            <a:ext cx="3358863" cy="343119"/>
            <a:chOff x="1211428" y="1825137"/>
            <a:chExt cx="3358863" cy="343119"/>
          </a:xfrm>
        </p:grpSpPr>
        <p:sp>
          <p:nvSpPr>
            <p:cNvPr id="15"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3" name="Group 50"/>
            <p:cNvGrpSpPr>
              <a:grpSpLocks/>
            </p:cNvGrpSpPr>
            <p:nvPr/>
          </p:nvGrpSpPr>
          <p:grpSpPr bwMode="auto">
            <a:xfrm rot="21254618">
              <a:off x="3213250" y="1825137"/>
              <a:ext cx="775987" cy="191711"/>
              <a:chOff x="3840" y="2448"/>
              <a:chExt cx="576" cy="144"/>
            </a:xfrm>
          </p:grpSpPr>
          <p:sp>
            <p:nvSpPr>
              <p:cNvPr id="80" name="AutoShape 51"/>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solidFill>
                    <a:schemeClr val="bg1"/>
                  </a:solidFill>
                  <a:latin typeface="微软雅黑" pitchFamily="34" charset="-122"/>
                  <a:ea typeface="微软雅黑" pitchFamily="34" charset="-122"/>
                </a:endParaRPr>
              </a:p>
            </p:txBody>
          </p:sp>
          <p:sp>
            <p:nvSpPr>
              <p:cNvPr id="81" name="Rectangle 52"/>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ACK</a:t>
                </a:r>
                <a:r>
                  <a:rPr lang="en-US" altLang="zh-CN" sz="1200" b="1" baseline="-25000" dirty="0" smtClean="0">
                    <a:solidFill>
                      <a:schemeClr val="bg1"/>
                    </a:solidFill>
                    <a:latin typeface="微软雅黑" pitchFamily="34" charset="-122"/>
                    <a:ea typeface="微软雅黑" pitchFamily="34" charset="-122"/>
                  </a:rPr>
                  <a:t>0</a:t>
                </a:r>
                <a:endParaRPr lang="en-US" altLang="zh-CN" sz="1200" b="1" baseline="-25000" dirty="0">
                  <a:solidFill>
                    <a:schemeClr val="bg1"/>
                  </a:solidFill>
                  <a:latin typeface="微软雅黑" pitchFamily="34" charset="-122"/>
                  <a:ea typeface="微软雅黑" pitchFamily="34" charset="-122"/>
                </a:endParaRPr>
              </a:p>
            </p:txBody>
          </p:sp>
        </p:grpSp>
      </p:grpSp>
      <p:sp>
        <p:nvSpPr>
          <p:cNvPr id="35" name="Text Box 56"/>
          <p:cNvSpPr txBox="1">
            <a:spLocks noChangeArrowheads="1"/>
          </p:cNvSpPr>
          <p:nvPr/>
        </p:nvSpPr>
        <p:spPr bwMode="auto">
          <a:xfrm>
            <a:off x="4635269" y="1477252"/>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smtClean="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将 </a:t>
            </a: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0</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提交</a:t>
            </a:r>
            <a:r>
              <a:rPr lang="zh-CN" altLang="en-US" sz="1200" b="1" dirty="0">
                <a:latin typeface="微软雅黑" pitchFamily="34" charset="-122"/>
                <a:ea typeface="微软雅黑" pitchFamily="34" charset="-122"/>
              </a:rPr>
              <a:t>给上层协议或</a:t>
            </a:r>
            <a:r>
              <a:rPr lang="zh-CN" altLang="en-US" sz="1200" b="1" dirty="0" smtClean="0">
                <a:latin typeface="微软雅黑" pitchFamily="34" charset="-122"/>
                <a:ea typeface="微软雅黑" pitchFamily="34" charset="-122"/>
              </a:rPr>
              <a:t>用户</a:t>
            </a:r>
            <a:endParaRPr lang="zh-CN" altLang="en-US" sz="1200" b="1" dirty="0">
              <a:latin typeface="微软雅黑" pitchFamily="34" charset="-122"/>
              <a:ea typeface="微软雅黑" pitchFamily="34" charset="-122"/>
            </a:endParaRPr>
          </a:p>
        </p:txBody>
      </p:sp>
      <p:sp>
        <p:nvSpPr>
          <p:cNvPr id="36" name="Text Box 57"/>
          <p:cNvSpPr txBox="1">
            <a:spLocks noChangeArrowheads="1"/>
          </p:cNvSpPr>
          <p:nvPr/>
        </p:nvSpPr>
        <p:spPr bwMode="auto">
          <a:xfrm>
            <a:off x="4649013" y="1746301"/>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smtClean="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r>
              <a:rPr lang="zh-CN" altLang="en-US" sz="1200" b="1" dirty="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将 </a:t>
            </a: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1</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提交</a:t>
            </a:r>
            <a:r>
              <a:rPr lang="zh-CN" altLang="en-US" sz="1200" b="1" dirty="0">
                <a:latin typeface="微软雅黑" pitchFamily="34" charset="-122"/>
                <a:ea typeface="微软雅黑" pitchFamily="34" charset="-122"/>
              </a:rPr>
              <a:t>给上层协议或</a:t>
            </a:r>
            <a:r>
              <a:rPr lang="zh-CN" altLang="en-US" sz="1200" b="1" dirty="0" smtClean="0">
                <a:latin typeface="微软雅黑" pitchFamily="34" charset="-122"/>
                <a:ea typeface="微软雅黑" pitchFamily="34" charset="-122"/>
              </a:rPr>
              <a:t>用户</a:t>
            </a:r>
            <a:endParaRPr lang="zh-CN" altLang="en-US" sz="1200" b="1" dirty="0">
              <a:latin typeface="微软雅黑" pitchFamily="34" charset="-122"/>
              <a:ea typeface="微软雅黑" pitchFamily="34" charset="-122"/>
            </a:endParaRPr>
          </a:p>
        </p:txBody>
      </p:sp>
      <p:sp>
        <p:nvSpPr>
          <p:cNvPr id="37" name="Text Box 58"/>
          <p:cNvSpPr txBox="1">
            <a:spLocks noChangeArrowheads="1"/>
          </p:cNvSpPr>
          <p:nvPr/>
        </p:nvSpPr>
        <p:spPr bwMode="auto">
          <a:xfrm>
            <a:off x="4649014" y="2005546"/>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smtClean="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en-US" altLang="zh-CN" sz="1200" b="1" dirty="0" smtClean="0">
                <a:solidFill>
                  <a:srgbClr val="0000FF"/>
                </a:solidFill>
                <a:latin typeface="微软雅黑" pitchFamily="34" charset="-122"/>
                <a:ea typeface="微软雅黑" pitchFamily="34" charset="-122"/>
              </a:rPr>
              <a:t> </a:t>
            </a:r>
            <a:r>
              <a:rPr lang="zh-CN" altLang="en-US" sz="1200" b="1" dirty="0" smtClean="0">
                <a:solidFill>
                  <a:srgbClr val="0000FF"/>
                </a:solidFill>
                <a:latin typeface="微软雅黑" pitchFamily="34" charset="-122"/>
                <a:ea typeface="微软雅黑" pitchFamily="34" charset="-122"/>
              </a:rPr>
              <a:t>正确</a:t>
            </a:r>
            <a:endParaRPr lang="zh-CN" altLang="en-US" sz="1200" b="1" dirty="0">
              <a:solidFill>
                <a:srgbClr val="0000FF"/>
              </a:solidFill>
              <a:latin typeface="微软雅黑" pitchFamily="34" charset="-122"/>
              <a:ea typeface="微软雅黑" pitchFamily="34" charset="-122"/>
            </a:endParaRPr>
          </a:p>
        </p:txBody>
      </p:sp>
      <p:sp>
        <p:nvSpPr>
          <p:cNvPr id="40" name="Text Box 63"/>
          <p:cNvSpPr txBox="1">
            <a:spLocks noChangeArrowheads="1"/>
          </p:cNvSpPr>
          <p:nvPr/>
        </p:nvSpPr>
        <p:spPr bwMode="auto">
          <a:xfrm>
            <a:off x="4649014" y="3064286"/>
            <a:ext cx="18822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smtClean="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5</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为</a:t>
            </a:r>
            <a:r>
              <a:rPr lang="zh-CN" altLang="en-US" sz="1200" b="1" dirty="0" smtClean="0">
                <a:solidFill>
                  <a:srgbClr val="C00000"/>
                </a:solidFill>
                <a:latin typeface="微软雅黑" pitchFamily="34" charset="-122"/>
                <a:ea typeface="微软雅黑" pitchFamily="34" charset="-122"/>
              </a:rPr>
              <a:t>累积确认，</a:t>
            </a:r>
            <a:endParaRPr lang="en-US" altLang="zh-CN" sz="1200" b="1" dirty="0" smtClean="0">
              <a:solidFill>
                <a:srgbClr val="C00000"/>
              </a:solidFill>
              <a:latin typeface="微软雅黑" pitchFamily="34" charset="-122"/>
              <a:ea typeface="微软雅黑" pitchFamily="34" charset="-122"/>
            </a:endParaRPr>
          </a:p>
          <a:p>
            <a:pPr eaLnBrk="1" hangingPunct="1"/>
            <a:r>
              <a:rPr lang="zh-CN" altLang="en-US" sz="1200" b="1" dirty="0" smtClean="0">
                <a:latin typeface="微软雅黑" pitchFamily="34" charset="-122"/>
                <a:ea typeface="微软雅黑" pitchFamily="34" charset="-122"/>
              </a:rPr>
              <a:t>表示 </a:t>
            </a:r>
            <a:r>
              <a:rPr lang="en-US" altLang="zh-CN" sz="1200" b="1" dirty="0" smtClean="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5</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及之前的 </a:t>
            </a:r>
            <a:endParaRPr lang="en-US" altLang="zh-CN" sz="1200" b="1" dirty="0" smtClean="0">
              <a:latin typeface="微软雅黑" pitchFamily="34" charset="-122"/>
              <a:ea typeface="微软雅黑" pitchFamily="34" charset="-122"/>
            </a:endParaRPr>
          </a:p>
          <a:p>
            <a:pPr eaLnBrk="1" hangingPunct="1"/>
            <a:r>
              <a:rPr lang="en-US" altLang="zh-CN" sz="1200" b="1" dirty="0" smtClean="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2</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3</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4</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都正确。</a:t>
            </a:r>
            <a:endParaRPr lang="en-US" altLang="zh-CN" sz="1200" b="1" dirty="0">
              <a:latin typeface="微软雅黑" pitchFamily="34" charset="-122"/>
              <a:ea typeface="微软雅黑" pitchFamily="34" charset="-122"/>
            </a:endParaRPr>
          </a:p>
        </p:txBody>
      </p:sp>
      <p:sp>
        <p:nvSpPr>
          <p:cNvPr id="52" name="Text Box 81"/>
          <p:cNvSpPr txBox="1">
            <a:spLocks noChangeArrowheads="1"/>
          </p:cNvSpPr>
          <p:nvPr/>
        </p:nvSpPr>
        <p:spPr bwMode="auto">
          <a:xfrm>
            <a:off x="6292060" y="3083331"/>
            <a:ext cx="1952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将</a:t>
            </a:r>
            <a:r>
              <a:rPr lang="en-US" altLang="zh-CN" sz="1200" b="1" dirty="0" smtClean="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zh-CN" altLang="en-US" sz="1200" b="1" dirty="0" smtClean="0">
                <a:solidFill>
                  <a:srgbClr val="0000FF"/>
                </a:solidFill>
                <a:latin typeface="微软雅黑" pitchFamily="34" charset="-122"/>
                <a:ea typeface="微软雅黑" pitchFamily="34" charset="-122"/>
              </a:rPr>
              <a:t>、</a:t>
            </a:r>
            <a:r>
              <a:rPr lang="en-US" altLang="zh-CN" sz="1200" b="1" dirty="0" smtClean="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zh-CN" altLang="en-US" sz="1200" b="1" dirty="0" smtClean="0">
                <a:solidFill>
                  <a:srgbClr val="0000FF"/>
                </a:solidFill>
                <a:latin typeface="微软雅黑" pitchFamily="34" charset="-122"/>
                <a:ea typeface="微软雅黑" pitchFamily="34" charset="-122"/>
              </a:rPr>
              <a:t>、</a:t>
            </a:r>
            <a:r>
              <a:rPr lang="en-US" altLang="zh-CN" sz="1200" b="1" dirty="0" smtClean="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zh-CN" altLang="en-US" sz="1200" b="1" dirty="0" smtClean="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p>
          <a:p>
            <a:pPr eaLnBrk="1" hangingPunct="1"/>
            <a:r>
              <a:rPr lang="zh-CN" altLang="en-US" sz="1200" b="1" dirty="0" smtClean="0">
                <a:solidFill>
                  <a:srgbClr val="0000FF"/>
                </a:solidFill>
                <a:latin typeface="微软雅黑" pitchFamily="34" charset="-122"/>
                <a:ea typeface="微软雅黑" pitchFamily="34" charset="-122"/>
              </a:rPr>
              <a:t>提交给上层</a:t>
            </a:r>
            <a:r>
              <a:rPr lang="zh-CN" altLang="en-US" sz="1200" b="1" dirty="0">
                <a:solidFill>
                  <a:srgbClr val="0000FF"/>
                </a:solidFill>
                <a:latin typeface="微软雅黑" pitchFamily="34" charset="-122"/>
                <a:ea typeface="微软雅黑" pitchFamily="34" charset="-122"/>
              </a:rPr>
              <a:t>协议或</a:t>
            </a:r>
            <a:r>
              <a:rPr lang="zh-CN" altLang="en-US" sz="1200" b="1" dirty="0" smtClean="0">
                <a:solidFill>
                  <a:srgbClr val="0000FF"/>
                </a:solidFill>
                <a:latin typeface="微软雅黑" pitchFamily="34" charset="-122"/>
                <a:ea typeface="微软雅黑" pitchFamily="34" charset="-122"/>
              </a:rPr>
              <a:t>用户</a:t>
            </a:r>
            <a:endParaRPr lang="zh-CN" altLang="en-US" sz="1200" b="1" dirty="0">
              <a:solidFill>
                <a:srgbClr val="0000FF"/>
              </a:solidFill>
              <a:latin typeface="微软雅黑" pitchFamily="34" charset="-122"/>
              <a:ea typeface="微软雅黑" pitchFamily="34" charset="-122"/>
            </a:endParaRPr>
          </a:p>
        </p:txBody>
      </p:sp>
      <p:grpSp>
        <p:nvGrpSpPr>
          <p:cNvPr id="104" name="组合 103"/>
          <p:cNvGrpSpPr/>
          <p:nvPr/>
        </p:nvGrpSpPr>
        <p:grpSpPr>
          <a:xfrm>
            <a:off x="1211428" y="3200142"/>
            <a:ext cx="3358863" cy="323512"/>
            <a:chOff x="1211428" y="3370477"/>
            <a:chExt cx="3358863" cy="323512"/>
          </a:xfrm>
        </p:grpSpPr>
        <p:sp>
          <p:nvSpPr>
            <p:cNvPr id="10" name="Line 11"/>
            <p:cNvSpPr>
              <a:spLocks noChangeShapeType="1"/>
            </p:cNvSpPr>
            <p:nvPr/>
          </p:nvSpPr>
          <p:spPr bwMode="auto">
            <a:xfrm flipH="1">
              <a:off x="1211428" y="3373745"/>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58" name="Group 89"/>
            <p:cNvGrpSpPr>
              <a:grpSpLocks/>
            </p:cNvGrpSpPr>
            <p:nvPr/>
          </p:nvGrpSpPr>
          <p:grpSpPr bwMode="auto">
            <a:xfrm rot="21254618">
              <a:off x="3213250" y="3370477"/>
              <a:ext cx="775987" cy="191711"/>
              <a:chOff x="3840" y="2448"/>
              <a:chExt cx="576" cy="144"/>
            </a:xfrm>
          </p:grpSpPr>
          <p:sp>
            <p:nvSpPr>
              <p:cNvPr id="63" name="AutoShape 90"/>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67" name="Rectangle 91"/>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ACK</a:t>
                </a:r>
                <a:r>
                  <a:rPr lang="en-US" altLang="zh-CN" sz="1200" b="1" baseline="-25000" dirty="0" smtClean="0">
                    <a:solidFill>
                      <a:schemeClr val="bg1"/>
                    </a:solidFill>
                    <a:latin typeface="微软雅黑" pitchFamily="34" charset="-122"/>
                    <a:ea typeface="微软雅黑" pitchFamily="34" charset="-122"/>
                  </a:rPr>
                  <a:t>5</a:t>
                </a:r>
                <a:endParaRPr lang="en-US" altLang="zh-CN" sz="1200" b="1" baseline="-25000" dirty="0">
                  <a:solidFill>
                    <a:schemeClr val="bg1"/>
                  </a:solidFill>
                  <a:latin typeface="微软雅黑" pitchFamily="34" charset="-122"/>
                  <a:ea typeface="微软雅黑" pitchFamily="34" charset="-122"/>
                </a:endParaRPr>
              </a:p>
            </p:txBody>
          </p:sp>
        </p:grpSp>
      </p:grpSp>
      <p:grpSp>
        <p:nvGrpSpPr>
          <p:cNvPr id="2" name="组合 1"/>
          <p:cNvGrpSpPr/>
          <p:nvPr/>
        </p:nvGrpSpPr>
        <p:grpSpPr>
          <a:xfrm>
            <a:off x="1211428" y="1067656"/>
            <a:ext cx="3358863" cy="2804856"/>
            <a:chOff x="1211428" y="1211865"/>
            <a:chExt cx="3358863" cy="3028156"/>
          </a:xfrm>
        </p:grpSpPr>
        <p:sp>
          <p:nvSpPr>
            <p:cNvPr id="32"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0"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nvGrpSpPr>
          <p:cNvPr id="98" name="组合 97"/>
          <p:cNvGrpSpPr/>
          <p:nvPr/>
        </p:nvGrpSpPr>
        <p:grpSpPr>
          <a:xfrm>
            <a:off x="1211428" y="1806210"/>
            <a:ext cx="3358863" cy="319155"/>
            <a:chOff x="1211428" y="1976545"/>
            <a:chExt cx="3358863" cy="319155"/>
          </a:xfrm>
        </p:grpSpPr>
        <p:sp>
          <p:nvSpPr>
            <p:cNvPr id="18" name="Line 23"/>
            <p:cNvSpPr>
              <a:spLocks noChangeShapeType="1"/>
            </p:cNvSpPr>
            <p:nvPr/>
          </p:nvSpPr>
          <p:spPr bwMode="auto">
            <a:xfrm>
              <a:off x="1211428" y="1976545"/>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9" name="Group 24"/>
            <p:cNvGrpSpPr>
              <a:grpSpLocks/>
            </p:cNvGrpSpPr>
            <p:nvPr/>
          </p:nvGrpSpPr>
          <p:grpSpPr bwMode="auto">
            <a:xfrm rot="344460">
              <a:off x="1533819" y="1976545"/>
              <a:ext cx="1357040" cy="191711"/>
              <a:chOff x="3024" y="1776"/>
              <a:chExt cx="1008" cy="144"/>
            </a:xfrm>
          </p:grpSpPr>
          <p:sp>
            <p:nvSpPr>
              <p:cNvPr id="92"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2</a:t>
                </a:r>
                <a:endParaRPr lang="en-US" altLang="zh-CN" sz="1200" b="1" baseline="-25000" dirty="0">
                  <a:latin typeface="微软雅黑" pitchFamily="34" charset="-122"/>
                  <a:ea typeface="微软雅黑" pitchFamily="34" charset="-122"/>
                </a:endParaRPr>
              </a:p>
            </p:txBody>
          </p:sp>
          <p:sp>
            <p:nvSpPr>
              <p:cNvPr id="93"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3" name="组合 102"/>
          <p:cNvGrpSpPr/>
          <p:nvPr/>
        </p:nvGrpSpPr>
        <p:grpSpPr>
          <a:xfrm>
            <a:off x="1211428" y="1933654"/>
            <a:ext cx="3358863" cy="320244"/>
            <a:chOff x="1211428" y="2103989"/>
            <a:chExt cx="3358863" cy="320244"/>
          </a:xfrm>
        </p:grpSpPr>
        <p:sp>
          <p:nvSpPr>
            <p:cNvPr id="12"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4" name="Group 53"/>
            <p:cNvGrpSpPr>
              <a:grpSpLocks/>
            </p:cNvGrpSpPr>
            <p:nvPr/>
          </p:nvGrpSpPr>
          <p:grpSpPr bwMode="auto">
            <a:xfrm rot="21254618">
              <a:off x="3213250" y="2103989"/>
              <a:ext cx="775987" cy="191711"/>
              <a:chOff x="3840" y="2448"/>
              <a:chExt cx="576" cy="144"/>
            </a:xfrm>
          </p:grpSpPr>
          <p:sp>
            <p:nvSpPr>
              <p:cNvPr id="78" name="AutoShape 54"/>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79" name="Rectangle 55"/>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ACK</a:t>
                </a:r>
                <a:r>
                  <a:rPr lang="en-US" altLang="zh-CN" sz="1200" b="1" baseline="-25000" dirty="0" smtClean="0">
                    <a:solidFill>
                      <a:schemeClr val="bg1"/>
                    </a:solidFill>
                    <a:latin typeface="微软雅黑" pitchFamily="34" charset="-122"/>
                    <a:ea typeface="微软雅黑" pitchFamily="34" charset="-122"/>
                  </a:rPr>
                  <a:t>1</a:t>
                </a:r>
                <a:endParaRPr lang="en-US" altLang="zh-CN" sz="1200" b="1" baseline="-25000" dirty="0">
                  <a:solidFill>
                    <a:schemeClr val="bg1"/>
                  </a:solidFill>
                  <a:latin typeface="微软雅黑" pitchFamily="34" charset="-122"/>
                  <a:ea typeface="微软雅黑" pitchFamily="34" charset="-122"/>
                </a:endParaRPr>
              </a:p>
            </p:txBody>
          </p:sp>
        </p:grpSp>
      </p:grpSp>
      <p:grpSp>
        <p:nvGrpSpPr>
          <p:cNvPr id="99" name="组合 98"/>
          <p:cNvGrpSpPr/>
          <p:nvPr/>
        </p:nvGrpSpPr>
        <p:grpSpPr>
          <a:xfrm>
            <a:off x="1211428" y="2062187"/>
            <a:ext cx="3358863" cy="319155"/>
            <a:chOff x="1211428" y="2232522"/>
            <a:chExt cx="3358863" cy="319155"/>
          </a:xfrm>
        </p:grpSpPr>
        <p:sp>
          <p:nvSpPr>
            <p:cNvPr id="20"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1" name="Group 28"/>
            <p:cNvGrpSpPr>
              <a:grpSpLocks/>
            </p:cNvGrpSpPr>
            <p:nvPr/>
          </p:nvGrpSpPr>
          <p:grpSpPr bwMode="auto">
            <a:xfrm rot="344460">
              <a:off x="1533819" y="2232522"/>
              <a:ext cx="1357040" cy="191711"/>
              <a:chOff x="3024" y="1776"/>
              <a:chExt cx="1008" cy="144"/>
            </a:xfrm>
          </p:grpSpPr>
          <p:sp>
            <p:nvSpPr>
              <p:cNvPr id="90"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latin typeface="微软雅黑" pitchFamily="34" charset="-122"/>
                    <a:ea typeface="微软雅黑" pitchFamily="34" charset="-122"/>
                  </a:rPr>
                  <a:t>M</a:t>
                </a:r>
                <a:r>
                  <a:rPr lang="en-US" altLang="zh-CN" sz="1200" b="1" baseline="-25000" dirty="0" smtClean="0">
                    <a:latin typeface="微软雅黑" pitchFamily="34" charset="-122"/>
                    <a:ea typeface="微软雅黑" pitchFamily="34" charset="-122"/>
                  </a:rPr>
                  <a:t>3</a:t>
                </a:r>
                <a:endParaRPr lang="en-US" altLang="zh-CN" sz="1200" b="1" baseline="-25000" dirty="0">
                  <a:latin typeface="微软雅黑" pitchFamily="34" charset="-122"/>
                  <a:ea typeface="微软雅黑" pitchFamily="34" charset="-122"/>
                </a:endParaRPr>
              </a:p>
            </p:txBody>
          </p:sp>
          <p:sp>
            <p:nvSpPr>
              <p:cNvPr id="91"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9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2" fill="hold" nodeType="withEffect">
                                  <p:stCondLst>
                                    <p:cond delay="225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2000"/>
                                        <p:tgtEl>
                                          <p:spTgt spid="102"/>
                                        </p:tgtEl>
                                      </p:cBhvr>
                                    </p:animEffect>
                                  </p:childTnLst>
                                </p:cTn>
                              </p:par>
                              <p:par>
                                <p:cTn id="14" presetID="22" presetClass="entr" presetSubtype="8" fill="hold" grpId="0" nodeType="withEffect">
                                  <p:stCondLst>
                                    <p:cond delay="30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2000"/>
                                        <p:tgtEl>
                                          <p:spTgt spid="35"/>
                                        </p:tgtEl>
                                      </p:cBhvr>
                                    </p:animEffect>
                                  </p:childTnLst>
                                </p:cTn>
                              </p:par>
                              <p:par>
                                <p:cTn id="17" presetID="22" presetClass="entr" presetSubtype="8" fill="hold" nodeType="withEffect">
                                  <p:stCondLst>
                                    <p:cond delay="475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2000"/>
                                        <p:tgtEl>
                                          <p:spTgt spid="98"/>
                                        </p:tgtEl>
                                      </p:cBhvr>
                                    </p:animEffect>
                                  </p:childTnLst>
                                </p:cTn>
                              </p:par>
                              <p:par>
                                <p:cTn id="20" presetID="22" presetClass="entr" presetSubtype="8" fill="hold" grpId="0" nodeType="withEffect">
                                  <p:stCondLst>
                                    <p:cond delay="700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par>
                                <p:cTn id="23" presetID="22" presetClass="entr" presetSubtype="2" fill="hold" nodeType="withEffect">
                                  <p:stCondLst>
                                    <p:cond delay="7000"/>
                                  </p:stCondLst>
                                  <p:childTnLst>
                                    <p:set>
                                      <p:cBhvr>
                                        <p:cTn id="24" dur="1" fill="hold">
                                          <p:stCondLst>
                                            <p:cond delay="0"/>
                                          </p:stCondLst>
                                        </p:cTn>
                                        <p:tgtEl>
                                          <p:spTgt spid="103"/>
                                        </p:tgtEl>
                                        <p:attrNameLst>
                                          <p:attrName>style.visibility</p:attrName>
                                        </p:attrNameLst>
                                      </p:cBhvr>
                                      <p:to>
                                        <p:strVal val="visible"/>
                                      </p:to>
                                    </p:set>
                                    <p:animEffect transition="in" filter="wipe(right)">
                                      <p:cBhvr>
                                        <p:cTn id="25" dur="2000"/>
                                        <p:tgtEl>
                                          <p:spTgt spid="103"/>
                                        </p:tgtEl>
                                      </p:cBhvr>
                                    </p:animEffect>
                                  </p:childTnLst>
                                </p:cTn>
                              </p:par>
                              <p:par>
                                <p:cTn id="26" presetID="22" presetClass="entr" presetSubtype="8" fill="hold" grpId="0" nodeType="withEffect">
                                  <p:stCondLst>
                                    <p:cond delay="80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22" presetClass="entr" presetSubtype="8" fill="hold" nodeType="withEffect">
                                  <p:stCondLst>
                                    <p:cond delay="725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2000"/>
                                        <p:tgtEl>
                                          <p:spTgt spid="99"/>
                                        </p:tgtEl>
                                      </p:cBhvr>
                                    </p:animEffect>
                                  </p:childTnLst>
                                </p:cTn>
                              </p:par>
                              <p:par>
                                <p:cTn id="32" presetID="22" presetClass="entr" presetSubtype="8" fill="hold" grpId="0" nodeType="withEffect">
                                  <p:stCondLst>
                                    <p:cond delay="925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par>
                                <p:cTn id="35" presetID="22" presetClass="entr" presetSubtype="8" fill="hold" nodeType="withEffect">
                                  <p:stCondLst>
                                    <p:cond delay="1000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2000"/>
                                        <p:tgtEl>
                                          <p:spTgt spid="100"/>
                                        </p:tgtEl>
                                      </p:cBhvr>
                                    </p:animEffect>
                                  </p:childTnLst>
                                </p:cTn>
                              </p:par>
                              <p:par>
                                <p:cTn id="38" presetID="22" presetClass="entr" presetSubtype="8" fill="hold" grpId="0" nodeType="withEffect">
                                  <p:stCondLst>
                                    <p:cond delay="120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2000"/>
                                        <p:tgtEl>
                                          <p:spTgt spid="7"/>
                                        </p:tgtEl>
                                      </p:cBhvr>
                                    </p:animEffect>
                                  </p:childTnLst>
                                </p:cTn>
                              </p:par>
                              <p:par>
                                <p:cTn id="41" presetID="22" presetClass="entr" presetSubtype="8" fill="hold" nodeType="withEffect">
                                  <p:stCondLst>
                                    <p:cond delay="11000"/>
                                  </p:stCondLst>
                                  <p:childTnLst>
                                    <p:set>
                                      <p:cBhvr>
                                        <p:cTn id="42" dur="1" fill="hold">
                                          <p:stCondLst>
                                            <p:cond delay="0"/>
                                          </p:stCondLst>
                                        </p:cTn>
                                        <p:tgtEl>
                                          <p:spTgt spid="101"/>
                                        </p:tgtEl>
                                        <p:attrNameLst>
                                          <p:attrName>style.visibility</p:attrName>
                                        </p:attrNameLst>
                                      </p:cBhvr>
                                      <p:to>
                                        <p:strVal val="visible"/>
                                      </p:to>
                                    </p:set>
                                    <p:animEffect transition="in" filter="wipe(left)">
                                      <p:cBhvr>
                                        <p:cTn id="43" dur="2000"/>
                                        <p:tgtEl>
                                          <p:spTgt spid="101"/>
                                        </p:tgtEl>
                                      </p:cBhvr>
                                    </p:animEffect>
                                  </p:childTnLst>
                                </p:cTn>
                              </p:par>
                              <p:par>
                                <p:cTn id="44" presetID="22" presetClass="entr" presetSubtype="8" fill="hold" grpId="0" nodeType="withEffect">
                                  <p:stCondLst>
                                    <p:cond delay="1325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000"/>
                                        <p:tgtEl>
                                          <p:spTgt spid="8"/>
                                        </p:tgtEl>
                                      </p:cBhvr>
                                    </p:animEffect>
                                  </p:childTnLst>
                                </p:cTn>
                              </p:par>
                            </p:childTnLst>
                          </p:cTn>
                        </p:par>
                        <p:par>
                          <p:cTn id="47" fill="hold">
                            <p:stCondLst>
                              <p:cond delay="15250"/>
                            </p:stCondLst>
                            <p:childTnLst>
                              <p:par>
                                <p:cTn id="48" presetID="22" presetClass="entr" presetSubtype="2" fill="hold" nodeType="after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wipe(right)">
                                      <p:cBhvr>
                                        <p:cTn id="50" dur="2000"/>
                                        <p:tgtEl>
                                          <p:spTgt spid="104"/>
                                        </p:tgtEl>
                                      </p:cBhvr>
                                    </p:animEffect>
                                  </p:childTnLst>
                                </p:cTn>
                              </p:par>
                            </p:childTnLst>
                          </p:cTn>
                        </p:par>
                        <p:par>
                          <p:cTn id="51" fill="hold">
                            <p:stCondLst>
                              <p:cond delay="17250"/>
                            </p:stCondLst>
                            <p:childTnLst>
                              <p:par>
                                <p:cTn id="52" presetID="22" presetClass="entr" presetSubtype="8" fill="hold" grpId="0" nodeType="afterEffect">
                                  <p:stCondLst>
                                    <p:cond delay="50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1000"/>
                                        <p:tgtEl>
                                          <p:spTgt spid="40"/>
                                        </p:tgtEl>
                                      </p:cBhvr>
                                    </p:animEffect>
                                  </p:childTnLst>
                                </p:cTn>
                              </p:par>
                            </p:childTnLst>
                          </p:cTn>
                        </p:par>
                        <p:par>
                          <p:cTn id="55" fill="hold">
                            <p:stCondLst>
                              <p:cond delay="18750"/>
                            </p:stCondLst>
                            <p:childTnLst>
                              <p:par>
                                <p:cTn id="56" presetID="22" presetClass="entr" presetSubtype="8"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left)">
                                      <p:cBhvr>
                                        <p:cTn id="58"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5" grpId="0"/>
      <p:bldP spid="36" grpId="0"/>
      <p:bldP spid="37" grpId="0"/>
      <p:bldP spid="40" grpId="0"/>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3"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graphicFrame>
        <p:nvGraphicFramePr>
          <p:cNvPr id="2" name="图示 1"/>
          <p:cNvGraphicFramePr/>
          <p:nvPr>
            <p:extLst>
              <p:ext uri="{D42A27DB-BD31-4B8C-83A1-F6EECF244321}">
                <p14:modId xmlns:p14="http://schemas.microsoft.com/office/powerpoint/2010/main" val="102323020"/>
              </p:ext>
            </p:extLst>
          </p:nvPr>
        </p:nvGraphicFramePr>
        <p:xfrm>
          <a:off x="1918832" y="1059835"/>
          <a:ext cx="5325036" cy="2303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964941" y="3347838"/>
            <a:ext cx="7640798"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400"/>
              </a:lnSpc>
              <a:buClr>
                <a:srgbClr val="0070C0"/>
              </a:buClr>
            </a:pPr>
            <a:r>
              <a:rPr lang="zh-CN" altLang="en-US" b="1" dirty="0">
                <a:latin typeface="微软雅黑" pitchFamily="34" charset="-122"/>
                <a:ea typeface="微软雅黑" pitchFamily="34" charset="-122"/>
              </a:rPr>
              <a:t>连续 </a:t>
            </a:r>
            <a:r>
              <a:rPr lang="en-US" altLang="zh-CN" b="1" dirty="0">
                <a:latin typeface="微软雅黑" pitchFamily="34" charset="-122"/>
                <a:ea typeface="微软雅黑" pitchFamily="34" charset="-122"/>
              </a:rPr>
              <a:t>ARQ </a:t>
            </a:r>
            <a:r>
              <a:rPr lang="zh-CN" altLang="en-US" b="1" dirty="0" smtClean="0">
                <a:latin typeface="微软雅黑" pitchFamily="34" charset="-122"/>
                <a:ea typeface="微软雅黑" pitchFamily="34" charset="-122"/>
              </a:rPr>
              <a:t>协议采用 </a:t>
            </a:r>
            <a:r>
              <a:rPr lang="en-US" altLang="zh-CN" b="1" dirty="0" smtClean="0">
                <a:latin typeface="微软雅黑" pitchFamily="34" charset="-122"/>
                <a:ea typeface="微软雅黑" pitchFamily="34" charset="-122"/>
              </a:rPr>
              <a:t>Go-back-N</a:t>
            </a:r>
            <a:r>
              <a:rPr lang="zh-CN" altLang="en-US" b="1" dirty="0">
                <a:latin typeface="微软雅黑" pitchFamily="34" charset="-122"/>
                <a:ea typeface="微软雅黑" pitchFamily="34" charset="-122"/>
              </a:rPr>
              <a:t>（回退</a:t>
            </a:r>
            <a:r>
              <a:rPr lang="en-US" altLang="zh-CN" b="1" dirty="0">
                <a:latin typeface="微软雅黑" pitchFamily="34" charset="-122"/>
                <a:ea typeface="微软雅黑" pitchFamily="34" charset="-122"/>
              </a:rPr>
              <a:t>N</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a:lnSpc>
                <a:spcPts val="2400"/>
              </a:lnSpc>
              <a:buClr>
                <a:srgbClr val="0070C0"/>
              </a:buClr>
            </a:pPr>
            <a:r>
              <a:rPr lang="en-US" altLang="zh-CN" b="1" dirty="0" smtClean="0">
                <a:solidFill>
                  <a:srgbClr val="C00000"/>
                </a:solidFill>
                <a:latin typeface="微软雅黑" pitchFamily="34" charset="-122"/>
                <a:ea typeface="微软雅黑" pitchFamily="34" charset="-122"/>
              </a:rPr>
              <a:t>Go-back-N</a:t>
            </a:r>
            <a:r>
              <a:rPr lang="zh-CN" altLang="en-US" b="1" dirty="0">
                <a:solidFill>
                  <a:srgbClr val="C00000"/>
                </a:solidFill>
                <a:latin typeface="微软雅黑" pitchFamily="34" charset="-122"/>
                <a:ea typeface="微软雅黑" pitchFamily="34" charset="-122"/>
              </a:rPr>
              <a:t>（回退</a:t>
            </a:r>
            <a:r>
              <a:rPr lang="en-US" altLang="zh-CN" b="1" dirty="0">
                <a:solidFill>
                  <a:srgbClr val="C00000"/>
                </a:solidFill>
                <a:latin typeface="微软雅黑" pitchFamily="34" charset="-122"/>
                <a:ea typeface="微软雅黑" pitchFamily="34" charset="-122"/>
              </a:rPr>
              <a:t>N</a:t>
            </a:r>
            <a:r>
              <a:rPr lang="zh-CN" altLang="en-US" b="1" dirty="0">
                <a:solidFill>
                  <a:srgbClr val="C0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表示需要再</a:t>
            </a:r>
            <a:r>
              <a:rPr lang="zh-CN" altLang="en-US" b="1" dirty="0">
                <a:solidFill>
                  <a:srgbClr val="0000CC"/>
                </a:solidFill>
                <a:latin typeface="微软雅黑" pitchFamily="34" charset="-122"/>
                <a:ea typeface="微软雅黑" pitchFamily="34" charset="-122"/>
              </a:rPr>
              <a:t>退回</a:t>
            </a:r>
            <a:r>
              <a:rPr lang="zh-CN" altLang="en-US" b="1" dirty="0">
                <a:latin typeface="微软雅黑" pitchFamily="34" charset="-122"/>
                <a:ea typeface="微软雅黑" pitchFamily="34" charset="-122"/>
              </a:rPr>
              <a:t>来</a:t>
            </a:r>
            <a:r>
              <a:rPr lang="zh-CN" altLang="en-US" b="1" dirty="0">
                <a:solidFill>
                  <a:srgbClr val="0000CC"/>
                </a:solidFill>
                <a:latin typeface="微软雅黑" pitchFamily="34" charset="-122"/>
                <a:ea typeface="微软雅黑" pitchFamily="34" charset="-122"/>
              </a:rPr>
              <a:t>重传</a:t>
            </a:r>
            <a:r>
              <a:rPr lang="zh-CN" altLang="en-US" b="1" dirty="0">
                <a:latin typeface="微软雅黑" pitchFamily="34" charset="-122"/>
                <a:ea typeface="微软雅黑" pitchFamily="34" charset="-122"/>
              </a:rPr>
              <a:t>已发送过的 </a:t>
            </a:r>
            <a:r>
              <a:rPr lang="en-US" altLang="zh-CN" b="1" dirty="0">
                <a:latin typeface="微软雅黑" pitchFamily="34" charset="-122"/>
                <a:ea typeface="微软雅黑" pitchFamily="34" charset="-122"/>
              </a:rPr>
              <a:t>N </a:t>
            </a:r>
            <a:r>
              <a:rPr lang="zh-CN" altLang="en-US" b="1" dirty="0">
                <a:latin typeface="微软雅黑" pitchFamily="34" charset="-122"/>
                <a:ea typeface="微软雅黑" pitchFamily="34" charset="-122"/>
              </a:rPr>
              <a:t>个分组</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a:lnSpc>
                <a:spcPts val="2400"/>
              </a:lnSpc>
              <a:buClr>
                <a:srgbClr val="0070C0"/>
              </a:buClr>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通信线路质量不好时，</a:t>
            </a:r>
            <a:r>
              <a:rPr lang="zh-CN" altLang="en-US" b="1" dirty="0" smtClean="0">
                <a:latin typeface="微软雅黑" pitchFamily="34" charset="-122"/>
                <a:ea typeface="微软雅黑" pitchFamily="34" charset="-122"/>
              </a:rPr>
              <a:t>连续 </a:t>
            </a:r>
            <a:r>
              <a:rPr lang="en-US" altLang="zh-CN" b="1" dirty="0" smtClean="0">
                <a:latin typeface="微软雅黑" pitchFamily="34" charset="-122"/>
                <a:ea typeface="微软雅黑" pitchFamily="34" charset="-122"/>
              </a:rPr>
              <a:t>ARQ </a:t>
            </a:r>
            <a:r>
              <a:rPr lang="zh-CN" altLang="en-US" b="1" dirty="0" smtClean="0">
                <a:latin typeface="微软雅黑" pitchFamily="34" charset="-122"/>
                <a:ea typeface="微软雅黑" pitchFamily="34" charset="-122"/>
              </a:rPr>
              <a:t>协议</a:t>
            </a:r>
            <a:r>
              <a:rPr lang="zh-CN" altLang="en-US" b="1" dirty="0">
                <a:latin typeface="微软雅黑" pitchFamily="34" charset="-122"/>
                <a:ea typeface="微软雅黑" pitchFamily="34" charset="-122"/>
              </a:rPr>
              <a:t>会带来负面的影响。</a:t>
            </a:r>
          </a:p>
        </p:txBody>
      </p:sp>
    </p:spTree>
    <p:extLst>
      <p:ext uri="{BB962C8B-B14F-4D97-AF65-F5344CB8AC3E}">
        <p14:creationId xmlns:p14="http://schemas.microsoft.com/office/powerpoint/2010/main" val="2620657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2312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圆角矩形 7"/>
          <p:cNvSpPr/>
          <p:nvPr/>
        </p:nvSpPr>
        <p:spPr>
          <a:xfrm>
            <a:off x="545145" y="1010920"/>
            <a:ext cx="8053710" cy="32867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a:spLocks noChangeArrowheads="1"/>
          </p:cNvSpPr>
          <p:nvPr/>
        </p:nvSpPr>
        <p:spPr bwMode="auto">
          <a:xfrm>
            <a:off x="3701580" y="58987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运输层的作用</a:t>
            </a:r>
          </a:p>
        </p:txBody>
      </p:sp>
      <p:grpSp>
        <p:nvGrpSpPr>
          <p:cNvPr id="48" name="组合 47"/>
          <p:cNvGrpSpPr/>
          <p:nvPr/>
        </p:nvGrpSpPr>
        <p:grpSpPr>
          <a:xfrm>
            <a:off x="1354795" y="1070067"/>
            <a:ext cx="6308631" cy="3144876"/>
            <a:chOff x="1354795" y="1070067"/>
            <a:chExt cx="6308631" cy="3144876"/>
          </a:xfrm>
        </p:grpSpPr>
        <p:sp>
          <p:nvSpPr>
            <p:cNvPr id="92" name="Rectangle 174"/>
            <p:cNvSpPr>
              <a:spLocks noChangeArrowheads="1"/>
            </p:cNvSpPr>
            <p:nvPr/>
          </p:nvSpPr>
          <p:spPr bwMode="auto">
            <a:xfrm>
              <a:off x="1518204" y="189785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1" name="Rectangle 2"/>
            <p:cNvSpPr>
              <a:spLocks noChangeArrowheads="1"/>
            </p:cNvSpPr>
            <p:nvPr/>
          </p:nvSpPr>
          <p:spPr bwMode="auto">
            <a:xfrm>
              <a:off x="1523156" y="132403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2" name="Line 53"/>
            <p:cNvSpPr>
              <a:spLocks noChangeShapeType="1"/>
            </p:cNvSpPr>
            <p:nvPr/>
          </p:nvSpPr>
          <p:spPr bwMode="auto">
            <a:xfrm>
              <a:off x="2513514" y="3347967"/>
              <a:ext cx="397876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7"/>
            <p:cNvSpPr>
              <a:spLocks noChangeShapeType="1"/>
            </p:cNvSpPr>
            <p:nvPr/>
          </p:nvSpPr>
          <p:spPr bwMode="auto">
            <a:xfrm>
              <a:off x="1523156" y="214498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8"/>
            <p:cNvSpPr>
              <a:spLocks noChangeShapeType="1"/>
            </p:cNvSpPr>
            <p:nvPr/>
          </p:nvSpPr>
          <p:spPr bwMode="auto">
            <a:xfrm>
              <a:off x="1523156" y="239304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Rectangle 9"/>
            <p:cNvSpPr>
              <a:spLocks noChangeArrowheads="1"/>
            </p:cNvSpPr>
            <p:nvPr/>
          </p:nvSpPr>
          <p:spPr bwMode="auto">
            <a:xfrm>
              <a:off x="1528108" y="166664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6" name="Rectangle 10"/>
            <p:cNvSpPr>
              <a:spLocks noChangeArrowheads="1"/>
            </p:cNvSpPr>
            <p:nvPr/>
          </p:nvSpPr>
          <p:spPr bwMode="auto">
            <a:xfrm>
              <a:off x="1490519"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smtClean="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10" name="Group 15"/>
            <p:cNvGrpSpPr>
              <a:grpSpLocks/>
            </p:cNvGrpSpPr>
            <p:nvPr/>
          </p:nvGrpSpPr>
          <p:grpSpPr bwMode="auto">
            <a:xfrm>
              <a:off x="3388744" y="1903472"/>
              <a:ext cx="729151" cy="734827"/>
              <a:chOff x="2017" y="1543"/>
              <a:chExt cx="619" cy="922"/>
            </a:xfrm>
          </p:grpSpPr>
          <p:sp>
            <p:nvSpPr>
              <p:cNvPr id="11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14" name="Rectangle 16"/>
            <p:cNvSpPr>
              <a:spLocks noChangeArrowheads="1"/>
            </p:cNvSpPr>
            <p:nvPr/>
          </p:nvSpPr>
          <p:spPr bwMode="auto">
            <a:xfrm>
              <a:off x="6505897" y="132403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5" name="Line 21"/>
            <p:cNvSpPr>
              <a:spLocks noChangeShapeType="1"/>
            </p:cNvSpPr>
            <p:nvPr/>
          </p:nvSpPr>
          <p:spPr bwMode="auto">
            <a:xfrm>
              <a:off x="6505897" y="214498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22"/>
            <p:cNvSpPr>
              <a:spLocks noChangeShapeType="1"/>
            </p:cNvSpPr>
            <p:nvPr/>
          </p:nvSpPr>
          <p:spPr bwMode="auto">
            <a:xfrm>
              <a:off x="6505897" y="239304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Rectangle 23"/>
            <p:cNvSpPr>
              <a:spLocks noChangeArrowheads="1"/>
            </p:cNvSpPr>
            <p:nvPr/>
          </p:nvSpPr>
          <p:spPr bwMode="auto">
            <a:xfrm>
              <a:off x="6508373" y="166664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18" name="Group 29"/>
            <p:cNvGrpSpPr>
              <a:grpSpLocks/>
            </p:cNvGrpSpPr>
            <p:nvPr/>
          </p:nvGrpSpPr>
          <p:grpSpPr bwMode="auto">
            <a:xfrm>
              <a:off x="4896565" y="1903472"/>
              <a:ext cx="729151" cy="734827"/>
              <a:chOff x="3295" y="1543"/>
              <a:chExt cx="619" cy="922"/>
            </a:xfrm>
          </p:grpSpPr>
          <p:sp>
            <p:nvSpPr>
              <p:cNvPr id="119"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0"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22" name="Rectangle 31"/>
            <p:cNvSpPr>
              <a:spLocks noChangeArrowheads="1"/>
            </p:cNvSpPr>
            <p:nvPr/>
          </p:nvSpPr>
          <p:spPr bwMode="auto">
            <a:xfrm>
              <a:off x="3242326" y="149919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运输层提供应用进程</a:t>
              </a:r>
              <a:r>
                <a:rPr lang="zh-CN" altLang="zh-CN" sz="1200" b="1" dirty="0">
                  <a:latin typeface="微软雅黑" panose="020B0503020204020204" pitchFamily="34" charset="-122"/>
                  <a:ea typeface="微软雅黑" panose="020B0503020204020204" pitchFamily="34" charset="-122"/>
                </a:rPr>
                <a:t>间的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123" name="Rectangle 33"/>
            <p:cNvSpPr>
              <a:spLocks noChangeArrowheads="1"/>
            </p:cNvSpPr>
            <p:nvPr/>
          </p:nvSpPr>
          <p:spPr bwMode="auto">
            <a:xfrm>
              <a:off x="1523156"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24" name="Freeform 54"/>
            <p:cNvSpPr>
              <a:spLocks/>
            </p:cNvSpPr>
            <p:nvPr/>
          </p:nvSpPr>
          <p:spPr bwMode="auto">
            <a:xfrm>
              <a:off x="2070329"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Freeform 55"/>
            <p:cNvSpPr>
              <a:spLocks/>
            </p:cNvSpPr>
            <p:nvPr/>
          </p:nvSpPr>
          <p:spPr bwMode="auto">
            <a:xfrm>
              <a:off x="2028239"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Rectangle 82"/>
            <p:cNvSpPr>
              <a:spLocks noChangeArrowheads="1"/>
            </p:cNvSpPr>
            <p:nvPr/>
          </p:nvSpPr>
          <p:spPr bwMode="auto">
            <a:xfrm>
              <a:off x="1681612" y="2864695"/>
              <a:ext cx="81661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主机 </a:t>
              </a:r>
              <a:r>
                <a:rPr lang="en-US" altLang="zh-CN" sz="1200" b="1" dirty="0">
                  <a:latin typeface="微软雅黑" panose="020B0503020204020204" pitchFamily="34" charset="-122"/>
                  <a:ea typeface="微软雅黑" panose="020B0503020204020204" pitchFamily="34" charset="-122"/>
                </a:rPr>
                <a:t>A</a:t>
              </a:r>
            </a:p>
          </p:txBody>
        </p:sp>
        <p:sp>
          <p:nvSpPr>
            <p:cNvPr id="127" name="Rectangle 83"/>
            <p:cNvSpPr>
              <a:spLocks noChangeArrowheads="1"/>
            </p:cNvSpPr>
            <p:nvPr/>
          </p:nvSpPr>
          <p:spPr bwMode="auto">
            <a:xfrm>
              <a:off x="6660640" y="2864695"/>
              <a:ext cx="8045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主机 </a:t>
              </a:r>
              <a:r>
                <a:rPr lang="en-US" altLang="zh-CN" sz="1200" b="1">
                  <a:latin typeface="微软雅黑" panose="020B0503020204020204" pitchFamily="34" charset="-122"/>
                  <a:ea typeface="微软雅黑" panose="020B0503020204020204" pitchFamily="34" charset="-122"/>
                </a:rPr>
                <a:t>B</a:t>
              </a:r>
            </a:p>
          </p:txBody>
        </p:sp>
        <p:sp>
          <p:nvSpPr>
            <p:cNvPr id="129" name="Rectangle 98"/>
            <p:cNvSpPr>
              <a:spLocks noChangeArrowheads="1"/>
            </p:cNvSpPr>
            <p:nvPr/>
          </p:nvSpPr>
          <p:spPr bwMode="auto">
            <a:xfrm>
              <a:off x="2650927"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130" name="Freeform 100"/>
            <p:cNvSpPr>
              <a:spLocks/>
            </p:cNvSpPr>
            <p:nvPr/>
          </p:nvSpPr>
          <p:spPr bwMode="auto">
            <a:xfrm>
              <a:off x="6218693" y="139798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1" name="Rectangle 101"/>
            <p:cNvSpPr>
              <a:spLocks noChangeArrowheads="1"/>
            </p:cNvSpPr>
            <p:nvPr/>
          </p:nvSpPr>
          <p:spPr bwMode="auto">
            <a:xfrm>
              <a:off x="5474686"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132" name="AutoShape 102"/>
            <p:cNvSpPr>
              <a:spLocks noChangeArrowheads="1"/>
            </p:cNvSpPr>
            <p:nvPr/>
          </p:nvSpPr>
          <p:spPr bwMode="auto">
            <a:xfrm>
              <a:off x="2533322" y="171625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33" name="Rectangle 76"/>
            <p:cNvSpPr>
              <a:spLocks noChangeArrowheads="1"/>
            </p:cNvSpPr>
            <p:nvPr/>
          </p:nvSpPr>
          <p:spPr bwMode="auto">
            <a:xfrm>
              <a:off x="3381058"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路由器 </a:t>
              </a:r>
              <a:r>
                <a:rPr lang="en-US" altLang="zh-CN" sz="1200" b="1" dirty="0">
                  <a:latin typeface="微软雅黑" panose="020B0503020204020204" pitchFamily="34" charset="-122"/>
                  <a:ea typeface="微软雅黑" panose="020B0503020204020204" pitchFamily="34" charset="-122"/>
                </a:rPr>
                <a:t>1</a:t>
              </a:r>
            </a:p>
          </p:txBody>
        </p:sp>
        <p:pic>
          <p:nvPicPr>
            <p:cNvPr id="134"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4"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5" name="Rectangle 103"/>
            <p:cNvSpPr>
              <a:spLocks noChangeArrowheads="1"/>
            </p:cNvSpPr>
            <p:nvPr/>
          </p:nvSpPr>
          <p:spPr bwMode="auto">
            <a:xfrm>
              <a:off x="4897544"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路由器 </a:t>
              </a:r>
              <a:r>
                <a:rPr lang="en-US" altLang="zh-CN" sz="1200" b="1">
                  <a:latin typeface="微软雅黑" panose="020B0503020204020204" pitchFamily="34" charset="-122"/>
                  <a:ea typeface="微软雅黑" panose="020B0503020204020204" pitchFamily="34" charset="-122"/>
                </a:rPr>
                <a:t>2</a:t>
              </a:r>
            </a:p>
          </p:txBody>
        </p:sp>
        <p:sp>
          <p:nvSpPr>
            <p:cNvPr id="136" name="Oval 113"/>
            <p:cNvSpPr>
              <a:spLocks noChangeArrowheads="1"/>
            </p:cNvSpPr>
            <p:nvPr/>
          </p:nvSpPr>
          <p:spPr bwMode="auto">
            <a:xfrm>
              <a:off x="1697707" y="3162622"/>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14"/>
            <p:cNvSpPr>
              <a:spLocks noChangeArrowheads="1"/>
            </p:cNvSpPr>
            <p:nvPr/>
          </p:nvSpPr>
          <p:spPr bwMode="auto">
            <a:xfrm>
              <a:off x="1728655"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8" name="Oval 138"/>
            <p:cNvSpPr>
              <a:spLocks noChangeArrowheads="1"/>
            </p:cNvSpPr>
            <p:nvPr/>
          </p:nvSpPr>
          <p:spPr bwMode="auto">
            <a:xfrm>
              <a:off x="6984983" y="135960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157"/>
            <p:cNvSpPr>
              <a:spLocks noChangeShapeType="1"/>
            </p:cNvSpPr>
            <p:nvPr/>
          </p:nvSpPr>
          <p:spPr bwMode="auto">
            <a:xfrm rot="5400000">
              <a:off x="3501724" y="239070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158"/>
            <p:cNvSpPr>
              <a:spLocks noChangeShapeType="1"/>
            </p:cNvSpPr>
            <p:nvPr/>
          </p:nvSpPr>
          <p:spPr bwMode="auto">
            <a:xfrm rot="5400000">
              <a:off x="5007507" y="238930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Oval 162"/>
            <p:cNvSpPr>
              <a:spLocks noChangeArrowheads="1"/>
            </p:cNvSpPr>
            <p:nvPr/>
          </p:nvSpPr>
          <p:spPr bwMode="auto">
            <a:xfrm>
              <a:off x="2466472"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6" name="Oval 34"/>
            <p:cNvSpPr>
              <a:spLocks noChangeArrowheads="1"/>
            </p:cNvSpPr>
            <p:nvPr/>
          </p:nvSpPr>
          <p:spPr bwMode="auto">
            <a:xfrm>
              <a:off x="1687803" y="3380479"/>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7" name="Rectangle 35"/>
            <p:cNvSpPr>
              <a:spLocks noChangeArrowheads="1"/>
            </p:cNvSpPr>
            <p:nvPr/>
          </p:nvSpPr>
          <p:spPr bwMode="auto">
            <a:xfrm>
              <a:off x="1700183" y="3333948"/>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48" name="Rectangle 163"/>
            <p:cNvSpPr>
              <a:spLocks noChangeArrowheads="1"/>
            </p:cNvSpPr>
            <p:nvPr/>
          </p:nvSpPr>
          <p:spPr bwMode="auto">
            <a:xfrm flipH="1">
              <a:off x="6502183"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49" name="Freeform 164"/>
            <p:cNvSpPr>
              <a:spLocks/>
            </p:cNvSpPr>
            <p:nvPr/>
          </p:nvSpPr>
          <p:spPr bwMode="auto">
            <a:xfrm flipH="1">
              <a:off x="6502183"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Freeform 165"/>
            <p:cNvSpPr>
              <a:spLocks/>
            </p:cNvSpPr>
            <p:nvPr/>
          </p:nvSpPr>
          <p:spPr bwMode="auto">
            <a:xfrm flipH="1">
              <a:off x="6502183"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Oval 167"/>
            <p:cNvSpPr>
              <a:spLocks noChangeArrowheads="1"/>
            </p:cNvSpPr>
            <p:nvPr/>
          </p:nvSpPr>
          <p:spPr bwMode="auto">
            <a:xfrm flipH="1">
              <a:off x="6816622" y="3162622"/>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2" name="Rectangle 168"/>
            <p:cNvSpPr>
              <a:spLocks noChangeArrowheads="1"/>
            </p:cNvSpPr>
            <p:nvPr/>
          </p:nvSpPr>
          <p:spPr bwMode="auto">
            <a:xfrm flipH="1">
              <a:off x="6822814"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53" name="Oval 169"/>
            <p:cNvSpPr>
              <a:spLocks noChangeArrowheads="1"/>
            </p:cNvSpPr>
            <p:nvPr/>
          </p:nvSpPr>
          <p:spPr bwMode="auto">
            <a:xfrm flipH="1">
              <a:off x="6445238"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4" name="Oval 171"/>
            <p:cNvSpPr>
              <a:spLocks noChangeArrowheads="1"/>
            </p:cNvSpPr>
            <p:nvPr/>
          </p:nvSpPr>
          <p:spPr bwMode="auto">
            <a:xfrm flipH="1">
              <a:off x="6806718" y="3389444"/>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5" name="Rectangle 172"/>
            <p:cNvSpPr>
              <a:spLocks noChangeArrowheads="1"/>
            </p:cNvSpPr>
            <p:nvPr/>
          </p:nvSpPr>
          <p:spPr bwMode="auto">
            <a:xfrm flipH="1">
              <a:off x="6822814" y="331454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4</a:t>
              </a:r>
              <a:endParaRPr lang="en-US" altLang="zh-CN" sz="1200" b="1" dirty="0">
                <a:latin typeface="微软雅黑" panose="020B0503020204020204" pitchFamily="34" charset="-122"/>
                <a:ea typeface="微软雅黑" panose="020B0503020204020204" pitchFamily="34" charset="-122"/>
              </a:endParaRPr>
            </a:p>
          </p:txBody>
        </p:sp>
        <p:sp>
          <p:nvSpPr>
            <p:cNvPr id="156" name="Rectangle 175"/>
            <p:cNvSpPr>
              <a:spLocks noChangeArrowheads="1"/>
            </p:cNvSpPr>
            <p:nvPr/>
          </p:nvSpPr>
          <p:spPr bwMode="auto">
            <a:xfrm>
              <a:off x="4266449" y="192032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159" name="Freeform 99"/>
            <p:cNvSpPr>
              <a:spLocks/>
            </p:cNvSpPr>
            <p:nvPr/>
          </p:nvSpPr>
          <p:spPr bwMode="auto">
            <a:xfrm>
              <a:off x="2461521" y="140547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Oval 131"/>
            <p:cNvSpPr>
              <a:spLocks noChangeArrowheads="1"/>
            </p:cNvSpPr>
            <p:nvPr/>
          </p:nvSpPr>
          <p:spPr bwMode="auto">
            <a:xfrm>
              <a:off x="1576388" y="135586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Rectangle 132"/>
            <p:cNvSpPr>
              <a:spLocks noChangeArrowheads="1"/>
            </p:cNvSpPr>
            <p:nvPr/>
          </p:nvSpPr>
          <p:spPr bwMode="auto">
            <a:xfrm>
              <a:off x="1608575" y="130184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162" name="Group 197"/>
            <p:cNvGrpSpPr>
              <a:grpSpLocks/>
            </p:cNvGrpSpPr>
            <p:nvPr/>
          </p:nvGrpSpPr>
          <p:grpSpPr bwMode="auto">
            <a:xfrm>
              <a:off x="2045571" y="1370790"/>
              <a:ext cx="481751" cy="274572"/>
              <a:chOff x="798" y="803"/>
              <a:chExt cx="408" cy="345"/>
            </a:xfrm>
            <a:solidFill>
              <a:schemeClr val="accent6">
                <a:lumMod val="75000"/>
              </a:schemeClr>
            </a:solidFill>
          </p:grpSpPr>
          <p:sp>
            <p:nvSpPr>
              <p:cNvPr id="163"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165" name="Rectangle 139"/>
            <p:cNvSpPr>
              <a:spLocks noChangeArrowheads="1"/>
            </p:cNvSpPr>
            <p:nvPr/>
          </p:nvSpPr>
          <p:spPr bwMode="auto">
            <a:xfrm>
              <a:off x="7003552" y="132150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166" name="Oval 135"/>
            <p:cNvSpPr>
              <a:spLocks noChangeArrowheads="1"/>
            </p:cNvSpPr>
            <p:nvPr/>
          </p:nvSpPr>
          <p:spPr bwMode="auto">
            <a:xfrm>
              <a:off x="6555415" y="142700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7" name="Rectangle 136"/>
            <p:cNvSpPr>
              <a:spLocks noChangeArrowheads="1"/>
            </p:cNvSpPr>
            <p:nvPr/>
          </p:nvSpPr>
          <p:spPr bwMode="auto">
            <a:xfrm>
              <a:off x="6572747" y="138234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69" name="Line 233"/>
            <p:cNvSpPr>
              <a:spLocks noChangeShapeType="1"/>
            </p:cNvSpPr>
            <p:nvPr/>
          </p:nvSpPr>
          <p:spPr bwMode="auto">
            <a:xfrm>
              <a:off x="2537036" y="3756101"/>
              <a:ext cx="3962671" cy="0"/>
            </a:xfrm>
            <a:prstGeom prst="line">
              <a:avLst/>
            </a:prstGeom>
            <a:noFill/>
            <a:ln w="19050">
              <a:solidFill>
                <a:srgbClr val="0000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Line 234"/>
            <p:cNvSpPr>
              <a:spLocks noChangeShapeType="1"/>
            </p:cNvSpPr>
            <p:nvPr/>
          </p:nvSpPr>
          <p:spPr bwMode="auto">
            <a:xfrm>
              <a:off x="2537036"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Line 235"/>
            <p:cNvSpPr>
              <a:spLocks noChangeShapeType="1"/>
            </p:cNvSpPr>
            <p:nvPr/>
          </p:nvSpPr>
          <p:spPr bwMode="auto">
            <a:xfrm>
              <a:off x="6502183"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2" name="Rectangle 236"/>
            <p:cNvSpPr>
              <a:spLocks noChangeArrowheads="1"/>
            </p:cNvSpPr>
            <p:nvPr/>
          </p:nvSpPr>
          <p:spPr bwMode="auto">
            <a:xfrm>
              <a:off x="3208004" y="3650323"/>
              <a:ext cx="2491068"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网络层为主机之间的通信提供服务</a:t>
              </a:r>
            </a:p>
          </p:txBody>
        </p:sp>
        <p:sp>
          <p:nvSpPr>
            <p:cNvPr id="173" name="Line 237"/>
            <p:cNvSpPr>
              <a:spLocks noChangeShapeType="1"/>
            </p:cNvSpPr>
            <p:nvPr/>
          </p:nvSpPr>
          <p:spPr bwMode="auto">
            <a:xfrm flipH="1">
              <a:off x="2282019" y="3455617"/>
              <a:ext cx="3713" cy="68615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Line 238"/>
            <p:cNvSpPr>
              <a:spLocks noChangeShapeType="1"/>
            </p:cNvSpPr>
            <p:nvPr/>
          </p:nvSpPr>
          <p:spPr bwMode="auto">
            <a:xfrm flipH="1">
              <a:off x="6689114" y="3449064"/>
              <a:ext cx="0" cy="651516"/>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5" name="Line 239"/>
            <p:cNvSpPr>
              <a:spLocks noChangeShapeType="1"/>
            </p:cNvSpPr>
            <p:nvPr/>
          </p:nvSpPr>
          <p:spPr bwMode="auto">
            <a:xfrm flipV="1">
              <a:off x="2296874" y="4023821"/>
              <a:ext cx="4395953" cy="2808"/>
            </a:xfrm>
            <a:prstGeom prst="line">
              <a:avLst/>
            </a:prstGeom>
            <a:noFill/>
            <a:ln w="19050">
              <a:solidFill>
                <a:srgbClr val="99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Rectangle 240"/>
            <p:cNvSpPr>
              <a:spLocks noChangeArrowheads="1"/>
            </p:cNvSpPr>
            <p:nvPr/>
          </p:nvSpPr>
          <p:spPr bwMode="auto">
            <a:xfrm>
              <a:off x="3039643" y="3940509"/>
              <a:ext cx="2952732"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运输层为应用层进程之间的通信提供服务</a:t>
              </a:r>
            </a:p>
          </p:txBody>
        </p:sp>
        <p:pic>
          <p:nvPicPr>
            <p:cNvPr id="177"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4073"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78" name="Rectangle 244"/>
            <p:cNvSpPr>
              <a:spLocks noChangeArrowheads="1"/>
            </p:cNvSpPr>
            <p:nvPr/>
          </p:nvSpPr>
          <p:spPr bwMode="auto">
            <a:xfrm>
              <a:off x="1354795" y="107006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179" name="Rectangle 245"/>
            <p:cNvSpPr>
              <a:spLocks noChangeArrowheads="1"/>
            </p:cNvSpPr>
            <p:nvPr/>
          </p:nvSpPr>
          <p:spPr bwMode="auto">
            <a:xfrm>
              <a:off x="6358581" y="107006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190" name="椭圆 85"/>
            <p:cNvSpPr>
              <a:spLocks noChangeArrowheads="1"/>
            </p:cNvSpPr>
            <p:nvPr/>
          </p:nvSpPr>
          <p:spPr bwMode="auto">
            <a:xfrm>
              <a:off x="6661879" y="3400928"/>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1" name="椭圆 85"/>
            <p:cNvSpPr>
              <a:spLocks noChangeArrowheads="1"/>
            </p:cNvSpPr>
            <p:nvPr/>
          </p:nvSpPr>
          <p:spPr bwMode="auto">
            <a:xfrm>
              <a:off x="6660640" y="3264655"/>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2" name="椭圆 85"/>
            <p:cNvSpPr>
              <a:spLocks noChangeArrowheads="1"/>
            </p:cNvSpPr>
            <p:nvPr/>
          </p:nvSpPr>
          <p:spPr bwMode="auto">
            <a:xfrm>
              <a:off x="2256021" y="3396644"/>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3" name="椭圆 85"/>
            <p:cNvSpPr>
              <a:spLocks noChangeArrowheads="1"/>
            </p:cNvSpPr>
            <p:nvPr/>
          </p:nvSpPr>
          <p:spPr bwMode="auto">
            <a:xfrm>
              <a:off x="2262211" y="3262783"/>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4" name="Group 44"/>
            <p:cNvGrpSpPr>
              <a:grpSpLocks/>
            </p:cNvGrpSpPr>
            <p:nvPr/>
          </p:nvGrpSpPr>
          <p:grpSpPr bwMode="auto">
            <a:xfrm>
              <a:off x="26806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195" name="Group 45"/>
              <p:cNvGrpSpPr>
                <a:grpSpLocks/>
              </p:cNvGrpSpPr>
              <p:nvPr/>
            </p:nvGrpSpPr>
            <p:grpSpPr bwMode="auto">
              <a:xfrm>
                <a:off x="1787" y="2783"/>
                <a:ext cx="1813" cy="721"/>
                <a:chOff x="1787" y="2783"/>
                <a:chExt cx="1813" cy="721"/>
              </a:xfrm>
              <a:grpFill/>
            </p:grpSpPr>
            <p:sp>
              <p:nvSpPr>
                <p:cNvPr id="20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9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14" name="Group 44"/>
            <p:cNvGrpSpPr>
              <a:grpSpLocks/>
            </p:cNvGrpSpPr>
            <p:nvPr/>
          </p:nvGrpSpPr>
          <p:grpSpPr bwMode="auto">
            <a:xfrm>
              <a:off x="41785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15" name="Group 45"/>
              <p:cNvGrpSpPr>
                <a:grpSpLocks/>
              </p:cNvGrpSpPr>
              <p:nvPr/>
            </p:nvGrpSpPr>
            <p:grpSpPr bwMode="auto">
              <a:xfrm>
                <a:off x="1787" y="2783"/>
                <a:ext cx="1813" cy="721"/>
                <a:chOff x="1787" y="2783"/>
                <a:chExt cx="1813" cy="721"/>
              </a:xfrm>
              <a:grpFill/>
            </p:grpSpPr>
            <p:sp>
              <p:nvSpPr>
                <p:cNvPr id="22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1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34" name="Group 44"/>
            <p:cNvGrpSpPr>
              <a:grpSpLocks/>
            </p:cNvGrpSpPr>
            <p:nvPr/>
          </p:nvGrpSpPr>
          <p:grpSpPr bwMode="auto">
            <a:xfrm>
              <a:off x="5666125"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35" name="Group 45"/>
              <p:cNvGrpSpPr>
                <a:grpSpLocks/>
              </p:cNvGrpSpPr>
              <p:nvPr/>
            </p:nvGrpSpPr>
            <p:grpSpPr bwMode="auto">
              <a:xfrm>
                <a:off x="1787" y="2783"/>
                <a:ext cx="1813" cy="721"/>
                <a:chOff x="1787" y="2783"/>
                <a:chExt cx="1813" cy="721"/>
              </a:xfrm>
              <a:grpFill/>
            </p:grpSpPr>
            <p:sp>
              <p:nvSpPr>
                <p:cNvPr id="24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3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42" name="Rectangle 159"/>
            <p:cNvSpPr>
              <a:spLocks noChangeArrowheads="1"/>
            </p:cNvSpPr>
            <p:nvPr/>
          </p:nvSpPr>
          <p:spPr bwMode="auto">
            <a:xfrm>
              <a:off x="5710875" y="320356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LAN</a:t>
              </a:r>
              <a:r>
                <a:rPr lang="en-US" altLang="zh-CN" sz="1200" b="1" baseline="-25000">
                  <a:latin typeface="微软雅黑" panose="020B0503020204020204" pitchFamily="34" charset="-122"/>
                  <a:ea typeface="微软雅黑" panose="020B0503020204020204" pitchFamily="34" charset="-122"/>
                </a:rPr>
                <a:t>2</a:t>
              </a:r>
              <a:endParaRPr lang="en-US" altLang="zh-CN" sz="1200" b="1">
                <a:latin typeface="微软雅黑" panose="020B0503020204020204" pitchFamily="34" charset="-122"/>
                <a:ea typeface="微软雅黑" panose="020B0503020204020204" pitchFamily="34" charset="-122"/>
              </a:endParaRPr>
            </a:p>
          </p:txBody>
        </p:sp>
        <p:sp>
          <p:nvSpPr>
            <p:cNvPr id="144" name="Rectangle 161"/>
            <p:cNvSpPr>
              <a:spLocks noChangeArrowheads="1"/>
            </p:cNvSpPr>
            <p:nvPr/>
          </p:nvSpPr>
          <p:spPr bwMode="auto">
            <a:xfrm>
              <a:off x="4212958" y="3209179"/>
              <a:ext cx="5872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WAN</a:t>
              </a:r>
            </a:p>
          </p:txBody>
        </p:sp>
        <p:sp>
          <p:nvSpPr>
            <p:cNvPr id="158" name="Rectangle 160"/>
            <p:cNvSpPr>
              <a:spLocks noChangeArrowheads="1"/>
            </p:cNvSpPr>
            <p:nvPr/>
          </p:nvSpPr>
          <p:spPr bwMode="auto">
            <a:xfrm>
              <a:off x="2732116" y="320999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LAN</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254" name="Rectangle 10"/>
            <p:cNvSpPr>
              <a:spLocks noChangeArrowheads="1"/>
            </p:cNvSpPr>
            <p:nvPr/>
          </p:nvSpPr>
          <p:spPr bwMode="auto">
            <a:xfrm>
              <a:off x="7281090"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smtClean="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smtClean="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35" name="组合 34"/>
          <p:cNvGrpSpPr/>
          <p:nvPr/>
        </p:nvGrpSpPr>
        <p:grpSpPr>
          <a:xfrm>
            <a:off x="811003" y="1422817"/>
            <a:ext cx="1501964" cy="534806"/>
            <a:chOff x="811003" y="1423671"/>
            <a:chExt cx="1501964" cy="534806"/>
          </a:xfrm>
        </p:grpSpPr>
        <p:sp>
          <p:nvSpPr>
            <p:cNvPr id="5" name="椭圆 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30" name="直接连接符 29"/>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256" name="组合 255"/>
          <p:cNvGrpSpPr/>
          <p:nvPr/>
        </p:nvGrpSpPr>
        <p:grpSpPr>
          <a:xfrm>
            <a:off x="6744719" y="1393409"/>
            <a:ext cx="1824734" cy="564324"/>
            <a:chOff x="-297165" y="1333193"/>
            <a:chExt cx="1824734" cy="564324"/>
          </a:xfrm>
        </p:grpSpPr>
        <p:sp>
          <p:nvSpPr>
            <p:cNvPr id="257" name="椭圆 256"/>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Rectangle 98"/>
            <p:cNvSpPr>
              <a:spLocks noChangeArrowheads="1"/>
            </p:cNvSpPr>
            <p:nvPr/>
          </p:nvSpPr>
          <p:spPr bwMode="auto">
            <a:xfrm>
              <a:off x="626680" y="1333193"/>
              <a:ext cx="90088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smtClean="0">
                  <a:solidFill>
                    <a:srgbClr val="C00000"/>
                  </a:solidFill>
                  <a:latin typeface="微软雅黑" panose="020B0503020204020204" pitchFamily="34" charset="-122"/>
                  <a:ea typeface="微软雅黑" panose="020B0503020204020204" pitchFamily="34" charset="-122"/>
                </a:rPr>
                <a:t>分用</a:t>
              </a:r>
              <a:r>
                <a:rPr lang="zh-CN" altLang="en-US" sz="1400" b="1" dirty="0">
                  <a:solidFill>
                    <a:srgbClr val="C00000"/>
                  </a:solidFill>
                  <a:latin typeface="微软雅黑" panose="020B0503020204020204" pitchFamily="34" charset="-122"/>
                  <a:ea typeface="微软雅黑" panose="020B0503020204020204" pitchFamily="34" charset="-122"/>
                </a:rPr>
                <a:t>，</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r>
                <a:rPr lang="zh-CN" altLang="en-US" sz="1400" b="1" dirty="0">
                  <a:solidFill>
                    <a:srgbClr val="C00000"/>
                  </a:solidFill>
                  <a:latin typeface="微软雅黑" panose="020B0503020204020204" pitchFamily="34" charset="-122"/>
                  <a:ea typeface="微软雅黑" panose="020B0503020204020204" pitchFamily="34" charset="-122"/>
                </a:rPr>
                <a:t>差错检测</a:t>
              </a:r>
            </a:p>
          </p:txBody>
        </p:sp>
        <p:cxnSp>
          <p:nvCxnSpPr>
            <p:cNvPr id="259" name="直接连接符 258"/>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1814331" y="1510398"/>
            <a:ext cx="5408594" cy="1293671"/>
            <a:chOff x="1804171" y="1511252"/>
            <a:chExt cx="5408594" cy="1293671"/>
          </a:xfrm>
        </p:grpSpPr>
        <p:sp>
          <p:nvSpPr>
            <p:cNvPr id="182"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4"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5"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6"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8"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9"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0"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93089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500"/>
                                        <p:tgtEl>
                                          <p:spTgt spid="256"/>
                                        </p:tgtEl>
                                      </p:cBhvr>
                                    </p:animEffect>
                                  </p:childTnLst>
                                </p:cTn>
                              </p:par>
                            </p:childTnLst>
                          </p:cTn>
                        </p:par>
                        <p:par>
                          <p:cTn id="16" fill="hold">
                            <p:stCondLst>
                              <p:cond delay="500"/>
                            </p:stCondLst>
                            <p:childTnLst>
                              <p:par>
                                <p:cTn id="17" presetID="35" presetClass="emph" presetSubtype="0" repeatCount="3000" fill="hold" nodeType="afterEffect">
                                  <p:stCondLst>
                                    <p:cond delay="0"/>
                                  </p:stCondLst>
                                  <p:childTnLst>
                                    <p:anim calcmode="discrete" valueType="str">
                                      <p:cBhvr>
                                        <p:cTn id="18" dur="1000" fill="hold"/>
                                        <p:tgtEl>
                                          <p:spTgt spid="2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45145" y="1065923"/>
            <a:ext cx="794048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虽然是面向字节流的，但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传送的数据单元却是报文段。</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报文段分为首部和数据两部分，而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的全部功能都体现在它首部中各字段的作用。</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报文段首部的前 </a:t>
            </a: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个字节是固定的，后面有 </a:t>
            </a:r>
            <a:r>
              <a:rPr lang="en-US" altLang="zh-CN" sz="2000" b="1" dirty="0">
                <a:latin typeface="微软雅黑" pitchFamily="34" charset="-122"/>
                <a:ea typeface="微软雅黑" pitchFamily="34" charset="-122"/>
              </a:rPr>
              <a:t>4</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字节是根据需要而增加的选项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是整数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因此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首部的最小长度是 </a:t>
            </a:r>
            <a:r>
              <a:rPr lang="en-US" altLang="zh-CN" sz="2000" b="1" dirty="0">
                <a:solidFill>
                  <a:srgbClr val="0000FF"/>
                </a:solidFill>
                <a:latin typeface="微软雅黑" pitchFamily="34" charset="-122"/>
                <a:ea typeface="微软雅黑" pitchFamily="34" charset="-122"/>
              </a:rPr>
              <a:t>20 </a:t>
            </a:r>
            <a:r>
              <a:rPr lang="zh-CN" altLang="en-US" sz="2000" b="1" dirty="0">
                <a:solidFill>
                  <a:srgbClr val="0000FF"/>
                </a:solidFill>
                <a:latin typeface="微软雅黑" pitchFamily="34" charset="-122"/>
                <a:ea typeface="微软雅黑" pitchFamily="34" charset="-122"/>
              </a:rPr>
              <a:t>字节。</a:t>
            </a:r>
          </a:p>
        </p:txBody>
      </p:sp>
      <p:sp>
        <p:nvSpPr>
          <p:cNvPr id="3" name="AutoShape 5"/>
          <p:cNvSpPr>
            <a:spLocks noChangeArrowheads="1"/>
          </p:cNvSpPr>
          <p:nvPr/>
        </p:nvSpPr>
        <p:spPr bwMode="auto">
          <a:xfrm>
            <a:off x="545144" y="614832"/>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4" name="Rectangle 6"/>
          <p:cNvSpPr>
            <a:spLocks noChangeArrowheads="1"/>
          </p:cNvSpPr>
          <p:nvPr/>
        </p:nvSpPr>
        <p:spPr bwMode="auto">
          <a:xfrm>
            <a:off x="2583732" y="572561"/>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a:t>
            </a:r>
            <a:r>
              <a:rPr lang="zh-CN" altLang="en-US" sz="2400" b="1" dirty="0" smtClean="0">
                <a:solidFill>
                  <a:schemeClr val="bg1"/>
                </a:solidFill>
                <a:latin typeface="微软雅黑" pitchFamily="34" charset="-122"/>
                <a:ea typeface="微软雅黑" pitchFamily="34" charset="-122"/>
              </a:rPr>
              <a:t>格式</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29886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545144" y="1030659"/>
            <a:ext cx="8053712" cy="3397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a:spLocks/>
          </p:cNvSpPr>
          <p:nvPr/>
        </p:nvSpPr>
        <p:spPr bwMode="auto">
          <a:xfrm>
            <a:off x="2466523" y="3184393"/>
            <a:ext cx="4206284" cy="314892"/>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99FFCC"/>
              </a:gs>
              <a:gs pos="100000">
                <a:srgbClr val="00B0F0"/>
              </a:gs>
            </a:gsLst>
            <a:lin ang="5400000" scaled="1"/>
          </a:gradFill>
          <a:ln>
            <a:noFill/>
          </a:ln>
          <a:effectLst/>
        </p:spPr>
        <p:txBody>
          <a:bodyPr/>
          <a:lstStyle/>
          <a:p>
            <a:endParaRPr lang="zh-CN" altLang="en-US" sz="1000" b="1">
              <a:latin typeface="微软雅黑" pitchFamily="34" charset="-122"/>
              <a:ea typeface="微软雅黑" pitchFamily="34" charset="-122"/>
            </a:endParaRPr>
          </a:p>
        </p:txBody>
      </p:sp>
      <p:sp>
        <p:nvSpPr>
          <p:cNvPr id="7" name="AutoShape 4"/>
          <p:cNvSpPr>
            <a:spLocks noChangeArrowheads="1"/>
          </p:cNvSpPr>
          <p:nvPr/>
        </p:nvSpPr>
        <p:spPr bwMode="auto">
          <a:xfrm>
            <a:off x="2115346" y="4053589"/>
            <a:ext cx="391282" cy="143571"/>
          </a:xfrm>
          <a:prstGeom prst="leftArrow">
            <a:avLst>
              <a:gd name="adj1" fmla="val 50000"/>
              <a:gd name="adj2" fmla="val 62893"/>
            </a:avLst>
          </a:prstGeom>
          <a:solidFill>
            <a:srgbClr val="FF00FF"/>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Rectangle 106"/>
          <p:cNvSpPr>
            <a:spLocks noChangeArrowheads="1"/>
          </p:cNvSpPr>
          <p:nvPr/>
        </p:nvSpPr>
        <p:spPr bwMode="auto">
          <a:xfrm>
            <a:off x="2486086" y="3982255"/>
            <a:ext cx="755175" cy="287141"/>
          </a:xfrm>
          <a:prstGeom prst="rect">
            <a:avLst/>
          </a:prstGeom>
          <a:solidFill>
            <a:srgbClr val="66FF66"/>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Line 33"/>
          <p:cNvSpPr>
            <a:spLocks noChangeShapeType="1"/>
          </p:cNvSpPr>
          <p:nvPr/>
        </p:nvSpPr>
        <p:spPr bwMode="auto">
          <a:xfrm flipH="1">
            <a:off x="2282620" y="1613244"/>
            <a:ext cx="9782" cy="1568439"/>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34"/>
          <p:cNvSpPr>
            <a:spLocks noChangeArrowheads="1"/>
          </p:cNvSpPr>
          <p:nvPr/>
        </p:nvSpPr>
        <p:spPr bwMode="auto">
          <a:xfrm>
            <a:off x="2024068" y="2221838"/>
            <a:ext cx="439224" cy="366767"/>
          </a:xfrm>
          <a:prstGeom prst="rect">
            <a:avLst/>
          </a:prstGeom>
          <a:solidFill>
            <a:srgbClr val="C3E3F9"/>
          </a:solidFill>
          <a:ln>
            <a:noFill/>
          </a:ln>
          <a:effectLst/>
          <a:extLst/>
        </p:spPr>
        <p:txBody>
          <a:bodyPr wrap="none" lIns="90488" tIns="44450" rIns="90488" bIns="44450">
            <a:spAutoFit/>
          </a:bodyPr>
          <a:lstStyle/>
          <a:p>
            <a:pPr algn="ctr" defTabSz="762000" eaLnBrk="0" hangingPunct="0">
              <a:lnSpc>
                <a:spcPct val="90000"/>
              </a:lnSpc>
            </a:pPr>
            <a:r>
              <a:rPr kumimoji="1" lang="en-US" altLang="zh-CN" sz="1000" b="1" dirty="0">
                <a:solidFill>
                  <a:srgbClr val="0000FF"/>
                </a:solidFill>
                <a:latin typeface="微软雅黑" pitchFamily="34" charset="-122"/>
                <a:ea typeface="微软雅黑" pitchFamily="34" charset="-122"/>
              </a:rPr>
              <a:t>TCP</a:t>
            </a:r>
          </a:p>
          <a:p>
            <a:pPr algn="ctr" defTabSz="762000" eaLnBrk="0" hangingPunct="0">
              <a:lnSpc>
                <a:spcPct val="90000"/>
              </a:lnSpc>
            </a:pPr>
            <a:r>
              <a:rPr kumimoji="1" lang="zh-CN" altLang="en-US" sz="1000" b="1" dirty="0">
                <a:solidFill>
                  <a:srgbClr val="0000FF"/>
                </a:solidFill>
                <a:latin typeface="微软雅黑" pitchFamily="34" charset="-122"/>
                <a:ea typeface="微软雅黑" pitchFamily="34" charset="-122"/>
              </a:rPr>
              <a:t>首部</a:t>
            </a:r>
          </a:p>
        </p:txBody>
      </p:sp>
      <p:sp>
        <p:nvSpPr>
          <p:cNvPr id="11" name="Line 35"/>
          <p:cNvSpPr>
            <a:spLocks noChangeShapeType="1"/>
          </p:cNvSpPr>
          <p:nvPr/>
        </p:nvSpPr>
        <p:spPr bwMode="auto">
          <a:xfrm>
            <a:off x="6919314" y="1609631"/>
            <a:ext cx="0" cy="1317417"/>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36"/>
          <p:cNvSpPr>
            <a:spLocks noChangeArrowheads="1"/>
          </p:cNvSpPr>
          <p:nvPr/>
        </p:nvSpPr>
        <p:spPr bwMode="auto">
          <a:xfrm>
            <a:off x="6635856" y="2090188"/>
            <a:ext cx="763030" cy="366767"/>
          </a:xfrm>
          <a:prstGeom prst="rect">
            <a:avLst/>
          </a:prstGeom>
          <a:solidFill>
            <a:srgbClr val="C3E3F9"/>
          </a:solidFill>
          <a:ln>
            <a:noFill/>
          </a:ln>
          <a:effectLst/>
          <a:extLst/>
        </p:spPr>
        <p:txBody>
          <a:bodyPr wrap="none" lIns="90488" tIns="44450" rIns="90488" bIns="44450">
            <a:spAutoFit/>
          </a:bodyPr>
          <a:lstStyle/>
          <a:p>
            <a:pPr algn="ctr" defTabSz="762000" eaLnBrk="0" hangingPunct="0">
              <a:lnSpc>
                <a:spcPct val="90000"/>
              </a:lnSpc>
            </a:pPr>
            <a:r>
              <a:rPr kumimoji="1" lang="en-US" altLang="zh-CN" sz="1000" b="1" dirty="0">
                <a:solidFill>
                  <a:srgbClr val="CC00CC"/>
                </a:solidFill>
                <a:latin typeface="微软雅黑" pitchFamily="34" charset="-122"/>
                <a:ea typeface="微软雅黑" pitchFamily="34" charset="-122"/>
              </a:rPr>
              <a:t>20 </a:t>
            </a:r>
            <a:r>
              <a:rPr kumimoji="1" lang="zh-CN" altLang="en-US" sz="1000" b="1" dirty="0">
                <a:solidFill>
                  <a:srgbClr val="CC00CC"/>
                </a:solidFill>
                <a:latin typeface="微软雅黑" pitchFamily="34" charset="-122"/>
                <a:ea typeface="微软雅黑" pitchFamily="34" charset="-122"/>
              </a:rPr>
              <a:t>字节的</a:t>
            </a:r>
          </a:p>
          <a:p>
            <a:pPr algn="ctr" defTabSz="762000" eaLnBrk="0" hangingPunct="0">
              <a:lnSpc>
                <a:spcPct val="90000"/>
              </a:lnSpc>
            </a:pPr>
            <a:r>
              <a:rPr kumimoji="1" lang="zh-CN" altLang="en-US" sz="1000" b="1" dirty="0">
                <a:solidFill>
                  <a:srgbClr val="CC00CC"/>
                </a:solidFill>
                <a:latin typeface="微软雅黑" pitchFamily="34" charset="-122"/>
                <a:ea typeface="微软雅黑" pitchFamily="34" charset="-122"/>
              </a:rPr>
              <a:t>固定首部</a:t>
            </a:r>
          </a:p>
        </p:txBody>
      </p:sp>
      <p:sp>
        <p:nvSpPr>
          <p:cNvPr id="13" name="Rectangle 75"/>
          <p:cNvSpPr>
            <a:spLocks noChangeArrowheads="1"/>
          </p:cNvSpPr>
          <p:nvPr/>
        </p:nvSpPr>
        <p:spPr bwMode="auto">
          <a:xfrm>
            <a:off x="2460653" y="1612340"/>
            <a:ext cx="4196502" cy="1572052"/>
          </a:xfrm>
          <a:prstGeom prst="rect">
            <a:avLst/>
          </a:prstGeom>
          <a:solidFill>
            <a:srgbClr val="00FFFF"/>
          </a:solidFill>
          <a:ln w="254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5" name="Line 6"/>
          <p:cNvSpPr>
            <a:spLocks noChangeShapeType="1"/>
          </p:cNvSpPr>
          <p:nvPr/>
        </p:nvSpPr>
        <p:spPr bwMode="auto">
          <a:xfrm>
            <a:off x="2456740" y="1879616"/>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7"/>
          <p:cNvSpPr>
            <a:spLocks noChangeShapeType="1"/>
          </p:cNvSpPr>
          <p:nvPr/>
        </p:nvSpPr>
        <p:spPr bwMode="auto">
          <a:xfrm>
            <a:off x="2464566" y="2144183"/>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8"/>
          <p:cNvSpPr>
            <a:spLocks noChangeShapeType="1"/>
          </p:cNvSpPr>
          <p:nvPr/>
        </p:nvSpPr>
        <p:spPr bwMode="auto">
          <a:xfrm>
            <a:off x="2456740" y="2407847"/>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9"/>
          <p:cNvSpPr>
            <a:spLocks noChangeShapeType="1"/>
          </p:cNvSpPr>
          <p:nvPr/>
        </p:nvSpPr>
        <p:spPr bwMode="auto">
          <a:xfrm>
            <a:off x="2456740" y="2671511"/>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0"/>
          <p:cNvSpPr>
            <a:spLocks noChangeShapeType="1"/>
          </p:cNvSpPr>
          <p:nvPr/>
        </p:nvSpPr>
        <p:spPr bwMode="auto">
          <a:xfrm>
            <a:off x="2464566" y="2936078"/>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Line 11"/>
          <p:cNvSpPr>
            <a:spLocks noChangeShapeType="1"/>
          </p:cNvSpPr>
          <p:nvPr/>
        </p:nvSpPr>
        <p:spPr bwMode="auto">
          <a:xfrm>
            <a:off x="4559883" y="1615049"/>
            <a:ext cx="0" cy="2699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 name="Rectangle 12"/>
          <p:cNvSpPr>
            <a:spLocks noChangeArrowheads="1"/>
          </p:cNvSpPr>
          <p:nvPr/>
        </p:nvSpPr>
        <p:spPr bwMode="auto">
          <a:xfrm>
            <a:off x="5215280" y="1619919"/>
            <a:ext cx="92653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目  的  端  口</a:t>
            </a:r>
          </a:p>
        </p:txBody>
      </p:sp>
      <p:sp>
        <p:nvSpPr>
          <p:cNvPr id="22" name="Rectangle 13"/>
          <p:cNvSpPr>
            <a:spLocks noChangeArrowheads="1"/>
          </p:cNvSpPr>
          <p:nvPr/>
        </p:nvSpPr>
        <p:spPr bwMode="auto">
          <a:xfrm>
            <a:off x="2427738" y="2418327"/>
            <a:ext cx="69648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数据偏移</a:t>
            </a:r>
            <a:endParaRPr kumimoji="1" lang="zh-CN" altLang="en-US" sz="1000" b="1" dirty="0">
              <a:latin typeface="微软雅黑" pitchFamily="34" charset="-122"/>
              <a:ea typeface="微软雅黑" pitchFamily="34" charset="-122"/>
            </a:endParaRPr>
          </a:p>
        </p:txBody>
      </p:sp>
      <p:sp>
        <p:nvSpPr>
          <p:cNvPr id="23" name="Rectangle 14"/>
          <p:cNvSpPr>
            <a:spLocks noChangeArrowheads="1"/>
          </p:cNvSpPr>
          <p:nvPr/>
        </p:nvSpPr>
        <p:spPr bwMode="auto">
          <a:xfrm>
            <a:off x="3133659" y="2687308"/>
            <a:ext cx="79829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检   验   和</a:t>
            </a:r>
          </a:p>
        </p:txBody>
      </p:sp>
      <p:sp>
        <p:nvSpPr>
          <p:cNvPr id="24" name="Rectangle 15"/>
          <p:cNvSpPr>
            <a:spLocks noChangeArrowheads="1"/>
          </p:cNvSpPr>
          <p:nvPr/>
        </p:nvSpPr>
        <p:spPr bwMode="auto">
          <a:xfrm>
            <a:off x="3244195" y="2931107"/>
            <a:ext cx="174609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000" b="1">
                <a:latin typeface="微软雅黑" pitchFamily="34" charset="-122"/>
                <a:ea typeface="微软雅黑" pitchFamily="34" charset="-122"/>
              </a:rPr>
              <a:t>选    项    （长  度  可  变）</a:t>
            </a:r>
          </a:p>
        </p:txBody>
      </p:sp>
      <p:sp>
        <p:nvSpPr>
          <p:cNvPr id="25" name="Rectangle 16"/>
          <p:cNvSpPr>
            <a:spLocks noChangeArrowheads="1"/>
          </p:cNvSpPr>
          <p:nvPr/>
        </p:nvSpPr>
        <p:spPr bwMode="auto">
          <a:xfrm>
            <a:off x="3196264" y="1619919"/>
            <a:ext cx="721352"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源  端  口</a:t>
            </a:r>
          </a:p>
        </p:txBody>
      </p:sp>
      <p:sp>
        <p:nvSpPr>
          <p:cNvPr id="26" name="Rectangle 17"/>
          <p:cNvSpPr>
            <a:spLocks noChangeArrowheads="1"/>
          </p:cNvSpPr>
          <p:nvPr/>
        </p:nvSpPr>
        <p:spPr bwMode="auto">
          <a:xfrm>
            <a:off x="4317288" y="1880873"/>
            <a:ext cx="6299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序   号</a:t>
            </a:r>
          </a:p>
        </p:txBody>
      </p:sp>
      <p:sp>
        <p:nvSpPr>
          <p:cNvPr id="27" name="Line 18"/>
          <p:cNvSpPr>
            <a:spLocks noChangeShapeType="1"/>
          </p:cNvSpPr>
          <p:nvPr/>
        </p:nvSpPr>
        <p:spPr bwMode="auto">
          <a:xfrm>
            <a:off x="4562817" y="2411459"/>
            <a:ext cx="0" cy="5210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8" name="Rectangle 19"/>
          <p:cNvSpPr>
            <a:spLocks noChangeArrowheads="1"/>
          </p:cNvSpPr>
          <p:nvPr/>
        </p:nvSpPr>
        <p:spPr bwMode="auto">
          <a:xfrm>
            <a:off x="5127242" y="2687308"/>
            <a:ext cx="104195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紧   急   指   针</a:t>
            </a:r>
          </a:p>
        </p:txBody>
      </p:sp>
      <p:sp>
        <p:nvSpPr>
          <p:cNvPr id="29" name="Rectangle 20"/>
          <p:cNvSpPr>
            <a:spLocks noChangeArrowheads="1"/>
          </p:cNvSpPr>
          <p:nvPr/>
        </p:nvSpPr>
        <p:spPr bwMode="auto">
          <a:xfrm>
            <a:off x="5372771" y="2413711"/>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窗   口</a:t>
            </a:r>
          </a:p>
        </p:txBody>
      </p:sp>
      <p:sp>
        <p:nvSpPr>
          <p:cNvPr id="30" name="Rectangle 21"/>
          <p:cNvSpPr>
            <a:spLocks noChangeArrowheads="1"/>
          </p:cNvSpPr>
          <p:nvPr/>
        </p:nvSpPr>
        <p:spPr bwMode="auto">
          <a:xfrm>
            <a:off x="4183272" y="2148961"/>
            <a:ext cx="92629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确    认    号</a:t>
            </a:r>
          </a:p>
        </p:txBody>
      </p:sp>
      <p:sp>
        <p:nvSpPr>
          <p:cNvPr id="31" name="Line 22"/>
          <p:cNvSpPr>
            <a:spLocks noChangeShapeType="1"/>
          </p:cNvSpPr>
          <p:nvPr/>
        </p:nvSpPr>
        <p:spPr bwMode="auto">
          <a:xfrm>
            <a:off x="3056165"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3"/>
          <p:cNvSpPr>
            <a:spLocks noChangeShapeType="1"/>
          </p:cNvSpPr>
          <p:nvPr/>
        </p:nvSpPr>
        <p:spPr bwMode="auto">
          <a:xfrm>
            <a:off x="4035564" y="2408750"/>
            <a:ext cx="0" cy="2600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4"/>
          <p:cNvSpPr>
            <a:spLocks noChangeShapeType="1"/>
          </p:cNvSpPr>
          <p:nvPr/>
        </p:nvSpPr>
        <p:spPr bwMode="auto">
          <a:xfrm>
            <a:off x="3765580"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25"/>
          <p:cNvSpPr>
            <a:spLocks noChangeShapeType="1"/>
          </p:cNvSpPr>
          <p:nvPr/>
        </p:nvSpPr>
        <p:spPr bwMode="auto">
          <a:xfrm>
            <a:off x="3899593"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26"/>
          <p:cNvSpPr>
            <a:spLocks noChangeShapeType="1"/>
          </p:cNvSpPr>
          <p:nvPr/>
        </p:nvSpPr>
        <p:spPr bwMode="auto">
          <a:xfrm>
            <a:off x="429772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27"/>
          <p:cNvSpPr>
            <a:spLocks noChangeShapeType="1"/>
          </p:cNvSpPr>
          <p:nvPr/>
        </p:nvSpPr>
        <p:spPr bwMode="auto">
          <a:xfrm>
            <a:off x="416664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Line 28"/>
          <p:cNvSpPr>
            <a:spLocks noChangeShapeType="1"/>
          </p:cNvSpPr>
          <p:nvPr/>
        </p:nvSpPr>
        <p:spPr bwMode="auto">
          <a:xfrm>
            <a:off x="4431737"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8" name="Rectangle 29"/>
          <p:cNvSpPr>
            <a:spLocks noChangeArrowheads="1"/>
          </p:cNvSpPr>
          <p:nvPr/>
        </p:nvSpPr>
        <p:spPr bwMode="auto">
          <a:xfrm>
            <a:off x="3147354" y="2419129"/>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保   留</a:t>
            </a:r>
          </a:p>
        </p:txBody>
      </p:sp>
      <p:sp>
        <p:nvSpPr>
          <p:cNvPr id="39" name="Rectangle 30"/>
          <p:cNvSpPr>
            <a:spLocks noChangeArrowheads="1"/>
          </p:cNvSpPr>
          <p:nvPr/>
        </p:nvSpPr>
        <p:spPr bwMode="auto">
          <a:xfrm>
            <a:off x="4376548" y="2389423"/>
            <a:ext cx="258085" cy="3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700" b="1" dirty="0">
                <a:latin typeface="微软雅黑" pitchFamily="34" charset="-122"/>
                <a:ea typeface="微软雅黑" pitchFamily="34" charset="-122"/>
              </a:rPr>
              <a:t>F</a:t>
            </a:r>
          </a:p>
          <a:p>
            <a:pPr algn="ctr" defTabSz="762000" eaLnBrk="0" hangingPunct="0">
              <a:lnSpc>
                <a:spcPct val="75000"/>
              </a:lnSpc>
            </a:pPr>
            <a:r>
              <a:rPr kumimoji="1" lang="en-US" altLang="zh-CN" sz="700" b="1" dirty="0">
                <a:latin typeface="微软雅黑" pitchFamily="34" charset="-122"/>
                <a:ea typeface="微软雅黑" pitchFamily="34" charset="-122"/>
              </a:rPr>
              <a:t>I</a:t>
            </a:r>
          </a:p>
          <a:p>
            <a:pPr algn="ctr" defTabSz="762000" eaLnBrk="0" hangingPunct="0">
              <a:lnSpc>
                <a:spcPct val="75000"/>
              </a:lnSpc>
            </a:pPr>
            <a:r>
              <a:rPr kumimoji="1" lang="en-US" altLang="zh-CN" sz="700" b="1" dirty="0">
                <a:latin typeface="微软雅黑" pitchFamily="34" charset="-122"/>
                <a:ea typeface="微软雅黑" pitchFamily="34" charset="-122"/>
              </a:rPr>
              <a:t>N</a:t>
            </a:r>
          </a:p>
        </p:txBody>
      </p:sp>
      <p:sp>
        <p:nvSpPr>
          <p:cNvPr id="40" name="Line 31"/>
          <p:cNvSpPr>
            <a:spLocks noChangeShapeType="1"/>
          </p:cNvSpPr>
          <p:nvPr/>
        </p:nvSpPr>
        <p:spPr bwMode="auto">
          <a:xfrm>
            <a:off x="2467500" y="1224367"/>
            <a:ext cx="418672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1" name="Rectangle 32"/>
          <p:cNvSpPr>
            <a:spLocks noChangeArrowheads="1"/>
          </p:cNvSpPr>
          <p:nvPr/>
        </p:nvSpPr>
        <p:spPr bwMode="auto">
          <a:xfrm>
            <a:off x="4291854" y="1114069"/>
            <a:ext cx="506551" cy="243656"/>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00" b="1" dirty="0">
                <a:solidFill>
                  <a:srgbClr val="0000FF"/>
                </a:solidFill>
                <a:latin typeface="微软雅黑" pitchFamily="34" charset="-122"/>
                <a:ea typeface="微软雅黑" pitchFamily="34" charset="-122"/>
              </a:rPr>
              <a:t>32 </a:t>
            </a:r>
            <a:r>
              <a:rPr kumimoji="1" lang="zh-CN" altLang="en-US" sz="1000" b="1" dirty="0">
                <a:solidFill>
                  <a:srgbClr val="0000FF"/>
                </a:solidFill>
                <a:latin typeface="微软雅黑" pitchFamily="34" charset="-122"/>
                <a:ea typeface="微软雅黑" pitchFamily="34" charset="-122"/>
              </a:rPr>
              <a:t>位</a:t>
            </a:r>
          </a:p>
        </p:txBody>
      </p:sp>
      <p:sp>
        <p:nvSpPr>
          <p:cNvPr id="80" name="Rectangle 76"/>
          <p:cNvSpPr>
            <a:spLocks noChangeArrowheads="1"/>
          </p:cNvSpPr>
          <p:nvPr/>
        </p:nvSpPr>
        <p:spPr bwMode="auto">
          <a:xfrm>
            <a:off x="4255279" y="2396738"/>
            <a:ext cx="258085"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Y</a:t>
            </a:r>
          </a:p>
          <a:p>
            <a:pPr defTabSz="762000" eaLnBrk="0" hangingPunct="0">
              <a:lnSpc>
                <a:spcPct val="75000"/>
              </a:lnSpc>
            </a:pPr>
            <a:r>
              <a:rPr kumimoji="1" lang="en-US" altLang="zh-CN" sz="700" b="1">
                <a:latin typeface="微软雅黑" pitchFamily="34" charset="-122"/>
                <a:ea typeface="微软雅黑" pitchFamily="34" charset="-122"/>
              </a:rPr>
              <a:t>N</a:t>
            </a:r>
          </a:p>
        </p:txBody>
      </p:sp>
      <p:sp>
        <p:nvSpPr>
          <p:cNvPr id="81" name="Rectangle 77"/>
          <p:cNvSpPr>
            <a:spLocks noChangeArrowheads="1"/>
          </p:cNvSpPr>
          <p:nvPr/>
        </p:nvSpPr>
        <p:spPr bwMode="auto">
          <a:xfrm>
            <a:off x="4125178" y="2396738"/>
            <a:ext cx="24526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R</a:t>
            </a:r>
          </a:p>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T</a:t>
            </a:r>
          </a:p>
        </p:txBody>
      </p:sp>
      <p:sp>
        <p:nvSpPr>
          <p:cNvPr id="82" name="Rectangle 78"/>
          <p:cNvSpPr>
            <a:spLocks noChangeArrowheads="1"/>
          </p:cNvSpPr>
          <p:nvPr/>
        </p:nvSpPr>
        <p:spPr bwMode="auto">
          <a:xfrm>
            <a:off x="3985294" y="2396738"/>
            <a:ext cx="25648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P</a:t>
            </a:r>
          </a:p>
          <a:p>
            <a:pPr defTabSz="762000" eaLnBrk="0" hangingPunct="0">
              <a:lnSpc>
                <a:spcPct val="75000"/>
              </a:lnSpc>
            </a:pPr>
            <a:r>
              <a:rPr kumimoji="1" lang="en-US" altLang="zh-CN" sz="700" b="1" dirty="0">
                <a:latin typeface="微软雅黑" pitchFamily="34" charset="-122"/>
                <a:ea typeface="微软雅黑" pitchFamily="34" charset="-122"/>
              </a:rPr>
              <a:t>S</a:t>
            </a:r>
          </a:p>
          <a:p>
            <a:pPr defTabSz="762000" eaLnBrk="0" hangingPunct="0">
              <a:lnSpc>
                <a:spcPct val="75000"/>
              </a:lnSpc>
            </a:pPr>
            <a:r>
              <a:rPr kumimoji="1" lang="en-US" altLang="zh-CN" sz="700" b="1" dirty="0">
                <a:latin typeface="微软雅黑" pitchFamily="34" charset="-122"/>
                <a:ea typeface="微软雅黑" pitchFamily="34" charset="-122"/>
              </a:rPr>
              <a:t>H</a:t>
            </a:r>
          </a:p>
        </p:txBody>
      </p:sp>
      <p:sp>
        <p:nvSpPr>
          <p:cNvPr id="83" name="Rectangle 79"/>
          <p:cNvSpPr>
            <a:spLocks noChangeArrowheads="1"/>
          </p:cNvSpPr>
          <p:nvPr/>
        </p:nvSpPr>
        <p:spPr bwMode="auto">
          <a:xfrm>
            <a:off x="3846900" y="2396738"/>
            <a:ext cx="250069"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A</a:t>
            </a:r>
          </a:p>
          <a:p>
            <a:pPr defTabSz="762000" eaLnBrk="0" hangingPunct="0">
              <a:lnSpc>
                <a:spcPct val="75000"/>
              </a:lnSpc>
            </a:pPr>
            <a:r>
              <a:rPr kumimoji="1" lang="en-US" altLang="zh-CN" sz="700" b="1" dirty="0">
                <a:latin typeface="微软雅黑" pitchFamily="34" charset="-122"/>
                <a:ea typeface="微软雅黑" pitchFamily="34" charset="-122"/>
              </a:rPr>
              <a:t>C</a:t>
            </a:r>
          </a:p>
          <a:p>
            <a:pPr defTabSz="762000" eaLnBrk="0" hangingPunct="0">
              <a:lnSpc>
                <a:spcPct val="75000"/>
              </a:lnSpc>
            </a:pPr>
            <a:r>
              <a:rPr kumimoji="1" lang="en-US" altLang="zh-CN" sz="700" b="1" dirty="0">
                <a:latin typeface="微软雅黑" pitchFamily="34" charset="-122"/>
                <a:ea typeface="微软雅黑" pitchFamily="34" charset="-122"/>
              </a:rPr>
              <a:t>K</a:t>
            </a:r>
          </a:p>
        </p:txBody>
      </p:sp>
      <p:sp>
        <p:nvSpPr>
          <p:cNvPr id="84" name="Rectangle 80"/>
          <p:cNvSpPr>
            <a:spLocks noChangeArrowheads="1"/>
          </p:cNvSpPr>
          <p:nvPr/>
        </p:nvSpPr>
        <p:spPr bwMode="auto">
          <a:xfrm>
            <a:off x="3711397" y="2396738"/>
            <a:ext cx="251673"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U</a:t>
            </a:r>
          </a:p>
          <a:p>
            <a:pPr defTabSz="762000" eaLnBrk="0" hangingPunct="0">
              <a:lnSpc>
                <a:spcPct val="75000"/>
              </a:lnSpc>
            </a:pPr>
            <a:r>
              <a:rPr kumimoji="1" lang="en-US" altLang="zh-CN" sz="700" b="1" dirty="0">
                <a:latin typeface="微软雅黑" pitchFamily="34" charset="-122"/>
                <a:ea typeface="微软雅黑" pitchFamily="34" charset="-122"/>
              </a:rPr>
              <a:t>R</a:t>
            </a:r>
          </a:p>
          <a:p>
            <a:pPr defTabSz="762000" eaLnBrk="0" hangingPunct="0">
              <a:lnSpc>
                <a:spcPct val="75000"/>
              </a:lnSpc>
            </a:pPr>
            <a:r>
              <a:rPr kumimoji="1" lang="en-US" altLang="zh-CN" sz="700" b="1" dirty="0">
                <a:latin typeface="微软雅黑" pitchFamily="34" charset="-122"/>
                <a:ea typeface="微软雅黑" pitchFamily="34" charset="-122"/>
              </a:rPr>
              <a:t>G</a:t>
            </a:r>
          </a:p>
        </p:txBody>
      </p:sp>
      <p:sp>
        <p:nvSpPr>
          <p:cNvPr id="86" name="Line 82"/>
          <p:cNvSpPr>
            <a:spLocks noChangeShapeType="1"/>
          </p:cNvSpPr>
          <p:nvPr/>
        </p:nvSpPr>
        <p:spPr bwMode="auto">
          <a:xfrm flipH="1">
            <a:off x="5600693" y="2942399"/>
            <a:ext cx="1957" cy="2447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7" name="Rectangle 105"/>
          <p:cNvSpPr>
            <a:spLocks noChangeArrowheads="1"/>
          </p:cNvSpPr>
          <p:nvPr/>
        </p:nvSpPr>
        <p:spPr bwMode="auto">
          <a:xfrm>
            <a:off x="4128493" y="3513732"/>
            <a:ext cx="2652894" cy="280821"/>
          </a:xfrm>
          <a:prstGeom prst="rect">
            <a:avLst/>
          </a:prstGeom>
          <a:solidFill>
            <a:srgbClr val="99FFCC"/>
          </a:solidFill>
          <a:ln>
            <a:noFill/>
          </a:ln>
          <a:effectLst/>
          <a:extLst/>
        </p:spPr>
        <p:txBody>
          <a:bodyPr wrap="none" anchor="ctr"/>
          <a:lstStyle/>
          <a:p>
            <a:endParaRPr lang="zh-CN" altLang="en-US" sz="1000" b="1">
              <a:latin typeface="微软雅黑" pitchFamily="34" charset="-122"/>
              <a:ea typeface="微软雅黑" pitchFamily="34" charset="-122"/>
            </a:endParaRPr>
          </a:p>
        </p:txBody>
      </p:sp>
      <p:sp>
        <p:nvSpPr>
          <p:cNvPr id="88" name="Rectangle 83"/>
          <p:cNvSpPr>
            <a:spLocks noChangeArrowheads="1"/>
          </p:cNvSpPr>
          <p:nvPr/>
        </p:nvSpPr>
        <p:spPr bwMode="auto">
          <a:xfrm>
            <a:off x="5880459" y="2931107"/>
            <a:ext cx="71016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填    充</a:t>
            </a:r>
          </a:p>
        </p:txBody>
      </p:sp>
      <p:sp>
        <p:nvSpPr>
          <p:cNvPr id="89" name="Rectangle 84"/>
          <p:cNvSpPr>
            <a:spLocks noChangeArrowheads="1"/>
          </p:cNvSpPr>
          <p:nvPr/>
        </p:nvSpPr>
        <p:spPr bwMode="auto">
          <a:xfrm>
            <a:off x="4982467" y="3523392"/>
            <a:ext cx="98584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数据部分</a:t>
            </a:r>
          </a:p>
        </p:txBody>
      </p:sp>
      <p:sp>
        <p:nvSpPr>
          <p:cNvPr id="90" name="Rectangle 85"/>
          <p:cNvSpPr>
            <a:spLocks noChangeArrowheads="1"/>
          </p:cNvSpPr>
          <p:nvPr/>
        </p:nvSpPr>
        <p:spPr bwMode="auto">
          <a:xfrm>
            <a:off x="3249087" y="3499285"/>
            <a:ext cx="866690" cy="288044"/>
          </a:xfrm>
          <a:prstGeom prst="rect">
            <a:avLst/>
          </a:prstGeom>
          <a:solidFill>
            <a:srgbClr val="3366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1" name="Rectangle 86"/>
          <p:cNvSpPr>
            <a:spLocks noChangeArrowheads="1"/>
          </p:cNvSpPr>
          <p:nvPr/>
        </p:nvSpPr>
        <p:spPr bwMode="auto">
          <a:xfrm>
            <a:off x="3249087" y="3499285"/>
            <a:ext cx="3547952" cy="288044"/>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87"/>
          <p:cNvSpPr>
            <a:spLocks noChangeShapeType="1"/>
          </p:cNvSpPr>
          <p:nvPr/>
        </p:nvSpPr>
        <p:spPr bwMode="auto">
          <a:xfrm flipH="1">
            <a:off x="4115777" y="3505606"/>
            <a:ext cx="0" cy="2817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93" name="Rectangle 88"/>
          <p:cNvSpPr>
            <a:spLocks noChangeArrowheads="1"/>
          </p:cNvSpPr>
          <p:nvPr/>
        </p:nvSpPr>
        <p:spPr bwMode="auto">
          <a:xfrm>
            <a:off x="3369406" y="3572425"/>
            <a:ext cx="444105" cy="1535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Rectangle 89"/>
          <p:cNvSpPr>
            <a:spLocks noChangeArrowheads="1"/>
          </p:cNvSpPr>
          <p:nvPr/>
        </p:nvSpPr>
        <p:spPr bwMode="auto">
          <a:xfrm>
            <a:off x="3345038" y="3523392"/>
            <a:ext cx="72936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solidFill>
                  <a:schemeClr val="bg1"/>
                </a:solidFill>
                <a:latin typeface="微软雅黑" pitchFamily="34" charset="-122"/>
                <a:ea typeface="微软雅黑" pitchFamily="34" charset="-122"/>
              </a:rPr>
              <a:t>TCP </a:t>
            </a:r>
            <a:r>
              <a:rPr kumimoji="1" lang="zh-CN" altLang="en-US" sz="1000" b="1" dirty="0">
                <a:solidFill>
                  <a:schemeClr val="bg1"/>
                </a:solidFill>
                <a:latin typeface="微软雅黑" pitchFamily="34" charset="-122"/>
                <a:ea typeface="微软雅黑" pitchFamily="34" charset="-122"/>
              </a:rPr>
              <a:t>首部</a:t>
            </a:r>
          </a:p>
        </p:txBody>
      </p:sp>
      <p:sp>
        <p:nvSpPr>
          <p:cNvPr id="95" name="Rectangle 93"/>
          <p:cNvSpPr>
            <a:spLocks noChangeArrowheads="1"/>
          </p:cNvSpPr>
          <p:nvPr/>
        </p:nvSpPr>
        <p:spPr bwMode="auto">
          <a:xfrm>
            <a:off x="6761170" y="3508714"/>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96" name="Rectangle 94"/>
          <p:cNvSpPr>
            <a:spLocks noChangeArrowheads="1"/>
          </p:cNvSpPr>
          <p:nvPr/>
        </p:nvSpPr>
        <p:spPr bwMode="auto">
          <a:xfrm>
            <a:off x="3241261" y="3982255"/>
            <a:ext cx="3555777" cy="287141"/>
          </a:xfrm>
          <a:prstGeom prst="rect">
            <a:avLst/>
          </a:prstGeom>
          <a:solidFill>
            <a:srgbClr val="00FFFF"/>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7" name="Rectangle 96"/>
          <p:cNvSpPr>
            <a:spLocks noChangeArrowheads="1"/>
          </p:cNvSpPr>
          <p:nvPr/>
        </p:nvSpPr>
        <p:spPr bwMode="auto">
          <a:xfrm>
            <a:off x="4268658" y="4010402"/>
            <a:ext cx="1413850"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smtClean="0">
                <a:latin typeface="微软雅黑" pitchFamily="34" charset="-122"/>
                <a:ea typeface="微软雅黑" pitchFamily="34" charset="-122"/>
              </a:rPr>
              <a:t>IP </a:t>
            </a:r>
            <a:r>
              <a:rPr kumimoji="1" lang="zh-CN" altLang="en-US" sz="1000" b="1" dirty="0" smtClean="0">
                <a:latin typeface="微软雅黑" pitchFamily="34" charset="-122"/>
                <a:ea typeface="微软雅黑" pitchFamily="34" charset="-122"/>
              </a:rPr>
              <a:t>数据报的</a:t>
            </a:r>
            <a:r>
              <a:rPr kumimoji="1" lang="en-US" altLang="zh-CN" sz="1000" b="1" dirty="0" smtClean="0">
                <a:latin typeface="微软雅黑" pitchFamily="34" charset="-122"/>
                <a:ea typeface="微软雅黑" pitchFamily="34" charset="-122"/>
              </a:rPr>
              <a:t> </a:t>
            </a:r>
            <a:r>
              <a:rPr kumimoji="1" lang="zh-CN" altLang="en-US" sz="1000" b="1" dirty="0">
                <a:latin typeface="微软雅黑" pitchFamily="34" charset="-122"/>
                <a:ea typeface="微软雅黑" pitchFamily="34" charset="-122"/>
              </a:rPr>
              <a:t>数据部分</a:t>
            </a:r>
          </a:p>
        </p:txBody>
      </p:sp>
      <p:sp>
        <p:nvSpPr>
          <p:cNvPr id="98" name="Rectangle 97"/>
          <p:cNvSpPr>
            <a:spLocks noChangeArrowheads="1"/>
          </p:cNvSpPr>
          <p:nvPr/>
        </p:nvSpPr>
        <p:spPr bwMode="auto">
          <a:xfrm>
            <a:off x="2560641" y="4001034"/>
            <a:ext cx="605936"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首部</a:t>
            </a:r>
          </a:p>
        </p:txBody>
      </p:sp>
      <p:sp>
        <p:nvSpPr>
          <p:cNvPr id="99" name="Line 100"/>
          <p:cNvSpPr>
            <a:spLocks noChangeShapeType="1"/>
          </p:cNvSpPr>
          <p:nvPr/>
        </p:nvSpPr>
        <p:spPr bwMode="auto">
          <a:xfrm>
            <a:off x="6714869" y="1603310"/>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0" name="Line 101"/>
          <p:cNvSpPr>
            <a:spLocks noChangeShapeType="1"/>
          </p:cNvSpPr>
          <p:nvPr/>
        </p:nvSpPr>
        <p:spPr bwMode="auto">
          <a:xfrm>
            <a:off x="6714869" y="2932466"/>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Line 102"/>
          <p:cNvSpPr>
            <a:spLocks noChangeShapeType="1"/>
          </p:cNvSpPr>
          <p:nvPr/>
        </p:nvSpPr>
        <p:spPr bwMode="auto">
          <a:xfrm>
            <a:off x="2135889" y="1617757"/>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2" name="Line 103"/>
          <p:cNvSpPr>
            <a:spLocks noChangeShapeType="1"/>
          </p:cNvSpPr>
          <p:nvPr/>
        </p:nvSpPr>
        <p:spPr bwMode="auto">
          <a:xfrm>
            <a:off x="2143714" y="3177168"/>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3" name="Rectangle 104"/>
          <p:cNvSpPr>
            <a:spLocks noChangeArrowheads="1"/>
          </p:cNvSpPr>
          <p:nvPr/>
        </p:nvSpPr>
        <p:spPr bwMode="auto">
          <a:xfrm>
            <a:off x="1793206" y="3826947"/>
            <a:ext cx="695704"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发送在前</a:t>
            </a:r>
          </a:p>
        </p:txBody>
      </p:sp>
      <p:sp>
        <p:nvSpPr>
          <p:cNvPr id="104" name="矩形 103"/>
          <p:cNvSpPr/>
          <p:nvPr/>
        </p:nvSpPr>
        <p:spPr bwMode="auto">
          <a:xfrm>
            <a:off x="3249087" y="3781786"/>
            <a:ext cx="3532300" cy="194595"/>
          </a:xfrm>
          <a:prstGeom prst="rect">
            <a:avLst/>
          </a:prstGeom>
          <a:gradFill flip="none" rotWithShape="1">
            <a:gsLst>
              <a:gs pos="0">
                <a:srgbClr val="00FFFF"/>
              </a:gs>
              <a:gs pos="100000">
                <a:srgbClr val="00B0F0"/>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smtClean="0">
              <a:ln>
                <a:noFill/>
              </a:ln>
              <a:effectLst/>
              <a:latin typeface="微软雅黑" pitchFamily="34" charset="-122"/>
              <a:ea typeface="微软雅黑" pitchFamily="34" charset="-122"/>
            </a:endParaRPr>
          </a:p>
        </p:txBody>
      </p:sp>
      <p:sp>
        <p:nvSpPr>
          <p:cNvPr id="105" name="AutoShape 99"/>
          <p:cNvSpPr>
            <a:spLocks noChangeArrowheads="1"/>
          </p:cNvSpPr>
          <p:nvPr/>
        </p:nvSpPr>
        <p:spPr bwMode="auto">
          <a:xfrm rot="16200000">
            <a:off x="4852113" y="3796139"/>
            <a:ext cx="267600" cy="247299"/>
          </a:xfrm>
          <a:prstGeom prst="leftArrow">
            <a:avLst>
              <a:gd name="adj1" fmla="val 50000"/>
              <a:gd name="adj2" fmla="val 52851"/>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2224351" y="1296751"/>
            <a:ext cx="4531691" cy="255995"/>
            <a:chOff x="2340896" y="1296751"/>
            <a:chExt cx="4531691" cy="255995"/>
          </a:xfrm>
        </p:grpSpPr>
        <p:sp>
          <p:nvSpPr>
            <p:cNvPr id="42" name="Line 37"/>
            <p:cNvSpPr>
              <a:spLocks noChangeShapeType="1"/>
            </p:cNvSpPr>
            <p:nvPr/>
          </p:nvSpPr>
          <p:spPr bwMode="auto">
            <a:xfrm>
              <a:off x="2575242" y="1552744"/>
              <a:ext cx="41906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4" name="Line 39"/>
            <p:cNvSpPr>
              <a:spLocks noChangeShapeType="1"/>
            </p:cNvSpPr>
            <p:nvPr/>
          </p:nvSpPr>
          <p:spPr bwMode="auto">
            <a:xfrm flipH="1">
              <a:off x="2706320"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5" name="Line 40"/>
            <p:cNvSpPr>
              <a:spLocks noChangeShapeType="1"/>
            </p:cNvSpPr>
            <p:nvPr/>
          </p:nvSpPr>
          <p:spPr bwMode="auto">
            <a:xfrm>
              <a:off x="2837401"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6" name="Line 41"/>
            <p:cNvSpPr>
              <a:spLocks noChangeShapeType="1"/>
            </p:cNvSpPr>
            <p:nvPr/>
          </p:nvSpPr>
          <p:spPr bwMode="auto">
            <a:xfrm>
              <a:off x="296848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7" name="Line 42"/>
            <p:cNvSpPr>
              <a:spLocks noChangeShapeType="1"/>
            </p:cNvSpPr>
            <p:nvPr/>
          </p:nvSpPr>
          <p:spPr bwMode="auto">
            <a:xfrm>
              <a:off x="309956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8" name="Line 43"/>
            <p:cNvSpPr>
              <a:spLocks noChangeShapeType="1"/>
            </p:cNvSpPr>
            <p:nvPr/>
          </p:nvSpPr>
          <p:spPr bwMode="auto">
            <a:xfrm>
              <a:off x="32306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9" name="Line 44"/>
            <p:cNvSpPr>
              <a:spLocks noChangeShapeType="1"/>
            </p:cNvSpPr>
            <p:nvPr/>
          </p:nvSpPr>
          <p:spPr bwMode="auto">
            <a:xfrm>
              <a:off x="33607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0" name="Line 45"/>
            <p:cNvSpPr>
              <a:spLocks noChangeShapeType="1"/>
            </p:cNvSpPr>
            <p:nvPr/>
          </p:nvSpPr>
          <p:spPr bwMode="auto">
            <a:xfrm>
              <a:off x="349182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1" name="Line 46"/>
            <p:cNvSpPr>
              <a:spLocks noChangeShapeType="1"/>
            </p:cNvSpPr>
            <p:nvPr/>
          </p:nvSpPr>
          <p:spPr bwMode="auto">
            <a:xfrm>
              <a:off x="3622900"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2" name="Line 47"/>
            <p:cNvSpPr>
              <a:spLocks noChangeShapeType="1"/>
            </p:cNvSpPr>
            <p:nvPr/>
          </p:nvSpPr>
          <p:spPr bwMode="auto">
            <a:xfrm>
              <a:off x="37539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3" name="Line 48"/>
            <p:cNvSpPr>
              <a:spLocks noChangeShapeType="1"/>
            </p:cNvSpPr>
            <p:nvPr/>
          </p:nvSpPr>
          <p:spPr bwMode="auto">
            <a:xfrm>
              <a:off x="388505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4" name="Line 49"/>
            <p:cNvSpPr>
              <a:spLocks noChangeShapeType="1"/>
            </p:cNvSpPr>
            <p:nvPr/>
          </p:nvSpPr>
          <p:spPr bwMode="auto">
            <a:xfrm>
              <a:off x="4016138"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5" name="Line 50"/>
            <p:cNvSpPr>
              <a:spLocks noChangeShapeType="1"/>
            </p:cNvSpPr>
            <p:nvPr/>
          </p:nvSpPr>
          <p:spPr bwMode="auto">
            <a:xfrm>
              <a:off x="414721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6" name="Line 51"/>
            <p:cNvSpPr>
              <a:spLocks noChangeShapeType="1"/>
            </p:cNvSpPr>
            <p:nvPr/>
          </p:nvSpPr>
          <p:spPr bwMode="auto">
            <a:xfrm>
              <a:off x="42782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7" name="Line 52"/>
            <p:cNvSpPr>
              <a:spLocks noChangeShapeType="1"/>
            </p:cNvSpPr>
            <p:nvPr/>
          </p:nvSpPr>
          <p:spPr bwMode="auto">
            <a:xfrm>
              <a:off x="440839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8" name="Line 53"/>
            <p:cNvSpPr>
              <a:spLocks noChangeShapeType="1"/>
            </p:cNvSpPr>
            <p:nvPr/>
          </p:nvSpPr>
          <p:spPr bwMode="auto">
            <a:xfrm>
              <a:off x="45394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9" name="Line 54"/>
            <p:cNvSpPr>
              <a:spLocks noChangeShapeType="1"/>
            </p:cNvSpPr>
            <p:nvPr/>
          </p:nvSpPr>
          <p:spPr bwMode="auto">
            <a:xfrm>
              <a:off x="4670558"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0" name="Line 55"/>
            <p:cNvSpPr>
              <a:spLocks noChangeShapeType="1"/>
            </p:cNvSpPr>
            <p:nvPr/>
          </p:nvSpPr>
          <p:spPr bwMode="auto">
            <a:xfrm>
              <a:off x="480163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1" name="Line 56"/>
            <p:cNvSpPr>
              <a:spLocks noChangeShapeType="1"/>
            </p:cNvSpPr>
            <p:nvPr/>
          </p:nvSpPr>
          <p:spPr bwMode="auto">
            <a:xfrm>
              <a:off x="493271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2" name="Line 57"/>
            <p:cNvSpPr>
              <a:spLocks noChangeShapeType="1"/>
            </p:cNvSpPr>
            <p:nvPr/>
          </p:nvSpPr>
          <p:spPr bwMode="auto">
            <a:xfrm>
              <a:off x="50637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3" name="Line 58"/>
            <p:cNvSpPr>
              <a:spLocks noChangeShapeType="1"/>
            </p:cNvSpPr>
            <p:nvPr/>
          </p:nvSpPr>
          <p:spPr bwMode="auto">
            <a:xfrm>
              <a:off x="519487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4" name="Line 59"/>
            <p:cNvSpPr>
              <a:spLocks noChangeShapeType="1"/>
            </p:cNvSpPr>
            <p:nvPr/>
          </p:nvSpPr>
          <p:spPr bwMode="auto">
            <a:xfrm>
              <a:off x="532595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5" name="Line 60"/>
            <p:cNvSpPr>
              <a:spLocks noChangeShapeType="1"/>
            </p:cNvSpPr>
            <p:nvPr/>
          </p:nvSpPr>
          <p:spPr bwMode="auto">
            <a:xfrm>
              <a:off x="545605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6" name="Line 61"/>
            <p:cNvSpPr>
              <a:spLocks noChangeShapeType="1"/>
            </p:cNvSpPr>
            <p:nvPr/>
          </p:nvSpPr>
          <p:spPr bwMode="auto">
            <a:xfrm>
              <a:off x="558713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7" name="Line 62"/>
            <p:cNvSpPr>
              <a:spLocks noChangeShapeType="1"/>
            </p:cNvSpPr>
            <p:nvPr/>
          </p:nvSpPr>
          <p:spPr bwMode="auto">
            <a:xfrm flipH="1">
              <a:off x="5718215" y="1403190"/>
              <a:ext cx="979"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8" name="Line 63"/>
            <p:cNvSpPr>
              <a:spLocks noChangeShapeType="1"/>
            </p:cNvSpPr>
            <p:nvPr/>
          </p:nvSpPr>
          <p:spPr bwMode="auto">
            <a:xfrm>
              <a:off x="584929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9" name="Line 64"/>
            <p:cNvSpPr>
              <a:spLocks noChangeShapeType="1"/>
            </p:cNvSpPr>
            <p:nvPr/>
          </p:nvSpPr>
          <p:spPr bwMode="auto">
            <a:xfrm>
              <a:off x="598037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0" name="Line 65"/>
            <p:cNvSpPr>
              <a:spLocks noChangeShapeType="1"/>
            </p:cNvSpPr>
            <p:nvPr/>
          </p:nvSpPr>
          <p:spPr bwMode="auto">
            <a:xfrm>
              <a:off x="6111455"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1" name="Line 66"/>
            <p:cNvSpPr>
              <a:spLocks noChangeShapeType="1"/>
            </p:cNvSpPr>
            <p:nvPr/>
          </p:nvSpPr>
          <p:spPr bwMode="auto">
            <a:xfrm>
              <a:off x="624253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2" name="Line 67"/>
            <p:cNvSpPr>
              <a:spLocks noChangeShapeType="1"/>
            </p:cNvSpPr>
            <p:nvPr/>
          </p:nvSpPr>
          <p:spPr bwMode="auto">
            <a:xfrm>
              <a:off x="6373614"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3" name="Line 68"/>
            <p:cNvSpPr>
              <a:spLocks noChangeShapeType="1"/>
            </p:cNvSpPr>
            <p:nvPr/>
          </p:nvSpPr>
          <p:spPr bwMode="auto">
            <a:xfrm>
              <a:off x="650371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4" name="Line 69"/>
            <p:cNvSpPr>
              <a:spLocks noChangeShapeType="1"/>
            </p:cNvSpPr>
            <p:nvPr/>
          </p:nvSpPr>
          <p:spPr bwMode="auto">
            <a:xfrm>
              <a:off x="663479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5" name="Line 70"/>
            <p:cNvSpPr>
              <a:spLocks noChangeShapeType="1"/>
            </p:cNvSpPr>
            <p:nvPr/>
          </p:nvSpPr>
          <p:spPr bwMode="auto">
            <a:xfrm>
              <a:off x="6765875" y="1403190"/>
              <a:ext cx="0" cy="149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Rectangle 81"/>
            <p:cNvSpPr>
              <a:spLocks noChangeArrowheads="1"/>
            </p:cNvSpPr>
            <p:nvPr/>
          </p:nvSpPr>
          <p:spPr bwMode="auto">
            <a:xfrm>
              <a:off x="2340896" y="1296751"/>
              <a:ext cx="4531691" cy="2128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800" b="1" dirty="0">
                  <a:solidFill>
                    <a:srgbClr val="0000FF"/>
                  </a:solidFill>
                  <a:latin typeface="微软雅黑" pitchFamily="34" charset="-122"/>
                  <a:ea typeface="微软雅黑" pitchFamily="34" charset="-122"/>
                </a:rPr>
                <a:t>位 </a:t>
              </a:r>
              <a:r>
                <a:rPr kumimoji="1" lang="zh-CN" altLang="en-US" sz="800" b="1" dirty="0" smtClean="0">
                  <a:solidFill>
                    <a:srgbClr val="0000FF"/>
                  </a:solidFill>
                  <a:latin typeface="微软雅黑" pitchFamily="34" charset="-122"/>
                  <a:ea typeface="微软雅黑" pitchFamily="34" charset="-122"/>
                </a:rPr>
                <a:t> </a:t>
              </a:r>
              <a:r>
                <a:rPr kumimoji="1" lang="en-US" altLang="zh-CN" sz="800" b="1" dirty="0" smtClean="0">
                  <a:solidFill>
                    <a:srgbClr val="0000FF"/>
                  </a:solidFill>
                  <a:latin typeface="微软雅黑" pitchFamily="34" charset="-122"/>
                  <a:ea typeface="微软雅黑" pitchFamily="34" charset="-122"/>
                </a:rPr>
                <a:t>0                                 8                                16                               24                          </a:t>
              </a:r>
              <a:r>
                <a:rPr kumimoji="1" lang="en-US" altLang="zh-CN" sz="800" b="1" dirty="0">
                  <a:solidFill>
                    <a:srgbClr val="0000FF"/>
                  </a:solidFill>
                  <a:latin typeface="微软雅黑" pitchFamily="34" charset="-122"/>
                  <a:ea typeface="微软雅黑" pitchFamily="34" charset="-122"/>
                </a:rPr>
                <a:t>31</a:t>
              </a:r>
            </a:p>
          </p:txBody>
        </p:sp>
      </p:grpSp>
      <p:sp>
        <p:nvSpPr>
          <p:cNvPr id="106" name="AutoShape 5"/>
          <p:cNvSpPr>
            <a:spLocks noChangeArrowheads="1"/>
          </p:cNvSpPr>
          <p:nvPr/>
        </p:nvSpPr>
        <p:spPr bwMode="auto">
          <a:xfrm>
            <a:off x="545144" y="57365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109" name="Rectangle 6"/>
          <p:cNvSpPr>
            <a:spLocks noChangeArrowheads="1"/>
          </p:cNvSpPr>
          <p:nvPr/>
        </p:nvSpPr>
        <p:spPr bwMode="auto">
          <a:xfrm>
            <a:off x="2418309" y="531382"/>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a:t>
            </a:r>
            <a:r>
              <a:rPr lang="zh-CN" altLang="en-US" sz="2400" b="1" dirty="0" smtClean="0">
                <a:solidFill>
                  <a:schemeClr val="bg1"/>
                </a:solidFill>
                <a:latin typeface="微软雅黑" pitchFamily="34" charset="-122"/>
                <a:ea typeface="微软雅黑" pitchFamily="34" charset="-122"/>
              </a:rPr>
              <a:t>格式</a:t>
            </a:r>
            <a:endParaRPr lang="zh-CN" altLang="en-US" sz="2400" b="1" dirty="0">
              <a:solidFill>
                <a:schemeClr val="bg1"/>
              </a:solidFill>
              <a:latin typeface="微软雅黑" pitchFamily="34" charset="-122"/>
              <a:ea typeface="微软雅黑" pitchFamily="34" charset="-122"/>
            </a:endParaRPr>
          </a:p>
        </p:txBody>
      </p:sp>
      <p:sp>
        <p:nvSpPr>
          <p:cNvPr id="110" name="Rectangle 93"/>
          <p:cNvSpPr>
            <a:spLocks noChangeArrowheads="1"/>
          </p:cNvSpPr>
          <p:nvPr/>
        </p:nvSpPr>
        <p:spPr bwMode="auto">
          <a:xfrm>
            <a:off x="6761170" y="3984452"/>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IP </a:t>
            </a:r>
            <a:r>
              <a:rPr kumimoji="1" lang="zh-CN" altLang="en-US" sz="1200" b="1" dirty="0" smtClean="0">
                <a:latin typeface="微软雅黑" pitchFamily="34" charset="-122"/>
                <a:ea typeface="微软雅黑" pitchFamily="34" charset="-122"/>
              </a:rPr>
              <a:t>数据报</a:t>
            </a:r>
            <a:endParaRPr kumimoji="1" lang="zh-CN" altLang="en-US" sz="1200" b="1" dirty="0">
              <a:latin typeface="微软雅黑" pitchFamily="34" charset="-122"/>
              <a:ea typeface="微软雅黑" pitchFamily="34" charset="-122"/>
            </a:endParaRPr>
          </a:p>
        </p:txBody>
      </p:sp>
      <p:sp>
        <p:nvSpPr>
          <p:cNvPr id="2" name="矩形 1"/>
          <p:cNvSpPr/>
          <p:nvPr/>
        </p:nvSpPr>
        <p:spPr>
          <a:xfrm>
            <a:off x="746838" y="1987196"/>
            <a:ext cx="1300112" cy="738664"/>
          </a:xfrm>
          <a:prstGeom prst="rect">
            <a:avLst/>
          </a:prstGeom>
          <a:solidFill>
            <a:schemeClr val="bg1"/>
          </a:solidFill>
        </p:spPr>
        <p:txBody>
          <a:bodyPr wrap="square">
            <a:spAutoFit/>
          </a:bodyPr>
          <a:lstStyle/>
          <a:p>
            <a:r>
              <a:rPr lang="en-US" altLang="zh-CN" sz="1400" b="1" dirty="0">
                <a:solidFill>
                  <a:srgbClr val="0000CC"/>
                </a:solidFill>
                <a:latin typeface="微软雅黑" pitchFamily="34" charset="-122"/>
                <a:ea typeface="微软雅黑" pitchFamily="34" charset="-122"/>
              </a:rPr>
              <a:t>TCP</a:t>
            </a:r>
            <a:r>
              <a:rPr lang="zh-CN" altLang="en-US" sz="1400" b="1" dirty="0">
                <a:solidFill>
                  <a:srgbClr val="0000CC"/>
                </a:solidFill>
                <a:latin typeface="微软雅黑" pitchFamily="34" charset="-122"/>
                <a:ea typeface="微软雅黑" pitchFamily="34" charset="-122"/>
              </a:rPr>
              <a:t>首部</a:t>
            </a:r>
            <a:r>
              <a:rPr lang="zh-CN" altLang="en-US" sz="1400" b="1" dirty="0" smtClean="0">
                <a:solidFill>
                  <a:srgbClr val="0000CC"/>
                </a:solidFill>
                <a:latin typeface="微软雅黑" pitchFamily="34" charset="-122"/>
                <a:ea typeface="微软雅黑" pitchFamily="34" charset="-122"/>
              </a:rPr>
              <a:t>的长度是 </a:t>
            </a:r>
            <a:r>
              <a:rPr lang="en-US" altLang="zh-CN" sz="1400" b="1" dirty="0" smtClean="0">
                <a:solidFill>
                  <a:srgbClr val="0000CC"/>
                </a:solidFill>
                <a:latin typeface="微软雅黑" pitchFamily="34" charset="-122"/>
                <a:ea typeface="微软雅黑" pitchFamily="34" charset="-122"/>
              </a:rPr>
              <a:t>4n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n </a:t>
            </a:r>
            <a:r>
              <a:rPr lang="zh-CN" altLang="en-US" sz="1400" b="1" dirty="0" smtClean="0">
                <a:solidFill>
                  <a:srgbClr val="0000CC"/>
                </a:solidFill>
                <a:latin typeface="微软雅黑" pitchFamily="34" charset="-122"/>
                <a:ea typeface="微软雅黑" pitchFamily="34" charset="-122"/>
              </a:rPr>
              <a:t>是</a:t>
            </a:r>
            <a:r>
              <a:rPr lang="zh-CN" altLang="en-US" sz="1400" b="1" dirty="0">
                <a:solidFill>
                  <a:srgbClr val="0000CC"/>
                </a:solidFill>
                <a:latin typeface="微软雅黑" pitchFamily="34" charset="-122"/>
                <a:ea typeface="微软雅黑" pitchFamily="34" charset="-122"/>
              </a:rPr>
              <a:t>整数）</a:t>
            </a:r>
            <a:r>
              <a:rPr lang="zh-CN" altLang="en-US" sz="1400" b="1" dirty="0" smtClean="0">
                <a:solidFill>
                  <a:srgbClr val="0000CC"/>
                </a:solidFill>
                <a:latin typeface="微软雅黑" pitchFamily="34" charset="-122"/>
                <a:ea typeface="微软雅黑" pitchFamily="34" charset="-122"/>
              </a:rPr>
              <a:t>。</a:t>
            </a:r>
            <a:endParaRPr lang="zh-CN" altLang="en-US" sz="1400" b="1" dirty="0">
              <a:solidFill>
                <a:srgbClr val="0000CC"/>
              </a:solidFill>
              <a:latin typeface="微软雅黑" pitchFamily="34" charset="-122"/>
              <a:ea typeface="微软雅黑" pitchFamily="34" charset="-122"/>
            </a:endParaRPr>
          </a:p>
        </p:txBody>
      </p:sp>
      <p:sp>
        <p:nvSpPr>
          <p:cNvPr id="111" name="Line 40"/>
          <p:cNvSpPr>
            <a:spLocks noChangeShapeType="1"/>
          </p:cNvSpPr>
          <p:nvPr/>
        </p:nvSpPr>
        <p:spPr bwMode="auto">
          <a:xfrm>
            <a:off x="2463121" y="1430007"/>
            <a:ext cx="0" cy="1137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矩形 111"/>
          <p:cNvSpPr/>
          <p:nvPr/>
        </p:nvSpPr>
        <p:spPr>
          <a:xfrm>
            <a:off x="7345086" y="1793903"/>
            <a:ext cx="1188986" cy="738664"/>
          </a:xfrm>
          <a:prstGeom prst="rect">
            <a:avLst/>
          </a:prstGeom>
          <a:solidFill>
            <a:schemeClr val="bg1"/>
          </a:solidFill>
        </p:spPr>
        <p:txBody>
          <a:bodyPr wrap="square">
            <a:spAutoFit/>
          </a:bodyPr>
          <a:lstStyle/>
          <a:p>
            <a:r>
              <a:rPr lang="en-US" altLang="zh-CN" sz="1400" b="1" dirty="0" smtClean="0">
                <a:solidFill>
                  <a:srgbClr val="0000CC"/>
                </a:solidFill>
                <a:latin typeface="微软雅黑" pitchFamily="34" charset="-122"/>
                <a:ea typeface="微软雅黑" pitchFamily="34" charset="-122"/>
              </a:rPr>
              <a:t>TCP </a:t>
            </a:r>
            <a:r>
              <a:rPr lang="zh-CN" altLang="en-US" sz="1400" b="1" dirty="0" smtClean="0">
                <a:solidFill>
                  <a:srgbClr val="0000CC"/>
                </a:solidFill>
                <a:latin typeface="微软雅黑" pitchFamily="34" charset="-122"/>
                <a:ea typeface="微软雅黑" pitchFamily="34" charset="-122"/>
              </a:rPr>
              <a:t>首部</a:t>
            </a:r>
            <a:r>
              <a:rPr lang="zh-CN" altLang="en-US" sz="1400" b="1" dirty="0">
                <a:solidFill>
                  <a:srgbClr val="0000CC"/>
                </a:solidFill>
                <a:latin typeface="微软雅黑" pitchFamily="34" charset="-122"/>
                <a:ea typeface="微软雅黑" pitchFamily="34" charset="-122"/>
              </a:rPr>
              <a:t>的最小长度</a:t>
            </a:r>
            <a:r>
              <a:rPr lang="zh-CN" altLang="en-US" sz="1400" b="1" dirty="0" smtClean="0">
                <a:solidFill>
                  <a:srgbClr val="0000CC"/>
                </a:solidFill>
                <a:latin typeface="微软雅黑" pitchFamily="34" charset="-122"/>
                <a:ea typeface="微软雅黑" pitchFamily="34" charset="-122"/>
              </a:rPr>
              <a:t>是 </a:t>
            </a:r>
            <a:r>
              <a:rPr lang="en-US" altLang="zh-CN" sz="1400" b="1" dirty="0" smtClean="0">
                <a:solidFill>
                  <a:srgbClr val="0000CC"/>
                </a:solidFill>
                <a:latin typeface="微软雅黑" pitchFamily="34" charset="-122"/>
                <a:ea typeface="微软雅黑" pitchFamily="34" charset="-122"/>
              </a:rPr>
              <a:t>20 </a:t>
            </a:r>
            <a:r>
              <a:rPr lang="zh-CN" altLang="en-US" sz="1400" b="1" dirty="0" smtClean="0">
                <a:solidFill>
                  <a:srgbClr val="0000CC"/>
                </a:solidFill>
                <a:latin typeface="微软雅黑" pitchFamily="34" charset="-122"/>
                <a:ea typeface="微软雅黑" pitchFamily="34" charset="-122"/>
              </a:rPr>
              <a:t>字节</a:t>
            </a:r>
            <a:r>
              <a:rPr lang="zh-CN" altLang="en-US" sz="1400" b="1" dirty="0">
                <a:solidFill>
                  <a:srgbClr val="0000CC"/>
                </a:solidFill>
                <a:latin typeface="微软雅黑" pitchFamily="34" charset="-122"/>
                <a:ea typeface="微软雅黑" pitchFamily="34" charset="-122"/>
              </a:rPr>
              <a:t>。</a:t>
            </a:r>
          </a:p>
        </p:txBody>
      </p:sp>
    </p:spTree>
    <p:extLst>
      <p:ext uri="{BB962C8B-B14F-4D97-AF65-F5344CB8AC3E}">
        <p14:creationId xmlns:p14="http://schemas.microsoft.com/office/powerpoint/2010/main" val="38504706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
        <p:nvSpPr>
          <p:cNvPr id="10" name="Line 5"/>
          <p:cNvSpPr>
            <a:spLocks noChangeShapeType="1"/>
          </p:cNvSpPr>
          <p:nvPr/>
        </p:nvSpPr>
        <p:spPr bwMode="auto">
          <a:xfrm>
            <a:off x="7187795" y="1145253"/>
            <a:ext cx="0" cy="1953179"/>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2" name="Rectangle 7"/>
          <p:cNvSpPr>
            <a:spLocks noChangeArrowheads="1"/>
          </p:cNvSpPr>
          <p:nvPr/>
        </p:nvSpPr>
        <p:spPr bwMode="auto">
          <a:xfrm>
            <a:off x="2154821" y="1148833"/>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5"/>
          <p:cNvSpPr>
            <a:spLocks noChangeShapeType="1"/>
          </p:cNvSpPr>
          <p:nvPr/>
        </p:nvSpPr>
        <p:spPr bwMode="auto">
          <a:xfrm>
            <a:off x="4503500" y="1153309"/>
            <a:ext cx="0" cy="4001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Rectangle 16"/>
          <p:cNvSpPr>
            <a:spLocks noChangeArrowheads="1"/>
          </p:cNvSpPr>
          <p:nvPr/>
        </p:nvSpPr>
        <p:spPr bwMode="auto">
          <a:xfrm>
            <a:off x="5236614" y="1224919"/>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0"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2"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3" name="Rectangle 20"/>
          <p:cNvSpPr>
            <a:spLocks noChangeArrowheads="1"/>
          </p:cNvSpPr>
          <p:nvPr/>
        </p:nvSpPr>
        <p:spPr bwMode="auto">
          <a:xfrm>
            <a:off x="2978119" y="1224919"/>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4"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5"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7"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8"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9"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a:off x="3916815" y="2329513"/>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3764568"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a:off x="4210642"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4063244"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4359980"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7" name="Rectangle 34"/>
          <p:cNvSpPr>
            <a:spLocks noChangeArrowheads="1"/>
          </p:cNvSpPr>
          <p:nvPr/>
        </p:nvSpPr>
        <p:spPr bwMode="auto">
          <a:xfrm>
            <a:off x="4280467" y="2322785"/>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6" name="Rectangle 75"/>
          <p:cNvSpPr>
            <a:spLocks noChangeArrowheads="1"/>
          </p:cNvSpPr>
          <p:nvPr/>
        </p:nvSpPr>
        <p:spPr bwMode="auto">
          <a:xfrm>
            <a:off x="4152650" y="2322785"/>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7" name="Rectangle 76"/>
          <p:cNvSpPr>
            <a:spLocks noChangeArrowheads="1"/>
          </p:cNvSpPr>
          <p:nvPr/>
        </p:nvSpPr>
        <p:spPr bwMode="auto">
          <a:xfrm>
            <a:off x="4021820" y="2322785"/>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8" name="Rectangle 77"/>
          <p:cNvSpPr>
            <a:spLocks noChangeArrowheads="1"/>
          </p:cNvSpPr>
          <p:nvPr/>
        </p:nvSpPr>
        <p:spPr bwMode="auto">
          <a:xfrm>
            <a:off x="3850095" y="2322785"/>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9" name="Rectangle 78"/>
          <p:cNvSpPr>
            <a:spLocks noChangeArrowheads="1"/>
          </p:cNvSpPr>
          <p:nvPr/>
        </p:nvSpPr>
        <p:spPr bwMode="auto">
          <a:xfrm>
            <a:off x="3703666" y="2322785"/>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80" name="Rectangle 79"/>
          <p:cNvSpPr>
            <a:spLocks noChangeArrowheads="1"/>
          </p:cNvSpPr>
          <p:nvPr/>
        </p:nvSpPr>
        <p:spPr bwMode="auto">
          <a:xfrm>
            <a:off x="3558291" y="2322785"/>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82"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4"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9" name="Rectangle 104"/>
          <p:cNvSpPr>
            <a:spLocks noChangeArrowheads="1"/>
          </p:cNvSpPr>
          <p:nvPr/>
        </p:nvSpPr>
        <p:spPr bwMode="auto">
          <a:xfrm>
            <a:off x="2159946" y="1140776"/>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Text Box 155"/>
          <p:cNvSpPr txBox="1">
            <a:spLocks noChangeArrowheads="1"/>
          </p:cNvSpPr>
          <p:nvPr/>
        </p:nvSpPr>
        <p:spPr bwMode="auto">
          <a:xfrm>
            <a:off x="1237129" y="3554287"/>
            <a:ext cx="6813177"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源端口和目的</a:t>
            </a:r>
            <a:r>
              <a:rPr lang="zh-CN" altLang="en-US" sz="1600" b="1" dirty="0" smtClean="0">
                <a:solidFill>
                  <a:schemeClr val="bg1"/>
                </a:solidFill>
                <a:latin typeface="微软雅黑" pitchFamily="34" charset="-122"/>
                <a:ea typeface="微软雅黑" pitchFamily="34" charset="-122"/>
              </a:rPr>
              <a:t>端口：各</a:t>
            </a:r>
            <a:r>
              <a:rPr lang="zh-CN" altLang="en-US" sz="1600" b="1" dirty="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a:t>
            </a:r>
            <a:r>
              <a:rPr lang="zh-CN" altLang="en-US" sz="1600" b="1" dirty="0" smtClean="0">
                <a:solidFill>
                  <a:schemeClr val="bg1"/>
                </a:solidFill>
                <a:latin typeface="微软雅黑" pitchFamily="34" charset="-122"/>
                <a:ea typeface="微软雅黑" pitchFamily="34" charset="-122"/>
              </a:rPr>
              <a:t>。端口</a:t>
            </a:r>
            <a:r>
              <a:rPr lang="zh-CN" altLang="en-US" sz="1600" b="1" dirty="0">
                <a:solidFill>
                  <a:schemeClr val="bg1"/>
                </a:solidFill>
                <a:latin typeface="微软雅黑" pitchFamily="34" charset="-122"/>
                <a:ea typeface="微软雅黑" pitchFamily="34" charset="-122"/>
              </a:rPr>
              <a:t>是运输层与应用层的服务接口</a:t>
            </a:r>
            <a:r>
              <a:rPr lang="zh-CN" altLang="en-US" sz="1600" b="1" dirty="0" smtClean="0">
                <a:solidFill>
                  <a:schemeClr val="bg1"/>
                </a:solidFill>
                <a:latin typeface="微软雅黑" pitchFamily="34" charset="-122"/>
                <a:ea typeface="微软雅黑" pitchFamily="34" charset="-122"/>
              </a:rPr>
              <a:t>。</a:t>
            </a:r>
            <a:endParaRPr lang="en-US" altLang="zh-CN" sz="1600" b="1" dirty="0" smtClean="0">
              <a:solidFill>
                <a:schemeClr val="bg1"/>
              </a:solidFill>
              <a:latin typeface="微软雅黑" pitchFamily="34" charset="-122"/>
              <a:ea typeface="微软雅黑" pitchFamily="34" charset="-122"/>
            </a:endParaRPr>
          </a:p>
          <a:p>
            <a:pPr algn="ctr">
              <a:lnSpc>
                <a:spcPct val="110000"/>
              </a:lnSpc>
            </a:pPr>
            <a:r>
              <a:rPr lang="zh-CN" altLang="en-US" sz="1600" b="1" dirty="0" smtClean="0">
                <a:solidFill>
                  <a:schemeClr val="bg1"/>
                </a:solidFill>
                <a:latin typeface="微软雅黑" pitchFamily="34" charset="-122"/>
                <a:ea typeface="微软雅黑" pitchFamily="34" charset="-122"/>
              </a:rPr>
              <a:t>运输层</a:t>
            </a:r>
            <a:r>
              <a:rPr lang="zh-CN" altLang="en-US" sz="1600" b="1" dirty="0">
                <a:solidFill>
                  <a:schemeClr val="bg1"/>
                </a:solidFill>
                <a:latin typeface="微软雅黑" pitchFamily="34" charset="-122"/>
                <a:ea typeface="微软雅黑" pitchFamily="34" charset="-122"/>
              </a:rPr>
              <a:t>的复用和分用</a:t>
            </a:r>
            <a:r>
              <a:rPr lang="zh-CN" altLang="en-US" sz="1600" b="1" dirty="0" smtClean="0">
                <a:solidFill>
                  <a:schemeClr val="bg1"/>
                </a:solidFill>
                <a:latin typeface="微软雅黑" pitchFamily="34" charset="-122"/>
                <a:ea typeface="微软雅黑" pitchFamily="34" charset="-122"/>
              </a:rPr>
              <a:t>功能通过端口实现</a:t>
            </a:r>
            <a:r>
              <a:rPr lang="zh-CN" altLang="en-US" sz="1600" b="1" dirty="0">
                <a:solidFill>
                  <a:schemeClr val="bg1"/>
                </a:solidFill>
                <a:latin typeface="微软雅黑" pitchFamily="34" charset="-122"/>
                <a:ea typeface="微软雅黑" pitchFamily="34" charset="-122"/>
              </a:rPr>
              <a:t>。 </a:t>
            </a:r>
          </a:p>
        </p:txBody>
      </p:sp>
      <p:grpSp>
        <p:nvGrpSpPr>
          <p:cNvPr id="2" name="组合 1"/>
          <p:cNvGrpSpPr/>
          <p:nvPr/>
        </p:nvGrpSpPr>
        <p:grpSpPr>
          <a:xfrm>
            <a:off x="1827330" y="782473"/>
            <a:ext cx="5158580" cy="374416"/>
            <a:chOff x="1827330" y="782473"/>
            <a:chExt cx="5158580" cy="374416"/>
          </a:xfrm>
        </p:grpSpPr>
        <p:sp>
          <p:nvSpPr>
            <p:cNvPr id="38"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1"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553473"/>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950259" y="3546756"/>
            <a:ext cx="7360023"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smtClean="0">
                <a:solidFill>
                  <a:schemeClr val="bg1"/>
                </a:solidFill>
                <a:latin typeface="微软雅黑" pitchFamily="34" charset="-122"/>
                <a:ea typeface="微软雅黑" pitchFamily="34" charset="-122"/>
              </a:rPr>
              <a:t>序号：占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连接中传送的数据流中的</a:t>
            </a:r>
            <a:r>
              <a:rPr lang="zh-CN" altLang="en-US" sz="1600" b="1" dirty="0">
                <a:solidFill>
                  <a:srgbClr val="FFC000"/>
                </a:solidFill>
                <a:latin typeface="微软雅黑" pitchFamily="34" charset="-122"/>
                <a:ea typeface="微软雅黑" pitchFamily="34" charset="-122"/>
              </a:rPr>
              <a:t>每一个字节</a:t>
            </a:r>
            <a:r>
              <a:rPr lang="zh-CN" altLang="en-US" sz="1600" b="1" dirty="0" smtClean="0">
                <a:solidFill>
                  <a:schemeClr val="bg1"/>
                </a:solidFill>
                <a:latin typeface="微软雅黑" pitchFamily="34" charset="-122"/>
                <a:ea typeface="微软雅黑" pitchFamily="34" charset="-122"/>
              </a:rPr>
              <a:t>都有一</a:t>
            </a:r>
            <a:r>
              <a:rPr lang="zh-CN" altLang="en-US" sz="1600" b="1" dirty="0">
                <a:solidFill>
                  <a:schemeClr val="bg1"/>
                </a:solidFill>
                <a:latin typeface="微软雅黑" pitchFamily="34" charset="-122"/>
                <a:ea typeface="微软雅黑" pitchFamily="34" charset="-122"/>
              </a:rPr>
              <a:t>个序号。序号字段的值则指的是本报文段</a:t>
            </a:r>
            <a:r>
              <a:rPr lang="zh-CN" altLang="en-US" sz="1600" b="1" dirty="0">
                <a:solidFill>
                  <a:srgbClr val="FFC000"/>
                </a:solidFill>
                <a:latin typeface="微软雅黑" pitchFamily="34" charset="-122"/>
                <a:ea typeface="微软雅黑" pitchFamily="34" charset="-122"/>
              </a:rPr>
              <a:t>所发送</a:t>
            </a:r>
            <a:r>
              <a:rPr lang="zh-CN" altLang="en-US" sz="1600" b="1" dirty="0">
                <a:solidFill>
                  <a:schemeClr val="bg1"/>
                </a:solidFill>
                <a:latin typeface="微软雅黑" pitchFamily="34" charset="-122"/>
                <a:ea typeface="微软雅黑" pitchFamily="34" charset="-122"/>
              </a:rPr>
              <a:t>的数据的</a:t>
            </a:r>
            <a:r>
              <a:rPr lang="zh-CN" altLang="en-US" sz="1600" b="1" dirty="0">
                <a:solidFill>
                  <a:srgbClr val="FFC000"/>
                </a:solidFill>
                <a:latin typeface="微软雅黑" pitchFamily="34" charset="-122"/>
                <a:ea typeface="微软雅黑" pitchFamily="34" charset="-122"/>
              </a:rPr>
              <a:t>第一个字</a:t>
            </a:r>
            <a:r>
              <a:rPr lang="zh-CN" altLang="en-US" sz="1600" b="1" dirty="0">
                <a:solidFill>
                  <a:schemeClr val="bg1"/>
                </a:solidFill>
                <a:latin typeface="微软雅黑" pitchFamily="34" charset="-122"/>
                <a:ea typeface="微软雅黑" pitchFamily="34" charset="-122"/>
              </a:rPr>
              <a:t>节的序号。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50432"/>
            <a:ext cx="8053712" cy="322232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418897" y="830896"/>
            <a:ext cx="6442841" cy="656590"/>
          </a:xfrm>
          <a:prstGeom prst="rect">
            <a:avLst/>
          </a:prstGeom>
        </p:spPr>
        <p:txBody>
          <a:bodyPr wrap="square">
            <a:spAutoFit/>
          </a:bodyPr>
          <a:lstStyle/>
          <a:p>
            <a:pPr algn="ctr">
              <a:lnSpc>
                <a:spcPts val="2200"/>
              </a:lnSpc>
            </a:pPr>
            <a:r>
              <a:rPr lang="zh-CN" altLang="en-US" sz="1600" b="1" dirty="0" smtClean="0">
                <a:latin typeface="微软雅黑" pitchFamily="34" charset="-122"/>
                <a:ea typeface="微软雅黑" pitchFamily="34" charset="-122"/>
              </a:rPr>
              <a:t>现有 </a:t>
            </a:r>
            <a:r>
              <a:rPr lang="en-US" altLang="zh-CN" sz="1600" b="1" dirty="0" smtClean="0">
                <a:latin typeface="微软雅黑" pitchFamily="34" charset="-122"/>
                <a:ea typeface="微软雅黑" pitchFamily="34" charset="-122"/>
              </a:rPr>
              <a:t>5000 </a:t>
            </a:r>
            <a:r>
              <a:rPr lang="zh-CN" altLang="en-US" sz="1600" b="1" dirty="0" smtClean="0">
                <a:latin typeface="微软雅黑" pitchFamily="34" charset="-122"/>
                <a:ea typeface="微软雅黑" pitchFamily="34" charset="-122"/>
              </a:rPr>
              <a:t>个</a:t>
            </a:r>
            <a:r>
              <a:rPr lang="zh-CN" altLang="en-US" sz="1600" b="1" dirty="0">
                <a:latin typeface="微软雅黑" pitchFamily="34" charset="-122"/>
                <a:ea typeface="微软雅黑" pitchFamily="34" charset="-122"/>
              </a:rPr>
              <a:t>字节的</a:t>
            </a:r>
            <a:r>
              <a:rPr lang="zh-CN" altLang="en-US" sz="1600" b="1" dirty="0" smtClean="0">
                <a:latin typeface="微软雅黑" pitchFamily="34" charset="-122"/>
                <a:ea typeface="微软雅黑" pitchFamily="34" charset="-122"/>
              </a:rPr>
              <a:t>数据。</a:t>
            </a:r>
            <a:endParaRPr lang="en-US" altLang="zh-CN" sz="1600" b="1" dirty="0" smtClean="0">
              <a:latin typeface="微软雅黑" pitchFamily="34" charset="-122"/>
              <a:ea typeface="微软雅黑" pitchFamily="34" charset="-122"/>
            </a:endParaRPr>
          </a:p>
          <a:p>
            <a:pPr algn="ctr">
              <a:lnSpc>
                <a:spcPts val="22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报文段的最大数据长度</a:t>
            </a:r>
            <a:r>
              <a:rPr lang="zh-CN" altLang="en-US" sz="1600" b="1" dirty="0" smtClean="0">
                <a:latin typeface="微软雅黑" pitchFamily="34" charset="-122"/>
                <a:ea typeface="微软雅黑" pitchFamily="34" charset="-122"/>
              </a:rPr>
              <a:t>为 </a:t>
            </a:r>
            <a:r>
              <a:rPr lang="en-US" altLang="zh-CN" sz="1600" b="1" dirty="0" smtClean="0">
                <a:latin typeface="微软雅黑" pitchFamily="34" charset="-122"/>
                <a:ea typeface="微软雅黑" pitchFamily="34" charset="-122"/>
              </a:rPr>
              <a:t>1000 </a:t>
            </a:r>
            <a:r>
              <a:rPr lang="zh-CN" altLang="en-US" sz="1600" b="1" dirty="0" smtClean="0">
                <a:latin typeface="微软雅黑" pitchFamily="34" charset="-122"/>
                <a:ea typeface="微软雅黑" pitchFamily="34" charset="-122"/>
              </a:rPr>
              <a:t>个字节，初始</a:t>
            </a:r>
            <a:r>
              <a:rPr lang="zh-CN" altLang="en-US" sz="1600" b="1" dirty="0">
                <a:latin typeface="微软雅黑" pitchFamily="34" charset="-122"/>
                <a:ea typeface="微软雅黑" pitchFamily="34" charset="-122"/>
              </a:rPr>
              <a:t>序号</a:t>
            </a:r>
            <a:r>
              <a:rPr lang="zh-CN" altLang="en-US" sz="1600" b="1" dirty="0" smtClean="0">
                <a:latin typeface="微软雅黑" pitchFamily="34" charset="-122"/>
                <a:ea typeface="微软雅黑" pitchFamily="34" charset="-122"/>
              </a:rPr>
              <a:t>为 </a:t>
            </a:r>
            <a:r>
              <a:rPr lang="en-US" altLang="zh-CN" sz="1600" b="1" dirty="0" smtClean="0">
                <a:latin typeface="微软雅黑" pitchFamily="34" charset="-122"/>
                <a:ea typeface="微软雅黑" pitchFamily="34" charset="-122"/>
              </a:rPr>
              <a:t>1001</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87" name="矩形 86"/>
          <p:cNvSpPr/>
          <p:nvPr/>
        </p:nvSpPr>
        <p:spPr>
          <a:xfrm>
            <a:off x="1881361" y="1566624"/>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smtClean="0">
                <a:latin typeface="微软雅黑" pitchFamily="34" charset="-122"/>
                <a:ea typeface="微软雅黑" pitchFamily="34" charset="-122"/>
              </a:rPr>
              <a:t>报文段 </a:t>
            </a:r>
            <a:r>
              <a:rPr lang="en-US" altLang="zh-CN" sz="1600" b="1" dirty="0" smtClean="0">
                <a:latin typeface="微软雅黑" pitchFamily="34" charset="-122"/>
                <a:ea typeface="微软雅黑" pitchFamily="34" charset="-122"/>
              </a:rPr>
              <a:t>1 </a:t>
            </a:r>
            <a:r>
              <a:rPr lang="zh-CN" altLang="en-US" sz="1600" b="1" dirty="0" smtClean="0">
                <a:latin typeface="微软雅黑" pitchFamily="34" charset="-122"/>
                <a:ea typeface="微软雅黑" pitchFamily="34" charset="-122"/>
              </a:rPr>
              <a:t>序号 </a:t>
            </a:r>
            <a:r>
              <a:rPr lang="en-US" altLang="zh-CN" sz="1600" b="1" dirty="0" smtClean="0">
                <a:latin typeface="微软雅黑" pitchFamily="34" charset="-122"/>
                <a:ea typeface="微软雅黑" pitchFamily="34" charset="-122"/>
              </a:rPr>
              <a:t>= </a:t>
            </a:r>
            <a:r>
              <a:rPr lang="en-US" altLang="zh-CN" sz="1600" b="1" dirty="0" smtClean="0">
                <a:solidFill>
                  <a:srgbClr val="0000FF"/>
                </a:solidFill>
                <a:latin typeface="微软雅黑" pitchFamily="34" charset="-122"/>
                <a:ea typeface="微软雅黑" pitchFamily="34" charset="-122"/>
              </a:rPr>
              <a:t>1001</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（数据字节序号：</a:t>
            </a:r>
            <a:r>
              <a:rPr lang="en-US" altLang="zh-CN" sz="1600" b="1" dirty="0" smtClean="0">
                <a:latin typeface="微软雅黑" pitchFamily="34" charset="-122"/>
                <a:ea typeface="微软雅黑" pitchFamily="34" charset="-122"/>
              </a:rPr>
              <a:t>1001 ~ 2000</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88" name="矩形 87"/>
          <p:cNvSpPr/>
          <p:nvPr/>
        </p:nvSpPr>
        <p:spPr>
          <a:xfrm>
            <a:off x="1881361" y="1972615"/>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smtClean="0">
                <a:latin typeface="微软雅黑" pitchFamily="34" charset="-122"/>
                <a:ea typeface="微软雅黑" pitchFamily="34" charset="-122"/>
              </a:rPr>
              <a:t>报文段 </a:t>
            </a:r>
            <a:r>
              <a:rPr lang="en-US" altLang="zh-CN" sz="1600" b="1" dirty="0" smtClean="0">
                <a:latin typeface="微软雅黑" pitchFamily="34" charset="-122"/>
                <a:ea typeface="微软雅黑" pitchFamily="34" charset="-122"/>
              </a:rPr>
              <a:t>2 </a:t>
            </a:r>
            <a:r>
              <a:rPr lang="zh-CN" altLang="en-US" sz="1600" b="1" dirty="0" smtClean="0">
                <a:latin typeface="微软雅黑" pitchFamily="34" charset="-122"/>
                <a:ea typeface="微软雅黑" pitchFamily="34" charset="-122"/>
              </a:rPr>
              <a:t>序号 </a:t>
            </a:r>
            <a:r>
              <a:rPr lang="en-US" altLang="zh-CN" sz="1600" b="1" dirty="0" smtClean="0">
                <a:latin typeface="微软雅黑" pitchFamily="34" charset="-122"/>
                <a:ea typeface="微软雅黑" pitchFamily="34" charset="-122"/>
              </a:rPr>
              <a:t>= </a:t>
            </a:r>
            <a:r>
              <a:rPr lang="en-US" altLang="zh-CN" sz="1600" b="1" dirty="0" smtClean="0">
                <a:solidFill>
                  <a:srgbClr val="0000FF"/>
                </a:solidFill>
                <a:latin typeface="微软雅黑" pitchFamily="34" charset="-122"/>
                <a:ea typeface="微软雅黑" pitchFamily="34" charset="-122"/>
              </a:rPr>
              <a:t>2001</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（数据字节</a:t>
            </a:r>
            <a:r>
              <a:rPr lang="zh-CN" altLang="en-US" sz="1600" b="1" dirty="0">
                <a:latin typeface="微软雅黑" pitchFamily="34" charset="-122"/>
                <a:ea typeface="微软雅黑" pitchFamily="34" charset="-122"/>
              </a:rPr>
              <a:t>序号</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2001 ~ 3000</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89" name="矩形 88"/>
          <p:cNvSpPr/>
          <p:nvPr/>
        </p:nvSpPr>
        <p:spPr>
          <a:xfrm>
            <a:off x="1881361" y="2380666"/>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smtClean="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3</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序号 </a:t>
            </a:r>
            <a:r>
              <a:rPr lang="en-US" altLang="zh-CN" sz="1600" b="1" dirty="0" smtClean="0">
                <a:latin typeface="微软雅黑" pitchFamily="34" charset="-122"/>
                <a:ea typeface="微软雅黑" pitchFamily="34" charset="-122"/>
              </a:rPr>
              <a:t>= </a:t>
            </a:r>
            <a:r>
              <a:rPr lang="en-US" altLang="zh-CN" sz="1600" b="1" dirty="0" smtClean="0">
                <a:solidFill>
                  <a:srgbClr val="0000FF"/>
                </a:solidFill>
                <a:latin typeface="微软雅黑" pitchFamily="34" charset="-122"/>
                <a:ea typeface="微软雅黑" pitchFamily="34" charset="-122"/>
              </a:rPr>
              <a:t>3001</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（数据字节</a:t>
            </a:r>
            <a:r>
              <a:rPr lang="zh-CN" altLang="en-US" sz="1600" b="1" dirty="0">
                <a:latin typeface="微软雅黑" pitchFamily="34" charset="-122"/>
                <a:ea typeface="微软雅黑" pitchFamily="34" charset="-122"/>
              </a:rPr>
              <a:t>序号</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3001 ~ 4000</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90" name="矩形 89"/>
          <p:cNvSpPr/>
          <p:nvPr/>
        </p:nvSpPr>
        <p:spPr>
          <a:xfrm>
            <a:off x="1881361" y="2786657"/>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smtClean="0">
                <a:latin typeface="微软雅黑" pitchFamily="34" charset="-122"/>
                <a:ea typeface="微软雅黑" pitchFamily="34" charset="-122"/>
              </a:rPr>
              <a:t>报文段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序号 </a:t>
            </a:r>
            <a:r>
              <a:rPr lang="en-US" altLang="zh-CN" sz="1600" b="1" dirty="0" smtClean="0">
                <a:latin typeface="微软雅黑" pitchFamily="34" charset="-122"/>
                <a:ea typeface="微软雅黑" pitchFamily="34" charset="-122"/>
              </a:rPr>
              <a:t>= </a:t>
            </a:r>
            <a:r>
              <a:rPr lang="en-US" altLang="zh-CN" sz="1600" b="1" dirty="0" smtClean="0">
                <a:solidFill>
                  <a:srgbClr val="0000FF"/>
                </a:solidFill>
                <a:latin typeface="微软雅黑" pitchFamily="34" charset="-122"/>
                <a:ea typeface="微软雅黑" pitchFamily="34" charset="-122"/>
              </a:rPr>
              <a:t>4001</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（数据字节</a:t>
            </a:r>
            <a:r>
              <a:rPr lang="zh-CN" altLang="en-US" sz="1600" b="1" dirty="0">
                <a:latin typeface="微软雅黑" pitchFamily="34" charset="-122"/>
                <a:ea typeface="微软雅黑" pitchFamily="34" charset="-122"/>
              </a:rPr>
              <a:t>序号</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4001 ~ 5000</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91" name="矩形 90"/>
          <p:cNvSpPr/>
          <p:nvPr/>
        </p:nvSpPr>
        <p:spPr>
          <a:xfrm>
            <a:off x="1881361" y="3192648"/>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smtClean="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5</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序号 </a:t>
            </a:r>
            <a:r>
              <a:rPr lang="en-US" altLang="zh-CN" sz="1600" b="1" dirty="0" smtClean="0">
                <a:latin typeface="微软雅黑" pitchFamily="34" charset="-122"/>
                <a:ea typeface="微软雅黑" pitchFamily="34" charset="-122"/>
              </a:rPr>
              <a:t>= </a:t>
            </a:r>
            <a:r>
              <a:rPr lang="en-US" altLang="zh-CN" sz="1600" b="1" dirty="0" smtClean="0">
                <a:solidFill>
                  <a:srgbClr val="0000FF"/>
                </a:solidFill>
                <a:latin typeface="微软雅黑" pitchFamily="34" charset="-122"/>
                <a:ea typeface="微软雅黑" pitchFamily="34" charset="-122"/>
              </a:rPr>
              <a:t>5001</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（数据字节</a:t>
            </a:r>
            <a:r>
              <a:rPr lang="zh-CN" altLang="en-US" sz="1600" b="1" dirty="0">
                <a:latin typeface="微软雅黑" pitchFamily="34" charset="-122"/>
                <a:ea typeface="微软雅黑" pitchFamily="34" charset="-122"/>
              </a:rPr>
              <a:t>序号</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5001 ~ 6000</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765564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255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928377"/>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520216" y="3536782"/>
            <a:ext cx="588891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a:t>
            </a:r>
            <a:r>
              <a:rPr lang="zh-CN" altLang="en-US" sz="1600" b="1" dirty="0" smtClean="0">
                <a:solidFill>
                  <a:schemeClr val="bg1"/>
                </a:solidFill>
                <a:latin typeface="微软雅黑" pitchFamily="34" charset="-122"/>
                <a:ea typeface="微软雅黑" pitchFamily="34" charset="-122"/>
              </a:rPr>
              <a:t>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字节，是</a:t>
            </a:r>
            <a:r>
              <a:rPr lang="zh-CN" altLang="en-US" sz="1600" b="1" dirty="0">
                <a:solidFill>
                  <a:srgbClr val="FFC000"/>
                </a:solidFill>
                <a:latin typeface="微软雅黑" pitchFamily="34" charset="-122"/>
                <a:ea typeface="微软雅黑" pitchFamily="34" charset="-122"/>
              </a:rPr>
              <a:t>期望收到</a:t>
            </a:r>
            <a:r>
              <a:rPr lang="zh-CN" altLang="en-US" sz="1600" b="1" dirty="0">
                <a:solidFill>
                  <a:schemeClr val="bg1"/>
                </a:solidFill>
                <a:latin typeface="微软雅黑" pitchFamily="34" charset="-122"/>
                <a:ea typeface="微软雅黑" pitchFamily="34" charset="-122"/>
              </a:rPr>
              <a:t>对方的下一个报文段的数据的</a:t>
            </a:r>
            <a:r>
              <a:rPr lang="zh-CN" altLang="en-US" sz="1600" b="1" dirty="0">
                <a:solidFill>
                  <a:srgbClr val="FFC000"/>
                </a:solidFill>
                <a:latin typeface="微软雅黑" pitchFamily="34" charset="-122"/>
                <a:ea typeface="微软雅黑" pitchFamily="34" charset="-122"/>
              </a:rPr>
              <a:t>第一个字节</a:t>
            </a:r>
            <a:r>
              <a:rPr lang="zh-CN" altLang="en-US" sz="1600" b="1" dirty="0">
                <a:solidFill>
                  <a:schemeClr val="bg1"/>
                </a:solidFill>
                <a:latin typeface="微软雅黑" pitchFamily="34" charset="-122"/>
                <a:ea typeface="微软雅黑" pitchFamily="34" charset="-122"/>
              </a:rPr>
              <a:t>的序号。 </a:t>
            </a:r>
          </a:p>
        </p:txBody>
      </p:sp>
      <p:grpSp>
        <p:nvGrpSpPr>
          <p:cNvPr id="123" name="组合 122"/>
          <p:cNvGrpSpPr/>
          <p:nvPr/>
        </p:nvGrpSpPr>
        <p:grpSpPr>
          <a:xfrm>
            <a:off x="1827330" y="782473"/>
            <a:ext cx="5158580" cy="374416"/>
            <a:chOff x="1827330" y="782473"/>
            <a:chExt cx="5158580" cy="374416"/>
          </a:xfrm>
        </p:grpSpPr>
        <p:sp>
          <p:nvSpPr>
            <p:cNvPr id="124"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5"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6"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7"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8"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9"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0"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1"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2"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3"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4"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5"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6"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7"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8"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9"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0"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1"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2"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3"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4"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5"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6"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7"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8"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9"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0"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1"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2"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3"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4"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5"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6"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7"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8"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9"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4"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
        <p:nvSpPr>
          <p:cNvPr id="2" name="矩形 1"/>
          <p:cNvSpPr/>
          <p:nvPr/>
        </p:nvSpPr>
        <p:spPr>
          <a:xfrm>
            <a:off x="1210628" y="4393791"/>
            <a:ext cx="6866964" cy="323165"/>
          </a:xfrm>
          <a:prstGeom prst="rect">
            <a:avLst/>
          </a:prstGeom>
          <a:solidFill>
            <a:srgbClr val="009900"/>
          </a:solidFill>
        </p:spPr>
        <p:txBody>
          <a:bodyPr wrap="square">
            <a:spAutoFit/>
          </a:bodyPr>
          <a:lstStyle/>
          <a:p>
            <a:pPr algn="ctr"/>
            <a:r>
              <a:rPr lang="zh-CN" altLang="en-US" sz="1500" b="1" dirty="0" smtClean="0">
                <a:solidFill>
                  <a:schemeClr val="bg1"/>
                </a:solidFill>
                <a:latin typeface="微软雅黑" panose="020B0503020204020204" pitchFamily="34" charset="-122"/>
                <a:ea typeface="微软雅黑" panose="020B0503020204020204" pitchFamily="34" charset="-122"/>
              </a:rPr>
              <a:t>记住：若</a:t>
            </a:r>
            <a:r>
              <a:rPr lang="zh-CN" altLang="en-US" sz="1500" b="1" dirty="0">
                <a:solidFill>
                  <a:schemeClr val="bg1"/>
                </a:solidFill>
                <a:latin typeface="微软雅黑" panose="020B0503020204020204" pitchFamily="34" charset="-122"/>
                <a:ea typeface="微软雅黑" panose="020B0503020204020204" pitchFamily="34" charset="-122"/>
              </a:rPr>
              <a:t>确认号 </a:t>
            </a:r>
            <a:r>
              <a:rPr lang="en-US" altLang="zh-CN" sz="1500" b="1" dirty="0">
                <a:solidFill>
                  <a:schemeClr val="bg1"/>
                </a:solidFill>
                <a:latin typeface="微软雅黑" panose="020B0503020204020204" pitchFamily="34" charset="-122"/>
                <a:ea typeface="微软雅黑" panose="020B0503020204020204" pitchFamily="34" charset="-122"/>
              </a:rPr>
              <a:t>= N</a:t>
            </a:r>
            <a:r>
              <a:rPr lang="zh-CN" altLang="en-US" sz="1500" b="1" dirty="0">
                <a:solidFill>
                  <a:schemeClr val="bg1"/>
                </a:solidFill>
                <a:latin typeface="微软雅黑" panose="020B0503020204020204" pitchFamily="34" charset="-122"/>
                <a:ea typeface="微软雅黑" panose="020B0503020204020204" pitchFamily="34" charset="-122"/>
              </a:rPr>
              <a:t>，则表明：到</a:t>
            </a:r>
            <a:r>
              <a:rPr lang="zh-CN" altLang="en-US" sz="1500" b="1" dirty="0" smtClean="0">
                <a:solidFill>
                  <a:schemeClr val="bg1"/>
                </a:solidFill>
                <a:latin typeface="微软雅黑" panose="020B0503020204020204" pitchFamily="34" charset="-122"/>
                <a:ea typeface="微软雅黑" panose="020B0503020204020204" pitchFamily="34" charset="-122"/>
              </a:rPr>
              <a:t>序号 </a:t>
            </a:r>
            <a:r>
              <a:rPr lang="en-US" altLang="zh-CN" sz="1500" b="1" dirty="0" smtClean="0">
                <a:solidFill>
                  <a:schemeClr val="bg1"/>
                </a:solidFill>
                <a:latin typeface="微软雅黑" panose="020B0503020204020204" pitchFamily="34" charset="-122"/>
                <a:ea typeface="微软雅黑" panose="020B0503020204020204" pitchFamily="34" charset="-122"/>
              </a:rPr>
              <a:t>N </a:t>
            </a:r>
            <a:r>
              <a:rPr lang="en-US" altLang="zh-CN" sz="1500" b="1" dirty="0">
                <a:solidFill>
                  <a:schemeClr val="bg1"/>
                </a:solidFill>
                <a:latin typeface="微软雅黑" panose="020B0503020204020204" pitchFamily="34" charset="-122"/>
                <a:ea typeface="微软雅黑" panose="020B0503020204020204" pitchFamily="34" charset="-122"/>
              </a:rPr>
              <a:t>– </a:t>
            </a:r>
            <a:r>
              <a:rPr lang="en-US" altLang="zh-CN" sz="1500" b="1" dirty="0" smtClean="0">
                <a:solidFill>
                  <a:schemeClr val="bg1"/>
                </a:solidFill>
                <a:latin typeface="微软雅黑" panose="020B0503020204020204" pitchFamily="34" charset="-122"/>
                <a:ea typeface="微软雅黑" panose="020B0503020204020204" pitchFamily="34" charset="-122"/>
              </a:rPr>
              <a:t>1 </a:t>
            </a:r>
            <a:r>
              <a:rPr lang="zh-CN" altLang="en-US" sz="1500" b="1" dirty="0" smtClean="0">
                <a:solidFill>
                  <a:schemeClr val="bg1"/>
                </a:solidFill>
                <a:latin typeface="微软雅黑" panose="020B0503020204020204" pitchFamily="34" charset="-122"/>
                <a:ea typeface="微软雅黑" panose="020B0503020204020204" pitchFamily="34" charset="-122"/>
              </a:rPr>
              <a:t>为止</a:t>
            </a:r>
            <a:r>
              <a:rPr lang="zh-CN" altLang="en-US" sz="1500" b="1" dirty="0">
                <a:solidFill>
                  <a:schemeClr val="bg1"/>
                </a:solidFill>
                <a:latin typeface="微软雅黑" panose="020B0503020204020204" pitchFamily="34" charset="-122"/>
                <a:ea typeface="微软雅黑" panose="020B0503020204020204" pitchFamily="34" charset="-122"/>
              </a:rPr>
              <a:t>的所有数据都已正确收到。</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20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5"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16"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17"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18"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9"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20"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21"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22"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3"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4"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5"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6"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7"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8"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9"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230"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265"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266"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267"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268"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269"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270"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1"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272"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3"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4"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5"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6" name="Rectangle 104"/>
          <p:cNvSpPr>
            <a:spLocks noChangeArrowheads="1"/>
          </p:cNvSpPr>
          <p:nvPr/>
        </p:nvSpPr>
        <p:spPr bwMode="auto">
          <a:xfrm>
            <a:off x="2159946" y="2315473"/>
            <a:ext cx="579621"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7" name="Text Box 155"/>
          <p:cNvSpPr txBox="1">
            <a:spLocks noChangeArrowheads="1"/>
          </p:cNvSpPr>
          <p:nvPr/>
        </p:nvSpPr>
        <p:spPr bwMode="auto">
          <a:xfrm>
            <a:off x="1069848" y="3528826"/>
            <a:ext cx="7061140"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数据偏移（即首部长度</a:t>
            </a:r>
            <a:r>
              <a:rPr lang="zh-CN" altLang="en-US" sz="1600" b="1" dirty="0" smtClean="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位</a:t>
            </a:r>
            <a:r>
              <a:rPr lang="zh-CN" altLang="en-US" sz="1600" b="1" dirty="0" smtClean="0">
                <a:solidFill>
                  <a:schemeClr val="bg1"/>
                </a:solidFill>
                <a:latin typeface="微软雅黑" pitchFamily="34" charset="-122"/>
                <a:ea typeface="微软雅黑" pitchFamily="34" charset="-122"/>
              </a:rPr>
              <a:t>，指出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a:t>
            </a:r>
            <a:r>
              <a:rPr lang="zh-CN" altLang="en-US" sz="1600" b="1" dirty="0">
                <a:solidFill>
                  <a:srgbClr val="FFC000"/>
                </a:solidFill>
                <a:latin typeface="微软雅黑" pitchFamily="34" charset="-122"/>
                <a:ea typeface="微软雅黑" pitchFamily="34" charset="-122"/>
              </a:rPr>
              <a:t>数据起始处</a:t>
            </a:r>
            <a:r>
              <a:rPr lang="zh-CN" altLang="en-US" sz="1600" b="1" dirty="0">
                <a:solidFill>
                  <a:schemeClr val="bg1"/>
                </a:solidFill>
                <a:latin typeface="微软雅黑" pitchFamily="34" charset="-122"/>
                <a:ea typeface="微软雅黑" pitchFamily="34" charset="-122"/>
              </a:rPr>
              <a:t>距离 </a:t>
            </a:r>
            <a:r>
              <a:rPr lang="en-US" altLang="zh-CN" sz="1600" b="1" dirty="0">
                <a:solidFill>
                  <a:schemeClr val="bg1"/>
                </a:solidFill>
                <a:latin typeface="微软雅黑" pitchFamily="34" charset="-122"/>
                <a:ea typeface="微软雅黑" pitchFamily="34" charset="-122"/>
              </a:rPr>
              <a:t>TCP </a:t>
            </a:r>
            <a:r>
              <a:rPr lang="zh-CN" altLang="en-US" sz="1600" b="1" dirty="0">
                <a:solidFill>
                  <a:srgbClr val="FFC000"/>
                </a:solidFill>
                <a:latin typeface="微软雅黑" pitchFamily="34" charset="-122"/>
                <a:ea typeface="微软雅黑" pitchFamily="34" charset="-122"/>
              </a:rPr>
              <a:t>报文段的起始处</a:t>
            </a:r>
            <a:r>
              <a:rPr lang="zh-CN" altLang="en-US" sz="1600" b="1" dirty="0">
                <a:solidFill>
                  <a:schemeClr val="bg1"/>
                </a:solidFill>
                <a:latin typeface="微软雅黑" pitchFamily="34" charset="-122"/>
                <a:ea typeface="微软雅黑" pitchFamily="34" charset="-122"/>
              </a:rPr>
              <a:t>有多远</a:t>
            </a:r>
            <a:r>
              <a:rPr lang="zh-CN" altLang="en-US" sz="1600" b="1" dirty="0" smtClean="0">
                <a:solidFill>
                  <a:schemeClr val="bg1"/>
                </a:solidFill>
                <a:latin typeface="微软雅黑" pitchFamily="34" charset="-122"/>
                <a:ea typeface="微软雅黑" pitchFamily="34" charset="-122"/>
              </a:rPr>
              <a:t>。单位</a:t>
            </a:r>
            <a:r>
              <a:rPr lang="zh-CN" altLang="en-US" sz="1600" b="1" dirty="0">
                <a:solidFill>
                  <a:schemeClr val="bg1"/>
                </a:solidFill>
                <a:latin typeface="微软雅黑" pitchFamily="34" charset="-122"/>
                <a:ea typeface="微软雅黑" pitchFamily="34" charset="-122"/>
              </a:rPr>
              <a:t>是 </a:t>
            </a:r>
            <a:r>
              <a:rPr lang="en-US" altLang="zh-CN" sz="1600" b="1" dirty="0">
                <a:solidFill>
                  <a:schemeClr val="bg1"/>
                </a:solidFill>
                <a:latin typeface="微软雅黑" pitchFamily="34" charset="-122"/>
                <a:ea typeface="微软雅黑" pitchFamily="34" charset="-122"/>
              </a:rPr>
              <a:t>32 </a:t>
            </a:r>
            <a:r>
              <a:rPr lang="zh-CN" altLang="en-US" sz="1600" b="1" dirty="0">
                <a:solidFill>
                  <a:schemeClr val="bg1"/>
                </a:solidFill>
                <a:latin typeface="微软雅黑" pitchFamily="34" charset="-122"/>
                <a:ea typeface="微软雅黑" pitchFamily="34" charset="-122"/>
              </a:rPr>
              <a:t>位字（以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字节为计算单位）。 </a:t>
            </a:r>
          </a:p>
        </p:txBody>
      </p:sp>
      <p:grpSp>
        <p:nvGrpSpPr>
          <p:cNvPr id="84" name="组合 83"/>
          <p:cNvGrpSpPr/>
          <p:nvPr/>
        </p:nvGrpSpPr>
        <p:grpSpPr>
          <a:xfrm>
            <a:off x="1827330" y="782473"/>
            <a:ext cx="5158580" cy="374416"/>
            <a:chOff x="1827330" y="782473"/>
            <a:chExt cx="5158580"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7"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0"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3"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7707661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2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flipH="1">
            <a:off x="2739567" y="2315473"/>
            <a:ext cx="878572"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417320" y="3528826"/>
            <a:ext cx="6309360" cy="363176"/>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smtClean="0">
                <a:solidFill>
                  <a:schemeClr val="bg1"/>
                </a:solidFill>
                <a:latin typeface="微软雅黑" pitchFamily="34" charset="-122"/>
                <a:ea typeface="微软雅黑" pitchFamily="34" charset="-122"/>
              </a:rPr>
              <a:t>保留：占 </a:t>
            </a:r>
            <a:r>
              <a:rPr lang="en-US" altLang="zh-CN" sz="1600" b="1" dirty="0">
                <a:solidFill>
                  <a:schemeClr val="bg1"/>
                </a:solidFill>
                <a:latin typeface="微软雅黑" pitchFamily="34" charset="-122"/>
                <a:ea typeface="微软雅黑" pitchFamily="34" charset="-122"/>
              </a:rPr>
              <a:t>6 </a:t>
            </a:r>
            <a:r>
              <a:rPr lang="zh-CN" altLang="en-US" sz="1600" b="1" dirty="0">
                <a:solidFill>
                  <a:schemeClr val="bg1"/>
                </a:solidFill>
                <a:latin typeface="微软雅黑" pitchFamily="34" charset="-122"/>
                <a:ea typeface="微软雅黑" pitchFamily="34" charset="-122"/>
              </a:rPr>
              <a:t>位，保留为今后使用，但目前应置为 </a:t>
            </a:r>
            <a:r>
              <a:rPr lang="en-US" altLang="zh-CN" sz="1600" b="1" dirty="0">
                <a:solidFill>
                  <a:schemeClr val="bg1"/>
                </a:solidFill>
                <a:latin typeface="微软雅黑" pitchFamily="34" charset="-122"/>
                <a:ea typeface="微软雅黑" pitchFamily="34" charset="-122"/>
              </a:rPr>
              <a:t>0</a:t>
            </a:r>
            <a:r>
              <a:rPr lang="zh-CN" altLang="en-US" sz="1600" b="1" dirty="0">
                <a:solidFill>
                  <a:schemeClr val="bg1"/>
                </a:solidFill>
                <a:latin typeface="微软雅黑" pitchFamily="34" charset="-122"/>
                <a:ea typeface="微软雅黑" pitchFamily="34" charset="-122"/>
              </a:rPr>
              <a:t>。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069848" y="3528826"/>
            <a:ext cx="7077456"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 </a:t>
            </a:r>
            <a:r>
              <a:rPr lang="en-US" altLang="zh-CN" sz="1600" b="1" dirty="0" smtClean="0">
                <a:solidFill>
                  <a:schemeClr val="bg1"/>
                </a:solidFill>
                <a:latin typeface="微软雅黑" pitchFamily="34" charset="-122"/>
                <a:ea typeface="微软雅黑" pitchFamily="34" charset="-122"/>
              </a:rPr>
              <a:t>URG</a:t>
            </a:r>
            <a:r>
              <a:rPr lang="zh-CN" altLang="en-US"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控制</a:t>
            </a:r>
            <a:r>
              <a:rPr lang="zh-CN" altLang="en-US" sz="1600" b="1" dirty="0" smtClean="0">
                <a:solidFill>
                  <a:schemeClr val="bg1"/>
                </a:solidFill>
                <a:latin typeface="微软雅黑" pitchFamily="34" charset="-122"/>
                <a:ea typeface="微软雅黑" pitchFamily="34" charset="-122"/>
              </a:rPr>
              <a:t>位。当 </a:t>
            </a:r>
            <a:r>
              <a:rPr lang="en-US" altLang="zh-CN" sz="1600" b="1" dirty="0">
                <a:solidFill>
                  <a:schemeClr val="bg1"/>
                </a:solidFill>
                <a:latin typeface="微软雅黑" pitchFamily="34" charset="-122"/>
                <a:ea typeface="微软雅黑" pitchFamily="34" charset="-122"/>
              </a:rPr>
              <a:t>URG </a:t>
            </a:r>
            <a:r>
              <a:rPr lang="en-US" altLang="zh-CN" sz="1600" b="1" dirty="0" smtClean="0">
                <a:solidFill>
                  <a:schemeClr val="bg1"/>
                </a:solidFill>
                <a:latin typeface="微软雅黑" pitchFamily="34" charset="-122"/>
                <a:ea typeface="微软雅黑" pitchFamily="34" charset="-122"/>
              </a:rPr>
              <a:t>= </a:t>
            </a:r>
            <a:r>
              <a:rPr lang="en-US" altLang="zh-CN" sz="1600" b="1" dirty="0">
                <a:solidFill>
                  <a:schemeClr val="bg1"/>
                </a:solidFill>
                <a:latin typeface="微软雅黑" pitchFamily="34" charset="-122"/>
                <a:ea typeface="微软雅黑" pitchFamily="34" charset="-122"/>
              </a:rPr>
              <a:t>1 </a:t>
            </a:r>
            <a:r>
              <a:rPr lang="zh-CN" altLang="en-US" sz="1600" b="1" dirty="0">
                <a:solidFill>
                  <a:schemeClr val="bg1"/>
                </a:solidFill>
                <a:latin typeface="微软雅黑" pitchFamily="34" charset="-122"/>
                <a:ea typeface="微软雅黑" pitchFamily="34" charset="-122"/>
              </a:rPr>
              <a:t>时，表明紧急指针字段</a:t>
            </a:r>
            <a:r>
              <a:rPr lang="zh-CN" altLang="en-US" sz="1600" b="1" dirty="0" smtClean="0">
                <a:solidFill>
                  <a:schemeClr val="bg1"/>
                </a:solidFill>
                <a:latin typeface="微软雅黑" pitchFamily="34" charset="-122"/>
                <a:ea typeface="微软雅黑" pitchFamily="34" charset="-122"/>
              </a:rPr>
              <a:t>有效，告诉</a:t>
            </a:r>
            <a:r>
              <a:rPr lang="zh-CN" altLang="en-US" sz="1600" b="1" dirty="0">
                <a:solidFill>
                  <a:schemeClr val="bg1"/>
                </a:solidFill>
                <a:latin typeface="微软雅黑" pitchFamily="34" charset="-122"/>
                <a:ea typeface="微软雅黑" pitchFamily="34" charset="-122"/>
              </a:rPr>
              <a:t>系统此报文段中有紧急数据，应尽快</a:t>
            </a:r>
            <a:r>
              <a:rPr lang="zh-CN" altLang="en-US" sz="1600" b="1" dirty="0" smtClean="0">
                <a:solidFill>
                  <a:schemeClr val="bg1"/>
                </a:solidFill>
                <a:latin typeface="微软雅黑" pitchFamily="34" charset="-122"/>
                <a:ea typeface="微软雅黑" pitchFamily="34" charset="-122"/>
              </a:rPr>
              <a:t>传送 </a:t>
            </a:r>
            <a:r>
              <a:rPr lang="en-US" altLang="zh-CN"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相当于高优先级的数据</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 </a:t>
            </a:r>
          </a:p>
        </p:txBody>
      </p:sp>
      <p:sp>
        <p:nvSpPr>
          <p:cNvPr id="85" name="Rectangle 104"/>
          <p:cNvSpPr>
            <a:spLocks noChangeArrowheads="1"/>
          </p:cNvSpPr>
          <p:nvPr/>
        </p:nvSpPr>
        <p:spPr bwMode="auto">
          <a:xfrm>
            <a:off x="3603849"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7148635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88141" y="3528831"/>
            <a:ext cx="6140824"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 </a:t>
            </a:r>
            <a:r>
              <a:rPr lang="en-US" altLang="zh-CN" sz="1600" b="1" dirty="0" smtClean="0">
                <a:solidFill>
                  <a:schemeClr val="bg1"/>
                </a:solidFill>
                <a:latin typeface="微软雅黑" pitchFamily="34" charset="-122"/>
                <a:ea typeface="微软雅黑" pitchFamily="34" charset="-122"/>
              </a:rPr>
              <a:t>ACK</a:t>
            </a:r>
            <a:r>
              <a:rPr lang="zh-CN" altLang="en-US"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控制位</a:t>
            </a:r>
            <a:r>
              <a:rPr lang="zh-CN" altLang="en-US" sz="1600" b="1" dirty="0" smtClean="0">
                <a:solidFill>
                  <a:schemeClr val="bg1"/>
                </a:solidFill>
                <a:latin typeface="微软雅黑" pitchFamily="34" charset="-122"/>
                <a:ea typeface="微软雅黑" pitchFamily="34" charset="-122"/>
              </a:rPr>
              <a:t>。只有</a:t>
            </a:r>
            <a:r>
              <a:rPr lang="zh-CN" altLang="en-US" sz="1600" b="1" dirty="0">
                <a:solidFill>
                  <a:schemeClr val="bg1"/>
                </a:solidFill>
                <a:latin typeface="微软雅黑" pitchFamily="34" charset="-122"/>
                <a:ea typeface="微软雅黑" pitchFamily="34" charset="-122"/>
              </a:rPr>
              <a:t>当 </a:t>
            </a:r>
            <a:r>
              <a:rPr lang="en-US" altLang="zh-CN" sz="1600" b="1" dirty="0">
                <a:solidFill>
                  <a:schemeClr val="bg1"/>
                </a:solidFill>
                <a:latin typeface="微软雅黑" pitchFamily="34" charset="-122"/>
                <a:ea typeface="微软雅黑" pitchFamily="34" charset="-122"/>
              </a:rPr>
              <a:t>ACK </a:t>
            </a:r>
            <a:r>
              <a:rPr lang="en-US" altLang="zh-CN" sz="1600" b="1" dirty="0" smtClean="0">
                <a:solidFill>
                  <a:schemeClr val="bg1"/>
                </a:solidFill>
                <a:latin typeface="微软雅黑" pitchFamily="34" charset="-122"/>
                <a:ea typeface="微软雅黑" pitchFamily="34" charset="-122"/>
              </a:rPr>
              <a:t>=1 </a:t>
            </a:r>
            <a:r>
              <a:rPr lang="zh-CN" altLang="en-US" sz="1600" b="1" dirty="0" smtClean="0">
                <a:solidFill>
                  <a:schemeClr val="bg1"/>
                </a:solidFill>
                <a:latin typeface="微软雅黑" pitchFamily="34" charset="-122"/>
                <a:ea typeface="微软雅黑" pitchFamily="34" charset="-122"/>
              </a:rPr>
              <a:t>时，确认</a:t>
            </a:r>
            <a:r>
              <a:rPr lang="zh-CN" altLang="en-US" sz="1600" b="1" dirty="0">
                <a:solidFill>
                  <a:schemeClr val="bg1"/>
                </a:solidFill>
                <a:latin typeface="微软雅黑" pitchFamily="34" charset="-122"/>
                <a:ea typeface="微软雅黑" pitchFamily="34" charset="-122"/>
              </a:rPr>
              <a:t>号字段才有效。当 </a:t>
            </a:r>
            <a:r>
              <a:rPr lang="en-US" altLang="zh-CN" sz="1600" b="1" dirty="0">
                <a:solidFill>
                  <a:schemeClr val="bg1"/>
                </a:solidFill>
                <a:latin typeface="微软雅黑" pitchFamily="34" charset="-122"/>
                <a:ea typeface="微软雅黑" pitchFamily="34" charset="-122"/>
              </a:rPr>
              <a:t>ACK </a:t>
            </a:r>
            <a:r>
              <a:rPr lang="en-US" altLang="zh-CN" sz="1600" b="1" dirty="0" smtClean="0">
                <a:solidFill>
                  <a:schemeClr val="bg1"/>
                </a:solidFill>
                <a:latin typeface="微软雅黑" pitchFamily="34" charset="-122"/>
                <a:ea typeface="微软雅黑" pitchFamily="34" charset="-122"/>
              </a:rPr>
              <a:t>=0 </a:t>
            </a:r>
            <a:r>
              <a:rPr lang="zh-CN" altLang="en-US" sz="1600" b="1" dirty="0">
                <a:solidFill>
                  <a:schemeClr val="bg1"/>
                </a:solidFill>
                <a:latin typeface="微软雅黑" pitchFamily="34" charset="-122"/>
                <a:ea typeface="微软雅黑" pitchFamily="34" charset="-122"/>
              </a:rPr>
              <a:t>时，确认号无效。 </a:t>
            </a:r>
          </a:p>
        </p:txBody>
      </p:sp>
      <p:sp>
        <p:nvSpPr>
          <p:cNvPr id="84" name="Rectangle 104"/>
          <p:cNvSpPr>
            <a:spLocks noChangeArrowheads="1"/>
          </p:cNvSpPr>
          <p:nvPr/>
        </p:nvSpPr>
        <p:spPr bwMode="auto">
          <a:xfrm>
            <a:off x="3744545"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477852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56963" y="2329984"/>
            <a:ext cx="8048776" cy="18660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5"/>
          <p:cNvSpPr>
            <a:spLocks noChangeArrowheads="1"/>
          </p:cNvSpPr>
          <p:nvPr/>
        </p:nvSpPr>
        <p:spPr bwMode="auto">
          <a:xfrm>
            <a:off x="556963" y="62275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0" name="Rectangle 6"/>
          <p:cNvSpPr>
            <a:spLocks noChangeArrowheads="1"/>
          </p:cNvSpPr>
          <p:nvPr/>
        </p:nvSpPr>
        <p:spPr bwMode="auto">
          <a:xfrm>
            <a:off x="3976057" y="5895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屏蔽作用</a:t>
            </a:r>
          </a:p>
        </p:txBody>
      </p:sp>
      <p:sp>
        <p:nvSpPr>
          <p:cNvPr id="21" name="Rectangle 68"/>
          <p:cNvSpPr>
            <a:spLocks noChangeArrowheads="1"/>
          </p:cNvSpPr>
          <p:nvPr/>
        </p:nvSpPr>
        <p:spPr bwMode="auto">
          <a:xfrm>
            <a:off x="556963" y="98585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运输层向高层用户</a:t>
            </a:r>
            <a:r>
              <a:rPr lang="zh-CN" altLang="en-US" sz="2000" b="1" dirty="0">
                <a:solidFill>
                  <a:srgbClr val="C00000"/>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了下面网络核心的细节（如网络拓扑、所采用的路由选择协议等</a:t>
            </a:r>
            <a:r>
              <a:rPr lang="zh-CN" altLang="en-US" sz="2000" b="1" dirty="0" smtClean="0">
                <a:latin typeface="微软雅黑" pitchFamily="34" charset="-122"/>
                <a:ea typeface="微软雅黑" pitchFamily="34" charset="-122"/>
              </a:rPr>
              <a:t>），使</a:t>
            </a:r>
            <a:r>
              <a:rPr lang="zh-CN" altLang="en-US" sz="2000" b="1" dirty="0">
                <a:latin typeface="微软雅黑" pitchFamily="34" charset="-122"/>
                <a:ea typeface="微软雅黑" pitchFamily="34" charset="-122"/>
              </a:rPr>
              <a:t>应用进程看见的就是好像在两个运输层实体之间有一条</a:t>
            </a:r>
            <a:r>
              <a:rPr lang="zh-CN" altLang="en-US" sz="2000" b="1" dirty="0">
                <a:solidFill>
                  <a:srgbClr val="C00000"/>
                </a:solidFill>
                <a:latin typeface="微软雅黑" pitchFamily="34" charset="-122"/>
                <a:ea typeface="微软雅黑" pitchFamily="34" charset="-122"/>
              </a:rPr>
              <a:t>端到端的逻辑通信信道。</a:t>
            </a:r>
          </a:p>
        </p:txBody>
      </p:sp>
      <p:grpSp>
        <p:nvGrpSpPr>
          <p:cNvPr id="22" name="Group 12"/>
          <p:cNvGrpSpPr>
            <a:grpSpLocks/>
          </p:cNvGrpSpPr>
          <p:nvPr/>
        </p:nvGrpSpPr>
        <p:grpSpPr bwMode="auto">
          <a:xfrm>
            <a:off x="2083620" y="2431338"/>
            <a:ext cx="5108759" cy="1683895"/>
            <a:chOff x="680" y="2177"/>
            <a:chExt cx="4352" cy="1554"/>
          </a:xfrm>
        </p:grpSpPr>
        <p:graphicFrame>
          <p:nvGraphicFramePr>
            <p:cNvPr id="23" name="Object 4"/>
            <p:cNvGraphicFramePr>
              <a:graphicFrameLocks noChangeAspect="1"/>
            </p:cNvGraphicFramePr>
            <p:nvPr>
              <p:extLst>
                <p:ext uri="{D42A27DB-BD31-4B8C-83A1-F6EECF244321}">
                  <p14:modId xmlns:p14="http://schemas.microsoft.com/office/powerpoint/2010/main" val="1322417194"/>
                </p:ext>
              </p:extLst>
            </p:nvPr>
          </p:nvGraphicFramePr>
          <p:xfrm>
            <a:off x="1536" y="2496"/>
            <a:ext cx="2448" cy="1235"/>
          </p:xfrm>
          <a:graphic>
            <a:graphicData uri="http://schemas.openxmlformats.org/presentationml/2006/ole">
              <mc:AlternateContent xmlns:mc="http://schemas.openxmlformats.org/markup-compatibility/2006">
                <mc:Choice xmlns:v="urn:schemas-microsoft-com:vml" Requires="v">
                  <p:oleObj spid="_x0000_s7407" name="Visio" r:id="rId3" imgW="1689885" imgH="964337" progId="">
                    <p:embed/>
                  </p:oleObj>
                </mc:Choice>
                <mc:Fallback>
                  <p:oleObj name="Visio" r:id="rId3" imgW="1689885" imgH="964337" progId="">
                    <p:embed/>
                    <p:pic>
                      <p:nvPicPr>
                        <p:cNvPr id="0" name="Picture 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496"/>
                          <a:ext cx="2448" cy="1235"/>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6"/>
            <p:cNvSpPr txBox="1">
              <a:spLocks noChangeArrowheads="1"/>
            </p:cNvSpPr>
            <p:nvPr/>
          </p:nvSpPr>
          <p:spPr bwMode="auto">
            <a:xfrm>
              <a:off x="2382" y="3096"/>
              <a:ext cx="68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smtClean="0">
                  <a:latin typeface="微软雅黑" pitchFamily="34" charset="-122"/>
                  <a:ea typeface="微软雅黑" pitchFamily="34" charset="-122"/>
                </a:rPr>
                <a:t>互联网</a:t>
              </a:r>
              <a:endParaRPr lang="en-US" altLang="zh-CN" sz="1600" dirty="0">
                <a:latin typeface="微软雅黑" pitchFamily="34" charset="-122"/>
                <a:ea typeface="微软雅黑" pitchFamily="34" charset="-122"/>
              </a:endParaRPr>
            </a:p>
          </p:txBody>
        </p:sp>
        <p:sp>
          <p:nvSpPr>
            <p:cNvPr id="25" name="Oval 8"/>
            <p:cNvSpPr>
              <a:spLocks noChangeArrowheads="1"/>
            </p:cNvSpPr>
            <p:nvPr/>
          </p:nvSpPr>
          <p:spPr bwMode="auto">
            <a:xfrm>
              <a:off x="680" y="2177"/>
              <a:ext cx="937"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smtClean="0">
                  <a:solidFill>
                    <a:srgbClr val="0000FF"/>
                  </a:solidFill>
                  <a:latin typeface="微软雅黑" pitchFamily="34" charset="-122"/>
                  <a:ea typeface="微软雅黑" pitchFamily="34" charset="-122"/>
                </a:rPr>
                <a:t>应用进程</a:t>
              </a:r>
              <a:endParaRPr lang="en-US" altLang="zh-CN" sz="1400" b="1" dirty="0" smtClean="0">
                <a:solidFill>
                  <a:srgbClr val="0000FF"/>
                </a:solidFill>
                <a:latin typeface="微软雅黑" pitchFamily="34" charset="-122"/>
                <a:ea typeface="微软雅黑" pitchFamily="34" charset="-122"/>
              </a:endParaRPr>
            </a:p>
            <a:p>
              <a:pPr algn="ctr"/>
              <a:r>
                <a:rPr lang="en-US" altLang="zh-CN" sz="1400" b="1" dirty="0" smtClean="0">
                  <a:solidFill>
                    <a:srgbClr val="0000FF"/>
                  </a:solidFill>
                  <a:latin typeface="微软雅黑" pitchFamily="34" charset="-122"/>
                  <a:ea typeface="微软雅黑" pitchFamily="34" charset="-122"/>
                </a:rPr>
                <a:t>AP</a:t>
              </a:r>
              <a:endParaRPr lang="en-US" altLang="zh-CN" sz="1400" b="1" dirty="0">
                <a:solidFill>
                  <a:srgbClr val="0000FF"/>
                </a:solidFill>
                <a:latin typeface="微软雅黑" pitchFamily="34" charset="-122"/>
                <a:ea typeface="微软雅黑" pitchFamily="34" charset="-122"/>
              </a:endParaRPr>
            </a:p>
          </p:txBody>
        </p:sp>
        <p:sp>
          <p:nvSpPr>
            <p:cNvPr id="26" name="Oval 9"/>
            <p:cNvSpPr>
              <a:spLocks noChangeArrowheads="1"/>
            </p:cNvSpPr>
            <p:nvPr/>
          </p:nvSpPr>
          <p:spPr bwMode="auto">
            <a:xfrm>
              <a:off x="4112" y="2197"/>
              <a:ext cx="920"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smtClean="0">
                  <a:solidFill>
                    <a:srgbClr val="0000FF"/>
                  </a:solidFill>
                  <a:latin typeface="微软雅黑" pitchFamily="34" charset="-122"/>
                  <a:ea typeface="微软雅黑" pitchFamily="34" charset="-122"/>
                </a:rPr>
                <a:t>应用进程</a:t>
              </a:r>
              <a:endParaRPr lang="en-US" altLang="zh-CN" sz="1400" b="1" dirty="0" smtClean="0">
                <a:solidFill>
                  <a:srgbClr val="0000FF"/>
                </a:solidFill>
                <a:latin typeface="微软雅黑" pitchFamily="34" charset="-122"/>
                <a:ea typeface="微软雅黑" pitchFamily="34" charset="-122"/>
              </a:endParaRPr>
            </a:p>
            <a:p>
              <a:pPr algn="ctr"/>
              <a:r>
                <a:rPr lang="en-US" altLang="zh-CN" sz="1400" b="1" dirty="0" smtClean="0">
                  <a:solidFill>
                    <a:srgbClr val="0000FF"/>
                  </a:solidFill>
                  <a:latin typeface="微软雅黑" pitchFamily="34" charset="-122"/>
                  <a:ea typeface="微软雅黑" pitchFamily="34" charset="-122"/>
                </a:rPr>
                <a:t>AP</a:t>
              </a:r>
              <a:endParaRPr lang="en-US" altLang="zh-CN" sz="1400" b="1" dirty="0">
                <a:solidFill>
                  <a:srgbClr val="0000FF"/>
                </a:solidFill>
                <a:latin typeface="微软雅黑" pitchFamily="34" charset="-122"/>
                <a:ea typeface="微软雅黑" pitchFamily="34" charset="-122"/>
              </a:endParaRPr>
            </a:p>
          </p:txBody>
        </p:sp>
        <p:sp>
          <p:nvSpPr>
            <p:cNvPr id="27" name="Freeform 10"/>
            <p:cNvSpPr>
              <a:spLocks/>
            </p:cNvSpPr>
            <p:nvPr/>
          </p:nvSpPr>
          <p:spPr bwMode="auto">
            <a:xfrm>
              <a:off x="1433" y="2592"/>
              <a:ext cx="2741" cy="495"/>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38100" cap="flat" cmpd="sng">
              <a:solidFill>
                <a:srgbClr val="CC00CC"/>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solidFill>
                  <a:srgbClr val="0000FF"/>
                </a:solidFill>
                <a:latin typeface="微软雅黑" pitchFamily="34" charset="-122"/>
                <a:ea typeface="微软雅黑" pitchFamily="34" charset="-122"/>
              </a:endParaRPr>
            </a:p>
          </p:txBody>
        </p:sp>
        <p:sp>
          <p:nvSpPr>
            <p:cNvPr id="28" name="Text Box 11"/>
            <p:cNvSpPr txBox="1">
              <a:spLocks noChangeArrowheads="1"/>
            </p:cNvSpPr>
            <p:nvPr/>
          </p:nvSpPr>
          <p:spPr bwMode="auto">
            <a:xfrm>
              <a:off x="2096" y="2752"/>
              <a:ext cx="120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逻辑通信信道</a:t>
              </a:r>
            </a:p>
          </p:txBody>
        </p:sp>
      </p:grpSp>
    </p:spTree>
    <p:extLst>
      <p:ext uri="{BB962C8B-B14F-4D97-AF65-F5344CB8AC3E}">
        <p14:creationId xmlns:p14="http://schemas.microsoft.com/office/powerpoint/2010/main" val="15812176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26464" y="3528830"/>
            <a:ext cx="6400799" cy="904863"/>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推送 </a:t>
            </a:r>
            <a:r>
              <a:rPr lang="en-US" altLang="zh-CN" sz="1600" b="1" dirty="0">
                <a:solidFill>
                  <a:schemeClr val="bg1"/>
                </a:solidFill>
                <a:latin typeface="微软雅黑" pitchFamily="34" charset="-122"/>
                <a:ea typeface="微软雅黑" pitchFamily="34" charset="-122"/>
              </a:rPr>
              <a:t>PSH (</a:t>
            </a:r>
            <a:r>
              <a:rPr lang="en-US" altLang="zh-CN" sz="1600" b="1" dirty="0" err="1">
                <a:solidFill>
                  <a:schemeClr val="bg1"/>
                </a:solidFill>
                <a:latin typeface="微软雅黑" pitchFamily="34" charset="-122"/>
                <a:ea typeface="微软雅黑" pitchFamily="34" charset="-122"/>
              </a:rPr>
              <a:t>PuSH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a:t>
            </a:r>
            <a:r>
              <a:rPr lang="zh-CN" altLang="en-US" sz="1600" b="1" dirty="0" smtClean="0">
                <a:solidFill>
                  <a:schemeClr val="bg1"/>
                </a:solidFill>
                <a:latin typeface="微软雅黑" pitchFamily="34" charset="-122"/>
                <a:ea typeface="微软雅黑" pitchFamily="34" charset="-122"/>
              </a:rPr>
              <a:t>。接收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收到 </a:t>
            </a:r>
            <a:r>
              <a:rPr lang="en-US" altLang="zh-CN" sz="1600" b="1" dirty="0">
                <a:solidFill>
                  <a:schemeClr val="bg1"/>
                </a:solidFill>
                <a:latin typeface="微软雅黑" pitchFamily="34" charset="-122"/>
                <a:ea typeface="微软雅黑" pitchFamily="34" charset="-122"/>
              </a:rPr>
              <a:t>PSH = 1 </a:t>
            </a:r>
            <a:r>
              <a:rPr lang="zh-CN" altLang="en-US" sz="1600" b="1" dirty="0">
                <a:solidFill>
                  <a:schemeClr val="bg1"/>
                </a:solidFill>
                <a:latin typeface="微软雅黑" pitchFamily="34" charset="-122"/>
                <a:ea typeface="微软雅黑" pitchFamily="34" charset="-122"/>
              </a:rPr>
              <a:t>的报文段后，就尽快（即“推送”向前）交付接收应用进程，而不再等到整个缓存都</a:t>
            </a:r>
            <a:r>
              <a:rPr lang="zh-CN" altLang="en-US" sz="1600" b="1" dirty="0" smtClean="0">
                <a:solidFill>
                  <a:schemeClr val="bg1"/>
                </a:solidFill>
                <a:latin typeface="微软雅黑" pitchFamily="34" charset="-122"/>
                <a:ea typeface="微软雅黑" pitchFamily="34" charset="-122"/>
              </a:rPr>
              <a:t>填满后再交付。 </a:t>
            </a:r>
            <a:endParaRPr lang="zh-CN" altLang="en-US" sz="16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a:off x="3889736"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4"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2"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3"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4"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5"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6"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7"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8"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9"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30"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1"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9"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4"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5"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6"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7"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8"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9"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1"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052633" y="3528830"/>
            <a:ext cx="715903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复位 </a:t>
            </a:r>
            <a:r>
              <a:rPr lang="en-US" altLang="zh-CN" sz="1600" b="1" dirty="0">
                <a:solidFill>
                  <a:schemeClr val="bg1"/>
                </a:solidFill>
                <a:latin typeface="微软雅黑" pitchFamily="34" charset="-122"/>
                <a:ea typeface="微软雅黑" pitchFamily="34" charset="-122"/>
              </a:rPr>
              <a:t>RST (</a:t>
            </a:r>
            <a:r>
              <a:rPr lang="en-US" altLang="zh-CN" sz="1600" b="1" dirty="0" err="1">
                <a:solidFill>
                  <a:schemeClr val="bg1"/>
                </a:solidFill>
                <a:latin typeface="微软雅黑" pitchFamily="34" charset="-122"/>
                <a:ea typeface="微软雅黑" pitchFamily="34" charset="-122"/>
              </a:rPr>
              <a:t>ReSeT</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a:t>
            </a:r>
            <a:r>
              <a:rPr lang="zh-CN" altLang="en-US" sz="1600" b="1" dirty="0" smtClean="0">
                <a:solidFill>
                  <a:schemeClr val="bg1"/>
                </a:solidFill>
                <a:latin typeface="微软雅黑" pitchFamily="34" charset="-122"/>
                <a:ea typeface="微软雅黑" pitchFamily="34" charset="-122"/>
              </a:rPr>
              <a:t>。当 </a:t>
            </a:r>
            <a:r>
              <a:rPr lang="en-US" altLang="zh-CN" sz="1600" b="1" dirty="0" smtClean="0">
                <a:solidFill>
                  <a:schemeClr val="bg1"/>
                </a:solidFill>
                <a:latin typeface="微软雅黑" pitchFamily="34" charset="-122"/>
                <a:ea typeface="微软雅黑" pitchFamily="34" charset="-122"/>
              </a:rPr>
              <a:t>RST=1 </a:t>
            </a:r>
            <a:r>
              <a:rPr lang="zh-CN" altLang="en-US" sz="1600" b="1" dirty="0">
                <a:solidFill>
                  <a:schemeClr val="bg1"/>
                </a:solidFill>
                <a:latin typeface="微软雅黑" pitchFamily="34" charset="-122"/>
                <a:ea typeface="微软雅黑" pitchFamily="34" charset="-122"/>
              </a:rPr>
              <a:t>时，表明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连接中出现严重差错（</a:t>
            </a:r>
            <a:r>
              <a:rPr lang="zh-CN" altLang="en-US" sz="1600" b="1" dirty="0" smtClean="0">
                <a:solidFill>
                  <a:schemeClr val="bg1"/>
                </a:solidFill>
                <a:latin typeface="微软雅黑" pitchFamily="34" charset="-122"/>
                <a:ea typeface="微软雅黑" pitchFamily="34" charset="-122"/>
              </a:rPr>
              <a:t>如主机</a:t>
            </a:r>
            <a:r>
              <a:rPr lang="zh-CN" altLang="en-US" sz="1600" b="1" dirty="0">
                <a:solidFill>
                  <a:schemeClr val="bg1"/>
                </a:solidFill>
                <a:latin typeface="微软雅黑" pitchFamily="34" charset="-122"/>
                <a:ea typeface="微软雅黑" pitchFamily="34" charset="-122"/>
              </a:rPr>
              <a:t>崩溃或其他原因），必须释放连接，然后再重新建立运输连接。 </a:t>
            </a:r>
          </a:p>
        </p:txBody>
      </p:sp>
      <p:sp>
        <p:nvSpPr>
          <p:cNvPr id="87" name="Rectangle 104"/>
          <p:cNvSpPr>
            <a:spLocks noChangeArrowheads="1"/>
          </p:cNvSpPr>
          <p:nvPr/>
        </p:nvSpPr>
        <p:spPr bwMode="auto">
          <a:xfrm>
            <a:off x="4058963"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6" name="组合 85"/>
          <p:cNvGrpSpPr/>
          <p:nvPr/>
        </p:nvGrpSpPr>
        <p:grpSpPr>
          <a:xfrm>
            <a:off x="1827330" y="782473"/>
            <a:ext cx="5158580" cy="374416"/>
            <a:chOff x="1827330" y="782473"/>
            <a:chExt cx="5158580" cy="374416"/>
          </a:xfrm>
        </p:grpSpPr>
        <p:sp>
          <p:nvSpPr>
            <p:cNvPr id="90"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4"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5"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9"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106424" y="3528826"/>
            <a:ext cx="6986016" cy="1040285"/>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a:t>
            </a:r>
            <a:r>
              <a:rPr lang="en-US" altLang="zh-CN" sz="1400" b="1" dirty="0" err="1">
                <a:solidFill>
                  <a:schemeClr val="bg1"/>
                </a:solidFill>
                <a:latin typeface="微软雅黑" pitchFamily="34" charset="-122"/>
                <a:ea typeface="微软雅黑" pitchFamily="34" charset="-122"/>
              </a:rPr>
              <a:t>SYNchronization</a:t>
            </a:r>
            <a:r>
              <a:rPr lang="en-US"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a:t>
            </a:r>
            <a:r>
              <a:rPr lang="zh-CN" altLang="en-US" sz="1400" b="1" dirty="0">
                <a:solidFill>
                  <a:schemeClr val="bg1"/>
                </a:solidFill>
                <a:latin typeface="微软雅黑" pitchFamily="34" charset="-122"/>
                <a:ea typeface="微软雅黑" pitchFamily="34" charset="-122"/>
              </a:rPr>
              <a:t>控制位</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 1 </a:t>
            </a:r>
            <a:r>
              <a:rPr lang="zh-CN" altLang="en-US" sz="1400" b="1" dirty="0">
                <a:solidFill>
                  <a:schemeClr val="bg1"/>
                </a:solidFill>
                <a:latin typeface="微软雅黑" pitchFamily="34" charset="-122"/>
                <a:ea typeface="微软雅黑" pitchFamily="34" charset="-122"/>
              </a:rPr>
              <a:t>表示这是一个连接请求或连接接受报文。 </a:t>
            </a:r>
          </a:p>
          <a:p>
            <a:pPr algn="ctr">
              <a:lnSpc>
                <a:spcPct val="110000"/>
              </a:lnSpc>
            </a:pPr>
            <a:r>
              <a:rPr lang="zh-CN" altLang="en-US" sz="1400" b="1" dirty="0" smtClean="0">
                <a:solidFill>
                  <a:schemeClr val="bg1"/>
                </a:solidFill>
                <a:latin typeface="微软雅黑" pitchFamily="34" charset="-122"/>
                <a:ea typeface="微软雅黑" pitchFamily="34" charset="-122"/>
              </a:rPr>
              <a:t>当 </a:t>
            </a:r>
            <a:r>
              <a:rPr lang="en-US" altLang="zh-CN" sz="1400" b="1" dirty="0" smtClean="0">
                <a:solidFill>
                  <a:schemeClr val="bg1"/>
                </a:solidFill>
                <a:latin typeface="微软雅黑" pitchFamily="34" charset="-122"/>
                <a:ea typeface="微软雅黑" pitchFamily="34" charset="-122"/>
              </a:rPr>
              <a:t>SYN = 1</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ACK = 0 </a:t>
            </a:r>
            <a:r>
              <a:rPr lang="zh-CN" altLang="en-US" sz="1400" b="1" dirty="0" smtClean="0">
                <a:solidFill>
                  <a:schemeClr val="bg1"/>
                </a:solidFill>
                <a:latin typeface="微软雅黑" pitchFamily="34" charset="-122"/>
                <a:ea typeface="微软雅黑" pitchFamily="34" charset="-122"/>
              </a:rPr>
              <a:t>时</a:t>
            </a:r>
            <a:r>
              <a:rPr lang="zh-CN" altLang="en-US" sz="1400" b="1" dirty="0">
                <a:solidFill>
                  <a:schemeClr val="bg1"/>
                </a:solidFill>
                <a:latin typeface="微软雅黑" pitchFamily="34" charset="-122"/>
                <a:ea typeface="微软雅黑" pitchFamily="34" charset="-122"/>
              </a:rPr>
              <a:t>，表明这是一个</a:t>
            </a:r>
            <a:r>
              <a:rPr lang="zh-CN" altLang="en-US" sz="1400" b="1" dirty="0">
                <a:solidFill>
                  <a:srgbClr val="FFC000"/>
                </a:solidFill>
                <a:latin typeface="微软雅黑" pitchFamily="34" charset="-122"/>
                <a:ea typeface="微软雅黑" pitchFamily="34" charset="-122"/>
              </a:rPr>
              <a:t>连接请求</a:t>
            </a:r>
            <a:r>
              <a:rPr lang="zh-CN" altLang="en-US" sz="1400" b="1" dirty="0">
                <a:solidFill>
                  <a:schemeClr val="bg1"/>
                </a:solidFill>
                <a:latin typeface="微软雅黑" pitchFamily="34" charset="-122"/>
                <a:ea typeface="微软雅黑" pitchFamily="34" charset="-122"/>
              </a:rPr>
              <a:t>报文段</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gn="ctr">
              <a:lnSpc>
                <a:spcPct val="110000"/>
              </a:lnSpc>
            </a:pPr>
            <a:r>
              <a:rPr lang="zh-CN" altLang="en-US" sz="1400" b="1" dirty="0" smtClean="0">
                <a:solidFill>
                  <a:schemeClr val="bg1"/>
                </a:solidFill>
                <a:latin typeface="微软雅黑" pitchFamily="34" charset="-122"/>
                <a:ea typeface="微软雅黑" pitchFamily="34" charset="-122"/>
              </a:rPr>
              <a:t>当 </a:t>
            </a:r>
            <a:r>
              <a:rPr lang="en-US" altLang="zh-CN" sz="1400" b="1" dirty="0" smtClean="0">
                <a:solidFill>
                  <a:schemeClr val="bg1"/>
                </a:solidFill>
                <a:latin typeface="微软雅黑" pitchFamily="34" charset="-122"/>
                <a:ea typeface="微软雅黑" pitchFamily="34" charset="-122"/>
              </a:rPr>
              <a:t>SYN = 1</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ACK = 1 </a:t>
            </a:r>
            <a:r>
              <a:rPr lang="zh-CN" altLang="en-US" sz="1400" b="1" dirty="0" smtClean="0">
                <a:solidFill>
                  <a:schemeClr val="bg1"/>
                </a:solidFill>
                <a:latin typeface="微软雅黑" pitchFamily="34" charset="-122"/>
                <a:ea typeface="微软雅黑" pitchFamily="34" charset="-122"/>
              </a:rPr>
              <a:t>时</a:t>
            </a:r>
            <a:r>
              <a:rPr lang="zh-CN" altLang="en-US" sz="1400" b="1" dirty="0">
                <a:solidFill>
                  <a:schemeClr val="bg1"/>
                </a:solidFill>
                <a:latin typeface="微软雅黑" pitchFamily="34" charset="-122"/>
                <a:ea typeface="微软雅黑" pitchFamily="34" charset="-122"/>
              </a:rPr>
              <a:t>，表明这是一个</a:t>
            </a:r>
            <a:r>
              <a:rPr lang="zh-CN" altLang="en-US" sz="1400" b="1" dirty="0" smtClean="0">
                <a:solidFill>
                  <a:srgbClr val="FFC000"/>
                </a:solidFill>
                <a:latin typeface="微软雅黑" pitchFamily="34" charset="-122"/>
                <a:ea typeface="微软雅黑" pitchFamily="34" charset="-122"/>
              </a:rPr>
              <a:t>连接接受</a:t>
            </a:r>
            <a:r>
              <a:rPr lang="zh-CN" altLang="en-US" sz="1400" b="1" dirty="0">
                <a:solidFill>
                  <a:schemeClr val="bg1"/>
                </a:solidFill>
                <a:latin typeface="微软雅黑" pitchFamily="34" charset="-122"/>
                <a:ea typeface="微软雅黑" pitchFamily="34" charset="-122"/>
              </a:rPr>
              <a:t>报文段</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a:off x="419381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097459" y="3528827"/>
            <a:ext cx="6986016"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终止 </a:t>
            </a:r>
            <a:r>
              <a:rPr lang="en-US" altLang="zh-CN" sz="1600" b="1" dirty="0">
                <a:solidFill>
                  <a:schemeClr val="bg1"/>
                </a:solidFill>
                <a:latin typeface="微软雅黑" pitchFamily="34" charset="-122"/>
                <a:ea typeface="微软雅黑" pitchFamily="34" charset="-122"/>
              </a:rPr>
              <a:t>FIN (</a:t>
            </a:r>
            <a:r>
              <a:rPr lang="en-US" altLang="zh-CN" sz="1600" b="1" dirty="0" err="1">
                <a:solidFill>
                  <a:schemeClr val="bg1"/>
                </a:solidFill>
                <a:latin typeface="微软雅黑" pitchFamily="34" charset="-122"/>
                <a:ea typeface="微软雅黑" pitchFamily="34" charset="-122"/>
              </a:rPr>
              <a:t>FINish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a:t>
            </a:r>
            <a:r>
              <a:rPr lang="zh-CN" altLang="en-US" sz="1600" b="1" dirty="0" smtClean="0">
                <a:solidFill>
                  <a:schemeClr val="bg1"/>
                </a:solidFill>
                <a:latin typeface="微软雅黑" pitchFamily="34" charset="-122"/>
                <a:ea typeface="微软雅黑" pitchFamily="34" charset="-122"/>
              </a:rPr>
              <a:t>。用来</a:t>
            </a:r>
            <a:r>
              <a:rPr lang="zh-CN" altLang="en-US" sz="1600" b="1" dirty="0">
                <a:solidFill>
                  <a:schemeClr val="bg1"/>
                </a:solidFill>
                <a:latin typeface="微软雅黑" pitchFamily="34" charset="-122"/>
                <a:ea typeface="微软雅黑" pitchFamily="34" charset="-122"/>
              </a:rPr>
              <a:t>释放一个连接</a:t>
            </a:r>
            <a:r>
              <a:rPr lang="zh-CN" altLang="en-US" sz="1600" b="1" dirty="0" smtClean="0">
                <a:solidFill>
                  <a:schemeClr val="bg1"/>
                </a:solidFill>
                <a:latin typeface="微软雅黑" pitchFamily="34" charset="-122"/>
                <a:ea typeface="微软雅黑" pitchFamily="34" charset="-122"/>
              </a:rPr>
              <a:t>。</a:t>
            </a:r>
            <a:endParaRPr lang="en-US" altLang="zh-CN" sz="1600" b="1" dirty="0" smtClean="0">
              <a:solidFill>
                <a:schemeClr val="bg1"/>
              </a:solidFill>
              <a:latin typeface="微软雅黑" pitchFamily="34" charset="-122"/>
              <a:ea typeface="微软雅黑" pitchFamily="34" charset="-122"/>
            </a:endParaRPr>
          </a:p>
          <a:p>
            <a:pPr algn="ctr">
              <a:lnSpc>
                <a:spcPct val="110000"/>
              </a:lnSpc>
            </a:pPr>
            <a:r>
              <a:rPr lang="en-US" altLang="zh-CN" sz="1600" b="1" dirty="0" smtClean="0">
                <a:solidFill>
                  <a:schemeClr val="bg1"/>
                </a:solidFill>
                <a:latin typeface="微软雅黑" pitchFamily="34" charset="-122"/>
                <a:ea typeface="微软雅黑" pitchFamily="34" charset="-122"/>
              </a:rPr>
              <a:t>FIN=1 </a:t>
            </a:r>
            <a:r>
              <a:rPr lang="zh-CN" altLang="en-US" sz="1600" b="1" dirty="0">
                <a:solidFill>
                  <a:schemeClr val="bg1"/>
                </a:solidFill>
                <a:latin typeface="微软雅黑" pitchFamily="34" charset="-122"/>
                <a:ea typeface="微软雅黑" pitchFamily="34" charset="-122"/>
              </a:rPr>
              <a:t>表明此报文段的发送端的数据已发送完毕，并要求释放运输连接。 </a:t>
            </a:r>
          </a:p>
        </p:txBody>
      </p:sp>
      <p:sp>
        <p:nvSpPr>
          <p:cNvPr id="86" name="Rectangle 104"/>
          <p:cNvSpPr>
            <a:spLocks noChangeArrowheads="1"/>
          </p:cNvSpPr>
          <p:nvPr/>
        </p:nvSpPr>
        <p:spPr bwMode="auto">
          <a:xfrm>
            <a:off x="432855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620894" y="3528826"/>
            <a:ext cx="5761804" cy="904863"/>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smtClean="0">
                <a:solidFill>
                  <a:schemeClr val="bg1"/>
                </a:solidFill>
                <a:latin typeface="微软雅黑" pitchFamily="34" charset="-122"/>
                <a:ea typeface="微软雅黑" pitchFamily="34" charset="-122"/>
              </a:rPr>
              <a:t>窗口：占 </a:t>
            </a:r>
            <a:r>
              <a:rPr lang="en-US" altLang="zh-CN" sz="1600" b="1" dirty="0">
                <a:solidFill>
                  <a:schemeClr val="bg1"/>
                </a:solidFill>
                <a:latin typeface="微软雅黑" pitchFamily="34" charset="-122"/>
                <a:ea typeface="微软雅黑" pitchFamily="34" charset="-122"/>
              </a:rPr>
              <a:t>2 </a:t>
            </a:r>
            <a:r>
              <a:rPr lang="zh-CN" altLang="en-US" sz="1600" b="1" dirty="0" smtClean="0">
                <a:solidFill>
                  <a:schemeClr val="bg1"/>
                </a:solidFill>
                <a:latin typeface="微软雅黑" pitchFamily="34" charset="-122"/>
                <a:ea typeface="微软雅黑" pitchFamily="34" charset="-122"/>
              </a:rPr>
              <a:t>字节。</a:t>
            </a:r>
            <a:endParaRPr lang="en-US" altLang="zh-CN" sz="1600" b="1" dirty="0" smtClean="0">
              <a:solidFill>
                <a:schemeClr val="bg1"/>
              </a:solidFill>
              <a:latin typeface="微软雅黑" pitchFamily="34" charset="-122"/>
              <a:ea typeface="微软雅黑" pitchFamily="34" charset="-122"/>
            </a:endParaRPr>
          </a:p>
          <a:p>
            <a:pPr algn="ctr">
              <a:lnSpc>
                <a:spcPct val="110000"/>
              </a:lnSpc>
            </a:pPr>
            <a:r>
              <a:rPr lang="zh-CN" altLang="en-US" sz="1600" b="1" dirty="0" smtClean="0">
                <a:solidFill>
                  <a:schemeClr val="bg1"/>
                </a:solidFill>
                <a:latin typeface="微软雅黑" pitchFamily="34" charset="-122"/>
                <a:ea typeface="微软雅黑" pitchFamily="34" charset="-122"/>
              </a:rPr>
              <a:t>窗口</a:t>
            </a:r>
            <a:r>
              <a:rPr lang="zh-CN" altLang="en-US" sz="1600" b="1" dirty="0">
                <a:solidFill>
                  <a:schemeClr val="bg1"/>
                </a:solidFill>
                <a:latin typeface="微软雅黑" pitchFamily="34" charset="-122"/>
                <a:ea typeface="微软雅黑" pitchFamily="34" charset="-122"/>
              </a:rPr>
              <a:t>值告诉对方：从本报文段首部中的确认号算起，接收方目前允许对方发送的数据量（以字节为单位）</a:t>
            </a:r>
            <a:r>
              <a:rPr lang="zh-CN" altLang="en-US" sz="1600" b="1" dirty="0" smtClean="0">
                <a:solidFill>
                  <a:schemeClr val="bg1"/>
                </a:solidFill>
                <a:latin typeface="微软雅黑" pitchFamily="34" charset="-122"/>
                <a:ea typeface="微软雅黑" pitchFamily="34" charset="-122"/>
              </a:rPr>
              <a:t>。</a:t>
            </a:r>
            <a:endParaRPr lang="en-US" altLang="zh-CN" sz="1600" b="1" dirty="0" smtClean="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flipH="1">
            <a:off x="4518888" y="231599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
        <p:nvSpPr>
          <p:cNvPr id="2" name="矩形 1"/>
          <p:cNvSpPr/>
          <p:nvPr/>
        </p:nvSpPr>
        <p:spPr>
          <a:xfrm>
            <a:off x="1106424" y="4434611"/>
            <a:ext cx="6986016" cy="3231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1500" b="1" dirty="0">
                <a:solidFill>
                  <a:srgbClr val="000099"/>
                </a:solidFill>
                <a:latin typeface="微软雅黑" panose="020B0503020204020204" pitchFamily="34" charset="-122"/>
                <a:ea typeface="微软雅黑" panose="020B0503020204020204" pitchFamily="34" charset="-122"/>
              </a:rPr>
              <a:t>记住：窗口字段明确指出了现在允许对方发送的数据量。窗口值经常在</a:t>
            </a:r>
            <a:r>
              <a:rPr lang="zh-CN" altLang="en-US" sz="1500" b="1" dirty="0">
                <a:solidFill>
                  <a:srgbClr val="C00000"/>
                </a:solidFill>
                <a:latin typeface="微软雅黑" panose="020B0503020204020204" pitchFamily="34" charset="-122"/>
                <a:ea typeface="微软雅黑" panose="020B0503020204020204" pitchFamily="34" charset="-122"/>
              </a:rPr>
              <a:t>动态</a:t>
            </a:r>
            <a:r>
              <a:rPr lang="zh-CN" altLang="en-US" sz="1500" b="1" dirty="0" smtClean="0">
                <a:solidFill>
                  <a:srgbClr val="C00000"/>
                </a:solidFill>
                <a:latin typeface="微软雅黑" panose="020B0503020204020204" pitchFamily="34" charset="-122"/>
                <a:ea typeface="微软雅黑" panose="020B0503020204020204" pitchFamily="34" charset="-122"/>
              </a:rPr>
              <a:t>变化。</a:t>
            </a:r>
            <a:endParaRPr lang="zh-CN" altLang="en-US" sz="15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63205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106424" y="3528827"/>
            <a:ext cx="6986016"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检验</a:t>
            </a:r>
            <a:r>
              <a:rPr lang="zh-CN" altLang="en-US" sz="1600" b="1" dirty="0" smtClean="0">
                <a:solidFill>
                  <a:schemeClr val="bg1"/>
                </a:solidFill>
                <a:latin typeface="微软雅黑" pitchFamily="34" charset="-122"/>
                <a:ea typeface="微软雅黑" pitchFamily="34" charset="-122"/>
              </a:rPr>
              <a:t>和：占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字节。检验和字段检验的范围包括首部和数据这两部分</a:t>
            </a:r>
            <a:r>
              <a:rPr lang="zh-CN" altLang="en-US" sz="1600" b="1" dirty="0" smtClean="0">
                <a:solidFill>
                  <a:schemeClr val="bg1"/>
                </a:solidFill>
                <a:latin typeface="微软雅黑" pitchFamily="34" charset="-122"/>
                <a:ea typeface="微软雅黑" pitchFamily="34" charset="-122"/>
              </a:rPr>
              <a:t>。</a:t>
            </a:r>
            <a:endParaRPr lang="en-US" altLang="zh-CN" sz="1600" b="1" dirty="0" smtClean="0">
              <a:solidFill>
                <a:schemeClr val="bg1"/>
              </a:solidFill>
              <a:latin typeface="微软雅黑" pitchFamily="34" charset="-122"/>
              <a:ea typeface="微软雅黑" pitchFamily="34" charset="-122"/>
            </a:endParaRPr>
          </a:p>
          <a:p>
            <a:pPr algn="ctr">
              <a:lnSpc>
                <a:spcPct val="110000"/>
              </a:lnSpc>
            </a:pPr>
            <a:r>
              <a:rPr lang="zh-CN" altLang="en-US" sz="1600" b="1" dirty="0" smtClean="0">
                <a:solidFill>
                  <a:schemeClr val="bg1"/>
                </a:solidFill>
                <a:latin typeface="微软雅黑" pitchFamily="34" charset="-122"/>
                <a:ea typeface="微软雅黑" pitchFamily="34" charset="-122"/>
              </a:rPr>
              <a:t>在</a:t>
            </a:r>
            <a:r>
              <a:rPr lang="zh-CN" altLang="en-US" sz="1600" b="1" dirty="0">
                <a:solidFill>
                  <a:schemeClr val="bg1"/>
                </a:solidFill>
                <a:latin typeface="微软雅黑" pitchFamily="34" charset="-122"/>
                <a:ea typeface="微软雅黑" pitchFamily="34" charset="-122"/>
              </a:rPr>
              <a:t>计算检验和时，要在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报文段的前面加上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a:t>
            </a:r>
            <a:r>
              <a:rPr lang="zh-CN" altLang="en-US" sz="1600" b="1" dirty="0">
                <a:solidFill>
                  <a:srgbClr val="FFC000"/>
                </a:solidFill>
                <a:latin typeface="微软雅黑" pitchFamily="34" charset="-122"/>
                <a:ea typeface="微软雅黑" pitchFamily="34" charset="-122"/>
              </a:rPr>
              <a:t>伪首部。</a:t>
            </a:r>
          </a:p>
        </p:txBody>
      </p:sp>
      <p:sp>
        <p:nvSpPr>
          <p:cNvPr id="86" name="Rectangle 104"/>
          <p:cNvSpPr>
            <a:spLocks noChangeArrowheads="1"/>
          </p:cNvSpPr>
          <p:nvPr/>
        </p:nvSpPr>
        <p:spPr bwMode="auto">
          <a:xfrm flipH="1">
            <a:off x="2162453" y="271374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816315"/>
            <a:ext cx="659369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在计算检验和时，临时</a:t>
            </a:r>
            <a:r>
              <a:rPr lang="zh-CN" altLang="en-US" sz="1600" b="1" dirty="0" smtClean="0">
                <a:solidFill>
                  <a:schemeClr val="bg1"/>
                </a:solidFill>
                <a:latin typeface="微软雅黑" pitchFamily="34" charset="-122"/>
                <a:ea typeface="微软雅黑" pitchFamily="34" charset="-122"/>
              </a:rPr>
              <a:t>把 </a:t>
            </a:r>
            <a:r>
              <a:rPr lang="en-US" altLang="zh-CN" sz="1600" b="1" dirty="0" smtClean="0">
                <a:solidFill>
                  <a:schemeClr val="bg1"/>
                </a:solidFill>
                <a:latin typeface="微软雅黑" pitchFamily="34" charset="-122"/>
                <a:ea typeface="微软雅黑" pitchFamily="34" charset="-122"/>
              </a:rPr>
              <a:t>12 </a:t>
            </a:r>
            <a:r>
              <a:rPr lang="zh-CN" altLang="en-US" sz="1600" b="1" dirty="0" smtClean="0">
                <a:solidFill>
                  <a:schemeClr val="bg1"/>
                </a:solidFill>
                <a:latin typeface="微软雅黑" pitchFamily="34" charset="-122"/>
                <a:ea typeface="微软雅黑" pitchFamily="34" charset="-122"/>
              </a:rPr>
              <a:t>字节的“</a:t>
            </a:r>
            <a:r>
              <a:rPr lang="zh-CN" altLang="en-US" sz="1600" b="1" dirty="0" smtClean="0">
                <a:solidFill>
                  <a:srgbClr val="FFC000"/>
                </a:solidFill>
                <a:latin typeface="微软雅黑" pitchFamily="34" charset="-122"/>
                <a:ea typeface="微软雅黑" pitchFamily="34" charset="-122"/>
              </a:rPr>
              <a:t>伪首部</a:t>
            </a:r>
            <a:r>
              <a:rPr lang="zh-CN" altLang="en-US" sz="1600" b="1" dirty="0" smtClean="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和 </a:t>
            </a:r>
            <a:r>
              <a:rPr lang="en-US" altLang="zh-CN" sz="1600" b="1" dirty="0" smtClean="0">
                <a:solidFill>
                  <a:schemeClr val="bg1"/>
                </a:solidFill>
                <a:latin typeface="微软雅黑" pitchFamily="34" charset="-122"/>
                <a:ea typeface="微软雅黑" pitchFamily="34" charset="-122"/>
              </a:rPr>
              <a:t>TCP </a:t>
            </a:r>
            <a:r>
              <a:rPr lang="zh-CN" altLang="en-US" sz="1600" b="1" dirty="0" smtClean="0">
                <a:solidFill>
                  <a:schemeClr val="bg1"/>
                </a:solidFill>
                <a:latin typeface="微软雅黑" pitchFamily="34" charset="-122"/>
                <a:ea typeface="微软雅黑" pitchFamily="34" charset="-122"/>
              </a:rPr>
              <a:t>报文段连接</a:t>
            </a:r>
            <a:r>
              <a:rPr lang="zh-CN" altLang="en-US" sz="1600" b="1" dirty="0">
                <a:solidFill>
                  <a:schemeClr val="bg1"/>
                </a:solidFill>
                <a:latin typeface="微软雅黑" pitchFamily="34" charset="-122"/>
                <a:ea typeface="微软雅黑" pitchFamily="34" charset="-122"/>
              </a:rPr>
              <a:t>在一起。伪首部仅仅是为了计算检验和。</a:t>
            </a:r>
          </a:p>
        </p:txBody>
      </p:sp>
      <p:sp>
        <p:nvSpPr>
          <p:cNvPr id="4" name="Rectangle 2"/>
          <p:cNvSpPr>
            <a:spLocks noChangeArrowheads="1"/>
          </p:cNvSpPr>
          <p:nvPr/>
        </p:nvSpPr>
        <p:spPr bwMode="auto">
          <a:xfrm>
            <a:off x="2898378" y="364825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83286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70803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16024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530820"/>
            <a:ext cx="3316500" cy="302048"/>
          </a:xfrm>
          <a:prstGeom prst="rect">
            <a:avLst/>
          </a:prstGeom>
          <a:solidFill>
            <a:srgbClr val="00FFFF"/>
          </a:solidFill>
          <a:ln w="19050">
            <a:solidFill>
              <a:schemeClr val="tx1"/>
            </a:solidFill>
            <a:miter lim="800000"/>
            <a:headEnd/>
            <a:tailEnd/>
          </a:ln>
          <a:effectLst/>
          <a:extLst/>
        </p:spPr>
        <p:txBody>
          <a:bodyPr wrap="none" anchor="ctr"/>
          <a:lstStyle/>
          <a:p>
            <a:pPr algn="ctr"/>
            <a:r>
              <a:rPr lang="en-US" altLang="zh-CN" sz="1200" b="1" dirty="0" smtClean="0">
                <a:latin typeface="微软雅黑" pitchFamily="34" charset="-122"/>
                <a:ea typeface="微软雅黑" pitchFamily="34" charset="-122"/>
              </a:rPr>
              <a:t>TCP </a:t>
            </a:r>
            <a:r>
              <a:rPr lang="zh-CN" altLang="en-US" sz="1200" b="1" dirty="0" smtClean="0">
                <a:latin typeface="微软雅黑" pitchFamily="34" charset="-122"/>
                <a:ea typeface="微软雅黑" pitchFamily="34" charset="-122"/>
              </a:rPr>
              <a:t>首部</a:t>
            </a:r>
            <a:endParaRPr lang="zh-CN" altLang="en-US" sz="1200" b="1" dirty="0">
              <a:latin typeface="微软雅黑" pitchFamily="34" charset="-122"/>
              <a:ea typeface="微软雅黑" pitchFamily="34" charset="-122"/>
            </a:endParaRPr>
          </a:p>
        </p:txBody>
      </p:sp>
      <p:sp>
        <p:nvSpPr>
          <p:cNvPr id="12" name="Rectangle 11"/>
          <p:cNvSpPr>
            <a:spLocks noChangeArrowheads="1"/>
          </p:cNvSpPr>
          <p:nvPr/>
        </p:nvSpPr>
        <p:spPr bwMode="auto">
          <a:xfrm>
            <a:off x="1915585" y="185820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85820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53082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53786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23" name="Text Box 22"/>
          <p:cNvSpPr txBox="1">
            <a:spLocks noChangeArrowheads="1"/>
          </p:cNvSpPr>
          <p:nvPr/>
        </p:nvSpPr>
        <p:spPr bwMode="auto">
          <a:xfrm>
            <a:off x="2982509" y="366847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85820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789881" y="188353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smtClean="0">
                <a:latin typeface="微软雅黑" pitchFamily="34" charset="-122"/>
                <a:ea typeface="微软雅黑" pitchFamily="34" charset="-122"/>
              </a:rPr>
              <a:t>TCP </a:t>
            </a:r>
            <a:r>
              <a:rPr kumimoji="1" lang="zh-CN" altLang="en-US" sz="1200" b="1" dirty="0" smtClean="0">
                <a:latin typeface="微软雅黑" pitchFamily="34" charset="-122"/>
                <a:ea typeface="微软雅黑" pitchFamily="34" charset="-122"/>
              </a:rPr>
              <a:t>总长度</a:t>
            </a:r>
            <a:endParaRPr kumimoji="1" lang="zh-CN" altLang="en-US" sz="1200" b="1" dirty="0">
              <a:latin typeface="微软雅黑" pitchFamily="34" charset="-122"/>
              <a:ea typeface="微软雅黑" pitchFamily="34" charset="-122"/>
            </a:endParaRPr>
          </a:p>
        </p:txBody>
      </p:sp>
      <p:sp>
        <p:nvSpPr>
          <p:cNvPr id="28" name="Text Box 27"/>
          <p:cNvSpPr txBox="1">
            <a:spLocks noChangeArrowheads="1"/>
          </p:cNvSpPr>
          <p:nvPr/>
        </p:nvSpPr>
        <p:spPr bwMode="auto">
          <a:xfrm>
            <a:off x="2229388" y="188353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8353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530901"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sp>
        <p:nvSpPr>
          <p:cNvPr id="32" name="Line 31"/>
          <p:cNvSpPr>
            <a:spLocks noChangeShapeType="1"/>
          </p:cNvSpPr>
          <p:nvPr/>
        </p:nvSpPr>
        <p:spPr bwMode="auto">
          <a:xfrm>
            <a:off x="2867701" y="4103423"/>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1480429" y="164202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8121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6" name="Text Box 45"/>
          <p:cNvSpPr txBox="1">
            <a:spLocks noChangeArrowheads="1"/>
          </p:cNvSpPr>
          <p:nvPr/>
        </p:nvSpPr>
        <p:spPr bwMode="auto">
          <a:xfrm>
            <a:off x="1957142" y="228121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928825" y="394740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312929" y="306411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smtClean="0">
                <a:solidFill>
                  <a:srgbClr val="0033CC"/>
                </a:solidFill>
                <a:latin typeface="微软雅黑" pitchFamily="34" charset="-122"/>
                <a:ea typeface="微软雅黑" pitchFamily="34" charset="-122"/>
              </a:rPr>
              <a:t>TCP </a:t>
            </a:r>
            <a:r>
              <a:rPr kumimoji="1" lang="zh-CN" altLang="en-US" sz="1200" b="1" dirty="0" smtClean="0">
                <a:solidFill>
                  <a:srgbClr val="0033CC"/>
                </a:solidFill>
                <a:latin typeface="微软雅黑" pitchFamily="34" charset="-122"/>
                <a:ea typeface="微软雅黑" pitchFamily="34" charset="-122"/>
              </a:rPr>
              <a:t>报文段</a:t>
            </a:r>
            <a:endParaRPr kumimoji="1" lang="zh-CN" altLang="en-US" sz="1200" b="1" dirty="0">
              <a:solidFill>
                <a:srgbClr val="0033CC"/>
              </a:solidFill>
              <a:latin typeface="微软雅黑" pitchFamily="34" charset="-122"/>
              <a:ea typeface="微软雅黑" pitchFamily="34" charset="-122"/>
            </a:endParaRPr>
          </a:p>
        </p:txBody>
      </p:sp>
      <p:sp>
        <p:nvSpPr>
          <p:cNvPr id="53" name="Rectangle 59"/>
          <p:cNvSpPr>
            <a:spLocks noChangeArrowheads="1"/>
          </p:cNvSpPr>
          <p:nvPr/>
        </p:nvSpPr>
        <p:spPr bwMode="auto">
          <a:xfrm flipH="1">
            <a:off x="2420048" y="252234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52" name="Rectangle 4"/>
          <p:cNvSpPr>
            <a:spLocks noChangeArrowheads="1"/>
          </p:cNvSpPr>
          <p:nvPr/>
        </p:nvSpPr>
        <p:spPr bwMode="auto">
          <a:xfrm>
            <a:off x="3673978" y="3373343"/>
            <a:ext cx="3907750" cy="287779"/>
          </a:xfrm>
          <a:prstGeom prst="rect">
            <a:avLst/>
          </a:prstGeom>
          <a:gradFill flip="none" rotWithShape="1">
            <a:gsLst>
              <a:gs pos="0">
                <a:srgbClr val="00FFFF"/>
              </a:gs>
              <a:gs pos="100000">
                <a:srgbClr val="00B0F0"/>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9"/>
          <p:cNvSpPr>
            <a:spLocks noChangeArrowheads="1"/>
          </p:cNvSpPr>
          <p:nvPr/>
        </p:nvSpPr>
        <p:spPr bwMode="auto">
          <a:xfrm>
            <a:off x="3670978" y="365035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3064114"/>
            <a:ext cx="3143801" cy="302048"/>
          </a:xfrm>
          <a:prstGeom prst="rect">
            <a:avLst/>
          </a:prstGeom>
          <a:solidFill>
            <a:srgbClr val="66FF99"/>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3064114"/>
            <a:ext cx="773737" cy="302048"/>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70962" y="307414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33" name="Rectangle 32"/>
          <p:cNvSpPr>
            <a:spLocks noChangeArrowheads="1"/>
          </p:cNvSpPr>
          <p:nvPr/>
        </p:nvSpPr>
        <p:spPr bwMode="auto">
          <a:xfrm>
            <a:off x="4717397" y="4001691"/>
            <a:ext cx="839635" cy="192975"/>
          </a:xfrm>
          <a:prstGeom prst="rect">
            <a:avLst/>
          </a:prstGeom>
          <a:solidFill>
            <a:srgbClr val="C3E3F9"/>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971705"/>
            <a:ext cx="845103" cy="276999"/>
          </a:xfrm>
          <a:prstGeom prst="rect">
            <a:avLst/>
          </a:prstGeom>
          <a:solidFill>
            <a:srgbClr val="C3E3F9"/>
          </a:solidFill>
          <a:ln>
            <a:noFill/>
          </a:ln>
          <a:effectLs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22" name="Text Box 21"/>
          <p:cNvSpPr txBox="1">
            <a:spLocks noChangeArrowheads="1"/>
          </p:cNvSpPr>
          <p:nvPr/>
        </p:nvSpPr>
        <p:spPr bwMode="auto">
          <a:xfrm>
            <a:off x="5160505" y="367762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49" name="Text Box 49"/>
          <p:cNvSpPr txBox="1">
            <a:spLocks noChangeArrowheads="1"/>
          </p:cNvSpPr>
          <p:nvPr/>
        </p:nvSpPr>
        <p:spPr bwMode="auto">
          <a:xfrm>
            <a:off x="5557032" y="3092432"/>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Tree>
    <p:extLst>
      <p:ext uri="{BB962C8B-B14F-4D97-AF65-F5344CB8AC3E}">
        <p14:creationId xmlns:p14="http://schemas.microsoft.com/office/powerpoint/2010/main" val="1953030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959224" y="3528826"/>
            <a:ext cx="7297270"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a:t>
            </a:r>
            <a:r>
              <a:rPr lang="zh-CN" altLang="en-US" sz="1600" b="1" dirty="0" smtClean="0">
                <a:solidFill>
                  <a:schemeClr val="bg1"/>
                </a:solidFill>
                <a:latin typeface="微软雅黑" pitchFamily="34" charset="-122"/>
                <a:ea typeface="微软雅黑" pitchFamily="34" charset="-122"/>
              </a:rPr>
              <a:t>指针：占 </a:t>
            </a:r>
            <a:r>
              <a:rPr lang="en-US" altLang="zh-CN" sz="1600" b="1" dirty="0" smtClean="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a:t>
            </a:r>
            <a:r>
              <a:rPr lang="zh-CN" altLang="en-US" sz="1600" b="1" dirty="0" smtClean="0">
                <a:solidFill>
                  <a:schemeClr val="bg1"/>
                </a:solidFill>
                <a:latin typeface="微软雅黑" pitchFamily="34" charset="-122"/>
                <a:ea typeface="微软雅黑" pitchFamily="34" charset="-122"/>
              </a:rPr>
              <a:t>在 </a:t>
            </a:r>
            <a:r>
              <a:rPr lang="en-US" altLang="zh-CN" sz="1600" b="1" dirty="0" smtClean="0">
                <a:solidFill>
                  <a:schemeClr val="bg1"/>
                </a:solidFill>
                <a:latin typeface="微软雅黑" pitchFamily="34" charset="-122"/>
                <a:ea typeface="微软雅黑" pitchFamily="34" charset="-122"/>
              </a:rPr>
              <a:t>URG = </a:t>
            </a:r>
            <a:r>
              <a:rPr lang="en-US" altLang="zh-CN" sz="1600" b="1" dirty="0">
                <a:solidFill>
                  <a:schemeClr val="bg1"/>
                </a:solidFill>
                <a:latin typeface="微软雅黑" pitchFamily="34" charset="-122"/>
                <a:ea typeface="微软雅黑" pitchFamily="34" charset="-122"/>
              </a:rPr>
              <a:t>1</a:t>
            </a:r>
            <a:r>
              <a:rPr lang="zh-CN" altLang="en-US" sz="1600" b="1" dirty="0" smtClean="0">
                <a:solidFill>
                  <a:schemeClr val="bg1"/>
                </a:solidFill>
                <a:latin typeface="微软雅黑" pitchFamily="34" charset="-122"/>
                <a:ea typeface="微软雅黑" pitchFamily="34" charset="-122"/>
              </a:rPr>
              <a:t>时，指出</a:t>
            </a:r>
            <a:r>
              <a:rPr lang="zh-CN" altLang="en-US" sz="1600" b="1" dirty="0">
                <a:solidFill>
                  <a:schemeClr val="bg1"/>
                </a:solidFill>
                <a:latin typeface="微软雅黑" pitchFamily="34" charset="-122"/>
                <a:ea typeface="微软雅黑" pitchFamily="34" charset="-122"/>
              </a:rPr>
              <a:t>本报文段中的紧急数据的字节数（紧急数据结束后就是普通数据），指出了紧急数据的末尾在报文段中的位置。</a:t>
            </a:r>
            <a:r>
              <a:rPr lang="zh-CN" altLang="en-US" sz="1600" b="1" dirty="0" smtClean="0">
                <a:solidFill>
                  <a:schemeClr val="bg1"/>
                </a:solidFill>
                <a:latin typeface="微软雅黑" pitchFamily="34" charset="-122"/>
                <a:ea typeface="微软雅黑" pitchFamily="34" charset="-122"/>
              </a:rPr>
              <a:t> </a:t>
            </a:r>
            <a:endParaRPr lang="zh-CN" altLang="en-US" sz="1600" b="1" dirty="0">
              <a:solidFill>
                <a:schemeClr val="bg1"/>
              </a:solidFill>
              <a:latin typeface="微软雅黑" pitchFamily="34" charset="-122"/>
              <a:ea typeface="微软雅黑" pitchFamily="34" charset="-122"/>
            </a:endParaRPr>
          </a:p>
        </p:txBody>
      </p:sp>
      <p:sp>
        <p:nvSpPr>
          <p:cNvPr id="86" name="Rectangle 104"/>
          <p:cNvSpPr>
            <a:spLocks noChangeArrowheads="1"/>
          </p:cNvSpPr>
          <p:nvPr/>
        </p:nvSpPr>
        <p:spPr bwMode="auto">
          <a:xfrm>
            <a:off x="4496711" y="2713745"/>
            <a:ext cx="2344800"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44325"/>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smtClean="0">
                <a:solidFill>
                  <a:schemeClr val="bg1"/>
                </a:solidFill>
                <a:latin typeface="微软雅黑" pitchFamily="34" charset="-122"/>
                <a:ea typeface="微软雅黑" pitchFamily="34" charset="-122"/>
              </a:rPr>
              <a:t>选项：长度</a:t>
            </a:r>
            <a:r>
              <a:rPr lang="zh-CN" altLang="en-US" sz="1600" b="1" dirty="0">
                <a:solidFill>
                  <a:schemeClr val="bg1"/>
                </a:solidFill>
                <a:latin typeface="微软雅黑" pitchFamily="34" charset="-122"/>
                <a:ea typeface="微软雅黑" pitchFamily="34" charset="-122"/>
              </a:rPr>
              <a:t>可变，最长可</a:t>
            </a:r>
            <a:r>
              <a:rPr lang="zh-CN" altLang="en-US" sz="1600" b="1" dirty="0" smtClean="0">
                <a:solidFill>
                  <a:schemeClr val="bg1"/>
                </a:solidFill>
                <a:latin typeface="微软雅黑" pitchFamily="34" charset="-122"/>
                <a:ea typeface="微软雅黑" pitchFamily="34" charset="-122"/>
              </a:rPr>
              <a:t>达 </a:t>
            </a:r>
            <a:r>
              <a:rPr lang="en-US" altLang="zh-CN" sz="1600" b="1" dirty="0" smtClean="0">
                <a:solidFill>
                  <a:schemeClr val="bg1"/>
                </a:solidFill>
                <a:latin typeface="微软雅黑" pitchFamily="34" charset="-122"/>
                <a:ea typeface="微软雅黑" pitchFamily="34" charset="-122"/>
              </a:rPr>
              <a:t>40 </a:t>
            </a:r>
            <a:r>
              <a:rPr lang="zh-CN" altLang="en-US" sz="1600" b="1" dirty="0" smtClean="0">
                <a:solidFill>
                  <a:schemeClr val="bg1"/>
                </a:solidFill>
                <a:latin typeface="微软雅黑" pitchFamily="34" charset="-122"/>
                <a:ea typeface="微软雅黑" pitchFamily="34" charset="-122"/>
              </a:rPr>
              <a:t>字节。 </a:t>
            </a:r>
            <a:endParaRPr lang="zh-CN" altLang="en-US" sz="16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63176"/>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smtClean="0">
                <a:solidFill>
                  <a:schemeClr val="bg1"/>
                </a:solidFill>
                <a:latin typeface="微软雅黑" pitchFamily="34" charset="-122"/>
                <a:ea typeface="微软雅黑" pitchFamily="34" charset="-122"/>
              </a:rPr>
              <a:t>填充：使整个 </a:t>
            </a:r>
            <a:r>
              <a:rPr lang="en-US" altLang="zh-CN" sz="1600" b="1" dirty="0" smtClean="0">
                <a:solidFill>
                  <a:schemeClr val="bg1"/>
                </a:solidFill>
                <a:latin typeface="微软雅黑" pitchFamily="34" charset="-122"/>
                <a:ea typeface="微软雅黑" pitchFamily="34" charset="-122"/>
              </a:rPr>
              <a:t>TCP </a:t>
            </a:r>
            <a:r>
              <a:rPr lang="zh-CN" altLang="en-US" sz="1600" b="1" dirty="0" smtClean="0">
                <a:solidFill>
                  <a:schemeClr val="bg1"/>
                </a:solidFill>
                <a:latin typeface="微软雅黑" pitchFamily="34" charset="-122"/>
                <a:ea typeface="微软雅黑" pitchFamily="34" charset="-122"/>
              </a:rPr>
              <a:t>首部</a:t>
            </a:r>
            <a:r>
              <a:rPr lang="zh-CN" altLang="en-US" sz="1600" b="1" dirty="0">
                <a:solidFill>
                  <a:schemeClr val="bg1"/>
                </a:solidFill>
                <a:latin typeface="微软雅黑" pitchFamily="34" charset="-122"/>
                <a:ea typeface="微软雅黑" pitchFamily="34" charset="-122"/>
              </a:rPr>
              <a:t>长度</a:t>
            </a:r>
            <a:r>
              <a:rPr lang="zh-CN" altLang="en-US" sz="1600" b="1" dirty="0" smtClean="0">
                <a:solidFill>
                  <a:schemeClr val="bg1"/>
                </a:solidFill>
                <a:latin typeface="微软雅黑" pitchFamily="34" charset="-122"/>
                <a:ea typeface="微软雅黑" pitchFamily="34" charset="-122"/>
              </a:rPr>
              <a:t>是 </a:t>
            </a:r>
            <a:r>
              <a:rPr lang="en-US" altLang="zh-CN" sz="1600" b="1" dirty="0" smtClean="0">
                <a:solidFill>
                  <a:schemeClr val="bg1"/>
                </a:solidFill>
                <a:latin typeface="微软雅黑" pitchFamily="34" charset="-122"/>
                <a:ea typeface="微软雅黑" pitchFamily="34" charset="-122"/>
              </a:rPr>
              <a:t>4 </a:t>
            </a:r>
            <a:r>
              <a:rPr lang="zh-CN" altLang="en-US" sz="1600" b="1" dirty="0" smtClean="0">
                <a:solidFill>
                  <a:schemeClr val="bg1"/>
                </a:solidFill>
                <a:latin typeface="微软雅黑" pitchFamily="34" charset="-122"/>
                <a:ea typeface="微软雅黑" pitchFamily="34" charset="-122"/>
              </a:rPr>
              <a:t>字节</a:t>
            </a:r>
            <a:r>
              <a:rPr lang="zh-CN" altLang="en-US" sz="1600" b="1" dirty="0">
                <a:solidFill>
                  <a:schemeClr val="bg1"/>
                </a:solidFill>
                <a:latin typeface="微软雅黑" pitchFamily="34" charset="-122"/>
                <a:ea typeface="微软雅黑" pitchFamily="34" charset="-122"/>
              </a:rPr>
              <a:t>的整数倍</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a:off x="5668142" y="3110963"/>
            <a:ext cx="1185287"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767242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45144" y="62312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3188618" y="60003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可靠信道与不可靠信道</a:t>
            </a:r>
          </a:p>
        </p:txBody>
      </p:sp>
      <p:sp>
        <p:nvSpPr>
          <p:cNvPr id="16" name="圆角矩形 15"/>
          <p:cNvSpPr/>
          <p:nvPr/>
        </p:nvSpPr>
        <p:spPr>
          <a:xfrm>
            <a:off x="545144" y="1010920"/>
            <a:ext cx="8053711"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p:nvSpPr>
        <p:spPr bwMode="auto">
          <a:xfrm>
            <a:off x="1417231" y="2460055"/>
            <a:ext cx="3153585" cy="1531809"/>
          </a:xfrm>
          <a:prstGeom prst="rect">
            <a:avLst/>
          </a:prstGeom>
          <a:solidFill>
            <a:schemeClr val="accent2">
              <a:lumMod val="40000"/>
              <a:lumOff val="60000"/>
            </a:schemeClr>
          </a:solidFill>
          <a:ln>
            <a:solidFill>
              <a:schemeClr val="tx1"/>
            </a:solidFill>
            <a:prstDash val="dash"/>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 name="Line 8"/>
          <p:cNvSpPr>
            <a:spLocks noChangeShapeType="1"/>
          </p:cNvSpPr>
          <p:nvPr/>
        </p:nvSpPr>
        <p:spPr bwMode="auto">
          <a:xfrm>
            <a:off x="1426904" y="2471876"/>
            <a:ext cx="3143912"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 name="Text Box 9"/>
          <p:cNvSpPr txBox="1">
            <a:spLocks noChangeArrowheads="1"/>
          </p:cNvSpPr>
          <p:nvPr/>
        </p:nvSpPr>
        <p:spPr bwMode="auto">
          <a:xfrm>
            <a:off x="1417231" y="1683996"/>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应</a:t>
            </a:r>
          </a:p>
          <a:p>
            <a:pPr algn="l" eaLnBrk="1" hangingPunct="1"/>
            <a:r>
              <a:rPr lang="zh-CN" altLang="en-US" sz="1400" dirty="0">
                <a:latin typeface="微软雅黑" pitchFamily="34" charset="-122"/>
                <a:ea typeface="微软雅黑" pitchFamily="34" charset="-122"/>
              </a:rPr>
              <a:t>用</a:t>
            </a:r>
          </a:p>
          <a:p>
            <a:pPr algn="l" eaLnBrk="1" hangingPunct="1"/>
            <a:r>
              <a:rPr lang="zh-CN" altLang="en-US" sz="1400" dirty="0">
                <a:latin typeface="微软雅黑" pitchFamily="34" charset="-122"/>
                <a:ea typeface="微软雅黑" pitchFamily="34" charset="-122"/>
              </a:rPr>
              <a:t>层</a:t>
            </a:r>
          </a:p>
        </p:txBody>
      </p:sp>
      <p:sp>
        <p:nvSpPr>
          <p:cNvPr id="22" name="Text Box 10"/>
          <p:cNvSpPr txBox="1">
            <a:spLocks noChangeArrowheads="1"/>
          </p:cNvSpPr>
          <p:nvPr/>
        </p:nvSpPr>
        <p:spPr bwMode="auto">
          <a:xfrm>
            <a:off x="1426903" y="2874897"/>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层</a:t>
            </a:r>
          </a:p>
        </p:txBody>
      </p:sp>
      <p:sp>
        <p:nvSpPr>
          <p:cNvPr id="28" name="AutoShape 14"/>
          <p:cNvSpPr>
            <a:spLocks noChangeArrowheads="1"/>
          </p:cNvSpPr>
          <p:nvPr/>
        </p:nvSpPr>
        <p:spPr bwMode="auto">
          <a:xfrm rot="16200000">
            <a:off x="2838266" y="2376810"/>
            <a:ext cx="303071" cy="1458297"/>
          </a:xfrm>
          <a:prstGeom prst="can">
            <a:avLst>
              <a:gd name="adj" fmla="val 52844"/>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9525">
            <a:solidFill>
              <a:srgbClr val="000000"/>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CC"/>
              </a:solidFill>
              <a:effectLst/>
              <a:uLnTx/>
              <a:uFillTx/>
              <a:latin typeface="微软雅黑" pitchFamily="34" charset="-122"/>
              <a:ea typeface="微软雅黑" pitchFamily="34" charset="-122"/>
            </a:endParaRPr>
          </a:p>
        </p:txBody>
      </p:sp>
      <p:sp>
        <p:nvSpPr>
          <p:cNvPr id="29" name="Text Box 20"/>
          <p:cNvSpPr txBox="1">
            <a:spLocks noChangeArrowheads="1"/>
          </p:cNvSpPr>
          <p:nvPr/>
        </p:nvSpPr>
        <p:spPr bwMode="auto">
          <a:xfrm>
            <a:off x="2368012" y="2964931"/>
            <a:ext cx="13516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全双工可靠信道</a:t>
            </a:r>
          </a:p>
        </p:txBody>
      </p:sp>
      <p:sp>
        <p:nvSpPr>
          <p:cNvPr id="35" name="Text Box 27"/>
          <p:cNvSpPr txBox="1">
            <a:spLocks noChangeArrowheads="1"/>
          </p:cNvSpPr>
          <p:nvPr/>
        </p:nvSpPr>
        <p:spPr bwMode="auto">
          <a:xfrm>
            <a:off x="2087434" y="3329338"/>
            <a:ext cx="1966406"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面向</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连接</a:t>
            </a: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的协议</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如 </a:t>
            </a:r>
            <a:r>
              <a:rPr kumimoji="1" lang="en-US" altLang="zh-CN"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TCP</a:t>
            </a: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7" name="Line 29"/>
          <p:cNvSpPr>
            <a:spLocks noChangeShapeType="1"/>
          </p:cNvSpPr>
          <p:nvPr/>
        </p:nvSpPr>
        <p:spPr bwMode="auto">
          <a:xfrm>
            <a:off x="2002215"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8" name="Line 30"/>
          <p:cNvSpPr>
            <a:spLocks noChangeShapeType="1"/>
          </p:cNvSpPr>
          <p:nvPr/>
        </p:nvSpPr>
        <p:spPr bwMode="auto">
          <a:xfrm flipV="1">
            <a:off x="399694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4" name="Text Box 13"/>
          <p:cNvSpPr txBox="1">
            <a:spLocks noChangeArrowheads="1"/>
          </p:cNvSpPr>
          <p:nvPr/>
        </p:nvSpPr>
        <p:spPr bwMode="auto">
          <a:xfrm>
            <a:off x="3445541" y="132046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smtClean="0">
                <a:latin typeface="微软雅黑" pitchFamily="34" charset="-122"/>
                <a:ea typeface="微软雅黑" pitchFamily="34" charset="-122"/>
              </a:rPr>
              <a:t>接收进程</a:t>
            </a:r>
            <a:endParaRPr lang="zh-CN" altLang="en-US" sz="1400" dirty="0">
              <a:latin typeface="微软雅黑" pitchFamily="34" charset="-122"/>
              <a:ea typeface="微软雅黑" pitchFamily="34" charset="-122"/>
            </a:endParaRPr>
          </a:p>
        </p:txBody>
      </p:sp>
      <p:sp>
        <p:nvSpPr>
          <p:cNvPr id="65" name="Text Box 59"/>
          <p:cNvSpPr txBox="1">
            <a:spLocks noChangeArrowheads="1"/>
          </p:cNvSpPr>
          <p:nvPr/>
        </p:nvSpPr>
        <p:spPr bwMode="auto">
          <a:xfrm>
            <a:off x="1714408" y="134051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smtClean="0">
                <a:latin typeface="微软雅黑" pitchFamily="34" charset="-122"/>
                <a:ea typeface="微软雅黑" pitchFamily="34" charset="-122"/>
              </a:rPr>
              <a:t>发送进程</a:t>
            </a:r>
            <a:endParaRPr lang="zh-CN" altLang="en-US" sz="1400" dirty="0">
              <a:latin typeface="微软雅黑" pitchFamily="34" charset="-122"/>
              <a:ea typeface="微软雅黑" pitchFamily="34" charset="-122"/>
            </a:endParaRPr>
          </a:p>
        </p:txBody>
      </p:sp>
      <p:sp>
        <p:nvSpPr>
          <p:cNvPr id="66" name="Rectangle 24"/>
          <p:cNvSpPr>
            <a:spLocks noChangeArrowheads="1"/>
          </p:cNvSpPr>
          <p:nvPr/>
        </p:nvSpPr>
        <p:spPr bwMode="auto">
          <a:xfrm>
            <a:off x="2203989" y="1759203"/>
            <a:ext cx="271954" cy="633732"/>
          </a:xfrm>
          <a:prstGeom prst="rect">
            <a:avLst/>
          </a:prstGeom>
          <a:solidFill>
            <a:srgbClr val="00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67" name="Rectangle 24"/>
          <p:cNvSpPr>
            <a:spLocks noChangeArrowheads="1"/>
          </p:cNvSpPr>
          <p:nvPr/>
        </p:nvSpPr>
        <p:spPr bwMode="auto">
          <a:xfrm>
            <a:off x="3972698" y="1759203"/>
            <a:ext cx="271954" cy="633732"/>
          </a:xfrm>
          <a:prstGeom prst="rect">
            <a:avLst/>
          </a:prstGeom>
          <a:solidFill>
            <a:srgbClr val="00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grpSp>
        <p:nvGrpSpPr>
          <p:cNvPr id="24" name="Group 15"/>
          <p:cNvGrpSpPr>
            <a:grpSpLocks/>
          </p:cNvGrpSpPr>
          <p:nvPr/>
        </p:nvGrpSpPr>
        <p:grpSpPr bwMode="auto">
          <a:xfrm>
            <a:off x="2138234" y="1612957"/>
            <a:ext cx="1755539" cy="1493005"/>
            <a:chOff x="865" y="1467"/>
            <a:chExt cx="1348" cy="931"/>
          </a:xfrm>
        </p:grpSpPr>
        <p:sp>
          <p:nvSpPr>
            <p:cNvPr id="26" name="Freeform 17"/>
            <p:cNvSpPr>
              <a:spLocks/>
            </p:cNvSpPr>
            <p:nvPr/>
          </p:nvSpPr>
          <p:spPr bwMode="auto">
            <a:xfrm flipH="1">
              <a:off x="2072" y="1467"/>
              <a:ext cx="14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 name="Freeform 16"/>
            <p:cNvSpPr>
              <a:spLocks/>
            </p:cNvSpPr>
            <p:nvPr/>
          </p:nvSpPr>
          <p:spPr bwMode="auto">
            <a:xfrm>
              <a:off x="865" y="1474"/>
              <a:ext cx="20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9" name="Rectangle 5"/>
          <p:cNvSpPr>
            <a:spLocks noChangeArrowheads="1"/>
          </p:cNvSpPr>
          <p:nvPr/>
        </p:nvSpPr>
        <p:spPr bwMode="auto">
          <a:xfrm>
            <a:off x="4768209" y="2460055"/>
            <a:ext cx="3153585" cy="1531809"/>
          </a:xfrm>
          <a:prstGeom prst="rect">
            <a:avLst/>
          </a:prstGeom>
          <a:solidFill>
            <a:schemeClr val="accent2">
              <a:lumMod val="40000"/>
              <a:lumOff val="60000"/>
            </a:schemeClr>
          </a:solidFill>
          <a:ln>
            <a:solidFill>
              <a:schemeClr val="tx1"/>
            </a:solidFill>
            <a:prstDash val="dash"/>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 name="AutoShape 6"/>
          <p:cNvSpPr>
            <a:spLocks noChangeArrowheads="1"/>
          </p:cNvSpPr>
          <p:nvPr/>
        </p:nvSpPr>
        <p:spPr bwMode="auto">
          <a:xfrm>
            <a:off x="7156237" y="1190339"/>
            <a:ext cx="500820" cy="458906"/>
          </a:xfrm>
          <a:prstGeom prst="cloudCallout">
            <a:avLst>
              <a:gd name="adj1" fmla="val -45565"/>
              <a:gd name="adj2" fmla="val 111593"/>
            </a:avLst>
          </a:prstGeom>
          <a:solidFill>
            <a:srgbClr val="FFFF66"/>
          </a:solidFill>
          <a:ln w="9525">
            <a:solidFill>
              <a:srgbClr val="000000"/>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 name="Text Box 7"/>
          <p:cNvSpPr txBox="1">
            <a:spLocks noChangeArrowheads="1"/>
          </p:cNvSpPr>
          <p:nvPr/>
        </p:nvSpPr>
        <p:spPr bwMode="auto">
          <a:xfrm>
            <a:off x="7223944" y="1238227"/>
            <a:ext cx="263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p>
        </p:txBody>
      </p:sp>
      <p:sp>
        <p:nvSpPr>
          <p:cNvPr id="23" name="Text Box 13"/>
          <p:cNvSpPr txBox="1">
            <a:spLocks noChangeArrowheads="1"/>
          </p:cNvSpPr>
          <p:nvPr/>
        </p:nvSpPr>
        <p:spPr bwMode="auto">
          <a:xfrm>
            <a:off x="6208954" y="130041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smtClean="0">
                <a:latin typeface="微软雅黑" pitchFamily="34" charset="-122"/>
                <a:ea typeface="微软雅黑" pitchFamily="34" charset="-122"/>
              </a:rPr>
              <a:t>接收进程</a:t>
            </a:r>
            <a:endParaRPr lang="zh-CN" altLang="en-US" sz="1400" dirty="0">
              <a:latin typeface="微软雅黑" pitchFamily="34" charset="-122"/>
              <a:ea typeface="微软雅黑" pitchFamily="34" charset="-122"/>
            </a:endParaRPr>
          </a:p>
        </p:txBody>
      </p:sp>
      <p:grpSp>
        <p:nvGrpSpPr>
          <p:cNvPr id="30" name="Group 21"/>
          <p:cNvGrpSpPr>
            <a:grpSpLocks/>
          </p:cNvGrpSpPr>
          <p:nvPr/>
        </p:nvGrpSpPr>
        <p:grpSpPr bwMode="auto">
          <a:xfrm>
            <a:off x="5285535" y="1601646"/>
            <a:ext cx="1449798" cy="1504317"/>
            <a:chOff x="3508" y="1467"/>
            <a:chExt cx="1349" cy="931"/>
          </a:xfrm>
        </p:grpSpPr>
        <p:sp>
          <p:nvSpPr>
            <p:cNvPr id="31"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33" name="Rectangle 24"/>
          <p:cNvSpPr>
            <a:spLocks noChangeArrowheads="1"/>
          </p:cNvSpPr>
          <p:nvPr/>
        </p:nvSpPr>
        <p:spPr bwMode="auto">
          <a:xfrm>
            <a:off x="5365870" y="1759203"/>
            <a:ext cx="271954" cy="633732"/>
          </a:xfrm>
          <a:prstGeom prst="rect">
            <a:avLst/>
          </a:prstGeom>
          <a:solidFill>
            <a:srgbClr val="00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34" name="Line 26"/>
          <p:cNvSpPr>
            <a:spLocks noChangeShapeType="1"/>
          </p:cNvSpPr>
          <p:nvPr/>
        </p:nvSpPr>
        <p:spPr bwMode="auto">
          <a:xfrm>
            <a:off x="4768209" y="2471877"/>
            <a:ext cx="3153585"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6" name="Text Box 28"/>
          <p:cNvSpPr txBox="1">
            <a:spLocks noChangeArrowheads="1"/>
          </p:cNvSpPr>
          <p:nvPr/>
        </p:nvSpPr>
        <p:spPr bwMode="auto">
          <a:xfrm>
            <a:off x="5325356" y="3329338"/>
            <a:ext cx="177318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无</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连接</a:t>
            </a: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的协议</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如 </a:t>
            </a:r>
            <a:r>
              <a:rPr kumimoji="1" lang="en-US" altLang="zh-CN"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UDP</a:t>
            </a:r>
            <a:r>
              <a:rPr kumimoji="1" lang="zh-CN" altLang="en-US" sz="1400" b="1" i="0" u="none" strike="noStrike" kern="0" cap="none" spc="0" normalizeH="0" baseline="0" noProof="0" dirty="0" smtClean="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9" name="Line 31"/>
          <p:cNvSpPr>
            <a:spLocks noChangeShapeType="1"/>
          </p:cNvSpPr>
          <p:nvPr/>
        </p:nvSpPr>
        <p:spPr bwMode="auto">
          <a:xfrm flipV="1">
            <a:off x="683850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2"/>
          <p:cNvSpPr>
            <a:spLocks noChangeShapeType="1"/>
          </p:cNvSpPr>
          <p:nvPr/>
        </p:nvSpPr>
        <p:spPr bwMode="auto">
          <a:xfrm>
            <a:off x="5194184"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41" name="Group 33"/>
          <p:cNvGrpSpPr>
            <a:grpSpLocks/>
          </p:cNvGrpSpPr>
          <p:nvPr/>
        </p:nvGrpSpPr>
        <p:grpSpPr bwMode="auto">
          <a:xfrm>
            <a:off x="5467145" y="2745366"/>
            <a:ext cx="1158183" cy="607340"/>
            <a:chOff x="1776" y="2768"/>
            <a:chExt cx="1824" cy="736"/>
          </a:xfrm>
          <a:solidFill>
            <a:srgbClr val="0000FF"/>
          </a:solidFill>
        </p:grpSpPr>
        <p:grpSp>
          <p:nvGrpSpPr>
            <p:cNvPr id="42" name="Group 34"/>
            <p:cNvGrpSpPr>
              <a:grpSpLocks/>
            </p:cNvGrpSpPr>
            <p:nvPr/>
          </p:nvGrpSpPr>
          <p:grpSpPr bwMode="auto">
            <a:xfrm>
              <a:off x="1787" y="2783"/>
              <a:ext cx="1813" cy="721"/>
              <a:chOff x="1787" y="2783"/>
              <a:chExt cx="1813" cy="721"/>
            </a:xfrm>
            <a:grpFill/>
          </p:grpSpPr>
          <p:sp>
            <p:nvSpPr>
              <p:cNvPr id="52" name="Oval 35"/>
              <p:cNvSpPr>
                <a:spLocks noChangeArrowheads="1"/>
              </p:cNvSpPr>
              <p:nvPr/>
            </p:nvSpPr>
            <p:spPr bwMode="auto">
              <a:xfrm>
                <a:off x="2413" y="2783"/>
                <a:ext cx="780" cy="291"/>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Oval 36"/>
              <p:cNvSpPr>
                <a:spLocks noChangeArrowheads="1"/>
              </p:cNvSpPr>
              <p:nvPr/>
            </p:nvSpPr>
            <p:spPr bwMode="auto">
              <a:xfrm>
                <a:off x="1974" y="2863"/>
                <a:ext cx="593" cy="291"/>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Oval 37"/>
              <p:cNvSpPr>
                <a:spLocks noChangeArrowheads="1"/>
              </p:cNvSpPr>
              <p:nvPr/>
            </p:nvSpPr>
            <p:spPr bwMode="auto">
              <a:xfrm>
                <a:off x="1787" y="3045"/>
                <a:ext cx="396" cy="233"/>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Oval 38"/>
              <p:cNvSpPr>
                <a:spLocks noChangeArrowheads="1"/>
              </p:cNvSpPr>
              <p:nvPr/>
            </p:nvSpPr>
            <p:spPr bwMode="auto">
              <a:xfrm>
                <a:off x="1908" y="3154"/>
                <a:ext cx="604" cy="255"/>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Oval 39"/>
              <p:cNvSpPr>
                <a:spLocks noChangeArrowheads="1"/>
              </p:cNvSpPr>
              <p:nvPr/>
            </p:nvSpPr>
            <p:spPr bwMode="auto">
              <a:xfrm>
                <a:off x="2347" y="3198"/>
                <a:ext cx="912" cy="30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Oval 40"/>
              <p:cNvSpPr>
                <a:spLocks noChangeArrowheads="1"/>
              </p:cNvSpPr>
              <p:nvPr/>
            </p:nvSpPr>
            <p:spPr bwMode="auto">
              <a:xfrm>
                <a:off x="2941" y="2870"/>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Oval 41"/>
              <p:cNvSpPr>
                <a:spLocks noChangeArrowheads="1"/>
              </p:cNvSpPr>
              <p:nvPr/>
            </p:nvSpPr>
            <p:spPr bwMode="auto">
              <a:xfrm>
                <a:off x="3029" y="3023"/>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Oval 42"/>
              <p:cNvSpPr>
                <a:spLocks noChangeArrowheads="1"/>
              </p:cNvSpPr>
              <p:nvPr/>
            </p:nvSpPr>
            <p:spPr bwMode="auto">
              <a:xfrm>
                <a:off x="2974" y="3074"/>
                <a:ext cx="571"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Oval 43"/>
              <p:cNvSpPr>
                <a:spLocks noChangeArrowheads="1"/>
              </p:cNvSpPr>
              <p:nvPr/>
            </p:nvSpPr>
            <p:spPr bwMode="auto">
              <a:xfrm>
                <a:off x="2117" y="2957"/>
                <a:ext cx="1175"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43" name="Oval 44"/>
            <p:cNvSpPr>
              <a:spLocks noChangeArrowheads="1"/>
            </p:cNvSpPr>
            <p:nvPr/>
          </p:nvSpPr>
          <p:spPr bwMode="auto">
            <a:xfrm>
              <a:off x="2402" y="2768"/>
              <a:ext cx="780" cy="291"/>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Oval 45"/>
            <p:cNvSpPr>
              <a:spLocks noChangeArrowheads="1"/>
            </p:cNvSpPr>
            <p:nvPr/>
          </p:nvSpPr>
          <p:spPr bwMode="auto">
            <a:xfrm>
              <a:off x="1963" y="2848"/>
              <a:ext cx="593" cy="292"/>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Oval 46"/>
            <p:cNvSpPr>
              <a:spLocks noChangeArrowheads="1"/>
            </p:cNvSpPr>
            <p:nvPr/>
          </p:nvSpPr>
          <p:spPr bwMode="auto">
            <a:xfrm>
              <a:off x="1776" y="3030"/>
              <a:ext cx="396" cy="234"/>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Oval 47"/>
            <p:cNvSpPr>
              <a:spLocks noChangeArrowheads="1"/>
            </p:cNvSpPr>
            <p:nvPr/>
          </p:nvSpPr>
          <p:spPr bwMode="auto">
            <a:xfrm>
              <a:off x="1897" y="3140"/>
              <a:ext cx="604" cy="255"/>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Oval 48"/>
            <p:cNvSpPr>
              <a:spLocks noChangeArrowheads="1"/>
            </p:cNvSpPr>
            <p:nvPr/>
          </p:nvSpPr>
          <p:spPr bwMode="auto">
            <a:xfrm>
              <a:off x="2336" y="3183"/>
              <a:ext cx="912" cy="30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Oval 49"/>
            <p:cNvSpPr>
              <a:spLocks noChangeArrowheads="1"/>
            </p:cNvSpPr>
            <p:nvPr/>
          </p:nvSpPr>
          <p:spPr bwMode="auto">
            <a:xfrm>
              <a:off x="2930" y="2855"/>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Oval 50"/>
            <p:cNvSpPr>
              <a:spLocks noChangeArrowheads="1"/>
            </p:cNvSpPr>
            <p:nvPr/>
          </p:nvSpPr>
          <p:spPr bwMode="auto">
            <a:xfrm>
              <a:off x="3018" y="3008"/>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Oval 51"/>
            <p:cNvSpPr>
              <a:spLocks noChangeArrowheads="1"/>
            </p:cNvSpPr>
            <p:nvPr/>
          </p:nvSpPr>
          <p:spPr bwMode="auto">
            <a:xfrm>
              <a:off x="2963" y="3059"/>
              <a:ext cx="571"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Oval 52"/>
            <p:cNvSpPr>
              <a:spLocks noChangeArrowheads="1"/>
            </p:cNvSpPr>
            <p:nvPr/>
          </p:nvSpPr>
          <p:spPr bwMode="auto">
            <a:xfrm>
              <a:off x="2106" y="2943"/>
              <a:ext cx="1175"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1" name="Text Box 53"/>
          <p:cNvSpPr txBox="1">
            <a:spLocks noChangeArrowheads="1"/>
          </p:cNvSpPr>
          <p:nvPr/>
        </p:nvSpPr>
        <p:spPr bwMode="auto">
          <a:xfrm>
            <a:off x="5544390" y="2916811"/>
            <a:ext cx="101822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不可靠信道</a:t>
            </a:r>
          </a:p>
        </p:txBody>
      </p:sp>
      <p:sp>
        <p:nvSpPr>
          <p:cNvPr id="62" name="Text Box 59"/>
          <p:cNvSpPr txBox="1">
            <a:spLocks noChangeArrowheads="1"/>
          </p:cNvSpPr>
          <p:nvPr/>
        </p:nvSpPr>
        <p:spPr bwMode="auto">
          <a:xfrm>
            <a:off x="4844895" y="132046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smtClean="0">
                <a:latin typeface="微软雅黑" pitchFamily="34" charset="-122"/>
                <a:ea typeface="微软雅黑" pitchFamily="34" charset="-122"/>
              </a:rPr>
              <a:t>发送进程</a:t>
            </a:r>
            <a:endParaRPr lang="zh-CN" altLang="en-US" sz="1400" dirty="0">
              <a:latin typeface="微软雅黑" pitchFamily="34" charset="-122"/>
              <a:ea typeface="微软雅黑" pitchFamily="34" charset="-122"/>
            </a:endParaRPr>
          </a:p>
        </p:txBody>
      </p:sp>
      <p:sp>
        <p:nvSpPr>
          <p:cNvPr id="63" name="Rectangle 24"/>
          <p:cNvSpPr>
            <a:spLocks noChangeArrowheads="1"/>
          </p:cNvSpPr>
          <p:nvPr/>
        </p:nvSpPr>
        <p:spPr bwMode="auto">
          <a:xfrm>
            <a:off x="6848867" y="1759203"/>
            <a:ext cx="271954" cy="633732"/>
          </a:xfrm>
          <a:prstGeom prst="rect">
            <a:avLst/>
          </a:prstGeom>
          <a:solidFill>
            <a:srgbClr val="FFFF66"/>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a:t>
            </a:r>
            <a:r>
              <a:rPr kumimoji="1" lang="zh-CN" altLang="en-US" sz="1200" b="1" dirty="0" smtClean="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645371"/>
            <a:ext cx="7086600" cy="803297"/>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400" b="1" dirty="0" smtClean="0">
                <a:solidFill>
                  <a:schemeClr val="bg1"/>
                </a:solidFill>
                <a:latin typeface="微软雅黑" pitchFamily="34" charset="-122"/>
                <a:ea typeface="微软雅黑" pitchFamily="34" charset="-122"/>
              </a:rPr>
              <a:t>选项：长度</a:t>
            </a:r>
            <a:r>
              <a:rPr lang="zh-CN" altLang="en-US" sz="1400" b="1" dirty="0">
                <a:solidFill>
                  <a:schemeClr val="bg1"/>
                </a:solidFill>
                <a:latin typeface="微软雅黑" pitchFamily="34" charset="-122"/>
                <a:ea typeface="微软雅黑" pitchFamily="34" charset="-122"/>
              </a:rPr>
              <a:t>可变，最长可</a:t>
            </a:r>
            <a:r>
              <a:rPr lang="zh-CN" altLang="en-US" sz="1400" b="1" dirty="0" smtClean="0">
                <a:solidFill>
                  <a:schemeClr val="bg1"/>
                </a:solidFill>
                <a:latin typeface="微软雅黑" pitchFamily="34" charset="-122"/>
                <a:ea typeface="微软雅黑" pitchFamily="34" charset="-122"/>
              </a:rPr>
              <a:t>达 </a:t>
            </a:r>
            <a:r>
              <a:rPr lang="en-US" altLang="zh-CN" sz="1400" b="1" dirty="0" smtClean="0">
                <a:solidFill>
                  <a:schemeClr val="bg1"/>
                </a:solidFill>
                <a:latin typeface="微软雅黑" pitchFamily="34" charset="-122"/>
                <a:ea typeface="微软雅黑" pitchFamily="34" charset="-122"/>
              </a:rPr>
              <a:t>40 </a:t>
            </a:r>
            <a:r>
              <a:rPr lang="zh-CN" altLang="en-US" sz="1400" b="1" dirty="0" smtClean="0">
                <a:solidFill>
                  <a:schemeClr val="bg1"/>
                </a:solidFill>
                <a:latin typeface="微软雅黑" pitchFamily="34" charset="-122"/>
                <a:ea typeface="微软雅黑" pitchFamily="34" charset="-122"/>
              </a:rPr>
              <a:t>字节</a:t>
            </a:r>
            <a:r>
              <a:rPr lang="zh-CN" altLang="en-US" sz="1400" b="1" dirty="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长度可变。</a:t>
            </a:r>
            <a:r>
              <a:rPr lang="en-US" altLang="zh-CN" sz="1400" b="1" dirty="0">
                <a:solidFill>
                  <a:schemeClr val="bg1"/>
                </a:solidFill>
                <a:latin typeface="微软雅黑" pitchFamily="34" charset="-122"/>
                <a:ea typeface="微软雅黑" pitchFamily="34" charset="-122"/>
              </a:rPr>
              <a:t>TCP </a:t>
            </a:r>
            <a:r>
              <a:rPr lang="zh-CN" altLang="en-US" sz="1400" b="1" dirty="0">
                <a:solidFill>
                  <a:schemeClr val="bg1"/>
                </a:solidFill>
                <a:latin typeface="微软雅黑" pitchFamily="34" charset="-122"/>
                <a:ea typeface="微软雅黑" pitchFamily="34" charset="-122"/>
              </a:rPr>
              <a:t>最初只规定了一种选项，即最大报文段长度 </a:t>
            </a:r>
            <a:r>
              <a:rPr lang="en-US" altLang="zh-CN" sz="1400" b="1" dirty="0">
                <a:solidFill>
                  <a:schemeClr val="bg1"/>
                </a:solidFill>
                <a:latin typeface="微软雅黑" pitchFamily="34" charset="-122"/>
                <a:ea typeface="微软雅黑" pitchFamily="34" charset="-122"/>
              </a:rPr>
              <a:t>MSS</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告诉对方 </a:t>
            </a:r>
            <a:r>
              <a:rPr lang="en-US" altLang="zh-CN" sz="1400" b="1" dirty="0">
                <a:solidFill>
                  <a:schemeClr val="bg1"/>
                </a:solidFill>
                <a:latin typeface="微软雅黑" pitchFamily="34" charset="-122"/>
                <a:ea typeface="微软雅黑" pitchFamily="34" charset="-122"/>
              </a:rPr>
              <a:t>TCP</a:t>
            </a:r>
            <a:r>
              <a:rPr lang="zh-CN" altLang="en-US" sz="1400" b="1" dirty="0">
                <a:solidFill>
                  <a:schemeClr val="bg1"/>
                </a:solidFill>
                <a:latin typeface="微软雅黑" pitchFamily="34" charset="-122"/>
                <a:ea typeface="微软雅黑" pitchFamily="34" charset="-122"/>
              </a:rPr>
              <a:t>：“我的缓存所能接收的报文段的数据字段的最大长度是 </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个字节。”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zh-CN" altLang="en-US" sz="900" b="1" dirty="0" smtClean="0">
                  <a:solidFill>
                    <a:srgbClr val="0000FF"/>
                  </a:solidFill>
                  <a:latin typeface="微软雅黑" pitchFamily="34" charset="-122"/>
                  <a:ea typeface="微软雅黑" pitchFamily="34" charset="-122"/>
                </a:rPr>
                <a:t>  </a:t>
              </a:r>
              <a:r>
                <a:rPr kumimoji="1" lang="en-US" altLang="zh-CN" sz="900" b="1" dirty="0" smtClean="0">
                  <a:solidFill>
                    <a:srgbClr val="0000FF"/>
                  </a:solidFill>
                  <a:latin typeface="微软雅黑" pitchFamily="34" charset="-122"/>
                  <a:ea typeface="微软雅黑" pitchFamily="34" charset="-122"/>
                </a:rPr>
                <a:t>0                                 8                                16                                24                          31</a:t>
              </a:r>
              <a:endParaRPr kumimoji="1" lang="en-US" altLang="zh-CN" sz="900" b="1" dirty="0">
                <a:solidFill>
                  <a:srgbClr val="0000FF"/>
                </a:solidFill>
                <a:latin typeface="微软雅黑" pitchFamily="34" charset="-122"/>
                <a:ea typeface="微软雅黑" pitchFamily="34" charset="-122"/>
              </a:endParaRPr>
            </a:p>
          </p:txBody>
        </p:sp>
      </p:grpSp>
      <p:sp>
        <p:nvSpPr>
          <p:cNvPr id="88" name="Text Box 155"/>
          <p:cNvSpPr txBox="1">
            <a:spLocks noChangeArrowheads="1"/>
          </p:cNvSpPr>
          <p:nvPr/>
        </p:nvSpPr>
        <p:spPr bwMode="auto">
          <a:xfrm>
            <a:off x="1417320" y="765443"/>
            <a:ext cx="6300216" cy="1175706"/>
          </a:xfrm>
          <a:prstGeom prst="rect">
            <a:avLst/>
          </a:prstGeom>
          <a:solidFill>
            <a:srgbClr val="66FF99"/>
          </a:solidFill>
          <a:ln w="9525">
            <a:solidFill>
              <a:schemeClr val="tx1"/>
            </a:solid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MSS (Maximum Segment Size)</a:t>
            </a:r>
          </a:p>
          <a:p>
            <a:pPr algn="ctr">
              <a:lnSpc>
                <a:spcPct val="110000"/>
              </a:lnSpc>
            </a:pP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报文段中的数据字段的最大长度。</a:t>
            </a:r>
          </a:p>
          <a:p>
            <a:pPr algn="ctr">
              <a:lnSpc>
                <a:spcPct val="110000"/>
              </a:lnSpc>
            </a:pPr>
            <a:r>
              <a:rPr lang="zh-CN" altLang="en-US" sz="1600" b="1" dirty="0">
                <a:latin typeface="微软雅黑" pitchFamily="34" charset="-122"/>
                <a:ea typeface="微软雅黑" pitchFamily="34" charset="-122"/>
              </a:rPr>
              <a:t>数据字段加上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首部才等于整个的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a:t>
            </a:r>
          </a:p>
          <a:p>
            <a:pPr algn="ctr">
              <a:lnSpc>
                <a:spcPct val="110000"/>
              </a:lnSpc>
            </a:pPr>
            <a:r>
              <a:rPr lang="zh-CN" altLang="en-US" sz="1600" b="1" dirty="0">
                <a:latin typeface="微软雅黑" pitchFamily="34" charset="-122"/>
                <a:ea typeface="微软雅黑" pitchFamily="34" charset="-122"/>
              </a:rPr>
              <a:t>所以，</a:t>
            </a:r>
            <a:r>
              <a:rPr lang="en-US" altLang="zh-CN" sz="1600" b="1" dirty="0">
                <a:latin typeface="微软雅黑" pitchFamily="34" charset="-122"/>
                <a:ea typeface="微软雅黑" pitchFamily="34" charset="-122"/>
              </a:rPr>
              <a:t>MSS</a:t>
            </a:r>
            <a:r>
              <a:rPr lang="zh-CN" altLang="en-US" sz="1600" b="1" dirty="0">
                <a:latin typeface="微软雅黑" pitchFamily="34" charset="-122"/>
                <a:ea typeface="微软雅黑" pitchFamily="34" charset="-122"/>
              </a:rPr>
              <a:t>是“</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报文段长度减去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首部长度”。</a:t>
            </a:r>
          </a:p>
        </p:txBody>
      </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smtClean="0">
                <a:solidFill>
                  <a:srgbClr val="0000FF"/>
                </a:solidFill>
                <a:latin typeface="微软雅黑" pitchFamily="34" charset="-122"/>
                <a:ea typeface="微软雅黑" pitchFamily="34" charset="-122"/>
              </a:rPr>
              <a:t>TCP </a:t>
            </a:r>
            <a:r>
              <a:rPr kumimoji="1" lang="zh-CN" altLang="en-US" sz="1050" b="1" dirty="0" smtClean="0">
                <a:solidFill>
                  <a:srgbClr val="0000FF"/>
                </a:solidFill>
                <a:latin typeface="微软雅黑" pitchFamily="34" charset="-122"/>
                <a:ea typeface="微软雅黑" pitchFamily="34" charset="-122"/>
              </a:rPr>
              <a:t>首部</a:t>
            </a:r>
            <a:endParaRPr kumimoji="1" lang="zh-CN" altLang="en-US" sz="105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3751017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53" presetClass="entr" presetSubtype="16" fill="hold" grpId="0" nodeType="afterEffect">
                                  <p:stCondLst>
                                    <p:cond delay="1000"/>
                                  </p:stCondLst>
                                  <p:childTnLst>
                                    <p:set>
                                      <p:cBhvr>
                                        <p:cTn id="12" dur="1" fill="hold">
                                          <p:stCondLst>
                                            <p:cond delay="0"/>
                                          </p:stCondLst>
                                        </p:cTn>
                                        <p:tgtEl>
                                          <p:spTgt spid="88"/>
                                        </p:tgtEl>
                                        <p:attrNameLst>
                                          <p:attrName>style.visibility</p:attrName>
                                        </p:attrNameLst>
                                      </p:cBhvr>
                                      <p:to>
                                        <p:strVal val="visible"/>
                                      </p:to>
                                    </p:set>
                                    <p:anim calcmode="lin" valueType="num">
                                      <p:cBhvr>
                                        <p:cTn id="13" dur="500" fill="hold"/>
                                        <p:tgtEl>
                                          <p:spTgt spid="88"/>
                                        </p:tgtEl>
                                        <p:attrNameLst>
                                          <p:attrName>ppt_w</p:attrName>
                                        </p:attrNameLst>
                                      </p:cBhvr>
                                      <p:tavLst>
                                        <p:tav tm="0">
                                          <p:val>
                                            <p:fltVal val="0"/>
                                          </p:val>
                                        </p:tav>
                                        <p:tav tm="100000">
                                          <p:val>
                                            <p:strVal val="#ppt_w"/>
                                          </p:val>
                                        </p:tav>
                                      </p:tavLst>
                                    </p:anim>
                                    <p:anim calcmode="lin" valueType="num">
                                      <p:cBhvr>
                                        <p:cTn id="14" dur="500" fill="hold"/>
                                        <p:tgtEl>
                                          <p:spTgt spid="88"/>
                                        </p:tgtEl>
                                        <p:attrNameLst>
                                          <p:attrName>ppt_h</p:attrName>
                                        </p:attrNameLst>
                                      </p:cBhvr>
                                      <p:tavLst>
                                        <p:tav tm="0">
                                          <p:val>
                                            <p:fltVal val="0"/>
                                          </p:val>
                                        </p:tav>
                                        <p:tav tm="100000">
                                          <p:val>
                                            <p:strVal val="#ppt_h"/>
                                          </p:val>
                                        </p:tav>
                                      </p:tavLst>
                                    </p:anim>
                                    <p:animEffect transition="in" filter="fad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46178" y="587638"/>
            <a:ext cx="4070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选项（</a:t>
            </a:r>
            <a:r>
              <a:rPr lang="en-US" altLang="zh-CN" sz="2000" b="1" dirty="0" smtClean="0">
                <a:solidFill>
                  <a:schemeClr val="bg1"/>
                </a:solidFill>
                <a:latin typeface="微软雅黑" pitchFamily="34" charset="-122"/>
                <a:ea typeface="微软雅黑" pitchFamily="34" charset="-122"/>
              </a:rPr>
              <a:t>2</a:t>
            </a:r>
            <a:r>
              <a:rPr lang="zh-CN" altLang="en-US" sz="2000" b="1" dirty="0" smtClean="0">
                <a:solidFill>
                  <a:schemeClr val="bg1"/>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报文段</a:t>
            </a:r>
            <a:r>
              <a:rPr lang="zh-CN" altLang="en-US" sz="2000" b="1" dirty="0" smtClean="0">
                <a:solidFill>
                  <a:schemeClr val="bg1"/>
                </a:solidFill>
                <a:latin typeface="微软雅黑" pitchFamily="34" charset="-122"/>
                <a:ea typeface="微软雅黑" pitchFamily="34" charset="-122"/>
              </a:rPr>
              <a:t>长度 </a:t>
            </a:r>
            <a:r>
              <a:rPr lang="en-US" altLang="zh-CN" sz="2000" b="1" dirty="0" smtClean="0">
                <a:solidFill>
                  <a:schemeClr val="bg1"/>
                </a:solidFill>
                <a:latin typeface="微软雅黑" pitchFamily="34" charset="-122"/>
                <a:ea typeface="微软雅黑" pitchFamily="34" charset="-122"/>
              </a:rPr>
              <a:t>MSS</a:t>
            </a:r>
            <a:endParaRPr lang="zh-CN" altLang="en-US" sz="20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56963" y="986547"/>
            <a:ext cx="804877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最大报文段长度 </a:t>
            </a:r>
            <a:r>
              <a:rPr lang="en-US" altLang="zh-CN" sz="2000" b="1" dirty="0" smtClean="0">
                <a:solidFill>
                  <a:srgbClr val="C00000"/>
                </a:solidFill>
                <a:latin typeface="微软雅黑" pitchFamily="34" charset="-122"/>
                <a:ea typeface="微软雅黑" pitchFamily="34" charset="-122"/>
              </a:rPr>
              <a:t>MSS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Maximum Segment Size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是每个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报文</a:t>
            </a:r>
            <a:r>
              <a:rPr lang="zh-CN" altLang="en-US" sz="2000" b="1" dirty="0">
                <a:latin typeface="微软雅黑" pitchFamily="34" charset="-122"/>
                <a:ea typeface="微软雅黑" pitchFamily="34" charset="-122"/>
              </a:rPr>
              <a:t>段中的</a:t>
            </a:r>
            <a:r>
              <a:rPr lang="zh-CN" altLang="en-US" sz="2000" b="1" dirty="0">
                <a:solidFill>
                  <a:srgbClr val="0000FF"/>
                </a:solidFill>
                <a:latin typeface="微软雅黑" pitchFamily="34" charset="-122"/>
                <a:ea typeface="微软雅黑" pitchFamily="34" charset="-122"/>
              </a:rPr>
              <a:t>数据字段</a:t>
            </a:r>
            <a:r>
              <a:rPr lang="zh-CN" altLang="en-US" sz="2000" b="1" dirty="0">
                <a:latin typeface="微软雅黑" pitchFamily="34" charset="-122"/>
                <a:ea typeface="微软雅黑" pitchFamily="34" charset="-122"/>
              </a:rPr>
              <a:t>的最大长度</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28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与</a:t>
            </a:r>
            <a:r>
              <a:rPr lang="zh-CN" altLang="en-US" sz="2000" b="1" dirty="0">
                <a:solidFill>
                  <a:srgbClr val="C00000"/>
                </a:solidFill>
                <a:latin typeface="微软雅黑" pitchFamily="34" charset="-122"/>
                <a:ea typeface="微软雅黑" pitchFamily="34" charset="-122"/>
              </a:rPr>
              <a:t>接收窗口值没有关系</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p:txBody>
      </p:sp>
      <p:sp>
        <p:nvSpPr>
          <p:cNvPr id="5" name="矩形 4"/>
          <p:cNvSpPr/>
          <p:nvPr/>
        </p:nvSpPr>
        <p:spPr>
          <a:xfrm>
            <a:off x="1506455" y="3710627"/>
            <a:ext cx="6149787" cy="759182"/>
          </a:xfrm>
          <a:prstGeom prst="rect">
            <a:avLst/>
          </a:prstGeom>
          <a:solidFill>
            <a:srgbClr val="000099"/>
          </a:solidFill>
        </p:spPr>
        <p:txBody>
          <a:bodyPr wrap="square">
            <a:spAutoFit/>
          </a:bodyPr>
          <a:lstStyle/>
          <a:p>
            <a:pPr algn="ctr">
              <a:lnSpc>
                <a:spcPts val="2600"/>
              </a:lnSpc>
            </a:pPr>
            <a:r>
              <a:rPr lang="en-US" altLang="zh-CN" b="1" dirty="0" smtClean="0">
                <a:solidFill>
                  <a:schemeClr val="bg1"/>
                </a:solidFill>
                <a:latin typeface="微软雅黑" panose="020B0503020204020204" pitchFamily="34" charset="-122"/>
                <a:ea typeface="微软雅黑" panose="020B0503020204020204" pitchFamily="34" charset="-122"/>
              </a:rPr>
              <a:t>TCP </a:t>
            </a:r>
            <a:r>
              <a:rPr lang="zh-CN" altLang="en-US" b="1" dirty="0" smtClean="0">
                <a:solidFill>
                  <a:schemeClr val="bg1"/>
                </a:solidFill>
                <a:latin typeface="微软雅黑" panose="020B0503020204020204" pitchFamily="34" charset="-122"/>
                <a:ea typeface="微软雅黑" panose="020B0503020204020204" pitchFamily="34" charset="-122"/>
              </a:rPr>
              <a:t>报文段长度 </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数据字段长度 </a:t>
            </a:r>
            <a:r>
              <a:rPr lang="en-US" altLang="zh-CN" b="1" dirty="0">
                <a:solidFill>
                  <a:schemeClr val="bg1"/>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TCP </a:t>
            </a:r>
            <a:r>
              <a:rPr lang="zh-CN" altLang="en-US" b="1" dirty="0" smtClean="0">
                <a:solidFill>
                  <a:schemeClr val="bg1"/>
                </a:solidFill>
                <a:latin typeface="微软雅黑" panose="020B0503020204020204" pitchFamily="34" charset="-122"/>
                <a:ea typeface="微软雅黑" panose="020B0503020204020204" pitchFamily="34" charset="-122"/>
              </a:rPr>
              <a:t>首部</a:t>
            </a:r>
            <a:r>
              <a:rPr lang="zh-CN" altLang="en-US" b="1" dirty="0">
                <a:solidFill>
                  <a:schemeClr val="bg1"/>
                </a:solidFill>
                <a:latin typeface="微软雅黑" panose="020B0503020204020204" pitchFamily="34" charset="-122"/>
                <a:ea typeface="微软雅黑" panose="020B0503020204020204" pitchFamily="34" charset="-122"/>
              </a:rPr>
              <a:t>长度</a:t>
            </a:r>
          </a:p>
          <a:p>
            <a:pPr algn="ct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数据</a:t>
            </a:r>
            <a:r>
              <a:rPr lang="zh-CN" altLang="en-US" b="1" dirty="0" smtClean="0">
                <a:solidFill>
                  <a:schemeClr val="bg1"/>
                </a:solidFill>
                <a:latin typeface="微软雅黑" panose="020B0503020204020204" pitchFamily="34" charset="-122"/>
                <a:ea typeface="微软雅黑" panose="020B0503020204020204" pitchFamily="34" charset="-122"/>
              </a:rPr>
              <a:t>字段长度 </a:t>
            </a:r>
            <a:r>
              <a:rPr lang="en-US" altLang="zh-CN" b="1" dirty="0" smtClean="0">
                <a:solidFill>
                  <a:schemeClr val="bg1"/>
                </a:solidFill>
                <a:latin typeface="微软雅黑" panose="020B0503020204020204" pitchFamily="34" charset="-122"/>
                <a:ea typeface="微软雅黑" panose="020B0503020204020204" pitchFamily="34" charset="-122"/>
              </a:rPr>
              <a:t>= TCP </a:t>
            </a:r>
            <a:r>
              <a:rPr lang="zh-CN" altLang="en-US" b="1" dirty="0" smtClean="0">
                <a:solidFill>
                  <a:schemeClr val="bg1"/>
                </a:solidFill>
                <a:latin typeface="微软雅黑" panose="020B0503020204020204" pitchFamily="34" charset="-122"/>
                <a:ea typeface="微软雅黑" panose="020B0503020204020204" pitchFamily="34" charset="-122"/>
              </a:rPr>
              <a:t>报文</a:t>
            </a:r>
            <a:r>
              <a:rPr lang="zh-CN" altLang="en-US" b="1" dirty="0">
                <a:solidFill>
                  <a:schemeClr val="bg1"/>
                </a:solidFill>
                <a:latin typeface="微软雅黑" panose="020B0503020204020204" pitchFamily="34" charset="-122"/>
                <a:ea typeface="微软雅黑" panose="020B0503020204020204" pitchFamily="34" charset="-122"/>
              </a:rPr>
              <a:t>段</a:t>
            </a:r>
            <a:r>
              <a:rPr lang="zh-CN" altLang="en-US" b="1" dirty="0" smtClean="0">
                <a:solidFill>
                  <a:schemeClr val="bg1"/>
                </a:solidFill>
                <a:latin typeface="微软雅黑" panose="020B0503020204020204" pitchFamily="34" charset="-122"/>
                <a:ea typeface="微软雅黑" panose="020B0503020204020204" pitchFamily="34" charset="-122"/>
              </a:rPr>
              <a:t>长度 </a:t>
            </a:r>
            <a:r>
              <a:rPr lang="en-US" altLang="zh-CN" b="1" dirty="0" smtClean="0">
                <a:solidFill>
                  <a:schemeClr val="bg1"/>
                </a:solidFill>
                <a:latin typeface="微软雅黑" panose="020B0503020204020204" pitchFamily="34" charset="-122"/>
                <a:ea typeface="微软雅黑" panose="020B0503020204020204" pitchFamily="34" charset="-122"/>
              </a:rPr>
              <a:t>– TCP </a:t>
            </a:r>
            <a:r>
              <a:rPr lang="zh-CN" altLang="en-US" b="1" dirty="0" smtClean="0">
                <a:solidFill>
                  <a:schemeClr val="bg1"/>
                </a:solidFill>
                <a:latin typeface="微软雅黑" panose="020B0503020204020204" pitchFamily="34" charset="-122"/>
                <a:ea typeface="微软雅黑" panose="020B0503020204020204" pitchFamily="34" charset="-122"/>
              </a:rPr>
              <a:t>首部长度</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506455" y="2130011"/>
            <a:ext cx="6328790" cy="1391025"/>
            <a:chOff x="1177329" y="2056381"/>
            <a:chExt cx="6976306" cy="1594803"/>
          </a:xfrm>
        </p:grpSpPr>
        <p:sp>
          <p:nvSpPr>
            <p:cNvPr id="31" name="矩形 30"/>
            <p:cNvSpPr/>
            <p:nvPr/>
          </p:nvSpPr>
          <p:spPr>
            <a:xfrm>
              <a:off x="1177329"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链路层</a:t>
              </a:r>
              <a:endParaRPr lang="en-US" altLang="zh-CN" sz="1200" b="1" dirty="0" smtClean="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首部</a:t>
              </a:r>
              <a:endParaRPr lang="zh-CN" altLang="en-US" sz="1200" b="1" dirty="0">
                <a:latin typeface="微软雅黑" panose="020B0503020204020204" pitchFamily="34" charset="-122"/>
                <a:ea typeface="微软雅黑" panose="020B0503020204020204" pitchFamily="34" charset="-122"/>
              </a:endParaRPr>
            </a:p>
          </p:txBody>
        </p:sp>
        <p:sp>
          <p:nvSpPr>
            <p:cNvPr id="32" name="矩形 31"/>
            <p:cNvSpPr/>
            <p:nvPr/>
          </p:nvSpPr>
          <p:spPr>
            <a:xfrm>
              <a:off x="7158848"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链路层</a:t>
              </a:r>
              <a:endParaRPr lang="en-US" altLang="zh-CN" sz="1200" b="1" dirty="0" smtClean="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尾</a:t>
              </a:r>
              <a:r>
                <a:rPr lang="zh-CN" altLang="en-US" sz="1200" b="1" dirty="0" smtClean="0">
                  <a:latin typeface="微软雅黑" panose="020B0503020204020204" pitchFamily="34" charset="-122"/>
                  <a:ea typeface="微软雅黑" panose="020B0503020204020204" pitchFamily="34" charset="-122"/>
                </a:rPr>
                <a:t>部</a:t>
              </a:r>
              <a:endParaRPr lang="zh-CN" altLang="en-US" sz="1200" b="1" dirty="0">
                <a:latin typeface="微软雅黑" panose="020B0503020204020204" pitchFamily="34" charset="-122"/>
                <a:ea typeface="微软雅黑" panose="020B0503020204020204" pitchFamily="34" charset="-122"/>
              </a:endParaRPr>
            </a:p>
          </p:txBody>
        </p:sp>
        <p:sp>
          <p:nvSpPr>
            <p:cNvPr id="33" name="矩形 32"/>
            <p:cNvSpPr/>
            <p:nvPr/>
          </p:nvSpPr>
          <p:spPr>
            <a:xfrm>
              <a:off x="2162907" y="2556567"/>
              <a:ext cx="4995941" cy="548348"/>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682910" y="2629828"/>
              <a:ext cx="3959051" cy="411982"/>
              <a:chOff x="1748413" y="2421653"/>
              <a:chExt cx="3959051" cy="411982"/>
            </a:xfrm>
          </p:grpSpPr>
          <p:sp>
            <p:nvSpPr>
              <p:cNvPr id="15" name="矩形 14"/>
              <p:cNvSpPr/>
              <p:nvPr/>
            </p:nvSpPr>
            <p:spPr>
              <a:xfrm>
                <a:off x="1748413" y="2421653"/>
                <a:ext cx="994787" cy="411982"/>
              </a:xfrm>
              <a:prstGeom prst="rect">
                <a:avLst/>
              </a:prstGeom>
              <a:solidFill>
                <a:srgbClr val="0080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首部</a:t>
                </a:r>
                <a:endParaRPr lang="zh-CN" altLang="en-US" sz="1200" b="1" dirty="0">
                  <a:latin typeface="微软雅黑" panose="020B0503020204020204" pitchFamily="34" charset="-122"/>
                  <a:ea typeface="微软雅黑" panose="020B0503020204020204" pitchFamily="34" charset="-122"/>
                </a:endParaRPr>
              </a:p>
            </p:txBody>
          </p:sp>
          <p:sp>
            <p:nvSpPr>
              <p:cNvPr id="17" name="矩形 16"/>
              <p:cNvSpPr/>
              <p:nvPr/>
            </p:nvSpPr>
            <p:spPr>
              <a:xfrm>
                <a:off x="2743196" y="2421653"/>
                <a:ext cx="994787" cy="411982"/>
              </a:xfrm>
              <a:prstGeom prst="rect">
                <a:avLst/>
              </a:prstGeom>
              <a:solidFill>
                <a:srgbClr val="00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微软雅黑" panose="020B0503020204020204" pitchFamily="34" charset="-122"/>
                    <a:ea typeface="微软雅黑" panose="020B0503020204020204" pitchFamily="34" charset="-122"/>
                  </a:rPr>
                  <a:t>TCP </a:t>
                </a:r>
                <a:r>
                  <a:rPr lang="zh-CN" altLang="en-US" sz="1200" b="1" dirty="0" smtClean="0">
                    <a:latin typeface="微软雅黑" panose="020B0503020204020204" pitchFamily="34" charset="-122"/>
                    <a:ea typeface="微软雅黑" panose="020B0503020204020204" pitchFamily="34" charset="-122"/>
                  </a:rPr>
                  <a:t>首部</a:t>
                </a:r>
                <a:endParaRPr lang="zh-CN" altLang="en-US" sz="1200" b="1" dirty="0">
                  <a:latin typeface="微软雅黑" panose="020B0503020204020204" pitchFamily="34" charset="-122"/>
                  <a:ea typeface="微软雅黑" panose="020B0503020204020204" pitchFamily="34" charset="-122"/>
                </a:endParaRPr>
              </a:p>
            </p:txBody>
          </p:sp>
          <p:sp>
            <p:nvSpPr>
              <p:cNvPr id="18" name="矩形 17"/>
              <p:cNvSpPr/>
              <p:nvPr/>
            </p:nvSpPr>
            <p:spPr>
              <a:xfrm>
                <a:off x="3737983" y="2421653"/>
                <a:ext cx="1969481" cy="411982"/>
              </a:xfrm>
              <a:prstGeom prst="rect">
                <a:avLst/>
              </a:prstGeom>
              <a:solidFill>
                <a:srgbClr val="9933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数据</a:t>
                </a:r>
              </a:p>
            </p:txBody>
          </p:sp>
        </p:grpSp>
        <p:cxnSp>
          <p:nvCxnSpPr>
            <p:cNvPr id="23" name="直接箭头连接符 22"/>
            <p:cNvCxnSpPr/>
            <p:nvPr/>
          </p:nvCxnSpPr>
          <p:spPr>
            <a:xfrm>
              <a:off x="3677693" y="2394323"/>
              <a:ext cx="2964268" cy="0"/>
            </a:xfrm>
            <a:prstGeom prst="straightConnector1">
              <a:avLst/>
            </a:prstGeom>
            <a:ln w="12700">
              <a:solidFill>
                <a:srgbClr val="CC00CC"/>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4" name="Rectangle 4"/>
            <p:cNvSpPr>
              <a:spLocks noChangeArrowheads="1"/>
            </p:cNvSpPr>
            <p:nvPr/>
          </p:nvSpPr>
          <p:spPr bwMode="auto">
            <a:xfrm>
              <a:off x="4627267" y="2208572"/>
              <a:ext cx="1135465"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smtClean="0">
                  <a:solidFill>
                    <a:srgbClr val="CC00CC"/>
                  </a:solidFill>
                  <a:latin typeface="微软雅黑" pitchFamily="34" charset="-122"/>
                  <a:ea typeface="微软雅黑" pitchFamily="34" charset="-122"/>
                </a:rPr>
                <a:t>TCP </a:t>
              </a:r>
              <a:r>
                <a:rPr kumimoji="1" lang="zh-CN" altLang="en-US" sz="1200" b="1" dirty="0" smtClean="0">
                  <a:solidFill>
                    <a:srgbClr val="CC00CC"/>
                  </a:solidFill>
                  <a:latin typeface="微软雅黑" pitchFamily="34" charset="-122"/>
                  <a:ea typeface="微软雅黑" pitchFamily="34" charset="-122"/>
                </a:rPr>
                <a:t>报文段</a:t>
              </a:r>
              <a:endParaRPr kumimoji="1" lang="zh-CN" altLang="en-US" sz="1200" b="1" dirty="0">
                <a:solidFill>
                  <a:srgbClr val="CC00CC"/>
                </a:solidFill>
                <a:latin typeface="微软雅黑" pitchFamily="34" charset="-122"/>
                <a:ea typeface="微软雅黑" pitchFamily="34" charset="-122"/>
              </a:endParaRPr>
            </a:p>
          </p:txBody>
        </p:sp>
        <p:cxnSp>
          <p:nvCxnSpPr>
            <p:cNvPr id="26" name="直接箭头连接符 25"/>
            <p:cNvCxnSpPr/>
            <p:nvPr/>
          </p:nvCxnSpPr>
          <p:spPr>
            <a:xfrm>
              <a:off x="4662435" y="3319097"/>
              <a:ext cx="1979526" cy="0"/>
            </a:xfrm>
            <a:prstGeom prst="straightConnector1">
              <a:avLst/>
            </a:prstGeom>
            <a:ln w="12700">
              <a:solidFill>
                <a:srgbClr val="C00000"/>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7" name="Rectangle 4"/>
            <p:cNvSpPr>
              <a:spLocks noChangeArrowheads="1"/>
            </p:cNvSpPr>
            <p:nvPr/>
          </p:nvSpPr>
          <p:spPr bwMode="auto">
            <a:xfrm>
              <a:off x="5293193" y="3153442"/>
              <a:ext cx="615237"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smtClean="0">
                  <a:solidFill>
                    <a:srgbClr val="C00000"/>
                  </a:solidFill>
                  <a:latin typeface="微软雅黑" pitchFamily="34" charset="-122"/>
                  <a:ea typeface="微软雅黑" pitchFamily="34" charset="-122"/>
                </a:rPr>
                <a:t>MSS</a:t>
              </a:r>
              <a:endParaRPr kumimoji="1" lang="zh-CN" altLang="en-US" sz="1200" b="1" dirty="0">
                <a:solidFill>
                  <a:srgbClr val="C00000"/>
                </a:solidFill>
                <a:latin typeface="微软雅黑" pitchFamily="34" charset="-122"/>
                <a:ea typeface="微软雅黑" pitchFamily="34" charset="-122"/>
              </a:endParaRPr>
            </a:p>
          </p:txBody>
        </p:sp>
        <p:cxnSp>
          <p:nvCxnSpPr>
            <p:cNvPr id="29" name="直接箭头连接符 28"/>
            <p:cNvCxnSpPr/>
            <p:nvPr/>
          </p:nvCxnSpPr>
          <p:spPr>
            <a:xfrm>
              <a:off x="2682910" y="3493864"/>
              <a:ext cx="3959051" cy="0"/>
            </a:xfrm>
            <a:prstGeom prst="straightConnector1">
              <a:avLst/>
            </a:prstGeom>
            <a:ln w="19050">
              <a:solidFill>
                <a:schemeClr val="tx1"/>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30" name="Rectangle 4"/>
            <p:cNvSpPr>
              <a:spLocks noChangeArrowheads="1"/>
            </p:cNvSpPr>
            <p:nvPr/>
          </p:nvSpPr>
          <p:spPr bwMode="auto">
            <a:xfrm>
              <a:off x="3891935" y="3336547"/>
              <a:ext cx="642433"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smtClean="0">
                  <a:latin typeface="微软雅黑" pitchFamily="34" charset="-122"/>
                  <a:ea typeface="微软雅黑" pitchFamily="34" charset="-122"/>
                </a:rPr>
                <a:t>MTU</a:t>
              </a:r>
              <a:endParaRPr kumimoji="1" lang="zh-CN" altLang="en-US" sz="1200" b="1" dirty="0">
                <a:latin typeface="微软雅黑" pitchFamily="34" charset="-122"/>
                <a:ea typeface="微软雅黑" pitchFamily="34" charset="-122"/>
              </a:endParaRPr>
            </a:p>
          </p:txBody>
        </p:sp>
        <p:cxnSp>
          <p:nvCxnSpPr>
            <p:cNvPr id="20" name="直接箭头连接符 19"/>
            <p:cNvCxnSpPr/>
            <p:nvPr/>
          </p:nvCxnSpPr>
          <p:spPr>
            <a:xfrm>
              <a:off x="2682910" y="2213698"/>
              <a:ext cx="3959051" cy="0"/>
            </a:xfrm>
            <a:prstGeom prst="straightConnector1">
              <a:avLst/>
            </a:prstGeom>
            <a:ln w="12700">
              <a:solidFill>
                <a:srgbClr val="000099"/>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4"/>
            <p:cNvSpPr>
              <a:spLocks noChangeArrowheads="1"/>
            </p:cNvSpPr>
            <p:nvPr/>
          </p:nvSpPr>
          <p:spPr bwMode="auto">
            <a:xfrm>
              <a:off x="3711821" y="2056381"/>
              <a:ext cx="954593"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数据报</a:t>
              </a:r>
              <a:endParaRPr kumimoji="1" lang="zh-CN" altLang="en-US" sz="1200" b="1" dirty="0">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172434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46177" y="587638"/>
            <a:ext cx="407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）：最大报文段长度 </a:t>
            </a:r>
            <a:r>
              <a:rPr lang="en-US" altLang="zh-CN" sz="2000" b="1" dirty="0">
                <a:solidFill>
                  <a:schemeClr val="bg1"/>
                </a:solidFill>
                <a:latin typeface="微软雅黑" pitchFamily="34" charset="-122"/>
                <a:ea typeface="微软雅黑" pitchFamily="34" charset="-122"/>
              </a:rPr>
              <a:t>MSS</a:t>
            </a:r>
          </a:p>
        </p:txBody>
      </p:sp>
      <p:grpSp>
        <p:nvGrpSpPr>
          <p:cNvPr id="6" name="组合 5"/>
          <p:cNvGrpSpPr/>
          <p:nvPr/>
        </p:nvGrpSpPr>
        <p:grpSpPr>
          <a:xfrm>
            <a:off x="556963" y="1280202"/>
            <a:ext cx="7992748" cy="2497978"/>
            <a:chOff x="799560" y="1280202"/>
            <a:chExt cx="7620959" cy="2497978"/>
          </a:xfrm>
        </p:grpSpPr>
        <p:sp>
          <p:nvSpPr>
            <p:cNvPr id="9" name="任意多边形 8"/>
            <p:cNvSpPr/>
            <p:nvPr/>
          </p:nvSpPr>
          <p:spPr>
            <a:xfrm>
              <a:off x="799560"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smtClean="0">
                  <a:solidFill>
                    <a:srgbClr val="000066"/>
                  </a:solidFill>
                  <a:latin typeface="微软雅黑" panose="020B0503020204020204" pitchFamily="34" charset="-122"/>
                  <a:ea typeface="微软雅黑" panose="020B0503020204020204" pitchFamily="34" charset="-122"/>
                </a:rPr>
                <a:t>不能太小</a:t>
              </a:r>
              <a:endParaRPr lang="zh-CN" altLang="en-US" sz="1600" b="1" kern="1200" dirty="0">
                <a:solidFill>
                  <a:srgbClr val="000066"/>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799560"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smtClean="0">
                  <a:latin typeface="微软雅黑" panose="020B0503020204020204" pitchFamily="34" charset="-122"/>
                  <a:ea typeface="微软雅黑" panose="020B0503020204020204" pitchFamily="34" charset="-122"/>
                </a:rPr>
                <a:t>网络利用率降低。</a:t>
              </a:r>
              <a:endParaRPr lang="zh-CN" altLang="en-US" sz="1400" b="1" kern="1200" dirty="0">
                <a:latin typeface="微软雅黑" panose="020B0503020204020204" pitchFamily="34" charset="-122"/>
                <a:ea typeface="微软雅黑" panose="020B0503020204020204" pitchFamily="34" charset="-122"/>
              </a:endParaRPr>
            </a:p>
            <a:p>
              <a:pPr marL="114300" lvl="1" indent="-114300" algn="l" defTabSz="533400">
                <a:lnSpc>
                  <a:spcPts val="2400"/>
                </a:lnSpc>
                <a:spcBef>
                  <a:spcPct val="0"/>
                </a:spcBef>
                <a:spcAft>
                  <a:spcPts val="0"/>
                </a:spcAft>
                <a:buChar char="••"/>
              </a:pPr>
              <a:r>
                <a:rPr lang="zh-CN" altLang="en-US" sz="1400" b="1" kern="1200" dirty="0" smtClean="0">
                  <a:latin typeface="微软雅黑" panose="020B0503020204020204" pitchFamily="34" charset="-122"/>
                  <a:ea typeface="微软雅黑" panose="020B0503020204020204" pitchFamily="34" charset="-122"/>
                </a:rPr>
                <a:t>例如：仅 </a:t>
              </a:r>
              <a:r>
                <a:rPr lang="en-US" altLang="zh-CN" sz="1400" b="1" kern="1200" dirty="0" smtClean="0">
                  <a:latin typeface="微软雅黑" panose="020B0503020204020204" pitchFamily="34" charset="-122"/>
                  <a:ea typeface="微软雅黑" panose="020B0503020204020204" pitchFamily="34" charset="-122"/>
                </a:rPr>
                <a:t>1 </a:t>
              </a:r>
              <a:r>
                <a:rPr lang="zh-CN" altLang="en-US" sz="1400" b="1" kern="1200" dirty="0" smtClean="0">
                  <a:latin typeface="微软雅黑" panose="020B0503020204020204" pitchFamily="34" charset="-122"/>
                  <a:ea typeface="微软雅黑" panose="020B0503020204020204" pitchFamily="34" charset="-122"/>
                </a:rPr>
                <a:t>个字节。利用率就不会超过</a:t>
              </a:r>
              <a:r>
                <a:rPr lang="en-US" altLang="en-US" sz="1400" b="1" kern="1200" dirty="0" smtClean="0">
                  <a:latin typeface="微软雅黑" panose="020B0503020204020204" pitchFamily="34" charset="-122"/>
                  <a:ea typeface="微软雅黑" panose="020B0503020204020204" pitchFamily="34" charset="-122"/>
                </a:rPr>
                <a:t>1/41</a:t>
              </a:r>
              <a:r>
                <a:rPr lang="zh-CN" altLang="en-US" sz="1400" b="1" kern="1200" dirty="0" smtClean="0">
                  <a:latin typeface="微软雅黑" panose="020B0503020204020204" pitchFamily="34" charset="-122"/>
                  <a:ea typeface="微软雅黑" panose="020B0503020204020204" pitchFamily="34" charset="-122"/>
                </a:rPr>
                <a:t>。</a:t>
              </a:r>
              <a:endParaRPr lang="zh-CN" altLang="en-US" sz="14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3333038"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smtClean="0">
                  <a:solidFill>
                    <a:srgbClr val="000066"/>
                  </a:solidFill>
                  <a:latin typeface="微软雅黑" panose="020B0503020204020204" pitchFamily="34" charset="-122"/>
                  <a:ea typeface="微软雅黑" panose="020B0503020204020204" pitchFamily="34" charset="-122"/>
                </a:rPr>
                <a:t>不能太大</a:t>
              </a:r>
              <a:endParaRPr lang="zh-CN" altLang="en-US" sz="1600" b="1" kern="1200" dirty="0">
                <a:solidFill>
                  <a:srgbClr val="000066"/>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3333038"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smtClean="0">
                  <a:latin typeface="微软雅黑" panose="020B0503020204020204" pitchFamily="34" charset="-122"/>
                  <a:ea typeface="微软雅黑" panose="020B0503020204020204" pitchFamily="34" charset="-122"/>
                </a:rPr>
                <a:t>开销增大。</a:t>
              </a:r>
              <a:endParaRPr lang="zh-CN" altLang="en-US" sz="1400" b="1" kern="1200" dirty="0">
                <a:latin typeface="微软雅黑" panose="020B0503020204020204" pitchFamily="34" charset="-122"/>
                <a:ea typeface="微软雅黑" panose="020B0503020204020204" pitchFamily="34" charset="-122"/>
              </a:endParaRPr>
            </a:p>
            <a:p>
              <a:pPr marL="114300" lvl="1" indent="-114300" algn="l" defTabSz="533400">
                <a:lnSpc>
                  <a:spcPts val="2400"/>
                </a:lnSpc>
                <a:spcBef>
                  <a:spcPct val="0"/>
                </a:spcBef>
                <a:spcAft>
                  <a:spcPts val="0"/>
                </a:spcAft>
                <a:buChar char="••"/>
              </a:pPr>
              <a:r>
                <a:rPr lang="en-US" altLang="en-US" sz="1400" b="1" kern="1200" dirty="0" smtClean="0">
                  <a:latin typeface="微软雅黑" panose="020B0503020204020204" pitchFamily="34" charset="-122"/>
                  <a:ea typeface="微软雅黑" panose="020B0503020204020204" pitchFamily="34" charset="-122"/>
                </a:rPr>
                <a:t>IP </a:t>
              </a:r>
              <a:r>
                <a:rPr lang="zh-CN" altLang="en-US" sz="1400" b="1" kern="1200" dirty="0" smtClean="0">
                  <a:latin typeface="微软雅黑" panose="020B0503020204020204" pitchFamily="34" charset="-122"/>
                  <a:ea typeface="微软雅黑" panose="020B0503020204020204" pitchFamily="34" charset="-122"/>
                </a:rPr>
                <a:t>层传输时要分片，终点要装配。</a:t>
              </a:r>
              <a:endParaRPr lang="zh-CN" altLang="en-US" sz="1400" b="1" kern="1200" dirty="0">
                <a:latin typeface="微软雅黑" panose="020B0503020204020204" pitchFamily="34" charset="-122"/>
                <a:ea typeface="微软雅黑" panose="020B0503020204020204" pitchFamily="34" charset="-122"/>
              </a:endParaRPr>
            </a:p>
            <a:p>
              <a:pPr marL="114300" lvl="1" indent="-114300" algn="l" defTabSz="533400">
                <a:lnSpc>
                  <a:spcPts val="2400"/>
                </a:lnSpc>
                <a:spcBef>
                  <a:spcPct val="0"/>
                </a:spcBef>
                <a:spcAft>
                  <a:spcPts val="0"/>
                </a:spcAft>
                <a:buChar char="••"/>
              </a:pPr>
              <a:r>
                <a:rPr lang="zh-CN" altLang="en-US" sz="1400" b="1" kern="1200" dirty="0" smtClean="0">
                  <a:latin typeface="微软雅黑" panose="020B0503020204020204" pitchFamily="34" charset="-122"/>
                  <a:ea typeface="微软雅黑" panose="020B0503020204020204" pitchFamily="34" charset="-122"/>
                </a:rPr>
                <a:t>分片传输出错时，要整个分组。</a:t>
              </a:r>
              <a:endParaRPr lang="zh-CN" altLang="en-US" sz="14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5866519" y="1280202"/>
              <a:ext cx="2554000"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smtClean="0">
                  <a:solidFill>
                    <a:schemeClr val="bg1"/>
                  </a:solidFill>
                  <a:latin typeface="微软雅黑" panose="020B0503020204020204" pitchFamily="34" charset="-122"/>
                  <a:ea typeface="微软雅黑" panose="020B0503020204020204" pitchFamily="34" charset="-122"/>
                </a:rPr>
                <a:t>应尽可能大</a:t>
              </a:r>
              <a:endParaRPr lang="zh-CN" altLang="en-US" sz="1600" b="1" kern="1200" dirty="0">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5866519" y="1691519"/>
              <a:ext cx="2554000"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smtClean="0">
                  <a:latin typeface="微软雅黑" panose="020B0503020204020204" pitchFamily="34" charset="-122"/>
                  <a:ea typeface="微软雅黑" panose="020B0503020204020204" pitchFamily="34" charset="-122"/>
                </a:rPr>
                <a:t>只要在 </a:t>
              </a:r>
              <a:r>
                <a:rPr lang="en-US" altLang="en-US" sz="1400" b="1" kern="1200" dirty="0" smtClean="0">
                  <a:latin typeface="微软雅黑" panose="020B0503020204020204" pitchFamily="34" charset="-122"/>
                  <a:ea typeface="微软雅黑" panose="020B0503020204020204" pitchFamily="34" charset="-122"/>
                </a:rPr>
                <a:t>IP </a:t>
              </a:r>
              <a:r>
                <a:rPr lang="zh-CN" altLang="en-US" sz="1400" b="1" kern="1200" dirty="0" smtClean="0">
                  <a:latin typeface="微软雅黑" panose="020B0503020204020204" pitchFamily="34" charset="-122"/>
                  <a:ea typeface="微软雅黑" panose="020B0503020204020204" pitchFamily="34" charset="-122"/>
                </a:rPr>
                <a:t>层传输时不再分片。</a:t>
              </a:r>
              <a:endParaRPr lang="zh-CN" altLang="en-US" sz="1400" b="1" kern="1200" dirty="0">
                <a:latin typeface="微软雅黑" panose="020B0503020204020204" pitchFamily="34" charset="-122"/>
                <a:ea typeface="微软雅黑" panose="020B0503020204020204" pitchFamily="34" charset="-122"/>
              </a:endParaRPr>
            </a:p>
            <a:p>
              <a:pPr marL="114300" lvl="1" indent="-114300" algn="l" defTabSz="533400">
                <a:lnSpc>
                  <a:spcPts val="2400"/>
                </a:lnSpc>
                <a:spcBef>
                  <a:spcPct val="0"/>
                </a:spcBef>
                <a:spcAft>
                  <a:spcPts val="0"/>
                </a:spcAft>
                <a:buChar char="••"/>
              </a:pPr>
              <a:r>
                <a:rPr lang="zh-CN" altLang="en-US" sz="1400" b="1" kern="1200" dirty="0" smtClean="0">
                  <a:latin typeface="微软雅黑" panose="020B0503020204020204" pitchFamily="34" charset="-122"/>
                  <a:ea typeface="微软雅黑" panose="020B0503020204020204" pitchFamily="34" charset="-122"/>
                </a:rPr>
                <a:t>默认值</a:t>
              </a:r>
              <a:r>
                <a:rPr lang="en-US" altLang="zh-CN" sz="1400" b="1" kern="1200" dirty="0" smtClean="0">
                  <a:latin typeface="微软雅黑" panose="020B0503020204020204" pitchFamily="34" charset="-122"/>
                  <a:ea typeface="微软雅黑" panose="020B0503020204020204" pitchFamily="34" charset="-122"/>
                </a:rPr>
                <a:t>= </a:t>
              </a:r>
              <a:r>
                <a:rPr lang="en-US" altLang="en-US" sz="1400" b="1" kern="1200" dirty="0" smtClean="0">
                  <a:latin typeface="微软雅黑" panose="020B0503020204020204" pitchFamily="34" charset="-122"/>
                  <a:ea typeface="微软雅黑" panose="020B0503020204020204" pitchFamily="34" charset="-122"/>
                </a:rPr>
                <a:t>536 </a:t>
              </a:r>
              <a:r>
                <a:rPr lang="zh-CN" altLang="en-US" sz="1400" b="1" kern="1200" dirty="0" smtClean="0">
                  <a:latin typeface="微软雅黑" panose="020B0503020204020204" pitchFamily="34" charset="-122"/>
                  <a:ea typeface="微软雅黑" panose="020B0503020204020204" pitchFamily="34" charset="-122"/>
                </a:rPr>
                <a:t>字节。</a:t>
              </a:r>
              <a:endParaRPr lang="en-US" altLang="zh-CN" sz="1400" b="1" kern="1200" dirty="0" smtClean="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zh-CN" altLang="en-US" sz="1400" b="1" kern="1200" dirty="0" smtClean="0">
                  <a:solidFill>
                    <a:srgbClr val="C00000"/>
                  </a:solidFill>
                  <a:latin typeface="微软雅黑" panose="020B0503020204020204" pitchFamily="34" charset="-122"/>
                  <a:ea typeface="微软雅黑" panose="020B0503020204020204" pitchFamily="34" charset="-122"/>
                </a:rPr>
                <a:t>报文段长度 </a:t>
              </a:r>
              <a:r>
                <a:rPr lang="en-US" altLang="zh-CN" sz="1400" b="1" kern="1200" dirty="0" smtClean="0">
                  <a:latin typeface="微软雅黑" panose="020B0503020204020204" pitchFamily="34" charset="-122"/>
                  <a:ea typeface="微软雅黑" panose="020B0503020204020204" pitchFamily="34" charset="-122"/>
                </a:rPr>
                <a:t>=</a:t>
              </a:r>
              <a:r>
                <a:rPr lang="zh-CN" altLang="en-US" sz="1400" b="1" kern="1200" dirty="0" smtClean="0">
                  <a:latin typeface="微软雅黑" panose="020B0503020204020204" pitchFamily="34" charset="-122"/>
                  <a:ea typeface="微软雅黑" panose="020B0503020204020204" pitchFamily="34" charset="-122"/>
                </a:rPr>
                <a:t> </a:t>
              </a:r>
              <a:r>
                <a:rPr lang="en-US" altLang="en-US" sz="1400" b="1" kern="1200" dirty="0" smtClean="0">
                  <a:latin typeface="微软雅黑" panose="020B0503020204020204" pitchFamily="34" charset="-122"/>
                  <a:ea typeface="微软雅黑" panose="020B0503020204020204" pitchFamily="34" charset="-122"/>
                </a:rPr>
                <a:t>536 </a:t>
              </a:r>
              <a:r>
                <a:rPr lang="en-US" altLang="zh-CN" sz="1400" b="1" kern="1200" dirty="0" smtClean="0">
                  <a:latin typeface="微软雅黑" panose="020B0503020204020204" pitchFamily="34" charset="-122"/>
                  <a:ea typeface="微软雅黑" panose="020B0503020204020204" pitchFamily="34" charset="-122"/>
                </a:rPr>
                <a:t>+</a:t>
              </a:r>
              <a:r>
                <a:rPr lang="en-US" altLang="en-US" sz="1400" b="1" kern="1200" dirty="0" smtClean="0">
                  <a:latin typeface="微软雅黑" panose="020B0503020204020204" pitchFamily="34" charset="-122"/>
                  <a:ea typeface="微软雅黑" panose="020B0503020204020204" pitchFamily="34" charset="-122"/>
                </a:rPr>
                <a:t> 20 </a:t>
              </a:r>
              <a:r>
                <a:rPr lang="en-US" altLang="zh-CN" sz="1400" b="1" kern="1200" dirty="0" smtClean="0">
                  <a:latin typeface="微软雅黑" panose="020B0503020204020204" pitchFamily="34" charset="-122"/>
                  <a:ea typeface="微软雅黑" panose="020B0503020204020204" pitchFamily="34" charset="-122"/>
                </a:rPr>
                <a:t>= 556 </a:t>
              </a:r>
              <a:r>
                <a:rPr lang="zh-CN" altLang="en-US" sz="1400" b="1" kern="1200" dirty="0" smtClean="0">
                  <a:latin typeface="微软雅黑" panose="020B0503020204020204" pitchFamily="34" charset="-122"/>
                  <a:ea typeface="微软雅黑" panose="020B0503020204020204" pitchFamily="34" charset="-122"/>
                </a:rPr>
                <a:t>字节。</a:t>
              </a:r>
              <a:endParaRPr lang="en-US" altLang="zh-CN" sz="1400" b="1" kern="1200" dirty="0" smtClean="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en-US" altLang="zh-CN" sz="1400" b="1" dirty="0" smtClean="0">
                  <a:solidFill>
                    <a:srgbClr val="C00000"/>
                  </a:solidFill>
                  <a:latin typeface="微软雅黑" panose="020B0503020204020204" pitchFamily="34" charset="-122"/>
                  <a:ea typeface="微软雅黑" panose="020B0503020204020204" pitchFamily="34" charset="-122"/>
                </a:rPr>
                <a:t>IP </a:t>
              </a:r>
              <a:r>
                <a:rPr lang="zh-CN" altLang="en-US" sz="1400" b="1" dirty="0" smtClean="0">
                  <a:solidFill>
                    <a:srgbClr val="C00000"/>
                  </a:solidFill>
                  <a:latin typeface="微软雅黑" panose="020B0503020204020204" pitchFamily="34" charset="-122"/>
                  <a:ea typeface="微软雅黑" panose="020B0503020204020204" pitchFamily="34" charset="-122"/>
                </a:rPr>
                <a:t>数据报长度 </a:t>
              </a:r>
              <a:r>
                <a:rPr lang="en-US" altLang="zh-CN" sz="1400" b="1" dirty="0" smtClean="0">
                  <a:latin typeface="微软雅黑" panose="020B0503020204020204" pitchFamily="34" charset="-122"/>
                  <a:ea typeface="微软雅黑" panose="020B0503020204020204" pitchFamily="34" charset="-122"/>
                </a:rPr>
                <a:t>= 576 </a:t>
              </a:r>
              <a:r>
                <a:rPr lang="zh-CN" altLang="en-US" sz="1400" b="1" dirty="0" smtClean="0">
                  <a:latin typeface="微软雅黑" panose="020B0503020204020204" pitchFamily="34" charset="-122"/>
                  <a:ea typeface="微软雅黑" panose="020B0503020204020204" pitchFamily="34" charset="-122"/>
                </a:rPr>
                <a:t>字节。</a:t>
              </a:r>
              <a:endParaRPr lang="zh-CN" altLang="en-US" sz="1400" b="1" kern="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332606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8"/>
            <a:ext cx="8053712" cy="256503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smtClean="0">
                <a:solidFill>
                  <a:srgbClr val="0000CC"/>
                </a:solidFill>
                <a:latin typeface="微软雅黑" panose="020B0503020204020204" pitchFamily="34" charset="-122"/>
                <a:ea typeface="微软雅黑" panose="020B0503020204020204" pitchFamily="34" charset="-122"/>
              </a:rPr>
              <a:t>主机 </a:t>
            </a:r>
            <a:r>
              <a:rPr lang="en-US" altLang="zh-CN" sz="1400" b="1" dirty="0" smtClean="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smtClean="0">
                <a:solidFill>
                  <a:srgbClr val="0000CC"/>
                </a:solidFill>
                <a:latin typeface="微软雅黑" panose="020B0503020204020204" pitchFamily="34" charset="-122"/>
                <a:ea typeface="微软雅黑" panose="020B0503020204020204" pitchFamily="34" charset="-122"/>
              </a:rPr>
              <a:t>主机 </a:t>
            </a:r>
            <a:r>
              <a:rPr lang="en-US" altLang="zh-CN" sz="1400" b="1" dirty="0" smtClean="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8" name="矩形 7"/>
          <p:cNvSpPr/>
          <p:nvPr/>
        </p:nvSpPr>
        <p:spPr>
          <a:xfrm>
            <a:off x="2402902" y="1721398"/>
            <a:ext cx="465660" cy="297797"/>
          </a:xfrm>
          <a:prstGeom prst="rect">
            <a:avLst/>
          </a:prstGeom>
        </p:spPr>
        <p:txBody>
          <a:bodyPr wrap="none">
            <a:spAutoFit/>
          </a:bodyPr>
          <a:lstStyle/>
          <a:p>
            <a:r>
              <a:rPr lang="en-US" altLang="zh-CN" sz="1600" b="1" dirty="0" smtClean="0">
                <a:latin typeface="微软雅黑" panose="020B0503020204020204" pitchFamily="34" charset="-122"/>
                <a:ea typeface="微软雅黑" panose="020B0503020204020204" pitchFamily="34" charset="-122"/>
              </a:rPr>
              <a:t> t</a:t>
            </a:r>
            <a:r>
              <a:rPr lang="en-US" altLang="zh-CN" sz="1600" b="1" baseline="-25000" dirty="0" smtClean="0">
                <a:latin typeface="微软雅黑" panose="020B0503020204020204" pitchFamily="34" charset="-122"/>
                <a:ea typeface="微软雅黑" panose="020B0503020204020204" pitchFamily="34" charset="-122"/>
              </a:rPr>
              <a:t>1</a:t>
            </a:r>
            <a:r>
              <a:rPr lang="en-US" altLang="zh-CN" sz="1600" b="1" dirty="0" smtClean="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201843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9" name="组合 18"/>
          <p:cNvGrpSpPr/>
          <p:nvPr/>
        </p:nvGrpSpPr>
        <p:grpSpPr>
          <a:xfrm>
            <a:off x="2927772" y="1761080"/>
            <a:ext cx="1692409" cy="179438"/>
            <a:chOff x="3217033" y="1975584"/>
            <a:chExt cx="1731485" cy="211386"/>
          </a:xfrm>
        </p:grpSpPr>
        <p:sp>
          <p:nvSpPr>
            <p:cNvPr id="12"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883725" y="1412817"/>
            <a:ext cx="965479" cy="272078"/>
            <a:chOff x="3171969" y="1579654"/>
            <a:chExt cx="987771" cy="320520"/>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987771" cy="287034"/>
            </a:xfrm>
            <a:prstGeom prst="rect">
              <a:avLst/>
            </a:prstGeom>
          </p:spPr>
          <p:txBody>
            <a:bodyPr wrap="none">
              <a:spAutoFit/>
            </a:bodyPr>
            <a:lstStyle/>
            <a:p>
              <a:r>
                <a:rPr lang="en-US" altLang="zh-CN" sz="1200" b="1" dirty="0" smtClean="0">
                  <a:latin typeface="微软雅黑" panose="020B0503020204020204" pitchFamily="34" charset="-122"/>
                  <a:ea typeface="微软雅黑" panose="020B0503020204020204" pitchFamily="34" charset="-122"/>
                </a:rPr>
                <a:t>64 KB </a:t>
              </a:r>
              <a:r>
                <a:rPr lang="zh-CN" altLang="en-US" sz="1200" b="1" dirty="0" smtClean="0">
                  <a:latin typeface="微软雅黑" panose="020B0503020204020204" pitchFamily="34" charset="-122"/>
                  <a:ea typeface="微软雅黑" panose="020B0503020204020204" pitchFamily="34" charset="-122"/>
                </a:rPr>
                <a:t>窗口</a:t>
              </a:r>
              <a:endParaRPr lang="zh-CN" altLang="en-US" sz="1200" b="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244378" y="2132388"/>
            <a:ext cx="1692409" cy="179438"/>
            <a:chOff x="3217033" y="1975584"/>
            <a:chExt cx="1731485" cy="211386"/>
          </a:xfrm>
        </p:grpSpPr>
        <p:sp>
          <p:nvSpPr>
            <p:cNvPr id="24"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5"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6"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7"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28" name="直接箭头连接符 27"/>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301798" y="2494238"/>
            <a:ext cx="1310628" cy="179438"/>
            <a:chOff x="5535041" y="2855264"/>
            <a:chExt cx="1340889" cy="211386"/>
          </a:xfrm>
        </p:grpSpPr>
        <p:sp>
          <p:nvSpPr>
            <p:cNvPr id="31" name="Rectangle 14"/>
            <p:cNvSpPr>
              <a:spLocks noChangeArrowheads="1"/>
            </p:cNvSpPr>
            <p:nvPr/>
          </p:nvSpPr>
          <p:spPr bwMode="auto">
            <a:xfrm>
              <a:off x="5535041" y="285526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2" name="Rectangle 15"/>
            <p:cNvSpPr>
              <a:spLocks noChangeArrowheads="1"/>
            </p:cNvSpPr>
            <p:nvPr/>
          </p:nvSpPr>
          <p:spPr bwMode="auto">
            <a:xfrm>
              <a:off x="5765307" y="285526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3" name="Rectangle 16"/>
            <p:cNvSpPr>
              <a:spLocks noChangeArrowheads="1"/>
            </p:cNvSpPr>
            <p:nvPr/>
          </p:nvSpPr>
          <p:spPr bwMode="auto">
            <a:xfrm>
              <a:off x="6004537" y="285526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4" name="Rectangle 17"/>
            <p:cNvSpPr>
              <a:spLocks noChangeArrowheads="1"/>
            </p:cNvSpPr>
            <p:nvPr/>
          </p:nvSpPr>
          <p:spPr bwMode="auto">
            <a:xfrm>
              <a:off x="6234803" y="285526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5" name="直接箭头连接符 34"/>
            <p:cNvCxnSpPr/>
            <p:nvPr/>
          </p:nvCxnSpPr>
          <p:spPr>
            <a:xfrm>
              <a:off x="6513490" y="2950527"/>
              <a:ext cx="362440"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5222917" y="2862709"/>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smtClean="0">
                <a:latin typeface="微软雅黑" panose="020B0503020204020204" pitchFamily="34" charset="-122"/>
                <a:ea typeface="微软雅黑" panose="020B0503020204020204" pitchFamily="34" charset="-122"/>
              </a:rPr>
              <a:t> t</a:t>
            </a:r>
            <a:r>
              <a:rPr lang="en-US" altLang="zh-CN" sz="1600" b="1" baseline="-25000" dirty="0" smtClean="0">
                <a:latin typeface="微软雅黑" panose="020B0503020204020204" pitchFamily="34" charset="-122"/>
                <a:ea typeface="微软雅黑" panose="020B0503020204020204" pitchFamily="34" charset="-122"/>
              </a:rPr>
              <a:t>2</a:t>
            </a:r>
            <a:r>
              <a:rPr lang="en-US" altLang="zh-CN" sz="1600" b="1" dirty="0" smtClean="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2" name="矩形 41"/>
          <p:cNvSpPr/>
          <p:nvPr/>
        </p:nvSpPr>
        <p:spPr>
          <a:xfrm>
            <a:off x="2402902" y="2451662"/>
            <a:ext cx="465660" cy="297797"/>
          </a:xfrm>
          <a:prstGeom prst="rect">
            <a:avLst/>
          </a:prstGeom>
        </p:spPr>
        <p:txBody>
          <a:bodyPr wrap="none">
            <a:spAutoFit/>
          </a:bodyPr>
          <a:lstStyle/>
          <a:p>
            <a:r>
              <a:rPr lang="en-US" altLang="zh-CN" sz="1600" b="1" dirty="0" smtClean="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3</a:t>
            </a:r>
            <a:r>
              <a:rPr lang="en-US" altLang="zh-CN" sz="1600" b="1" dirty="0" smtClean="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3" name="矩形 42"/>
          <p:cNvSpPr/>
          <p:nvPr/>
        </p:nvSpPr>
        <p:spPr>
          <a:xfrm>
            <a:off x="2402902" y="2841167"/>
            <a:ext cx="465660" cy="297797"/>
          </a:xfrm>
          <a:prstGeom prst="rect">
            <a:avLst/>
          </a:prstGeom>
        </p:spPr>
        <p:txBody>
          <a:bodyPr wrap="none">
            <a:spAutoFit/>
          </a:bodyPr>
          <a:lstStyle/>
          <a:p>
            <a:r>
              <a:rPr lang="en-US" altLang="zh-CN" sz="1600" b="1" dirty="0" smtClean="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4</a:t>
            </a:r>
            <a:r>
              <a:rPr lang="en-US" altLang="zh-CN" sz="1600" b="1" dirty="0" smtClean="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2823424" y="2713620"/>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a:off x="2823424" y="3081143"/>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57" name="矩形 56"/>
          <p:cNvSpPr/>
          <p:nvPr/>
        </p:nvSpPr>
        <p:spPr>
          <a:xfrm>
            <a:off x="1777021" y="3565515"/>
            <a:ext cx="6102957" cy="1092607"/>
          </a:xfrm>
          <a:prstGeom prst="rect">
            <a:avLst/>
          </a:prstGeom>
        </p:spPr>
        <p:txBody>
          <a:bodyPr wrap="square">
            <a:spAutoFit/>
          </a:bodyPr>
          <a:lstStyle/>
          <a:p>
            <a:pPr>
              <a:lnSpc>
                <a:spcPts val="2600"/>
              </a:lnSpc>
              <a:buClr>
                <a:srgbClr val="0070C0"/>
              </a:buClr>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窗口字段长度</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a:t>
            </a:r>
            <a:r>
              <a:rPr lang="zh-CN" altLang="en-US" b="1" dirty="0" smtClean="0">
                <a:latin typeface="微软雅黑" pitchFamily="34" charset="-122"/>
                <a:ea typeface="微软雅黑" pitchFamily="34" charset="-122"/>
              </a:rPr>
              <a:t>，最大</a:t>
            </a:r>
            <a:r>
              <a:rPr lang="zh-CN" altLang="en-US" b="1" dirty="0">
                <a:latin typeface="微软雅黑" pitchFamily="34" charset="-122"/>
                <a:ea typeface="微软雅黑" pitchFamily="34" charset="-122"/>
              </a:rPr>
              <a:t>窗口大小 </a:t>
            </a:r>
            <a:r>
              <a:rPr lang="en-US" altLang="zh-CN" b="1" dirty="0">
                <a:latin typeface="微软雅黑" pitchFamily="34" charset="-122"/>
                <a:ea typeface="微软雅黑" pitchFamily="34" charset="-122"/>
              </a:rPr>
              <a:t>= 64 K </a:t>
            </a:r>
            <a:r>
              <a:rPr lang="zh-CN" altLang="en-US" b="1" dirty="0">
                <a:latin typeface="微软雅黑" pitchFamily="34" charset="-122"/>
                <a:ea typeface="微软雅黑" pitchFamily="34" charset="-122"/>
              </a:rPr>
              <a:t>字节。</a:t>
            </a:r>
          </a:p>
          <a:p>
            <a:pPr>
              <a:lnSpc>
                <a:spcPts val="2600"/>
              </a:lnSpc>
              <a:buClr>
                <a:srgbClr val="0070C0"/>
              </a:buClr>
            </a:pPr>
            <a:r>
              <a:rPr lang="zh-CN" altLang="en-US" b="1" dirty="0" smtClean="0">
                <a:latin typeface="微软雅黑" pitchFamily="34" charset="-122"/>
                <a:ea typeface="微软雅黑" pitchFamily="34" charset="-122"/>
              </a:rPr>
              <a:t>对于</a:t>
            </a:r>
            <a:r>
              <a:rPr lang="zh-CN" altLang="en-US" b="1" dirty="0">
                <a:latin typeface="微软雅黑" pitchFamily="34" charset="-122"/>
                <a:ea typeface="微软雅黑" pitchFamily="34" charset="-122"/>
              </a:rPr>
              <a:t>传播时延和带宽都很大的网络，为获得高吞吐率较，需要更大的窗口。</a:t>
            </a:r>
            <a:endParaRPr lang="en-US"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27090220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9"/>
            <a:ext cx="8053712" cy="19752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smtClean="0">
                <a:solidFill>
                  <a:srgbClr val="0000CC"/>
                </a:solidFill>
                <a:latin typeface="微软雅黑" panose="020B0503020204020204" pitchFamily="34" charset="-122"/>
                <a:ea typeface="微软雅黑" panose="020B0503020204020204" pitchFamily="34" charset="-122"/>
              </a:rPr>
              <a:t>主机 </a:t>
            </a:r>
            <a:r>
              <a:rPr lang="en-US" altLang="zh-CN" sz="1400" b="1" dirty="0" smtClean="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smtClean="0">
                <a:solidFill>
                  <a:srgbClr val="0000CC"/>
                </a:solidFill>
                <a:latin typeface="微软雅黑" panose="020B0503020204020204" pitchFamily="34" charset="-122"/>
                <a:ea typeface="微软雅黑" panose="020B0503020204020204" pitchFamily="34" charset="-122"/>
              </a:rPr>
              <a:t>主机 </a:t>
            </a:r>
            <a:r>
              <a:rPr lang="en-US" altLang="zh-CN" sz="1400" b="1" dirty="0" smtClean="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144915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6" name="组合 5"/>
          <p:cNvGrpSpPr/>
          <p:nvPr/>
        </p:nvGrpSpPr>
        <p:grpSpPr>
          <a:xfrm>
            <a:off x="2402902" y="2086530"/>
            <a:ext cx="4227639" cy="297797"/>
            <a:chOff x="2402902" y="2086530"/>
            <a:chExt cx="4227639" cy="297797"/>
          </a:xfrm>
        </p:grpSpPr>
        <p:grpSp>
          <p:nvGrpSpPr>
            <p:cNvPr id="46" name="组合 45"/>
            <p:cNvGrpSpPr/>
            <p:nvPr/>
          </p:nvGrpSpPr>
          <p:grpSpPr>
            <a:xfrm>
              <a:off x="3723801" y="2136390"/>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smtClean="0">
                  <a:latin typeface="微软雅黑" panose="020B0503020204020204" pitchFamily="34" charset="-122"/>
                  <a:ea typeface="微软雅黑" panose="020B0503020204020204" pitchFamily="34" charset="-122"/>
                </a:rPr>
                <a:t> t</a:t>
              </a:r>
              <a:r>
                <a:rPr lang="en-US" altLang="zh-CN" sz="1600" b="1" baseline="-25000" dirty="0" smtClean="0">
                  <a:latin typeface="微软雅黑" panose="020B0503020204020204" pitchFamily="34" charset="-122"/>
                  <a:ea typeface="微软雅黑" panose="020B0503020204020204" pitchFamily="34" charset="-122"/>
                </a:rPr>
                <a:t>2</a:t>
              </a:r>
              <a:r>
                <a:rPr lang="en-US" altLang="zh-CN" sz="1600" b="1" dirty="0" smtClean="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57" name="矩形 56"/>
          <p:cNvSpPr/>
          <p:nvPr/>
        </p:nvSpPr>
        <p:spPr>
          <a:xfrm>
            <a:off x="1129553" y="2969860"/>
            <a:ext cx="7420837" cy="1426031"/>
          </a:xfrm>
          <a:prstGeom prst="rect">
            <a:avLst/>
          </a:prstGeom>
        </p:spPr>
        <p:txBody>
          <a:bodyPr wrap="square">
            <a:spAutoFit/>
          </a:bodyPr>
          <a:lstStyle/>
          <a:p>
            <a:pPr>
              <a:lnSpc>
                <a:spcPts val="2600"/>
              </a:lnSpc>
              <a:buClr>
                <a:srgbClr val="0070C0"/>
              </a:buClr>
            </a:pPr>
            <a:r>
              <a:rPr lang="zh-CN" altLang="en-US" sz="1700" b="1" dirty="0">
                <a:solidFill>
                  <a:srgbClr val="C00000"/>
                </a:solidFill>
                <a:latin typeface="微软雅黑" pitchFamily="34" charset="-122"/>
                <a:ea typeface="微软雅黑" pitchFamily="34" charset="-122"/>
              </a:rPr>
              <a:t>窗口扩大</a:t>
            </a:r>
            <a:r>
              <a:rPr lang="zh-CN" altLang="en-US" sz="1700" b="1" dirty="0" smtClean="0">
                <a:solidFill>
                  <a:srgbClr val="C00000"/>
                </a:solidFill>
                <a:latin typeface="微软雅黑" pitchFamily="34" charset="-122"/>
                <a:ea typeface="微软雅黑" pitchFamily="34" charset="-122"/>
              </a:rPr>
              <a:t>选项：</a:t>
            </a:r>
            <a:r>
              <a:rPr lang="zh-CN" altLang="en-US" sz="1700" b="1" dirty="0" smtClean="0">
                <a:latin typeface="微软雅黑" pitchFamily="34" charset="-122"/>
                <a:ea typeface="微软雅黑" pitchFamily="34" charset="-122"/>
              </a:rPr>
              <a:t>占 </a:t>
            </a:r>
            <a:r>
              <a:rPr lang="en-US" altLang="zh-CN" sz="1700" b="1" dirty="0">
                <a:latin typeface="微软雅黑" pitchFamily="34" charset="-122"/>
                <a:ea typeface="微软雅黑" pitchFamily="34" charset="-122"/>
              </a:rPr>
              <a:t>3 </a:t>
            </a:r>
            <a:r>
              <a:rPr lang="zh-CN" altLang="en-US" sz="1700" b="1" dirty="0">
                <a:latin typeface="微软雅黑" pitchFamily="34" charset="-122"/>
                <a:ea typeface="微软雅黑" pitchFamily="34" charset="-122"/>
              </a:rPr>
              <a:t>字节，</a:t>
            </a:r>
            <a:r>
              <a:rPr lang="zh-CN" altLang="en-US" sz="1700" b="1" dirty="0" smtClean="0">
                <a:latin typeface="微软雅黑" pitchFamily="34" charset="-122"/>
                <a:ea typeface="微软雅黑" pitchFamily="34" charset="-122"/>
              </a:rPr>
              <a:t>其中一</a:t>
            </a:r>
            <a:r>
              <a:rPr lang="zh-CN" altLang="en-US" sz="1700" b="1" dirty="0">
                <a:latin typeface="微软雅黑" pitchFamily="34" charset="-122"/>
                <a:ea typeface="微软雅黑" pitchFamily="34" charset="-122"/>
              </a:rPr>
              <a:t>个字节表示</a:t>
            </a:r>
            <a:r>
              <a:rPr lang="zh-CN" altLang="en-US" sz="1700" b="1" dirty="0">
                <a:solidFill>
                  <a:srgbClr val="0000FF"/>
                </a:solidFill>
                <a:latin typeface="微软雅黑" pitchFamily="34" charset="-122"/>
                <a:ea typeface="微软雅黑" pitchFamily="34" charset="-122"/>
              </a:rPr>
              <a:t>移位值 </a:t>
            </a:r>
            <a:r>
              <a:rPr lang="en-US" altLang="zh-CN" sz="1700" b="1" dirty="0">
                <a:solidFill>
                  <a:srgbClr val="0000FF"/>
                </a:solidFill>
                <a:latin typeface="微软雅黑" pitchFamily="34" charset="-122"/>
                <a:ea typeface="微软雅黑" pitchFamily="34" charset="-122"/>
              </a:rPr>
              <a:t>S</a:t>
            </a:r>
            <a:r>
              <a:rPr lang="zh-CN" altLang="en-US" sz="1700" b="1" dirty="0">
                <a:solidFill>
                  <a:srgbClr val="0000FF"/>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新的窗口值位数从 </a:t>
            </a:r>
            <a:r>
              <a:rPr lang="en-US" altLang="zh-CN" sz="1700" b="1" dirty="0">
                <a:latin typeface="微软雅黑" pitchFamily="34" charset="-122"/>
                <a:ea typeface="微软雅黑" pitchFamily="34" charset="-122"/>
              </a:rPr>
              <a:t>16 </a:t>
            </a:r>
            <a:r>
              <a:rPr lang="zh-CN" altLang="en-US" sz="1700" b="1" dirty="0">
                <a:latin typeface="微软雅黑" pitchFamily="34" charset="-122"/>
                <a:ea typeface="微软雅黑" pitchFamily="34" charset="-122"/>
              </a:rPr>
              <a:t>增大到 </a:t>
            </a:r>
            <a:r>
              <a:rPr lang="en-US" altLang="zh-CN" sz="1700" b="1" dirty="0">
                <a:solidFill>
                  <a:srgbClr val="C00000"/>
                </a:solidFill>
                <a:latin typeface="微软雅黑" pitchFamily="34" charset="-122"/>
                <a:ea typeface="微软雅黑" pitchFamily="34" charset="-122"/>
              </a:rPr>
              <a:t>(16 + S)</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相当于把窗口值</a:t>
            </a:r>
            <a:r>
              <a:rPr lang="zh-CN" altLang="en-US" sz="1700" b="1" dirty="0">
                <a:solidFill>
                  <a:srgbClr val="C00000"/>
                </a:solidFill>
                <a:latin typeface="微软雅黑" pitchFamily="34" charset="-122"/>
                <a:ea typeface="微软雅黑" pitchFamily="34" charset="-122"/>
              </a:rPr>
              <a:t>向左移动 </a:t>
            </a:r>
            <a:r>
              <a:rPr lang="en-US" altLang="zh-CN" sz="1700" b="1" dirty="0">
                <a:solidFill>
                  <a:srgbClr val="C00000"/>
                </a:solidFill>
                <a:latin typeface="微软雅黑" pitchFamily="34" charset="-122"/>
                <a:ea typeface="微软雅黑" pitchFamily="34" charset="-122"/>
              </a:rPr>
              <a:t>S </a:t>
            </a:r>
            <a:r>
              <a:rPr lang="zh-CN" altLang="en-US" sz="1700" b="1" dirty="0" smtClean="0">
                <a:solidFill>
                  <a:srgbClr val="C00000"/>
                </a:solidFill>
                <a:latin typeface="微软雅黑" pitchFamily="34" charset="-122"/>
                <a:ea typeface="微软雅黑" pitchFamily="34" charset="-122"/>
              </a:rPr>
              <a:t>位。</a:t>
            </a:r>
            <a:endParaRPr lang="zh-CN" altLang="en-US" sz="1700" b="1" dirty="0">
              <a:solidFill>
                <a:srgbClr val="C00000"/>
              </a:solidFill>
              <a:latin typeface="微软雅黑" pitchFamily="34" charset="-122"/>
              <a:ea typeface="微软雅黑" pitchFamily="34" charset="-122"/>
            </a:endParaRPr>
          </a:p>
          <a:p>
            <a:pPr>
              <a:lnSpc>
                <a:spcPts val="2600"/>
              </a:lnSpc>
              <a:buClr>
                <a:srgbClr val="0070C0"/>
              </a:buClr>
            </a:pPr>
            <a:r>
              <a:rPr lang="zh-CN" altLang="en-US" sz="1700" b="1" dirty="0">
                <a:latin typeface="微软雅黑" pitchFamily="34" charset="-122"/>
                <a:ea typeface="微软雅黑" pitchFamily="34" charset="-122"/>
              </a:rPr>
              <a:t>移位值允许使用的</a:t>
            </a:r>
            <a:r>
              <a:rPr lang="zh-CN" altLang="en-US" sz="1700" b="1" dirty="0">
                <a:solidFill>
                  <a:srgbClr val="C00000"/>
                </a:solidFill>
                <a:latin typeface="微软雅黑" pitchFamily="34" charset="-122"/>
                <a:ea typeface="微软雅黑" pitchFamily="34" charset="-122"/>
              </a:rPr>
              <a:t>最大值是 </a:t>
            </a:r>
            <a:r>
              <a:rPr lang="en-US" altLang="zh-CN" sz="1700" b="1" dirty="0">
                <a:solidFill>
                  <a:srgbClr val="C00000"/>
                </a:solidFill>
                <a:latin typeface="微软雅黑" pitchFamily="34" charset="-122"/>
                <a:ea typeface="微软雅黑" pitchFamily="34" charset="-122"/>
              </a:rPr>
              <a:t>14</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窗口最大值增大到 </a:t>
            </a:r>
            <a:r>
              <a:rPr lang="en-US" altLang="zh-CN" sz="1700" b="1" dirty="0">
                <a:latin typeface="微软雅黑" pitchFamily="34" charset="-122"/>
                <a:ea typeface="微软雅黑" pitchFamily="34" charset="-122"/>
              </a:rPr>
              <a:t>2</a:t>
            </a:r>
            <a:r>
              <a:rPr lang="en-US" altLang="zh-CN" sz="1700" b="1" baseline="30000" dirty="0">
                <a:latin typeface="微软雅黑" pitchFamily="34" charset="-122"/>
                <a:ea typeface="微软雅黑" pitchFamily="34" charset="-122"/>
              </a:rPr>
              <a:t>(16 + 14)</a:t>
            </a:r>
            <a:r>
              <a:rPr lang="en-US" altLang="zh-CN" sz="1700" b="1" dirty="0">
                <a:latin typeface="微软雅黑" pitchFamily="34" charset="-122"/>
                <a:ea typeface="微软雅黑" pitchFamily="34" charset="-122"/>
              </a:rPr>
              <a:t> – 1 = </a:t>
            </a:r>
            <a:r>
              <a:rPr lang="en-US" altLang="zh-CN" sz="1700" b="1" dirty="0">
                <a:solidFill>
                  <a:srgbClr val="C00000"/>
                </a:solidFill>
                <a:latin typeface="微软雅黑" pitchFamily="34" charset="-122"/>
                <a:ea typeface="微软雅黑" pitchFamily="34" charset="-122"/>
              </a:rPr>
              <a:t>2</a:t>
            </a:r>
            <a:r>
              <a:rPr lang="en-US" altLang="zh-CN" sz="1700" b="1" baseline="30000" dirty="0">
                <a:solidFill>
                  <a:srgbClr val="C00000"/>
                </a:solidFill>
                <a:latin typeface="微软雅黑" pitchFamily="34" charset="-122"/>
                <a:ea typeface="微软雅黑" pitchFamily="34" charset="-122"/>
              </a:rPr>
              <a:t>30</a:t>
            </a:r>
            <a:r>
              <a:rPr lang="en-US" altLang="zh-CN" sz="1700" b="1" dirty="0">
                <a:solidFill>
                  <a:srgbClr val="C00000"/>
                </a:solidFill>
                <a:latin typeface="微软雅黑" pitchFamily="34" charset="-122"/>
                <a:ea typeface="微软雅黑" pitchFamily="34" charset="-122"/>
              </a:rPr>
              <a:t> – 1</a:t>
            </a:r>
            <a:r>
              <a:rPr lang="zh-CN" altLang="en-US" sz="1700" b="1" dirty="0">
                <a:solidFill>
                  <a:srgbClr val="C00000"/>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窗口扩大选项可以在双方初始建立 </a:t>
            </a:r>
            <a:r>
              <a:rPr lang="en-US" altLang="zh-CN" sz="1700" b="1" dirty="0">
                <a:latin typeface="微软雅黑" pitchFamily="34" charset="-122"/>
                <a:ea typeface="微软雅黑" pitchFamily="34" charset="-122"/>
              </a:rPr>
              <a:t>TCP </a:t>
            </a:r>
            <a:r>
              <a:rPr lang="zh-CN" altLang="en-US" sz="1700" b="1" dirty="0">
                <a:latin typeface="微软雅黑" pitchFamily="34" charset="-122"/>
                <a:ea typeface="微软雅黑" pitchFamily="34" charset="-122"/>
              </a:rPr>
              <a:t>连接时进行协商</a:t>
            </a:r>
            <a:r>
              <a:rPr lang="zh-CN" altLang="en-US" sz="1700" b="1" dirty="0" smtClean="0">
                <a:latin typeface="微软雅黑" pitchFamily="34" charset="-122"/>
                <a:ea typeface="微软雅黑" pitchFamily="34" charset="-122"/>
              </a:rPr>
              <a:t>。</a:t>
            </a:r>
            <a:endParaRPr lang="zh-CN" altLang="en-US" sz="1700" b="1" dirty="0">
              <a:latin typeface="微软雅黑" pitchFamily="34" charset="-122"/>
              <a:ea typeface="微软雅黑" pitchFamily="34" charset="-122"/>
            </a:endParaRPr>
          </a:p>
        </p:txBody>
      </p:sp>
      <p:grpSp>
        <p:nvGrpSpPr>
          <p:cNvPr id="4" name="组合 3"/>
          <p:cNvGrpSpPr/>
          <p:nvPr/>
        </p:nvGrpSpPr>
        <p:grpSpPr>
          <a:xfrm>
            <a:off x="2402902" y="1412818"/>
            <a:ext cx="5176253" cy="606377"/>
            <a:chOff x="2402902" y="1412818"/>
            <a:chExt cx="5176253" cy="606377"/>
          </a:xfrm>
        </p:grpSpPr>
        <p:sp>
          <p:nvSpPr>
            <p:cNvPr id="8" name="矩形 7"/>
            <p:cNvSpPr/>
            <p:nvPr/>
          </p:nvSpPr>
          <p:spPr>
            <a:xfrm>
              <a:off x="2402902" y="1721398"/>
              <a:ext cx="465660" cy="297797"/>
            </a:xfrm>
            <a:prstGeom prst="rect">
              <a:avLst/>
            </a:prstGeom>
          </p:spPr>
          <p:txBody>
            <a:bodyPr wrap="none">
              <a:spAutoFit/>
            </a:bodyPr>
            <a:lstStyle/>
            <a:p>
              <a:r>
                <a:rPr lang="en-US" altLang="zh-CN" sz="1600" b="1" dirty="0" smtClean="0">
                  <a:latin typeface="微软雅黑" panose="020B0503020204020204" pitchFamily="34" charset="-122"/>
                  <a:ea typeface="微软雅黑" panose="020B0503020204020204" pitchFamily="34" charset="-122"/>
                </a:rPr>
                <a:t> t</a:t>
              </a:r>
              <a:r>
                <a:rPr lang="en-US" altLang="zh-CN" sz="1600" b="1" baseline="-25000" dirty="0" smtClean="0">
                  <a:latin typeface="微软雅黑" panose="020B0503020204020204" pitchFamily="34" charset="-122"/>
                  <a:ea typeface="微软雅黑" panose="020B0503020204020204" pitchFamily="34" charset="-122"/>
                </a:rPr>
                <a:t>1</a:t>
              </a:r>
              <a:r>
                <a:rPr lang="en-US" altLang="zh-CN" sz="1600" b="1" dirty="0" smtClean="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12" name="Rectangle 14"/>
            <p:cNvSpPr>
              <a:spLocks noChangeArrowheads="1"/>
            </p:cNvSpPr>
            <p:nvPr/>
          </p:nvSpPr>
          <p:spPr bwMode="auto">
            <a:xfrm>
              <a:off x="2927772"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154076"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380380"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606684"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6100839" y="1846125"/>
              <a:ext cx="365132"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883726" y="1412818"/>
              <a:ext cx="1082348" cy="276999"/>
              <a:chOff x="3171969" y="1579654"/>
              <a:chExt cx="1107338" cy="326317"/>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1107338" cy="326317"/>
              </a:xfrm>
              <a:prstGeom prst="rect">
                <a:avLst/>
              </a:prstGeom>
            </p:spPr>
            <p:txBody>
              <a:bodyPr wrap="none">
                <a:spAutoFit/>
              </a:bodyPr>
              <a:lstStyle/>
              <a:p>
                <a:r>
                  <a:rPr lang="en-US" altLang="zh-CN" sz="1200" b="1" dirty="0" smtClean="0">
                    <a:latin typeface="微软雅黑" panose="020B0503020204020204" pitchFamily="34" charset="-122"/>
                    <a:ea typeface="微软雅黑" panose="020B0503020204020204" pitchFamily="34" charset="-122"/>
                  </a:rPr>
                  <a:t>256 KB </a:t>
                </a:r>
                <a:r>
                  <a:rPr lang="zh-CN" altLang="en-US" sz="1200" b="1" dirty="0" smtClean="0">
                    <a:latin typeface="微软雅黑" panose="020B0503020204020204" pitchFamily="34" charset="-122"/>
                    <a:ea typeface="微软雅黑" panose="020B0503020204020204" pitchFamily="34" charset="-122"/>
                  </a:rPr>
                  <a:t>窗口</a:t>
                </a:r>
                <a:endParaRPr lang="zh-CN" altLang="en-US" sz="1200" b="1" dirty="0">
                  <a:latin typeface="微软雅黑" panose="020B0503020204020204" pitchFamily="34" charset="-122"/>
                  <a:ea typeface="微软雅黑" panose="020B0503020204020204" pitchFamily="34" charset="-122"/>
                </a:endParaRPr>
              </a:p>
            </p:txBody>
          </p:sp>
        </p:gr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45" name="Rectangle 14"/>
            <p:cNvSpPr>
              <a:spLocks noChangeArrowheads="1"/>
            </p:cNvSpPr>
            <p:nvPr/>
          </p:nvSpPr>
          <p:spPr bwMode="auto">
            <a:xfrm>
              <a:off x="3832988"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1" name="Rectangle 15"/>
            <p:cNvSpPr>
              <a:spLocks noChangeArrowheads="1"/>
            </p:cNvSpPr>
            <p:nvPr/>
          </p:nvSpPr>
          <p:spPr bwMode="auto">
            <a:xfrm>
              <a:off x="4059292"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3" name="Rectangle 16"/>
            <p:cNvSpPr>
              <a:spLocks noChangeArrowheads="1"/>
            </p:cNvSpPr>
            <p:nvPr/>
          </p:nvSpPr>
          <p:spPr bwMode="auto">
            <a:xfrm>
              <a:off x="4285596"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4" name="Rectangle 17"/>
            <p:cNvSpPr>
              <a:spLocks noChangeArrowheads="1"/>
            </p:cNvSpPr>
            <p:nvPr/>
          </p:nvSpPr>
          <p:spPr bwMode="auto">
            <a:xfrm>
              <a:off x="4511900"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5" name="Rectangle 14"/>
            <p:cNvSpPr>
              <a:spLocks noChangeArrowheads="1"/>
            </p:cNvSpPr>
            <p:nvPr/>
          </p:nvSpPr>
          <p:spPr bwMode="auto">
            <a:xfrm>
              <a:off x="4738204"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6" name="Rectangle 15"/>
            <p:cNvSpPr>
              <a:spLocks noChangeArrowheads="1"/>
            </p:cNvSpPr>
            <p:nvPr/>
          </p:nvSpPr>
          <p:spPr bwMode="auto">
            <a:xfrm>
              <a:off x="4964508"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8" name="Rectangle 16"/>
            <p:cNvSpPr>
              <a:spLocks noChangeArrowheads="1"/>
            </p:cNvSpPr>
            <p:nvPr/>
          </p:nvSpPr>
          <p:spPr bwMode="auto">
            <a:xfrm>
              <a:off x="5190812"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9" name="Rectangle 17"/>
            <p:cNvSpPr>
              <a:spLocks noChangeArrowheads="1"/>
            </p:cNvSpPr>
            <p:nvPr/>
          </p:nvSpPr>
          <p:spPr bwMode="auto">
            <a:xfrm>
              <a:off x="5417116"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0" name="Rectangle 14"/>
            <p:cNvSpPr>
              <a:spLocks noChangeArrowheads="1"/>
            </p:cNvSpPr>
            <p:nvPr/>
          </p:nvSpPr>
          <p:spPr bwMode="auto">
            <a:xfrm>
              <a:off x="5643420"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1" name="Rectangle 15"/>
            <p:cNvSpPr>
              <a:spLocks noChangeArrowheads="1"/>
            </p:cNvSpPr>
            <p:nvPr/>
          </p:nvSpPr>
          <p:spPr bwMode="auto">
            <a:xfrm>
              <a:off x="5869724"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2" name="Rectangle 16"/>
            <p:cNvSpPr>
              <a:spLocks noChangeArrowheads="1"/>
            </p:cNvSpPr>
            <p:nvPr/>
          </p:nvSpPr>
          <p:spPr bwMode="auto">
            <a:xfrm>
              <a:off x="6735823" y="1761080"/>
              <a:ext cx="168184" cy="179437"/>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3" name="Rectangle 17"/>
            <p:cNvSpPr>
              <a:spLocks noChangeArrowheads="1"/>
            </p:cNvSpPr>
            <p:nvPr/>
          </p:nvSpPr>
          <p:spPr bwMode="auto">
            <a:xfrm>
              <a:off x="6962123" y="1761080"/>
              <a:ext cx="168184" cy="179438"/>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4" name="Rectangle 16"/>
            <p:cNvSpPr>
              <a:spLocks noChangeArrowheads="1"/>
            </p:cNvSpPr>
            <p:nvPr/>
          </p:nvSpPr>
          <p:spPr bwMode="auto">
            <a:xfrm>
              <a:off x="7184671" y="1761080"/>
              <a:ext cx="168184" cy="179437"/>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5" name="Rectangle 17"/>
            <p:cNvSpPr>
              <a:spLocks noChangeArrowheads="1"/>
            </p:cNvSpPr>
            <p:nvPr/>
          </p:nvSpPr>
          <p:spPr bwMode="auto">
            <a:xfrm>
              <a:off x="7410971" y="1761080"/>
              <a:ext cx="168184" cy="179438"/>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6" name="矩形 65"/>
            <p:cNvSpPr/>
            <p:nvPr/>
          </p:nvSpPr>
          <p:spPr>
            <a:xfrm>
              <a:off x="6738818" y="1516713"/>
              <a:ext cx="646331" cy="276999"/>
            </a:xfrm>
            <a:prstGeom prst="rect">
              <a:avLst/>
            </a:prstGeom>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到达的</a:t>
              </a:r>
              <a:endParaRPr lang="zh-CN" altLang="en-US" sz="1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109798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83745" y="587638"/>
            <a:ext cx="23952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选项（</a:t>
            </a:r>
            <a:r>
              <a:rPr lang="en-US" altLang="zh-CN" sz="2000" b="1" dirty="0" smtClean="0">
                <a:solidFill>
                  <a:schemeClr val="bg1"/>
                </a:solidFill>
                <a:latin typeface="微软雅黑" pitchFamily="34" charset="-122"/>
                <a:ea typeface="微软雅黑" pitchFamily="34" charset="-122"/>
              </a:rPr>
              <a:t>8</a:t>
            </a: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时间戳</a:t>
            </a:r>
          </a:p>
        </p:txBody>
      </p:sp>
      <p:sp>
        <p:nvSpPr>
          <p:cNvPr id="4" name="Rectangle 8"/>
          <p:cNvSpPr>
            <a:spLocks noChangeArrowheads="1"/>
          </p:cNvSpPr>
          <p:nvPr/>
        </p:nvSpPr>
        <p:spPr bwMode="auto">
          <a:xfrm>
            <a:off x="556963" y="986547"/>
            <a:ext cx="8048776" cy="329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占 </a:t>
            </a:r>
            <a:r>
              <a:rPr lang="en-US" altLang="zh-CN" sz="2000" b="1" dirty="0" smtClean="0">
                <a:latin typeface="微软雅黑" pitchFamily="34" charset="-122"/>
                <a:ea typeface="微软雅黑" pitchFamily="34" charset="-122"/>
              </a:rPr>
              <a:t>10 </a:t>
            </a:r>
            <a:r>
              <a:rPr lang="zh-CN" altLang="en-US" sz="2000" b="1" dirty="0" smtClean="0">
                <a:latin typeface="微软雅黑" pitchFamily="34" charset="-122"/>
                <a:ea typeface="微软雅黑" pitchFamily="34" charset="-122"/>
              </a:rPr>
              <a:t>字节。最主要的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a:lnSpc>
                <a:spcPts val="3000"/>
              </a:lnSpc>
              <a:buClr>
                <a:srgbClr val="0070C0"/>
              </a:buClr>
            </a:pPr>
            <a:r>
              <a:rPr lang="en-US" altLang="zh-CN" sz="2000" b="1" dirty="0" smtClean="0">
                <a:latin typeface="微软雅黑" pitchFamily="34" charset="-122"/>
                <a:ea typeface="微软雅黑" pitchFamily="34" charset="-122"/>
              </a:rPr>
              <a:t>	</a:t>
            </a:r>
            <a:r>
              <a:rPr lang="zh-CN" altLang="en-US" sz="2000" b="1" dirty="0" smtClean="0">
                <a:solidFill>
                  <a:srgbClr val="0000CC"/>
                </a:solidFill>
                <a:latin typeface="微软雅黑" pitchFamily="34" charset="-122"/>
                <a:ea typeface="微软雅黑" pitchFamily="34" charset="-122"/>
              </a:rPr>
              <a:t>时间</a:t>
            </a:r>
            <a:r>
              <a:rPr lang="zh-CN" altLang="en-US" sz="2000" b="1" dirty="0">
                <a:solidFill>
                  <a:srgbClr val="0000CC"/>
                </a:solidFill>
                <a:latin typeface="微软雅黑" pitchFamily="34" charset="-122"/>
                <a:ea typeface="微软雅黑" pitchFamily="34" charset="-122"/>
              </a:rPr>
              <a:t>戳值字段</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字节）和</a:t>
            </a:r>
            <a:r>
              <a:rPr lang="zh-CN" altLang="en-US" sz="2000" b="1" dirty="0">
                <a:solidFill>
                  <a:srgbClr val="0000CC"/>
                </a:solidFill>
                <a:latin typeface="微软雅黑" pitchFamily="34" charset="-122"/>
                <a:ea typeface="微软雅黑" pitchFamily="34" charset="-122"/>
              </a:rPr>
              <a:t>时间戳回送回答</a:t>
            </a:r>
            <a:r>
              <a:rPr lang="zh-CN" altLang="en-US" sz="2000" b="1" dirty="0">
                <a:latin typeface="微软雅黑" pitchFamily="34" charset="-122"/>
                <a:ea typeface="微软雅黑" pitchFamily="34" charset="-122"/>
              </a:rPr>
              <a:t>字段（</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个主要功能：</a:t>
            </a:r>
            <a:endParaRPr lang="en-US" altLang="zh-CN" sz="2000" b="1" dirty="0" smtClean="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计算往返时间 </a:t>
            </a:r>
            <a:r>
              <a:rPr lang="en-US" altLang="zh-CN" sz="2000" b="1" dirty="0" smtClean="0">
                <a:latin typeface="微软雅黑" pitchFamily="34" charset="-122"/>
                <a:ea typeface="微软雅黑" pitchFamily="34" charset="-122"/>
              </a:rPr>
              <a:t>RTT</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防止序号绕回 </a:t>
            </a:r>
            <a:r>
              <a:rPr lang="en-US" altLang="zh-CN" sz="2000" b="1" dirty="0">
                <a:latin typeface="微软雅黑" pitchFamily="34" charset="-122"/>
                <a:ea typeface="微软雅黑" pitchFamily="34" charset="-122"/>
              </a:rPr>
              <a:t>PAWS (Protect Against Wrapped Sequence numbers)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990600" lvl="1" indent="-342900">
              <a:lnSpc>
                <a:spcPts val="3200"/>
              </a:lnSpc>
              <a:buClr>
                <a:srgbClr val="993300"/>
              </a:buClr>
              <a:buSzPct val="80000"/>
              <a:buFont typeface="Wingdings" panose="05000000000000000000" pitchFamily="2" charset="2"/>
              <a:buChar char="p"/>
            </a:pPr>
            <a:r>
              <a:rPr lang="zh-CN" altLang="en-US" sz="2000" b="1" dirty="0">
                <a:latin typeface="微软雅黑" pitchFamily="34" charset="-122"/>
                <a:ea typeface="微软雅黑" pitchFamily="34" charset="-122"/>
              </a:rPr>
              <a:t>序号</a:t>
            </a:r>
            <a:r>
              <a:rPr lang="zh-CN" altLang="en-US" sz="2000" b="1" dirty="0" smtClean="0">
                <a:latin typeface="微软雅黑" pitchFamily="34" charset="-122"/>
                <a:ea typeface="微软雅黑" pitchFamily="34" charset="-122"/>
              </a:rPr>
              <a:t>重复时，为了</a:t>
            </a:r>
            <a:r>
              <a:rPr lang="zh-CN" altLang="en-US" sz="2000" b="1" dirty="0">
                <a:latin typeface="微软雅黑" pitchFamily="34" charset="-122"/>
                <a:ea typeface="微软雅黑" pitchFamily="34" charset="-122"/>
              </a:rPr>
              <a:t>使接收方能够把</a:t>
            </a:r>
            <a:r>
              <a:rPr lang="zh-CN" altLang="en-US" sz="2000" b="1" dirty="0" smtClean="0">
                <a:solidFill>
                  <a:srgbClr val="C00000"/>
                </a:solidFill>
                <a:latin typeface="微软雅黑" pitchFamily="34" charset="-122"/>
                <a:ea typeface="微软雅黑" pitchFamily="34" charset="-122"/>
              </a:rPr>
              <a:t>新报文</a:t>
            </a:r>
            <a:r>
              <a:rPr lang="zh-CN" altLang="en-US" sz="2000" b="1" dirty="0">
                <a:solidFill>
                  <a:srgbClr val="C00000"/>
                </a:solidFill>
                <a:latin typeface="微软雅黑" pitchFamily="34" charset="-122"/>
                <a:ea typeface="微软雅黑" pitchFamily="34" charset="-122"/>
              </a:rPr>
              <a:t>段</a:t>
            </a:r>
            <a:r>
              <a:rPr lang="zh-CN" altLang="en-US" sz="2000" b="1" dirty="0">
                <a:latin typeface="微软雅黑" pitchFamily="34" charset="-122"/>
                <a:ea typeface="微软雅黑" pitchFamily="34" charset="-122"/>
              </a:rPr>
              <a:t>和迟到很久的</a:t>
            </a:r>
            <a:r>
              <a:rPr lang="zh-CN" altLang="en-US" sz="2000" b="1" dirty="0">
                <a:solidFill>
                  <a:srgbClr val="C00000"/>
                </a:solidFill>
                <a:latin typeface="微软雅黑" pitchFamily="34" charset="-122"/>
                <a:ea typeface="微软雅黑" pitchFamily="34" charset="-122"/>
              </a:rPr>
              <a:t>旧报文段</a:t>
            </a:r>
            <a:r>
              <a:rPr lang="zh-CN" altLang="en-US" sz="2000" b="1" dirty="0">
                <a:latin typeface="微软雅黑" pitchFamily="34" charset="-122"/>
                <a:ea typeface="微软雅黑" pitchFamily="34" charset="-122"/>
              </a:rPr>
              <a:t>区分开，可以在报文段中加上时间戳。</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062980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5292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072922"/>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5.6.1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a:t>
            </a:r>
            <a:r>
              <a:rPr lang="zh-CN" altLang="en-US" sz="2000" b="1" dirty="0">
                <a:solidFill>
                  <a:schemeClr val="bg1"/>
                </a:solidFill>
                <a:latin typeface="微软雅黑" pitchFamily="34" charset="-122"/>
                <a:ea typeface="微软雅黑" pitchFamily="34" charset="-122"/>
              </a:rPr>
              <a:t>字节为单位的滑动窗口</a:t>
            </a:r>
          </a:p>
          <a:p>
            <a:pPr eaLnBrk="0" hangingPunct="0">
              <a:lnSpc>
                <a:spcPct val="200000"/>
              </a:lnSpc>
            </a:pPr>
            <a:r>
              <a:rPr lang="en-US" altLang="zh-CN" sz="2000" b="1" dirty="0">
                <a:solidFill>
                  <a:schemeClr val="bg1"/>
                </a:solidFill>
                <a:latin typeface="微软雅黑" pitchFamily="34" charset="-122"/>
                <a:ea typeface="微软雅黑" pitchFamily="34" charset="-122"/>
              </a:rPr>
              <a:t>5.6.2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超时</a:t>
            </a:r>
            <a:r>
              <a:rPr lang="zh-CN" altLang="en-US" sz="2000" b="1" dirty="0">
                <a:solidFill>
                  <a:schemeClr val="bg1"/>
                </a:solidFill>
                <a:latin typeface="微软雅黑" pitchFamily="34" charset="-122"/>
                <a:ea typeface="微软雅黑" pitchFamily="34" charset="-122"/>
              </a:rPr>
              <a:t>重传时间的选择  </a:t>
            </a:r>
          </a:p>
          <a:p>
            <a:pPr eaLnBrk="0" hangingPunct="0">
              <a:lnSpc>
                <a:spcPct val="200000"/>
              </a:lnSpc>
            </a:pPr>
            <a:r>
              <a:rPr lang="en-US" altLang="zh-CN" sz="2000" b="1" dirty="0">
                <a:solidFill>
                  <a:schemeClr val="bg1"/>
                </a:solidFill>
                <a:latin typeface="微软雅黑" pitchFamily="34" charset="-122"/>
                <a:ea typeface="微软雅黑" pitchFamily="34" charset="-122"/>
              </a:rPr>
              <a:t>5.6.3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选择</a:t>
            </a:r>
            <a:r>
              <a:rPr lang="zh-CN" altLang="en-US" sz="2000" b="1" dirty="0">
                <a:solidFill>
                  <a:schemeClr val="bg1"/>
                </a:solidFill>
                <a:latin typeface="微软雅黑" pitchFamily="34" charset="-122"/>
                <a:ea typeface="微软雅黑" pitchFamily="34" charset="-122"/>
              </a:rPr>
              <a:t>确认 </a:t>
            </a:r>
            <a:r>
              <a:rPr lang="en-US" altLang="zh-CN" sz="2000" b="1" dirty="0">
                <a:solidFill>
                  <a:schemeClr val="bg1"/>
                </a:solidFill>
                <a:latin typeface="微软雅黑" pitchFamily="34" charset="-122"/>
                <a:ea typeface="微软雅黑" pitchFamily="34" charset="-122"/>
              </a:rPr>
              <a:t>SACK</a:t>
            </a:r>
          </a:p>
        </p:txBody>
      </p:sp>
      <p:sp>
        <p:nvSpPr>
          <p:cNvPr id="11"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5.6</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可靠传输的实现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09341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953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5" name="Rectangle 6"/>
          <p:cNvSpPr>
            <a:spLocks noChangeArrowheads="1"/>
          </p:cNvSpPr>
          <p:nvPr/>
        </p:nvSpPr>
        <p:spPr bwMode="auto">
          <a:xfrm>
            <a:off x="2277946" y="586409"/>
            <a:ext cx="4588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5.6.1 </a:t>
            </a:r>
            <a:r>
              <a:rPr lang="en-US" altLang="zh-CN" sz="2400" b="1" dirty="0" smtClean="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以字节为单位的滑动窗口</a:t>
            </a:r>
          </a:p>
        </p:txBody>
      </p:sp>
      <p:sp>
        <p:nvSpPr>
          <p:cNvPr id="36" name="Rectangle 8"/>
          <p:cNvSpPr>
            <a:spLocks noChangeArrowheads="1"/>
          </p:cNvSpPr>
          <p:nvPr/>
        </p:nvSpPr>
        <p:spPr bwMode="auto">
          <a:xfrm>
            <a:off x="556963" y="1032561"/>
            <a:ext cx="804877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使用流水线</a:t>
            </a:r>
            <a:r>
              <a:rPr lang="zh-CN" altLang="en-US" sz="2000" b="1" dirty="0">
                <a:latin typeface="微软雅黑" pitchFamily="34" charset="-122"/>
                <a:ea typeface="微软雅黑" pitchFamily="34" charset="-122"/>
              </a:rPr>
              <a:t>传输和滑动窗口协议实现高效、可靠的</a:t>
            </a:r>
            <a:r>
              <a:rPr lang="zh-CN" altLang="en-US" sz="2000" b="1" dirty="0" smtClean="0">
                <a:latin typeface="微软雅黑" pitchFamily="34" charset="-122"/>
                <a:ea typeface="微软雅黑" pitchFamily="34" charset="-122"/>
              </a:rPr>
              <a:t>传输</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的滑动窗口是</a:t>
            </a:r>
            <a:r>
              <a:rPr lang="zh-CN" altLang="en-US" sz="2000" b="1" dirty="0">
                <a:solidFill>
                  <a:srgbClr val="C00000"/>
                </a:solidFill>
                <a:latin typeface="微软雅黑" pitchFamily="34" charset="-122"/>
                <a:ea typeface="微软雅黑" pitchFamily="34" charset="-122"/>
              </a:rPr>
              <a:t>以字节为单位</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a:t>
            </a:r>
            <a:r>
              <a:rPr lang="zh-CN" altLang="en-US" sz="2000" b="1" dirty="0" smtClean="0">
                <a:latin typeface="微软雅黑" pitchFamily="34" charset="-122"/>
                <a:ea typeface="微软雅黑" pitchFamily="34" charset="-122"/>
              </a:rPr>
              <a:t>方 </a:t>
            </a:r>
            <a:r>
              <a:rPr lang="en-US" altLang="zh-CN" sz="2000" b="1" dirty="0" smtClean="0">
                <a:latin typeface="微软雅黑" pitchFamily="34" charset="-122"/>
                <a:ea typeface="微软雅黑" pitchFamily="34" charset="-122"/>
              </a:rPr>
              <a:t>A </a:t>
            </a:r>
            <a:r>
              <a:rPr lang="zh-CN" altLang="en-US" sz="2000" b="1" dirty="0" smtClean="0">
                <a:latin typeface="微软雅黑" pitchFamily="34" charset="-122"/>
                <a:ea typeface="微软雅黑" pitchFamily="34" charset="-122"/>
              </a:rPr>
              <a:t>和</a:t>
            </a:r>
            <a:r>
              <a:rPr lang="zh-CN" altLang="en-US" sz="2000" b="1" dirty="0">
                <a:latin typeface="微软雅黑" pitchFamily="34" charset="-122"/>
                <a:ea typeface="微软雅黑" pitchFamily="34" charset="-122"/>
              </a:rPr>
              <a:t>接收</a:t>
            </a:r>
            <a:r>
              <a:rPr lang="zh-CN" altLang="en-US" sz="2000" b="1" dirty="0" smtClean="0">
                <a:latin typeface="微软雅黑" pitchFamily="34" charset="-122"/>
                <a:ea typeface="微软雅黑" pitchFamily="34" charset="-122"/>
              </a:rPr>
              <a:t>方 </a:t>
            </a:r>
            <a:r>
              <a:rPr lang="en-US" altLang="zh-CN" sz="2000" b="1" dirty="0" smtClean="0">
                <a:latin typeface="微软雅黑" pitchFamily="34" charset="-122"/>
                <a:ea typeface="微软雅黑" pitchFamily="34" charset="-122"/>
              </a:rPr>
              <a:t>B </a:t>
            </a:r>
            <a:r>
              <a:rPr lang="zh-CN" altLang="en-US" sz="2000" b="1" dirty="0" smtClean="0">
                <a:latin typeface="微软雅黑" pitchFamily="34" charset="-122"/>
                <a:ea typeface="微软雅黑" pitchFamily="34" charset="-122"/>
              </a:rPr>
              <a:t>分别</a:t>
            </a:r>
            <a:r>
              <a:rPr lang="zh-CN" altLang="en-US" sz="2000" b="1" dirty="0">
                <a:latin typeface="微软雅黑" pitchFamily="34" charset="-122"/>
                <a:ea typeface="微软雅黑" pitchFamily="34" charset="-122"/>
              </a:rPr>
              <a:t>维持一个</a:t>
            </a:r>
            <a:r>
              <a:rPr lang="zh-CN" altLang="en-US" sz="2000" b="1" dirty="0">
                <a:solidFill>
                  <a:srgbClr val="C00000"/>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和一个</a:t>
            </a:r>
            <a:r>
              <a:rPr lang="zh-CN" altLang="en-US" sz="2000" b="1" dirty="0">
                <a:solidFill>
                  <a:srgbClr val="C00000"/>
                </a:solidFill>
                <a:latin typeface="微软雅黑" pitchFamily="34" charset="-122"/>
                <a:ea typeface="微软雅黑" pitchFamily="34" charset="-122"/>
              </a:rPr>
              <a:t>接收窗口</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发送</a:t>
            </a:r>
            <a:r>
              <a:rPr lang="zh-CN" altLang="en-US" sz="2000" b="1" dirty="0" smtClean="0">
                <a:solidFill>
                  <a:srgbClr val="0000FF"/>
                </a:solidFill>
                <a:latin typeface="微软雅黑" pitchFamily="34" charset="-122"/>
                <a:ea typeface="微软雅黑" pitchFamily="34" charset="-122"/>
              </a:rPr>
              <a:t>窗口</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在没有</a:t>
            </a:r>
            <a:r>
              <a:rPr lang="zh-CN" altLang="en-US" sz="2000" b="1" dirty="0" smtClean="0">
                <a:latin typeface="微软雅黑" pitchFamily="34" charset="-122"/>
                <a:ea typeface="微软雅黑" pitchFamily="34" charset="-122"/>
              </a:rPr>
              <a:t>收到确认</a:t>
            </a:r>
            <a:r>
              <a:rPr lang="zh-CN" altLang="en-US" sz="2000" b="1" dirty="0">
                <a:latin typeface="微软雅黑" pitchFamily="34" charset="-122"/>
                <a:ea typeface="微软雅黑" pitchFamily="34" charset="-122"/>
              </a:rPr>
              <a:t>的情况下</a:t>
            </a:r>
            <a:r>
              <a:rPr lang="zh-CN" altLang="en-US" sz="2000" b="1" dirty="0" smtClean="0">
                <a:latin typeface="微软雅黑" pitchFamily="34" charset="-122"/>
                <a:ea typeface="微软雅黑" pitchFamily="34" charset="-122"/>
              </a:rPr>
              <a:t>，发送方可以</a:t>
            </a:r>
            <a:r>
              <a:rPr lang="zh-CN" altLang="en-US" sz="2000" b="1" dirty="0">
                <a:solidFill>
                  <a:srgbClr val="C00000"/>
                </a:solidFill>
                <a:latin typeface="微软雅黑" pitchFamily="34" charset="-122"/>
                <a:ea typeface="微软雅黑" pitchFamily="34" charset="-122"/>
              </a:rPr>
              <a:t>连续</a:t>
            </a:r>
            <a:r>
              <a:rPr lang="zh-CN" altLang="en-US" sz="2000" b="1" dirty="0">
                <a:latin typeface="微软雅黑" pitchFamily="34" charset="-122"/>
                <a:ea typeface="微软雅黑" pitchFamily="34" charset="-122"/>
              </a:rPr>
              <a:t>把窗口内的</a:t>
            </a:r>
            <a:r>
              <a:rPr lang="zh-CN" altLang="en-US" sz="2000" b="1" dirty="0" smtClean="0">
                <a:latin typeface="微软雅黑" pitchFamily="34" charset="-122"/>
                <a:ea typeface="微软雅黑" pitchFamily="34" charset="-122"/>
              </a:rPr>
              <a:t>数据</a:t>
            </a:r>
            <a:r>
              <a:rPr lang="zh-CN" altLang="en-US" sz="2000" b="1" dirty="0" smtClean="0">
                <a:solidFill>
                  <a:srgbClr val="C00000"/>
                </a:solidFill>
                <a:latin typeface="微软雅黑" pitchFamily="34" charset="-122"/>
                <a:ea typeface="微软雅黑" pitchFamily="34" charset="-122"/>
              </a:rPr>
              <a:t>全部发送</a:t>
            </a:r>
            <a:r>
              <a:rPr lang="zh-CN" altLang="en-US" sz="2000" b="1" dirty="0">
                <a:latin typeface="微软雅黑" pitchFamily="34" charset="-122"/>
                <a:ea typeface="微软雅黑" pitchFamily="34" charset="-122"/>
              </a:rPr>
              <a:t>出去。凡是已经发送过的数据，在未收到确认之前都必须</a:t>
            </a:r>
            <a:r>
              <a:rPr lang="zh-CN" altLang="en-US" sz="2000" b="1" dirty="0">
                <a:solidFill>
                  <a:srgbClr val="C00000"/>
                </a:solidFill>
                <a:latin typeface="微软雅黑" pitchFamily="34" charset="-122"/>
                <a:ea typeface="微软雅黑" pitchFamily="34" charset="-122"/>
              </a:rPr>
              <a:t>暂时保留，</a:t>
            </a:r>
            <a:r>
              <a:rPr lang="zh-CN" altLang="en-US" sz="2000" b="1" dirty="0">
                <a:latin typeface="微软雅黑" pitchFamily="34" charset="-122"/>
                <a:ea typeface="微软雅黑" pitchFamily="34" charset="-122"/>
              </a:rPr>
              <a:t>以便在超时重传时使用。</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接收窗口</a:t>
            </a:r>
            <a:r>
              <a:rPr lang="zh-CN" altLang="en-US" sz="2000" b="1" dirty="0" smtClean="0">
                <a:latin typeface="微软雅黑" pitchFamily="34" charset="-122"/>
                <a:ea typeface="微软雅黑" pitchFamily="34" charset="-122"/>
              </a:rPr>
              <a:t>：只允许接收</a:t>
            </a:r>
            <a:r>
              <a:rPr lang="zh-CN" altLang="en-US" sz="2000" b="1" dirty="0" smtClean="0">
                <a:solidFill>
                  <a:srgbClr val="C00000"/>
                </a:solidFill>
                <a:latin typeface="微软雅黑" pitchFamily="34" charset="-122"/>
                <a:ea typeface="微软雅黑" pitchFamily="34" charset="-122"/>
              </a:rPr>
              <a:t>落入</a:t>
            </a:r>
            <a:r>
              <a:rPr lang="zh-CN" altLang="en-US" sz="2000" b="1" dirty="0" smtClean="0">
                <a:latin typeface="微软雅黑" pitchFamily="34" charset="-122"/>
                <a:ea typeface="微软雅黑" pitchFamily="34" charset="-122"/>
              </a:rPr>
              <a:t>窗口</a:t>
            </a:r>
            <a:r>
              <a:rPr lang="zh-CN" altLang="en-US" sz="2000" b="1" dirty="0">
                <a:latin typeface="微软雅黑" pitchFamily="34" charset="-122"/>
                <a:ea typeface="微软雅黑" pitchFamily="34" charset="-122"/>
              </a:rPr>
              <a:t>内的</a:t>
            </a:r>
            <a:r>
              <a:rPr lang="zh-CN" altLang="en-US" sz="2000" b="1" dirty="0" smtClean="0">
                <a:latin typeface="微软雅黑" pitchFamily="34" charset="-122"/>
                <a:ea typeface="微软雅黑" pitchFamily="34" charset="-122"/>
              </a:rPr>
              <a:t>数据。</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34470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59"/>
            <a:ext cx="8053712" cy="339864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50043"/>
            <a:ext cx="6111717" cy="1040285"/>
          </a:xfrm>
          <a:prstGeom prst="rect">
            <a:avLst/>
          </a:prstGeom>
          <a:solidFill>
            <a:schemeClr val="bg1"/>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a:t>
            </a:r>
            <a:r>
              <a:rPr lang="zh-CN" altLang="en-US" sz="1400" b="1" dirty="0" smtClean="0">
                <a:latin typeface="微软雅黑" pitchFamily="34" charset="-122"/>
                <a:ea typeface="微软雅黑" pitchFamily="34" charset="-122"/>
              </a:rPr>
              <a:t>，构造</a:t>
            </a:r>
            <a:r>
              <a:rPr lang="zh-CN" altLang="en-US" sz="1400" b="1" dirty="0">
                <a:latin typeface="微软雅黑" pitchFamily="34" charset="-122"/>
                <a:ea typeface="微软雅黑" pitchFamily="34" charset="-122"/>
              </a:rPr>
              <a:t>出自己的发送窗口。</a:t>
            </a:r>
          </a:p>
          <a:p>
            <a:pPr marL="285750" indent="-285750">
              <a:lnSpc>
                <a:spcPct val="110000"/>
              </a:lnSpc>
              <a:buFont typeface="Wingdings" pitchFamily="2" charset="2"/>
              <a:buChar char="l"/>
            </a:pP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smtClean="0">
                <a:latin typeface="微软雅黑" pitchFamily="34" charset="-122"/>
                <a:ea typeface="微软雅黑" pitchFamily="34" charset="-122"/>
              </a:rPr>
              <a:t>窗口</a:t>
            </a:r>
            <a:r>
              <a:rPr lang="zh-CN" altLang="en-US" sz="1400" b="1" dirty="0">
                <a:latin typeface="微软雅黑" pitchFamily="34" charset="-122"/>
                <a:ea typeface="微软雅黑" pitchFamily="34" charset="-122"/>
              </a:rPr>
              <a:t>越大，发送方就可以在收到对方确认之前连续发送更多的数据，因而可能获得更高的传输效率。</a:t>
            </a:r>
          </a:p>
        </p:txBody>
      </p:sp>
      <p:sp>
        <p:nvSpPr>
          <p:cNvPr id="7" name="Text Box 4"/>
          <p:cNvSpPr txBox="1">
            <a:spLocks noChangeArrowheads="1"/>
          </p:cNvSpPr>
          <p:nvPr/>
        </p:nvSpPr>
        <p:spPr bwMode="auto">
          <a:xfrm>
            <a:off x="7153966" y="2632304"/>
            <a:ext cx="511303" cy="287607"/>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AutoShape 6"/>
          <p:cNvSpPr>
            <a:spLocks noChangeArrowheads="1"/>
          </p:cNvSpPr>
          <p:nvPr/>
        </p:nvSpPr>
        <p:spPr bwMode="auto">
          <a:xfrm flipH="1">
            <a:off x="6349885" y="271475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0" name="AutoShape 7"/>
          <p:cNvSpPr>
            <a:spLocks noChangeArrowheads="1"/>
          </p:cNvSpPr>
          <p:nvPr/>
        </p:nvSpPr>
        <p:spPr bwMode="auto">
          <a:xfrm>
            <a:off x="2146903"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1" name="Text Box 8"/>
          <p:cNvSpPr txBox="1">
            <a:spLocks noChangeArrowheads="1"/>
          </p:cNvSpPr>
          <p:nvPr/>
        </p:nvSpPr>
        <p:spPr bwMode="auto">
          <a:xfrm>
            <a:off x="6714887" y="3517616"/>
            <a:ext cx="1415772" cy="461665"/>
          </a:xfrm>
          <a:prstGeom prst="rect">
            <a:avLst/>
          </a:prstGeom>
          <a:solidFill>
            <a:srgbClr val="C3E3F9"/>
          </a:solidFill>
          <a:ln>
            <a:noFill/>
          </a:ln>
          <a:effectLst/>
          <a:extLst/>
        </p:spPr>
        <p:txBody>
          <a:bodyPr wrap="none">
            <a:spAutoFit/>
          </a:bodyPr>
          <a:lstStyle/>
          <a:p>
            <a:pPr algn="ctr"/>
            <a:r>
              <a:rPr lang="zh-CN" altLang="en-US" sz="1200" b="1" dirty="0" smtClean="0">
                <a:solidFill>
                  <a:srgbClr val="C00000"/>
                </a:solidFill>
                <a:latin typeface="微软雅黑" pitchFamily="34" charset="-122"/>
                <a:ea typeface="微软雅黑" pitchFamily="34" charset="-122"/>
              </a:rPr>
              <a:t>待发送，</a:t>
            </a:r>
            <a:endParaRPr lang="en-US" altLang="zh-CN" sz="1200" b="1" dirty="0" smtClean="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但</a:t>
            </a:r>
            <a:r>
              <a:rPr lang="zh-CN" altLang="en-US" sz="1200" b="1" dirty="0" smtClean="0">
                <a:solidFill>
                  <a:srgbClr val="C00000"/>
                </a:solidFill>
                <a:latin typeface="微软雅黑" pitchFamily="34" charset="-122"/>
                <a:ea typeface="微软雅黑" pitchFamily="34" charset="-122"/>
              </a:rPr>
              <a:t>当前不</a:t>
            </a:r>
            <a:r>
              <a:rPr lang="zh-CN" altLang="en-US" sz="1200" b="1" dirty="0">
                <a:solidFill>
                  <a:srgbClr val="C00000"/>
                </a:solidFill>
                <a:latin typeface="微软雅黑" pitchFamily="34" charset="-122"/>
                <a:ea typeface="微软雅黑" pitchFamily="34" charset="-122"/>
              </a:rPr>
              <a:t>允许发送</a:t>
            </a:r>
          </a:p>
        </p:txBody>
      </p:sp>
      <p:sp>
        <p:nvSpPr>
          <p:cNvPr id="12" name="Text Box 9"/>
          <p:cNvSpPr txBox="1">
            <a:spLocks noChangeArrowheads="1"/>
          </p:cNvSpPr>
          <p:nvPr/>
        </p:nvSpPr>
        <p:spPr bwMode="auto">
          <a:xfrm>
            <a:off x="1153277" y="3508209"/>
            <a:ext cx="830865" cy="479346"/>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63511"/>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5170"/>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31254"/>
            <a:ext cx="1310210" cy="287607"/>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7306"/>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17" name="Rectangle 14"/>
          <p:cNvSpPr>
            <a:spLocks noChangeArrowheads="1"/>
          </p:cNvSpPr>
          <p:nvPr/>
        </p:nvSpPr>
        <p:spPr bwMode="auto">
          <a:xfrm>
            <a:off x="1034796" y="324613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324496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324380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324263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29</a:t>
            </a:r>
          </a:p>
        </p:txBody>
      </p:sp>
      <p:sp>
        <p:nvSpPr>
          <p:cNvPr id="21" name="Rectangle 18"/>
          <p:cNvSpPr>
            <a:spLocks noChangeArrowheads="1"/>
          </p:cNvSpPr>
          <p:nvPr/>
        </p:nvSpPr>
        <p:spPr bwMode="auto">
          <a:xfrm>
            <a:off x="1955859" y="324146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sp>
        <p:nvSpPr>
          <p:cNvPr id="22" name="Rectangle 19"/>
          <p:cNvSpPr>
            <a:spLocks noChangeArrowheads="1"/>
          </p:cNvSpPr>
          <p:nvPr/>
        </p:nvSpPr>
        <p:spPr bwMode="auto">
          <a:xfrm>
            <a:off x="2186124" y="324029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913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796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679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562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3445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33289"/>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3212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3095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978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861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7451"/>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6282"/>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511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2394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2277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2161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2044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927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810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sp>
        <p:nvSpPr>
          <p:cNvPr id="42" name="Rectangle 39"/>
          <p:cNvSpPr>
            <a:spLocks noChangeArrowheads="1"/>
          </p:cNvSpPr>
          <p:nvPr/>
        </p:nvSpPr>
        <p:spPr bwMode="auto">
          <a:xfrm>
            <a:off x="6791439" y="321693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321577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321460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321343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sp>
        <p:nvSpPr>
          <p:cNvPr id="48" name="Line 45"/>
          <p:cNvSpPr>
            <a:spLocks noChangeShapeType="1"/>
          </p:cNvSpPr>
          <p:nvPr/>
        </p:nvSpPr>
        <p:spPr bwMode="auto">
          <a:xfrm flipH="1" flipV="1">
            <a:off x="2272158" y="3468033"/>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5676"/>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0" name="Line 47"/>
          <p:cNvSpPr>
            <a:spLocks noChangeShapeType="1"/>
          </p:cNvSpPr>
          <p:nvPr/>
        </p:nvSpPr>
        <p:spPr bwMode="auto">
          <a:xfrm>
            <a:off x="2146903" y="261548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1" name="Text Box 48"/>
          <p:cNvSpPr txBox="1">
            <a:spLocks noChangeArrowheads="1"/>
          </p:cNvSpPr>
          <p:nvPr/>
        </p:nvSpPr>
        <p:spPr bwMode="auto">
          <a:xfrm>
            <a:off x="6490241" y="2279914"/>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9914"/>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后沿</a:t>
            </a:r>
          </a:p>
        </p:txBody>
      </p:sp>
      <p:sp>
        <p:nvSpPr>
          <p:cNvPr id="53" name="Line 50"/>
          <p:cNvSpPr>
            <a:spLocks noChangeShapeType="1"/>
          </p:cNvSpPr>
          <p:nvPr/>
        </p:nvSpPr>
        <p:spPr bwMode="auto">
          <a:xfrm>
            <a:off x="6744626" y="260497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63347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55" name="Text Box 52"/>
          <p:cNvSpPr txBox="1">
            <a:spLocks noChangeArrowheads="1"/>
          </p:cNvSpPr>
          <p:nvPr/>
        </p:nvSpPr>
        <p:spPr bwMode="auto">
          <a:xfrm>
            <a:off x="5890539" y="263113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a:latin typeface="微软雅黑" pitchFamily="34" charset="-122"/>
                <a:ea typeface="微软雅黑" pitchFamily="34" charset="-122"/>
              </a:rPr>
              <a:t>收缩</a:t>
            </a:r>
          </a:p>
        </p:txBody>
      </p:sp>
      <p:sp>
        <p:nvSpPr>
          <p:cNvPr id="2" name="乘号 1"/>
          <p:cNvSpPr/>
          <p:nvPr/>
        </p:nvSpPr>
        <p:spPr>
          <a:xfrm>
            <a:off x="6428873" y="262857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2"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2274751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60"/>
            <a:ext cx="8053712" cy="339264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45248"/>
            <a:ext cx="6111717" cy="1040285"/>
          </a:xfrm>
          <a:prstGeom prst="rect">
            <a:avLst/>
          </a:prstGeom>
          <a:solidFill>
            <a:schemeClr val="bg1"/>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a:t>
            </a:r>
            <a:r>
              <a:rPr lang="zh-CN" altLang="en-US" sz="1400" b="1" dirty="0" smtClean="0">
                <a:latin typeface="微软雅黑" pitchFamily="34" charset="-122"/>
                <a:ea typeface="微软雅黑" pitchFamily="34" charset="-122"/>
              </a:rPr>
              <a:t>，构造</a:t>
            </a:r>
            <a:r>
              <a:rPr lang="zh-CN" altLang="en-US" sz="1400" b="1" dirty="0">
                <a:latin typeface="微软雅黑" pitchFamily="34" charset="-122"/>
                <a:ea typeface="微软雅黑" pitchFamily="34" charset="-122"/>
              </a:rPr>
              <a:t>出自己的发送窗口。</a:t>
            </a:r>
          </a:p>
          <a:p>
            <a:pPr marL="285750" indent="-285750">
              <a:lnSpc>
                <a:spcPct val="110000"/>
              </a:lnSpc>
              <a:buFont typeface="Wingdings" pitchFamily="2" charset="2"/>
              <a:buChar char="l"/>
            </a:pP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smtClean="0">
                <a:latin typeface="微软雅黑" pitchFamily="34" charset="-122"/>
                <a:ea typeface="微软雅黑" pitchFamily="34" charset="-122"/>
              </a:rPr>
              <a:t>窗口</a:t>
            </a:r>
            <a:r>
              <a:rPr lang="zh-CN" altLang="en-US" sz="1400" b="1" dirty="0">
                <a:latin typeface="微软雅黑" pitchFamily="34" charset="-122"/>
                <a:ea typeface="微软雅黑" pitchFamily="34" charset="-122"/>
              </a:rPr>
              <a:t>越大，发送方就可以在收到对方确认之前连续发送更多的数据，因而可能获得更高的传输效率。</a:t>
            </a:r>
          </a:p>
        </p:txBody>
      </p:sp>
      <p:sp>
        <p:nvSpPr>
          <p:cNvPr id="11" name="Text Box 8"/>
          <p:cNvSpPr txBox="1">
            <a:spLocks noChangeArrowheads="1"/>
          </p:cNvSpPr>
          <p:nvPr/>
        </p:nvSpPr>
        <p:spPr bwMode="auto">
          <a:xfrm>
            <a:off x="6714886" y="3512821"/>
            <a:ext cx="1415772"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12" name="Text Box 9"/>
          <p:cNvSpPr txBox="1">
            <a:spLocks noChangeArrowheads="1"/>
          </p:cNvSpPr>
          <p:nvPr/>
        </p:nvSpPr>
        <p:spPr bwMode="auto">
          <a:xfrm>
            <a:off x="1153277" y="3503414"/>
            <a:ext cx="830865" cy="479346"/>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58716"/>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0375"/>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26459"/>
            <a:ext cx="1310210" cy="287607"/>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2511"/>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1034796" y="3236670"/>
            <a:ext cx="1093130" cy="216057"/>
            <a:chOff x="1034796" y="2936655"/>
            <a:chExt cx="1093130" cy="216057"/>
          </a:xfrm>
        </p:grpSpPr>
        <p:sp>
          <p:nvSpPr>
            <p:cNvPr id="17" name="Rectangle 14"/>
            <p:cNvSpPr>
              <a:spLocks noChangeArrowheads="1"/>
            </p:cNvSpPr>
            <p:nvPr/>
          </p:nvSpPr>
          <p:spPr bwMode="auto">
            <a:xfrm>
              <a:off x="1034796" y="294132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294015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293899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293782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29</a:t>
              </a:r>
            </a:p>
          </p:txBody>
        </p:sp>
        <p:sp>
          <p:nvSpPr>
            <p:cNvPr id="21" name="Rectangle 18"/>
            <p:cNvSpPr>
              <a:spLocks noChangeArrowheads="1"/>
            </p:cNvSpPr>
            <p:nvPr/>
          </p:nvSpPr>
          <p:spPr bwMode="auto">
            <a:xfrm>
              <a:off x="1955859" y="293665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grpSp>
      <p:sp>
        <p:nvSpPr>
          <p:cNvPr id="22" name="Rectangle 19"/>
          <p:cNvSpPr>
            <a:spLocks noChangeArrowheads="1"/>
          </p:cNvSpPr>
          <p:nvPr/>
        </p:nvSpPr>
        <p:spPr bwMode="auto">
          <a:xfrm>
            <a:off x="2186124" y="323550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433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316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199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083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2966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28494"/>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2732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2615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499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382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2656"/>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1487"/>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032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1915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1798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1681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1564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448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331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grpSp>
        <p:nvGrpSpPr>
          <p:cNvPr id="4" name="组合 3"/>
          <p:cNvGrpSpPr/>
          <p:nvPr/>
        </p:nvGrpSpPr>
        <p:grpSpPr>
          <a:xfrm>
            <a:off x="6791439" y="3207472"/>
            <a:ext cx="1317069" cy="216058"/>
            <a:chOff x="6791439" y="2907457"/>
            <a:chExt cx="1317069" cy="216058"/>
          </a:xfrm>
        </p:grpSpPr>
        <p:sp>
          <p:nvSpPr>
            <p:cNvPr id="42" name="Rectangle 39"/>
            <p:cNvSpPr>
              <a:spLocks noChangeArrowheads="1"/>
            </p:cNvSpPr>
            <p:nvPr/>
          </p:nvSpPr>
          <p:spPr bwMode="auto">
            <a:xfrm>
              <a:off x="6791439" y="291212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291096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290979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290862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grpSp>
      <p:sp>
        <p:nvSpPr>
          <p:cNvPr id="48" name="Line 45"/>
          <p:cNvSpPr>
            <a:spLocks noChangeShapeType="1"/>
          </p:cNvSpPr>
          <p:nvPr/>
        </p:nvSpPr>
        <p:spPr bwMode="auto">
          <a:xfrm flipH="1" flipV="1">
            <a:off x="2272158" y="3463238"/>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0881"/>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1" name="Text Box 48"/>
          <p:cNvSpPr txBox="1">
            <a:spLocks noChangeArrowheads="1"/>
          </p:cNvSpPr>
          <p:nvPr/>
        </p:nvSpPr>
        <p:spPr bwMode="auto">
          <a:xfrm>
            <a:off x="6490241" y="2275119"/>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5119"/>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后沿</a:t>
            </a:r>
          </a:p>
        </p:txBody>
      </p:sp>
      <p:grpSp>
        <p:nvGrpSpPr>
          <p:cNvPr id="57" name="组合 56"/>
          <p:cNvGrpSpPr/>
          <p:nvPr/>
        </p:nvGrpSpPr>
        <p:grpSpPr>
          <a:xfrm>
            <a:off x="5890539" y="2623775"/>
            <a:ext cx="860414" cy="290172"/>
            <a:chOff x="5890539" y="2323760"/>
            <a:chExt cx="860414" cy="290172"/>
          </a:xfrm>
        </p:grpSpPr>
        <p:sp>
          <p:nvSpPr>
            <p:cNvPr id="9" name="AutoShape 6"/>
            <p:cNvSpPr>
              <a:spLocks noChangeArrowheads="1"/>
            </p:cNvSpPr>
            <p:nvPr/>
          </p:nvSpPr>
          <p:spPr bwMode="auto">
            <a:xfrm flipH="1">
              <a:off x="6349885" y="240994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5" name="Text Box 52"/>
            <p:cNvSpPr txBox="1">
              <a:spLocks noChangeArrowheads="1"/>
            </p:cNvSpPr>
            <p:nvPr/>
          </p:nvSpPr>
          <p:spPr bwMode="auto">
            <a:xfrm>
              <a:off x="5890539" y="232632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收缩</a:t>
              </a:r>
            </a:p>
          </p:txBody>
        </p:sp>
        <p:sp>
          <p:nvSpPr>
            <p:cNvPr id="2" name="乘号 1"/>
            <p:cNvSpPr/>
            <p:nvPr/>
          </p:nvSpPr>
          <p:spPr>
            <a:xfrm>
              <a:off x="6428873" y="232376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6731974" y="2600179"/>
            <a:ext cx="933295" cy="998533"/>
            <a:chOff x="6731974" y="2300164"/>
            <a:chExt cx="933295" cy="998533"/>
          </a:xfrm>
        </p:grpSpPr>
        <p:grpSp>
          <p:nvGrpSpPr>
            <p:cNvPr id="56" name="组合 55"/>
            <p:cNvGrpSpPr/>
            <p:nvPr/>
          </p:nvGrpSpPr>
          <p:grpSpPr>
            <a:xfrm>
              <a:off x="6731974" y="2327494"/>
              <a:ext cx="933295" cy="287607"/>
              <a:chOff x="6731974" y="2327494"/>
              <a:chExt cx="933295" cy="287607"/>
            </a:xfrm>
          </p:grpSpPr>
          <p:sp>
            <p:nvSpPr>
              <p:cNvPr id="7" name="Text Box 4"/>
              <p:cNvSpPr txBox="1">
                <a:spLocks noChangeArrowheads="1"/>
              </p:cNvSpPr>
              <p:nvPr/>
            </p:nvSpPr>
            <p:spPr bwMode="auto">
              <a:xfrm>
                <a:off x="7153966" y="2327494"/>
                <a:ext cx="511303" cy="287607"/>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
          <p:nvSpPr>
            <p:cNvPr id="53" name="Line 50"/>
            <p:cNvSpPr>
              <a:spLocks noChangeShapeType="1"/>
            </p:cNvSpPr>
            <p:nvPr/>
          </p:nvSpPr>
          <p:spPr bwMode="auto">
            <a:xfrm>
              <a:off x="6744626" y="230016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grpSp>
        <p:nvGrpSpPr>
          <p:cNvPr id="58" name="组合 57"/>
          <p:cNvGrpSpPr/>
          <p:nvPr/>
        </p:nvGrpSpPr>
        <p:grpSpPr>
          <a:xfrm>
            <a:off x="2146903" y="2610689"/>
            <a:ext cx="874334" cy="998532"/>
            <a:chOff x="2146903" y="2310674"/>
            <a:chExt cx="874334" cy="998532"/>
          </a:xfrm>
        </p:grpSpPr>
        <p:grpSp>
          <p:nvGrpSpPr>
            <p:cNvPr id="5" name="组合 4"/>
            <p:cNvGrpSpPr/>
            <p:nvPr/>
          </p:nvGrpSpPr>
          <p:grpSpPr>
            <a:xfrm>
              <a:off x="2146903" y="2328660"/>
              <a:ext cx="874334" cy="287607"/>
              <a:chOff x="2146903" y="2328660"/>
              <a:chExt cx="874334" cy="287607"/>
            </a:xfrm>
          </p:grpSpPr>
          <p:sp>
            <p:nvSpPr>
              <p:cNvPr id="10" name="AutoShape 7"/>
              <p:cNvSpPr>
                <a:spLocks noChangeArrowheads="1"/>
              </p:cNvSpPr>
              <p:nvPr/>
            </p:nvSpPr>
            <p:spPr bwMode="auto">
              <a:xfrm>
                <a:off x="2146903"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32866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grpSp>
        <p:sp>
          <p:nvSpPr>
            <p:cNvPr id="50" name="Line 47"/>
            <p:cNvSpPr>
              <a:spLocks noChangeShapeType="1"/>
            </p:cNvSpPr>
            <p:nvPr/>
          </p:nvSpPr>
          <p:spPr bwMode="auto">
            <a:xfrm>
              <a:off x="2146903" y="231067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sp>
        <p:nvSpPr>
          <p:cNvPr id="6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3"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22040902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grpId="0" nodeType="clickEffect">
                                  <p:stCondLst>
                                    <p:cond delay="0"/>
                                  </p:stCondLst>
                                  <p:childTnLst>
                                    <p:anim calcmode="discrete" valueType="str">
                                      <p:cBhvr>
                                        <p:cTn id="12" dur="1000" fill="hold"/>
                                        <p:tgtEl>
                                          <p:spTgt spid="5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3.7037E-7 L 0.10138 3.7037E-7 " pathEditMode="relative" rAng="0" ptsTypes="AA">
                                      <p:cBhvr>
                                        <p:cTn id="18" dur="2000" fill="hold"/>
                                        <p:tgtEl>
                                          <p:spTgt spid="58"/>
                                        </p:tgtEl>
                                        <p:attrNameLst>
                                          <p:attrName>ppt_x</p:attrName>
                                          <p:attrName>ppt_y</p:attrName>
                                        </p:attrNameLst>
                                      </p:cBhvr>
                                      <p:rCtr x="5069" y="0"/>
                                    </p:animMotion>
                                  </p:childTnLst>
                                </p:cTn>
                              </p:par>
                              <p:par>
                                <p:cTn id="19" presetID="63" presetClass="path" presetSubtype="0" accel="50000" decel="50000" fill="hold" nodeType="withEffect">
                                  <p:stCondLst>
                                    <p:cond delay="0"/>
                                  </p:stCondLst>
                                  <p:childTnLst>
                                    <p:animMotion origin="layout" path="M 3.61111E-6 8.64198E-7 L 0.10086 8.64198E-7 " pathEditMode="relative" rAng="0" ptsTypes="AA">
                                      <p:cBhvr>
                                        <p:cTn id="20" dur="2000" fill="hold"/>
                                        <p:tgtEl>
                                          <p:spTgt spid="59"/>
                                        </p:tgtEl>
                                        <p:attrNameLst>
                                          <p:attrName>ppt_x</p:attrName>
                                          <p:attrName>ppt_y</p:attrName>
                                        </p:attrNameLst>
                                      </p:cBhvr>
                                      <p:rCtr x="5035" y="0"/>
                                    </p:animMotion>
                                  </p:childTnLst>
                                </p:cTn>
                              </p:par>
                            </p:childTnLst>
                          </p:cTn>
                        </p:par>
                      </p:childTnLst>
                    </p:cTn>
                  </p:par>
                  <p:par>
                    <p:cTn id="21" fill="hold">
                      <p:stCondLst>
                        <p:cond delay="indefinite"/>
                      </p:stCondLst>
                      <p:childTnLst>
                        <p:par>
                          <p:cTn id="22" fill="hold">
                            <p:stCondLst>
                              <p:cond delay="0"/>
                            </p:stCondLst>
                            <p:childTnLst>
                              <p:par>
                                <p:cTn id="23" presetID="35" presetClass="emph" presetSubtype="0" repeatCount="3000" fill="hold" nodeType="clickEffect">
                                  <p:stCondLst>
                                    <p:cond delay="0"/>
                                  </p:stCondLst>
                                  <p:childTnLst>
                                    <p:anim calcmode="discrete" valueType="str">
                                      <p:cBhvr>
                                        <p:cTn id="24"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45143" y="625137"/>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4" name="Rectangle 6"/>
          <p:cNvSpPr>
            <a:spLocks noChangeArrowheads="1"/>
          </p:cNvSpPr>
          <p:nvPr/>
        </p:nvSpPr>
        <p:spPr bwMode="auto">
          <a:xfrm>
            <a:off x="2431833" y="582866"/>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5.1.2  </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运输层</a:t>
            </a:r>
            <a:r>
              <a:rPr lang="zh-CN" altLang="en-US" sz="2400" b="1" dirty="0">
                <a:solidFill>
                  <a:schemeClr val="bg1"/>
                </a:solidFill>
                <a:latin typeface="微软雅黑" pitchFamily="34" charset="-122"/>
                <a:ea typeface="微软雅黑" pitchFamily="34" charset="-122"/>
              </a:rPr>
              <a:t>的两个主要协议</a:t>
            </a:r>
          </a:p>
        </p:txBody>
      </p:sp>
      <p:sp>
        <p:nvSpPr>
          <p:cNvPr id="35" name="Rectangle 8"/>
          <p:cNvSpPr>
            <a:spLocks noChangeArrowheads="1"/>
          </p:cNvSpPr>
          <p:nvPr/>
        </p:nvSpPr>
        <p:spPr bwMode="auto">
          <a:xfrm>
            <a:off x="545143" y="1010730"/>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9900CC"/>
              </a:buClr>
            </a:pPr>
            <a:r>
              <a:rPr lang="zh-CN" altLang="en-US" sz="2000" b="1" dirty="0">
                <a:latin typeface="微软雅黑" pitchFamily="34" charset="-122"/>
                <a:ea typeface="微软雅黑" pitchFamily="34" charset="-122"/>
              </a:rPr>
              <a:t>互联网的正式</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57188" indent="-357188">
              <a:lnSpc>
                <a:spcPts val="3000"/>
              </a:lnSpc>
              <a:buClr>
                <a:srgbClr val="9900CC"/>
              </a:buClr>
              <a:buFont typeface="+mj-lt"/>
              <a:buAutoNum type="arabicPeriod"/>
            </a:pPr>
            <a:r>
              <a:rPr lang="zh-CN" altLang="en-US" sz="2000" b="1" dirty="0" smtClean="0">
                <a:latin typeface="微软雅黑" pitchFamily="34" charset="-122"/>
                <a:ea typeface="微软雅黑" pitchFamily="34" charset="-122"/>
              </a:rPr>
              <a:t>用户</a:t>
            </a:r>
            <a:r>
              <a:rPr lang="zh-CN" altLang="en-US" sz="2000" b="1" dirty="0">
                <a:latin typeface="微软雅黑" pitchFamily="34" charset="-122"/>
                <a:ea typeface="微软雅黑" pitchFamily="34" charset="-122"/>
              </a:rPr>
              <a:t>数据报协议 </a:t>
            </a:r>
            <a:r>
              <a:rPr lang="en-US" altLang="zh-CN" sz="2000" b="1" dirty="0">
                <a:solidFill>
                  <a:srgbClr val="C00000"/>
                </a:solidFill>
                <a:latin typeface="微软雅黑" pitchFamily="34" charset="-122"/>
                <a:ea typeface="微软雅黑" pitchFamily="34" charset="-122"/>
              </a:rPr>
              <a:t>UDP</a:t>
            </a:r>
            <a:r>
              <a:rPr lang="en-US" altLang="zh-CN" sz="2000" b="1" dirty="0">
                <a:latin typeface="微软雅黑" pitchFamily="34" charset="-122"/>
                <a:ea typeface="微软雅黑" pitchFamily="34" charset="-122"/>
              </a:rPr>
              <a:t> (User Datagram Protocol)</a:t>
            </a:r>
          </a:p>
          <a:p>
            <a:pPr marL="357188" indent="-357188">
              <a:lnSpc>
                <a:spcPts val="3000"/>
              </a:lnSpc>
              <a:buClr>
                <a:srgbClr val="9900CC"/>
              </a:buClr>
              <a:buFont typeface="+mj-lt"/>
              <a:buAutoNum type="arabicPeriod"/>
            </a:pPr>
            <a:r>
              <a:rPr lang="zh-CN" altLang="en-US" sz="2000" b="1" dirty="0" smtClean="0">
                <a:latin typeface="微软雅黑" pitchFamily="34" charset="-122"/>
                <a:ea typeface="微软雅黑" pitchFamily="34" charset="-122"/>
              </a:rPr>
              <a:t>传输控制协议 </a:t>
            </a:r>
            <a:r>
              <a:rPr lang="en-US" altLang="zh-CN" sz="2000" b="1" dirty="0">
                <a:solidFill>
                  <a:srgbClr val="C00000"/>
                </a:solidFill>
                <a:latin typeface="微软雅黑" pitchFamily="34" charset="-122"/>
                <a:ea typeface="微软雅黑" pitchFamily="34" charset="-122"/>
              </a:rPr>
              <a:t>TCP</a:t>
            </a:r>
            <a:r>
              <a:rPr lang="en-US" altLang="zh-CN" sz="2000" b="1" dirty="0">
                <a:latin typeface="微软雅黑" pitchFamily="34" charset="-122"/>
                <a:ea typeface="微软雅黑" pitchFamily="34" charset="-122"/>
              </a:rPr>
              <a:t> (Transmission Control Protocol</a:t>
            </a:r>
            <a:r>
              <a:rPr lang="en-US" altLang="zh-CN" sz="2000" b="1" dirty="0" smtClean="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36" name="圆角矩形 35"/>
          <p:cNvSpPr/>
          <p:nvPr/>
        </p:nvSpPr>
        <p:spPr>
          <a:xfrm>
            <a:off x="545143" y="2249782"/>
            <a:ext cx="8053711" cy="205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039036" y="2387588"/>
            <a:ext cx="3318390" cy="1682387"/>
            <a:chOff x="3039036" y="2387588"/>
            <a:chExt cx="3318390" cy="1682387"/>
          </a:xfrm>
        </p:grpSpPr>
        <p:sp>
          <p:nvSpPr>
            <p:cNvPr id="38" name="Rectangle 5"/>
            <p:cNvSpPr>
              <a:spLocks noChangeArrowheads="1"/>
            </p:cNvSpPr>
            <p:nvPr/>
          </p:nvSpPr>
          <p:spPr bwMode="auto">
            <a:xfrm>
              <a:off x="3040360" y="2409454"/>
              <a:ext cx="2520202" cy="1660521"/>
            </a:xfrm>
            <a:prstGeom prst="rect">
              <a:avLst/>
            </a:prstGeom>
            <a:solidFill>
              <a:schemeClr val="accent6">
                <a:lumMod val="75000"/>
              </a:schemeClr>
            </a:solidFill>
            <a:ln w="25400">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Line 6"/>
            <p:cNvSpPr>
              <a:spLocks noChangeShapeType="1"/>
            </p:cNvSpPr>
            <p:nvPr/>
          </p:nvSpPr>
          <p:spPr bwMode="auto">
            <a:xfrm>
              <a:off x="3039036" y="275943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Line 7"/>
            <p:cNvSpPr>
              <a:spLocks noChangeShapeType="1"/>
            </p:cNvSpPr>
            <p:nvPr/>
          </p:nvSpPr>
          <p:spPr bwMode="auto">
            <a:xfrm>
              <a:off x="3039036" y="3115966"/>
              <a:ext cx="25268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Rectangle 8"/>
            <p:cNvSpPr>
              <a:spLocks noChangeArrowheads="1"/>
            </p:cNvSpPr>
            <p:nvPr/>
          </p:nvSpPr>
          <p:spPr bwMode="auto">
            <a:xfrm>
              <a:off x="3060225" y="2427989"/>
              <a:ext cx="2491066" cy="317276"/>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9"/>
            <p:cNvSpPr>
              <a:spLocks noChangeArrowheads="1"/>
            </p:cNvSpPr>
            <p:nvPr/>
          </p:nvSpPr>
          <p:spPr bwMode="auto">
            <a:xfrm>
              <a:off x="3060225" y="3129049"/>
              <a:ext cx="2484444" cy="924571"/>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10"/>
            <p:cNvSpPr>
              <a:spLocks noChangeShapeType="1"/>
            </p:cNvSpPr>
            <p:nvPr/>
          </p:nvSpPr>
          <p:spPr bwMode="auto">
            <a:xfrm>
              <a:off x="4289204" y="2762710"/>
              <a:ext cx="0" cy="3488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Rectangle 11"/>
            <p:cNvSpPr>
              <a:spLocks noChangeArrowheads="1"/>
            </p:cNvSpPr>
            <p:nvPr/>
          </p:nvSpPr>
          <p:spPr bwMode="auto">
            <a:xfrm>
              <a:off x="4586210" y="2771135"/>
              <a:ext cx="6257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TCP</a:t>
              </a:r>
            </a:p>
          </p:txBody>
        </p:sp>
        <p:sp>
          <p:nvSpPr>
            <p:cNvPr id="45" name="Rectangle 12"/>
            <p:cNvSpPr>
              <a:spLocks noChangeArrowheads="1"/>
            </p:cNvSpPr>
            <p:nvPr/>
          </p:nvSpPr>
          <p:spPr bwMode="auto">
            <a:xfrm>
              <a:off x="3325446" y="2771135"/>
              <a:ext cx="6973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UDP</a:t>
              </a:r>
            </a:p>
          </p:txBody>
        </p:sp>
        <p:sp>
          <p:nvSpPr>
            <p:cNvPr id="46" name="Rectangle 15"/>
            <p:cNvSpPr>
              <a:spLocks noChangeArrowheads="1"/>
            </p:cNvSpPr>
            <p:nvPr/>
          </p:nvSpPr>
          <p:spPr bwMode="auto">
            <a:xfrm>
              <a:off x="4090555" y="3178938"/>
              <a:ext cx="423265" cy="364208"/>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IP</a:t>
              </a:r>
            </a:p>
          </p:txBody>
        </p:sp>
        <p:sp>
          <p:nvSpPr>
            <p:cNvPr id="47" name="Rectangle 18"/>
            <p:cNvSpPr>
              <a:spLocks noChangeArrowheads="1"/>
            </p:cNvSpPr>
            <p:nvPr/>
          </p:nvSpPr>
          <p:spPr bwMode="auto">
            <a:xfrm>
              <a:off x="3882635" y="2387588"/>
              <a:ext cx="842783" cy="36420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应用层</a:t>
              </a:r>
            </a:p>
          </p:txBody>
        </p:sp>
        <p:sp>
          <p:nvSpPr>
            <p:cNvPr id="48" name="Rectangle 19"/>
            <p:cNvSpPr>
              <a:spLocks noChangeArrowheads="1"/>
            </p:cNvSpPr>
            <p:nvPr/>
          </p:nvSpPr>
          <p:spPr bwMode="auto">
            <a:xfrm>
              <a:off x="3199198" y="3568413"/>
              <a:ext cx="2140118" cy="36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与各种网络接口</a:t>
              </a:r>
            </a:p>
          </p:txBody>
        </p:sp>
        <p:sp>
          <p:nvSpPr>
            <p:cNvPr id="49" name="Line 20"/>
            <p:cNvSpPr>
              <a:spLocks noChangeShapeType="1"/>
            </p:cNvSpPr>
            <p:nvPr/>
          </p:nvSpPr>
          <p:spPr bwMode="auto">
            <a:xfrm>
              <a:off x="3039036" y="345940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Text Box 22"/>
            <p:cNvSpPr txBox="1">
              <a:spLocks noChangeArrowheads="1"/>
            </p:cNvSpPr>
            <p:nvPr/>
          </p:nvSpPr>
          <p:spPr bwMode="auto">
            <a:xfrm>
              <a:off x="5557207" y="276872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FF"/>
                  </a:solidFill>
                  <a:latin typeface="微软雅黑" pitchFamily="34" charset="-122"/>
                  <a:ea typeface="微软雅黑" pitchFamily="34" charset="-122"/>
                </a:rPr>
                <a:t>运输层</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0959"/>
            <a:ext cx="8053712" cy="34434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2202543" y="1112632"/>
            <a:ext cx="5026159" cy="363176"/>
          </a:xfrm>
          <a:prstGeom prst="rect">
            <a:avLst/>
          </a:prstGeom>
          <a:noFill/>
          <a:ln w="9525">
            <a:noFill/>
            <a:miter lim="800000"/>
            <a:headEnd/>
            <a:tailEnd/>
          </a:ln>
          <a:effectLst/>
          <a:extLst/>
        </p:spPr>
        <p:txBody>
          <a:bodyPr wrap="square">
            <a:spAutoFit/>
          </a:bodyPr>
          <a:lstStyle/>
          <a:p>
            <a:pPr algn="ctr">
              <a:lnSpc>
                <a:spcPct val="110000"/>
              </a:lnSpc>
            </a:pPr>
            <a:r>
              <a:rPr lang="zh-CN" altLang="en-US" sz="1600" b="1" dirty="0" smtClean="0">
                <a:latin typeface="微软雅黑" pitchFamily="34" charset="-122"/>
                <a:ea typeface="微软雅黑" pitchFamily="34" charset="-122"/>
              </a:rPr>
              <a:t>假定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了序号</a:t>
            </a:r>
            <a:r>
              <a:rPr lang="zh-CN" altLang="en-US" sz="1600" b="1" dirty="0" smtClean="0">
                <a:latin typeface="微软雅黑" pitchFamily="34" charset="-122"/>
                <a:ea typeface="微软雅黑" pitchFamily="34" charset="-122"/>
              </a:rPr>
              <a:t>为 </a:t>
            </a:r>
            <a:r>
              <a:rPr lang="en-US" altLang="zh-CN" sz="1600" b="1" dirty="0" smtClean="0">
                <a:latin typeface="微软雅黑" pitchFamily="34" charset="-122"/>
                <a:ea typeface="微软雅黑" pitchFamily="34" charset="-122"/>
              </a:rPr>
              <a:t>31 </a:t>
            </a:r>
            <a:r>
              <a:rPr lang="en-US" altLang="zh-CN" sz="1600" b="1" dirty="0">
                <a:latin typeface="微软雅黑" pitchFamily="34" charset="-122"/>
                <a:ea typeface="微软雅黑" pitchFamily="34" charset="-122"/>
              </a:rPr>
              <a:t>~ </a:t>
            </a:r>
            <a:r>
              <a:rPr lang="en-US" altLang="zh-CN" sz="1600" b="1" dirty="0" smtClean="0">
                <a:latin typeface="微软雅黑" pitchFamily="34" charset="-122"/>
                <a:ea typeface="微软雅黑" pitchFamily="34" charset="-122"/>
              </a:rPr>
              <a:t>41 </a:t>
            </a:r>
            <a:r>
              <a:rPr lang="zh-CN" altLang="en-US" sz="1600" b="1" dirty="0">
                <a:latin typeface="微软雅黑" pitchFamily="34" charset="-122"/>
                <a:ea typeface="微软雅黑" pitchFamily="34" charset="-122"/>
              </a:rPr>
              <a:t>共</a:t>
            </a:r>
            <a:r>
              <a:rPr lang="zh-CN" altLang="en-US" sz="1600" b="1" dirty="0" smtClean="0">
                <a:latin typeface="微软雅黑" pitchFamily="34" charset="-122"/>
                <a:ea typeface="微软雅黑" pitchFamily="34" charset="-122"/>
              </a:rPr>
              <a:t> </a:t>
            </a:r>
            <a:r>
              <a:rPr lang="en-US" altLang="zh-CN" sz="1600" b="1" dirty="0">
                <a:latin typeface="微软雅黑" pitchFamily="34" charset="-122"/>
                <a:ea typeface="微软雅黑" pitchFamily="34" charset="-122"/>
              </a:rPr>
              <a:t>11 </a:t>
            </a:r>
            <a:r>
              <a:rPr lang="zh-CN" altLang="en-US" sz="1600" b="1" dirty="0">
                <a:latin typeface="微软雅黑" pitchFamily="34" charset="-122"/>
                <a:ea typeface="微软雅黑" pitchFamily="34" charset="-122"/>
              </a:rPr>
              <a:t>个字节的</a:t>
            </a:r>
            <a:r>
              <a:rPr lang="zh-CN" altLang="en-US" sz="1600" b="1" dirty="0" smtClean="0">
                <a:latin typeface="微软雅黑" pitchFamily="34" charset="-122"/>
                <a:ea typeface="微软雅黑" pitchFamily="34" charset="-122"/>
              </a:rPr>
              <a:t>数据</a:t>
            </a:r>
            <a:endParaRPr lang="zh-CN" altLang="en-US" sz="1600" b="1" dirty="0">
              <a:latin typeface="微软雅黑" pitchFamily="34" charset="-122"/>
              <a:ea typeface="微软雅黑" pitchFamily="34" charset="-122"/>
            </a:endParaRPr>
          </a:p>
        </p:txBody>
      </p:sp>
      <p:sp>
        <p:nvSpPr>
          <p:cNvPr id="61" name="Text Box 155"/>
          <p:cNvSpPr txBox="1">
            <a:spLocks noChangeArrowheads="1"/>
          </p:cNvSpPr>
          <p:nvPr/>
        </p:nvSpPr>
        <p:spPr bwMode="auto">
          <a:xfrm>
            <a:off x="2379165" y="3069409"/>
            <a:ext cx="5100029" cy="1220847"/>
          </a:xfrm>
          <a:prstGeom prst="rect">
            <a:avLst/>
          </a:prstGeom>
          <a:solidFill>
            <a:schemeClr val="bg1"/>
          </a:solidFill>
          <a:ln w="9525">
            <a:solidFill>
              <a:schemeClr val="tx1"/>
            </a:solidFill>
            <a:miter lim="800000"/>
            <a:headEnd/>
            <a:tailEnd/>
          </a:ln>
          <a:effectLst/>
          <a:extLst/>
        </p:spPr>
        <p:txBody>
          <a:bodyPr wrap="square">
            <a:spAutoFit/>
          </a:bodyPr>
          <a:lstStyle/>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smtClean="0">
                <a:latin typeface="微软雅黑" pitchFamily="34" charset="-122"/>
                <a:ea typeface="微软雅黑" pitchFamily="34" charset="-122"/>
              </a:rPr>
              <a:t>后沿，</a:t>
            </a:r>
            <a:r>
              <a:rPr lang="en-US" altLang="zh-CN" sz="1400" b="1" dirty="0">
                <a:latin typeface="微软雅黑" pitchFamily="34" charset="-122"/>
                <a:ea typeface="微软雅黑" pitchFamily="34" charset="-122"/>
              </a:rPr>
              <a:t>P2 </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当前，</a:t>
            </a:r>
            <a:r>
              <a:rPr lang="en-US" altLang="zh-CN" sz="1400" b="1" dirty="0" smtClean="0">
                <a:latin typeface="微软雅黑" pitchFamily="34" charset="-122"/>
                <a:ea typeface="微软雅黑" pitchFamily="34" charset="-122"/>
              </a:rPr>
              <a:t>P</a:t>
            </a:r>
            <a:r>
              <a:rPr lang="en-US" altLang="zh-CN" sz="1400" b="1" baseline="-25000" dirty="0" smtClean="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 </a:t>
            </a:r>
            <a:r>
              <a:rPr lang="zh-CN" altLang="en-US" sz="1400" b="1" dirty="0" smtClean="0">
                <a:latin typeface="微软雅黑" pitchFamily="34" charset="-122"/>
                <a:ea typeface="微软雅黑" pitchFamily="34" charset="-122"/>
              </a:rPr>
              <a:t>前沿。</a:t>
            </a:r>
            <a:endParaRPr lang="en-US" altLang="zh-CN" sz="1400" b="1" dirty="0" smtClean="0">
              <a:latin typeface="微软雅黑" pitchFamily="34" charset="-122"/>
              <a:ea typeface="微软雅黑" pitchFamily="34" charset="-122"/>
            </a:endParaRPr>
          </a:p>
          <a:p>
            <a:pPr>
              <a:lnSpc>
                <a:spcPts val="2200"/>
              </a:lnSpc>
            </a:pPr>
            <a:r>
              <a:rPr lang="en-US" altLang="zh-CN" sz="1400" b="1" dirty="0" smtClean="0">
                <a:latin typeface="微软雅黑" pitchFamily="34" charset="-122"/>
                <a:ea typeface="微软雅黑" pitchFamily="34" charset="-122"/>
              </a:rPr>
              <a:t>P</a:t>
            </a:r>
            <a:r>
              <a:rPr lang="en-US" altLang="zh-CN" sz="1400" b="1" baseline="-25000" dirty="0" smtClean="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en-US" altLang="zh-CN" sz="1400" b="1" dirty="0">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1</a:t>
            </a:r>
            <a:r>
              <a:rPr lang="en-US" altLang="zh-CN" sz="1400" b="1" dirty="0" smtClean="0">
                <a:latin typeface="微软雅黑" pitchFamily="34" charset="-122"/>
                <a:ea typeface="微软雅黑" pitchFamily="34" charset="-122"/>
              </a:rPr>
              <a:t> </a:t>
            </a:r>
            <a:r>
              <a:rPr lang="en-US" altLang="zh-CN" sz="1400" b="1" dirty="0">
                <a:latin typeface="微软雅黑" pitchFamily="34" charset="-122"/>
                <a:ea typeface="微软雅黑" pitchFamily="34" charset="-122"/>
              </a:rPr>
              <a:t>= A </a:t>
            </a:r>
            <a:r>
              <a:rPr lang="zh-CN" altLang="en-US" sz="1400" b="1" dirty="0">
                <a:latin typeface="微软雅黑" pitchFamily="34" charset="-122"/>
                <a:ea typeface="微软雅黑" pitchFamily="34" charset="-122"/>
              </a:rPr>
              <a:t>的发送窗口（又称为</a:t>
            </a:r>
            <a:r>
              <a:rPr lang="zh-CN" altLang="en-US" sz="1400" b="1" dirty="0">
                <a:solidFill>
                  <a:srgbClr val="0000FF"/>
                </a:solidFill>
                <a:latin typeface="微软雅黑" pitchFamily="34" charset="-122"/>
                <a:ea typeface="微软雅黑" pitchFamily="34" charset="-122"/>
              </a:rPr>
              <a:t>通知窗口</a:t>
            </a:r>
            <a:r>
              <a:rPr lang="zh-CN" altLang="en-US" sz="1400" b="1" dirty="0">
                <a:latin typeface="微软雅黑" pitchFamily="34" charset="-122"/>
                <a:ea typeface="微软雅黑" pitchFamily="34" charset="-122"/>
              </a:rPr>
              <a:t>）</a:t>
            </a: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2</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已发送但尚未收到确认的字节数</a:t>
            </a:r>
          </a:p>
          <a:p>
            <a:pPr>
              <a:lnSpc>
                <a:spcPts val="2200"/>
              </a:lnSpc>
            </a:pPr>
            <a:r>
              <a:rPr lang="en-US" altLang="zh-CN" sz="1400" b="1" dirty="0" smtClean="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en-US" altLang="zh-CN" sz="1400" b="1" dirty="0">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2</a:t>
            </a:r>
            <a:r>
              <a:rPr lang="en-US" altLang="zh-CN" sz="1400" b="1" dirty="0" smtClean="0">
                <a:latin typeface="微软雅黑" pitchFamily="34" charset="-122"/>
                <a:ea typeface="微软雅黑" pitchFamily="34" charset="-122"/>
              </a:rPr>
              <a:t> </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允许发送但尚未发送的字节数（又称为</a:t>
            </a:r>
            <a:r>
              <a:rPr lang="zh-CN" altLang="en-US" sz="1400" b="1" dirty="0">
                <a:solidFill>
                  <a:srgbClr val="0000FF"/>
                </a:solidFill>
                <a:latin typeface="微软雅黑" pitchFamily="34" charset="-122"/>
                <a:ea typeface="微软雅黑" pitchFamily="34" charset="-122"/>
              </a:rPr>
              <a:t>可用窗口</a:t>
            </a:r>
            <a:r>
              <a:rPr lang="zh-CN" altLang="en-US" sz="1400" b="1" dirty="0">
                <a:latin typeface="微软雅黑" pitchFamily="34" charset="-122"/>
                <a:ea typeface="微软雅黑" pitchFamily="34" charset="-122"/>
              </a:rPr>
              <a:t>） </a:t>
            </a:r>
          </a:p>
        </p:txBody>
      </p:sp>
      <p:sp>
        <p:nvSpPr>
          <p:cNvPr id="63" name="Line 5"/>
          <p:cNvSpPr>
            <a:spLocks noChangeShapeType="1"/>
          </p:cNvSpPr>
          <p:nvPr/>
        </p:nvSpPr>
        <p:spPr bwMode="auto">
          <a:xfrm flipV="1">
            <a:off x="2399443" y="1602217"/>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64" name="Text Box 6"/>
          <p:cNvSpPr txBox="1">
            <a:spLocks noChangeArrowheads="1"/>
          </p:cNvSpPr>
          <p:nvPr/>
        </p:nvSpPr>
        <p:spPr bwMode="auto">
          <a:xfrm>
            <a:off x="6834797" y="2411073"/>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65" name="Text Box 7"/>
          <p:cNvSpPr txBox="1">
            <a:spLocks noChangeArrowheads="1"/>
          </p:cNvSpPr>
          <p:nvPr/>
        </p:nvSpPr>
        <p:spPr bwMode="auto">
          <a:xfrm>
            <a:off x="1461412" y="2420217"/>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66" name="Text Box 8"/>
          <p:cNvSpPr txBox="1">
            <a:spLocks noChangeArrowheads="1"/>
          </p:cNvSpPr>
          <p:nvPr/>
        </p:nvSpPr>
        <p:spPr bwMode="auto">
          <a:xfrm>
            <a:off x="2766594" y="1469764"/>
            <a:ext cx="3515706"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a:t>
            </a:r>
            <a:r>
              <a:rPr lang="zh-CN" altLang="en-US" sz="1200" b="1" dirty="0" smtClean="0">
                <a:solidFill>
                  <a:srgbClr val="0000FF"/>
                </a:solidFill>
                <a:latin typeface="微软雅黑" pitchFamily="34" charset="-122"/>
                <a:ea typeface="微软雅黑" pitchFamily="34" charset="-122"/>
              </a:rPr>
              <a:t>字节，未收到确认前</a:t>
            </a:r>
            <a:r>
              <a:rPr lang="zh-CN" altLang="en-US" sz="1200" b="1" dirty="0" smtClean="0">
                <a:solidFill>
                  <a:srgbClr val="C00000"/>
                </a:solidFill>
                <a:latin typeface="微软雅黑" pitchFamily="34" charset="-122"/>
                <a:ea typeface="微软雅黑" pitchFamily="34" charset="-122"/>
              </a:rPr>
              <a:t>位置</a:t>
            </a:r>
            <a:r>
              <a:rPr lang="zh-CN" altLang="en-US" sz="1200" b="1" dirty="0">
                <a:solidFill>
                  <a:srgbClr val="C00000"/>
                </a:solidFill>
                <a:latin typeface="微软雅黑" pitchFamily="34" charset="-122"/>
                <a:ea typeface="微软雅黑" pitchFamily="34" charset="-122"/>
              </a:rPr>
              <a:t>不变</a:t>
            </a:r>
          </a:p>
        </p:txBody>
      </p:sp>
      <p:sp>
        <p:nvSpPr>
          <p:cNvPr id="67" name="Text Box 9"/>
          <p:cNvSpPr txBox="1">
            <a:spLocks noChangeArrowheads="1"/>
          </p:cNvSpPr>
          <p:nvPr/>
        </p:nvSpPr>
        <p:spPr bwMode="auto">
          <a:xfrm>
            <a:off x="4999578" y="2480956"/>
            <a:ext cx="1569660"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允许发送但</a:t>
            </a:r>
            <a:r>
              <a:rPr lang="zh-CN" altLang="en-US" sz="1200" b="1" dirty="0">
                <a:solidFill>
                  <a:srgbClr val="CC00CC"/>
                </a:solidFill>
                <a:latin typeface="微软雅黑" pitchFamily="34" charset="-122"/>
                <a:ea typeface="微软雅黑" pitchFamily="34" charset="-122"/>
              </a:rPr>
              <a:t>尚未发送</a:t>
            </a:r>
          </a:p>
        </p:txBody>
      </p:sp>
      <p:sp>
        <p:nvSpPr>
          <p:cNvPr id="68" name="Rectangle 10"/>
          <p:cNvSpPr>
            <a:spLocks noChangeArrowheads="1"/>
          </p:cNvSpPr>
          <p:nvPr/>
        </p:nvSpPr>
        <p:spPr bwMode="auto">
          <a:xfrm>
            <a:off x="2404213" y="2022947"/>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69" name="Rectangle 11"/>
          <p:cNvSpPr>
            <a:spLocks noChangeArrowheads="1"/>
          </p:cNvSpPr>
          <p:nvPr/>
        </p:nvSpPr>
        <p:spPr bwMode="auto">
          <a:xfrm>
            <a:off x="1348648" y="217268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70" name="Rectangle 12"/>
          <p:cNvSpPr>
            <a:spLocks noChangeArrowheads="1"/>
          </p:cNvSpPr>
          <p:nvPr/>
        </p:nvSpPr>
        <p:spPr bwMode="auto">
          <a:xfrm>
            <a:off x="1565725" y="217158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71" name="Rectangle 13"/>
          <p:cNvSpPr>
            <a:spLocks noChangeArrowheads="1"/>
          </p:cNvSpPr>
          <p:nvPr/>
        </p:nvSpPr>
        <p:spPr bwMode="auto">
          <a:xfrm>
            <a:off x="1782801" y="217047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72" name="Rectangle 14"/>
          <p:cNvSpPr>
            <a:spLocks noChangeArrowheads="1"/>
          </p:cNvSpPr>
          <p:nvPr/>
        </p:nvSpPr>
        <p:spPr bwMode="auto">
          <a:xfrm>
            <a:off x="1999878" y="216937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73" name="Rectangle 15"/>
          <p:cNvSpPr>
            <a:spLocks noChangeArrowheads="1"/>
          </p:cNvSpPr>
          <p:nvPr/>
        </p:nvSpPr>
        <p:spPr bwMode="auto">
          <a:xfrm>
            <a:off x="2216954" y="216827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2" name="组合 1"/>
          <p:cNvGrpSpPr/>
          <p:nvPr/>
        </p:nvGrpSpPr>
        <p:grpSpPr>
          <a:xfrm>
            <a:off x="2434031" y="2156167"/>
            <a:ext cx="2332978" cy="210286"/>
            <a:chOff x="2434031" y="1636215"/>
            <a:chExt cx="2332978" cy="210286"/>
          </a:xfrm>
        </p:grpSpPr>
        <p:sp>
          <p:nvSpPr>
            <p:cNvPr id="74"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75"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76"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77"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78"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79"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80"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81"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82"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83"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84"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3" name="组合 2"/>
          <p:cNvGrpSpPr/>
          <p:nvPr/>
        </p:nvGrpSpPr>
        <p:grpSpPr>
          <a:xfrm>
            <a:off x="4821875" y="2146257"/>
            <a:ext cx="1898824" cy="208086"/>
            <a:chOff x="4821875" y="1626305"/>
            <a:chExt cx="1898824" cy="208086"/>
          </a:xfrm>
        </p:grpSpPr>
        <p:sp>
          <p:nvSpPr>
            <p:cNvPr id="85"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86"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87"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88"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89"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90"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91"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92"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93"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4" name="Rectangle 36"/>
          <p:cNvSpPr>
            <a:spLocks noChangeArrowheads="1"/>
          </p:cNvSpPr>
          <p:nvPr/>
        </p:nvSpPr>
        <p:spPr bwMode="auto">
          <a:xfrm>
            <a:off x="6775565" y="2145157"/>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95" name="Rectangle 37"/>
          <p:cNvSpPr>
            <a:spLocks noChangeArrowheads="1"/>
          </p:cNvSpPr>
          <p:nvPr/>
        </p:nvSpPr>
        <p:spPr bwMode="auto">
          <a:xfrm>
            <a:off x="6992642" y="2144055"/>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96" name="Rectangle 38"/>
          <p:cNvSpPr>
            <a:spLocks noChangeArrowheads="1"/>
          </p:cNvSpPr>
          <p:nvPr/>
        </p:nvSpPr>
        <p:spPr bwMode="auto">
          <a:xfrm>
            <a:off x="7209718" y="2142955"/>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97" name="Rectangle 39"/>
          <p:cNvSpPr>
            <a:spLocks noChangeArrowheads="1"/>
          </p:cNvSpPr>
          <p:nvPr/>
        </p:nvSpPr>
        <p:spPr bwMode="auto">
          <a:xfrm>
            <a:off x="7426795" y="2141853"/>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98" name="Rectangle 40"/>
          <p:cNvSpPr>
            <a:spLocks noChangeArrowheads="1"/>
          </p:cNvSpPr>
          <p:nvPr/>
        </p:nvSpPr>
        <p:spPr bwMode="auto">
          <a:xfrm>
            <a:off x="7643872"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99" name="Text Box 41"/>
          <p:cNvSpPr txBox="1">
            <a:spLocks noChangeArrowheads="1"/>
          </p:cNvSpPr>
          <p:nvPr/>
        </p:nvSpPr>
        <p:spPr bwMode="auto">
          <a:xfrm>
            <a:off x="2715938" y="2493068"/>
            <a:ext cx="156966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已发送但</a:t>
            </a:r>
            <a:r>
              <a:rPr lang="zh-CN" altLang="en-US" sz="1200" b="1" dirty="0">
                <a:solidFill>
                  <a:srgbClr val="CC00CC"/>
                </a:solidFill>
                <a:latin typeface="微软雅黑" pitchFamily="34" charset="-122"/>
                <a:ea typeface="微软雅黑" pitchFamily="34" charset="-122"/>
              </a:rPr>
              <a:t>未收到确认</a:t>
            </a:r>
          </a:p>
        </p:txBody>
      </p:sp>
      <p:sp>
        <p:nvSpPr>
          <p:cNvPr id="100" name="Rectangle 42"/>
          <p:cNvSpPr>
            <a:spLocks noChangeArrowheads="1"/>
          </p:cNvSpPr>
          <p:nvPr/>
        </p:nvSpPr>
        <p:spPr bwMode="auto">
          <a:xfrm>
            <a:off x="7854985"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2360115" y="2373060"/>
            <a:ext cx="348173" cy="656838"/>
            <a:chOff x="2360115" y="2373060"/>
            <a:chExt cx="348173" cy="656838"/>
          </a:xfrm>
        </p:grpSpPr>
        <p:sp>
          <p:nvSpPr>
            <p:cNvPr id="101"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2"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5" name="组合 4"/>
          <p:cNvGrpSpPr/>
          <p:nvPr/>
        </p:nvGrpSpPr>
        <p:grpSpPr>
          <a:xfrm>
            <a:off x="4761080" y="2373060"/>
            <a:ext cx="348173" cy="656838"/>
            <a:chOff x="4761080" y="2373060"/>
            <a:chExt cx="348173" cy="656838"/>
          </a:xfrm>
        </p:grpSpPr>
        <p:sp>
          <p:nvSpPr>
            <p:cNvPr id="103"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Text Box 48"/>
            <p:cNvSpPr txBox="1">
              <a:spLocks noChangeArrowheads="1"/>
            </p:cNvSpPr>
            <p:nvPr/>
          </p:nvSpPr>
          <p:spPr bwMode="auto">
            <a:xfrm>
              <a:off x="4761080"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2</a:t>
              </a:r>
            </a:p>
          </p:txBody>
        </p:sp>
      </p:grpSp>
      <p:grpSp>
        <p:nvGrpSpPr>
          <p:cNvPr id="7" name="组合 6"/>
          <p:cNvGrpSpPr/>
          <p:nvPr/>
        </p:nvGrpSpPr>
        <p:grpSpPr>
          <a:xfrm>
            <a:off x="6713577" y="2373060"/>
            <a:ext cx="348173" cy="656838"/>
            <a:chOff x="6713577" y="2373060"/>
            <a:chExt cx="348173" cy="656838"/>
          </a:xfrm>
        </p:grpSpPr>
        <p:sp>
          <p:nvSpPr>
            <p:cNvPr id="105"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6" name="Text Box 51"/>
            <p:cNvSpPr txBox="1">
              <a:spLocks noChangeArrowheads="1"/>
            </p:cNvSpPr>
            <p:nvPr/>
          </p:nvSpPr>
          <p:spPr bwMode="auto">
            <a:xfrm>
              <a:off x="6713577"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3</a:t>
              </a:r>
            </a:p>
          </p:txBody>
        </p:sp>
      </p:grpSp>
      <p:sp>
        <p:nvSpPr>
          <p:cNvPr id="147" name="AutoShape 91"/>
          <p:cNvSpPr>
            <a:spLocks/>
          </p:cNvSpPr>
          <p:nvPr/>
        </p:nvSpPr>
        <p:spPr bwMode="auto">
          <a:xfrm rot="5400000">
            <a:off x="5692521" y="1041286"/>
            <a:ext cx="127714" cy="1892861"/>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latin typeface="微软雅黑" pitchFamily="34" charset="-122"/>
              <a:ea typeface="微软雅黑" pitchFamily="34" charset="-122"/>
            </a:endParaRPr>
          </a:p>
        </p:txBody>
      </p:sp>
      <p:sp>
        <p:nvSpPr>
          <p:cNvPr id="148" name="Text Box 92"/>
          <p:cNvSpPr txBox="1">
            <a:spLocks noChangeArrowheads="1"/>
          </p:cNvSpPr>
          <p:nvPr/>
        </p:nvSpPr>
        <p:spPr bwMode="auto">
          <a:xfrm>
            <a:off x="5344146" y="1678005"/>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可用窗口</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39269546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10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p:stCondLst>
                              <p:cond delay="7000"/>
                            </p:stCondLst>
                            <p:childTnLst>
                              <p:par>
                                <p:cTn id="11" presetID="35" presetClass="emph" presetSubtype="0" repeatCount="3000" fill="hold" nodeType="afterEffect">
                                  <p:stCondLst>
                                    <p:cond delay="100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3000" fill="hold" nodeType="clickEffect">
                                  <p:stCondLst>
                                    <p:cond delay="0"/>
                                  </p:stCondLst>
                                  <p:childTnLst>
                                    <p:anim calcmode="discrete" valueType="str">
                                      <p:cBhvr>
                                        <p:cTn id="16" dur="1000" fill="hold"/>
                                        <p:tgtEl>
                                          <p:spTgt spid="4"/>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nodeType="withEffect">
                                  <p:stCondLst>
                                    <p:cond delay="0"/>
                                  </p:stCondLst>
                                  <p:childTnLst>
                                    <p:anim calcmode="discrete" valueType="str">
                                      <p:cBhvr>
                                        <p:cTn id="18" dur="1000" fill="hold"/>
                                        <p:tgtEl>
                                          <p:spTgt spid="5"/>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nodeType="withEffect">
                                  <p:stCondLst>
                                    <p:cond delay="0"/>
                                  </p:stCondLst>
                                  <p:childTnLst>
                                    <p:anim calcmode="discrete" valueType="str">
                                      <p:cBhvr>
                                        <p:cTn id="2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1405590"/>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1929920"/>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1966496"/>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1245990"/>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endParaRPr lang="zh-CN" altLang="en-US" sz="1200" b="1" dirty="0">
              <a:solidFill>
                <a:srgbClr val="0000FF"/>
              </a:solidFill>
              <a:latin typeface="微软雅黑" pitchFamily="34" charset="-122"/>
              <a:ea typeface="微软雅黑" pitchFamily="34" charset="-122"/>
            </a:endParaRPr>
          </a:p>
        </p:txBody>
      </p:sp>
      <p:sp>
        <p:nvSpPr>
          <p:cNvPr id="110" name="Text Box 55"/>
          <p:cNvSpPr txBox="1">
            <a:spLocks noChangeArrowheads="1"/>
          </p:cNvSpPr>
          <p:nvPr/>
        </p:nvSpPr>
        <p:spPr bwMode="auto">
          <a:xfrm>
            <a:off x="4283408" y="1999887"/>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1557210"/>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170694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170584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170474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170363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170253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170143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1700337"/>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1699235"/>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1698135"/>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169703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169593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169483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169373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169263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1691529"/>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169042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168932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168822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168712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168602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168492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168382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168272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168162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168052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167941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167831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167721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1676116"/>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1898510"/>
            <a:ext cx="813441" cy="874348"/>
            <a:chOff x="2432838" y="1898510"/>
            <a:chExt cx="813441" cy="874348"/>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49638"/>
              <a:ext cx="813441" cy="523220"/>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400" b="1" dirty="0" smtClean="0">
                  <a:latin typeface="微软雅黑" pitchFamily="34" charset="-122"/>
                  <a:ea typeface="微软雅黑" pitchFamily="34" charset="-122"/>
                </a:rPr>
                <a:t>未按序收到</a:t>
              </a:r>
              <a:endParaRPr lang="zh-CN" altLang="en-US" sz="1400" b="1" dirty="0">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接收窗口</a:t>
            </a:r>
            <a:endParaRPr lang="zh-CN" altLang="en-US" sz="2000" b="1" dirty="0">
              <a:solidFill>
                <a:schemeClr val="bg1"/>
              </a:solidFill>
              <a:latin typeface="微软雅黑" pitchFamily="34" charset="-122"/>
              <a:ea typeface="微软雅黑" pitchFamily="34" charset="-122"/>
            </a:endParaRPr>
          </a:p>
        </p:txBody>
      </p:sp>
      <p:sp>
        <p:nvSpPr>
          <p:cNvPr id="4" name="矩形 3"/>
          <p:cNvSpPr/>
          <p:nvPr/>
        </p:nvSpPr>
        <p:spPr>
          <a:xfrm>
            <a:off x="1347455" y="2927938"/>
            <a:ext cx="6697345" cy="707886"/>
          </a:xfrm>
          <a:prstGeom prst="rect">
            <a:avLst/>
          </a:prstGeom>
          <a:solidFill>
            <a:schemeClr val="bg1"/>
          </a:solidFill>
        </p:spPr>
        <p:txBody>
          <a:bodyPr wrap="square">
            <a:spAutoFit/>
          </a:bodyPr>
          <a:lstStyle/>
          <a:p>
            <a:pPr>
              <a:lnSpc>
                <a:spcPts val="2400"/>
              </a:lnSpc>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收到</a:t>
            </a:r>
            <a:r>
              <a:rPr lang="zh-CN" altLang="en-US" sz="1600" b="1" dirty="0">
                <a:latin typeface="微软雅黑" panose="020B0503020204020204" pitchFamily="34" charset="-122"/>
                <a:ea typeface="微软雅黑" panose="020B0503020204020204" pitchFamily="34" charset="-122"/>
              </a:rPr>
              <a:t>了序号</a:t>
            </a:r>
            <a:r>
              <a:rPr lang="zh-CN" altLang="en-US" sz="1600" b="1" dirty="0" smtClean="0">
                <a:latin typeface="微软雅黑" panose="020B0503020204020204" pitchFamily="34" charset="-122"/>
                <a:ea typeface="微软雅黑" panose="020B0503020204020204" pitchFamily="34" charset="-122"/>
              </a:rPr>
              <a:t>为 </a:t>
            </a:r>
            <a:r>
              <a:rPr lang="en-US" altLang="zh-CN" sz="1600" b="1" dirty="0" smtClean="0">
                <a:latin typeface="微软雅黑" panose="020B0503020204020204" pitchFamily="34" charset="-122"/>
                <a:ea typeface="微软雅黑" panose="020B0503020204020204" pitchFamily="34" charset="-122"/>
              </a:rPr>
              <a:t>32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33 </a:t>
            </a:r>
            <a:r>
              <a:rPr lang="zh-CN" altLang="en-US" sz="1600" b="1" dirty="0" smtClean="0">
                <a:latin typeface="微软雅黑" panose="020B0503020204020204" pitchFamily="34" charset="-122"/>
                <a:ea typeface="微软雅黑" panose="020B0503020204020204" pitchFamily="34" charset="-122"/>
              </a:rPr>
              <a:t>的数据，但未收到序号为 </a:t>
            </a:r>
            <a:r>
              <a:rPr lang="en-US" altLang="zh-CN" sz="1600" b="1" dirty="0" smtClean="0">
                <a:latin typeface="微软雅黑" panose="020B0503020204020204" pitchFamily="34" charset="-122"/>
                <a:ea typeface="微软雅黑" panose="020B0503020204020204" pitchFamily="34" charset="-122"/>
              </a:rPr>
              <a:t>31 </a:t>
            </a:r>
            <a:r>
              <a:rPr lang="zh-CN" altLang="en-US" sz="1600" b="1" dirty="0" smtClean="0">
                <a:latin typeface="微软雅黑" panose="020B0503020204020204" pitchFamily="34" charset="-122"/>
                <a:ea typeface="微软雅黑" panose="020B0503020204020204" pitchFamily="34" charset="-122"/>
              </a:rPr>
              <a:t>的数据。</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因此，</a:t>
            </a:r>
            <a:r>
              <a:rPr lang="zh-CN" altLang="en-US" sz="1600" b="1" dirty="0">
                <a:latin typeface="微软雅黑" panose="020B0503020204020204" pitchFamily="34" charset="-122"/>
                <a:ea typeface="微软雅黑" panose="020B0503020204020204" pitchFamily="34" charset="-122"/>
              </a:rPr>
              <a:t>因此</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的确认报文段中的确认</a:t>
            </a:r>
            <a:r>
              <a:rPr lang="zh-CN" altLang="en-US" sz="1600" b="1" dirty="0" smtClean="0">
                <a:latin typeface="微软雅黑" panose="020B0503020204020204" pitchFamily="34" charset="-122"/>
                <a:ea typeface="微软雅黑" panose="020B0503020204020204" pitchFamily="34" charset="-122"/>
              </a:rPr>
              <a:t>号是 </a:t>
            </a:r>
            <a:r>
              <a:rPr lang="en-US" altLang="zh-CN" sz="1600" b="1" dirty="0" smtClean="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（即期望收到的序号）。</a:t>
            </a:r>
          </a:p>
        </p:txBody>
      </p:sp>
    </p:spTree>
    <p:extLst>
      <p:ext uri="{BB962C8B-B14F-4D97-AF65-F5344CB8AC3E}">
        <p14:creationId xmlns:p14="http://schemas.microsoft.com/office/powerpoint/2010/main" val="31368554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0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07"/>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nodeType="clickEffect">
                                  <p:stCondLst>
                                    <p:cond delay="0"/>
                                  </p:stCondLst>
                                  <p:childTnLst>
                                    <p:anim calcmode="discrete" valueType="str">
                                      <p:cBhvr>
                                        <p:cTn id="12" dur="1000" fill="hold"/>
                                        <p:tgtEl>
                                          <p:spTgt spid="5"/>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endParaRPr lang="zh-CN" altLang="en-US" sz="1200" b="1" dirty="0">
              <a:solidFill>
                <a:srgbClr val="0000FF"/>
              </a:solidFill>
              <a:latin typeface="微软雅黑" pitchFamily="34" charset="-122"/>
              <a:ea typeface="微软雅黑" pitchFamily="34" charset="-122"/>
            </a:endParaRP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3610782"/>
            <a:ext cx="813441" cy="601232"/>
            <a:chOff x="2432838" y="1898510"/>
            <a:chExt cx="813441" cy="601232"/>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22743"/>
              <a:ext cx="813441"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smtClean="0">
                  <a:latin typeface="微软雅黑" pitchFamily="34" charset="-122"/>
                  <a:ea typeface="微软雅黑" pitchFamily="34" charset="-122"/>
                </a:rPr>
                <a:t>收到</a:t>
              </a:r>
              <a:endParaRPr lang="zh-CN" altLang="en-US" sz="1200" b="1" dirty="0">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smtClean="0">
                  <a:latin typeface="微软雅黑" panose="020B0503020204020204" pitchFamily="34" charset="-122"/>
                  <a:ea typeface="微软雅黑" panose="020B0503020204020204" pitchFamily="34" charset="-122"/>
                </a:rPr>
                <a:t>ACK = 1</a:t>
              </a:r>
              <a:r>
                <a:rPr lang="zh-CN" altLang="en-US" sz="1200" b="1" dirty="0" smtClean="0">
                  <a:latin typeface="微软雅黑" panose="020B0503020204020204" pitchFamily="34" charset="-122"/>
                  <a:ea typeface="微软雅黑" panose="020B0503020204020204" pitchFamily="34" charset="-122"/>
                </a:rPr>
                <a:t>，确认号 </a:t>
              </a:r>
              <a:r>
                <a:rPr lang="en-US" altLang="zh-CN" sz="1200" b="1" dirty="0" smtClean="0">
                  <a:latin typeface="微软雅黑" panose="020B0503020204020204" pitchFamily="34" charset="-122"/>
                  <a:ea typeface="微软雅黑" panose="020B0503020204020204" pitchFamily="34" charset="-122"/>
                </a:rPr>
                <a:t>= 31</a:t>
              </a:r>
              <a:r>
                <a:rPr lang="zh-CN" altLang="en-US" sz="1200" b="1" dirty="0" smtClean="0">
                  <a:latin typeface="微软雅黑" panose="020B0503020204020204" pitchFamily="34" charset="-122"/>
                  <a:ea typeface="微软雅黑" panose="020B0503020204020204" pitchFamily="34" charset="-122"/>
                </a:rPr>
                <a:t>，窗口 </a:t>
              </a:r>
              <a:r>
                <a:rPr lang="en-US" altLang="zh-CN" sz="1200" b="1" dirty="0" smtClean="0">
                  <a:latin typeface="微软雅黑" panose="020B0503020204020204" pitchFamily="34" charset="-122"/>
                  <a:ea typeface="微软雅黑" panose="020B0503020204020204" pitchFamily="34" charset="-122"/>
                </a:rPr>
                <a:t>= 20</a:t>
              </a:r>
              <a:endParaRPr lang="zh-CN" altLang="en-US" sz="1200" b="1" dirty="0">
                <a:latin typeface="微软雅黑" panose="020B0503020204020204" pitchFamily="34" charset="-122"/>
                <a:ea typeface="微软雅黑" panose="020B0503020204020204" pitchFamily="34" charset="-122"/>
              </a:endParaRP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Tree>
    <p:extLst>
      <p:ext uri="{BB962C8B-B14F-4D97-AF65-F5344CB8AC3E}">
        <p14:creationId xmlns:p14="http://schemas.microsoft.com/office/powerpoint/2010/main" val="8751657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endParaRPr lang="zh-CN" altLang="en-US" sz="1200" b="1" dirty="0">
              <a:solidFill>
                <a:srgbClr val="0000FF"/>
              </a:solidFill>
              <a:latin typeface="微软雅黑" pitchFamily="34" charset="-122"/>
              <a:ea typeface="微软雅黑" pitchFamily="34" charset="-122"/>
            </a:endParaRP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Tree>
    <p:extLst>
      <p:ext uri="{BB962C8B-B14F-4D97-AF65-F5344CB8AC3E}">
        <p14:creationId xmlns:p14="http://schemas.microsoft.com/office/powerpoint/2010/main" val="28570369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2399443"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endParaRPr lang="zh-CN" altLang="en-US" sz="1200" b="1" dirty="0">
                <a:solidFill>
                  <a:srgbClr val="0000FF"/>
                </a:solidFill>
                <a:latin typeface="微软雅黑" pitchFamily="34" charset="-122"/>
                <a:ea typeface="微软雅黑" pitchFamily="34" charset="-122"/>
              </a:endParaRP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4" name="组合 3"/>
          <p:cNvGrpSpPr/>
          <p:nvPr/>
        </p:nvGrpSpPr>
        <p:grpSpPr>
          <a:xfrm>
            <a:off x="6723936" y="3011170"/>
            <a:ext cx="583847" cy="339333"/>
            <a:chOff x="6723936" y="3011170"/>
            <a:chExt cx="583847" cy="339333"/>
          </a:xfrm>
        </p:grpSpPr>
        <p:sp>
          <p:nvSpPr>
            <p:cNvPr id="97" name="Text Box 4"/>
            <p:cNvSpPr txBox="1">
              <a:spLocks noChangeArrowheads="1"/>
            </p:cNvSpPr>
            <p:nvPr/>
          </p:nvSpPr>
          <p:spPr bwMode="auto">
            <a:xfrm>
              <a:off x="6796480" y="3011170"/>
              <a:ext cx="511303" cy="287607"/>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98" name="AutoShape 5"/>
            <p:cNvSpPr>
              <a:spLocks noChangeArrowheads="1"/>
            </p:cNvSpPr>
            <p:nvPr/>
          </p:nvSpPr>
          <p:spPr bwMode="auto">
            <a:xfrm>
              <a:off x="6723936" y="3244226"/>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Tree>
    <p:extLst>
      <p:ext uri="{BB962C8B-B14F-4D97-AF65-F5344CB8AC3E}">
        <p14:creationId xmlns:p14="http://schemas.microsoft.com/office/powerpoint/2010/main" val="39370487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63" presetClass="path" presetSubtype="0" accel="50000" decel="50000" fill="hold" nodeType="afterEffect">
                                  <p:stCondLst>
                                    <p:cond delay="0"/>
                                  </p:stCondLst>
                                  <p:childTnLst>
                                    <p:animMotion origin="layout" path="M 4.16667E-6 1.35802E-6 L 0.07135 1.35802E-6 " pathEditMode="relative" rAng="0" ptsTypes="AA">
                                      <p:cBhvr>
                                        <p:cTn id="13" dur="2000" fill="hold"/>
                                        <p:tgtEl>
                                          <p:spTgt spid="7"/>
                                        </p:tgtEl>
                                        <p:attrNameLst>
                                          <p:attrName>ppt_x</p:attrName>
                                          <p:attrName>ppt_y</p:attrName>
                                        </p:attrNameLst>
                                      </p:cBhvr>
                                      <p:rCtr x="36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endParaRPr lang="zh-CN" altLang="en-US" sz="1200" b="1" dirty="0">
                <a:solidFill>
                  <a:srgbClr val="0000FF"/>
                </a:solidFill>
                <a:latin typeface="微软雅黑" pitchFamily="34" charset="-122"/>
                <a:ea typeface="微软雅黑" pitchFamily="34" charset="-122"/>
              </a:endParaRP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34</a:t>
              </a:r>
              <a:r>
                <a:rPr lang="zh-CN" altLang="en-US"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96" name="组合 95"/>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smtClean="0">
                  <a:latin typeface="微软雅黑" pitchFamily="34" charset="-122"/>
                  <a:ea typeface="微软雅黑" pitchFamily="34" charset="-122"/>
                </a:rPr>
                <a:t>收到</a:t>
              </a:r>
              <a:endParaRPr lang="zh-CN" altLang="en-US" sz="12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992150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endParaRPr lang="zh-CN" altLang="en-US" sz="1200" b="1" dirty="0">
                <a:solidFill>
                  <a:srgbClr val="0000FF"/>
                </a:solidFill>
                <a:latin typeface="微软雅黑" pitchFamily="34" charset="-122"/>
                <a:ea typeface="微软雅黑" pitchFamily="34" charset="-122"/>
              </a:endParaRP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smtClean="0">
                <a:solidFill>
                  <a:srgbClr val="C00000"/>
                </a:solidFill>
                <a:latin typeface="微软雅黑" pitchFamily="34" charset="-122"/>
                <a:ea typeface="微软雅黑" pitchFamily="34" charset="-122"/>
              </a:rPr>
              <a:t>不允许</a:t>
            </a:r>
            <a:endParaRPr lang="en-US" altLang="zh-CN" sz="1200" b="1" dirty="0" smtClean="0">
              <a:solidFill>
                <a:srgbClr val="C00000"/>
              </a:solidFill>
              <a:latin typeface="微软雅黑" pitchFamily="34" charset="-122"/>
              <a:ea typeface="微软雅黑" pitchFamily="34" charset="-122"/>
            </a:endParaRPr>
          </a:p>
          <a:p>
            <a:pPr algn="ctr"/>
            <a:r>
              <a:rPr lang="zh-CN" altLang="en-US" sz="1200" b="1" dirty="0" smtClean="0">
                <a:solidFill>
                  <a:srgbClr val="C00000"/>
                </a:solidFill>
                <a:latin typeface="微软雅黑" pitchFamily="34" charset="-122"/>
                <a:ea typeface="微软雅黑" pitchFamily="34" charset="-122"/>
              </a:rPr>
              <a:t>发送</a:t>
            </a:r>
            <a:endParaRPr lang="zh-CN" altLang="en-US" sz="1200" b="1" dirty="0">
              <a:solidFill>
                <a:srgbClr val="C00000"/>
              </a:solidFill>
              <a:latin typeface="微软雅黑" pitchFamily="34" charset="-122"/>
              <a:ea typeface="微软雅黑" pitchFamily="34" charset="-122"/>
            </a:endParaRP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34</a:t>
              </a:r>
              <a:r>
                <a:rPr lang="zh-CN" altLang="en-US"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a:t>
              </a:r>
              <a:r>
                <a:rPr lang="zh-CN" altLang="en-US" sz="1200" b="1" dirty="0" smtClean="0">
                  <a:solidFill>
                    <a:srgbClr val="CC00CC"/>
                  </a:solidFill>
                  <a:latin typeface="微软雅黑" pitchFamily="34" charset="-122"/>
                  <a:ea typeface="微软雅黑" pitchFamily="34" charset="-122"/>
                </a:rPr>
                <a:t>窗口增大</a:t>
              </a:r>
              <a:endParaRPr lang="zh-CN" altLang="en-US" sz="1200" b="1" dirty="0">
                <a:solidFill>
                  <a:srgbClr val="CC00CC"/>
                </a:solidFill>
                <a:latin typeface="微软雅黑" pitchFamily="34" charset="-122"/>
                <a:ea typeface="微软雅黑" pitchFamily="34" charset="-122"/>
              </a:endParaRP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smtClean="0">
                  <a:latin typeface="微软雅黑" pitchFamily="34" charset="-122"/>
                  <a:ea typeface="微软雅黑" pitchFamily="34" charset="-122"/>
                </a:rPr>
                <a:t>收到</a:t>
              </a:r>
              <a:endParaRPr lang="zh-CN" altLang="en-US" sz="12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420562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endParaRPr lang="zh-CN" altLang="en-US" sz="1200" b="1" dirty="0">
                <a:solidFill>
                  <a:srgbClr val="0000FF"/>
                </a:solidFill>
                <a:latin typeface="微软雅黑" pitchFamily="34" charset="-122"/>
                <a:ea typeface="微软雅黑" pitchFamily="34" charset="-122"/>
              </a:endParaRP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smtClean="0">
                <a:solidFill>
                  <a:srgbClr val="C00000"/>
                </a:solidFill>
                <a:latin typeface="微软雅黑" pitchFamily="34" charset="-122"/>
                <a:ea typeface="微软雅黑" pitchFamily="34" charset="-122"/>
              </a:rPr>
              <a:t>不允许</a:t>
            </a:r>
            <a:endParaRPr lang="en-US" altLang="zh-CN" sz="1200" b="1" dirty="0" smtClean="0">
              <a:solidFill>
                <a:srgbClr val="C00000"/>
              </a:solidFill>
              <a:latin typeface="微软雅黑" pitchFamily="34" charset="-122"/>
              <a:ea typeface="微软雅黑" pitchFamily="34" charset="-122"/>
            </a:endParaRPr>
          </a:p>
          <a:p>
            <a:pPr algn="ctr"/>
            <a:r>
              <a:rPr lang="zh-CN" altLang="en-US" sz="1200" b="1" dirty="0" smtClean="0">
                <a:solidFill>
                  <a:srgbClr val="C00000"/>
                </a:solidFill>
                <a:latin typeface="微软雅黑" pitchFamily="34" charset="-122"/>
                <a:ea typeface="微软雅黑" pitchFamily="34" charset="-122"/>
              </a:rPr>
              <a:t>发送</a:t>
            </a:r>
            <a:endParaRPr lang="zh-CN" altLang="en-US" sz="1200" b="1" dirty="0">
              <a:solidFill>
                <a:srgbClr val="C00000"/>
              </a:solidFill>
              <a:latin typeface="微软雅黑" pitchFamily="34" charset="-122"/>
              <a:ea typeface="微软雅黑" pitchFamily="34" charset="-122"/>
            </a:endParaRP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34</a:t>
              </a:r>
              <a:r>
                <a:rPr lang="zh-CN" altLang="en-US"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4" name="组合 3"/>
          <p:cNvGrpSpPr/>
          <p:nvPr/>
        </p:nvGrpSpPr>
        <p:grpSpPr>
          <a:xfrm>
            <a:off x="4821875" y="1541671"/>
            <a:ext cx="2550054" cy="211388"/>
            <a:chOff x="4821875" y="1541671"/>
            <a:chExt cx="2550054" cy="211388"/>
          </a:xfrm>
        </p:grpSpPr>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a:t>
              </a:r>
              <a:r>
                <a:rPr lang="zh-CN" altLang="en-US" sz="1200" b="1" dirty="0" smtClean="0">
                  <a:solidFill>
                    <a:srgbClr val="CC00CC"/>
                  </a:solidFill>
                  <a:latin typeface="微软雅黑" pitchFamily="34" charset="-122"/>
                  <a:ea typeface="微软雅黑" pitchFamily="34" charset="-122"/>
                </a:rPr>
                <a:t>窗口增大</a:t>
              </a:r>
              <a:endParaRPr lang="zh-CN" altLang="en-US" sz="1200" b="1" dirty="0">
                <a:solidFill>
                  <a:srgbClr val="CC00CC"/>
                </a:solidFill>
                <a:latin typeface="微软雅黑" pitchFamily="34" charset="-122"/>
                <a:ea typeface="微软雅黑" pitchFamily="34" charset="-122"/>
              </a:endParaRP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smtClean="0">
                  <a:latin typeface="微软雅黑" pitchFamily="34" charset="-122"/>
                  <a:ea typeface="微软雅黑" pitchFamily="34" charset="-122"/>
                </a:rPr>
                <a:t>收到</a:t>
              </a:r>
              <a:endParaRPr lang="zh-CN" altLang="en-US" sz="12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2338759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smtClean="0">
                <a:solidFill>
                  <a:srgbClr val="C00000"/>
                </a:solidFill>
                <a:latin typeface="微软雅黑" pitchFamily="34" charset="-122"/>
                <a:ea typeface="微软雅黑" pitchFamily="34" charset="-122"/>
              </a:rPr>
              <a:t>不允许</a:t>
            </a:r>
            <a:endParaRPr lang="en-US" altLang="zh-CN" sz="1200" b="1" dirty="0" smtClean="0">
              <a:solidFill>
                <a:srgbClr val="C00000"/>
              </a:solidFill>
              <a:latin typeface="微软雅黑" pitchFamily="34" charset="-122"/>
              <a:ea typeface="微软雅黑" pitchFamily="34" charset="-122"/>
            </a:endParaRPr>
          </a:p>
          <a:p>
            <a:pPr algn="ctr"/>
            <a:r>
              <a:rPr lang="zh-CN" altLang="en-US" sz="1200" b="1" dirty="0" smtClean="0">
                <a:solidFill>
                  <a:srgbClr val="C00000"/>
                </a:solidFill>
                <a:latin typeface="微软雅黑" pitchFamily="34" charset="-122"/>
                <a:ea typeface="微软雅黑" pitchFamily="34" charset="-122"/>
              </a:rPr>
              <a:t>发送</a:t>
            </a:r>
            <a:endParaRPr lang="zh-CN" altLang="en-US" sz="1200" b="1" dirty="0">
              <a:solidFill>
                <a:srgbClr val="C00000"/>
              </a:solidFill>
              <a:latin typeface="微软雅黑" pitchFamily="34" charset="-122"/>
              <a:ea typeface="微软雅黑" pitchFamily="34" charset="-122"/>
            </a:endParaRP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r>
              <a:rPr lang="zh-CN" altLang="en-US" sz="1200" b="1" dirty="0" smtClean="0">
                <a:solidFill>
                  <a:srgbClr val="C00000"/>
                </a:solidFill>
                <a:latin typeface="微软雅黑" pitchFamily="34" charset="-122"/>
                <a:ea typeface="微软雅黑" pitchFamily="34" charset="-122"/>
              </a:rPr>
              <a:t>（已</a:t>
            </a:r>
            <a:r>
              <a:rPr lang="zh-CN" altLang="en-US" sz="1200" b="1" dirty="0">
                <a:solidFill>
                  <a:srgbClr val="C00000"/>
                </a:solidFill>
                <a:latin typeface="微软雅黑" pitchFamily="34" charset="-122"/>
                <a:ea typeface="微软雅黑" pitchFamily="34" charset="-122"/>
              </a:rPr>
              <a:t>满，可用窗口 </a:t>
            </a:r>
            <a:r>
              <a:rPr lang="en-US" altLang="zh-CN" sz="1200" b="1" dirty="0">
                <a:solidFill>
                  <a:srgbClr val="C00000"/>
                </a:solidFill>
                <a:latin typeface="微软雅黑" pitchFamily="34" charset="-122"/>
                <a:ea typeface="微软雅黑" pitchFamily="34" charset="-122"/>
              </a:rPr>
              <a:t>= </a:t>
            </a:r>
            <a:r>
              <a:rPr lang="en-US" altLang="zh-CN" sz="1200" b="1" dirty="0" smtClean="0">
                <a:solidFill>
                  <a:srgbClr val="C00000"/>
                </a:solidFill>
                <a:latin typeface="微软雅黑" pitchFamily="34" charset="-122"/>
                <a:ea typeface="微软雅黑" pitchFamily="34" charset="-122"/>
              </a:rPr>
              <a:t>0</a:t>
            </a:r>
            <a:r>
              <a:rPr lang="zh-CN" altLang="en-US" sz="1200" b="1" dirty="0" smtClean="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smtClean="0">
                    <a:latin typeface="微软雅黑" pitchFamily="34" charset="-122"/>
                    <a:ea typeface="微软雅黑" pitchFamily="34" charset="-122"/>
                  </a:rPr>
                  <a:t>P</a:t>
                </a:r>
                <a:r>
                  <a:rPr lang="en-US" altLang="zh-CN" sz="1050" b="1" baseline="-25000" dirty="0" smtClean="0">
                    <a:latin typeface="微软雅黑" pitchFamily="34" charset="-122"/>
                    <a:ea typeface="微软雅黑" pitchFamily="34" charset="-122"/>
                  </a:rPr>
                  <a:t>2</a:t>
                </a:r>
                <a:endParaRPr lang="en-US" altLang="zh-CN" sz="1050" b="1" dirty="0" smtClean="0">
                  <a:latin typeface="微软雅黑" pitchFamily="34" charset="-122"/>
                  <a:ea typeface="微软雅黑" pitchFamily="34" charset="-122"/>
                </a:endParaRPr>
              </a:p>
              <a:p>
                <a:pPr algn="ctr"/>
                <a:r>
                  <a:rPr lang="en-US" altLang="zh-CN" sz="1050" b="1" dirty="0" smtClean="0">
                    <a:latin typeface="微软雅黑" pitchFamily="34" charset="-122"/>
                    <a:ea typeface="微软雅黑" pitchFamily="34" charset="-122"/>
                  </a:rPr>
                  <a:t>P</a:t>
                </a:r>
                <a:r>
                  <a:rPr lang="en-US" altLang="zh-CN" sz="1050" b="1" baseline="-25000" dirty="0" smtClean="0">
                    <a:latin typeface="微软雅黑" pitchFamily="34" charset="-122"/>
                    <a:ea typeface="微软雅黑" pitchFamily="34" charset="-122"/>
                  </a:rPr>
                  <a:t>3</a:t>
                </a:r>
                <a:endParaRPr lang="en-US" altLang="zh-CN" sz="1050" b="1" baseline="-25000" dirty="0">
                  <a:latin typeface="微软雅黑" pitchFamily="34" charset="-122"/>
                  <a:ea typeface="微软雅黑" pitchFamily="34" charset="-122"/>
                </a:endParaRP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a:t>
              </a:r>
              <a:r>
                <a:rPr lang="zh-CN" altLang="en-US" sz="1200" b="1" dirty="0" smtClean="0">
                  <a:solidFill>
                    <a:srgbClr val="CC00CC"/>
                  </a:solidFill>
                  <a:latin typeface="微软雅黑" pitchFamily="34" charset="-122"/>
                  <a:ea typeface="微软雅黑" pitchFamily="34" charset="-122"/>
                </a:rPr>
                <a:t>窗口 </a:t>
              </a:r>
              <a:r>
                <a:rPr lang="en-US" altLang="zh-CN" sz="1200" b="1" dirty="0" smtClean="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34</a:t>
              </a:r>
              <a:r>
                <a:rPr lang="zh-CN" altLang="en-US"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u</a:t>
              </a:r>
              <a:endParaRPr lang="en-US" altLang="zh-CN" sz="1200" b="1" dirty="0">
                <a:latin typeface="微软雅黑" panose="020B0503020204020204" pitchFamily="34" charset="-122"/>
                <a:ea typeface="微软雅黑" panose="020B0503020204020204" pitchFamily="34" charset="-122"/>
              </a:endParaRP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未收到确认的</a:t>
            </a:r>
            <a:r>
              <a:rPr lang="zh-CN" altLang="en-US" sz="1400" b="1" dirty="0" smtClean="0">
                <a:solidFill>
                  <a:srgbClr val="C00000"/>
                </a:solidFill>
                <a:latin typeface="微软雅黑" panose="020B0503020204020204" pitchFamily="34" charset="-122"/>
                <a:ea typeface="微软雅黑" panose="020B0503020204020204" pitchFamily="34" charset="-122"/>
              </a:rPr>
              <a:t>原因</a:t>
            </a:r>
            <a:r>
              <a:rPr lang="zh-CN" altLang="en-US" sz="1400" b="1" dirty="0" smtClean="0">
                <a:latin typeface="微软雅黑" panose="020B0503020204020204" pitchFamily="34" charset="-122"/>
                <a:ea typeface="微软雅黑" panose="020B0503020204020204" pitchFamily="34" charset="-122"/>
              </a:rPr>
              <a:t>有：</a:t>
            </a:r>
            <a:r>
              <a:rPr lang="zh-CN" altLang="en-US" sz="1400" b="1" dirty="0" smtClean="0">
                <a:solidFill>
                  <a:srgbClr val="C00000"/>
                </a:solidFill>
                <a:latin typeface="微软雅黑" panose="020B0503020204020204" pitchFamily="34" charset="-122"/>
                <a:ea typeface="微软雅黑" panose="020B0503020204020204" pitchFamily="34" charset="-122"/>
              </a:rPr>
              <a:t>①</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未发送；</a:t>
            </a:r>
            <a:r>
              <a:rPr lang="zh-CN" altLang="en-US" sz="1400" b="1" dirty="0" smtClean="0">
                <a:solidFill>
                  <a:srgbClr val="C00000"/>
                </a:solidFill>
                <a:latin typeface="微软雅黑" panose="020B0503020204020204" pitchFamily="34" charset="-122"/>
                <a:ea typeface="微软雅黑" panose="020B0503020204020204" pitchFamily="34" charset="-122"/>
              </a:rPr>
              <a:t>②</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已发送，但还未到达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为保证</a:t>
            </a:r>
            <a:r>
              <a:rPr lang="zh-CN" altLang="en-US" sz="1400" b="1" dirty="0">
                <a:latin typeface="微软雅黑" panose="020B0503020204020204" pitchFamily="34" charset="-122"/>
                <a:ea typeface="微软雅黑" panose="020B0503020204020204" pitchFamily="34" charset="-122"/>
              </a:rPr>
              <a:t>可靠传输，</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只能认为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还</a:t>
            </a:r>
            <a:r>
              <a:rPr lang="zh-CN" altLang="en-US" sz="1400" b="1" dirty="0">
                <a:latin typeface="微软雅黑" panose="020B0503020204020204" pitchFamily="34" charset="-122"/>
                <a:ea typeface="微软雅黑" panose="020B0503020204020204" pitchFamily="34" charset="-122"/>
              </a:rPr>
              <a:t>没有收到这些数据</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经过</a:t>
            </a:r>
            <a:r>
              <a:rPr lang="zh-CN" altLang="en-US" sz="1400" b="1" dirty="0">
                <a:latin typeface="微软雅黑" panose="020B0503020204020204" pitchFamily="34" charset="-122"/>
                <a:ea typeface="微软雅黑" panose="020B0503020204020204" pitchFamily="34" charset="-122"/>
              </a:rPr>
              <a:t>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a:t>
            </a:r>
            <a:r>
              <a:rPr lang="zh-CN" altLang="en-US" sz="1400" b="1" dirty="0" smtClean="0">
                <a:latin typeface="微软雅黑" panose="020B0503020204020204" pitchFamily="34" charset="-122"/>
                <a:ea typeface="微软雅黑" panose="020B0503020204020204" pitchFamily="34" charset="-122"/>
              </a:rPr>
              <a:t>收到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确认为止</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如果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solidFill>
                  <a:srgbClr val="C00000"/>
                </a:solidFill>
                <a:latin typeface="微软雅黑" panose="020B0503020204020204" pitchFamily="34" charset="-122"/>
                <a:ea typeface="微软雅黑" panose="020B0503020204020204" pitchFamily="34" charset="-122"/>
              </a:rPr>
              <a:t>按序</a:t>
            </a:r>
            <a:r>
              <a:rPr lang="zh-CN" altLang="en-US" sz="1400" b="1" dirty="0">
                <a:solidFill>
                  <a:srgbClr val="C00000"/>
                </a:solidFill>
                <a:latin typeface="微软雅黑" panose="020B0503020204020204" pitchFamily="34" charset="-122"/>
                <a:ea typeface="微软雅黑" panose="020B0503020204020204" pitchFamily="34" charset="-122"/>
              </a:rPr>
              <a:t>收到</a:t>
            </a:r>
            <a:r>
              <a:rPr lang="zh-CN" altLang="en-US" sz="1400" b="1" dirty="0">
                <a:latin typeface="微软雅黑" panose="020B0503020204020204" pitchFamily="34" charset="-122"/>
                <a:ea typeface="微软雅黑" panose="020B0503020204020204" pitchFamily="34" charset="-122"/>
              </a:rPr>
              <a:t>落在发送窗口内的确认号</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就使</a:t>
            </a:r>
            <a:r>
              <a:rPr lang="zh-CN" altLang="en-US" sz="1400" b="1" dirty="0">
                <a:latin typeface="微软雅黑" panose="020B0503020204020204" pitchFamily="34" charset="-122"/>
                <a:ea typeface="微软雅黑" panose="020B0503020204020204" pitchFamily="34" charset="-122"/>
              </a:rPr>
              <a:t>发送</a:t>
            </a:r>
            <a:r>
              <a:rPr lang="zh-CN" altLang="en-US" sz="1400" b="1" dirty="0" smtClean="0">
                <a:latin typeface="微软雅黑" panose="020B0503020204020204" pitchFamily="34" charset="-122"/>
                <a:ea typeface="微软雅黑" panose="020B0503020204020204" pitchFamily="34" charset="-122"/>
              </a:rPr>
              <a:t>窗口向前</a:t>
            </a:r>
            <a:r>
              <a:rPr lang="zh-CN" altLang="en-US" sz="1400" b="1" dirty="0">
                <a:latin typeface="微软雅黑" panose="020B0503020204020204" pitchFamily="34" charset="-122"/>
                <a:ea typeface="微软雅黑" panose="020B0503020204020204" pitchFamily="34" charset="-122"/>
              </a:rPr>
              <a:t>滑动，并发送新的数据。</a:t>
            </a:r>
          </a:p>
        </p:txBody>
      </p:sp>
      <p:grpSp>
        <p:nvGrpSpPr>
          <p:cNvPr id="109" name="组合 108"/>
          <p:cNvGrpSpPr/>
          <p:nvPr/>
        </p:nvGrpSpPr>
        <p:grpSpPr>
          <a:xfrm>
            <a:off x="4821875" y="1541671"/>
            <a:ext cx="2550054" cy="211388"/>
            <a:chOff x="4821875" y="1541671"/>
            <a:chExt cx="2550054" cy="211388"/>
          </a:xfrm>
        </p:grpSpPr>
        <p:grpSp>
          <p:nvGrpSpPr>
            <p:cNvPr id="110" name="组合 109"/>
            <p:cNvGrpSpPr/>
            <p:nvPr/>
          </p:nvGrpSpPr>
          <p:grpSpPr>
            <a:xfrm>
              <a:off x="4821875" y="1544973"/>
              <a:ext cx="1898824" cy="208086"/>
              <a:chOff x="4821875" y="1626305"/>
              <a:chExt cx="1898824" cy="208086"/>
            </a:xfrm>
          </p:grpSpPr>
          <p:sp>
            <p:nvSpPr>
              <p:cNvPr id="114"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62" name="组合 61"/>
          <p:cNvGrpSpPr/>
          <p:nvPr/>
        </p:nvGrpSpPr>
        <p:grpSpPr>
          <a:xfrm>
            <a:off x="4819970" y="1542931"/>
            <a:ext cx="2550054" cy="211388"/>
            <a:chOff x="4821875" y="1541671"/>
            <a:chExt cx="2550054" cy="211388"/>
          </a:xfrm>
          <a:solidFill>
            <a:srgbClr val="FF99FF"/>
          </a:solidFill>
        </p:grpSpPr>
        <p:grpSp>
          <p:nvGrpSpPr>
            <p:cNvPr id="85" name="组合 84"/>
            <p:cNvGrpSpPr/>
            <p:nvPr/>
          </p:nvGrpSpPr>
          <p:grpSpPr>
            <a:xfrm>
              <a:off x="4821875" y="1544973"/>
              <a:ext cx="1898824" cy="208086"/>
              <a:chOff x="4821875" y="1626305"/>
              <a:chExt cx="1898824" cy="208086"/>
            </a:xfrm>
            <a:grpFill/>
          </p:grpSpPr>
          <p:sp>
            <p:nvSpPr>
              <p:cNvPr id="96"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98"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99"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102"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03"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04"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05"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07"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08"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0"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91"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92"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2" name="组合 1"/>
          <p:cNvGrpSpPr/>
          <p:nvPr/>
        </p:nvGrpSpPr>
        <p:grpSpPr>
          <a:xfrm>
            <a:off x="4785360" y="1771776"/>
            <a:ext cx="328937" cy="633755"/>
            <a:chOff x="4785360" y="1771776"/>
            <a:chExt cx="328937" cy="633755"/>
          </a:xfrm>
        </p:grpSpPr>
        <p:sp>
          <p:nvSpPr>
            <p:cNvPr id="123" name="Line 47"/>
            <p:cNvSpPr>
              <a:spLocks noChangeShapeType="1"/>
            </p:cNvSpPr>
            <p:nvPr/>
          </p:nvSpPr>
          <p:spPr bwMode="auto">
            <a:xfrm flipV="1">
              <a:off x="4917642" y="1771776"/>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24" name="Text Box 48"/>
            <p:cNvSpPr txBox="1">
              <a:spLocks noChangeArrowheads="1"/>
            </p:cNvSpPr>
            <p:nvPr/>
          </p:nvSpPr>
          <p:spPr bwMode="auto">
            <a:xfrm>
              <a:off x="4785360" y="2151615"/>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spTree>
    <p:extLst>
      <p:ext uri="{BB962C8B-B14F-4D97-AF65-F5344CB8AC3E}">
        <p14:creationId xmlns:p14="http://schemas.microsoft.com/office/powerpoint/2010/main" val="19142148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par>
                                <p:cTn id="8" presetID="63" presetClass="path" presetSubtype="0" accel="50000" decel="50000" fill="hold" nodeType="withEffect">
                                  <p:stCondLst>
                                    <p:cond delay="0"/>
                                  </p:stCondLst>
                                  <p:childTnLst>
                                    <p:animMotion origin="layout" path="M 5.55556E-7 -4.19753E-6 L 0.28073 -4.19753E-6 " pathEditMode="relative" rAng="0" ptsTypes="AA">
                                      <p:cBhvr>
                                        <p:cTn id="9" dur="2000" fill="hold"/>
                                        <p:tgtEl>
                                          <p:spTgt spid="2"/>
                                        </p:tgtEl>
                                        <p:attrNameLst>
                                          <p:attrName>ppt_x</p:attrName>
                                          <p:attrName>ppt_y</p:attrName>
                                        </p:attrNameLst>
                                      </p:cBhvr>
                                      <p:rCtr x="14028" y="0"/>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3000" fill="hold" nodeType="afterEffect">
                                  <p:stCondLst>
                                    <p:cond delay="0"/>
                                  </p:stCondLst>
                                  <p:childTnLst>
                                    <p:anim calcmode="discrete" valueType="str">
                                      <p:cBhvr>
                                        <p:cTn id="19" dur="1000" fill="hold"/>
                                        <p:tgtEl>
                                          <p:spTgt spid="145"/>
                                        </p:tgtEl>
                                        <p:attrNameLst>
                                          <p:attrName>style.visibility</p:attrName>
                                        </p:attrNameLst>
                                      </p:cBhvr>
                                      <p:tavLst>
                                        <p:tav tm="0">
                                          <p:val>
                                            <p:strVal val="hidden"/>
                                          </p:val>
                                        </p:tav>
                                        <p:tav tm="50000">
                                          <p:val>
                                            <p:strVal val="visible"/>
                                          </p:val>
                                        </p:tav>
                                      </p:tavLst>
                                    </p:anim>
                                  </p:childTnLst>
                                </p:cTn>
                              </p:par>
                              <p:par>
                                <p:cTn id="20" presetID="35" presetClass="emph" presetSubtype="0" repeatCount="3000" fill="hold" nodeType="withEffect">
                                  <p:stCondLst>
                                    <p:cond delay="0"/>
                                  </p:stCondLst>
                                  <p:childTnLst>
                                    <p:anim calcmode="discrete" valueType="str">
                                      <p:cBhvr>
                                        <p:cTn id="2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窗口的滑动</a:t>
            </a:r>
            <a:endParaRPr lang="zh-CN" altLang="en-US" sz="2000" b="1" dirty="0">
              <a:solidFill>
                <a:schemeClr val="bg1"/>
              </a:solidFill>
              <a:latin typeface="微软雅黑" pitchFamily="34" charset="-122"/>
              <a:ea typeface="微软雅黑" pitchFamily="34" charset="-122"/>
            </a:endParaRP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smtClean="0">
                <a:solidFill>
                  <a:srgbClr val="C00000"/>
                </a:solidFill>
                <a:latin typeface="微软雅黑" pitchFamily="34" charset="-122"/>
                <a:ea typeface="微软雅黑" pitchFamily="34" charset="-122"/>
              </a:rPr>
              <a:t>不允许</a:t>
            </a:r>
            <a:endParaRPr lang="en-US" altLang="zh-CN" sz="1200" b="1" dirty="0" smtClean="0">
              <a:solidFill>
                <a:srgbClr val="C00000"/>
              </a:solidFill>
              <a:latin typeface="微软雅黑" pitchFamily="34" charset="-122"/>
              <a:ea typeface="微软雅黑" pitchFamily="34" charset="-122"/>
            </a:endParaRPr>
          </a:p>
          <a:p>
            <a:pPr algn="ctr"/>
            <a:r>
              <a:rPr lang="zh-CN" altLang="en-US" sz="1200" b="1" dirty="0" smtClean="0">
                <a:solidFill>
                  <a:srgbClr val="C00000"/>
                </a:solidFill>
                <a:latin typeface="微软雅黑" pitchFamily="34" charset="-122"/>
                <a:ea typeface="微软雅黑" pitchFamily="34" charset="-122"/>
              </a:rPr>
              <a:t>发送</a:t>
            </a:r>
            <a:endParaRPr lang="zh-CN" altLang="en-US" sz="1200" b="1" dirty="0">
              <a:solidFill>
                <a:srgbClr val="C00000"/>
              </a:solidFill>
              <a:latin typeface="微软雅黑" pitchFamily="34" charset="-122"/>
              <a:ea typeface="微软雅黑" pitchFamily="34" charset="-122"/>
            </a:endParaRP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a:t>
            </a:r>
            <a:r>
              <a:rPr lang="zh-CN" altLang="en-US" sz="1200" b="1" dirty="0" smtClean="0">
                <a:solidFill>
                  <a:srgbClr val="0000FF"/>
                </a:solidFill>
                <a:latin typeface="微软雅黑" pitchFamily="34" charset="-122"/>
                <a:ea typeface="微软雅黑" pitchFamily="34" charset="-122"/>
              </a:rPr>
              <a:t>窗口 </a:t>
            </a:r>
            <a:r>
              <a:rPr lang="en-US" altLang="zh-CN" sz="1200" b="1" dirty="0" smtClean="0">
                <a:solidFill>
                  <a:srgbClr val="0000FF"/>
                </a:solidFill>
                <a:latin typeface="微软雅黑" pitchFamily="34" charset="-122"/>
                <a:ea typeface="微软雅黑" pitchFamily="34" charset="-122"/>
              </a:rPr>
              <a:t>= 20 </a:t>
            </a:r>
            <a:r>
              <a:rPr lang="zh-CN" altLang="en-US" sz="1200" b="1" dirty="0" smtClean="0">
                <a:solidFill>
                  <a:srgbClr val="0000FF"/>
                </a:solidFill>
                <a:latin typeface="微软雅黑" pitchFamily="34" charset="-122"/>
                <a:ea typeface="微软雅黑" pitchFamily="34" charset="-122"/>
              </a:rPr>
              <a:t>字节</a:t>
            </a:r>
            <a:r>
              <a:rPr lang="zh-CN" altLang="en-US" sz="1200" b="1" dirty="0" smtClean="0">
                <a:solidFill>
                  <a:srgbClr val="C00000"/>
                </a:solidFill>
                <a:latin typeface="微软雅黑" pitchFamily="34" charset="-122"/>
                <a:ea typeface="微软雅黑" pitchFamily="34" charset="-122"/>
              </a:rPr>
              <a:t>（已</a:t>
            </a:r>
            <a:r>
              <a:rPr lang="zh-CN" altLang="en-US" sz="1200" b="1" dirty="0">
                <a:solidFill>
                  <a:srgbClr val="C00000"/>
                </a:solidFill>
                <a:latin typeface="微软雅黑" pitchFamily="34" charset="-122"/>
                <a:ea typeface="微软雅黑" pitchFamily="34" charset="-122"/>
              </a:rPr>
              <a:t>满，可用窗口 </a:t>
            </a:r>
            <a:r>
              <a:rPr lang="en-US" altLang="zh-CN" sz="1200" b="1" dirty="0">
                <a:solidFill>
                  <a:srgbClr val="C00000"/>
                </a:solidFill>
                <a:latin typeface="微软雅黑" pitchFamily="34" charset="-122"/>
                <a:ea typeface="微软雅黑" pitchFamily="34" charset="-122"/>
              </a:rPr>
              <a:t>= </a:t>
            </a:r>
            <a:r>
              <a:rPr lang="en-US" altLang="zh-CN" sz="1200" b="1" dirty="0" smtClean="0">
                <a:solidFill>
                  <a:srgbClr val="C00000"/>
                </a:solidFill>
                <a:latin typeface="微软雅黑" pitchFamily="34" charset="-122"/>
                <a:ea typeface="微软雅黑" pitchFamily="34" charset="-122"/>
              </a:rPr>
              <a:t>0</a:t>
            </a:r>
            <a:r>
              <a:rPr lang="zh-CN" altLang="en-US" sz="1200" b="1" dirty="0" smtClean="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smtClean="0">
                    <a:latin typeface="微软雅黑" pitchFamily="34" charset="-122"/>
                    <a:ea typeface="微软雅黑" pitchFamily="34" charset="-122"/>
                  </a:rPr>
                  <a:t>P</a:t>
                </a:r>
                <a:r>
                  <a:rPr lang="en-US" altLang="zh-CN" sz="1050" b="1" baseline="-25000" dirty="0" smtClean="0">
                    <a:latin typeface="微软雅黑" pitchFamily="34" charset="-122"/>
                    <a:ea typeface="微软雅黑" pitchFamily="34" charset="-122"/>
                  </a:rPr>
                  <a:t>2</a:t>
                </a:r>
                <a:endParaRPr lang="en-US" altLang="zh-CN" sz="1050" b="1" dirty="0" smtClean="0">
                  <a:latin typeface="微软雅黑" pitchFamily="34" charset="-122"/>
                  <a:ea typeface="微软雅黑" pitchFamily="34" charset="-122"/>
                </a:endParaRPr>
              </a:p>
              <a:p>
                <a:pPr algn="ctr"/>
                <a:r>
                  <a:rPr lang="en-US" altLang="zh-CN" sz="1050" b="1" dirty="0" smtClean="0">
                    <a:latin typeface="微软雅黑" pitchFamily="34" charset="-122"/>
                    <a:ea typeface="微软雅黑" pitchFamily="34" charset="-122"/>
                  </a:rPr>
                  <a:t>P</a:t>
                </a:r>
                <a:r>
                  <a:rPr lang="en-US" altLang="zh-CN" sz="1050" b="1" baseline="-25000" dirty="0" smtClean="0">
                    <a:latin typeface="微软雅黑" pitchFamily="34" charset="-122"/>
                    <a:ea typeface="微软雅黑" pitchFamily="34" charset="-122"/>
                  </a:rPr>
                  <a:t>3</a:t>
                </a:r>
                <a:endParaRPr lang="en-US" altLang="zh-CN" sz="1050" b="1" baseline="-25000" dirty="0">
                  <a:latin typeface="微软雅黑" pitchFamily="34" charset="-122"/>
                  <a:ea typeface="微软雅黑" pitchFamily="34" charset="-122"/>
                </a:endParaRP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a:t>
              </a:r>
              <a:r>
                <a:rPr lang="zh-CN" altLang="en-US" sz="1200" b="1" dirty="0" smtClean="0">
                  <a:solidFill>
                    <a:srgbClr val="CC00CC"/>
                  </a:solidFill>
                  <a:latin typeface="微软雅黑" pitchFamily="34" charset="-122"/>
                  <a:ea typeface="微软雅黑" pitchFamily="34" charset="-122"/>
                </a:rPr>
                <a:t>窗口 </a:t>
              </a:r>
              <a:r>
                <a:rPr lang="en-US" altLang="zh-CN" sz="1200" b="1" dirty="0" smtClean="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34</a:t>
              </a:r>
              <a:r>
                <a:rPr lang="zh-CN" altLang="en-US"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u</a:t>
              </a:r>
              <a:endParaRPr lang="en-US" altLang="zh-CN" sz="1200" b="1" dirty="0">
                <a:latin typeface="微软雅黑" panose="020B0503020204020204" pitchFamily="34" charset="-122"/>
                <a:ea typeface="微软雅黑" panose="020B0503020204020204" pitchFamily="34" charset="-122"/>
              </a:endParaRP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未收到确认的</a:t>
            </a:r>
            <a:r>
              <a:rPr lang="zh-CN" altLang="en-US" sz="1400" b="1" dirty="0" smtClean="0">
                <a:solidFill>
                  <a:srgbClr val="C00000"/>
                </a:solidFill>
                <a:latin typeface="微软雅黑" panose="020B0503020204020204" pitchFamily="34" charset="-122"/>
                <a:ea typeface="微软雅黑" panose="020B0503020204020204" pitchFamily="34" charset="-122"/>
              </a:rPr>
              <a:t>原因</a:t>
            </a:r>
            <a:r>
              <a:rPr lang="zh-CN" altLang="en-US" sz="1400" b="1" dirty="0" smtClean="0">
                <a:latin typeface="微软雅黑" panose="020B0503020204020204" pitchFamily="34" charset="-122"/>
                <a:ea typeface="微软雅黑" panose="020B0503020204020204" pitchFamily="34" charset="-122"/>
              </a:rPr>
              <a:t>有：</a:t>
            </a:r>
            <a:r>
              <a:rPr lang="zh-CN" altLang="en-US" sz="1400" b="1" dirty="0" smtClean="0">
                <a:solidFill>
                  <a:srgbClr val="C00000"/>
                </a:solidFill>
                <a:latin typeface="微软雅黑" panose="020B0503020204020204" pitchFamily="34" charset="-122"/>
                <a:ea typeface="微软雅黑" panose="020B0503020204020204" pitchFamily="34" charset="-122"/>
              </a:rPr>
              <a:t>①</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未发送；</a:t>
            </a:r>
            <a:r>
              <a:rPr lang="zh-CN" altLang="en-US" sz="1400" b="1" dirty="0" smtClean="0">
                <a:solidFill>
                  <a:srgbClr val="C00000"/>
                </a:solidFill>
                <a:latin typeface="微软雅黑" panose="020B0503020204020204" pitchFamily="34" charset="-122"/>
                <a:ea typeface="微软雅黑" panose="020B0503020204020204" pitchFamily="34" charset="-122"/>
              </a:rPr>
              <a:t>②</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已发送，但还未到达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为保证</a:t>
            </a:r>
            <a:r>
              <a:rPr lang="zh-CN" altLang="en-US" sz="1400" b="1" dirty="0">
                <a:latin typeface="微软雅黑" panose="020B0503020204020204" pitchFamily="34" charset="-122"/>
                <a:ea typeface="微软雅黑" panose="020B0503020204020204" pitchFamily="34" charset="-122"/>
              </a:rPr>
              <a:t>可靠传输，</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只能认为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还</a:t>
            </a:r>
            <a:r>
              <a:rPr lang="zh-CN" altLang="en-US" sz="1400" b="1" dirty="0">
                <a:latin typeface="微软雅黑" panose="020B0503020204020204" pitchFamily="34" charset="-122"/>
                <a:ea typeface="微软雅黑" panose="020B0503020204020204" pitchFamily="34" charset="-122"/>
              </a:rPr>
              <a:t>没有收到这些数据</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经过</a:t>
            </a:r>
            <a:r>
              <a:rPr lang="zh-CN" altLang="en-US" sz="1400" b="1" dirty="0">
                <a:latin typeface="微软雅黑" panose="020B0503020204020204" pitchFamily="34" charset="-122"/>
                <a:ea typeface="微软雅黑" panose="020B0503020204020204" pitchFamily="34" charset="-122"/>
              </a:rPr>
              <a:t>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a:t>
            </a:r>
            <a:r>
              <a:rPr lang="zh-CN" altLang="en-US" sz="1400" b="1" dirty="0" smtClean="0">
                <a:latin typeface="微软雅黑" panose="020B0503020204020204" pitchFamily="34" charset="-122"/>
                <a:ea typeface="微软雅黑" panose="020B0503020204020204" pitchFamily="34" charset="-122"/>
              </a:rPr>
              <a:t>收到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确认为止</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如果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solidFill>
                  <a:srgbClr val="C00000"/>
                </a:solidFill>
                <a:latin typeface="微软雅黑" panose="020B0503020204020204" pitchFamily="34" charset="-122"/>
                <a:ea typeface="微软雅黑" panose="020B0503020204020204" pitchFamily="34" charset="-122"/>
              </a:rPr>
              <a:t>按序</a:t>
            </a:r>
            <a:r>
              <a:rPr lang="zh-CN" altLang="en-US" sz="1400" b="1" dirty="0">
                <a:solidFill>
                  <a:srgbClr val="C00000"/>
                </a:solidFill>
                <a:latin typeface="微软雅黑" panose="020B0503020204020204" pitchFamily="34" charset="-122"/>
                <a:ea typeface="微软雅黑" panose="020B0503020204020204" pitchFamily="34" charset="-122"/>
              </a:rPr>
              <a:t>收到</a:t>
            </a:r>
            <a:r>
              <a:rPr lang="zh-CN" altLang="en-US" sz="1400" b="1" dirty="0">
                <a:latin typeface="微软雅黑" panose="020B0503020204020204" pitchFamily="34" charset="-122"/>
                <a:ea typeface="微软雅黑" panose="020B0503020204020204" pitchFamily="34" charset="-122"/>
              </a:rPr>
              <a:t>落在发送窗口内的确认号</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就使</a:t>
            </a:r>
            <a:r>
              <a:rPr lang="zh-CN" altLang="en-US" sz="1400" b="1" dirty="0">
                <a:latin typeface="微软雅黑" panose="020B0503020204020204" pitchFamily="34" charset="-122"/>
                <a:ea typeface="微软雅黑" panose="020B0503020204020204" pitchFamily="34" charset="-122"/>
              </a:rPr>
              <a:t>发送</a:t>
            </a:r>
            <a:r>
              <a:rPr lang="zh-CN" altLang="en-US" sz="1400" b="1" dirty="0" smtClean="0">
                <a:latin typeface="微软雅黑" panose="020B0503020204020204" pitchFamily="34" charset="-122"/>
                <a:ea typeface="微软雅黑" panose="020B0503020204020204" pitchFamily="34" charset="-122"/>
              </a:rPr>
              <a:t>窗口向前</a:t>
            </a:r>
            <a:r>
              <a:rPr lang="zh-CN" altLang="en-US" sz="1400" b="1" dirty="0">
                <a:latin typeface="微软雅黑" panose="020B0503020204020204" pitchFamily="34" charset="-122"/>
                <a:ea typeface="微软雅黑" panose="020B0503020204020204" pitchFamily="34" charset="-122"/>
              </a:rPr>
              <a:t>滑动，并发送新的数据。</a:t>
            </a:r>
          </a:p>
        </p:txBody>
      </p:sp>
      <p:grpSp>
        <p:nvGrpSpPr>
          <p:cNvPr id="109" name="组合 108"/>
          <p:cNvGrpSpPr/>
          <p:nvPr/>
        </p:nvGrpSpPr>
        <p:grpSpPr>
          <a:xfrm>
            <a:off x="4821875" y="1541671"/>
            <a:ext cx="2550054" cy="211388"/>
            <a:chOff x="4821875" y="1541671"/>
            <a:chExt cx="2550054" cy="211388"/>
          </a:xfrm>
          <a:solidFill>
            <a:srgbClr val="FF99FF"/>
          </a:solidFill>
        </p:grpSpPr>
        <p:grpSp>
          <p:nvGrpSpPr>
            <p:cNvPr id="110" name="组合 109"/>
            <p:cNvGrpSpPr/>
            <p:nvPr/>
          </p:nvGrpSpPr>
          <p:grpSpPr>
            <a:xfrm>
              <a:off x="4821875" y="1544973"/>
              <a:ext cx="1898824" cy="208086"/>
              <a:chOff x="4821875" y="1626305"/>
              <a:chExt cx="1898824" cy="208086"/>
            </a:xfrm>
            <a:grpFill/>
          </p:grpSpPr>
          <p:sp>
            <p:nvSpPr>
              <p:cNvPr id="114"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spTree>
    <p:extLst>
      <p:ext uri="{BB962C8B-B14F-4D97-AF65-F5344CB8AC3E}">
        <p14:creationId xmlns:p14="http://schemas.microsoft.com/office/powerpoint/2010/main" val="12086833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145"/>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5887</TotalTime>
  <Words>16948</Words>
  <Application>Microsoft Office PowerPoint</Application>
  <PresentationFormat>全屏显示(16:9)</PresentationFormat>
  <Paragraphs>3939</Paragraphs>
  <Slides>196</Slides>
  <Notes>21</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196</vt:i4>
      </vt:variant>
    </vt:vector>
  </HeadingPairs>
  <TitlesOfParts>
    <vt:vector size="207" baseType="lpstr">
      <vt:lpstr>Arial</vt:lpstr>
      <vt:lpstr>宋体</vt:lpstr>
      <vt:lpstr>Symbol</vt:lpstr>
      <vt:lpstr>Wingdings</vt:lpstr>
      <vt:lpstr>微软雅黑</vt:lpstr>
      <vt:lpstr>Cambria Math</vt:lpstr>
      <vt:lpstr>Times New Roman</vt:lpstr>
      <vt:lpstr>Calibri</vt:lpstr>
      <vt:lpstr>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619</cp:revision>
  <dcterms:created xsi:type="dcterms:W3CDTF">2018-07-18T08:51:30Z</dcterms:created>
  <dcterms:modified xsi:type="dcterms:W3CDTF">2022-01-15T12:35:32Z</dcterms:modified>
</cp:coreProperties>
</file>